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229" r:id="rId1"/>
  </p:sldMasterIdLst>
  <p:notesMasterIdLst>
    <p:notesMasterId r:id="rId66"/>
  </p:notesMasterIdLst>
  <p:handoutMasterIdLst>
    <p:handoutMasterId r:id="rId67"/>
  </p:handoutMasterIdLst>
  <p:sldIdLst>
    <p:sldId id="2076138472" r:id="rId2"/>
    <p:sldId id="2076138262" r:id="rId3"/>
    <p:sldId id="2076138465" r:id="rId4"/>
    <p:sldId id="2076138471" r:id="rId5"/>
    <p:sldId id="1684" r:id="rId6"/>
    <p:sldId id="1702" r:id="rId7"/>
    <p:sldId id="1151" r:id="rId8"/>
    <p:sldId id="1606" r:id="rId9"/>
    <p:sldId id="717" r:id="rId10"/>
    <p:sldId id="2076137909" r:id="rId11"/>
    <p:sldId id="2076137910" r:id="rId12"/>
    <p:sldId id="2076137901" r:id="rId13"/>
    <p:sldId id="2076137908" r:id="rId14"/>
    <p:sldId id="2076137914" r:id="rId15"/>
    <p:sldId id="2076137913" r:id="rId16"/>
    <p:sldId id="2076137922" r:id="rId17"/>
    <p:sldId id="2076137923" r:id="rId18"/>
    <p:sldId id="2076137925" r:id="rId19"/>
    <p:sldId id="2076137926" r:id="rId20"/>
    <p:sldId id="1753" r:id="rId21"/>
    <p:sldId id="1784" r:id="rId22"/>
    <p:sldId id="2076138467" r:id="rId23"/>
    <p:sldId id="1685" r:id="rId24"/>
    <p:sldId id="1757" r:id="rId25"/>
    <p:sldId id="1569" r:id="rId26"/>
    <p:sldId id="1298" r:id="rId27"/>
    <p:sldId id="1321" r:id="rId28"/>
    <p:sldId id="1724" r:id="rId29"/>
    <p:sldId id="1725" r:id="rId30"/>
    <p:sldId id="1726" r:id="rId31"/>
    <p:sldId id="1721" r:id="rId32"/>
    <p:sldId id="2076138468" r:id="rId33"/>
    <p:sldId id="1682" r:id="rId34"/>
    <p:sldId id="1697" r:id="rId35"/>
    <p:sldId id="1698" r:id="rId36"/>
    <p:sldId id="1719" r:id="rId37"/>
    <p:sldId id="1728" r:id="rId38"/>
    <p:sldId id="1727" r:id="rId39"/>
    <p:sldId id="1106" r:id="rId40"/>
    <p:sldId id="1780" r:id="rId41"/>
    <p:sldId id="1700" r:id="rId42"/>
    <p:sldId id="1730" r:id="rId43"/>
    <p:sldId id="385" r:id="rId44"/>
    <p:sldId id="1537" r:id="rId45"/>
    <p:sldId id="1613" r:id="rId46"/>
    <p:sldId id="1715" r:id="rId47"/>
    <p:sldId id="1718" r:id="rId48"/>
    <p:sldId id="1694" r:id="rId49"/>
    <p:sldId id="835" r:id="rId50"/>
    <p:sldId id="1731" r:id="rId51"/>
    <p:sldId id="1696" r:id="rId52"/>
    <p:sldId id="1732" r:id="rId53"/>
    <p:sldId id="1701" r:id="rId54"/>
    <p:sldId id="1729" r:id="rId55"/>
    <p:sldId id="2076138469" r:id="rId56"/>
    <p:sldId id="630" r:id="rId57"/>
    <p:sldId id="1781" r:id="rId58"/>
    <p:sldId id="1533" r:id="rId59"/>
    <p:sldId id="1773" r:id="rId60"/>
    <p:sldId id="1774" r:id="rId61"/>
    <p:sldId id="2076138470" r:id="rId62"/>
    <p:sldId id="1756" r:id="rId63"/>
    <p:sldId id="2103813136" r:id="rId64"/>
    <p:sldId id="2076138464" r:id="rId65"/>
  </p:sldIdLst>
  <p:sldSz cx="12192000" cy="6858000"/>
  <p:notesSz cx="6858000" cy="91440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s" id="{FB6EE416-AF16-AF40-804B-633D4962DAEE}">
          <p14:sldIdLst>
            <p14:sldId id="2076138472"/>
            <p14:sldId id="2076138262"/>
            <p14:sldId id="2076138465"/>
            <p14:sldId id="2076138471"/>
            <p14:sldId id="1684"/>
            <p14:sldId id="1702"/>
            <p14:sldId id="1151"/>
            <p14:sldId id="1606"/>
            <p14:sldId id="717"/>
            <p14:sldId id="2076137909"/>
            <p14:sldId id="2076137910"/>
            <p14:sldId id="2076137901"/>
            <p14:sldId id="2076137908"/>
            <p14:sldId id="2076137914"/>
            <p14:sldId id="2076137913"/>
            <p14:sldId id="2076137922"/>
            <p14:sldId id="2076137923"/>
            <p14:sldId id="2076137925"/>
            <p14:sldId id="2076137926"/>
            <p14:sldId id="1753"/>
            <p14:sldId id="1784"/>
            <p14:sldId id="2076138467"/>
            <p14:sldId id="1685"/>
            <p14:sldId id="1757"/>
            <p14:sldId id="1569"/>
            <p14:sldId id="1298"/>
            <p14:sldId id="1321"/>
            <p14:sldId id="1724"/>
            <p14:sldId id="1725"/>
            <p14:sldId id="1726"/>
            <p14:sldId id="1721"/>
            <p14:sldId id="2076138468"/>
            <p14:sldId id="1682"/>
            <p14:sldId id="1697"/>
            <p14:sldId id="1698"/>
            <p14:sldId id="1719"/>
            <p14:sldId id="1728"/>
            <p14:sldId id="1727"/>
            <p14:sldId id="1106"/>
            <p14:sldId id="1780"/>
            <p14:sldId id="1700"/>
            <p14:sldId id="1730"/>
            <p14:sldId id="385"/>
            <p14:sldId id="1537"/>
            <p14:sldId id="1613"/>
            <p14:sldId id="1715"/>
            <p14:sldId id="1718"/>
            <p14:sldId id="1694"/>
            <p14:sldId id="835"/>
            <p14:sldId id="1731"/>
            <p14:sldId id="1696"/>
            <p14:sldId id="1732"/>
            <p14:sldId id="1701"/>
            <p14:sldId id="1729"/>
            <p14:sldId id="2076138469"/>
            <p14:sldId id="630"/>
            <p14:sldId id="1781"/>
            <p14:sldId id="1533"/>
            <p14:sldId id="1773"/>
            <p14:sldId id="1774"/>
            <p14:sldId id="2076138470"/>
            <p14:sldId id="1756"/>
            <p14:sldId id="2103813136"/>
            <p14:sldId id="2076138464"/>
          </p14:sldIdLst>
        </p14:section>
      </p14:sectionLst>
    </p:ext>
    <p:ext uri="{EFAFB233-063F-42B5-8137-9DF3F51BA10A}">
      <p15:sldGuideLst xmlns:p15="http://schemas.microsoft.com/office/powerpoint/2012/main">
        <p15:guide id="2" orient="horz" pos="640" userDrawn="1">
          <p15:clr>
            <a:srgbClr val="A4A3A4"/>
          </p15:clr>
        </p15:guide>
        <p15:guide id="3"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2F2F"/>
    <a:srgbClr val="FFFFFF"/>
    <a:srgbClr val="666666"/>
    <a:srgbClr val="000000"/>
    <a:srgbClr val="8661C5"/>
    <a:srgbClr val="D59DFF"/>
    <a:srgbClr val="50E6FF"/>
    <a:srgbClr val="0069BA"/>
    <a:srgbClr val="9BF00B"/>
    <a:srgbClr val="0F78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61" autoAdjust="0"/>
    <p:restoredTop sz="63591" autoAdjust="0"/>
  </p:normalViewPr>
  <p:slideViewPr>
    <p:cSldViewPr snapToGrid="0">
      <p:cViewPr varScale="1">
        <p:scale>
          <a:sx n="61" d="100"/>
          <a:sy n="61" d="100"/>
        </p:scale>
        <p:origin x="1206" y="27"/>
      </p:cViewPr>
      <p:guideLst>
        <p:guide orient="horz" pos="640"/>
        <p:guide pos="3840"/>
      </p:guideLst>
    </p:cSldViewPr>
  </p:slideViewPr>
  <p:notesTextViewPr>
    <p:cViewPr>
      <p:scale>
        <a:sx n="100" d="100"/>
        <a:sy n="100" d="100"/>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bg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3CD7-DC44-A106-3749D0766BAC}"/>
              </c:ext>
            </c:extLst>
          </c:dPt>
          <c:dPt>
            <c:idx val="1"/>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3CD7-DC44-A106-3749D0766BAC}"/>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3CD7-DC44-A106-3749D0766BAC}"/>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3CD7-DC44-A106-3749D0766BAC}"/>
              </c:ext>
            </c:extLst>
          </c:dPt>
          <c:dLbls>
            <c:delete val="1"/>
          </c:dLbls>
          <c:cat>
            <c:strRef>
              <c:f>Sheet1!$A$2:$A$5</c:f>
              <c:strCache>
                <c:ptCount val="4"/>
                <c:pt idx="0">
                  <c:v>Multiple public cloud + one or more private/dedicated clouds</c:v>
                </c:pt>
                <c:pt idx="1">
                  <c:v>One public cloud + one or more private/dedicated clouds</c:v>
                </c:pt>
                <c:pt idx="2">
                  <c:v>Multiple private/dedicated clouds</c:v>
                </c:pt>
                <c:pt idx="3">
                  <c:v>Multiple public clouds only</c:v>
                </c:pt>
              </c:strCache>
            </c:strRef>
          </c:cat>
          <c:val>
            <c:numRef>
              <c:f>Sheet1!$B$2:$B$5</c:f>
              <c:numCache>
                <c:formatCode>0.00%</c:formatCode>
                <c:ptCount val="4"/>
                <c:pt idx="0">
                  <c:v>0.81</c:v>
                </c:pt>
                <c:pt idx="1">
                  <c:v>7.4999999999999997E-2</c:v>
                </c:pt>
                <c:pt idx="2">
                  <c:v>0.11</c:v>
                </c:pt>
                <c:pt idx="3">
                  <c:v>5.0000000000000001E-3</c:v>
                </c:pt>
              </c:numCache>
            </c:numRef>
          </c:val>
          <c:extLst>
            <c:ext xmlns:c16="http://schemas.microsoft.com/office/drawing/2014/chart" uri="{C3380CC4-5D6E-409C-BE32-E72D297353CC}">
              <c16:uniqueId val="{00000000-3CD7-DC44-A106-3749D0766BAC}"/>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C7E249-2ED4-8E43-AA88-30637C963DB7}" type="doc">
      <dgm:prSet loTypeId="urn:microsoft.com/office/officeart/2005/8/layout/cycle5" loCatId="cycle" qsTypeId="urn:microsoft.com/office/officeart/2005/8/quickstyle/simple4" qsCatId="simple" csTypeId="urn:microsoft.com/office/officeart/2005/8/colors/accent1_2" csCatId="accent1" phldr="1"/>
      <dgm:spPr/>
      <dgm:t>
        <a:bodyPr/>
        <a:lstStyle/>
        <a:p>
          <a:endParaRPr lang="en-GB"/>
        </a:p>
      </dgm:t>
    </dgm:pt>
    <dgm:pt modelId="{02CC4224-673E-E44F-9A87-7F2477CE1B1B}">
      <dgm:prSet phldrT="[Text]" custT="1"/>
      <dgm:spPr/>
      <dgm:t>
        <a:bodyPr/>
        <a:lstStyle/>
        <a:p>
          <a:r>
            <a:rPr lang="en-GB" sz="1400">
              <a:solidFill>
                <a:schemeClr val="bg1"/>
              </a:solidFill>
            </a:rPr>
            <a:t>Create / Ingest</a:t>
          </a:r>
        </a:p>
      </dgm:t>
    </dgm:pt>
    <dgm:pt modelId="{9A2BA897-BF79-094B-ABC8-443A52946200}" type="parTrans" cxnId="{9B692AB5-95DE-2144-BB60-2D0E1A95EE8C}">
      <dgm:prSet/>
      <dgm:spPr/>
      <dgm:t>
        <a:bodyPr/>
        <a:lstStyle/>
        <a:p>
          <a:endParaRPr lang="en-GB" sz="1600"/>
        </a:p>
      </dgm:t>
    </dgm:pt>
    <dgm:pt modelId="{70527EB2-B847-8749-863F-93EA04D840CF}" type="sibTrans" cxnId="{9B692AB5-95DE-2144-BB60-2D0E1A95EE8C}">
      <dgm:prSet/>
      <dgm:spPr>
        <a:noFill/>
        <a:ln w="12700" cap="flat" cmpd="sng" algn="ctr">
          <a:solidFill>
            <a:srgbClr val="50E6FF"/>
          </a:solidFill>
          <a:prstDash val="solid"/>
          <a:tailEnd type="triangle"/>
        </a:ln>
        <a:effectLst/>
      </dgm:spPr>
      <dgm:t>
        <a:bodyPr/>
        <a:lstStyle/>
        <a:p>
          <a:endParaRPr lang="en-GB" sz="1600"/>
        </a:p>
      </dgm:t>
    </dgm:pt>
    <dgm:pt modelId="{C566783B-4867-2A4F-A98F-7A3E454B9374}">
      <dgm:prSet phldrT="[Text]" custT="1"/>
      <dgm:spPr/>
      <dgm:t>
        <a:bodyPr/>
        <a:lstStyle/>
        <a:p>
          <a:r>
            <a:rPr lang="en-GB" sz="1400">
              <a:solidFill>
                <a:schemeClr val="bg1"/>
              </a:solidFill>
            </a:rPr>
            <a:t>Protect</a:t>
          </a:r>
        </a:p>
      </dgm:t>
    </dgm:pt>
    <dgm:pt modelId="{F2F388C0-4F23-A043-9594-751615EBC245}" type="parTrans" cxnId="{1CB774E2-2E70-3049-8B8B-9AFBC8694EC9}">
      <dgm:prSet/>
      <dgm:spPr/>
      <dgm:t>
        <a:bodyPr/>
        <a:lstStyle/>
        <a:p>
          <a:endParaRPr lang="en-GB" sz="1600"/>
        </a:p>
      </dgm:t>
    </dgm:pt>
    <dgm:pt modelId="{EFF65127-D14E-1F4A-8B98-5EA9D30E86AB}" type="sibTrans" cxnId="{1CB774E2-2E70-3049-8B8B-9AFBC8694EC9}">
      <dgm:prSet/>
      <dgm:spPr>
        <a:noFill/>
        <a:ln w="12700" cap="flat" cmpd="sng" algn="ctr">
          <a:solidFill>
            <a:srgbClr val="50E6FF"/>
          </a:solidFill>
          <a:prstDash val="solid"/>
          <a:tailEnd type="triangle"/>
        </a:ln>
        <a:effectLst/>
      </dgm:spPr>
      <dgm:t>
        <a:bodyPr/>
        <a:lstStyle/>
        <a:p>
          <a:endParaRPr lang="en-GB" sz="1600"/>
        </a:p>
      </dgm:t>
    </dgm:pt>
    <dgm:pt modelId="{9A9052B4-0427-D74B-BCB3-F238580A6945}">
      <dgm:prSet phldrT="[Text]" custT="1"/>
      <dgm:spPr/>
      <dgm:t>
        <a:bodyPr/>
        <a:lstStyle/>
        <a:p>
          <a:r>
            <a:rPr lang="en-GB" sz="1400">
              <a:solidFill>
                <a:schemeClr val="bg1"/>
              </a:solidFill>
            </a:rPr>
            <a:t>Store</a:t>
          </a:r>
        </a:p>
      </dgm:t>
    </dgm:pt>
    <dgm:pt modelId="{CCEBC15F-AD91-2546-8886-76145BB1F87D}" type="parTrans" cxnId="{AB3D838B-E1AD-614C-BCCB-9921653681B5}">
      <dgm:prSet/>
      <dgm:spPr/>
      <dgm:t>
        <a:bodyPr/>
        <a:lstStyle/>
        <a:p>
          <a:endParaRPr lang="en-GB" sz="1600"/>
        </a:p>
      </dgm:t>
    </dgm:pt>
    <dgm:pt modelId="{B019A806-E907-024B-8D1C-B19568F060E2}" type="sibTrans" cxnId="{AB3D838B-E1AD-614C-BCCB-9921653681B5}">
      <dgm:prSet/>
      <dgm:spPr>
        <a:noFill/>
        <a:ln w="12700" cap="flat" cmpd="sng" algn="ctr">
          <a:solidFill>
            <a:srgbClr val="50E6FF"/>
          </a:solidFill>
          <a:prstDash val="solid"/>
          <a:tailEnd type="triangle"/>
        </a:ln>
        <a:effectLst/>
      </dgm:spPr>
      <dgm:t>
        <a:bodyPr/>
        <a:lstStyle/>
        <a:p>
          <a:endParaRPr lang="en-GB" sz="1600"/>
        </a:p>
      </dgm:t>
    </dgm:pt>
    <dgm:pt modelId="{4690F876-9045-454B-8870-AFA25FD8DD49}">
      <dgm:prSet phldrT="[Text]" custT="1"/>
      <dgm:spPr/>
      <dgm:t>
        <a:bodyPr/>
        <a:lstStyle/>
        <a:p>
          <a:r>
            <a:rPr lang="en-GB" sz="1400">
              <a:solidFill>
                <a:schemeClr val="bg1"/>
              </a:solidFill>
            </a:rPr>
            <a:t>Use</a:t>
          </a:r>
        </a:p>
      </dgm:t>
    </dgm:pt>
    <dgm:pt modelId="{F248CAA1-71A8-BF45-A58C-A0B87353013F}" type="parTrans" cxnId="{38CE7FF7-B652-924A-A851-51FB53F06B12}">
      <dgm:prSet/>
      <dgm:spPr/>
      <dgm:t>
        <a:bodyPr/>
        <a:lstStyle/>
        <a:p>
          <a:endParaRPr lang="en-GB" sz="1600"/>
        </a:p>
      </dgm:t>
    </dgm:pt>
    <dgm:pt modelId="{C96D0CEA-911C-944F-92EF-B936F8636F72}" type="sibTrans" cxnId="{38CE7FF7-B652-924A-A851-51FB53F06B12}">
      <dgm:prSet/>
      <dgm:spPr>
        <a:ln w="12700">
          <a:solidFill>
            <a:schemeClr val="accent1"/>
          </a:solidFill>
          <a:tailEnd type="triangle"/>
        </a:ln>
      </dgm:spPr>
      <dgm:t>
        <a:bodyPr/>
        <a:lstStyle/>
        <a:p>
          <a:endParaRPr lang="en-GB" sz="1600"/>
        </a:p>
      </dgm:t>
    </dgm:pt>
    <dgm:pt modelId="{11BE7789-5C71-4746-832E-1B093577C10F}">
      <dgm:prSet phldrT="[Text]" custT="1"/>
      <dgm:spPr/>
      <dgm:t>
        <a:bodyPr/>
        <a:lstStyle/>
        <a:p>
          <a:r>
            <a:rPr lang="en-GB" sz="1400">
              <a:solidFill>
                <a:schemeClr val="bg1"/>
              </a:solidFill>
            </a:rPr>
            <a:t>Maintain</a:t>
          </a:r>
        </a:p>
      </dgm:t>
    </dgm:pt>
    <dgm:pt modelId="{A072443B-20FB-B440-A894-FAFA7DD86943}" type="parTrans" cxnId="{00FC4457-F86B-7741-AFB5-094F0D0B5294}">
      <dgm:prSet/>
      <dgm:spPr/>
      <dgm:t>
        <a:bodyPr/>
        <a:lstStyle/>
        <a:p>
          <a:endParaRPr lang="en-GB" sz="1600"/>
        </a:p>
      </dgm:t>
    </dgm:pt>
    <dgm:pt modelId="{0206778C-7318-C246-920C-EAFBDC10592E}" type="sibTrans" cxnId="{00FC4457-F86B-7741-AFB5-094F0D0B5294}">
      <dgm:prSet/>
      <dgm:spPr>
        <a:noFill/>
        <a:ln w="12700" cap="flat" cmpd="sng" algn="ctr">
          <a:solidFill>
            <a:srgbClr val="50E6FF"/>
          </a:solidFill>
          <a:prstDash val="solid"/>
          <a:tailEnd type="triangle"/>
        </a:ln>
        <a:effectLst/>
      </dgm:spPr>
      <dgm:t>
        <a:bodyPr/>
        <a:lstStyle/>
        <a:p>
          <a:endParaRPr lang="en-GB" sz="1600"/>
        </a:p>
      </dgm:t>
    </dgm:pt>
    <dgm:pt modelId="{56ECF29A-F2CF-6B46-B22D-E0703ACD3FE2}">
      <dgm:prSet custT="1"/>
      <dgm:spPr/>
      <dgm:t>
        <a:bodyPr/>
        <a:lstStyle/>
        <a:p>
          <a:r>
            <a:rPr lang="en-GB" sz="1400">
              <a:solidFill>
                <a:schemeClr val="bg1"/>
              </a:solidFill>
            </a:rPr>
            <a:t>Archive</a:t>
          </a:r>
        </a:p>
      </dgm:t>
    </dgm:pt>
    <dgm:pt modelId="{040CC568-3553-DA42-804F-F6EC542D1DAE}" type="parTrans" cxnId="{E42ECC99-6421-274A-A6BF-B4555A25A76B}">
      <dgm:prSet/>
      <dgm:spPr/>
      <dgm:t>
        <a:bodyPr/>
        <a:lstStyle/>
        <a:p>
          <a:endParaRPr lang="en-GB" sz="1600"/>
        </a:p>
      </dgm:t>
    </dgm:pt>
    <dgm:pt modelId="{95460634-37C9-8C4E-90E3-8A3DF13BADCD}" type="sibTrans" cxnId="{E42ECC99-6421-274A-A6BF-B4555A25A76B}">
      <dgm:prSet/>
      <dgm:spPr>
        <a:noFill/>
        <a:ln w="12700" cap="flat" cmpd="sng" algn="ctr">
          <a:solidFill>
            <a:srgbClr val="50E6FF"/>
          </a:solidFill>
          <a:prstDash val="solid"/>
          <a:tailEnd type="triangle"/>
        </a:ln>
        <a:effectLst/>
      </dgm:spPr>
      <dgm:t>
        <a:bodyPr/>
        <a:lstStyle/>
        <a:p>
          <a:endParaRPr lang="en-GB" sz="1600"/>
        </a:p>
      </dgm:t>
    </dgm:pt>
    <dgm:pt modelId="{008A4670-251D-6041-B784-962F8D11C2E1}">
      <dgm:prSet custT="1"/>
      <dgm:spPr/>
      <dgm:t>
        <a:bodyPr/>
        <a:lstStyle/>
        <a:p>
          <a:r>
            <a:rPr lang="en-GB" sz="1400">
              <a:solidFill>
                <a:schemeClr val="bg1"/>
              </a:solidFill>
            </a:rPr>
            <a:t>Destroy</a:t>
          </a:r>
        </a:p>
      </dgm:t>
    </dgm:pt>
    <dgm:pt modelId="{01D022BC-462C-4346-868C-A504AB5A0AD6}" type="parTrans" cxnId="{6B74837E-E502-1F4C-A131-E7E906F4C798}">
      <dgm:prSet/>
      <dgm:spPr/>
      <dgm:t>
        <a:bodyPr/>
        <a:lstStyle/>
        <a:p>
          <a:endParaRPr lang="en-GB" sz="1600"/>
        </a:p>
      </dgm:t>
    </dgm:pt>
    <dgm:pt modelId="{A24309F1-5896-1641-A109-E478246CFC8B}" type="sibTrans" cxnId="{6B74837E-E502-1F4C-A131-E7E906F4C798}">
      <dgm:prSet/>
      <dgm:spPr>
        <a:ln w="12700">
          <a:solidFill>
            <a:schemeClr val="accent1"/>
          </a:solidFill>
          <a:tailEnd type="triangle"/>
        </a:ln>
      </dgm:spPr>
      <dgm:t>
        <a:bodyPr/>
        <a:lstStyle/>
        <a:p>
          <a:endParaRPr lang="en-GB" sz="1600"/>
        </a:p>
      </dgm:t>
    </dgm:pt>
    <dgm:pt modelId="{BE050158-F1EE-E84D-A132-2B6261066851}" type="pres">
      <dgm:prSet presAssocID="{2AC7E249-2ED4-8E43-AA88-30637C963DB7}" presName="cycle" presStyleCnt="0">
        <dgm:presLayoutVars>
          <dgm:dir/>
          <dgm:resizeHandles val="exact"/>
        </dgm:presLayoutVars>
      </dgm:prSet>
      <dgm:spPr/>
    </dgm:pt>
    <dgm:pt modelId="{8F09F4B8-512D-8A47-8CF6-993EE912A887}" type="pres">
      <dgm:prSet presAssocID="{02CC4224-673E-E44F-9A87-7F2477CE1B1B}" presName="node" presStyleLbl="node1" presStyleIdx="0" presStyleCnt="7">
        <dgm:presLayoutVars>
          <dgm:bulletEnabled val="1"/>
        </dgm:presLayoutVars>
      </dgm:prSet>
      <dgm:spPr/>
    </dgm:pt>
    <dgm:pt modelId="{37F79FC7-09FE-4545-9B0D-A1492D86C074}" type="pres">
      <dgm:prSet presAssocID="{02CC4224-673E-E44F-9A87-7F2477CE1B1B}" presName="spNode" presStyleCnt="0"/>
      <dgm:spPr/>
    </dgm:pt>
    <dgm:pt modelId="{AA624AEA-18EA-AD4C-9475-B4C64F4E7FF8}" type="pres">
      <dgm:prSet presAssocID="{70527EB2-B847-8749-863F-93EA04D840CF}" presName="sibTrans" presStyleLbl="sibTrans1D1" presStyleIdx="0" presStyleCnt="7"/>
      <dgm:spPr>
        <a:xfrm>
          <a:off x="421230" y="467266"/>
          <a:ext cx="3430383" cy="3430383"/>
        </a:xfrm>
        <a:custGeom>
          <a:avLst/>
          <a:gdLst/>
          <a:ahLst/>
          <a:cxnLst/>
          <a:rect l="0" t="0" r="0" b="0"/>
          <a:pathLst>
            <a:path>
              <a:moveTo>
                <a:pt x="2298442" y="102212"/>
              </a:moveTo>
              <a:arcTo wR="1715191" hR="1715191" stAng="17392794" swAng="772325"/>
            </a:path>
          </a:pathLst>
        </a:custGeom>
      </dgm:spPr>
    </dgm:pt>
    <dgm:pt modelId="{4AC76EBC-B342-B442-BC39-4D4EFC9768D3}" type="pres">
      <dgm:prSet presAssocID="{C566783B-4867-2A4F-A98F-7A3E454B9374}" presName="node" presStyleLbl="node1" presStyleIdx="1" presStyleCnt="7">
        <dgm:presLayoutVars>
          <dgm:bulletEnabled val="1"/>
        </dgm:presLayoutVars>
      </dgm:prSet>
      <dgm:spPr/>
    </dgm:pt>
    <dgm:pt modelId="{F11EE9BB-4AE3-3641-8029-38C7BC83E84D}" type="pres">
      <dgm:prSet presAssocID="{C566783B-4867-2A4F-A98F-7A3E454B9374}" presName="spNode" presStyleCnt="0"/>
      <dgm:spPr/>
    </dgm:pt>
    <dgm:pt modelId="{256FF144-C048-BA4F-AFED-7B8C7BA82FFE}" type="pres">
      <dgm:prSet presAssocID="{EFF65127-D14E-1F4A-8B98-5EA9D30E86AB}" presName="sibTrans" presStyleLbl="sibTrans1D1" presStyleIdx="1" presStyleCnt="7"/>
      <dgm:spPr>
        <a:xfrm>
          <a:off x="421230" y="467266"/>
          <a:ext cx="3430383" cy="3430383"/>
        </a:xfrm>
        <a:custGeom>
          <a:avLst/>
          <a:gdLst/>
          <a:ahLst/>
          <a:cxnLst/>
          <a:rect l="0" t="0" r="0" b="0"/>
          <a:pathLst>
            <a:path>
              <a:moveTo>
                <a:pt x="3318261" y="1105233"/>
              </a:moveTo>
              <a:arcTo wR="1715191" hR="1715191" stAng="20350109" swAng="1064452"/>
            </a:path>
          </a:pathLst>
        </a:custGeom>
      </dgm:spPr>
    </dgm:pt>
    <dgm:pt modelId="{B44DA8D8-2B79-424B-AAD2-A4493945E729}" type="pres">
      <dgm:prSet presAssocID="{9A9052B4-0427-D74B-BCB3-F238580A6945}" presName="node" presStyleLbl="node1" presStyleIdx="2" presStyleCnt="7">
        <dgm:presLayoutVars>
          <dgm:bulletEnabled val="1"/>
        </dgm:presLayoutVars>
      </dgm:prSet>
      <dgm:spPr/>
    </dgm:pt>
    <dgm:pt modelId="{55CAE103-1ABC-5D4A-8EF9-C1060FA29A89}" type="pres">
      <dgm:prSet presAssocID="{9A9052B4-0427-D74B-BCB3-F238580A6945}" presName="spNode" presStyleCnt="0"/>
      <dgm:spPr/>
    </dgm:pt>
    <dgm:pt modelId="{AD30F95B-7B7E-BF4A-BD93-5AC380EEB3FB}" type="pres">
      <dgm:prSet presAssocID="{B019A806-E907-024B-8D1C-B19568F060E2}" presName="sibTrans" presStyleLbl="sibTrans1D1" presStyleIdx="2" presStyleCnt="7"/>
      <dgm:spPr>
        <a:xfrm>
          <a:off x="421230" y="467266"/>
          <a:ext cx="3430383" cy="3430383"/>
        </a:xfrm>
        <a:custGeom>
          <a:avLst/>
          <a:gdLst/>
          <a:ahLst/>
          <a:cxnLst/>
          <a:rect l="0" t="0" r="0" b="0"/>
          <a:pathLst>
            <a:path>
              <a:moveTo>
                <a:pt x="3229312" y="2520996"/>
              </a:moveTo>
              <a:arcTo wR="1715191" hR="1715191" stAng="1681297" swAng="835610"/>
            </a:path>
          </a:pathLst>
        </a:custGeom>
      </dgm:spPr>
    </dgm:pt>
    <dgm:pt modelId="{C3A00E67-6969-8F4B-9C89-29F4B1DEC741}" type="pres">
      <dgm:prSet presAssocID="{4690F876-9045-454B-8870-AFA25FD8DD49}" presName="node" presStyleLbl="node1" presStyleIdx="3" presStyleCnt="7">
        <dgm:presLayoutVars>
          <dgm:bulletEnabled val="1"/>
        </dgm:presLayoutVars>
      </dgm:prSet>
      <dgm:spPr/>
    </dgm:pt>
    <dgm:pt modelId="{DFC3AD05-677F-604D-A072-D9F40F03BEF4}" type="pres">
      <dgm:prSet presAssocID="{4690F876-9045-454B-8870-AFA25FD8DD49}" presName="spNode" presStyleCnt="0"/>
      <dgm:spPr/>
    </dgm:pt>
    <dgm:pt modelId="{D674C917-22F5-304A-BC0D-69B40C84B0EB}" type="pres">
      <dgm:prSet presAssocID="{C96D0CEA-911C-944F-92EF-B936F8636F72}" presName="sibTrans" presStyleLbl="sibTrans1D1" presStyleIdx="3" presStyleCnt="7"/>
      <dgm:spPr/>
    </dgm:pt>
    <dgm:pt modelId="{A5020D45-9407-1144-8453-5AF2DAD38DAC}" type="pres">
      <dgm:prSet presAssocID="{11BE7789-5C71-4746-832E-1B093577C10F}" presName="node" presStyleLbl="node1" presStyleIdx="4" presStyleCnt="7">
        <dgm:presLayoutVars>
          <dgm:bulletEnabled val="1"/>
        </dgm:presLayoutVars>
      </dgm:prSet>
      <dgm:spPr/>
    </dgm:pt>
    <dgm:pt modelId="{27086651-69CB-E848-9FE7-BE2FF632BA0C}" type="pres">
      <dgm:prSet presAssocID="{11BE7789-5C71-4746-832E-1B093577C10F}" presName="spNode" presStyleCnt="0"/>
      <dgm:spPr/>
    </dgm:pt>
    <dgm:pt modelId="{D86BAF95-0B42-0C40-B9F0-4F8657053FDD}" type="pres">
      <dgm:prSet presAssocID="{0206778C-7318-C246-920C-EAFBDC10592E}" presName="sibTrans" presStyleLbl="sibTrans1D1" presStyleIdx="4" presStyleCnt="7"/>
      <dgm:spPr>
        <a:xfrm>
          <a:off x="421230" y="467266"/>
          <a:ext cx="3430383" cy="3430383"/>
        </a:xfrm>
        <a:custGeom>
          <a:avLst/>
          <a:gdLst/>
          <a:ahLst/>
          <a:cxnLst/>
          <a:rect l="0" t="0" r="0" b="0"/>
          <a:pathLst>
            <a:path>
              <a:moveTo>
                <a:pt x="439523" y="2861731"/>
              </a:moveTo>
              <a:arcTo wR="1715191" hR="1715191" stAng="8283093" swAng="835610"/>
            </a:path>
          </a:pathLst>
        </a:custGeom>
      </dgm:spPr>
    </dgm:pt>
    <dgm:pt modelId="{817BF688-55AC-994C-84CC-2993B94F1584}" type="pres">
      <dgm:prSet presAssocID="{56ECF29A-F2CF-6B46-B22D-E0703ACD3FE2}" presName="node" presStyleLbl="node1" presStyleIdx="5" presStyleCnt="7">
        <dgm:presLayoutVars>
          <dgm:bulletEnabled val="1"/>
        </dgm:presLayoutVars>
      </dgm:prSet>
      <dgm:spPr/>
    </dgm:pt>
    <dgm:pt modelId="{DF6C2F2F-05CC-264A-A14F-76F1C9BDEA8E}" type="pres">
      <dgm:prSet presAssocID="{56ECF29A-F2CF-6B46-B22D-E0703ACD3FE2}" presName="spNode" presStyleCnt="0"/>
      <dgm:spPr/>
    </dgm:pt>
    <dgm:pt modelId="{C5602AE2-978C-2E4C-8033-9C39000D8A43}" type="pres">
      <dgm:prSet presAssocID="{95460634-37C9-8C4E-90E3-8A3DF13BADCD}" presName="sibTrans" presStyleLbl="sibTrans1D1" presStyleIdx="5" presStyleCnt="7"/>
      <dgm:spPr>
        <a:xfrm>
          <a:off x="421230" y="467266"/>
          <a:ext cx="3430383" cy="3430383"/>
        </a:xfrm>
        <a:custGeom>
          <a:avLst/>
          <a:gdLst/>
          <a:ahLst/>
          <a:cxnLst/>
          <a:rect l="0" t="0" r="0" b="0"/>
          <a:pathLst>
            <a:path>
              <a:moveTo>
                <a:pt x="2494" y="1622715"/>
              </a:moveTo>
              <a:arcTo wR="1715191" hR="1715191" stAng="10985440" swAng="1064452"/>
            </a:path>
          </a:pathLst>
        </a:custGeom>
      </dgm:spPr>
    </dgm:pt>
    <dgm:pt modelId="{E2310E94-2D41-5048-940A-33A015297A70}" type="pres">
      <dgm:prSet presAssocID="{008A4670-251D-6041-B784-962F8D11C2E1}" presName="node" presStyleLbl="node1" presStyleIdx="6" presStyleCnt="7">
        <dgm:presLayoutVars>
          <dgm:bulletEnabled val="1"/>
        </dgm:presLayoutVars>
      </dgm:prSet>
      <dgm:spPr/>
    </dgm:pt>
    <dgm:pt modelId="{8AF2E5CC-E99B-5F4F-8B27-B064CD8713F0}" type="pres">
      <dgm:prSet presAssocID="{008A4670-251D-6041-B784-962F8D11C2E1}" presName="spNode" presStyleCnt="0"/>
      <dgm:spPr/>
    </dgm:pt>
    <dgm:pt modelId="{CA8BDF6B-3B64-FD4F-94F9-1667F54D5FE1}" type="pres">
      <dgm:prSet presAssocID="{A24309F1-5896-1641-A109-E478246CFC8B}" presName="sibTrans" presStyleLbl="sibTrans1D1" presStyleIdx="6" presStyleCnt="7"/>
      <dgm:spPr/>
    </dgm:pt>
  </dgm:ptLst>
  <dgm:cxnLst>
    <dgm:cxn modelId="{FE468013-E125-5647-B2CC-BED46F50130D}" type="presOf" srcId="{9A9052B4-0427-D74B-BCB3-F238580A6945}" destId="{B44DA8D8-2B79-424B-AAD2-A4493945E729}" srcOrd="0" destOrd="0" presId="urn:microsoft.com/office/officeart/2005/8/layout/cycle5"/>
    <dgm:cxn modelId="{265E4814-7FA4-654F-A738-EC20F9E3263C}" type="presOf" srcId="{11BE7789-5C71-4746-832E-1B093577C10F}" destId="{A5020D45-9407-1144-8453-5AF2DAD38DAC}" srcOrd="0" destOrd="0" presId="urn:microsoft.com/office/officeart/2005/8/layout/cycle5"/>
    <dgm:cxn modelId="{24204F19-7243-6F4A-89A4-DA5E3E1B3775}" type="presOf" srcId="{C566783B-4867-2A4F-A98F-7A3E454B9374}" destId="{4AC76EBC-B342-B442-BC39-4D4EFC9768D3}" srcOrd="0" destOrd="0" presId="urn:microsoft.com/office/officeart/2005/8/layout/cycle5"/>
    <dgm:cxn modelId="{A9AD6C22-24A6-BF44-A5B5-794E95EE8A0F}" type="presOf" srcId="{C96D0CEA-911C-944F-92EF-B936F8636F72}" destId="{D674C917-22F5-304A-BC0D-69B40C84B0EB}" srcOrd="0" destOrd="0" presId="urn:microsoft.com/office/officeart/2005/8/layout/cycle5"/>
    <dgm:cxn modelId="{D79A442E-AD84-5B48-848E-F38B3949C4F5}" type="presOf" srcId="{0206778C-7318-C246-920C-EAFBDC10592E}" destId="{D86BAF95-0B42-0C40-B9F0-4F8657053FDD}" srcOrd="0" destOrd="0" presId="urn:microsoft.com/office/officeart/2005/8/layout/cycle5"/>
    <dgm:cxn modelId="{4036793A-4FDF-7640-BDAA-EA8790337BC8}" type="presOf" srcId="{56ECF29A-F2CF-6B46-B22D-E0703ACD3FE2}" destId="{817BF688-55AC-994C-84CC-2993B94F1584}" srcOrd="0" destOrd="0" presId="urn:microsoft.com/office/officeart/2005/8/layout/cycle5"/>
    <dgm:cxn modelId="{E2C3CD4E-F6EF-8C4A-980E-AEAE4EA82BFF}" type="presOf" srcId="{95460634-37C9-8C4E-90E3-8A3DF13BADCD}" destId="{C5602AE2-978C-2E4C-8033-9C39000D8A43}" srcOrd="0" destOrd="0" presId="urn:microsoft.com/office/officeart/2005/8/layout/cycle5"/>
    <dgm:cxn modelId="{00FC4457-F86B-7741-AFB5-094F0D0B5294}" srcId="{2AC7E249-2ED4-8E43-AA88-30637C963DB7}" destId="{11BE7789-5C71-4746-832E-1B093577C10F}" srcOrd="4" destOrd="0" parTransId="{A072443B-20FB-B440-A894-FAFA7DD86943}" sibTransId="{0206778C-7318-C246-920C-EAFBDC10592E}"/>
    <dgm:cxn modelId="{6B74837E-E502-1F4C-A131-E7E906F4C798}" srcId="{2AC7E249-2ED4-8E43-AA88-30637C963DB7}" destId="{008A4670-251D-6041-B784-962F8D11C2E1}" srcOrd="6" destOrd="0" parTransId="{01D022BC-462C-4346-868C-A504AB5A0AD6}" sibTransId="{A24309F1-5896-1641-A109-E478246CFC8B}"/>
    <dgm:cxn modelId="{B44E6086-D401-174A-BF8D-B50B629C7627}" type="presOf" srcId="{A24309F1-5896-1641-A109-E478246CFC8B}" destId="{CA8BDF6B-3B64-FD4F-94F9-1667F54D5FE1}" srcOrd="0" destOrd="0" presId="urn:microsoft.com/office/officeart/2005/8/layout/cycle5"/>
    <dgm:cxn modelId="{52731288-4B0B-D744-A0B6-6B3E6C3AE121}" type="presOf" srcId="{008A4670-251D-6041-B784-962F8D11C2E1}" destId="{E2310E94-2D41-5048-940A-33A015297A70}" srcOrd="0" destOrd="0" presId="urn:microsoft.com/office/officeart/2005/8/layout/cycle5"/>
    <dgm:cxn modelId="{AB3D838B-E1AD-614C-BCCB-9921653681B5}" srcId="{2AC7E249-2ED4-8E43-AA88-30637C963DB7}" destId="{9A9052B4-0427-D74B-BCB3-F238580A6945}" srcOrd="2" destOrd="0" parTransId="{CCEBC15F-AD91-2546-8886-76145BB1F87D}" sibTransId="{B019A806-E907-024B-8D1C-B19568F060E2}"/>
    <dgm:cxn modelId="{B8CF1190-4E25-344C-AF73-9975B8F9F175}" type="presOf" srcId="{70527EB2-B847-8749-863F-93EA04D840CF}" destId="{AA624AEA-18EA-AD4C-9475-B4C64F4E7FF8}" srcOrd="0" destOrd="0" presId="urn:microsoft.com/office/officeart/2005/8/layout/cycle5"/>
    <dgm:cxn modelId="{E42ECC99-6421-274A-A6BF-B4555A25A76B}" srcId="{2AC7E249-2ED4-8E43-AA88-30637C963DB7}" destId="{56ECF29A-F2CF-6B46-B22D-E0703ACD3FE2}" srcOrd="5" destOrd="0" parTransId="{040CC568-3553-DA42-804F-F6EC542D1DAE}" sibTransId="{95460634-37C9-8C4E-90E3-8A3DF13BADCD}"/>
    <dgm:cxn modelId="{6F31ADAA-D61F-2740-BDC0-BB612C33E305}" type="presOf" srcId="{EFF65127-D14E-1F4A-8B98-5EA9D30E86AB}" destId="{256FF144-C048-BA4F-AFED-7B8C7BA82FFE}" srcOrd="0" destOrd="0" presId="urn:microsoft.com/office/officeart/2005/8/layout/cycle5"/>
    <dgm:cxn modelId="{9B692AB5-95DE-2144-BB60-2D0E1A95EE8C}" srcId="{2AC7E249-2ED4-8E43-AA88-30637C963DB7}" destId="{02CC4224-673E-E44F-9A87-7F2477CE1B1B}" srcOrd="0" destOrd="0" parTransId="{9A2BA897-BF79-094B-ABC8-443A52946200}" sibTransId="{70527EB2-B847-8749-863F-93EA04D840CF}"/>
    <dgm:cxn modelId="{E7253AD3-5D27-F94C-831C-DEBC5476989B}" type="presOf" srcId="{4690F876-9045-454B-8870-AFA25FD8DD49}" destId="{C3A00E67-6969-8F4B-9C89-29F4B1DEC741}" srcOrd="0" destOrd="0" presId="urn:microsoft.com/office/officeart/2005/8/layout/cycle5"/>
    <dgm:cxn modelId="{A54822D7-17BF-294B-9FC1-D508761A6E96}" type="presOf" srcId="{02CC4224-673E-E44F-9A87-7F2477CE1B1B}" destId="{8F09F4B8-512D-8A47-8CF6-993EE912A887}" srcOrd="0" destOrd="0" presId="urn:microsoft.com/office/officeart/2005/8/layout/cycle5"/>
    <dgm:cxn modelId="{1CB774E2-2E70-3049-8B8B-9AFBC8694EC9}" srcId="{2AC7E249-2ED4-8E43-AA88-30637C963DB7}" destId="{C566783B-4867-2A4F-A98F-7A3E454B9374}" srcOrd="1" destOrd="0" parTransId="{F2F388C0-4F23-A043-9594-751615EBC245}" sibTransId="{EFF65127-D14E-1F4A-8B98-5EA9D30E86AB}"/>
    <dgm:cxn modelId="{32FF4AE4-A99A-C640-A5F8-E0E9C5B2A496}" type="presOf" srcId="{2AC7E249-2ED4-8E43-AA88-30637C963DB7}" destId="{BE050158-F1EE-E84D-A132-2B6261066851}" srcOrd="0" destOrd="0" presId="urn:microsoft.com/office/officeart/2005/8/layout/cycle5"/>
    <dgm:cxn modelId="{3754AEE4-8567-A74A-AB47-1932E961A4F7}" type="presOf" srcId="{B019A806-E907-024B-8D1C-B19568F060E2}" destId="{AD30F95B-7B7E-BF4A-BD93-5AC380EEB3FB}" srcOrd="0" destOrd="0" presId="urn:microsoft.com/office/officeart/2005/8/layout/cycle5"/>
    <dgm:cxn modelId="{38CE7FF7-B652-924A-A851-51FB53F06B12}" srcId="{2AC7E249-2ED4-8E43-AA88-30637C963DB7}" destId="{4690F876-9045-454B-8870-AFA25FD8DD49}" srcOrd="3" destOrd="0" parTransId="{F248CAA1-71A8-BF45-A58C-A0B87353013F}" sibTransId="{C96D0CEA-911C-944F-92EF-B936F8636F72}"/>
    <dgm:cxn modelId="{0E97035E-63DB-B14C-B7B2-593215907262}" type="presParOf" srcId="{BE050158-F1EE-E84D-A132-2B6261066851}" destId="{8F09F4B8-512D-8A47-8CF6-993EE912A887}" srcOrd="0" destOrd="0" presId="urn:microsoft.com/office/officeart/2005/8/layout/cycle5"/>
    <dgm:cxn modelId="{0AC1FD42-E950-374F-883F-B35EEF5A1B3D}" type="presParOf" srcId="{BE050158-F1EE-E84D-A132-2B6261066851}" destId="{37F79FC7-09FE-4545-9B0D-A1492D86C074}" srcOrd="1" destOrd="0" presId="urn:microsoft.com/office/officeart/2005/8/layout/cycle5"/>
    <dgm:cxn modelId="{9049727D-C37A-6F4C-9A9F-56BFF2FC6A14}" type="presParOf" srcId="{BE050158-F1EE-E84D-A132-2B6261066851}" destId="{AA624AEA-18EA-AD4C-9475-B4C64F4E7FF8}" srcOrd="2" destOrd="0" presId="urn:microsoft.com/office/officeart/2005/8/layout/cycle5"/>
    <dgm:cxn modelId="{A57DE396-2DE9-3443-99F4-E86D557A792E}" type="presParOf" srcId="{BE050158-F1EE-E84D-A132-2B6261066851}" destId="{4AC76EBC-B342-B442-BC39-4D4EFC9768D3}" srcOrd="3" destOrd="0" presId="urn:microsoft.com/office/officeart/2005/8/layout/cycle5"/>
    <dgm:cxn modelId="{D3CFCC3B-270A-1947-8C2C-1135A4D9BAB9}" type="presParOf" srcId="{BE050158-F1EE-E84D-A132-2B6261066851}" destId="{F11EE9BB-4AE3-3641-8029-38C7BC83E84D}" srcOrd="4" destOrd="0" presId="urn:microsoft.com/office/officeart/2005/8/layout/cycle5"/>
    <dgm:cxn modelId="{4A8E6D34-173C-6B47-8FC0-F83EC641398F}" type="presParOf" srcId="{BE050158-F1EE-E84D-A132-2B6261066851}" destId="{256FF144-C048-BA4F-AFED-7B8C7BA82FFE}" srcOrd="5" destOrd="0" presId="urn:microsoft.com/office/officeart/2005/8/layout/cycle5"/>
    <dgm:cxn modelId="{B591801F-8097-AA49-8E76-F47C73C5E2D2}" type="presParOf" srcId="{BE050158-F1EE-E84D-A132-2B6261066851}" destId="{B44DA8D8-2B79-424B-AAD2-A4493945E729}" srcOrd="6" destOrd="0" presId="urn:microsoft.com/office/officeart/2005/8/layout/cycle5"/>
    <dgm:cxn modelId="{9FE4A71A-9AE8-C14F-B369-DC49E02E5614}" type="presParOf" srcId="{BE050158-F1EE-E84D-A132-2B6261066851}" destId="{55CAE103-1ABC-5D4A-8EF9-C1060FA29A89}" srcOrd="7" destOrd="0" presId="urn:microsoft.com/office/officeart/2005/8/layout/cycle5"/>
    <dgm:cxn modelId="{089048DC-610D-934E-A768-E7E20E602098}" type="presParOf" srcId="{BE050158-F1EE-E84D-A132-2B6261066851}" destId="{AD30F95B-7B7E-BF4A-BD93-5AC380EEB3FB}" srcOrd="8" destOrd="0" presId="urn:microsoft.com/office/officeart/2005/8/layout/cycle5"/>
    <dgm:cxn modelId="{4A8F4E5D-5040-C843-AA42-602201853434}" type="presParOf" srcId="{BE050158-F1EE-E84D-A132-2B6261066851}" destId="{C3A00E67-6969-8F4B-9C89-29F4B1DEC741}" srcOrd="9" destOrd="0" presId="urn:microsoft.com/office/officeart/2005/8/layout/cycle5"/>
    <dgm:cxn modelId="{D53ECCC6-A813-4540-A8ED-4A932F7566AE}" type="presParOf" srcId="{BE050158-F1EE-E84D-A132-2B6261066851}" destId="{DFC3AD05-677F-604D-A072-D9F40F03BEF4}" srcOrd="10" destOrd="0" presId="urn:microsoft.com/office/officeart/2005/8/layout/cycle5"/>
    <dgm:cxn modelId="{9A25F673-A7C6-8347-9576-7AEA525F0DCE}" type="presParOf" srcId="{BE050158-F1EE-E84D-A132-2B6261066851}" destId="{D674C917-22F5-304A-BC0D-69B40C84B0EB}" srcOrd="11" destOrd="0" presId="urn:microsoft.com/office/officeart/2005/8/layout/cycle5"/>
    <dgm:cxn modelId="{65E6B831-7E9C-4E45-B2CF-DE10FF4BEAD8}" type="presParOf" srcId="{BE050158-F1EE-E84D-A132-2B6261066851}" destId="{A5020D45-9407-1144-8453-5AF2DAD38DAC}" srcOrd="12" destOrd="0" presId="urn:microsoft.com/office/officeart/2005/8/layout/cycle5"/>
    <dgm:cxn modelId="{38C7F2C4-0800-DE49-8A73-2FC339542D83}" type="presParOf" srcId="{BE050158-F1EE-E84D-A132-2B6261066851}" destId="{27086651-69CB-E848-9FE7-BE2FF632BA0C}" srcOrd="13" destOrd="0" presId="urn:microsoft.com/office/officeart/2005/8/layout/cycle5"/>
    <dgm:cxn modelId="{CE4C9365-A7DC-224B-8524-4D94B6753F54}" type="presParOf" srcId="{BE050158-F1EE-E84D-A132-2B6261066851}" destId="{D86BAF95-0B42-0C40-B9F0-4F8657053FDD}" srcOrd="14" destOrd="0" presId="urn:microsoft.com/office/officeart/2005/8/layout/cycle5"/>
    <dgm:cxn modelId="{ED5D2914-03FF-8C4D-B88A-479A2F191DE6}" type="presParOf" srcId="{BE050158-F1EE-E84D-A132-2B6261066851}" destId="{817BF688-55AC-994C-84CC-2993B94F1584}" srcOrd="15" destOrd="0" presId="urn:microsoft.com/office/officeart/2005/8/layout/cycle5"/>
    <dgm:cxn modelId="{E294B0F7-1F8D-144E-A3E4-8C30B380CFEF}" type="presParOf" srcId="{BE050158-F1EE-E84D-A132-2B6261066851}" destId="{DF6C2F2F-05CC-264A-A14F-76F1C9BDEA8E}" srcOrd="16" destOrd="0" presId="urn:microsoft.com/office/officeart/2005/8/layout/cycle5"/>
    <dgm:cxn modelId="{9A59249E-8FB1-234F-9F22-4C0EF4A1DD13}" type="presParOf" srcId="{BE050158-F1EE-E84D-A132-2B6261066851}" destId="{C5602AE2-978C-2E4C-8033-9C39000D8A43}" srcOrd="17" destOrd="0" presId="urn:microsoft.com/office/officeart/2005/8/layout/cycle5"/>
    <dgm:cxn modelId="{ABFF0D7F-C090-5346-8022-757B230D5D00}" type="presParOf" srcId="{BE050158-F1EE-E84D-A132-2B6261066851}" destId="{E2310E94-2D41-5048-940A-33A015297A70}" srcOrd="18" destOrd="0" presId="urn:microsoft.com/office/officeart/2005/8/layout/cycle5"/>
    <dgm:cxn modelId="{BCC8D9A2-8B69-F645-97E5-FE3815431E79}" type="presParOf" srcId="{BE050158-F1EE-E84D-A132-2B6261066851}" destId="{8AF2E5CC-E99B-5F4F-8B27-B064CD8713F0}" srcOrd="19" destOrd="0" presId="urn:microsoft.com/office/officeart/2005/8/layout/cycle5"/>
    <dgm:cxn modelId="{FEE4DB61-5736-394D-B8F2-85038EB0CBCA}" type="presParOf" srcId="{BE050158-F1EE-E84D-A132-2B6261066851}" destId="{CA8BDF6B-3B64-FD4F-94F9-1667F54D5FE1}" srcOrd="20" destOrd="0" presId="urn:microsoft.com/office/officeart/2005/8/layout/cycle5"/>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84FD813-5FFC-415E-8FFB-240DA4CC0FA9}" type="doc">
      <dgm:prSet loTypeId="urn:microsoft.com/office/officeart/2005/8/layout/process1" loCatId="process" qsTypeId="urn:microsoft.com/office/officeart/2005/8/quickstyle/simple1" qsCatId="simple" csTypeId="urn:microsoft.com/office/officeart/2005/8/colors/accent1_2" csCatId="accent1" phldr="1"/>
      <dgm:spPr/>
    </dgm:pt>
    <dgm:pt modelId="{0B2F21A2-56B0-4BFD-9140-E77AF215795A}">
      <dgm:prSet phldrT="[Text]"/>
      <dgm:spPr/>
      <dgm:t>
        <a:bodyPr/>
        <a:lstStyle/>
        <a:p>
          <a:r>
            <a:rPr lang="en-GB" dirty="0"/>
            <a:t>Discovery processes</a:t>
          </a:r>
          <a:endParaRPr lang="en-US" dirty="0"/>
        </a:p>
      </dgm:t>
    </dgm:pt>
    <dgm:pt modelId="{4F29EF10-648B-4BBB-84C5-4B2DB083B3A8}" type="parTrans" cxnId="{EA97743B-753C-4F04-9937-DC30E9AE2113}">
      <dgm:prSet/>
      <dgm:spPr/>
      <dgm:t>
        <a:bodyPr/>
        <a:lstStyle/>
        <a:p>
          <a:endParaRPr lang="en-US"/>
        </a:p>
      </dgm:t>
    </dgm:pt>
    <dgm:pt modelId="{98F6C623-9346-41B4-AA40-86CDC1639254}" type="sibTrans" cxnId="{EA97743B-753C-4F04-9937-DC30E9AE2113}">
      <dgm:prSet/>
      <dgm:spPr/>
      <dgm:t>
        <a:bodyPr/>
        <a:lstStyle/>
        <a:p>
          <a:endParaRPr lang="en-US"/>
        </a:p>
      </dgm:t>
    </dgm:pt>
    <dgm:pt modelId="{D200E0E7-EA85-4C01-BBD3-67CDD08F68CB}">
      <dgm:prSet phldrT="[Text]"/>
      <dgm:spPr/>
      <dgm:t>
        <a:bodyPr/>
        <a:lstStyle/>
        <a:p>
          <a:r>
            <a:rPr lang="en-GB" dirty="0"/>
            <a:t>Definition processes</a:t>
          </a:r>
          <a:endParaRPr lang="en-US" dirty="0"/>
        </a:p>
      </dgm:t>
    </dgm:pt>
    <dgm:pt modelId="{D5C7FEAB-F253-4184-9146-A659EEEFD3BC}" type="parTrans" cxnId="{D7FE5E72-74BD-4176-B47C-E7C4D470D596}">
      <dgm:prSet/>
      <dgm:spPr/>
      <dgm:t>
        <a:bodyPr/>
        <a:lstStyle/>
        <a:p>
          <a:endParaRPr lang="en-US"/>
        </a:p>
      </dgm:t>
    </dgm:pt>
    <dgm:pt modelId="{4D28F2C0-1A5B-4A0F-9C53-E2BDA4D6999A}" type="sibTrans" cxnId="{D7FE5E72-74BD-4176-B47C-E7C4D470D596}">
      <dgm:prSet/>
      <dgm:spPr/>
      <dgm:t>
        <a:bodyPr/>
        <a:lstStyle/>
        <a:p>
          <a:endParaRPr lang="en-US"/>
        </a:p>
      </dgm:t>
    </dgm:pt>
    <dgm:pt modelId="{EFFEC92A-EB19-4108-AC3B-7812B4935724}">
      <dgm:prSet phldrT="[Text]"/>
      <dgm:spPr/>
      <dgm:t>
        <a:bodyPr/>
        <a:lstStyle/>
        <a:p>
          <a:r>
            <a:rPr lang="en-GB" dirty="0"/>
            <a:t>Policy and rule application / enforcement</a:t>
          </a:r>
          <a:endParaRPr lang="en-US" dirty="0"/>
        </a:p>
      </dgm:t>
    </dgm:pt>
    <dgm:pt modelId="{6A45F241-9884-4CF0-A013-126A6B6A38FA}" type="parTrans" cxnId="{6C39A855-0C8E-4B19-94B3-162A11171A94}">
      <dgm:prSet/>
      <dgm:spPr/>
      <dgm:t>
        <a:bodyPr/>
        <a:lstStyle/>
        <a:p>
          <a:endParaRPr lang="en-US"/>
        </a:p>
      </dgm:t>
    </dgm:pt>
    <dgm:pt modelId="{38DB99BB-41DC-4754-9D49-3066AB658F81}" type="sibTrans" cxnId="{6C39A855-0C8E-4B19-94B3-162A11171A94}">
      <dgm:prSet/>
      <dgm:spPr/>
      <dgm:t>
        <a:bodyPr/>
        <a:lstStyle/>
        <a:p>
          <a:endParaRPr lang="en-US"/>
        </a:p>
      </dgm:t>
    </dgm:pt>
    <dgm:pt modelId="{828A405C-BA69-47E7-A451-49142E4AE173}">
      <dgm:prSet phldrT="[Text]"/>
      <dgm:spPr/>
      <dgm:t>
        <a:bodyPr/>
        <a:lstStyle/>
        <a:p>
          <a:r>
            <a:rPr lang="en-GB"/>
            <a:t>Monitoring processes</a:t>
          </a:r>
          <a:endParaRPr lang="en-US" dirty="0"/>
        </a:p>
      </dgm:t>
    </dgm:pt>
    <dgm:pt modelId="{D5EEB7CD-1FAD-485E-A8AD-64C0F0CA537E}" type="parTrans" cxnId="{06D92A82-5F8D-4438-B6A6-C1855D9B871E}">
      <dgm:prSet/>
      <dgm:spPr/>
      <dgm:t>
        <a:bodyPr/>
        <a:lstStyle/>
        <a:p>
          <a:endParaRPr lang="en-US"/>
        </a:p>
      </dgm:t>
    </dgm:pt>
    <dgm:pt modelId="{C79852BA-428F-4FF4-A8A1-CEAF960BDDDF}" type="sibTrans" cxnId="{06D92A82-5F8D-4438-B6A6-C1855D9B871E}">
      <dgm:prSet/>
      <dgm:spPr/>
      <dgm:t>
        <a:bodyPr/>
        <a:lstStyle/>
        <a:p>
          <a:endParaRPr lang="en-US"/>
        </a:p>
      </dgm:t>
    </dgm:pt>
    <dgm:pt modelId="{F4F99468-909F-4988-8C92-211B264F44BB}" type="pres">
      <dgm:prSet presAssocID="{684FD813-5FFC-415E-8FFB-240DA4CC0FA9}" presName="Name0" presStyleCnt="0">
        <dgm:presLayoutVars>
          <dgm:dir/>
          <dgm:resizeHandles val="exact"/>
        </dgm:presLayoutVars>
      </dgm:prSet>
      <dgm:spPr/>
    </dgm:pt>
    <dgm:pt modelId="{DDDAF84D-07E3-4C28-900F-78F9B2E086AB}" type="pres">
      <dgm:prSet presAssocID="{0B2F21A2-56B0-4BFD-9140-E77AF215795A}" presName="node" presStyleLbl="node1" presStyleIdx="0" presStyleCnt="4">
        <dgm:presLayoutVars>
          <dgm:bulletEnabled val="1"/>
        </dgm:presLayoutVars>
      </dgm:prSet>
      <dgm:spPr/>
    </dgm:pt>
    <dgm:pt modelId="{BB802A64-D982-4069-BBCB-B53CF03F53E9}" type="pres">
      <dgm:prSet presAssocID="{98F6C623-9346-41B4-AA40-86CDC1639254}" presName="sibTrans" presStyleLbl="sibTrans2D1" presStyleIdx="0" presStyleCnt="3"/>
      <dgm:spPr/>
    </dgm:pt>
    <dgm:pt modelId="{2C87177A-526B-4B30-98AF-4DA2D4D44D21}" type="pres">
      <dgm:prSet presAssocID="{98F6C623-9346-41B4-AA40-86CDC1639254}" presName="connectorText" presStyleLbl="sibTrans2D1" presStyleIdx="0" presStyleCnt="3"/>
      <dgm:spPr/>
    </dgm:pt>
    <dgm:pt modelId="{79ACB1B4-9FF6-4D8C-93F9-05A527562D74}" type="pres">
      <dgm:prSet presAssocID="{D200E0E7-EA85-4C01-BBD3-67CDD08F68CB}" presName="node" presStyleLbl="node1" presStyleIdx="1" presStyleCnt="4">
        <dgm:presLayoutVars>
          <dgm:bulletEnabled val="1"/>
        </dgm:presLayoutVars>
      </dgm:prSet>
      <dgm:spPr/>
    </dgm:pt>
    <dgm:pt modelId="{1DD4B338-CA94-4E84-8A1C-8599FF1B24BC}" type="pres">
      <dgm:prSet presAssocID="{4D28F2C0-1A5B-4A0F-9C53-E2BDA4D6999A}" presName="sibTrans" presStyleLbl="sibTrans2D1" presStyleIdx="1" presStyleCnt="3"/>
      <dgm:spPr/>
    </dgm:pt>
    <dgm:pt modelId="{361DA286-CD2A-49A8-825E-8EC35C09571A}" type="pres">
      <dgm:prSet presAssocID="{4D28F2C0-1A5B-4A0F-9C53-E2BDA4D6999A}" presName="connectorText" presStyleLbl="sibTrans2D1" presStyleIdx="1" presStyleCnt="3"/>
      <dgm:spPr/>
    </dgm:pt>
    <dgm:pt modelId="{5CF1A7A3-7E12-44FB-95DB-7AD67CCA51A4}" type="pres">
      <dgm:prSet presAssocID="{EFFEC92A-EB19-4108-AC3B-7812B4935724}" presName="node" presStyleLbl="node1" presStyleIdx="2" presStyleCnt="4">
        <dgm:presLayoutVars>
          <dgm:bulletEnabled val="1"/>
        </dgm:presLayoutVars>
      </dgm:prSet>
      <dgm:spPr/>
    </dgm:pt>
    <dgm:pt modelId="{54D4BD78-6EE5-4245-903C-29FBA04FF9DE}" type="pres">
      <dgm:prSet presAssocID="{38DB99BB-41DC-4754-9D49-3066AB658F81}" presName="sibTrans" presStyleLbl="sibTrans2D1" presStyleIdx="2" presStyleCnt="3"/>
      <dgm:spPr/>
    </dgm:pt>
    <dgm:pt modelId="{11115EA9-9E4A-4D40-AAEA-248387C0A2C0}" type="pres">
      <dgm:prSet presAssocID="{38DB99BB-41DC-4754-9D49-3066AB658F81}" presName="connectorText" presStyleLbl="sibTrans2D1" presStyleIdx="2" presStyleCnt="3"/>
      <dgm:spPr/>
    </dgm:pt>
    <dgm:pt modelId="{A6077CEA-13F0-4951-A9F3-40E1A93E01FC}" type="pres">
      <dgm:prSet presAssocID="{828A405C-BA69-47E7-A451-49142E4AE173}" presName="node" presStyleLbl="node1" presStyleIdx="3" presStyleCnt="4">
        <dgm:presLayoutVars>
          <dgm:bulletEnabled val="1"/>
        </dgm:presLayoutVars>
      </dgm:prSet>
      <dgm:spPr/>
    </dgm:pt>
  </dgm:ptLst>
  <dgm:cxnLst>
    <dgm:cxn modelId="{6A73D609-AE8E-47BF-8937-32358DCA2612}" type="presOf" srcId="{38DB99BB-41DC-4754-9D49-3066AB658F81}" destId="{54D4BD78-6EE5-4245-903C-29FBA04FF9DE}" srcOrd="0" destOrd="0" presId="urn:microsoft.com/office/officeart/2005/8/layout/process1"/>
    <dgm:cxn modelId="{8B024824-F14D-446D-A674-8F42272E8C7D}" type="presOf" srcId="{4D28F2C0-1A5B-4A0F-9C53-E2BDA4D6999A}" destId="{1DD4B338-CA94-4E84-8A1C-8599FF1B24BC}" srcOrd="0" destOrd="0" presId="urn:microsoft.com/office/officeart/2005/8/layout/process1"/>
    <dgm:cxn modelId="{EA97743B-753C-4F04-9937-DC30E9AE2113}" srcId="{684FD813-5FFC-415E-8FFB-240DA4CC0FA9}" destId="{0B2F21A2-56B0-4BFD-9140-E77AF215795A}" srcOrd="0" destOrd="0" parTransId="{4F29EF10-648B-4BBB-84C5-4B2DB083B3A8}" sibTransId="{98F6C623-9346-41B4-AA40-86CDC1639254}"/>
    <dgm:cxn modelId="{D7FE5E72-74BD-4176-B47C-E7C4D470D596}" srcId="{684FD813-5FFC-415E-8FFB-240DA4CC0FA9}" destId="{D200E0E7-EA85-4C01-BBD3-67CDD08F68CB}" srcOrd="1" destOrd="0" parTransId="{D5C7FEAB-F253-4184-9146-A659EEEFD3BC}" sibTransId="{4D28F2C0-1A5B-4A0F-9C53-E2BDA4D6999A}"/>
    <dgm:cxn modelId="{6C39A855-0C8E-4B19-94B3-162A11171A94}" srcId="{684FD813-5FFC-415E-8FFB-240DA4CC0FA9}" destId="{EFFEC92A-EB19-4108-AC3B-7812B4935724}" srcOrd="2" destOrd="0" parTransId="{6A45F241-9884-4CF0-A013-126A6B6A38FA}" sibTransId="{38DB99BB-41DC-4754-9D49-3066AB658F81}"/>
    <dgm:cxn modelId="{9210CC75-99A9-4AA6-A7A4-C855E87C9D9B}" type="presOf" srcId="{0B2F21A2-56B0-4BFD-9140-E77AF215795A}" destId="{DDDAF84D-07E3-4C28-900F-78F9B2E086AB}" srcOrd="0" destOrd="0" presId="urn:microsoft.com/office/officeart/2005/8/layout/process1"/>
    <dgm:cxn modelId="{AF969E79-3AA8-4F5B-B4AA-ABBE3317FDA3}" type="presOf" srcId="{684FD813-5FFC-415E-8FFB-240DA4CC0FA9}" destId="{F4F99468-909F-4988-8C92-211B264F44BB}" srcOrd="0" destOrd="0" presId="urn:microsoft.com/office/officeart/2005/8/layout/process1"/>
    <dgm:cxn modelId="{06D92A82-5F8D-4438-B6A6-C1855D9B871E}" srcId="{684FD813-5FFC-415E-8FFB-240DA4CC0FA9}" destId="{828A405C-BA69-47E7-A451-49142E4AE173}" srcOrd="3" destOrd="0" parTransId="{D5EEB7CD-1FAD-485E-A8AD-64C0F0CA537E}" sibTransId="{C79852BA-428F-4FF4-A8A1-CEAF960BDDDF}"/>
    <dgm:cxn modelId="{95361285-000D-4A4A-8739-743FD993EADA}" type="presOf" srcId="{EFFEC92A-EB19-4108-AC3B-7812B4935724}" destId="{5CF1A7A3-7E12-44FB-95DB-7AD67CCA51A4}" srcOrd="0" destOrd="0" presId="urn:microsoft.com/office/officeart/2005/8/layout/process1"/>
    <dgm:cxn modelId="{6F82628E-A018-41BE-9765-75DCB0754736}" type="presOf" srcId="{38DB99BB-41DC-4754-9D49-3066AB658F81}" destId="{11115EA9-9E4A-4D40-AAEA-248387C0A2C0}" srcOrd="1" destOrd="0" presId="urn:microsoft.com/office/officeart/2005/8/layout/process1"/>
    <dgm:cxn modelId="{E636D6B3-9FF5-4E03-83A1-8742CD85FBC9}" type="presOf" srcId="{98F6C623-9346-41B4-AA40-86CDC1639254}" destId="{2C87177A-526B-4B30-98AF-4DA2D4D44D21}" srcOrd="1" destOrd="0" presId="urn:microsoft.com/office/officeart/2005/8/layout/process1"/>
    <dgm:cxn modelId="{29FB57BE-4962-4B8C-8513-E7603595516E}" type="presOf" srcId="{D200E0E7-EA85-4C01-BBD3-67CDD08F68CB}" destId="{79ACB1B4-9FF6-4D8C-93F9-05A527562D74}" srcOrd="0" destOrd="0" presId="urn:microsoft.com/office/officeart/2005/8/layout/process1"/>
    <dgm:cxn modelId="{635257D6-0E10-41B5-9A4F-2ADA88FDFF03}" type="presOf" srcId="{4D28F2C0-1A5B-4A0F-9C53-E2BDA4D6999A}" destId="{361DA286-CD2A-49A8-825E-8EC35C09571A}" srcOrd="1" destOrd="0" presId="urn:microsoft.com/office/officeart/2005/8/layout/process1"/>
    <dgm:cxn modelId="{15C5FCE3-5B3A-4491-8E0B-7D4B3192FC1E}" type="presOf" srcId="{98F6C623-9346-41B4-AA40-86CDC1639254}" destId="{BB802A64-D982-4069-BBCB-B53CF03F53E9}" srcOrd="0" destOrd="0" presId="urn:microsoft.com/office/officeart/2005/8/layout/process1"/>
    <dgm:cxn modelId="{6E5B62EB-F3F2-4E99-80F1-673171B3590D}" type="presOf" srcId="{828A405C-BA69-47E7-A451-49142E4AE173}" destId="{A6077CEA-13F0-4951-A9F3-40E1A93E01FC}" srcOrd="0" destOrd="0" presId="urn:microsoft.com/office/officeart/2005/8/layout/process1"/>
    <dgm:cxn modelId="{E46392B8-6F86-4DF6-8632-A966D0D14E5B}" type="presParOf" srcId="{F4F99468-909F-4988-8C92-211B264F44BB}" destId="{DDDAF84D-07E3-4C28-900F-78F9B2E086AB}" srcOrd="0" destOrd="0" presId="urn:microsoft.com/office/officeart/2005/8/layout/process1"/>
    <dgm:cxn modelId="{71983BDC-CCD6-440E-AE84-DE7D0201A39E}" type="presParOf" srcId="{F4F99468-909F-4988-8C92-211B264F44BB}" destId="{BB802A64-D982-4069-BBCB-B53CF03F53E9}" srcOrd="1" destOrd="0" presId="urn:microsoft.com/office/officeart/2005/8/layout/process1"/>
    <dgm:cxn modelId="{C3B492BE-DBE5-4543-83C8-238FA3F8FC11}" type="presParOf" srcId="{BB802A64-D982-4069-BBCB-B53CF03F53E9}" destId="{2C87177A-526B-4B30-98AF-4DA2D4D44D21}" srcOrd="0" destOrd="0" presId="urn:microsoft.com/office/officeart/2005/8/layout/process1"/>
    <dgm:cxn modelId="{B07DE970-8EC7-4E8F-B8AC-7F38ED9B3247}" type="presParOf" srcId="{F4F99468-909F-4988-8C92-211B264F44BB}" destId="{79ACB1B4-9FF6-4D8C-93F9-05A527562D74}" srcOrd="2" destOrd="0" presId="urn:microsoft.com/office/officeart/2005/8/layout/process1"/>
    <dgm:cxn modelId="{0DAE474D-1558-4F35-A64F-3D20D20F7F47}" type="presParOf" srcId="{F4F99468-909F-4988-8C92-211B264F44BB}" destId="{1DD4B338-CA94-4E84-8A1C-8599FF1B24BC}" srcOrd="3" destOrd="0" presId="urn:microsoft.com/office/officeart/2005/8/layout/process1"/>
    <dgm:cxn modelId="{AC6397E5-D33E-4CFE-89C5-DA4C763ED523}" type="presParOf" srcId="{1DD4B338-CA94-4E84-8A1C-8599FF1B24BC}" destId="{361DA286-CD2A-49A8-825E-8EC35C09571A}" srcOrd="0" destOrd="0" presId="urn:microsoft.com/office/officeart/2005/8/layout/process1"/>
    <dgm:cxn modelId="{4DB4E877-16B8-4D6C-BDCF-47597678F359}" type="presParOf" srcId="{F4F99468-909F-4988-8C92-211B264F44BB}" destId="{5CF1A7A3-7E12-44FB-95DB-7AD67CCA51A4}" srcOrd="4" destOrd="0" presId="urn:microsoft.com/office/officeart/2005/8/layout/process1"/>
    <dgm:cxn modelId="{CA6F8CED-A7E7-4DDB-A815-132FB59D2920}" type="presParOf" srcId="{F4F99468-909F-4988-8C92-211B264F44BB}" destId="{54D4BD78-6EE5-4245-903C-29FBA04FF9DE}" srcOrd="5" destOrd="0" presId="urn:microsoft.com/office/officeart/2005/8/layout/process1"/>
    <dgm:cxn modelId="{EC02A827-4C33-4EB6-AA91-EC5C84344EB3}" type="presParOf" srcId="{54D4BD78-6EE5-4245-903C-29FBA04FF9DE}" destId="{11115EA9-9E4A-4D40-AAEA-248387C0A2C0}" srcOrd="0" destOrd="0" presId="urn:microsoft.com/office/officeart/2005/8/layout/process1"/>
    <dgm:cxn modelId="{079B33D8-649B-49A3-BA48-2B415F98EFAC}" type="presParOf" srcId="{F4F99468-909F-4988-8C92-211B264F44BB}" destId="{A6077CEA-13F0-4951-A9F3-40E1A93E01FC}"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09F4B8-512D-8A47-8CF6-993EE912A887}">
      <dsp:nvSpPr>
        <dsp:cNvPr id="0" name=""/>
        <dsp:cNvSpPr/>
      </dsp:nvSpPr>
      <dsp:spPr>
        <a:xfrm>
          <a:off x="1674295" y="166884"/>
          <a:ext cx="924253" cy="600764"/>
        </a:xfrm>
        <a:prstGeom prst="roundRect">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bg1"/>
              </a:solidFill>
            </a:rPr>
            <a:t>Create / Ingest</a:t>
          </a:r>
        </a:p>
      </dsp:txBody>
      <dsp:txXfrm>
        <a:off x="1703622" y="196211"/>
        <a:ext cx="865599" cy="542110"/>
      </dsp:txXfrm>
    </dsp:sp>
    <dsp:sp modelId="{AA624AEA-18EA-AD4C-9475-B4C64F4E7FF8}">
      <dsp:nvSpPr>
        <dsp:cNvPr id="0" name=""/>
        <dsp:cNvSpPr/>
      </dsp:nvSpPr>
      <dsp:spPr>
        <a:xfrm>
          <a:off x="421230" y="467266"/>
          <a:ext cx="3430383" cy="3430383"/>
        </a:xfrm>
        <a:custGeom>
          <a:avLst/>
          <a:gdLst/>
          <a:ahLst/>
          <a:cxnLst/>
          <a:rect l="0" t="0" r="0" b="0"/>
          <a:pathLst>
            <a:path>
              <a:moveTo>
                <a:pt x="2298442" y="102212"/>
              </a:moveTo>
              <a:arcTo wR="1715191" hR="1715191" stAng="17392794" swAng="772325"/>
            </a:path>
          </a:pathLst>
        </a:custGeom>
        <a:noFill/>
        <a:ln w="12700" cap="flat" cmpd="sng" algn="ctr">
          <a:solidFill>
            <a:srgbClr val="50E6FF"/>
          </a:solidFill>
          <a:prstDash val="solid"/>
          <a:tailEnd type="triangle"/>
        </a:ln>
        <a:effectLst/>
      </dsp:spPr>
      <dsp:style>
        <a:lnRef idx="1">
          <a:scrgbClr r="0" g="0" b="0"/>
        </a:lnRef>
        <a:fillRef idx="0">
          <a:scrgbClr r="0" g="0" b="0"/>
        </a:fillRef>
        <a:effectRef idx="0">
          <a:scrgbClr r="0" g="0" b="0"/>
        </a:effectRef>
        <a:fontRef idx="minor"/>
      </dsp:style>
    </dsp:sp>
    <dsp:sp modelId="{4AC76EBC-B342-B442-BC39-4D4EFC9768D3}">
      <dsp:nvSpPr>
        <dsp:cNvPr id="0" name=""/>
        <dsp:cNvSpPr/>
      </dsp:nvSpPr>
      <dsp:spPr>
        <a:xfrm>
          <a:off x="3015286" y="812671"/>
          <a:ext cx="924253" cy="600764"/>
        </a:xfrm>
        <a:prstGeom prst="roundRect">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bg1"/>
              </a:solidFill>
            </a:rPr>
            <a:t>Protect</a:t>
          </a:r>
        </a:p>
      </dsp:txBody>
      <dsp:txXfrm>
        <a:off x="3044613" y="841998"/>
        <a:ext cx="865599" cy="542110"/>
      </dsp:txXfrm>
    </dsp:sp>
    <dsp:sp modelId="{256FF144-C048-BA4F-AFED-7B8C7BA82FFE}">
      <dsp:nvSpPr>
        <dsp:cNvPr id="0" name=""/>
        <dsp:cNvSpPr/>
      </dsp:nvSpPr>
      <dsp:spPr>
        <a:xfrm>
          <a:off x="421230" y="467266"/>
          <a:ext cx="3430383" cy="3430383"/>
        </a:xfrm>
        <a:custGeom>
          <a:avLst/>
          <a:gdLst/>
          <a:ahLst/>
          <a:cxnLst/>
          <a:rect l="0" t="0" r="0" b="0"/>
          <a:pathLst>
            <a:path>
              <a:moveTo>
                <a:pt x="3318261" y="1105233"/>
              </a:moveTo>
              <a:arcTo wR="1715191" hR="1715191" stAng="20350109" swAng="1064452"/>
            </a:path>
          </a:pathLst>
        </a:custGeom>
        <a:noFill/>
        <a:ln w="12700" cap="flat" cmpd="sng" algn="ctr">
          <a:solidFill>
            <a:srgbClr val="50E6FF"/>
          </a:solidFill>
          <a:prstDash val="solid"/>
          <a:tailEnd type="triangle"/>
        </a:ln>
        <a:effectLst/>
      </dsp:spPr>
      <dsp:style>
        <a:lnRef idx="1">
          <a:scrgbClr r="0" g="0" b="0"/>
        </a:lnRef>
        <a:fillRef idx="0">
          <a:scrgbClr r="0" g="0" b="0"/>
        </a:fillRef>
        <a:effectRef idx="0">
          <a:scrgbClr r="0" g="0" b="0"/>
        </a:effectRef>
        <a:fontRef idx="minor"/>
      </dsp:style>
    </dsp:sp>
    <dsp:sp modelId="{B44DA8D8-2B79-424B-AAD2-A4493945E729}">
      <dsp:nvSpPr>
        <dsp:cNvPr id="0" name=""/>
        <dsp:cNvSpPr/>
      </dsp:nvSpPr>
      <dsp:spPr>
        <a:xfrm>
          <a:off x="3346484" y="2263742"/>
          <a:ext cx="924253" cy="600764"/>
        </a:xfrm>
        <a:prstGeom prst="roundRect">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bg1"/>
              </a:solidFill>
            </a:rPr>
            <a:t>Store</a:t>
          </a:r>
        </a:p>
      </dsp:txBody>
      <dsp:txXfrm>
        <a:off x="3375811" y="2293069"/>
        <a:ext cx="865599" cy="542110"/>
      </dsp:txXfrm>
    </dsp:sp>
    <dsp:sp modelId="{AD30F95B-7B7E-BF4A-BD93-5AC380EEB3FB}">
      <dsp:nvSpPr>
        <dsp:cNvPr id="0" name=""/>
        <dsp:cNvSpPr/>
      </dsp:nvSpPr>
      <dsp:spPr>
        <a:xfrm>
          <a:off x="421230" y="467266"/>
          <a:ext cx="3430383" cy="3430383"/>
        </a:xfrm>
        <a:custGeom>
          <a:avLst/>
          <a:gdLst/>
          <a:ahLst/>
          <a:cxnLst/>
          <a:rect l="0" t="0" r="0" b="0"/>
          <a:pathLst>
            <a:path>
              <a:moveTo>
                <a:pt x="3229312" y="2520996"/>
              </a:moveTo>
              <a:arcTo wR="1715191" hR="1715191" stAng="1681297" swAng="835610"/>
            </a:path>
          </a:pathLst>
        </a:custGeom>
        <a:noFill/>
        <a:ln w="12700" cap="flat" cmpd="sng" algn="ctr">
          <a:solidFill>
            <a:srgbClr val="50E6FF"/>
          </a:solidFill>
          <a:prstDash val="solid"/>
          <a:tailEnd type="triangle"/>
        </a:ln>
        <a:effectLst/>
      </dsp:spPr>
      <dsp:style>
        <a:lnRef idx="1">
          <a:scrgbClr r="0" g="0" b="0"/>
        </a:lnRef>
        <a:fillRef idx="0">
          <a:scrgbClr r="0" g="0" b="0"/>
        </a:fillRef>
        <a:effectRef idx="0">
          <a:scrgbClr r="0" g="0" b="0"/>
        </a:effectRef>
        <a:fontRef idx="minor"/>
      </dsp:style>
    </dsp:sp>
    <dsp:sp modelId="{C3A00E67-6969-8F4B-9C89-29F4B1DEC741}">
      <dsp:nvSpPr>
        <dsp:cNvPr id="0" name=""/>
        <dsp:cNvSpPr/>
      </dsp:nvSpPr>
      <dsp:spPr>
        <a:xfrm>
          <a:off x="2418489" y="3427410"/>
          <a:ext cx="924253" cy="600764"/>
        </a:xfrm>
        <a:prstGeom prst="roundRect">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bg1"/>
              </a:solidFill>
            </a:rPr>
            <a:t>Use</a:t>
          </a:r>
        </a:p>
      </dsp:txBody>
      <dsp:txXfrm>
        <a:off x="2447816" y="3456737"/>
        <a:ext cx="865599" cy="542110"/>
      </dsp:txXfrm>
    </dsp:sp>
    <dsp:sp modelId="{D674C917-22F5-304A-BC0D-69B40C84B0EB}">
      <dsp:nvSpPr>
        <dsp:cNvPr id="0" name=""/>
        <dsp:cNvSpPr/>
      </dsp:nvSpPr>
      <dsp:spPr>
        <a:xfrm>
          <a:off x="421230" y="467266"/>
          <a:ext cx="3430383" cy="3430383"/>
        </a:xfrm>
        <a:custGeom>
          <a:avLst/>
          <a:gdLst/>
          <a:ahLst/>
          <a:cxnLst/>
          <a:rect l="0" t="0" r="0" b="0"/>
          <a:pathLst>
            <a:path>
              <a:moveTo>
                <a:pt x="1885438" y="3421913"/>
              </a:moveTo>
              <a:arcTo wR="1715191" hR="1715191" stAng="5058213" swAng="683574"/>
            </a:path>
          </a:pathLst>
        </a:custGeom>
        <a:noFill/>
        <a:ln w="12700" cap="flat" cmpd="sng" algn="ctr">
          <a:solidFill>
            <a:schemeClr val="accent1"/>
          </a:solidFill>
          <a:prstDash val="solid"/>
          <a:tailEnd type="triangle"/>
        </a:ln>
        <a:effectLst/>
      </dsp:spPr>
      <dsp:style>
        <a:lnRef idx="1">
          <a:scrgbClr r="0" g="0" b="0"/>
        </a:lnRef>
        <a:fillRef idx="0">
          <a:scrgbClr r="0" g="0" b="0"/>
        </a:fillRef>
        <a:effectRef idx="0">
          <a:scrgbClr r="0" g="0" b="0"/>
        </a:effectRef>
        <a:fontRef idx="minor"/>
      </dsp:style>
    </dsp:sp>
    <dsp:sp modelId="{A5020D45-9407-1144-8453-5AF2DAD38DAC}">
      <dsp:nvSpPr>
        <dsp:cNvPr id="0" name=""/>
        <dsp:cNvSpPr/>
      </dsp:nvSpPr>
      <dsp:spPr>
        <a:xfrm>
          <a:off x="930102" y="3427410"/>
          <a:ext cx="924253" cy="600764"/>
        </a:xfrm>
        <a:prstGeom prst="roundRect">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bg1"/>
              </a:solidFill>
            </a:rPr>
            <a:t>Maintain</a:t>
          </a:r>
        </a:p>
      </dsp:txBody>
      <dsp:txXfrm>
        <a:off x="959429" y="3456737"/>
        <a:ext cx="865599" cy="542110"/>
      </dsp:txXfrm>
    </dsp:sp>
    <dsp:sp modelId="{D86BAF95-0B42-0C40-B9F0-4F8657053FDD}">
      <dsp:nvSpPr>
        <dsp:cNvPr id="0" name=""/>
        <dsp:cNvSpPr/>
      </dsp:nvSpPr>
      <dsp:spPr>
        <a:xfrm>
          <a:off x="421230" y="467266"/>
          <a:ext cx="3430383" cy="3430383"/>
        </a:xfrm>
        <a:custGeom>
          <a:avLst/>
          <a:gdLst/>
          <a:ahLst/>
          <a:cxnLst/>
          <a:rect l="0" t="0" r="0" b="0"/>
          <a:pathLst>
            <a:path>
              <a:moveTo>
                <a:pt x="439523" y="2861731"/>
              </a:moveTo>
              <a:arcTo wR="1715191" hR="1715191" stAng="8283093" swAng="835610"/>
            </a:path>
          </a:pathLst>
        </a:custGeom>
        <a:noFill/>
        <a:ln w="12700" cap="flat" cmpd="sng" algn="ctr">
          <a:solidFill>
            <a:srgbClr val="50E6FF"/>
          </a:solidFill>
          <a:prstDash val="solid"/>
          <a:tailEnd type="triangle"/>
        </a:ln>
        <a:effectLst/>
      </dsp:spPr>
      <dsp:style>
        <a:lnRef idx="1">
          <a:scrgbClr r="0" g="0" b="0"/>
        </a:lnRef>
        <a:fillRef idx="0">
          <a:scrgbClr r="0" g="0" b="0"/>
        </a:fillRef>
        <a:effectRef idx="0">
          <a:scrgbClr r="0" g="0" b="0"/>
        </a:effectRef>
        <a:fontRef idx="minor"/>
      </dsp:style>
    </dsp:sp>
    <dsp:sp modelId="{817BF688-55AC-994C-84CC-2993B94F1584}">
      <dsp:nvSpPr>
        <dsp:cNvPr id="0" name=""/>
        <dsp:cNvSpPr/>
      </dsp:nvSpPr>
      <dsp:spPr>
        <a:xfrm>
          <a:off x="2107" y="2263742"/>
          <a:ext cx="924253" cy="600764"/>
        </a:xfrm>
        <a:prstGeom prst="roundRect">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bg1"/>
              </a:solidFill>
            </a:rPr>
            <a:t>Archive</a:t>
          </a:r>
        </a:p>
      </dsp:txBody>
      <dsp:txXfrm>
        <a:off x="31434" y="2293069"/>
        <a:ext cx="865599" cy="542110"/>
      </dsp:txXfrm>
    </dsp:sp>
    <dsp:sp modelId="{C5602AE2-978C-2E4C-8033-9C39000D8A43}">
      <dsp:nvSpPr>
        <dsp:cNvPr id="0" name=""/>
        <dsp:cNvSpPr/>
      </dsp:nvSpPr>
      <dsp:spPr>
        <a:xfrm>
          <a:off x="421230" y="467266"/>
          <a:ext cx="3430383" cy="3430383"/>
        </a:xfrm>
        <a:custGeom>
          <a:avLst/>
          <a:gdLst/>
          <a:ahLst/>
          <a:cxnLst/>
          <a:rect l="0" t="0" r="0" b="0"/>
          <a:pathLst>
            <a:path>
              <a:moveTo>
                <a:pt x="2494" y="1622715"/>
              </a:moveTo>
              <a:arcTo wR="1715191" hR="1715191" stAng="10985440" swAng="1064452"/>
            </a:path>
          </a:pathLst>
        </a:custGeom>
        <a:noFill/>
        <a:ln w="12700" cap="flat" cmpd="sng" algn="ctr">
          <a:solidFill>
            <a:srgbClr val="50E6FF"/>
          </a:solidFill>
          <a:prstDash val="solid"/>
          <a:tailEnd type="triangle"/>
        </a:ln>
        <a:effectLst/>
      </dsp:spPr>
      <dsp:style>
        <a:lnRef idx="1">
          <a:scrgbClr r="0" g="0" b="0"/>
        </a:lnRef>
        <a:fillRef idx="0">
          <a:scrgbClr r="0" g="0" b="0"/>
        </a:fillRef>
        <a:effectRef idx="0">
          <a:scrgbClr r="0" g="0" b="0"/>
        </a:effectRef>
        <a:fontRef idx="minor"/>
      </dsp:style>
    </dsp:sp>
    <dsp:sp modelId="{E2310E94-2D41-5048-940A-33A015297A70}">
      <dsp:nvSpPr>
        <dsp:cNvPr id="0" name=""/>
        <dsp:cNvSpPr/>
      </dsp:nvSpPr>
      <dsp:spPr>
        <a:xfrm>
          <a:off x="333305" y="812671"/>
          <a:ext cx="924253" cy="600764"/>
        </a:xfrm>
        <a:prstGeom prst="roundRect">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bg1"/>
              </a:solidFill>
            </a:rPr>
            <a:t>Destroy</a:t>
          </a:r>
        </a:p>
      </dsp:txBody>
      <dsp:txXfrm>
        <a:off x="362632" y="841998"/>
        <a:ext cx="865599" cy="542110"/>
      </dsp:txXfrm>
    </dsp:sp>
    <dsp:sp modelId="{CA8BDF6B-3B64-FD4F-94F9-1667F54D5FE1}">
      <dsp:nvSpPr>
        <dsp:cNvPr id="0" name=""/>
        <dsp:cNvSpPr/>
      </dsp:nvSpPr>
      <dsp:spPr>
        <a:xfrm>
          <a:off x="421230" y="467266"/>
          <a:ext cx="3430383" cy="3430383"/>
        </a:xfrm>
        <a:custGeom>
          <a:avLst/>
          <a:gdLst/>
          <a:ahLst/>
          <a:cxnLst/>
          <a:rect l="0" t="0" r="0" b="0"/>
          <a:pathLst>
            <a:path>
              <a:moveTo>
                <a:pt x="787266" y="272680"/>
              </a:moveTo>
              <a:arcTo wR="1715191" hR="1715191" stAng="14234881" swAng="772325"/>
            </a:path>
          </a:pathLst>
        </a:custGeom>
        <a:noFill/>
        <a:ln w="12700" cap="flat" cmpd="sng" algn="ctr">
          <a:solidFill>
            <a:schemeClr val="accent1"/>
          </a:solidFill>
          <a:prstDash val="solid"/>
          <a:tailEnd type="triangle"/>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DAF84D-07E3-4C28-900F-78F9B2E086AB}">
      <dsp:nvSpPr>
        <dsp:cNvPr id="0" name=""/>
        <dsp:cNvSpPr/>
      </dsp:nvSpPr>
      <dsp:spPr>
        <a:xfrm>
          <a:off x="3571" y="2043169"/>
          <a:ext cx="1561703" cy="1332327"/>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Discovery processes</a:t>
          </a:r>
          <a:endParaRPr lang="en-US" sz="1800" kern="1200" dirty="0"/>
        </a:p>
      </dsp:txBody>
      <dsp:txXfrm>
        <a:off x="42594" y="2082192"/>
        <a:ext cx="1483657" cy="1254281"/>
      </dsp:txXfrm>
    </dsp:sp>
    <dsp:sp modelId="{BB802A64-D982-4069-BBCB-B53CF03F53E9}">
      <dsp:nvSpPr>
        <dsp:cNvPr id="0" name=""/>
        <dsp:cNvSpPr/>
      </dsp:nvSpPr>
      <dsp:spPr>
        <a:xfrm>
          <a:off x="1721445" y="2515682"/>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21445" y="2593142"/>
        <a:ext cx="231757" cy="232382"/>
      </dsp:txXfrm>
    </dsp:sp>
    <dsp:sp modelId="{79ACB1B4-9FF6-4D8C-93F9-05A527562D74}">
      <dsp:nvSpPr>
        <dsp:cNvPr id="0" name=""/>
        <dsp:cNvSpPr/>
      </dsp:nvSpPr>
      <dsp:spPr>
        <a:xfrm>
          <a:off x="2189956" y="2043169"/>
          <a:ext cx="1561703" cy="1332327"/>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Definition processes</a:t>
          </a:r>
          <a:endParaRPr lang="en-US" sz="1800" kern="1200" dirty="0"/>
        </a:p>
      </dsp:txBody>
      <dsp:txXfrm>
        <a:off x="2228979" y="2082192"/>
        <a:ext cx="1483657" cy="1254281"/>
      </dsp:txXfrm>
    </dsp:sp>
    <dsp:sp modelId="{1DD4B338-CA94-4E84-8A1C-8599FF1B24BC}">
      <dsp:nvSpPr>
        <dsp:cNvPr id="0" name=""/>
        <dsp:cNvSpPr/>
      </dsp:nvSpPr>
      <dsp:spPr>
        <a:xfrm>
          <a:off x="3907829" y="2515682"/>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907829" y="2593142"/>
        <a:ext cx="231757" cy="232382"/>
      </dsp:txXfrm>
    </dsp:sp>
    <dsp:sp modelId="{5CF1A7A3-7E12-44FB-95DB-7AD67CCA51A4}">
      <dsp:nvSpPr>
        <dsp:cNvPr id="0" name=""/>
        <dsp:cNvSpPr/>
      </dsp:nvSpPr>
      <dsp:spPr>
        <a:xfrm>
          <a:off x="4376340" y="2043169"/>
          <a:ext cx="1561703" cy="1332327"/>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Policy and rule application / enforcement</a:t>
          </a:r>
          <a:endParaRPr lang="en-US" sz="1800" kern="1200" dirty="0"/>
        </a:p>
      </dsp:txBody>
      <dsp:txXfrm>
        <a:off x="4415363" y="2082192"/>
        <a:ext cx="1483657" cy="1254281"/>
      </dsp:txXfrm>
    </dsp:sp>
    <dsp:sp modelId="{54D4BD78-6EE5-4245-903C-29FBA04FF9DE}">
      <dsp:nvSpPr>
        <dsp:cNvPr id="0" name=""/>
        <dsp:cNvSpPr/>
      </dsp:nvSpPr>
      <dsp:spPr>
        <a:xfrm>
          <a:off x="6094214" y="2515682"/>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094214" y="2593142"/>
        <a:ext cx="231757" cy="232382"/>
      </dsp:txXfrm>
    </dsp:sp>
    <dsp:sp modelId="{A6077CEA-13F0-4951-A9F3-40E1A93E01FC}">
      <dsp:nvSpPr>
        <dsp:cNvPr id="0" name=""/>
        <dsp:cNvSpPr/>
      </dsp:nvSpPr>
      <dsp:spPr>
        <a:xfrm>
          <a:off x="6562724" y="2043169"/>
          <a:ext cx="1561703" cy="1332327"/>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Monitoring processes</a:t>
          </a:r>
          <a:endParaRPr lang="en-US" sz="1800" kern="1200" dirty="0"/>
        </a:p>
      </dsp:txBody>
      <dsp:txXfrm>
        <a:off x="6601747" y="2082192"/>
        <a:ext cx="1483657" cy="1254281"/>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0F9EC6-89FF-47E1-8594-1A32E3B45134}" type="datetime8">
              <a:rPr lang="en-US" smtClean="0">
                <a:latin typeface="Segoe UI" pitchFamily="34" charset="0"/>
              </a:rPr>
              <a:t>4/1/2022 9:37 AM</a:t>
            </a:fld>
            <a:endParaRPr lang="en-US">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6CE63F-9E7F-4C04-9D0D-FCA25A8E9E86}" type="datetime8">
              <a:rPr lang="en-US" smtClean="0"/>
              <a:t>4/1/2022 9:37 AM</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UI" panose="020B0502040204020203"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2C61DAB-D93E-49CA-B245-379601CFE8D0}" type="datetime8">
              <a:rPr lang="en-US" smtClean="0"/>
              <a:t>4/1/2022 9:37 AM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a:p>
        </p:txBody>
      </p:sp>
    </p:spTree>
    <p:extLst>
      <p:ext uri="{BB962C8B-B14F-4D97-AF65-F5344CB8AC3E}">
        <p14:creationId xmlns:p14="http://schemas.microsoft.com/office/powerpoint/2010/main" val="1596299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603250"/>
            <a:ext cx="6575425" cy="3698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A8B5D5-0AE4-46CC-A466-EB0C52F015E8}" type="slidenum">
              <a:rPr kumimoji="0" lang="en-US" sz="2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2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2346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603250"/>
            <a:ext cx="6575425" cy="3698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A8B5D5-0AE4-46CC-A466-EB0C52F015E8}" type="slidenum">
              <a:rPr kumimoji="0" lang="en-US" sz="2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2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096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603250"/>
            <a:ext cx="6575425" cy="3698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A8B5D5-0AE4-46CC-A466-EB0C52F015E8}" type="slidenum">
              <a:rPr kumimoji="0" lang="en-US" sz="2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2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690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603250"/>
            <a:ext cx="6575425" cy="3698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A8B5D5-0AE4-46CC-A466-EB0C52F015E8}" type="slidenum">
              <a:rPr kumimoji="0" lang="en-US" sz="2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2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8114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603250"/>
            <a:ext cx="6575425" cy="3698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A8B5D5-0AE4-46CC-A466-EB0C52F015E8}" type="slidenum">
              <a:rPr kumimoji="0" lang="en-US" sz="2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2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8816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603250"/>
            <a:ext cx="6575425" cy="36988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A8B5D5-0AE4-46CC-A466-EB0C52F015E8}" type="slidenum">
              <a:rPr kumimoji="0" lang="en-US" sz="2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2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9033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603250"/>
            <a:ext cx="6575425" cy="36988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A8B5D5-0AE4-46CC-A466-EB0C52F015E8}" type="slidenum">
              <a:rPr kumimoji="0" lang="en-US" sz="2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2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539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603250"/>
            <a:ext cx="6575425" cy="36988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A8B5D5-0AE4-46CC-A466-EB0C52F015E8}" type="slidenum">
              <a:rPr kumimoji="0" lang="en-US" sz="2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2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4037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603250"/>
            <a:ext cx="6575425" cy="3698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A8B5D5-0AE4-46CC-A466-EB0C52F015E8}" type="slidenum">
              <a:rPr kumimoji="0" lang="en-US" sz="2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2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971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603250"/>
            <a:ext cx="6575425" cy="3698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A8B5D5-0AE4-46CC-A466-EB0C52F015E8}" type="slidenum">
              <a:rPr kumimoji="0" lang="en-US" sz="2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2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8956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2C61DAB-D93E-49CA-B245-379601CFE8D0}" type="datetime8">
              <a:rPr lang="en-US" smtClean="0"/>
              <a:t>4/1/2022 9:37 AM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a:p>
        </p:txBody>
      </p:sp>
    </p:spTree>
    <p:extLst>
      <p:ext uri="{BB962C8B-B14F-4D97-AF65-F5344CB8AC3E}">
        <p14:creationId xmlns:p14="http://schemas.microsoft.com/office/powerpoint/2010/main" val="19080579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166ABE-6ABE-274D-A29E-A13DC034273C}" type="slidenum">
              <a:rPr lang="en-GB" smtClean="0"/>
              <a:t>20</a:t>
            </a:fld>
            <a:endParaRPr lang="en-GB"/>
          </a:p>
        </p:txBody>
      </p:sp>
    </p:spTree>
    <p:extLst>
      <p:ext uri="{BB962C8B-B14F-4D97-AF65-F5344CB8AC3E}">
        <p14:creationId xmlns:p14="http://schemas.microsoft.com/office/powerpoint/2010/main" val="4245793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166ABE-6ABE-274D-A29E-A13DC034273C}" type="slidenum">
              <a:rPr lang="en-GB" smtClean="0"/>
              <a:t>21</a:t>
            </a:fld>
            <a:endParaRPr lang="en-GB"/>
          </a:p>
        </p:txBody>
      </p:sp>
    </p:spTree>
    <p:extLst>
      <p:ext uri="{BB962C8B-B14F-4D97-AF65-F5344CB8AC3E}">
        <p14:creationId xmlns:p14="http://schemas.microsoft.com/office/powerpoint/2010/main" val="2991661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23</a:t>
            </a:fld>
            <a:endParaRPr lang="en-US" dirty="0"/>
          </a:p>
        </p:txBody>
      </p:sp>
    </p:spTree>
    <p:extLst>
      <p:ext uri="{BB962C8B-B14F-4D97-AF65-F5344CB8AC3E}">
        <p14:creationId xmlns:p14="http://schemas.microsoft.com/office/powerpoint/2010/main" val="1790054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166ABE-6ABE-274D-A29E-A13DC03427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02282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6E2BF34-82E3-4BD3-A2A7-310E7AD276A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704371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79298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46125"/>
            <a:ext cx="6619875" cy="3724275"/>
          </a:xfrm>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fld id="{468DDFA2-1D5B-4547-9E71-9D592B2D7E8B}" type="datetime1">
              <a:rPr lang="en-GB" smtClean="0"/>
              <a:pPr/>
              <a:t>01/04/2022</a:t>
            </a:fld>
            <a:endParaRPr lang="en-GB"/>
          </a:p>
        </p:txBody>
      </p:sp>
      <p:sp>
        <p:nvSpPr>
          <p:cNvPr id="5" name="Footer Placeholder 4"/>
          <p:cNvSpPr>
            <a:spLocks noGrp="1"/>
          </p:cNvSpPr>
          <p:nvPr>
            <p:ph type="ftr" sz="quarter" idx="11"/>
          </p:nvPr>
        </p:nvSpPr>
        <p:spPr/>
        <p:txBody>
          <a:bodyPr/>
          <a:lstStyle/>
          <a:p>
            <a:r>
              <a:rPr lang="en-US"/>
              <a:t>Copyright © Intelligent Business Strategies, 2011 All Rights Reserved</a:t>
            </a:r>
            <a:endParaRPr lang="en-GB"/>
          </a:p>
        </p:txBody>
      </p:sp>
    </p:spTree>
    <p:extLst>
      <p:ext uri="{BB962C8B-B14F-4D97-AF65-F5344CB8AC3E}">
        <p14:creationId xmlns:p14="http://schemas.microsoft.com/office/powerpoint/2010/main" val="6021910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28</a:t>
            </a:fld>
            <a:endParaRPr lang="en-US" dirty="0"/>
          </a:p>
        </p:txBody>
      </p:sp>
    </p:spTree>
    <p:extLst>
      <p:ext uri="{BB962C8B-B14F-4D97-AF65-F5344CB8AC3E}">
        <p14:creationId xmlns:p14="http://schemas.microsoft.com/office/powerpoint/2010/main" val="21754585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166ABE-6ABE-274D-A29E-A13DC034273C}" type="slidenum">
              <a:rPr lang="en-GB" smtClean="0"/>
              <a:t>29</a:t>
            </a:fld>
            <a:endParaRPr lang="en-GB"/>
          </a:p>
        </p:txBody>
      </p:sp>
    </p:spTree>
    <p:extLst>
      <p:ext uri="{BB962C8B-B14F-4D97-AF65-F5344CB8AC3E}">
        <p14:creationId xmlns:p14="http://schemas.microsoft.com/office/powerpoint/2010/main" val="27692792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30</a:t>
            </a:fld>
            <a:endParaRPr lang="en-US" dirty="0"/>
          </a:p>
        </p:txBody>
      </p:sp>
    </p:spTree>
    <p:extLst>
      <p:ext uri="{BB962C8B-B14F-4D97-AF65-F5344CB8AC3E}">
        <p14:creationId xmlns:p14="http://schemas.microsoft.com/office/powerpoint/2010/main" val="804379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4/1/2022 9:37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3</a:t>
            </a:fld>
            <a:endParaRPr lang="en-US"/>
          </a:p>
        </p:txBody>
      </p:sp>
    </p:spTree>
    <p:extLst>
      <p:ext uri="{BB962C8B-B14F-4D97-AF65-F5344CB8AC3E}">
        <p14:creationId xmlns:p14="http://schemas.microsoft.com/office/powerpoint/2010/main" val="15632440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31</a:t>
            </a:fld>
            <a:endParaRPr lang="en-US" dirty="0"/>
          </a:p>
        </p:txBody>
      </p:sp>
    </p:spTree>
    <p:extLst>
      <p:ext uri="{BB962C8B-B14F-4D97-AF65-F5344CB8AC3E}">
        <p14:creationId xmlns:p14="http://schemas.microsoft.com/office/powerpoint/2010/main" val="27399576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33</a:t>
            </a:fld>
            <a:endParaRPr lang="en-US" dirty="0"/>
          </a:p>
        </p:txBody>
      </p:sp>
    </p:spTree>
    <p:extLst>
      <p:ext uri="{BB962C8B-B14F-4D97-AF65-F5344CB8AC3E}">
        <p14:creationId xmlns:p14="http://schemas.microsoft.com/office/powerpoint/2010/main" val="8625318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34</a:t>
            </a:fld>
            <a:endParaRPr lang="en-US" dirty="0"/>
          </a:p>
        </p:txBody>
      </p:sp>
    </p:spTree>
    <p:extLst>
      <p:ext uri="{BB962C8B-B14F-4D97-AF65-F5344CB8AC3E}">
        <p14:creationId xmlns:p14="http://schemas.microsoft.com/office/powerpoint/2010/main" val="27494954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35</a:t>
            </a:fld>
            <a:endParaRPr lang="en-US" dirty="0"/>
          </a:p>
        </p:txBody>
      </p:sp>
    </p:spTree>
    <p:extLst>
      <p:ext uri="{BB962C8B-B14F-4D97-AF65-F5344CB8AC3E}">
        <p14:creationId xmlns:p14="http://schemas.microsoft.com/office/powerpoint/2010/main" val="39672276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36</a:t>
            </a:fld>
            <a:endParaRPr lang="en-US" dirty="0"/>
          </a:p>
        </p:txBody>
      </p:sp>
    </p:spTree>
    <p:extLst>
      <p:ext uri="{BB962C8B-B14F-4D97-AF65-F5344CB8AC3E}">
        <p14:creationId xmlns:p14="http://schemas.microsoft.com/office/powerpoint/2010/main" val="13373358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37</a:t>
            </a:fld>
            <a:endParaRPr lang="en-US" dirty="0"/>
          </a:p>
        </p:txBody>
      </p:sp>
    </p:spTree>
    <p:extLst>
      <p:ext uri="{BB962C8B-B14F-4D97-AF65-F5344CB8AC3E}">
        <p14:creationId xmlns:p14="http://schemas.microsoft.com/office/powerpoint/2010/main" val="27086227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166ABE-6ABE-274D-A29E-A13DC034273C}" type="slidenum">
              <a:rPr lang="en-GB" smtClean="0"/>
              <a:t>38</a:t>
            </a:fld>
            <a:endParaRPr lang="en-GB"/>
          </a:p>
        </p:txBody>
      </p:sp>
    </p:spTree>
    <p:extLst>
      <p:ext uri="{BB962C8B-B14F-4D97-AF65-F5344CB8AC3E}">
        <p14:creationId xmlns:p14="http://schemas.microsoft.com/office/powerpoint/2010/main" val="24842716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39</a:t>
            </a:fld>
            <a:endParaRPr lang="en-US" dirty="0"/>
          </a:p>
        </p:txBody>
      </p:sp>
    </p:spTree>
    <p:extLst>
      <p:ext uri="{BB962C8B-B14F-4D97-AF65-F5344CB8AC3E}">
        <p14:creationId xmlns:p14="http://schemas.microsoft.com/office/powerpoint/2010/main" val="8836434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166ABE-6ABE-274D-A29E-A13DC034273C}" type="slidenum">
              <a:rPr lang="en-GB" smtClean="0"/>
              <a:t>40</a:t>
            </a:fld>
            <a:endParaRPr lang="en-GB"/>
          </a:p>
        </p:txBody>
      </p:sp>
    </p:spTree>
    <p:extLst>
      <p:ext uri="{BB962C8B-B14F-4D97-AF65-F5344CB8AC3E}">
        <p14:creationId xmlns:p14="http://schemas.microsoft.com/office/powerpoint/2010/main" val="6331142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166ABE-6ABE-274D-A29E-A13DC034273C}" type="slidenum">
              <a:rPr lang="en-GB" smtClean="0"/>
              <a:t>41</a:t>
            </a:fld>
            <a:endParaRPr lang="en-GB"/>
          </a:p>
        </p:txBody>
      </p:sp>
    </p:spTree>
    <p:extLst>
      <p:ext uri="{BB962C8B-B14F-4D97-AF65-F5344CB8AC3E}">
        <p14:creationId xmlns:p14="http://schemas.microsoft.com/office/powerpoint/2010/main" val="2878884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4/1/2022 9:37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4</a:t>
            </a:fld>
            <a:endParaRPr lang="en-US"/>
          </a:p>
        </p:txBody>
      </p:sp>
    </p:spTree>
    <p:extLst>
      <p:ext uri="{BB962C8B-B14F-4D97-AF65-F5344CB8AC3E}">
        <p14:creationId xmlns:p14="http://schemas.microsoft.com/office/powerpoint/2010/main" val="3701936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42</a:t>
            </a:fld>
            <a:endParaRPr lang="en-US" dirty="0"/>
          </a:p>
        </p:txBody>
      </p:sp>
    </p:spTree>
    <p:extLst>
      <p:ext uri="{BB962C8B-B14F-4D97-AF65-F5344CB8AC3E}">
        <p14:creationId xmlns:p14="http://schemas.microsoft.com/office/powerpoint/2010/main" val="25320072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defTabSz="948557">
              <a:defRPr/>
            </a:pPr>
            <a:r>
              <a:rPr lang="en-US">
                <a:solidFill>
                  <a:srgbClr val="000000"/>
                </a:solidFill>
              </a:rPr>
              <a:t>Copyright © Intelligent Business Strategies Limited, 1992-2017</a:t>
            </a:r>
          </a:p>
        </p:txBody>
      </p:sp>
      <p:sp>
        <p:nvSpPr>
          <p:cNvPr id="5" name="Slide Number Placeholder 4"/>
          <p:cNvSpPr>
            <a:spLocks noGrp="1"/>
          </p:cNvSpPr>
          <p:nvPr>
            <p:ph type="sldNum" sz="quarter" idx="11"/>
          </p:nvPr>
        </p:nvSpPr>
        <p:spPr/>
        <p:txBody>
          <a:bodyPr/>
          <a:lstStyle/>
          <a:p>
            <a:pPr defTabSz="948557">
              <a:defRPr/>
            </a:pPr>
            <a:fld id="{7833DB36-D711-4E3D-A787-2EE9B69F6E37}" type="slidenum">
              <a:rPr lang="en-GB">
                <a:solidFill>
                  <a:srgbClr val="000000"/>
                </a:solidFill>
              </a:rPr>
              <a:pPr defTabSz="948557">
                <a:defRPr/>
              </a:pPr>
              <a:t>43</a:t>
            </a:fld>
            <a:endParaRPr lang="en-GB">
              <a:solidFill>
                <a:srgbClr val="000000"/>
              </a:solidFill>
            </a:endParaRPr>
          </a:p>
        </p:txBody>
      </p:sp>
    </p:spTree>
    <p:extLst>
      <p:ext uri="{BB962C8B-B14F-4D97-AF65-F5344CB8AC3E}">
        <p14:creationId xmlns:p14="http://schemas.microsoft.com/office/powerpoint/2010/main" val="34213772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166ABE-6ABE-274D-A29E-A13DC034273C}" type="slidenum">
              <a:rPr lang="en-GB" smtClean="0"/>
              <a:t>44</a:t>
            </a:fld>
            <a:endParaRPr lang="en-GB"/>
          </a:p>
        </p:txBody>
      </p:sp>
    </p:spTree>
    <p:extLst>
      <p:ext uri="{BB962C8B-B14F-4D97-AF65-F5344CB8AC3E}">
        <p14:creationId xmlns:p14="http://schemas.microsoft.com/office/powerpoint/2010/main" val="1956658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188237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446416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794120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166ABE-6ABE-274D-A29E-A13DC034273C}" type="slidenum">
              <a:rPr lang="en-GB" smtClean="0"/>
              <a:t>48</a:t>
            </a:fld>
            <a:endParaRPr lang="en-GB"/>
          </a:p>
        </p:txBody>
      </p:sp>
    </p:spTree>
    <p:extLst>
      <p:ext uri="{BB962C8B-B14F-4D97-AF65-F5344CB8AC3E}">
        <p14:creationId xmlns:p14="http://schemas.microsoft.com/office/powerpoint/2010/main" val="16280249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49</a:t>
            </a:fld>
            <a:endParaRPr lang="en-US" dirty="0"/>
          </a:p>
        </p:txBody>
      </p:sp>
    </p:spTree>
    <p:extLst>
      <p:ext uri="{BB962C8B-B14F-4D97-AF65-F5344CB8AC3E}">
        <p14:creationId xmlns:p14="http://schemas.microsoft.com/office/powerpoint/2010/main" val="25521231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50</a:t>
            </a:fld>
            <a:endParaRPr lang="en-US" dirty="0"/>
          </a:p>
        </p:txBody>
      </p:sp>
    </p:spTree>
    <p:extLst>
      <p:ext uri="{BB962C8B-B14F-4D97-AF65-F5344CB8AC3E}">
        <p14:creationId xmlns:p14="http://schemas.microsoft.com/office/powerpoint/2010/main" val="23101853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51</a:t>
            </a:fld>
            <a:endParaRPr lang="en-US" dirty="0"/>
          </a:p>
        </p:txBody>
      </p:sp>
    </p:spTree>
    <p:extLst>
      <p:ext uri="{BB962C8B-B14F-4D97-AF65-F5344CB8AC3E}">
        <p14:creationId xmlns:p14="http://schemas.microsoft.com/office/powerpoint/2010/main" val="101908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5</a:t>
            </a:fld>
            <a:endParaRPr lang="en-US" dirty="0"/>
          </a:p>
        </p:txBody>
      </p:sp>
    </p:spTree>
    <p:extLst>
      <p:ext uri="{BB962C8B-B14F-4D97-AF65-F5344CB8AC3E}">
        <p14:creationId xmlns:p14="http://schemas.microsoft.com/office/powerpoint/2010/main" val="7137714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166ABE-6ABE-274D-A29E-A13DC034273C}" type="slidenum">
              <a:rPr lang="en-GB" smtClean="0"/>
              <a:t>52</a:t>
            </a:fld>
            <a:endParaRPr lang="en-GB"/>
          </a:p>
        </p:txBody>
      </p:sp>
    </p:spTree>
    <p:extLst>
      <p:ext uri="{BB962C8B-B14F-4D97-AF65-F5344CB8AC3E}">
        <p14:creationId xmlns:p14="http://schemas.microsoft.com/office/powerpoint/2010/main" val="20188644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53</a:t>
            </a:fld>
            <a:endParaRPr lang="en-US" dirty="0"/>
          </a:p>
        </p:txBody>
      </p:sp>
    </p:spTree>
    <p:extLst>
      <p:ext uri="{BB962C8B-B14F-4D97-AF65-F5344CB8AC3E}">
        <p14:creationId xmlns:p14="http://schemas.microsoft.com/office/powerpoint/2010/main" val="28988948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54</a:t>
            </a:fld>
            <a:endParaRPr lang="en-US" dirty="0"/>
          </a:p>
        </p:txBody>
      </p:sp>
    </p:spTree>
    <p:extLst>
      <p:ext uri="{BB962C8B-B14F-4D97-AF65-F5344CB8AC3E}">
        <p14:creationId xmlns:p14="http://schemas.microsoft.com/office/powerpoint/2010/main" val="29600911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454EC5A8-1E84-4867-B16D-257F03D4D0C2}" type="slidenum">
              <a:rPr lang="en-GB">
                <a:solidFill>
                  <a:prstClr val="black"/>
                </a:solidFill>
              </a:rPr>
              <a:pPr/>
              <a:t>56</a:t>
            </a:fld>
            <a:endParaRPr lang="en-GB">
              <a:solidFill>
                <a:prstClr val="black"/>
              </a:solidFill>
            </a:endParaRPr>
          </a:p>
        </p:txBody>
      </p:sp>
      <p:sp>
        <p:nvSpPr>
          <p:cNvPr id="79875" name="Rectangle 2"/>
          <p:cNvSpPr>
            <a:spLocks noGrp="1" noRot="1" noChangeAspect="1" noChangeArrowheads="1" noTextEdit="1"/>
          </p:cNvSpPr>
          <p:nvPr>
            <p:ph type="sldImg"/>
          </p:nvPr>
        </p:nvSpPr>
        <p:spPr>
          <a:xfrm>
            <a:off x="104775" y="744538"/>
            <a:ext cx="6610350" cy="3719512"/>
          </a:xfrm>
          <a:ln/>
        </p:spPr>
      </p:sp>
      <p:sp>
        <p:nvSpPr>
          <p:cNvPr id="79876" name="Rectangle 3"/>
          <p:cNvSpPr>
            <a:spLocks noGrp="1" noChangeArrowheads="1"/>
          </p:cNvSpPr>
          <p:nvPr>
            <p:ph type="body" idx="1"/>
          </p:nvPr>
        </p:nvSpPr>
        <p:spPr>
          <a:noFill/>
          <a:ln/>
        </p:spPr>
        <p:txBody>
          <a:bodyPr/>
          <a:lstStyle/>
          <a:p>
            <a:pPr marL="0" marR="0" lvl="0" indent="-15887"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34633478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15887"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57</a:t>
            </a:fld>
            <a:endParaRPr lang="en-US" dirty="0"/>
          </a:p>
        </p:txBody>
      </p:sp>
    </p:spTree>
    <p:extLst>
      <p:ext uri="{BB962C8B-B14F-4D97-AF65-F5344CB8AC3E}">
        <p14:creationId xmlns:p14="http://schemas.microsoft.com/office/powerpoint/2010/main" val="26212164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166ABE-6ABE-274D-A29E-A13DC034273C}" type="slidenum">
              <a:rPr lang="en-GB" smtClean="0"/>
              <a:t>58</a:t>
            </a:fld>
            <a:endParaRPr lang="en-GB"/>
          </a:p>
        </p:txBody>
      </p:sp>
    </p:spTree>
    <p:extLst>
      <p:ext uri="{BB962C8B-B14F-4D97-AF65-F5344CB8AC3E}">
        <p14:creationId xmlns:p14="http://schemas.microsoft.com/office/powerpoint/2010/main" val="13456126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59</a:t>
            </a:fld>
            <a:endParaRPr lang="en-US" dirty="0"/>
          </a:p>
        </p:txBody>
      </p:sp>
    </p:spTree>
    <p:extLst>
      <p:ext uri="{BB962C8B-B14F-4D97-AF65-F5344CB8AC3E}">
        <p14:creationId xmlns:p14="http://schemas.microsoft.com/office/powerpoint/2010/main" val="39267057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60</a:t>
            </a:fld>
            <a:endParaRPr lang="en-US" dirty="0"/>
          </a:p>
        </p:txBody>
      </p:sp>
    </p:spTree>
    <p:extLst>
      <p:ext uri="{BB962C8B-B14F-4D97-AF65-F5344CB8AC3E}">
        <p14:creationId xmlns:p14="http://schemas.microsoft.com/office/powerpoint/2010/main" val="14008382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166ABE-6ABE-274D-A29E-A13DC03427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74422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5CC32-7435-49EB-84D0-9F8410EB42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9700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166ABE-6ABE-274D-A29E-A13DC034273C}" type="slidenum">
              <a:rPr lang="en-GB" smtClean="0"/>
              <a:t>6</a:t>
            </a:fld>
            <a:endParaRPr lang="en-GB"/>
          </a:p>
        </p:txBody>
      </p:sp>
    </p:spTree>
    <p:extLst>
      <p:ext uri="{BB962C8B-B14F-4D97-AF65-F5344CB8AC3E}">
        <p14:creationId xmlns:p14="http://schemas.microsoft.com/office/powerpoint/2010/main" val="41844149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4/1/2022 9:37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64</a:t>
            </a:fld>
            <a:endParaRPr lang="en-US"/>
          </a:p>
        </p:txBody>
      </p:sp>
    </p:spTree>
    <p:extLst>
      <p:ext uri="{BB962C8B-B14F-4D97-AF65-F5344CB8AC3E}">
        <p14:creationId xmlns:p14="http://schemas.microsoft.com/office/powerpoint/2010/main" val="1858250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106363" y="746125"/>
            <a:ext cx="6619875" cy="3724275"/>
          </a:xfrm>
          <a:ln/>
        </p:spPr>
      </p:sp>
      <p:sp>
        <p:nvSpPr>
          <p:cNvPr id="24579" name="Rectangle 3"/>
          <p:cNvSpPr>
            <a:spLocks noGrp="1" noChangeArrowheads="1"/>
          </p:cNvSpPr>
          <p:nvPr>
            <p:ph type="body" idx="1"/>
          </p:nvPr>
        </p:nvSpPr>
        <p:spPr>
          <a:xfrm>
            <a:off x="683262" y="4717423"/>
            <a:ext cx="5466099" cy="4469137"/>
          </a:xfrm>
          <a:prstGeom prst="rect">
            <a:avLst/>
          </a:prstGeom>
        </p:spPr>
        <p:txBody>
          <a:bodyPr lIns="93433" tIns="46715" rIns="93433" bIns="46715"/>
          <a:lstStyle/>
          <a:p>
            <a:endParaRPr lang="en-US" dirty="0"/>
          </a:p>
        </p:txBody>
      </p:sp>
      <p:sp>
        <p:nvSpPr>
          <p:cNvPr id="5" name="Footer Placeholder 4"/>
          <p:cNvSpPr>
            <a:spLocks noGrp="1"/>
          </p:cNvSpPr>
          <p:nvPr>
            <p:ph type="ftr" sz="quarter" idx="10"/>
          </p:nvPr>
        </p:nvSpPr>
        <p:spPr>
          <a:xfrm>
            <a:off x="0" y="9433863"/>
            <a:ext cx="2961100" cy="495914"/>
          </a:xfrm>
          <a:prstGeom prst="rect">
            <a:avLst/>
          </a:prstGeom>
        </p:spPr>
        <p:txBody>
          <a:bodyPr/>
          <a:lstStyle/>
          <a:p>
            <a:r>
              <a:rPr lang="en-US">
                <a:solidFill>
                  <a:prstClr val="white"/>
                </a:solidFill>
              </a:rPr>
              <a:t>Copyright Intelligent Business Strategies 2010</a:t>
            </a:r>
            <a:endParaRPr lang="en-GB">
              <a:solidFill>
                <a:prstClr val="white"/>
              </a:solidFill>
            </a:endParaRPr>
          </a:p>
        </p:txBody>
      </p:sp>
    </p:spTree>
    <p:extLst>
      <p:ext uri="{BB962C8B-B14F-4D97-AF65-F5344CB8AC3E}">
        <p14:creationId xmlns:p14="http://schemas.microsoft.com/office/powerpoint/2010/main" val="2815237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8</a:t>
            </a:fld>
            <a:endParaRPr lang="en-US" dirty="0"/>
          </a:p>
        </p:txBody>
      </p:sp>
    </p:spTree>
    <p:extLst>
      <p:ext uri="{BB962C8B-B14F-4D97-AF65-F5344CB8AC3E}">
        <p14:creationId xmlns:p14="http://schemas.microsoft.com/office/powerpoint/2010/main" val="456495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9</a:t>
            </a:fld>
            <a:endParaRPr lang="en-US" dirty="0"/>
          </a:p>
        </p:txBody>
      </p:sp>
    </p:spTree>
    <p:extLst>
      <p:ext uri="{BB962C8B-B14F-4D97-AF65-F5344CB8AC3E}">
        <p14:creationId xmlns:p14="http://schemas.microsoft.com/office/powerpoint/2010/main" val="26369310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1.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1.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accent3"/>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4" name="Picture Placeholder 3">
            <a:extLst>
              <a:ext uri="{FF2B5EF4-FFF2-40B4-BE49-F238E27FC236}">
                <a16:creationId xmlns:a16="http://schemas.microsoft.com/office/drawing/2014/main" id="{40BC5B99-509C-464A-99BC-BB61027E6D1A}"/>
              </a:ext>
            </a:extLst>
          </p:cNvPr>
          <p:cNvSpPr>
            <a:spLocks noGrp="1"/>
          </p:cNvSpPr>
          <p:nvPr>
            <p:ph type="pic" sz="quarter" idx="13"/>
          </p:nvPr>
        </p:nvSpPr>
        <p:spPr>
          <a:xfrm>
            <a:off x="5326063" y="0"/>
            <a:ext cx="6865937" cy="6858000"/>
          </a:xfrm>
        </p:spPr>
        <p:txBody>
          <a:bodyPr/>
          <a:lstStyle/>
          <a:p>
            <a:r>
              <a:rPr lang="en-US"/>
              <a:t>Click icon to add picture</a:t>
            </a:r>
          </a:p>
        </p:txBody>
      </p:sp>
    </p:spTree>
    <p:extLst>
      <p:ext uri="{BB962C8B-B14F-4D97-AF65-F5344CB8AC3E}">
        <p14:creationId xmlns:p14="http://schemas.microsoft.com/office/powerpoint/2010/main" val="30174309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userDrawn="1">
          <p15:clr>
            <a:srgbClr val="5ACBF0"/>
          </p15:clr>
        </p15:guide>
        <p15:guide id="3" pos="3355" userDrawn="1">
          <p15:clr>
            <a:srgbClr val="5ACBF0"/>
          </p15:clr>
        </p15:guide>
        <p15:guide id="5" orient="horz" pos="2160" userDrawn="1">
          <p15:clr>
            <a:srgbClr val="FBAE40"/>
          </p15:clr>
        </p15:guide>
        <p15:guide id="6" orient="horz" pos="2229" userDrawn="1">
          <p15:clr>
            <a:srgbClr val="5ACBF0"/>
          </p15:clr>
        </p15:guide>
        <p15:guide id="7" pos="2996" userDrawn="1">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45095137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774405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ection Divi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3"/>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15770881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ection Divider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25625778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ection Divider 3">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7497528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ection Divider 4">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93204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description</a:t>
            </a:r>
          </a:p>
        </p:txBody>
      </p:sp>
      <p:sp>
        <p:nvSpPr>
          <p:cNvPr id="5" name="Text Placeholder 4"/>
          <p:cNvSpPr>
            <a:spLocks noGrp="1"/>
          </p:cNvSpPr>
          <p:nvPr>
            <p:ph type="body" sz="quarter" idx="12" hasCustomPrompt="1"/>
          </p:nvPr>
        </p:nvSpPr>
        <p:spPr>
          <a:xfrm>
            <a:off x="585216" y="585788"/>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accent3"/>
                </a:solidFill>
                <a:latin typeface="+mn-lt"/>
              </a:defRPr>
            </a:lvl1pPr>
          </a:lstStyle>
          <a:p>
            <a:pPr lvl="0"/>
            <a:r>
              <a:rPr lang="en-US"/>
              <a:t>Section Name</a:t>
            </a:r>
          </a:p>
        </p:txBody>
      </p:sp>
    </p:spTree>
    <p:extLst>
      <p:ext uri="{BB962C8B-B14F-4D97-AF65-F5344CB8AC3E}">
        <p14:creationId xmlns:p14="http://schemas.microsoft.com/office/powerpoint/2010/main" val="11667776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3"/>
                </a:solidFill>
                <a:effectLst/>
                <a:latin typeface="+mj-lt"/>
                <a:ea typeface="+mn-ea"/>
                <a:cs typeface="Segoe UI" pitchFamily="34" charset="0"/>
              </a:defRPr>
            </a:lvl1pPr>
          </a:lstStyle>
          <a:p>
            <a:r>
              <a:rPr lang="en-US"/>
              <a:t>Section title with no subtitle</a:t>
            </a:r>
          </a:p>
        </p:txBody>
      </p:sp>
    </p:spTree>
    <p:extLst>
      <p:ext uri="{BB962C8B-B14F-4D97-AF65-F5344CB8AC3E}">
        <p14:creationId xmlns:p14="http://schemas.microsoft.com/office/powerpoint/2010/main" val="36503582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27" userDrawn="1">
          <p15:clr>
            <a:srgbClr val="5ACBF0"/>
          </p15:clr>
        </p15:guide>
        <p15:guide id="3" orient="horz" pos="1911" userDrawn="1">
          <p15:clr>
            <a:srgbClr val="5ACBF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 with no subtitle</a:t>
            </a:r>
          </a:p>
        </p:txBody>
      </p:sp>
    </p:spTree>
    <p:extLst>
      <p:ext uri="{BB962C8B-B14F-4D97-AF65-F5344CB8AC3E}">
        <p14:creationId xmlns:p14="http://schemas.microsoft.com/office/powerpoint/2010/main" val="427829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lank 12 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905" userDrawn="1">
          <p15:clr>
            <a:srgbClr val="5ACBF0"/>
          </p15:clr>
        </p15:guide>
        <p15:guide id="4" orient="horz" pos="1272" userDrawn="1">
          <p15:clr>
            <a:srgbClr val="5ACBF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lank 12 Column Dark Bkg">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87878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Apendix Blue Bkg">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377B63-6619-6B40-8D85-1D972ED609B9}"/>
              </a:ext>
            </a:extLst>
          </p:cNvPr>
          <p:cNvSpPr>
            <a:spLocks noGrp="1"/>
          </p:cNvSpPr>
          <p:nvPr>
            <p:ph type="body" sz="quarter" idx="10" hasCustomPrompt="1"/>
          </p:nvPr>
        </p:nvSpPr>
        <p:spPr>
          <a:xfrm>
            <a:off x="584200" y="5715040"/>
            <a:ext cx="5367338" cy="553998"/>
          </a:xfrm>
        </p:spPr>
        <p:txBody>
          <a:bodyPr anchor="b"/>
          <a:lstStyle>
            <a:lvl1pPr marL="0" indent="0">
              <a:buNone/>
              <a:defRPr sz="3600">
                <a:latin typeface="+mj-lt"/>
              </a:defRPr>
            </a:lvl1pPr>
          </a:lstStyle>
          <a:p>
            <a:pPr lvl="0"/>
            <a:r>
              <a:rPr lang="en-US"/>
              <a:t>Appendix</a:t>
            </a:r>
          </a:p>
        </p:txBody>
      </p:sp>
    </p:spTree>
    <p:extLst>
      <p:ext uri="{BB962C8B-B14F-4D97-AF65-F5344CB8AC3E}">
        <p14:creationId xmlns:p14="http://schemas.microsoft.com/office/powerpoint/2010/main" val="235373038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6" pos="3749">
          <p15:clr>
            <a:srgbClr val="A4A3A4"/>
          </p15:clr>
        </p15:guide>
        <p15:guide id="17" pos="3932">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userDrawn="1">
          <p15:clr>
            <a:srgbClr val="5ACBF0"/>
          </p15:clr>
        </p15:guide>
        <p15:guide id="2" orient="horz" pos="288" userDrawn="1">
          <p15:clr>
            <a:srgbClr val="5ACBF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289280"/>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3_Title &amp; body with bullets slid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7040F-1E2C-4F82-ABB7-F07F089ED8BE}"/>
              </a:ext>
            </a:extLst>
          </p:cNvPr>
          <p:cNvSpPr>
            <a:spLocks noGrp="1"/>
          </p:cNvSpPr>
          <p:nvPr>
            <p:ph type="title"/>
          </p:nvPr>
        </p:nvSpPr>
        <p:spPr>
          <a:xfrm>
            <a:off x="426425" y="1632912"/>
            <a:ext cx="4849473" cy="744014"/>
          </a:xfrm>
        </p:spPr>
        <p:txBody>
          <a:bodyPr anchor="b"/>
          <a:lstStyle>
            <a:lvl1pPr algn="l">
              <a:defRPr/>
            </a:lvl1pPr>
          </a:lstStyle>
          <a:p>
            <a:r>
              <a:rPr lang="en-US"/>
              <a:t>Click to edit Master title style</a:t>
            </a:r>
          </a:p>
        </p:txBody>
      </p:sp>
      <p:sp>
        <p:nvSpPr>
          <p:cNvPr id="5" name="Text Placeholder 4">
            <a:extLst>
              <a:ext uri="{FF2B5EF4-FFF2-40B4-BE49-F238E27FC236}">
                <a16:creationId xmlns:a16="http://schemas.microsoft.com/office/drawing/2014/main" id="{F411E651-2C76-4DFB-BA46-04AC1CE3E4AD}"/>
              </a:ext>
            </a:extLst>
          </p:cNvPr>
          <p:cNvSpPr>
            <a:spLocks noGrp="1"/>
          </p:cNvSpPr>
          <p:nvPr>
            <p:ph type="body" sz="quarter" idx="12"/>
          </p:nvPr>
        </p:nvSpPr>
        <p:spPr>
          <a:xfrm>
            <a:off x="427038" y="2520564"/>
            <a:ext cx="4848969" cy="276999"/>
          </a:xfrm>
        </p:spPr>
        <p:txBody>
          <a:bodyPr/>
          <a:lstStyle>
            <a:lvl1pPr marL="0" indent="0">
              <a:buNone/>
              <a:defRPr sz="1800"/>
            </a:lvl1pPr>
          </a:lstStyle>
          <a:p>
            <a:pPr lvl="0"/>
            <a:r>
              <a:rPr lang="en-US"/>
              <a:t>Click to edit Master text styles</a:t>
            </a:r>
          </a:p>
        </p:txBody>
      </p:sp>
    </p:spTree>
    <p:extLst>
      <p:ext uri="{BB962C8B-B14F-4D97-AF65-F5344CB8AC3E}">
        <p14:creationId xmlns:p14="http://schemas.microsoft.com/office/powerpoint/2010/main" val="1632872868"/>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nchor="ctr"/>
          <a:lstStyle>
            <a:lvl1pPr>
              <a:defRPr>
                <a:solidFill>
                  <a:schemeClr val="tx1"/>
                </a:solidFill>
              </a:defRPr>
            </a:lvl1pPr>
          </a:lstStyle>
          <a:p>
            <a:r>
              <a:rPr lang="en-US" dirty="0"/>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7906137"/>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1_Title Subtitl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76BD704-2ABF-0642-ABEB-BE4F31DA715E}"/>
              </a:ext>
            </a:extLst>
          </p:cNvPr>
          <p:cNvSpPr>
            <a:spLocks noGrp="1"/>
          </p:cNvSpPr>
          <p:nvPr>
            <p:ph type="body" sz="quarter" idx="10"/>
          </p:nvPr>
        </p:nvSpPr>
        <p:spPr>
          <a:xfrm>
            <a:off x="587375" y="980720"/>
            <a:ext cx="11018838" cy="307777"/>
          </a:xfrm>
        </p:spPr>
        <p:txBody>
          <a:bodyPr/>
          <a:lstStyle>
            <a:lvl1pPr marL="0" indent="0">
              <a:buNone/>
              <a:defRPr sz="2000" spc="-20" baseline="0">
                <a:solidFill>
                  <a:schemeClr val="accent1"/>
                </a:solidFill>
                <a:latin typeface="+mj-lt"/>
              </a:defRPr>
            </a:lvl1pPr>
          </a:lstStyle>
          <a:p>
            <a:pPr lvl="0"/>
            <a:r>
              <a:rPr lang="en-US" dirty="0"/>
              <a:t>Click to edit Master text styles</a:t>
            </a:r>
          </a:p>
        </p:txBody>
      </p:sp>
      <p:sp>
        <p:nvSpPr>
          <p:cNvPr id="2" name="Title 1">
            <a:extLst>
              <a:ext uri="{FF2B5EF4-FFF2-40B4-BE49-F238E27FC236}">
                <a16:creationId xmlns:a16="http://schemas.microsoft.com/office/drawing/2014/main" id="{71B814FC-03EF-4AFC-8806-23A03D23971B}"/>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72351936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7200658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367971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857019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070883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6918344"/>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3881619"/>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5518951"/>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userDrawn="1">
          <p15:clr>
            <a:srgbClr val="5ACBF0"/>
          </p15:clr>
        </p15:guide>
        <p15:guide id="7" pos="1795" userDrawn="1">
          <p15:clr>
            <a:srgbClr val="5ACBF0"/>
          </p15:clr>
        </p15:guide>
        <p15:guide id="8" pos="3035" userDrawn="1">
          <p15:clr>
            <a:srgbClr val="5ACBF0"/>
          </p15:clr>
        </p15:guide>
        <p15:guide id="9" pos="3221" userDrawn="1">
          <p15:clr>
            <a:srgbClr val="5ACBF0"/>
          </p15:clr>
        </p15:guide>
        <p15:guide id="10" pos="4461" userDrawn="1">
          <p15:clr>
            <a:srgbClr val="5ACBF0"/>
          </p15:clr>
        </p15:guide>
        <p15:guide id="11" pos="5890" userDrawn="1">
          <p15:clr>
            <a:srgbClr val="5ACBF0"/>
          </p15:clr>
        </p15:guide>
        <p15:guide id="12" orient="horz" pos="1436">
          <p15:clr>
            <a:srgbClr val="5ACBF0"/>
          </p15:clr>
        </p15:guide>
        <p15:guide id="13" pos="4646" userDrawn="1">
          <p15:clr>
            <a:srgbClr val="5ACBF0"/>
          </p15:clr>
        </p15:guide>
        <p15:guide id="14" pos="6072" userDrawn="1">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4" name="Picture Placeholder 3">
            <a:extLst>
              <a:ext uri="{FF2B5EF4-FFF2-40B4-BE49-F238E27FC236}">
                <a16:creationId xmlns:a16="http://schemas.microsoft.com/office/drawing/2014/main" id="{1D16804B-3245-9A4C-A340-6FF89CF57D54}"/>
              </a:ext>
            </a:extLst>
          </p:cNvPr>
          <p:cNvSpPr>
            <a:spLocks noGrp="1"/>
          </p:cNvSpPr>
          <p:nvPr>
            <p:ph type="pic" sz="quarter" idx="13"/>
          </p:nvPr>
        </p:nvSpPr>
        <p:spPr>
          <a:xfrm>
            <a:off x="5334000" y="0"/>
            <a:ext cx="6858000" cy="6858000"/>
          </a:xfrm>
        </p:spPr>
        <p:txBody>
          <a:bodyPr/>
          <a:lstStyle/>
          <a:p>
            <a:r>
              <a:rPr lang="en-US"/>
              <a:t>Click icon to add picture</a:t>
            </a:r>
          </a:p>
        </p:txBody>
      </p:sp>
    </p:spTree>
    <p:extLst>
      <p:ext uri="{BB962C8B-B14F-4D97-AF65-F5344CB8AC3E}">
        <p14:creationId xmlns:p14="http://schemas.microsoft.com/office/powerpoint/2010/main" val="16054354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userDrawn="1">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6133845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userDrawn="1">
          <p15:clr>
            <a:srgbClr val="5ACBF0"/>
          </p15:clr>
        </p15:guide>
        <p15:guide id="34" pos="3336" userDrawn="1">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userDrawn="1">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userDrawn="1">
          <p15:clr>
            <a:srgbClr val="5ACBF0"/>
          </p15:clr>
        </p15:guide>
        <p15:guide id="29" orient="horz" pos="1271" userDrawn="1">
          <p15:clr>
            <a:srgbClr val="5ACBF0"/>
          </p15:clr>
        </p15:guide>
        <p15:guide id="30" orient="horz" pos="288" userDrawn="1">
          <p15:clr>
            <a:srgbClr val="5ACBF0"/>
          </p15:clr>
        </p15:guide>
        <p15:guide id="31" pos="3840" userDrawn="1">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Background 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109616-29F5-2A48-AD26-C036688E660A}"/>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457200"/>
            <a:ext cx="11018520" cy="553998"/>
          </a:xfrm>
        </p:spPr>
        <p:txBody>
          <a:bodyPr anchor="ctr"/>
          <a:lstStyle>
            <a:lvl1pPr>
              <a:defRPr>
                <a:solidFill>
                  <a:schemeClr val="accent3"/>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844675"/>
            <a:ext cx="11018838" cy="4424363"/>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589192910"/>
      </p:ext>
    </p:extLst>
  </p:cSld>
  <p:clrMapOvr>
    <a:masterClrMapping/>
  </p:clrMapOvr>
  <p:transition>
    <p:fade/>
  </p:transition>
  <p:extLst>
    <p:ext uri="{DCECCB84-F9BA-43D5-87BE-67443E8EF086}">
      <p15:sldGuideLst xmlns:p15="http://schemas.microsoft.com/office/powerpoint/2012/main">
        <p15:guide id="2" orient="horz" pos="1162" userDrawn="1">
          <p15:clr>
            <a:srgbClr val="5ACBF0"/>
          </p15:clr>
        </p15:guide>
        <p15:guide id="3" orient="horz" pos="288">
          <p15:clr>
            <a:srgbClr val="5ACBF0"/>
          </p15:clr>
        </p15:guide>
        <p15:guide id="5" orient="horz" pos="904">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er Background Two Column Bullet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D3A5130-10A1-954A-B139-8F920AB6EC86}"/>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nchor="ctr"/>
          <a:lstStyle>
            <a:lvl1pPr>
              <a:defRPr>
                <a:solidFill>
                  <a:schemeClr val="accent3"/>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844674"/>
            <a:ext cx="5211763" cy="442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844674"/>
            <a:ext cx="5219700" cy="442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2870302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userDrawn="1">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 Background Two Column Non-bullete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D08175-261D-A74C-8918-CB97ADB19271}"/>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lstStyle>
            <a:lvl1pPr>
              <a:defRPr>
                <a:solidFill>
                  <a:schemeClr val="accent3"/>
                </a:solidFill>
              </a:defRPr>
            </a:lvl1pPr>
          </a:lstStyle>
          <a:p>
            <a:r>
              <a:rPr lang="en-US"/>
              <a:t>Click to edit Master title style</a:t>
            </a:r>
          </a:p>
        </p:txBody>
      </p:sp>
      <p:sp>
        <p:nvSpPr>
          <p:cNvPr id="4" name="Text Placeholder 3"/>
          <p:cNvSpPr>
            <a:spLocks noGrp="1"/>
          </p:cNvSpPr>
          <p:nvPr>
            <p:ph type="body" sz="quarter" idx="10"/>
          </p:nvPr>
        </p:nvSpPr>
        <p:spPr>
          <a:xfrm>
            <a:off x="584200" y="1853052"/>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844675"/>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586935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userDrawn="1">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Background Two Column Content with Subhead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941E1A-46FF-9B43-8237-B9FAC6645B8E}"/>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851161"/>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495686"/>
            <a:ext cx="5214937" cy="377335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844675"/>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489200"/>
            <a:ext cx="5214937" cy="377983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330693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 Background Three Column Bullet with Subtitl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B0B838-FFE7-3848-8346-94C828955739}"/>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7971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7905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7971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2089322"/>
      </p:ext>
    </p:extLst>
  </p:cSld>
  <p:clrMapOvr>
    <a:masterClrMapping/>
  </p:clrMapOvr>
  <p:transition>
    <p:fade/>
  </p:transition>
  <p:extLst>
    <p:ext uri="{DCECCB84-F9BA-43D5-87BE-67443E8EF086}">
      <p15:sldGuideLst xmlns:p15="http://schemas.microsoft.com/office/powerpoint/2012/main">
        <p15:guide id="3" orient="horz" pos="1162" userDrawn="1">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er Background Four Column Bullet with Subtitl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D56507-64E9-FD49-A968-94669A530F35}"/>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8446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6895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8446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6828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8446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6895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8446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6828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9968060"/>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162" userDrawn="1">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er Lin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nchor="ct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7" name="Straight Connector 6">
            <a:extLst>
              <a:ext uri="{FF2B5EF4-FFF2-40B4-BE49-F238E27FC236}">
                <a16:creationId xmlns:a16="http://schemas.microsoft.com/office/drawing/2014/main" id="{8EDAE969-6DFB-AD4B-A4BB-4C9D04F1489D}"/>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1251049"/>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er Line 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nchor="ctr"/>
          <a:lstStyle>
            <a:lvl1pPr>
              <a:defRPr>
                <a:solidFill>
                  <a:schemeClr val="tx1"/>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AE9361ED-1B01-E94D-9CDA-29127BEC918D}"/>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522741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accent3"/>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9385043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userDrawn="1">
          <p15:clr>
            <a:srgbClr val="5ACBF0"/>
          </p15:clr>
        </p15:guide>
        <p15:guide id="2" orient="horz" pos="2496" userDrawn="1">
          <p15:clr>
            <a:srgbClr val="5ACBF0"/>
          </p15:clr>
        </p15:guide>
        <p15:guide id="3" pos="6132" userDrawn="1">
          <p15:clr>
            <a:srgbClr val="5ACBF0"/>
          </p15:clr>
        </p15:guide>
        <p15:guide id="4" orient="horz" pos="21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er Line 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lstStyle>
            <a:lvl1pPr>
              <a:defRPr>
                <a:solidFill>
                  <a:schemeClr val="tx1"/>
                </a:solidFill>
              </a:defRPr>
            </a:lvl1p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6161C8D7-A314-D146-8B0F-88DAD8C243A2}"/>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331805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Header Background 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43174"/>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7699"/>
            <a:ext cx="5214937" cy="377335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3"/>
            <a:ext cx="5214937" cy="377983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B52B4BDF-7433-F544-8549-B08FCF3FD2A9}"/>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757613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er Line 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F841732-6515-3E42-A4B2-E3983B953B2A}"/>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1687910"/>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er Line 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F6A269D7-BC15-0043-AAC1-8EE9E66292B3}"/>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4675876"/>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er Line Four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cxnSp>
        <p:nvCxnSpPr>
          <p:cNvPr id="12" name="Straight Connector 11">
            <a:extLst>
              <a:ext uri="{FF2B5EF4-FFF2-40B4-BE49-F238E27FC236}">
                <a16:creationId xmlns:a16="http://schemas.microsoft.com/office/drawing/2014/main" id="{F6A269D7-BC15-0043-AAC1-8EE9E66292B3}"/>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8708290"/>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er Line Blank">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02F9BD-EF25-7144-AB08-9EDFAA5C2CEA}"/>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38904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1</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2</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3</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4</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oAutofit/>
          </a:bodyPr>
          <a:lstStyle/>
          <a:p>
            <a:pPr algn="l"/>
            <a:r>
              <a:rPr lang="en-US" sz="3600">
                <a:solidFill>
                  <a:schemeClr val="tx2"/>
                </a:solidFill>
                <a:latin typeface="+mj-lt"/>
              </a:rPr>
              <a:t>5</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6</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7</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8</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9</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10</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oAutofit/>
          </a:bodyPr>
          <a:lstStyle/>
          <a:p>
            <a:pPr algn="l"/>
            <a:r>
              <a:rPr lang="en-US" sz="3600">
                <a:solidFill>
                  <a:schemeClr val="tx2"/>
                </a:solidFill>
                <a:latin typeface="+mj-lt"/>
              </a:rPr>
              <a:t>11</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12</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88861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userDrawn="1">
          <p15:clr>
            <a:srgbClr val="FBAE40"/>
          </p15:clr>
        </p15:guide>
        <p15:guide id="32" orient="horz" pos="275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Jan</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Feb</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Mar</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Apr</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chor="ctr">
            <a:noAutofit/>
          </a:bodyPr>
          <a:lstStyle/>
          <a:p>
            <a:pPr algn="l"/>
            <a:r>
              <a:rPr lang="en-US" sz="2800">
                <a:solidFill>
                  <a:schemeClr val="tx2"/>
                </a:solidFill>
                <a:latin typeface="+mj-lt"/>
              </a:rPr>
              <a:t>May</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Jun</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Jul</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Aug</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Sep</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Oct</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chor="ctr">
            <a:noAutofit/>
          </a:bodyPr>
          <a:lstStyle/>
          <a:p>
            <a:pPr algn="l"/>
            <a:r>
              <a:rPr lang="en-US" sz="2800">
                <a:solidFill>
                  <a:schemeClr val="tx2"/>
                </a:solidFill>
                <a:latin typeface="+mj-lt"/>
              </a:rPr>
              <a:t>Nov</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Dec</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478384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userDrawn="1">
          <p15:clr>
            <a:srgbClr val="FBAE40"/>
          </p15:clr>
        </p15:guide>
        <p15:guide id="32" orient="horz" pos="275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1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2</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3</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4</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chor="ctr">
            <a:noAutofit/>
          </a:bodyPr>
          <a:lstStyle/>
          <a:p>
            <a:pPr algn="l"/>
            <a:r>
              <a:rPr lang="en-US" sz="2000">
                <a:solidFill>
                  <a:schemeClr val="tx2"/>
                </a:solidFill>
                <a:latin typeface="+mj-lt"/>
              </a:rPr>
              <a:t>Week 5</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6</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7</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8</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9</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10</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chor="ctr">
            <a:noAutofit/>
          </a:bodyPr>
          <a:lstStyle/>
          <a:p>
            <a:pPr algn="l"/>
            <a:r>
              <a:rPr lang="en-US" sz="2000">
                <a:solidFill>
                  <a:schemeClr val="tx2"/>
                </a:solidFill>
                <a:latin typeface="+mj-lt"/>
              </a:rPr>
              <a:t>Week 11</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12</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213786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userDrawn="1">
          <p15:clr>
            <a:srgbClr val="FBAE40"/>
          </p15:clr>
        </p15:guide>
        <p15:guide id="32" orient="horz" pos="275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3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701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2B32F430-ED23-B440-BB46-25EFAA521E1A}"/>
              </a:ext>
            </a:extLst>
          </p:cNvPr>
          <p:cNvSpPr>
            <a:spLocks noGrp="1"/>
          </p:cNvSpPr>
          <p:nvPr>
            <p:ph type="body" sz="quarter" idx="22" hasCustomPrompt="1"/>
          </p:nvPr>
        </p:nvSpPr>
        <p:spPr>
          <a:xfrm>
            <a:off x="584200" y="1436688"/>
            <a:ext cx="1595439"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1" name="Text Placeholder 28">
            <a:extLst>
              <a:ext uri="{FF2B5EF4-FFF2-40B4-BE49-F238E27FC236}">
                <a16:creationId xmlns:a16="http://schemas.microsoft.com/office/drawing/2014/main" id="{7BE96FEE-E6DA-2941-AEAC-A1C8FC164091}"/>
              </a:ext>
            </a:extLst>
          </p:cNvPr>
          <p:cNvSpPr>
            <a:spLocks noGrp="1"/>
          </p:cNvSpPr>
          <p:nvPr>
            <p:ph type="body" sz="quarter" idx="23" hasCustomPrompt="1"/>
          </p:nvPr>
        </p:nvSpPr>
        <p:spPr>
          <a:xfrm>
            <a:off x="24701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2" name="Text Placeholder 28">
            <a:extLst>
              <a:ext uri="{FF2B5EF4-FFF2-40B4-BE49-F238E27FC236}">
                <a16:creationId xmlns:a16="http://schemas.microsoft.com/office/drawing/2014/main" id="{8732B004-72E3-4E45-A749-459DEFBC1733}"/>
              </a:ext>
            </a:extLst>
          </p:cNvPr>
          <p:cNvSpPr>
            <a:spLocks noGrp="1"/>
          </p:cNvSpPr>
          <p:nvPr>
            <p:ph type="body" sz="quarter" idx="24" hasCustomPrompt="1"/>
          </p:nvPr>
        </p:nvSpPr>
        <p:spPr>
          <a:xfrm>
            <a:off x="4367808"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6" name="Text Placeholder 28">
            <a:extLst>
              <a:ext uri="{FF2B5EF4-FFF2-40B4-BE49-F238E27FC236}">
                <a16:creationId xmlns:a16="http://schemas.microsoft.com/office/drawing/2014/main" id="{8172C080-65E1-3C46-99C0-978870D28AF8}"/>
              </a:ext>
            </a:extLst>
          </p:cNvPr>
          <p:cNvSpPr>
            <a:spLocks noGrp="1"/>
          </p:cNvSpPr>
          <p:nvPr>
            <p:ph type="body" sz="quarter" idx="28" hasCustomPrompt="1"/>
          </p:nvPr>
        </p:nvSpPr>
        <p:spPr>
          <a:xfrm>
            <a:off x="584200" y="3789040"/>
            <a:ext cx="1595439"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7" name="Text Placeholder 28">
            <a:extLst>
              <a:ext uri="{FF2B5EF4-FFF2-40B4-BE49-F238E27FC236}">
                <a16:creationId xmlns:a16="http://schemas.microsoft.com/office/drawing/2014/main" id="{4928442B-3D98-0B48-9333-273D8587E0E3}"/>
              </a:ext>
            </a:extLst>
          </p:cNvPr>
          <p:cNvSpPr>
            <a:spLocks noGrp="1"/>
          </p:cNvSpPr>
          <p:nvPr>
            <p:ph type="body" sz="quarter" idx="29" hasCustomPrompt="1"/>
          </p:nvPr>
        </p:nvSpPr>
        <p:spPr>
          <a:xfrm>
            <a:off x="24701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8" name="Text Placeholder 28">
            <a:extLst>
              <a:ext uri="{FF2B5EF4-FFF2-40B4-BE49-F238E27FC236}">
                <a16:creationId xmlns:a16="http://schemas.microsoft.com/office/drawing/2014/main" id="{2961F7B7-1EDB-2C43-951E-B36532A1E791}"/>
              </a:ext>
            </a:extLst>
          </p:cNvPr>
          <p:cNvSpPr>
            <a:spLocks noGrp="1"/>
          </p:cNvSpPr>
          <p:nvPr>
            <p:ph type="body" sz="quarter" idx="30" hasCustomPrompt="1"/>
          </p:nvPr>
        </p:nvSpPr>
        <p:spPr>
          <a:xfrm>
            <a:off x="4367808"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Tree>
    <p:extLst>
      <p:ext uri="{BB962C8B-B14F-4D97-AF65-F5344CB8AC3E}">
        <p14:creationId xmlns:p14="http://schemas.microsoft.com/office/powerpoint/2010/main" val="1185091634"/>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userDrawn="1">
          <p15:clr>
            <a:srgbClr val="A4A3A4"/>
          </p15:clr>
        </p15:guide>
        <p15:guide id="17" pos="3931" userDrawn="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userDrawn="1">
          <p15:clr>
            <a:srgbClr val="FBAE40"/>
          </p15:clr>
        </p15:guide>
        <p15:guide id="32" orient="horz" pos="275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Left Title Black Bkg">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180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40899690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userDrawn="1">
          <p15:clr>
            <a:srgbClr val="5ACBF0"/>
          </p15:clr>
        </p15:guide>
        <p15:guide id="2" orient="horz" pos="2496" userDrawn="1">
          <p15:clr>
            <a:srgbClr val="5ACBF0"/>
          </p15:clr>
        </p15:guide>
        <p15:guide id="3" pos="3840" userDrawn="1">
          <p15:clr>
            <a:srgbClr val="5ACBF0"/>
          </p15:clr>
        </p15:guide>
        <p15:guide id="4" orient="horz" pos="216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_Header Line 12 Months">
    <p:bg>
      <p:bgPr>
        <a:solidFill>
          <a:schemeClr val="tx2"/>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accent3"/>
                </a:solidFill>
              </a:defRPr>
            </a:lvl1pPr>
          </a:lstStyle>
          <a:p>
            <a:r>
              <a:rPr lang="en-US"/>
              <a:t>Click to edit Master title style</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7015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2B32F430-ED23-B440-BB46-25EFAA521E1A}"/>
              </a:ext>
            </a:extLst>
          </p:cNvPr>
          <p:cNvSpPr>
            <a:spLocks noGrp="1"/>
          </p:cNvSpPr>
          <p:nvPr>
            <p:ph type="body" sz="quarter" idx="22" hasCustomPrompt="1"/>
          </p:nvPr>
        </p:nvSpPr>
        <p:spPr>
          <a:xfrm>
            <a:off x="584200" y="1436688"/>
            <a:ext cx="1595439"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1" name="Text Placeholder 28">
            <a:extLst>
              <a:ext uri="{FF2B5EF4-FFF2-40B4-BE49-F238E27FC236}">
                <a16:creationId xmlns:a16="http://schemas.microsoft.com/office/drawing/2014/main" id="{7BE96FEE-E6DA-2941-AEAC-A1C8FC164091}"/>
              </a:ext>
            </a:extLst>
          </p:cNvPr>
          <p:cNvSpPr>
            <a:spLocks noGrp="1"/>
          </p:cNvSpPr>
          <p:nvPr>
            <p:ph type="body" sz="quarter" idx="23" hasCustomPrompt="1"/>
          </p:nvPr>
        </p:nvSpPr>
        <p:spPr>
          <a:xfrm>
            <a:off x="247015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2" name="Text Placeholder 28">
            <a:extLst>
              <a:ext uri="{FF2B5EF4-FFF2-40B4-BE49-F238E27FC236}">
                <a16:creationId xmlns:a16="http://schemas.microsoft.com/office/drawing/2014/main" id="{8732B004-72E3-4E45-A749-459DEFBC1733}"/>
              </a:ext>
            </a:extLst>
          </p:cNvPr>
          <p:cNvSpPr>
            <a:spLocks noGrp="1"/>
          </p:cNvSpPr>
          <p:nvPr>
            <p:ph type="body" sz="quarter" idx="24" hasCustomPrompt="1"/>
          </p:nvPr>
        </p:nvSpPr>
        <p:spPr>
          <a:xfrm>
            <a:off x="4367808"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6" name="Text Placeholder 28">
            <a:extLst>
              <a:ext uri="{FF2B5EF4-FFF2-40B4-BE49-F238E27FC236}">
                <a16:creationId xmlns:a16="http://schemas.microsoft.com/office/drawing/2014/main" id="{8172C080-65E1-3C46-99C0-978870D28AF8}"/>
              </a:ext>
            </a:extLst>
          </p:cNvPr>
          <p:cNvSpPr>
            <a:spLocks noGrp="1"/>
          </p:cNvSpPr>
          <p:nvPr>
            <p:ph type="body" sz="quarter" idx="28" hasCustomPrompt="1"/>
          </p:nvPr>
        </p:nvSpPr>
        <p:spPr>
          <a:xfrm>
            <a:off x="584200" y="3789040"/>
            <a:ext cx="1595439"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7" name="Text Placeholder 28">
            <a:extLst>
              <a:ext uri="{FF2B5EF4-FFF2-40B4-BE49-F238E27FC236}">
                <a16:creationId xmlns:a16="http://schemas.microsoft.com/office/drawing/2014/main" id="{4928442B-3D98-0B48-9333-273D8587E0E3}"/>
              </a:ext>
            </a:extLst>
          </p:cNvPr>
          <p:cNvSpPr>
            <a:spLocks noGrp="1"/>
          </p:cNvSpPr>
          <p:nvPr>
            <p:ph type="body" sz="quarter" idx="29" hasCustomPrompt="1"/>
          </p:nvPr>
        </p:nvSpPr>
        <p:spPr>
          <a:xfrm>
            <a:off x="247015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8" name="Text Placeholder 28">
            <a:extLst>
              <a:ext uri="{FF2B5EF4-FFF2-40B4-BE49-F238E27FC236}">
                <a16:creationId xmlns:a16="http://schemas.microsoft.com/office/drawing/2014/main" id="{2961F7B7-1EDB-2C43-951E-B36532A1E791}"/>
              </a:ext>
            </a:extLst>
          </p:cNvPr>
          <p:cNvSpPr>
            <a:spLocks noGrp="1"/>
          </p:cNvSpPr>
          <p:nvPr>
            <p:ph type="body" sz="quarter" idx="30" hasCustomPrompt="1"/>
          </p:nvPr>
        </p:nvSpPr>
        <p:spPr>
          <a:xfrm>
            <a:off x="4367808"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Tree>
    <p:extLst>
      <p:ext uri="{BB962C8B-B14F-4D97-AF65-F5344CB8AC3E}">
        <p14:creationId xmlns:p14="http://schemas.microsoft.com/office/powerpoint/2010/main" val="1598530170"/>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userDrawn="1">
          <p15:clr>
            <a:srgbClr val="A4A3A4"/>
          </p15:clr>
        </p15:guide>
        <p15:guide id="17" pos="3931" userDrawn="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userDrawn="1">
          <p15:clr>
            <a:srgbClr val="FBAE40"/>
          </p15:clr>
        </p15:guide>
        <p15:guide id="32" orient="horz" pos="275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4_Header Line 12 Month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9C8D47-3F89-2440-BD17-30886A5B991A}"/>
              </a:ext>
            </a:extLst>
          </p:cNvPr>
          <p:cNvSpPr/>
          <p:nvPr userDrawn="1"/>
        </p:nvSpPr>
        <p:spPr bwMode="auto">
          <a:xfrm>
            <a:off x="0" y="0"/>
            <a:ext cx="5959475"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3477325" cy="1107996"/>
          </a:xfrm>
        </p:spPr>
        <p:txBody>
          <a:bodyPr wrap="square">
            <a:spAutoFit/>
          </a:bodyPr>
          <a:lstStyle>
            <a:lvl1pPr>
              <a:defRPr>
                <a:solidFill>
                  <a:schemeClr val="accent3"/>
                </a:solidFill>
              </a:defRPr>
            </a:lvl1pPr>
          </a:lstStyle>
          <a:p>
            <a:r>
              <a:rPr lang="en-US"/>
              <a:t>Click to edit Master title style</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 name="Text Placeholder 4">
            <a:extLst>
              <a:ext uri="{FF2B5EF4-FFF2-40B4-BE49-F238E27FC236}">
                <a16:creationId xmlns:a16="http://schemas.microsoft.com/office/drawing/2014/main" id="{C0CD7CCE-7A0A-2445-87E0-A18FB3B723C6}"/>
              </a:ext>
            </a:extLst>
          </p:cNvPr>
          <p:cNvSpPr>
            <a:spLocks noGrp="1"/>
          </p:cNvSpPr>
          <p:nvPr>
            <p:ph type="body" sz="quarter" idx="34"/>
          </p:nvPr>
        </p:nvSpPr>
        <p:spPr>
          <a:xfrm>
            <a:off x="584200" y="2017713"/>
            <a:ext cx="3481388" cy="430887"/>
          </a:xfrm>
        </p:spPr>
        <p:txBody>
          <a:bodyPr/>
          <a:lstStyle>
            <a:lvl1pPr marL="0" indent="0">
              <a:buNone/>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212407088"/>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userDrawn="1">
          <p15:clr>
            <a:srgbClr val="A4A3A4"/>
          </p15:clr>
        </p15:guide>
        <p15:guide id="17" pos="3931" userDrawn="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userDrawn="1">
          <p15:clr>
            <a:srgbClr val="FBAE40"/>
          </p15:clr>
        </p15:guide>
        <p15:guide id="32" orient="horz" pos="275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948112344"/>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7" orient="horz" pos="1968">
          <p15:clr>
            <a:srgbClr val="5ACBF0"/>
          </p15:clr>
        </p15:guide>
        <p15:guide id="8" orient="horz" pos="2226">
          <p15:clr>
            <a:srgbClr val="5ACBF0"/>
          </p15:clr>
        </p15:guide>
        <p15:guide id="10" pos="3729" userDrawn="1">
          <p15:clr>
            <a:srgbClr val="C35EA4"/>
          </p15:clr>
        </p15:guide>
        <p15:guide id="11" pos="2993">
          <p15:clr>
            <a:srgbClr val="5ACBF0"/>
          </p15:clr>
        </p15:guide>
        <p15:guide id="12" pos="3543">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51151599"/>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5" orient="horz" pos="2160" userDrawn="1">
          <p15:clr>
            <a:srgbClr val="5ACBF0"/>
          </p15:clr>
        </p15:guide>
        <p15:guide id="6" pos="2991">
          <p15:clr>
            <a:srgbClr val="5ACBF0"/>
          </p15:clr>
        </p15:guide>
        <p15:guide id="7" pos="3728" userDrawn="1">
          <p15:clr>
            <a:srgbClr val="C35EA4"/>
          </p15:clr>
        </p15:guide>
        <p15:guide id="8" pos="3544">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35627901"/>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Square Photo Left">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50285C0-813F-A744-BFD3-CF358EAC839C}"/>
              </a:ext>
            </a:extLst>
          </p:cNvPr>
          <p:cNvSpPr>
            <a:spLocks noGrp="1"/>
          </p:cNvSpPr>
          <p:nvPr>
            <p:ph type="pic" sz="quarter" idx="10"/>
          </p:nvPr>
        </p:nvSpPr>
        <p:spPr>
          <a:xfrm>
            <a:off x="0" y="0"/>
            <a:ext cx="6892925" cy="6858000"/>
          </a:xfrm>
        </p:spPr>
        <p:txBody>
          <a:bodyPr/>
          <a:lstStyle/>
          <a:p>
            <a:r>
              <a:rPr lang="en-US"/>
              <a:t>Click icon to add picture</a:t>
            </a:r>
          </a:p>
        </p:txBody>
      </p:sp>
      <p:sp>
        <p:nvSpPr>
          <p:cNvPr id="6" name="Title 1">
            <a:extLst>
              <a:ext uri="{FF2B5EF4-FFF2-40B4-BE49-F238E27FC236}">
                <a16:creationId xmlns:a16="http://schemas.microsoft.com/office/drawing/2014/main" id="{44B1F25D-69F5-D649-BBA0-613396C764AC}"/>
              </a:ext>
            </a:extLst>
          </p:cNvPr>
          <p:cNvSpPr>
            <a:spLocks noGrp="1"/>
          </p:cNvSpPr>
          <p:nvPr>
            <p:ph type="title" idx="4294967295"/>
          </p:nvPr>
        </p:nvSpPr>
        <p:spPr>
          <a:xfrm>
            <a:off x="7192963" y="457200"/>
            <a:ext cx="4416425" cy="553998"/>
          </a:xfrm>
        </p:spPr>
        <p:txBody>
          <a:bodyPr/>
          <a:lstStyle/>
          <a:p>
            <a:r>
              <a:rPr lang="en-US"/>
              <a:t>Click to edit Master title style</a:t>
            </a:r>
          </a:p>
        </p:txBody>
      </p:sp>
      <p:sp>
        <p:nvSpPr>
          <p:cNvPr id="10" name="Text Placeholder 9">
            <a:extLst>
              <a:ext uri="{FF2B5EF4-FFF2-40B4-BE49-F238E27FC236}">
                <a16:creationId xmlns:a16="http://schemas.microsoft.com/office/drawing/2014/main" id="{A8E421BE-E139-D243-8336-8A8C46F7F743}"/>
              </a:ext>
            </a:extLst>
          </p:cNvPr>
          <p:cNvSpPr>
            <a:spLocks noGrp="1"/>
          </p:cNvSpPr>
          <p:nvPr>
            <p:ph type="body" sz="quarter" idx="11"/>
          </p:nvPr>
        </p:nvSpPr>
        <p:spPr>
          <a:xfrm>
            <a:off x="7192963" y="1436688"/>
            <a:ext cx="3470275" cy="2043636"/>
          </a:xfrm>
        </p:spPr>
        <p:txBody>
          <a:bodyPr/>
          <a:lstStyle>
            <a:lvl1pPr marL="0" indent="0">
              <a:buFontTx/>
              <a:buNone/>
              <a:defRPr/>
            </a:lvl1pPr>
            <a:lvl2pPr marL="228600" indent="0">
              <a:buFontTx/>
              <a:buNone/>
              <a:defRPr/>
            </a:lvl2pPr>
            <a:lvl3pPr marL="457200" indent="0">
              <a:buFontTx/>
              <a:buNone/>
              <a:defRPr/>
            </a:lvl3pPr>
            <a:lvl4pPr marL="661988" indent="0">
              <a:buFontTx/>
              <a:buNone/>
              <a:defRPr/>
            </a:lvl4pPr>
            <a:lvl5pPr marL="855663"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352849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8" pos="4342" userDrawn="1">
          <p15:clr>
            <a:srgbClr val="A4A3A4"/>
          </p15:clr>
        </p15:guide>
        <p15:guide id="19" pos="4531" userDrawn="1">
          <p15:clr>
            <a:srgbClr val="A4A3A4"/>
          </p15:clr>
        </p15:guide>
        <p15:guide id="28" orient="horz" pos="905">
          <p15:clr>
            <a:srgbClr val="5ACBF0"/>
          </p15:clr>
        </p15:guide>
        <p15:guide id="30" orient="horz" pos="288">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 Square Photo Right">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50285C0-813F-A744-BFD3-CF358EAC839C}"/>
              </a:ext>
            </a:extLst>
          </p:cNvPr>
          <p:cNvSpPr>
            <a:spLocks noGrp="1"/>
          </p:cNvSpPr>
          <p:nvPr>
            <p:ph type="pic" sz="quarter" idx="10"/>
          </p:nvPr>
        </p:nvSpPr>
        <p:spPr>
          <a:xfrm>
            <a:off x="5299075" y="0"/>
            <a:ext cx="6892925" cy="6858000"/>
          </a:xfrm>
        </p:spPr>
        <p:txBody>
          <a:bodyPr/>
          <a:lstStyle/>
          <a:p>
            <a:r>
              <a:rPr lang="en-US"/>
              <a:t>Click icon to add picture</a:t>
            </a:r>
          </a:p>
        </p:txBody>
      </p:sp>
      <p:sp>
        <p:nvSpPr>
          <p:cNvPr id="6" name="Title 1">
            <a:extLst>
              <a:ext uri="{FF2B5EF4-FFF2-40B4-BE49-F238E27FC236}">
                <a16:creationId xmlns:a16="http://schemas.microsoft.com/office/drawing/2014/main" id="{44B1F25D-69F5-D649-BBA0-613396C764AC}"/>
              </a:ext>
            </a:extLst>
          </p:cNvPr>
          <p:cNvSpPr>
            <a:spLocks noGrp="1"/>
          </p:cNvSpPr>
          <p:nvPr>
            <p:ph type="title" idx="4294967295"/>
          </p:nvPr>
        </p:nvSpPr>
        <p:spPr>
          <a:xfrm>
            <a:off x="584200" y="457200"/>
            <a:ext cx="4416425" cy="553998"/>
          </a:xfrm>
        </p:spPr>
        <p:txBody>
          <a:bodyPr/>
          <a:lstStyle/>
          <a:p>
            <a:r>
              <a:rPr lang="en-US"/>
              <a:t>Click to edit Master title style</a:t>
            </a:r>
          </a:p>
        </p:txBody>
      </p:sp>
      <p:sp>
        <p:nvSpPr>
          <p:cNvPr id="10" name="Text Placeholder 9">
            <a:extLst>
              <a:ext uri="{FF2B5EF4-FFF2-40B4-BE49-F238E27FC236}">
                <a16:creationId xmlns:a16="http://schemas.microsoft.com/office/drawing/2014/main" id="{A8E421BE-E139-D243-8336-8A8C46F7F743}"/>
              </a:ext>
            </a:extLst>
          </p:cNvPr>
          <p:cNvSpPr>
            <a:spLocks noGrp="1"/>
          </p:cNvSpPr>
          <p:nvPr>
            <p:ph type="body" sz="quarter" idx="11"/>
          </p:nvPr>
        </p:nvSpPr>
        <p:spPr>
          <a:xfrm>
            <a:off x="584200" y="1436688"/>
            <a:ext cx="3470275" cy="2302169"/>
          </a:xfrm>
        </p:spPr>
        <p:txBody>
          <a:bodyPr/>
          <a:lstStyle>
            <a:lvl1pPr marL="0" indent="0">
              <a:buFontTx/>
              <a:buNone/>
              <a:defRPr sz="2200"/>
            </a:lvl1pPr>
            <a:lvl2pPr marL="228600" indent="0">
              <a:buFontTx/>
              <a:buNone/>
              <a:defRPr sz="2200"/>
            </a:lvl2pPr>
            <a:lvl3pPr marL="457200" indent="0">
              <a:buFontTx/>
              <a:buNone/>
              <a:defRPr sz="2200"/>
            </a:lvl3pPr>
            <a:lvl4pPr marL="661988" indent="0">
              <a:buFontTx/>
              <a:buNone/>
              <a:defRPr sz="2200"/>
            </a:lvl4pPr>
            <a:lvl5pPr marL="855663" indent="0">
              <a:buFontTx/>
              <a:buNone/>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516701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8" pos="3160" userDrawn="1">
          <p15:clr>
            <a:srgbClr val="A4A3A4"/>
          </p15:clr>
        </p15:guide>
        <p15:guide id="19" pos="3341" userDrawn="1">
          <p15:clr>
            <a:srgbClr val="A4A3A4"/>
          </p15:clr>
        </p15:guide>
        <p15:guide id="28" orient="horz" pos="905">
          <p15:clr>
            <a:srgbClr val="5ACBF0"/>
          </p15:clr>
        </p15:guide>
        <p15:guide id="30" orient="horz" pos="288">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hoto full bleed upp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585789"/>
            <a:ext cx="12192000" cy="1362282"/>
          </a:xfrm>
          <a:noFill/>
        </p:spPr>
        <p:txBody>
          <a:bodyPr lIns="585216" tIns="0" rIns="585216" bIns="586800" anchor="t"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179627729"/>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861443602"/>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0340208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Left Title White Bkg">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180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EC770E93-46FB-B04C-AFC6-A97F7105D849}"/>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39369899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userDrawn="1">
          <p15:clr>
            <a:srgbClr val="5ACBF0"/>
          </p15:clr>
        </p15:guide>
        <p15:guide id="2" orient="horz" pos="2496" userDrawn="1">
          <p15:clr>
            <a:srgbClr val="5ACBF0"/>
          </p15:clr>
        </p15:guide>
        <p15:guide id="3" pos="3840" userDrawn="1">
          <p15:clr>
            <a:srgbClr val="5ACBF0"/>
          </p15:clr>
        </p15:guide>
        <p15:guide id="4" orient="horz" pos="216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5" name="Title 1">
            <a:extLst>
              <a:ext uri="{FF2B5EF4-FFF2-40B4-BE49-F238E27FC236}">
                <a16:creationId xmlns:a16="http://schemas.microsoft.com/office/drawing/2014/main" id="{04D80903-AB2F-EA47-B1B9-181A4D5084E7}"/>
              </a:ext>
            </a:extLst>
          </p:cNvPr>
          <p:cNvSpPr txBox="1">
            <a:spLocks/>
          </p:cNvSpPr>
          <p:nvPr userDrawn="1"/>
        </p:nvSpPr>
        <p:spPr>
          <a:xfrm>
            <a:off x="584200" y="2425780"/>
            <a:ext cx="5511800" cy="1107996"/>
          </a:xfrm>
          <a:prstGeom prst="rect">
            <a:avLst/>
          </a:prstGeom>
          <a:noFill/>
        </p:spPr>
        <p:txBody>
          <a:bodyPr vert="horz" wrap="square" lIns="0" tIns="0" rIns="0" bIns="0" rtlCol="0" anchor="b" anchorCtr="0">
            <a:spAutoFit/>
          </a:bodyPr>
          <a:lstStyle>
            <a:lvl1pPr algn="l" defTabSz="932742" rtl="0" eaLnBrk="1" latinLnBrk="0" hangingPunct="1">
              <a:lnSpc>
                <a:spcPct val="100000"/>
              </a:lnSpc>
              <a:spcBef>
                <a:spcPct val="0"/>
              </a:spcBef>
              <a:buNone/>
              <a:defRPr lang="en-US" sz="3600" b="0" kern="1200" cap="none" spc="-50" baseline="0">
                <a:ln w="3175">
                  <a:noFill/>
                </a:ln>
                <a:solidFill>
                  <a:schemeClr val="tx1"/>
                </a:solidFill>
                <a:effectLst/>
                <a:latin typeface="+mj-lt"/>
                <a:ea typeface="+mn-ea"/>
                <a:cs typeface="Segoe UI" panose="020B0502040204020203" pitchFamily="34" charset="0"/>
              </a:defRPr>
            </a:lvl1pPr>
          </a:lstStyle>
          <a:p>
            <a:r>
              <a:rPr lang="en-US"/>
              <a:t>Event name or presentation title </a:t>
            </a:r>
          </a:p>
        </p:txBody>
      </p:sp>
      <p:sp>
        <p:nvSpPr>
          <p:cNvPr id="7" name="Text Placeholder 4">
            <a:extLst>
              <a:ext uri="{FF2B5EF4-FFF2-40B4-BE49-F238E27FC236}">
                <a16:creationId xmlns:a16="http://schemas.microsoft.com/office/drawing/2014/main" id="{A200C02C-4314-EE45-A300-21710CAE4FE5}"/>
              </a:ext>
            </a:extLst>
          </p:cNvPr>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9" name="MS logo white - EMF" descr="Microsoft logo white text version">
            <a:extLst>
              <a:ext uri="{FF2B5EF4-FFF2-40B4-BE49-F238E27FC236}">
                <a16:creationId xmlns:a16="http://schemas.microsoft.com/office/drawing/2014/main" id="{EDE56B65-3E69-6146-8830-D107DE1E3AE7}"/>
              </a:ext>
            </a:extLst>
          </p:cNvPr>
          <p:cNvPicPr>
            <a:picLocks noChangeAspect="1"/>
          </p:cNvPicPr>
          <p:nvPr userDrawn="1"/>
        </p:nvPicPr>
        <p:blipFill>
          <a:blip r:embed="rId3"/>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419094434"/>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a:ln>
            <a:noFill/>
          </a:ln>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096866871"/>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userDrawn="1">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28016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9083819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userDrawn="1">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2513658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userDrawn="1">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866287"/>
            <a:ext cx="11018520" cy="553998"/>
          </a:xfrm>
        </p:spPr>
        <p:txBody>
          <a:bodyPr anchor="ctr"/>
          <a:lstStyle>
            <a:lvl1pPr algn="l">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02058752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userDrawn="1">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3"/>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4605948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guide id="8" orient="horz" pos="3464" userDrawn="1">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3"/>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4"/>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4225213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3465" userDrawn="1">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3895" y="2025650"/>
            <a:ext cx="2532888" cy="2532888"/>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47435705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2870" userDrawn="1">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5334000"/>
            <a:ext cx="4892040" cy="9350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6062472" cy="2807208"/>
          </a:xfrm>
          <a:blipFill>
            <a:blip r:embed="rId2"/>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6714744" y="5334000"/>
            <a:ext cx="4892040" cy="938212"/>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6129528" y="2286000"/>
            <a:ext cx="6062472" cy="2807208"/>
          </a:xfrm>
          <a:blipFill>
            <a:blip r:embed="rId3"/>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8CE10F07-B8D9-4B69-A567-8BEDE6973D9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624772569"/>
      </p:ext>
    </p:extLst>
  </p:cSld>
  <p:clrMapOvr>
    <a:masterClrMapping/>
  </p:clrMapOvr>
  <p:transition>
    <p:fade/>
  </p:transition>
  <p:extLst>
    <p:ext uri="{DCECCB84-F9BA-43D5-87BE-67443E8EF086}">
      <p15:sldGuideLst xmlns:p15="http://schemas.microsoft.com/office/powerpoint/2012/main">
        <p15:guide id="1" orient="horz" pos="720" userDrawn="1">
          <p15:clr>
            <a:srgbClr val="5ACBF0"/>
          </p15:clr>
        </p15:guide>
        <p15:guide id="2" orient="horz" pos="1440">
          <p15:clr>
            <a:srgbClr val="5ACBF0"/>
          </p15:clr>
        </p15:guide>
        <p15:guide id="4" orient="horz" pos="3209" userDrawn="1">
          <p15:clr>
            <a:srgbClr val="5ACBF0"/>
          </p15:clr>
        </p15:guide>
        <p15:guide id="5" pos="3826">
          <p15:clr>
            <a:srgbClr val="5ACBF0"/>
          </p15:clr>
        </p15:guide>
        <p15:guide id="6" pos="3859">
          <p15:clr>
            <a:srgbClr val="5ACBF0"/>
          </p15:clr>
        </p15:guide>
        <p15:guide id="11" pos="1910">
          <p15:clr>
            <a:srgbClr val="5ACBF0"/>
          </p15:clr>
        </p15:guide>
        <p15:guide id="12" pos="5770">
          <p15:clr>
            <a:srgbClr val="5ACBF0"/>
          </p15:clr>
        </p15:guide>
        <p15:guide id="13" orient="horz" pos="3360">
          <p15:clr>
            <a:srgbClr val="5ACBF0"/>
          </p15:clr>
        </p15:guide>
        <p15:guide id="14" orient="horz" userDrawn="1">
          <p15:clr>
            <a:srgbClr val="5ACBF0"/>
          </p15:clr>
        </p15:guide>
        <p15:guide id="15" pos="3451" userDrawn="1">
          <p15:clr>
            <a:srgbClr val="5ACBF0"/>
          </p15:clr>
        </p15:guide>
        <p15:guide id="16" pos="4229" userDrawn="1">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re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7"/>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285292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4023360"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4669536" y="4799409"/>
            <a:ext cx="285292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4084320" y="2286000"/>
            <a:ext cx="4023360"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8753856" y="4799410"/>
            <a:ext cx="285292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8168640" y="2286000"/>
            <a:ext cx="4023360"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42B999C7-F5A8-46A6-92C5-AA3BE4E2693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982817732"/>
      </p:ext>
    </p:extLst>
  </p:cSld>
  <p:clrMapOvr>
    <a:masterClrMapping/>
  </p:clrMapOvr>
  <p:transition>
    <p:fade/>
  </p:transition>
  <p:extLst>
    <p:ext uri="{DCECCB84-F9BA-43D5-87BE-67443E8EF086}">
      <p15:sldGuideLst xmlns:p15="http://schemas.microsoft.com/office/powerpoint/2012/main">
        <p15:guide id="1" orient="horz" pos="720" userDrawn="1">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8" pos="5109">
          <p15:clr>
            <a:srgbClr val="5ACBF0"/>
          </p15:clr>
        </p15:guide>
        <p15:guide id="9" pos="5145">
          <p15:clr>
            <a:srgbClr val="5ACBF0"/>
          </p15:clr>
        </p15:guide>
        <p15:guide id="11" pos="1266">
          <p15:clr>
            <a:srgbClr val="5ACBF0"/>
          </p15:clr>
        </p15:guide>
        <p15:guide id="12" pos="3840">
          <p15:clr>
            <a:srgbClr val="5ACBF0"/>
          </p15:clr>
        </p15:guide>
        <p15:guide id="13" pos="6414">
          <p15:clr>
            <a:srgbClr val="5ACBF0"/>
          </p15:clr>
        </p15:guide>
        <p15:guide id="14" orient="horz" pos="1074" userDrawn="1">
          <p15:clr>
            <a:srgbClr val="5ACBF0"/>
          </p15:clr>
        </p15:guide>
        <p15:guide id="15" pos="2168" userDrawn="1">
          <p15:clr>
            <a:srgbClr val="5ACBF0"/>
          </p15:clr>
        </p15:guide>
        <p15:guide id="16" pos="2944" userDrawn="1">
          <p15:clr>
            <a:srgbClr val="5ACBF0"/>
          </p15:clr>
        </p15:guide>
        <p15:guide id="17" pos="4738" userDrawn="1">
          <p15:clr>
            <a:srgbClr val="5ACBF0"/>
          </p15:clr>
        </p15:guide>
        <p15:guide id="18" pos="5514"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8495981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our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1828800"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999232"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3649472" y="4799409"/>
            <a:ext cx="1828800"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3064256" y="2286000"/>
            <a:ext cx="2999232"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6713728" y="4799410"/>
            <a:ext cx="1828800"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6128512" y="2286000"/>
            <a:ext cx="2999232"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9777984" y="4799409"/>
            <a:ext cx="1828800"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9192768" y="2286000"/>
            <a:ext cx="2999232"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45299928"/>
      </p:ext>
    </p:extLst>
  </p:cSld>
  <p:clrMapOvr>
    <a:masterClrMapping/>
  </p:clrMapOvr>
  <p:transition>
    <p:fade/>
  </p:transition>
  <p:extLst>
    <p:ext uri="{DCECCB84-F9BA-43D5-87BE-67443E8EF086}">
      <p15:sldGuideLst xmlns:p15="http://schemas.microsoft.com/office/powerpoint/2012/main">
        <p15:guide id="1" orient="horz" pos="720" userDrawn="1">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userDrawn="1">
          <p15:clr>
            <a:srgbClr val="5ACBF0"/>
          </p15:clr>
        </p15:guide>
        <p15:guide id="16" pos="1524" userDrawn="1">
          <p15:clr>
            <a:srgbClr val="5ACBF0"/>
          </p15:clr>
        </p15:guide>
        <p15:guide id="17" pos="2298" userDrawn="1">
          <p15:clr>
            <a:srgbClr val="5ACBF0"/>
          </p15:clr>
        </p15:guide>
        <p15:guide id="18" pos="3450" userDrawn="1">
          <p15:clr>
            <a:srgbClr val="5ACBF0"/>
          </p15:clr>
        </p15:guide>
        <p15:guide id="19" pos="4230" userDrawn="1">
          <p15:clr>
            <a:srgbClr val="5ACBF0"/>
          </p15:clr>
        </p15:guide>
        <p15:guide id="20" pos="5380" userDrawn="1">
          <p15:clr>
            <a:srgbClr val="5ACBF0"/>
          </p15:clr>
        </p15:guide>
        <p15:guide id="21" pos="6156" userDrawn="1">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iv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292608" y="4800600"/>
            <a:ext cx="180136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386584"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2743962" y="4799409"/>
            <a:ext cx="180136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2451354" y="2286000"/>
            <a:ext cx="2386584"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5195316" y="4799410"/>
            <a:ext cx="180136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4902708" y="2286000"/>
            <a:ext cx="2386584"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7646670"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7354062" y="2286000"/>
            <a:ext cx="2386584"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21" name="Text Placeholder 3">
            <a:extLst>
              <a:ext uri="{FF2B5EF4-FFF2-40B4-BE49-F238E27FC236}">
                <a16:creationId xmlns:a16="http://schemas.microsoft.com/office/drawing/2014/main" id="{5B1B6F72-F14C-40F1-8B29-8620AA34DC63}"/>
              </a:ext>
            </a:extLst>
          </p:cNvPr>
          <p:cNvSpPr>
            <a:spLocks noGrp="1"/>
          </p:cNvSpPr>
          <p:nvPr>
            <p:ph type="body" sz="quarter" idx="22"/>
          </p:nvPr>
        </p:nvSpPr>
        <p:spPr>
          <a:xfrm>
            <a:off x="10098024"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2AD682C7-20D7-4ED0-99A7-C8530DAC8612}"/>
              </a:ext>
            </a:extLst>
          </p:cNvPr>
          <p:cNvSpPr>
            <a:spLocks noGrp="1"/>
          </p:cNvSpPr>
          <p:nvPr>
            <p:ph type="pic" sz="quarter" idx="21" hasCustomPrompt="1"/>
          </p:nvPr>
        </p:nvSpPr>
        <p:spPr bwMode="ltGray">
          <a:xfrm>
            <a:off x="9805416" y="2286000"/>
            <a:ext cx="2386584" cy="2286000"/>
          </a:xfrm>
          <a:blipFill>
            <a:blip r:embed="rId6"/>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05903995"/>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8" pos="4631">
          <p15:clr>
            <a:srgbClr val="5ACBF0"/>
          </p15:clr>
        </p15:guide>
        <p15:guide id="9" pos="4593">
          <p15:clr>
            <a:srgbClr val="5ACBF0"/>
          </p15:clr>
        </p15:guide>
        <p15:guide id="10" pos="6134">
          <p15:clr>
            <a:srgbClr val="5ACBF0"/>
          </p15:clr>
        </p15:guide>
        <p15:guide id="11" pos="1323">
          <p15:clr>
            <a:srgbClr val="5ACBF0"/>
          </p15:clr>
        </p15:guide>
        <p15:guide id="12" pos="2865">
          <p15:clr>
            <a:srgbClr val="5ACBF0"/>
          </p15:clr>
        </p15:guide>
        <p15:guide id="13" pos="4815">
          <p15:clr>
            <a:srgbClr val="5ACBF0"/>
          </p15:clr>
        </p15:guide>
        <p15:guide id="14" pos="6361">
          <p15:clr>
            <a:srgbClr val="5ACBF0"/>
          </p15:clr>
        </p15:guide>
        <p15:guide id="15" orient="horz">
          <p15:clr>
            <a:srgbClr val="5ACBF0"/>
          </p15:clr>
        </p15:guide>
        <p15:guide id="16" pos="1727">
          <p15:clr>
            <a:srgbClr val="5ACBF0"/>
          </p15:clr>
        </p15:guide>
        <p15:guide id="17" pos="2294">
          <p15:clr>
            <a:srgbClr val="5ACBF0"/>
          </p15:clr>
        </p15:guide>
        <p15:guide id="18" pos="3273">
          <p15:clr>
            <a:srgbClr val="5ACBF0"/>
          </p15:clr>
        </p15:guide>
        <p15:guide id="19" pos="4411">
          <p15:clr>
            <a:srgbClr val="5ACBF0"/>
          </p15:clr>
        </p15:guide>
        <p15:guide id="21" pos="6179">
          <p15:clr>
            <a:srgbClr val="5ACBF0"/>
          </p15:clr>
        </p15:guide>
        <p15:guide id="22" pos="1501">
          <p15:clr>
            <a:srgbClr val="5ACBF0"/>
          </p15:clr>
        </p15:guide>
        <p15:guide id="23" pos="1543">
          <p15:clr>
            <a:srgbClr val="5ACBF0"/>
          </p15:clr>
        </p15:guide>
        <p15:guide id="24" pos="3049">
          <p15:clr>
            <a:srgbClr val="5ACBF0"/>
          </p15:clr>
        </p15:guide>
        <p15:guide id="25" pos="3088">
          <p15:clr>
            <a:srgbClr val="5ACBF0"/>
          </p15:clr>
        </p15:guide>
        <p15:guide id="26" pos="5954">
          <p15:clr>
            <a:srgbClr val="5ACBF0"/>
          </p15:clr>
        </p15:guide>
        <p15:guide id="27" pos="3840">
          <p15:clr>
            <a:srgbClr val="5ACBF0"/>
          </p15:clr>
        </p15:guide>
        <p15:guide id="28" pos="5386">
          <p15:clr>
            <a:srgbClr val="5ACBF0"/>
          </p15:clr>
        </p15:guide>
        <p15:guide id="29" pos="753">
          <p15:clr>
            <a:srgbClr val="5ACBF0"/>
          </p15:clr>
        </p15:guide>
        <p15:guide id="30" pos="6927">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2037906"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2037906"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4939284"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939284"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7840663"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840663"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561602646"/>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3840">
          <p15:clr>
            <a:srgbClr val="5ACBF0"/>
          </p15:clr>
        </p15:guide>
        <p15:guide id="4" pos="1283">
          <p15:clr>
            <a:srgbClr val="5ACBF0"/>
          </p15:clr>
        </p15:guide>
        <p15:guide id="5" pos="5666">
          <p15:clr>
            <a:srgbClr val="5ACBF0"/>
          </p15:clr>
        </p15:guide>
        <p15:guide id="6" pos="2741">
          <p15:clr>
            <a:srgbClr val="5ACBF0"/>
          </p15:clr>
        </p15:guide>
        <p15:guide id="7" pos="2012">
          <p15:clr>
            <a:srgbClr val="5ACBF0"/>
          </p15:clr>
        </p15:guide>
        <p15:guide id="8" pos="3109">
          <p15:clr>
            <a:srgbClr val="5ACBF0"/>
          </p15:clr>
        </p15:guide>
        <p15:guide id="9" pos="4570">
          <p15:clr>
            <a:srgbClr val="5ACBF0"/>
          </p15:clr>
        </p15:guide>
        <p15:guide id="11" pos="6397">
          <p15:clr>
            <a:srgbClr val="5ACBF0"/>
          </p15:clr>
        </p15:guide>
        <p15:guide id="12" orient="horz" pos="1440">
          <p15:clr>
            <a:srgbClr val="5ACBF0"/>
          </p15:clr>
        </p15:guide>
        <p15:guide id="13" pos="4938">
          <p15:clr>
            <a:srgbClr val="5ACBF0"/>
          </p15:clr>
        </p15:guide>
        <p15:guide id="14" orient="horz" pos="2894" userDrawn="1">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487250"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8725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390300"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3903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293351" y="2286000"/>
            <a:ext cx="2313432" cy="2313432"/>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293351"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6753169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4025">
          <p15:clr>
            <a:srgbClr val="5ACBF0"/>
          </p15:clr>
        </p15:guide>
        <p15:guide id="5" pos="5854">
          <p15:clr>
            <a:srgbClr val="5ACBF0"/>
          </p15:clr>
        </p15:guide>
        <p15:guide id="7" pos="3654">
          <p15:clr>
            <a:srgbClr val="5ACBF0"/>
          </p15:clr>
        </p15:guide>
        <p15:guide id="8" pos="2195">
          <p15:clr>
            <a:srgbClr val="5ACBF0"/>
          </p15:clr>
        </p15:guide>
        <p15:guide id="10" pos="2926">
          <p15:clr>
            <a:srgbClr val="5ACBF0"/>
          </p15:clr>
        </p15:guide>
        <p15:guide id="11" pos="4756">
          <p15:clr>
            <a:srgbClr val="5ACBF0"/>
          </p15:clr>
        </p15:guide>
        <p15:guide id="12" pos="6581">
          <p15:clr>
            <a:srgbClr val="5ACBF0"/>
          </p15:clr>
        </p15:guide>
        <p15:guide id="13" pos="1097">
          <p15:clr>
            <a:srgbClr val="5ACBF0"/>
          </p15:clr>
        </p15:guide>
        <p15:guide id="14" orient="horz" pos="1440">
          <p15:clr>
            <a:srgbClr val="5ACBF0"/>
          </p15:clr>
        </p15:guide>
        <p15:guide id="15" pos="1826">
          <p15:clr>
            <a:srgbClr val="5ACBF0"/>
          </p15:clr>
        </p15:guide>
        <p15:guide id="18" pos="5483">
          <p15:clr>
            <a:srgbClr val="5ACBF0"/>
          </p15:clr>
        </p15:guide>
        <p15:guide id="19" orient="horz" pos="2898" userDrawn="1">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iv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1737360" cy="173736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2905506" y="2286000"/>
            <a:ext cx="1737360" cy="1737360"/>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2905506"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5227320" y="2286000"/>
            <a:ext cx="1737360" cy="1737360"/>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5227320" y="4235451"/>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7548118" y="2286000"/>
            <a:ext cx="1737360" cy="1737360"/>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insert44</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7548118"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E4DC3400-0B11-4EA0-9B8D-6FADE6964F37}"/>
              </a:ext>
            </a:extLst>
          </p:cNvPr>
          <p:cNvSpPr>
            <a:spLocks noGrp="1" noChangeAspect="1"/>
          </p:cNvSpPr>
          <p:nvPr>
            <p:ph type="pic" sz="quarter" idx="23" hasCustomPrompt="1"/>
          </p:nvPr>
        </p:nvSpPr>
        <p:spPr bwMode="ltGray">
          <a:xfrm>
            <a:off x="9869423" y="2286000"/>
            <a:ext cx="1737360" cy="1737360"/>
          </a:xfrm>
          <a:prstGeom prst="ellipse">
            <a:avLst/>
          </a:prstGeom>
          <a:blipFill>
            <a:blip r:embed="rId6"/>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20" name="Text Placeholder 3">
            <a:extLst>
              <a:ext uri="{FF2B5EF4-FFF2-40B4-BE49-F238E27FC236}">
                <a16:creationId xmlns:a16="http://schemas.microsoft.com/office/drawing/2014/main" id="{133C357E-ECC0-485F-9033-5D4DEC8774BB}"/>
              </a:ext>
            </a:extLst>
          </p:cNvPr>
          <p:cNvSpPr>
            <a:spLocks noGrp="1"/>
          </p:cNvSpPr>
          <p:nvPr>
            <p:ph type="body" sz="quarter" idx="24"/>
          </p:nvPr>
        </p:nvSpPr>
        <p:spPr>
          <a:xfrm>
            <a:off x="9869423"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074646849"/>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2664" userDrawn="1">
          <p15:clr>
            <a:srgbClr val="5ACBF0"/>
          </p15:clr>
        </p15:guide>
        <p15:guide id="3" pos="6216" userDrawn="1">
          <p15:clr>
            <a:srgbClr val="5ACBF0"/>
          </p15:clr>
        </p15:guide>
        <p15:guide id="5" pos="5850" userDrawn="1">
          <p15:clr>
            <a:srgbClr val="5ACBF0"/>
          </p15:clr>
        </p15:guide>
        <p15:guide id="7" pos="4392" userDrawn="1">
          <p15:clr>
            <a:srgbClr val="5ACBF0"/>
          </p15:clr>
        </p15:guide>
        <p15:guide id="8" pos="3292" userDrawn="1">
          <p15:clr>
            <a:srgbClr val="5ACBF0"/>
          </p15:clr>
        </p15:guide>
        <p15:guide id="10" pos="2926">
          <p15:clr>
            <a:srgbClr val="5ACBF0"/>
          </p15:clr>
        </p15:guide>
        <p15:guide id="11" pos="4754" userDrawn="1">
          <p15:clr>
            <a:srgbClr val="5ACBF0"/>
          </p15:clr>
        </p15:guide>
        <p15:guide id="13" pos="1464" userDrawn="1">
          <p15:clr>
            <a:srgbClr val="5ACBF0"/>
          </p15:clr>
        </p15:guide>
        <p15:guide id="14" orient="horz" pos="1440">
          <p15:clr>
            <a:srgbClr val="5ACBF0"/>
          </p15:clr>
        </p15:guide>
        <p15:guide id="15" pos="1830" userDrawn="1">
          <p15:clr>
            <a:srgbClr val="5ACBF0"/>
          </p15:clr>
        </p15:guide>
        <p15:guide id="16" orient="horz" pos="2533" userDrawn="1">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Quote slide 1b">
    <p:bg>
      <p:bgRef idx="1001">
        <a:schemeClr val="bg2"/>
      </p:bgRef>
    </p:bg>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D89A49A-58E0-6646-8574-0B0729961CFB}"/>
              </a:ext>
            </a:extLst>
          </p:cNvPr>
          <p:cNvSpPr>
            <a:spLocks noGrp="1"/>
          </p:cNvSpPr>
          <p:nvPr>
            <p:ph type="body" sz="quarter" idx="18" hasCustomPrompt="1"/>
          </p:nvPr>
        </p:nvSpPr>
        <p:spPr>
          <a:xfrm>
            <a:off x="1739900" y="3779493"/>
            <a:ext cx="5795963" cy="276999"/>
          </a:xfrm>
        </p:spPr>
        <p:txBody>
          <a:bodyPr/>
          <a:lstStyle>
            <a:lvl1pPr marL="0" indent="0" algn="l">
              <a:spcBef>
                <a:spcPts val="0"/>
              </a:spcBef>
              <a:buNone/>
              <a:defRPr sz="1800">
                <a:solidFill>
                  <a:schemeClr val="tx1"/>
                </a:solidFill>
                <a:latin typeface="+mj-lt"/>
              </a:defRPr>
            </a:lvl1pPr>
          </a:lstStyle>
          <a:p>
            <a:pPr lvl="0"/>
            <a:r>
              <a:rPr lang="en-US"/>
              <a:t>Name attribute</a:t>
            </a:r>
          </a:p>
        </p:txBody>
      </p:sp>
      <p:sp>
        <p:nvSpPr>
          <p:cNvPr id="9" name="Text Placeholder 3">
            <a:extLst>
              <a:ext uri="{FF2B5EF4-FFF2-40B4-BE49-F238E27FC236}">
                <a16:creationId xmlns:a16="http://schemas.microsoft.com/office/drawing/2014/main" id="{53C890AF-C449-E34D-86FC-4BE82A41ED0D}"/>
              </a:ext>
            </a:extLst>
          </p:cNvPr>
          <p:cNvSpPr>
            <a:spLocks noGrp="1"/>
          </p:cNvSpPr>
          <p:nvPr>
            <p:ph type="body" sz="quarter" idx="20" hasCustomPrompt="1"/>
          </p:nvPr>
        </p:nvSpPr>
        <p:spPr>
          <a:xfrm>
            <a:off x="1739900" y="4077072"/>
            <a:ext cx="5795963" cy="215444"/>
          </a:xfrm>
        </p:spPr>
        <p:txBody>
          <a:bodyPr/>
          <a:lstStyle>
            <a:lvl1pPr marL="0" indent="0" algn="l">
              <a:spcBef>
                <a:spcPts val="0"/>
              </a:spcBef>
              <a:buNone/>
              <a:defRPr sz="1400">
                <a:solidFill>
                  <a:schemeClr val="tx1"/>
                </a:solidFill>
                <a:latin typeface="+mn-lt"/>
              </a:defRPr>
            </a:lvl1pPr>
          </a:lstStyle>
          <a:p>
            <a:pPr lvl="0"/>
            <a:r>
              <a:rPr lang="en-US"/>
              <a:t>Job title or another attribute</a:t>
            </a:r>
          </a:p>
        </p:txBody>
      </p:sp>
      <p:sp>
        <p:nvSpPr>
          <p:cNvPr id="10" name="Title 1">
            <a:extLst>
              <a:ext uri="{FF2B5EF4-FFF2-40B4-BE49-F238E27FC236}">
                <a16:creationId xmlns:a16="http://schemas.microsoft.com/office/drawing/2014/main" id="{4B9A47D2-7C06-3E47-802E-BD98760204B1}"/>
              </a:ext>
            </a:extLst>
          </p:cNvPr>
          <p:cNvSpPr>
            <a:spLocks noGrp="1"/>
          </p:cNvSpPr>
          <p:nvPr>
            <p:ph type="title" hasCustomPrompt="1"/>
          </p:nvPr>
        </p:nvSpPr>
        <p:spPr>
          <a:xfrm>
            <a:off x="1739899" y="2025650"/>
            <a:ext cx="9866313" cy="1661993"/>
          </a:xfrm>
        </p:spPr>
        <p:txBody>
          <a:bodyPr anchor="b"/>
          <a:lstStyle>
            <a:lvl1pPr>
              <a:defRPr>
                <a:solidFill>
                  <a:schemeClr val="accent3"/>
                </a:solidFill>
              </a:defRPr>
            </a:lvl1pPr>
          </a:lstStyle>
          <a:p>
            <a:r>
              <a:rPr lang="en-US"/>
              <a:t>Add quote text here Add quote text here Add quote text here Add quote text here Add quote text here</a:t>
            </a:r>
          </a:p>
        </p:txBody>
      </p:sp>
    </p:spTree>
    <p:extLst>
      <p:ext uri="{BB962C8B-B14F-4D97-AF65-F5344CB8AC3E}">
        <p14:creationId xmlns:p14="http://schemas.microsoft.com/office/powerpoint/2010/main" val="327056325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Quote slide 2b">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39D5D9-B234-7B4F-90F8-2A7ABA2E4ABF}"/>
              </a:ext>
            </a:extLst>
          </p:cNvPr>
          <p:cNvSpPr/>
          <p:nvPr userDrawn="1"/>
        </p:nvSpPr>
        <p:spPr bwMode="auto">
          <a:xfrm>
            <a:off x="0" y="0"/>
            <a:ext cx="81280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4" name="Text Placeholder 3">
            <a:extLst>
              <a:ext uri="{FF2B5EF4-FFF2-40B4-BE49-F238E27FC236}">
                <a16:creationId xmlns:a16="http://schemas.microsoft.com/office/drawing/2014/main" id="{549D697E-24D0-AB42-8E18-256C047E4063}"/>
              </a:ext>
            </a:extLst>
          </p:cNvPr>
          <p:cNvSpPr>
            <a:spLocks noGrp="1"/>
          </p:cNvSpPr>
          <p:nvPr>
            <p:ph type="body" sz="quarter" idx="18" hasCustomPrompt="1"/>
          </p:nvPr>
        </p:nvSpPr>
        <p:spPr>
          <a:xfrm>
            <a:off x="8420100" y="2044961"/>
            <a:ext cx="3478213" cy="276999"/>
          </a:xfrm>
        </p:spPr>
        <p:txBody>
          <a:bodyPr/>
          <a:lstStyle>
            <a:lvl1pPr marL="0" indent="0" algn="l">
              <a:spcBef>
                <a:spcPts val="0"/>
              </a:spcBef>
              <a:buNone/>
              <a:defRPr sz="1800">
                <a:latin typeface="+mj-lt"/>
              </a:defRPr>
            </a:lvl1pPr>
          </a:lstStyle>
          <a:p>
            <a:pPr lvl="0"/>
            <a:r>
              <a:rPr lang="en-US"/>
              <a:t>Name attribute</a:t>
            </a:r>
          </a:p>
        </p:txBody>
      </p:sp>
      <p:sp>
        <p:nvSpPr>
          <p:cNvPr id="6" name="Text Placeholder 3">
            <a:extLst>
              <a:ext uri="{FF2B5EF4-FFF2-40B4-BE49-F238E27FC236}">
                <a16:creationId xmlns:a16="http://schemas.microsoft.com/office/drawing/2014/main" id="{BA94D27E-F2D3-4E43-B280-E6CF5DAAF0EF}"/>
              </a:ext>
            </a:extLst>
          </p:cNvPr>
          <p:cNvSpPr>
            <a:spLocks noGrp="1"/>
          </p:cNvSpPr>
          <p:nvPr>
            <p:ph type="body" sz="quarter" idx="20" hasCustomPrompt="1"/>
          </p:nvPr>
        </p:nvSpPr>
        <p:spPr>
          <a:xfrm>
            <a:off x="8420100" y="2342540"/>
            <a:ext cx="3478213" cy="215444"/>
          </a:xfrm>
        </p:spPr>
        <p:txBody>
          <a:bodyPr/>
          <a:lstStyle>
            <a:lvl1pPr marL="0" indent="0" algn="l">
              <a:spcBef>
                <a:spcPts val="0"/>
              </a:spcBef>
              <a:buNone/>
              <a:defRPr sz="1400">
                <a:solidFill>
                  <a:schemeClr val="accent6"/>
                </a:solidFill>
                <a:latin typeface="+mn-lt"/>
              </a:defRPr>
            </a:lvl1pPr>
          </a:lstStyle>
          <a:p>
            <a:pPr lvl="0"/>
            <a:r>
              <a:rPr lang="en-US"/>
              <a:t>Job title or another attribute</a:t>
            </a:r>
          </a:p>
        </p:txBody>
      </p:sp>
      <p:sp>
        <p:nvSpPr>
          <p:cNvPr id="7" name="Title 1">
            <a:extLst>
              <a:ext uri="{FF2B5EF4-FFF2-40B4-BE49-F238E27FC236}">
                <a16:creationId xmlns:a16="http://schemas.microsoft.com/office/drawing/2014/main" id="{89F65E91-FAFD-244C-A86D-629BF5974C9C}"/>
              </a:ext>
            </a:extLst>
          </p:cNvPr>
          <p:cNvSpPr>
            <a:spLocks noGrp="1"/>
          </p:cNvSpPr>
          <p:nvPr>
            <p:ph type="title" hasCustomPrompt="1"/>
          </p:nvPr>
        </p:nvSpPr>
        <p:spPr>
          <a:xfrm>
            <a:off x="1163638" y="2025650"/>
            <a:ext cx="6372225" cy="553998"/>
          </a:xfrm>
        </p:spPr>
        <p:txBody>
          <a:bodyPr anchor="t"/>
          <a:lstStyle>
            <a:lvl1pPr>
              <a:defRPr>
                <a:solidFill>
                  <a:schemeClr val="accent3"/>
                </a:solidFill>
              </a:defRPr>
            </a:lvl1pPr>
          </a:lstStyle>
          <a:p>
            <a:r>
              <a:rPr lang="en-US"/>
              <a:t>Add quote text here</a:t>
            </a:r>
          </a:p>
        </p:txBody>
      </p:sp>
    </p:spTree>
    <p:extLst>
      <p:ext uri="{BB962C8B-B14F-4D97-AF65-F5344CB8AC3E}">
        <p14:creationId xmlns:p14="http://schemas.microsoft.com/office/powerpoint/2010/main" val="160695231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733"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Quote slide with picture - alt">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hasCustomPrompt="1"/>
          </p:nvPr>
        </p:nvSpPr>
        <p:spPr>
          <a:xfrm>
            <a:off x="1163638" y="3779493"/>
            <a:ext cx="6372225" cy="276999"/>
          </a:xfrm>
        </p:spPr>
        <p:txBody>
          <a:bodyPr/>
          <a:lstStyle>
            <a:lvl1pPr marL="0" indent="0" algn="l">
              <a:spcBef>
                <a:spcPts val="0"/>
              </a:spcBef>
              <a:buNone/>
              <a:defRPr sz="1800">
                <a:solidFill>
                  <a:schemeClr val="accent6"/>
                </a:solidFill>
                <a:latin typeface="+mj-lt"/>
              </a:defRPr>
            </a:lvl1pPr>
          </a:lstStyle>
          <a:p>
            <a:pPr lvl="0"/>
            <a:r>
              <a:rPr lang="en-US"/>
              <a:t>Name attribute</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25" name="Picture Placeholder 24">
            <a:extLst>
              <a:ext uri="{FF2B5EF4-FFF2-40B4-BE49-F238E27FC236}">
                <a16:creationId xmlns:a16="http://schemas.microsoft.com/office/drawing/2014/main" id="{DB4C8BDC-6825-414F-89F2-3D7A2187253C}"/>
              </a:ext>
            </a:extLst>
          </p:cNvPr>
          <p:cNvSpPr>
            <a:spLocks noGrp="1"/>
          </p:cNvSpPr>
          <p:nvPr>
            <p:ph type="pic" sz="quarter" idx="19"/>
          </p:nvPr>
        </p:nvSpPr>
        <p:spPr>
          <a:xfrm>
            <a:off x="7835900" y="0"/>
            <a:ext cx="4356100" cy="6858000"/>
          </a:xfrm>
        </p:spPr>
        <p:txBody>
          <a:bodyPr/>
          <a:lstStyle/>
          <a:p>
            <a:r>
              <a:rPr lang="en-US"/>
              <a:t>Click icon to add picture</a:t>
            </a:r>
          </a:p>
        </p:txBody>
      </p:sp>
      <p:sp>
        <p:nvSpPr>
          <p:cNvPr id="26" name="Text Placeholder 3">
            <a:extLst>
              <a:ext uri="{FF2B5EF4-FFF2-40B4-BE49-F238E27FC236}">
                <a16:creationId xmlns:a16="http://schemas.microsoft.com/office/drawing/2014/main" id="{90DE3A0D-12BA-BE4F-85C2-FCD13F863574}"/>
              </a:ext>
            </a:extLst>
          </p:cNvPr>
          <p:cNvSpPr>
            <a:spLocks noGrp="1"/>
          </p:cNvSpPr>
          <p:nvPr>
            <p:ph type="body" sz="quarter" idx="20" hasCustomPrompt="1"/>
          </p:nvPr>
        </p:nvSpPr>
        <p:spPr>
          <a:xfrm>
            <a:off x="1163638" y="4077072"/>
            <a:ext cx="6372225" cy="215444"/>
          </a:xfrm>
        </p:spPr>
        <p:txBody>
          <a:bodyPr/>
          <a:lstStyle>
            <a:lvl1pPr marL="0" indent="0" algn="l">
              <a:spcBef>
                <a:spcPts val="0"/>
              </a:spcBef>
              <a:buNone/>
              <a:defRPr sz="1400">
                <a:solidFill>
                  <a:schemeClr val="accent6"/>
                </a:solidFill>
                <a:latin typeface="+mn-lt"/>
              </a:defRPr>
            </a:lvl1pPr>
          </a:lstStyle>
          <a:p>
            <a:pPr lvl="0"/>
            <a:r>
              <a:rPr lang="en-US"/>
              <a:t>Job title or another attribute</a:t>
            </a:r>
          </a:p>
        </p:txBody>
      </p:sp>
      <p:sp>
        <p:nvSpPr>
          <p:cNvPr id="27" name="Title 1">
            <a:extLst>
              <a:ext uri="{FF2B5EF4-FFF2-40B4-BE49-F238E27FC236}">
                <a16:creationId xmlns:a16="http://schemas.microsoft.com/office/drawing/2014/main" id="{4AA6D598-4BC5-AF4E-B609-A7442E6DEBD3}"/>
              </a:ext>
            </a:extLst>
          </p:cNvPr>
          <p:cNvSpPr>
            <a:spLocks noGrp="1"/>
          </p:cNvSpPr>
          <p:nvPr>
            <p:ph type="title" hasCustomPrompt="1"/>
          </p:nvPr>
        </p:nvSpPr>
        <p:spPr>
          <a:xfrm>
            <a:off x="1163638" y="2025650"/>
            <a:ext cx="6372225" cy="553998"/>
          </a:xfrm>
        </p:spPr>
        <p:txBody>
          <a:bodyPr anchor="t"/>
          <a:lstStyle>
            <a:lvl1pPr>
              <a:defRPr>
                <a:solidFill>
                  <a:schemeClr val="tx1"/>
                </a:solidFill>
              </a:defRPr>
            </a:lvl1pPr>
          </a:lstStyle>
          <a:p>
            <a:r>
              <a:rPr lang="en-US"/>
              <a:t>Add quote text here</a:t>
            </a:r>
          </a:p>
        </p:txBody>
      </p:sp>
    </p:spTree>
    <p:extLst>
      <p:ext uri="{BB962C8B-B14F-4D97-AF65-F5344CB8AC3E}">
        <p14:creationId xmlns:p14="http://schemas.microsoft.com/office/powerpoint/2010/main" val="1038616751"/>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733" userDrawn="1">
          <p15:clr>
            <a:srgbClr val="5ACBF0"/>
          </p15:clr>
        </p15:guide>
        <p15:guide id="7" pos="4747" userDrawn="1">
          <p15:clr>
            <a:srgbClr val="5ACBF0"/>
          </p15:clr>
        </p15:guide>
        <p15:guide id="8" pos="4936">
          <p15:clr>
            <a:srgbClr val="5ACBF0"/>
          </p15:clr>
        </p15:guide>
        <p15:guide id="9" pos="5123">
          <p15:clr>
            <a:srgbClr val="5ACBF0"/>
          </p15:clr>
        </p15:guide>
        <p15:guide id="10" orient="horz" pos="3465" userDrawn="1">
          <p15:clr>
            <a:srgbClr val="5ACBF0"/>
          </p15:clr>
        </p15:guide>
        <p15:guide id="11" orient="horz" pos="1956" userDrawn="1">
          <p15:clr>
            <a:srgbClr val="FBAE40"/>
          </p15:clr>
        </p15:guide>
        <p15:guide id="12" pos="1096"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3959223"/>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696161"/>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049640092"/>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Square Border Photo">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475615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475615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4" name="Picture Placeholder 3">
            <a:extLst>
              <a:ext uri="{FF2B5EF4-FFF2-40B4-BE49-F238E27FC236}">
                <a16:creationId xmlns:a16="http://schemas.microsoft.com/office/drawing/2014/main" id="{F20930C2-FF47-3F44-BA93-EEDCB40578EB}"/>
              </a:ext>
            </a:extLst>
          </p:cNvPr>
          <p:cNvSpPr>
            <a:spLocks noGrp="1"/>
          </p:cNvSpPr>
          <p:nvPr>
            <p:ph type="pic" sz="quarter" idx="13"/>
          </p:nvPr>
        </p:nvSpPr>
        <p:spPr>
          <a:xfrm>
            <a:off x="5627688" y="292100"/>
            <a:ext cx="6270625" cy="6272213"/>
          </a:xfrm>
        </p:spPr>
        <p:txBody>
          <a:bodyPr/>
          <a:lstStyle/>
          <a:p>
            <a:r>
              <a:rPr lang="en-US"/>
              <a:t>Click icon to add picture</a:t>
            </a:r>
          </a:p>
        </p:txBody>
      </p:sp>
    </p:spTree>
    <p:extLst>
      <p:ext uri="{BB962C8B-B14F-4D97-AF65-F5344CB8AC3E}">
        <p14:creationId xmlns:p14="http://schemas.microsoft.com/office/powerpoint/2010/main" val="8673704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guide id="5" pos="3545" userDrawn="1">
          <p15:clr>
            <a:srgbClr val="FBAE40"/>
          </p15:clr>
        </p15:guide>
        <p15:guide id="6" pos="3364"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Title and text side by s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48745"/>
          </a:xfrm>
        </p:spPr>
        <p:txBody>
          <a:bodyPr anchor="t">
            <a:noAutofit/>
          </a:bodyPr>
          <a:lstStyle>
            <a:lvl1pPr>
              <a:defRPr>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9"/>
            <a:ext cx="1873779"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78310202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8E03-1EA0-214F-BDD2-BA223F1D4550}"/>
              </a:ext>
            </a:extLst>
          </p:cNvPr>
          <p:cNvSpPr>
            <a:spLocks noGrp="1"/>
          </p:cNvSpPr>
          <p:nvPr>
            <p:ph type="title" hasCustomPrompt="1"/>
          </p:nvPr>
        </p:nvSpPr>
        <p:spPr>
          <a:xfrm>
            <a:off x="588264" y="585788"/>
            <a:ext cx="2534350" cy="548745"/>
          </a:xfrm>
        </p:spPr>
        <p:txBody>
          <a:bodyPr anchor="t">
            <a:noAutofit/>
          </a:bodyPr>
          <a:lstStyle>
            <a:lvl1pPr>
              <a:defRPr sz="2800">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D826C194-5DF2-7441-B8B3-5C47E35F2F7D}"/>
              </a:ext>
            </a:extLst>
          </p:cNvPr>
          <p:cNvSpPr>
            <a:spLocks noGrp="1"/>
          </p:cNvSpPr>
          <p:nvPr>
            <p:ph type="body" sz="quarter" idx="11"/>
          </p:nvPr>
        </p:nvSpPr>
        <p:spPr>
          <a:xfrm>
            <a:off x="4370387" y="585789"/>
            <a:ext cx="158908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4" name="Text Placeholder 2">
            <a:extLst>
              <a:ext uri="{FF2B5EF4-FFF2-40B4-BE49-F238E27FC236}">
                <a16:creationId xmlns:a16="http://schemas.microsoft.com/office/drawing/2014/main" id="{2A8C8003-FE11-344B-91A7-BA3F99AD5E4D}"/>
              </a:ext>
            </a:extLst>
          </p:cNvPr>
          <p:cNvSpPr>
            <a:spLocks noGrp="1"/>
          </p:cNvSpPr>
          <p:nvPr>
            <p:ph type="body" sz="quarter" idx="12"/>
          </p:nvPr>
        </p:nvSpPr>
        <p:spPr>
          <a:xfrm>
            <a:off x="7192963" y="585789"/>
            <a:ext cx="1584325"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5" name="Text Placeholder 2">
            <a:extLst>
              <a:ext uri="{FF2B5EF4-FFF2-40B4-BE49-F238E27FC236}">
                <a16:creationId xmlns:a16="http://schemas.microsoft.com/office/drawing/2014/main" id="{BBB0E468-375A-A74A-AD5E-EDC93E485E78}"/>
              </a:ext>
            </a:extLst>
          </p:cNvPr>
          <p:cNvSpPr>
            <a:spLocks noGrp="1"/>
          </p:cNvSpPr>
          <p:nvPr>
            <p:ph type="body" sz="quarter" idx="13"/>
          </p:nvPr>
        </p:nvSpPr>
        <p:spPr>
          <a:xfrm>
            <a:off x="4370387" y="3429000"/>
            <a:ext cx="158908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 Placeholder 2">
            <a:extLst>
              <a:ext uri="{FF2B5EF4-FFF2-40B4-BE49-F238E27FC236}">
                <a16:creationId xmlns:a16="http://schemas.microsoft.com/office/drawing/2014/main" id="{23306775-7E51-4F44-B99E-7E1D443B99E3}"/>
              </a:ext>
            </a:extLst>
          </p:cNvPr>
          <p:cNvSpPr>
            <a:spLocks noGrp="1"/>
          </p:cNvSpPr>
          <p:nvPr>
            <p:ph type="body" sz="quarter" idx="14"/>
          </p:nvPr>
        </p:nvSpPr>
        <p:spPr>
          <a:xfrm>
            <a:off x="7192963" y="3429000"/>
            <a:ext cx="1584325"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7" name="Text Placeholder 2">
            <a:extLst>
              <a:ext uri="{FF2B5EF4-FFF2-40B4-BE49-F238E27FC236}">
                <a16:creationId xmlns:a16="http://schemas.microsoft.com/office/drawing/2014/main" id="{F1E6FE8E-4450-8545-9451-92092591B45E}"/>
              </a:ext>
            </a:extLst>
          </p:cNvPr>
          <p:cNvSpPr>
            <a:spLocks noGrp="1"/>
          </p:cNvSpPr>
          <p:nvPr>
            <p:ph type="body" sz="quarter" idx="15"/>
          </p:nvPr>
        </p:nvSpPr>
        <p:spPr>
          <a:xfrm>
            <a:off x="10013950" y="585789"/>
            <a:ext cx="159543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8" name="Text Placeholder 2">
            <a:extLst>
              <a:ext uri="{FF2B5EF4-FFF2-40B4-BE49-F238E27FC236}">
                <a16:creationId xmlns:a16="http://schemas.microsoft.com/office/drawing/2014/main" id="{B006F60D-85D6-E049-BDFC-888F7E8E95E3}"/>
              </a:ext>
            </a:extLst>
          </p:cNvPr>
          <p:cNvSpPr>
            <a:spLocks noGrp="1"/>
          </p:cNvSpPr>
          <p:nvPr>
            <p:ph type="body" sz="quarter" idx="16"/>
          </p:nvPr>
        </p:nvSpPr>
        <p:spPr>
          <a:xfrm>
            <a:off x="10013950" y="3429000"/>
            <a:ext cx="159543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Tree>
    <p:extLst>
      <p:ext uri="{BB962C8B-B14F-4D97-AF65-F5344CB8AC3E}">
        <p14:creationId xmlns:p14="http://schemas.microsoft.com/office/powerpoint/2010/main" val="81487467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eft Title 3 Column Righ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8E03-1EA0-214F-BDD2-BA223F1D4550}"/>
              </a:ext>
            </a:extLst>
          </p:cNvPr>
          <p:cNvSpPr>
            <a:spLocks noGrp="1"/>
          </p:cNvSpPr>
          <p:nvPr>
            <p:ph type="title" hasCustomPrompt="1"/>
          </p:nvPr>
        </p:nvSpPr>
        <p:spPr>
          <a:xfrm>
            <a:off x="588264" y="585788"/>
            <a:ext cx="2534350" cy="548745"/>
          </a:xfrm>
        </p:spPr>
        <p:txBody>
          <a:bodyPr anchor="t">
            <a:noAutofit/>
          </a:bodyPr>
          <a:lstStyle>
            <a:lvl1pPr>
              <a:defRPr sz="2800">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D826C194-5DF2-7441-B8B3-5C47E35F2F7D}"/>
              </a:ext>
            </a:extLst>
          </p:cNvPr>
          <p:cNvSpPr>
            <a:spLocks noGrp="1"/>
          </p:cNvSpPr>
          <p:nvPr>
            <p:ph type="body" sz="quarter" idx="11"/>
          </p:nvPr>
        </p:nvSpPr>
        <p:spPr>
          <a:xfrm>
            <a:off x="4370387" y="961465"/>
            <a:ext cx="1589088"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4" name="Text Placeholder 2">
            <a:extLst>
              <a:ext uri="{FF2B5EF4-FFF2-40B4-BE49-F238E27FC236}">
                <a16:creationId xmlns:a16="http://schemas.microsoft.com/office/drawing/2014/main" id="{2A8C8003-FE11-344B-91A7-BA3F99AD5E4D}"/>
              </a:ext>
            </a:extLst>
          </p:cNvPr>
          <p:cNvSpPr>
            <a:spLocks noGrp="1"/>
          </p:cNvSpPr>
          <p:nvPr>
            <p:ph type="body" sz="quarter" idx="12"/>
          </p:nvPr>
        </p:nvSpPr>
        <p:spPr>
          <a:xfrm>
            <a:off x="7192963" y="961465"/>
            <a:ext cx="1584325"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5" name="Text Placeholder 2">
            <a:extLst>
              <a:ext uri="{FF2B5EF4-FFF2-40B4-BE49-F238E27FC236}">
                <a16:creationId xmlns:a16="http://schemas.microsoft.com/office/drawing/2014/main" id="{BBB0E468-375A-A74A-AD5E-EDC93E485E78}"/>
              </a:ext>
            </a:extLst>
          </p:cNvPr>
          <p:cNvSpPr>
            <a:spLocks noGrp="1"/>
          </p:cNvSpPr>
          <p:nvPr>
            <p:ph type="body" sz="quarter" idx="13"/>
          </p:nvPr>
        </p:nvSpPr>
        <p:spPr>
          <a:xfrm>
            <a:off x="4370387" y="3818966"/>
            <a:ext cx="1589088" cy="2453246"/>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6" name="Text Placeholder 2">
            <a:extLst>
              <a:ext uri="{FF2B5EF4-FFF2-40B4-BE49-F238E27FC236}">
                <a16:creationId xmlns:a16="http://schemas.microsoft.com/office/drawing/2014/main" id="{23306775-7E51-4F44-B99E-7E1D443B99E3}"/>
              </a:ext>
            </a:extLst>
          </p:cNvPr>
          <p:cNvSpPr>
            <a:spLocks noGrp="1"/>
          </p:cNvSpPr>
          <p:nvPr>
            <p:ph type="body" sz="quarter" idx="14"/>
          </p:nvPr>
        </p:nvSpPr>
        <p:spPr>
          <a:xfrm>
            <a:off x="7192963" y="3818965"/>
            <a:ext cx="1584325" cy="24532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7" name="Text Placeholder 2">
            <a:extLst>
              <a:ext uri="{FF2B5EF4-FFF2-40B4-BE49-F238E27FC236}">
                <a16:creationId xmlns:a16="http://schemas.microsoft.com/office/drawing/2014/main" id="{F1E6FE8E-4450-8545-9451-92092591B45E}"/>
              </a:ext>
            </a:extLst>
          </p:cNvPr>
          <p:cNvSpPr>
            <a:spLocks noGrp="1"/>
          </p:cNvSpPr>
          <p:nvPr>
            <p:ph type="body" sz="quarter" idx="15"/>
          </p:nvPr>
        </p:nvSpPr>
        <p:spPr>
          <a:xfrm>
            <a:off x="10013950" y="968188"/>
            <a:ext cx="1595438"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8" name="Text Placeholder 2">
            <a:extLst>
              <a:ext uri="{FF2B5EF4-FFF2-40B4-BE49-F238E27FC236}">
                <a16:creationId xmlns:a16="http://schemas.microsoft.com/office/drawing/2014/main" id="{B006F60D-85D6-E049-BDFC-888F7E8E95E3}"/>
              </a:ext>
            </a:extLst>
          </p:cNvPr>
          <p:cNvSpPr>
            <a:spLocks noGrp="1"/>
          </p:cNvSpPr>
          <p:nvPr>
            <p:ph type="body" sz="quarter" idx="16"/>
          </p:nvPr>
        </p:nvSpPr>
        <p:spPr>
          <a:xfrm>
            <a:off x="10013950" y="3832412"/>
            <a:ext cx="1595438" cy="2439800"/>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9" name="Text Placeholder 2">
            <a:extLst>
              <a:ext uri="{FF2B5EF4-FFF2-40B4-BE49-F238E27FC236}">
                <a16:creationId xmlns:a16="http://schemas.microsoft.com/office/drawing/2014/main" id="{CC8AF00F-83DA-104D-A2BF-D2C439FE9BB3}"/>
              </a:ext>
            </a:extLst>
          </p:cNvPr>
          <p:cNvSpPr>
            <a:spLocks noGrp="1"/>
          </p:cNvSpPr>
          <p:nvPr>
            <p:ph type="body" sz="quarter" idx="17" hasCustomPrompt="1"/>
          </p:nvPr>
        </p:nvSpPr>
        <p:spPr>
          <a:xfrm>
            <a:off x="4370387" y="585789"/>
            <a:ext cx="1587600"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1</a:t>
            </a:r>
          </a:p>
        </p:txBody>
      </p:sp>
      <p:sp>
        <p:nvSpPr>
          <p:cNvPr id="10" name="Text Placeholder 2">
            <a:extLst>
              <a:ext uri="{FF2B5EF4-FFF2-40B4-BE49-F238E27FC236}">
                <a16:creationId xmlns:a16="http://schemas.microsoft.com/office/drawing/2014/main" id="{24A44678-F325-7746-8C84-E6F44D505769}"/>
              </a:ext>
            </a:extLst>
          </p:cNvPr>
          <p:cNvSpPr>
            <a:spLocks noGrp="1"/>
          </p:cNvSpPr>
          <p:nvPr>
            <p:ph type="body" sz="quarter" idx="18" hasCustomPrompt="1"/>
          </p:nvPr>
        </p:nvSpPr>
        <p:spPr>
          <a:xfrm>
            <a:off x="7192962" y="585789"/>
            <a:ext cx="1584326"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2</a:t>
            </a:r>
          </a:p>
        </p:txBody>
      </p:sp>
      <p:sp>
        <p:nvSpPr>
          <p:cNvPr id="12" name="Text Placeholder 2">
            <a:extLst>
              <a:ext uri="{FF2B5EF4-FFF2-40B4-BE49-F238E27FC236}">
                <a16:creationId xmlns:a16="http://schemas.microsoft.com/office/drawing/2014/main" id="{0EF3CCAA-003D-324C-9FAA-5B5DC19336A2}"/>
              </a:ext>
            </a:extLst>
          </p:cNvPr>
          <p:cNvSpPr>
            <a:spLocks noGrp="1"/>
          </p:cNvSpPr>
          <p:nvPr>
            <p:ph type="body" sz="quarter" idx="19" hasCustomPrompt="1"/>
          </p:nvPr>
        </p:nvSpPr>
        <p:spPr>
          <a:xfrm>
            <a:off x="10013950" y="585789"/>
            <a:ext cx="1595438"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3</a:t>
            </a:r>
          </a:p>
        </p:txBody>
      </p:sp>
      <p:sp>
        <p:nvSpPr>
          <p:cNvPr id="13" name="Text Placeholder 2">
            <a:extLst>
              <a:ext uri="{FF2B5EF4-FFF2-40B4-BE49-F238E27FC236}">
                <a16:creationId xmlns:a16="http://schemas.microsoft.com/office/drawing/2014/main" id="{C2BCACD0-0017-9A49-9325-DCBC40CB2C2D}"/>
              </a:ext>
            </a:extLst>
          </p:cNvPr>
          <p:cNvSpPr>
            <a:spLocks noGrp="1"/>
          </p:cNvSpPr>
          <p:nvPr>
            <p:ph type="body" sz="quarter" idx="20" hasCustomPrompt="1"/>
          </p:nvPr>
        </p:nvSpPr>
        <p:spPr>
          <a:xfrm>
            <a:off x="4371875" y="3442448"/>
            <a:ext cx="1587600"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4</a:t>
            </a:r>
          </a:p>
        </p:txBody>
      </p:sp>
      <p:sp>
        <p:nvSpPr>
          <p:cNvPr id="14" name="Text Placeholder 2">
            <a:extLst>
              <a:ext uri="{FF2B5EF4-FFF2-40B4-BE49-F238E27FC236}">
                <a16:creationId xmlns:a16="http://schemas.microsoft.com/office/drawing/2014/main" id="{E251C719-BC21-8C4B-9DBC-6E80CFA162A9}"/>
              </a:ext>
            </a:extLst>
          </p:cNvPr>
          <p:cNvSpPr>
            <a:spLocks noGrp="1"/>
          </p:cNvSpPr>
          <p:nvPr>
            <p:ph type="body" sz="quarter" idx="21" hasCustomPrompt="1"/>
          </p:nvPr>
        </p:nvSpPr>
        <p:spPr>
          <a:xfrm>
            <a:off x="7198939" y="3442447"/>
            <a:ext cx="1584326"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5</a:t>
            </a:r>
          </a:p>
        </p:txBody>
      </p:sp>
      <p:sp>
        <p:nvSpPr>
          <p:cNvPr id="15" name="Text Placeholder 2">
            <a:extLst>
              <a:ext uri="{FF2B5EF4-FFF2-40B4-BE49-F238E27FC236}">
                <a16:creationId xmlns:a16="http://schemas.microsoft.com/office/drawing/2014/main" id="{F4273179-F1BC-0844-A024-D6A32BBE630E}"/>
              </a:ext>
            </a:extLst>
          </p:cNvPr>
          <p:cNvSpPr>
            <a:spLocks noGrp="1"/>
          </p:cNvSpPr>
          <p:nvPr>
            <p:ph type="body" sz="quarter" idx="22" hasCustomPrompt="1"/>
          </p:nvPr>
        </p:nvSpPr>
        <p:spPr>
          <a:xfrm>
            <a:off x="10013950" y="3453944"/>
            <a:ext cx="1595438"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6</a:t>
            </a:r>
          </a:p>
        </p:txBody>
      </p:sp>
      <p:sp>
        <p:nvSpPr>
          <p:cNvPr id="17" name="Text Placeholder 16">
            <a:extLst>
              <a:ext uri="{FF2B5EF4-FFF2-40B4-BE49-F238E27FC236}">
                <a16:creationId xmlns:a16="http://schemas.microsoft.com/office/drawing/2014/main" id="{A6C6A35A-94DF-F144-AECD-CDD578CC4A7D}"/>
              </a:ext>
            </a:extLst>
          </p:cNvPr>
          <p:cNvSpPr>
            <a:spLocks noGrp="1"/>
          </p:cNvSpPr>
          <p:nvPr>
            <p:ph type="body" sz="quarter" idx="23"/>
          </p:nvPr>
        </p:nvSpPr>
        <p:spPr>
          <a:xfrm>
            <a:off x="584200" y="1436688"/>
            <a:ext cx="2538413" cy="1249573"/>
          </a:xfrm>
        </p:spPr>
        <p:txBody>
          <a:bodyPr/>
          <a:lstStyle>
            <a:lvl1pPr marL="0" indent="0">
              <a:buNone/>
              <a:defRPr sz="1400">
                <a:solidFill>
                  <a:schemeClr val="tx1"/>
                </a:solidFill>
              </a:defRPr>
            </a:lvl1pPr>
            <a:lvl2pPr marL="228600" indent="0">
              <a:buNone/>
              <a:defRPr sz="1400">
                <a:solidFill>
                  <a:schemeClr val="tx1"/>
                </a:solidFill>
              </a:defRPr>
            </a:lvl2pPr>
            <a:lvl3pPr marL="457200" indent="0">
              <a:buNone/>
              <a:defRPr sz="1400">
                <a:solidFill>
                  <a:schemeClr val="tx1"/>
                </a:solidFill>
              </a:defRPr>
            </a:lvl3pPr>
            <a:lvl4pPr marL="661988" indent="0">
              <a:buNone/>
              <a:defRPr sz="1400">
                <a:solidFill>
                  <a:schemeClr val="tx1"/>
                </a:solidFill>
              </a:defRPr>
            </a:lvl4pPr>
            <a:lvl5pPr marL="855663" indent="0">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187997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0" pos="1967">
          <p15:clr>
            <a:srgbClr val="A4A3A4"/>
          </p15:clr>
        </p15:guide>
        <p15:guide id="11" pos="2150">
          <p15:clr>
            <a:srgbClr val="A4A3A4"/>
          </p15:clr>
        </p15:guide>
        <p15:guide id="12" pos="2561">
          <p15:clr>
            <a:srgbClr val="A4A3A4"/>
          </p15:clr>
        </p15:guide>
        <p15:guide id="13" pos="2744">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8" orient="horz" pos="905">
          <p15:clr>
            <a:srgbClr val="5ACBF0"/>
          </p15:clr>
        </p15:guide>
        <p15:guide id="30" orient="horz" pos="288">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477707390"/>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text side by side multi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13" name="Text Placeholder 12">
            <a:extLst>
              <a:ext uri="{FF2B5EF4-FFF2-40B4-BE49-F238E27FC236}">
                <a16:creationId xmlns:a16="http://schemas.microsoft.com/office/drawing/2014/main" id="{5A7F7DDB-BF21-0B40-8DBB-D5BC0B4C25FC}"/>
              </a:ext>
            </a:extLst>
          </p:cNvPr>
          <p:cNvSpPr>
            <a:spLocks noGrp="1"/>
          </p:cNvSpPr>
          <p:nvPr>
            <p:ph type="body" sz="quarter" idx="12" hasCustomPrompt="1"/>
          </p:nvPr>
        </p:nvSpPr>
        <p:spPr>
          <a:xfrm>
            <a:off x="4941888" y="125801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4" name="Text Placeholder 12">
            <a:extLst>
              <a:ext uri="{FF2B5EF4-FFF2-40B4-BE49-F238E27FC236}">
                <a16:creationId xmlns:a16="http://schemas.microsoft.com/office/drawing/2014/main" id="{4BDDDD90-9BFD-D94C-A026-A013126F234B}"/>
              </a:ext>
            </a:extLst>
          </p:cNvPr>
          <p:cNvSpPr>
            <a:spLocks noGrp="1"/>
          </p:cNvSpPr>
          <p:nvPr>
            <p:ph type="body" sz="quarter" idx="13" hasCustomPrompt="1"/>
          </p:nvPr>
        </p:nvSpPr>
        <p:spPr>
          <a:xfrm>
            <a:off x="8688288" y="125801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5" name="Text Placeholder 12">
            <a:extLst>
              <a:ext uri="{FF2B5EF4-FFF2-40B4-BE49-F238E27FC236}">
                <a16:creationId xmlns:a16="http://schemas.microsoft.com/office/drawing/2014/main" id="{232B6EB5-03C8-914E-9180-000AE9B40A6D}"/>
              </a:ext>
            </a:extLst>
          </p:cNvPr>
          <p:cNvSpPr>
            <a:spLocks noGrp="1"/>
          </p:cNvSpPr>
          <p:nvPr>
            <p:ph type="body" sz="quarter" idx="14" hasCustomPrompt="1"/>
          </p:nvPr>
        </p:nvSpPr>
        <p:spPr>
          <a:xfrm>
            <a:off x="4941988" y="296068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6" name="Text Placeholder 12">
            <a:extLst>
              <a:ext uri="{FF2B5EF4-FFF2-40B4-BE49-F238E27FC236}">
                <a16:creationId xmlns:a16="http://schemas.microsoft.com/office/drawing/2014/main" id="{E05CAB66-4649-1E49-8948-4B95A4DA20C6}"/>
              </a:ext>
            </a:extLst>
          </p:cNvPr>
          <p:cNvSpPr>
            <a:spLocks noGrp="1"/>
          </p:cNvSpPr>
          <p:nvPr>
            <p:ph type="body" sz="quarter" idx="15" hasCustomPrompt="1"/>
          </p:nvPr>
        </p:nvSpPr>
        <p:spPr>
          <a:xfrm>
            <a:off x="8688388" y="296068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7" name="Text Placeholder 12">
            <a:extLst>
              <a:ext uri="{FF2B5EF4-FFF2-40B4-BE49-F238E27FC236}">
                <a16:creationId xmlns:a16="http://schemas.microsoft.com/office/drawing/2014/main" id="{42F89A67-E82E-F843-9DEB-23D191BCA6DA}"/>
              </a:ext>
            </a:extLst>
          </p:cNvPr>
          <p:cNvSpPr>
            <a:spLocks noGrp="1"/>
          </p:cNvSpPr>
          <p:nvPr>
            <p:ph type="body" sz="quarter" idx="16" hasCustomPrompt="1"/>
          </p:nvPr>
        </p:nvSpPr>
        <p:spPr>
          <a:xfrm>
            <a:off x="4941988" y="4545013"/>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8" name="Text Placeholder 12">
            <a:extLst>
              <a:ext uri="{FF2B5EF4-FFF2-40B4-BE49-F238E27FC236}">
                <a16:creationId xmlns:a16="http://schemas.microsoft.com/office/drawing/2014/main" id="{0B8598BC-5AC5-AD4D-A8E2-20CD9CD176BF}"/>
              </a:ext>
            </a:extLst>
          </p:cNvPr>
          <p:cNvSpPr>
            <a:spLocks noGrp="1"/>
          </p:cNvSpPr>
          <p:nvPr>
            <p:ph type="body" sz="quarter" idx="17" hasCustomPrompt="1"/>
          </p:nvPr>
        </p:nvSpPr>
        <p:spPr>
          <a:xfrm>
            <a:off x="8688388" y="4545013"/>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Tree>
    <p:extLst>
      <p:ext uri="{BB962C8B-B14F-4D97-AF65-F5344CB8AC3E}">
        <p14:creationId xmlns:p14="http://schemas.microsoft.com/office/powerpoint/2010/main" val="367836929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30" pos="2376">
          <p15:clr>
            <a:srgbClr val="5ACBF0"/>
          </p15:clr>
        </p15:guide>
        <p15:guide id="31" pos="3113">
          <p15:clr>
            <a:srgbClr val="5ACBF0"/>
          </p15:clr>
        </p15:guide>
        <p15:guide id="32" pos="5473" userDrawn="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text side by side multi colum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Resources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29" name="Text Placeholder 4">
            <a:extLst>
              <a:ext uri="{FF2B5EF4-FFF2-40B4-BE49-F238E27FC236}">
                <a16:creationId xmlns:a16="http://schemas.microsoft.com/office/drawing/2014/main" id="{8F144F22-0BD6-9648-A319-DDB697CF396B}"/>
              </a:ext>
            </a:extLst>
          </p:cNvPr>
          <p:cNvSpPr>
            <a:spLocks noGrp="1"/>
          </p:cNvSpPr>
          <p:nvPr>
            <p:ph type="body" sz="quarter" idx="12" hasCustomPrompt="1"/>
          </p:nvPr>
        </p:nvSpPr>
        <p:spPr>
          <a:xfrm>
            <a:off x="8688289" y="718472"/>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0" name="Text Placeholder 7">
            <a:extLst>
              <a:ext uri="{FF2B5EF4-FFF2-40B4-BE49-F238E27FC236}">
                <a16:creationId xmlns:a16="http://schemas.microsoft.com/office/drawing/2014/main" id="{5CF58F7B-2211-6646-985A-CAD949B1B5E7}"/>
              </a:ext>
            </a:extLst>
          </p:cNvPr>
          <p:cNvSpPr>
            <a:spLocks noGrp="1"/>
          </p:cNvSpPr>
          <p:nvPr>
            <p:ph type="body" sz="quarter" idx="13" hasCustomPrompt="1"/>
          </p:nvPr>
        </p:nvSpPr>
        <p:spPr>
          <a:xfrm>
            <a:off x="8688288" y="1346405"/>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1" name="Text Placeholder 4">
            <a:extLst>
              <a:ext uri="{FF2B5EF4-FFF2-40B4-BE49-F238E27FC236}">
                <a16:creationId xmlns:a16="http://schemas.microsoft.com/office/drawing/2014/main" id="{405EE505-078A-9D4D-AB44-E74DDB284FDF}"/>
              </a:ext>
            </a:extLst>
          </p:cNvPr>
          <p:cNvSpPr>
            <a:spLocks noGrp="1"/>
          </p:cNvSpPr>
          <p:nvPr>
            <p:ph type="body" sz="quarter" idx="14" hasCustomPrompt="1"/>
          </p:nvPr>
        </p:nvSpPr>
        <p:spPr>
          <a:xfrm>
            <a:off x="4943872" y="718472"/>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2" name="Text Placeholder 7">
            <a:extLst>
              <a:ext uri="{FF2B5EF4-FFF2-40B4-BE49-F238E27FC236}">
                <a16:creationId xmlns:a16="http://schemas.microsoft.com/office/drawing/2014/main" id="{C8C6E084-6AAE-1F47-A359-962769636923}"/>
              </a:ext>
            </a:extLst>
          </p:cNvPr>
          <p:cNvSpPr>
            <a:spLocks noGrp="1"/>
          </p:cNvSpPr>
          <p:nvPr>
            <p:ph type="body" sz="quarter" idx="15" hasCustomPrompt="1"/>
          </p:nvPr>
        </p:nvSpPr>
        <p:spPr>
          <a:xfrm>
            <a:off x="4943871" y="1346405"/>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3" name="Text Placeholder 4">
            <a:extLst>
              <a:ext uri="{FF2B5EF4-FFF2-40B4-BE49-F238E27FC236}">
                <a16:creationId xmlns:a16="http://schemas.microsoft.com/office/drawing/2014/main" id="{1028C337-4BBC-0847-9E7B-072AA5006B67}"/>
              </a:ext>
            </a:extLst>
          </p:cNvPr>
          <p:cNvSpPr>
            <a:spLocks noGrp="1"/>
          </p:cNvSpPr>
          <p:nvPr>
            <p:ph type="body" sz="quarter" idx="16" hasCustomPrompt="1"/>
          </p:nvPr>
        </p:nvSpPr>
        <p:spPr>
          <a:xfrm>
            <a:off x="8688388" y="2528888"/>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4" name="Text Placeholder 7">
            <a:extLst>
              <a:ext uri="{FF2B5EF4-FFF2-40B4-BE49-F238E27FC236}">
                <a16:creationId xmlns:a16="http://schemas.microsoft.com/office/drawing/2014/main" id="{3CA908C0-CC26-994C-BCBB-16677F403D53}"/>
              </a:ext>
            </a:extLst>
          </p:cNvPr>
          <p:cNvSpPr>
            <a:spLocks noGrp="1"/>
          </p:cNvSpPr>
          <p:nvPr>
            <p:ph type="body" sz="quarter" idx="17" hasCustomPrompt="1"/>
          </p:nvPr>
        </p:nvSpPr>
        <p:spPr>
          <a:xfrm>
            <a:off x="8688387" y="3156821"/>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5" name="Text Placeholder 4">
            <a:extLst>
              <a:ext uri="{FF2B5EF4-FFF2-40B4-BE49-F238E27FC236}">
                <a16:creationId xmlns:a16="http://schemas.microsoft.com/office/drawing/2014/main" id="{2DF3FE50-082A-0948-BD94-1E474F8B6650}"/>
              </a:ext>
            </a:extLst>
          </p:cNvPr>
          <p:cNvSpPr>
            <a:spLocks noGrp="1"/>
          </p:cNvSpPr>
          <p:nvPr>
            <p:ph type="body" sz="quarter" idx="18" hasCustomPrompt="1"/>
          </p:nvPr>
        </p:nvSpPr>
        <p:spPr>
          <a:xfrm>
            <a:off x="4943971" y="2528888"/>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6" name="Text Placeholder 7">
            <a:extLst>
              <a:ext uri="{FF2B5EF4-FFF2-40B4-BE49-F238E27FC236}">
                <a16:creationId xmlns:a16="http://schemas.microsoft.com/office/drawing/2014/main" id="{51B46850-7DCD-C045-8688-B3173EA7128A}"/>
              </a:ext>
            </a:extLst>
          </p:cNvPr>
          <p:cNvSpPr>
            <a:spLocks noGrp="1"/>
          </p:cNvSpPr>
          <p:nvPr>
            <p:ph type="body" sz="quarter" idx="19" hasCustomPrompt="1"/>
          </p:nvPr>
        </p:nvSpPr>
        <p:spPr>
          <a:xfrm>
            <a:off x="4943970" y="3156821"/>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7" name="Text Placeholder 4">
            <a:extLst>
              <a:ext uri="{FF2B5EF4-FFF2-40B4-BE49-F238E27FC236}">
                <a16:creationId xmlns:a16="http://schemas.microsoft.com/office/drawing/2014/main" id="{2281B86D-86C4-EF4D-8E51-FA06DC5C129C}"/>
              </a:ext>
            </a:extLst>
          </p:cNvPr>
          <p:cNvSpPr>
            <a:spLocks noGrp="1"/>
          </p:cNvSpPr>
          <p:nvPr>
            <p:ph type="body" sz="quarter" idx="20" hasCustomPrompt="1"/>
          </p:nvPr>
        </p:nvSpPr>
        <p:spPr>
          <a:xfrm>
            <a:off x="8688388" y="4508500"/>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8" name="Text Placeholder 7">
            <a:extLst>
              <a:ext uri="{FF2B5EF4-FFF2-40B4-BE49-F238E27FC236}">
                <a16:creationId xmlns:a16="http://schemas.microsoft.com/office/drawing/2014/main" id="{CD7C6A60-8B27-F941-BE59-3393319E04A8}"/>
              </a:ext>
            </a:extLst>
          </p:cNvPr>
          <p:cNvSpPr>
            <a:spLocks noGrp="1"/>
          </p:cNvSpPr>
          <p:nvPr>
            <p:ph type="body" sz="quarter" idx="21" hasCustomPrompt="1"/>
          </p:nvPr>
        </p:nvSpPr>
        <p:spPr>
          <a:xfrm>
            <a:off x="8688387" y="5136433"/>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9" name="Text Placeholder 4">
            <a:extLst>
              <a:ext uri="{FF2B5EF4-FFF2-40B4-BE49-F238E27FC236}">
                <a16:creationId xmlns:a16="http://schemas.microsoft.com/office/drawing/2014/main" id="{65525191-F6B4-544C-B681-5D4D7614A715}"/>
              </a:ext>
            </a:extLst>
          </p:cNvPr>
          <p:cNvSpPr>
            <a:spLocks noGrp="1"/>
          </p:cNvSpPr>
          <p:nvPr>
            <p:ph type="body" sz="quarter" idx="22" hasCustomPrompt="1"/>
          </p:nvPr>
        </p:nvSpPr>
        <p:spPr>
          <a:xfrm>
            <a:off x="4943971" y="4508500"/>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40" name="Text Placeholder 7">
            <a:extLst>
              <a:ext uri="{FF2B5EF4-FFF2-40B4-BE49-F238E27FC236}">
                <a16:creationId xmlns:a16="http://schemas.microsoft.com/office/drawing/2014/main" id="{382BF458-E658-2448-A63F-544B4E757619}"/>
              </a:ext>
            </a:extLst>
          </p:cNvPr>
          <p:cNvSpPr>
            <a:spLocks noGrp="1"/>
          </p:cNvSpPr>
          <p:nvPr>
            <p:ph type="body" sz="quarter" idx="23" hasCustomPrompt="1"/>
          </p:nvPr>
        </p:nvSpPr>
        <p:spPr>
          <a:xfrm>
            <a:off x="4943970" y="5136433"/>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Tree>
    <p:extLst>
      <p:ext uri="{BB962C8B-B14F-4D97-AF65-F5344CB8AC3E}">
        <p14:creationId xmlns:p14="http://schemas.microsoft.com/office/powerpoint/2010/main" val="1523124432"/>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30" pos="2376">
          <p15:clr>
            <a:srgbClr val="5ACBF0"/>
          </p15:clr>
        </p15:guide>
        <p15:guide id="31" pos="3113">
          <p15:clr>
            <a:srgbClr val="5ACBF0"/>
          </p15:clr>
        </p15:guide>
        <p15:guide id="32" pos="5473" userDrawn="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75747"/>
          </a:xfrm>
        </p:spPr>
        <p:txBody>
          <a:bodyPr anchor="t">
            <a:noAutofit/>
          </a:bodyPr>
          <a:lstStyle>
            <a:lvl1pPr>
              <a:defRPr>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hasCustomPrompt="1"/>
          </p:nvPr>
        </p:nvSpPr>
        <p:spPr>
          <a:xfrm>
            <a:off x="584200" y="1286005"/>
            <a:ext cx="3187700" cy="4983033"/>
          </a:xfrm>
        </p:spPr>
        <p:txBody>
          <a:bodyPr anchor="t">
            <a:noAutofit/>
          </a:bodyPr>
          <a:lstStyle>
            <a:lvl1pPr marL="0" indent="0">
              <a:spcAft>
                <a:spcPts val="600"/>
              </a:spcAft>
              <a:buFont typeface="Wingdings" panose="05000000000000000000" pitchFamily="2" charset="2"/>
              <a:buNone/>
              <a:defRPr sz="2000">
                <a:solidFill>
                  <a:schemeClr val="bg1"/>
                </a:solidFill>
              </a:defRPr>
            </a:lvl1pPr>
          </a:lstStyle>
          <a:p>
            <a:pPr lvl="0"/>
            <a:r>
              <a:rPr lang="en-US"/>
              <a:t>Subtitle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9248679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783590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4200" y="585788"/>
            <a:ext cx="6088063" cy="608698"/>
          </a:xfrm>
        </p:spPr>
        <p:txBody>
          <a:bodyPr anchor="t">
            <a:noAutofit/>
          </a:bodyPr>
          <a:lstStyle>
            <a:lvl1pPr>
              <a:defRPr>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8361404" y="585788"/>
            <a:ext cx="3247983" cy="5683249"/>
          </a:xfrm>
        </p:spPr>
        <p:txBody>
          <a:bodyPr anchor="t">
            <a:noAutofit/>
          </a:bodyPr>
          <a:lstStyle>
            <a:lvl1pPr marL="0" indent="0">
              <a:spcAft>
                <a:spcPts val="600"/>
              </a:spcAft>
              <a:buFont typeface="Wingdings" panose="05000000000000000000" pitchFamily="2" charset="2"/>
              <a:buNone/>
              <a:defRPr sz="2000">
                <a:solidFill>
                  <a:schemeClr val="bg1"/>
                </a:solidFill>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7" name="Text Placeholder 2">
            <a:extLst>
              <a:ext uri="{FF2B5EF4-FFF2-40B4-BE49-F238E27FC236}">
                <a16:creationId xmlns:a16="http://schemas.microsoft.com/office/drawing/2014/main" id="{731C9FF9-0EE9-A946-8C26-107C9EB0E78C}"/>
              </a:ext>
            </a:extLst>
          </p:cNvPr>
          <p:cNvSpPr>
            <a:spLocks noGrp="1"/>
          </p:cNvSpPr>
          <p:nvPr>
            <p:ph type="body" sz="quarter" idx="12"/>
          </p:nvPr>
        </p:nvSpPr>
        <p:spPr>
          <a:xfrm>
            <a:off x="584200" y="1196752"/>
            <a:ext cx="6088063" cy="2232247"/>
          </a:xfrm>
        </p:spPr>
        <p:txBody>
          <a:bodyPr anchor="t">
            <a:noAutofit/>
          </a:bodyPr>
          <a:lstStyle>
            <a:lvl1pPr marL="0" indent="0">
              <a:spcAft>
                <a:spcPts val="600"/>
              </a:spcAft>
              <a:buFont typeface="Wingdings" panose="05000000000000000000" pitchFamily="2" charset="2"/>
              <a:buNone/>
              <a:defRPr sz="20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75047256"/>
      </p:ext>
    </p:extLst>
  </p:cSld>
  <p:clrMapOvr>
    <a:masterClrMapping/>
  </p:clrMapOvr>
  <p:transition>
    <p:fade/>
  </p:transition>
  <p:extLst>
    <p:ext uri="{DCECCB84-F9BA-43D5-87BE-67443E8EF086}">
      <p15:sldGuideLst xmlns:p15="http://schemas.microsoft.com/office/powerpoint/2012/main">
        <p15:guide id="13" pos="4929" userDrawn="1">
          <p15:clr>
            <a:srgbClr val="5ACBF0"/>
          </p15:clr>
        </p15:guide>
        <p15:guide id="29" orient="horz" pos="2160">
          <p15:clr>
            <a:srgbClr val="5ACBF0"/>
          </p15:clr>
        </p15:guide>
        <p15:guide id="30" pos="4566" userDrawn="1">
          <p15:clr>
            <a:srgbClr val="5ACBF0"/>
          </p15:clr>
        </p15:guide>
        <p15:guide id="31" pos="4203" userDrawn="1">
          <p15:clr>
            <a:srgbClr val="5ACBF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text side by side 4">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noAutofit/>
          </a:bodyPr>
          <a:lstStyle>
            <a:lvl1pPr>
              <a:defRPr>
                <a:solidFill>
                  <a:schemeClr val="tx1"/>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noAutofit/>
          </a:bodyPr>
          <a:lstStyle>
            <a:lvl1pPr marL="0" indent="0">
              <a:spcAft>
                <a:spcPts val="600"/>
              </a:spcAft>
              <a:buFont typeface="Wingdings" panose="05000000000000000000" pitchFamily="2" charset="2"/>
              <a:buNone/>
              <a:defRPr>
                <a:solidFill>
                  <a:schemeClr val="tx1"/>
                </a:solidFill>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88644385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text side by side 5">
    <p:bg>
      <p:bgRef idx="1001">
        <a:schemeClr val="bg2"/>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8DDDE60-CF92-3E47-B933-9AD563CFC823}"/>
              </a:ext>
              <a:ext uri="{C183D7F6-B498-43B3-948B-1728B52AA6E4}">
                <adec:decorative xmlns:adec="http://schemas.microsoft.com/office/drawing/2017/decorative" val="1"/>
              </a:ext>
            </a:extLst>
          </p:cNvPr>
          <p:cNvCxnSpPr>
            <a:cxnSpLocks/>
          </p:cNvCxnSpPr>
          <p:nvPr userDrawn="1"/>
        </p:nvCxnSpPr>
        <p:spPr>
          <a:xfrm>
            <a:off x="6096000" y="1989442"/>
            <a:ext cx="0" cy="2879117"/>
          </a:xfrm>
          <a:prstGeom prst="line">
            <a:avLst/>
          </a:prstGeom>
          <a:ln w="285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A9E8FB02-E25B-E14D-8924-32CC3949ADD1}"/>
              </a:ext>
            </a:extLst>
          </p:cNvPr>
          <p:cNvSpPr>
            <a:spLocks noGrp="1"/>
          </p:cNvSpPr>
          <p:nvPr>
            <p:ph type="title" hasCustomPrompt="1"/>
          </p:nvPr>
        </p:nvSpPr>
        <p:spPr>
          <a:xfrm>
            <a:off x="588263" y="585788"/>
            <a:ext cx="4894962" cy="5683250"/>
          </a:xfrm>
        </p:spPr>
        <p:txBody>
          <a:bodyPr anchor="ctr">
            <a:noAutofit/>
          </a:bodyPr>
          <a:lstStyle>
            <a:lvl1pPr>
              <a:defRPr>
                <a:solidFill>
                  <a:schemeClr val="accent3"/>
                </a:solidFill>
              </a:defRPr>
            </a:lvl1pPr>
          </a:lstStyle>
          <a:p>
            <a:r>
              <a:rPr lang="en-US"/>
              <a:t>Title</a:t>
            </a:r>
          </a:p>
        </p:txBody>
      </p:sp>
      <p:sp>
        <p:nvSpPr>
          <p:cNvPr id="6" name="Text Placeholder 2">
            <a:extLst>
              <a:ext uri="{FF2B5EF4-FFF2-40B4-BE49-F238E27FC236}">
                <a16:creationId xmlns:a16="http://schemas.microsoft.com/office/drawing/2014/main" id="{C74FD3CD-1AFC-E14A-A565-37F4D59C5377}"/>
              </a:ext>
            </a:extLst>
          </p:cNvPr>
          <p:cNvSpPr>
            <a:spLocks noGrp="1"/>
          </p:cNvSpPr>
          <p:nvPr>
            <p:ph type="body" sz="quarter" idx="11"/>
          </p:nvPr>
        </p:nvSpPr>
        <p:spPr>
          <a:xfrm>
            <a:off x="6672262" y="585788"/>
            <a:ext cx="4937125" cy="5683249"/>
          </a:xfrm>
        </p:spPr>
        <p:txBody>
          <a:bodyPr anchor="ctr">
            <a:noAutofit/>
          </a:bodyPr>
          <a:lstStyle>
            <a:lvl1pPr marL="0" indent="0">
              <a:spcAft>
                <a:spcPts val="600"/>
              </a:spcAft>
              <a:buFont typeface="Wingdings" panose="05000000000000000000" pitchFamily="2" charset="2"/>
              <a:buNone/>
              <a:defRPr>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05326340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6" pos="3749">
          <p15:clr>
            <a:srgbClr val="A4A3A4"/>
          </p15:clr>
        </p15:guide>
        <p15:guide id="17" pos="3931" userDrawn="1">
          <p15:clr>
            <a:srgbClr val="A4A3A4"/>
          </p15:clr>
        </p15:guide>
        <p15:guide id="28" pos="3840">
          <p15:clr>
            <a:srgbClr val="F26B43"/>
          </p15:clr>
        </p15:guide>
        <p15:guide id="29" pos="3454" userDrawn="1">
          <p15:clr>
            <a:srgbClr val="FBAE40"/>
          </p15:clr>
        </p15:guide>
        <p15:guide id="30" pos="420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Color Bkg">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anchor="b" anchorCtr="0">
            <a:spAutoFit/>
          </a:bodyPr>
          <a:lstStyle>
            <a:lvl1pPr>
              <a:defRPr sz="3600" spc="-50" baseline="0">
                <a:solidFill>
                  <a:schemeClr val="accent3"/>
                </a:solidFill>
                <a:latin typeface="+mj-lt"/>
                <a:cs typeface="Segoe UI" panose="020B0502040204020203" pitchFamily="34" charset="0"/>
              </a:defRPr>
            </a:lvl1pPr>
          </a:lstStyle>
          <a:p>
            <a:r>
              <a:rPr lang="en-US"/>
              <a:t>Thank you</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5999618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userDrawn="1">
          <p15:clr>
            <a:srgbClr val="5ACBF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roject Profi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53517-0CF4-2145-AABB-8F14C26A09AD}"/>
              </a:ext>
            </a:extLst>
          </p:cNvPr>
          <p:cNvSpPr/>
          <p:nvPr userDrawn="1"/>
        </p:nvSpPr>
        <p:spPr bwMode="auto">
          <a:xfrm>
            <a:off x="-1" y="0"/>
            <a:ext cx="5959475"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62DDA6FD-CC5D-0345-82C4-633849427A60}"/>
              </a:ext>
            </a:extLst>
          </p:cNvPr>
          <p:cNvSpPr>
            <a:spLocks noGrp="1"/>
          </p:cNvSpPr>
          <p:nvPr>
            <p:ph type="title" hasCustomPrompt="1"/>
          </p:nvPr>
        </p:nvSpPr>
        <p:spPr>
          <a:xfrm>
            <a:off x="588263" y="585788"/>
            <a:ext cx="4726687" cy="850900"/>
          </a:xfrm>
        </p:spPr>
        <p:txBody>
          <a:bodyPr anchor="t">
            <a:noAutofit/>
          </a:bodyPr>
          <a:lstStyle>
            <a:lvl1pPr>
              <a:defRPr>
                <a:solidFill>
                  <a:schemeClr val="accent3"/>
                </a:solidFill>
              </a:defRPr>
            </a:lvl1pPr>
          </a:lstStyle>
          <a:p>
            <a:r>
              <a:rPr lang="en-US"/>
              <a:t>Project Name</a:t>
            </a:r>
          </a:p>
        </p:txBody>
      </p:sp>
      <p:cxnSp>
        <p:nvCxnSpPr>
          <p:cNvPr id="11" name="Straight Connector 10">
            <a:extLst>
              <a:ext uri="{FF2B5EF4-FFF2-40B4-BE49-F238E27FC236}">
                <a16:creationId xmlns:a16="http://schemas.microsoft.com/office/drawing/2014/main" id="{B2304FDD-17CA-A147-9CB2-F7A4E83816B0}"/>
              </a:ext>
            </a:extLst>
          </p:cNvPr>
          <p:cNvCxnSpPr/>
          <p:nvPr userDrawn="1"/>
        </p:nvCxnSpPr>
        <p:spPr>
          <a:xfrm>
            <a:off x="6240463" y="2028346"/>
            <a:ext cx="5368925"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3" name="Text Placeholder 22">
            <a:extLst>
              <a:ext uri="{FF2B5EF4-FFF2-40B4-BE49-F238E27FC236}">
                <a16:creationId xmlns:a16="http://schemas.microsoft.com/office/drawing/2014/main" id="{7E88AE75-9022-0C40-AABE-5A0B8F88A37D}"/>
              </a:ext>
            </a:extLst>
          </p:cNvPr>
          <p:cNvSpPr>
            <a:spLocks noGrp="1"/>
          </p:cNvSpPr>
          <p:nvPr>
            <p:ph type="body" sz="quarter" idx="10" hasCustomPrompt="1"/>
          </p:nvPr>
        </p:nvSpPr>
        <p:spPr>
          <a:xfrm>
            <a:off x="584201" y="2017713"/>
            <a:ext cx="3481387" cy="2326791"/>
          </a:xfrm>
        </p:spPr>
        <p:txBody>
          <a:bodyPr/>
          <a:lstStyle>
            <a:lvl1pPr marL="0" indent="0">
              <a:lnSpc>
                <a:spcPct val="100000"/>
              </a:lnSpc>
              <a:buNone/>
              <a:defRPr sz="1800">
                <a:solidFill>
                  <a:schemeClr val="bg1"/>
                </a:solidFill>
              </a:defRPr>
            </a:lvl1pPr>
            <a:lvl2pPr marL="228600" indent="0">
              <a:buNone/>
              <a:defRPr sz="1800">
                <a:solidFill>
                  <a:schemeClr val="bg1"/>
                </a:solidFill>
              </a:defRPr>
            </a:lvl2pPr>
            <a:lvl3pPr marL="457200" indent="0">
              <a:buNone/>
              <a:defRPr sz="1800">
                <a:solidFill>
                  <a:schemeClr val="bg1"/>
                </a:solidFill>
              </a:defRPr>
            </a:lvl3pPr>
            <a:lvl4pPr marL="661988" indent="0">
              <a:buNone/>
              <a:defRPr sz="1800">
                <a:solidFill>
                  <a:schemeClr val="bg1"/>
                </a:solidFill>
              </a:defRPr>
            </a:lvl4pPr>
            <a:lvl5pPr marL="855663" indent="0">
              <a:buNone/>
              <a:defRPr sz="1800">
                <a:solidFill>
                  <a:schemeClr val="bg1"/>
                </a:solidFill>
              </a:defRPr>
            </a:lvl5pPr>
          </a:lstStyle>
          <a:p>
            <a:pPr>
              <a:lnSpc>
                <a:spcPct val="100000"/>
              </a:lnSpc>
            </a:pPr>
            <a:r>
              <a:rPr lang="en-US" sz="1800" b="0">
                <a:solidFill>
                  <a:schemeClr val="bg1"/>
                </a:solidFill>
                <a:latin typeface="Segoe UI" panose="020B0502040204020203" pitchFamily="34" charset="0"/>
                <a:cs typeface="Segoe UI" panose="020B0502040204020203" pitchFamily="34" charset="0"/>
              </a:rPr>
              <a:t>Provide more context and a detailed overview of what the project goals are, what you have or hope to accomplish.</a:t>
            </a:r>
          </a:p>
          <a:p>
            <a:pPr>
              <a:lnSpc>
                <a:spcPct val="100000"/>
              </a:lnSpc>
            </a:pPr>
            <a:endParaRPr lang="en-US" sz="1800" b="0">
              <a:solidFill>
                <a:schemeClr val="bg1"/>
              </a:solidFill>
              <a:latin typeface="Segoe UI" panose="020B0502040204020203" pitchFamily="34" charset="0"/>
              <a:cs typeface="Segoe UI" panose="020B0502040204020203" pitchFamily="34" charset="0"/>
            </a:endParaRPr>
          </a:p>
          <a:p>
            <a:pPr>
              <a:lnSpc>
                <a:spcPct val="100000"/>
              </a:lnSpc>
            </a:pPr>
            <a:r>
              <a:rPr lang="en-US" sz="1800" b="0">
                <a:solidFill>
                  <a:schemeClr val="bg1"/>
                </a:solidFill>
                <a:latin typeface="Segoe UI" panose="020B0502040204020203" pitchFamily="34" charset="0"/>
                <a:cs typeface="Segoe UI" panose="020B0502040204020203" pitchFamily="34" charset="0"/>
              </a:rPr>
              <a:t>This space accommodates multiple lines of text so there is enough room to give details.</a:t>
            </a:r>
          </a:p>
        </p:txBody>
      </p:sp>
      <p:sp>
        <p:nvSpPr>
          <p:cNvPr id="32" name="Text Placeholder 31">
            <a:extLst>
              <a:ext uri="{FF2B5EF4-FFF2-40B4-BE49-F238E27FC236}">
                <a16:creationId xmlns:a16="http://schemas.microsoft.com/office/drawing/2014/main" id="{A0CD7186-AF1B-F240-9FA1-9EE24D7F044C}"/>
              </a:ext>
            </a:extLst>
          </p:cNvPr>
          <p:cNvSpPr>
            <a:spLocks noGrp="1"/>
          </p:cNvSpPr>
          <p:nvPr>
            <p:ph type="body" sz="quarter" idx="11" hasCustomPrompt="1"/>
          </p:nvPr>
        </p:nvSpPr>
        <p:spPr>
          <a:xfrm>
            <a:off x="6240463" y="585788"/>
            <a:ext cx="1597025"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$2M</a:t>
            </a:r>
          </a:p>
        </p:txBody>
      </p:sp>
      <p:sp>
        <p:nvSpPr>
          <p:cNvPr id="33" name="Text Placeholder 31">
            <a:extLst>
              <a:ext uri="{FF2B5EF4-FFF2-40B4-BE49-F238E27FC236}">
                <a16:creationId xmlns:a16="http://schemas.microsoft.com/office/drawing/2014/main" id="{7587C738-B53A-F743-AF70-728C3FB00C7E}"/>
              </a:ext>
            </a:extLst>
          </p:cNvPr>
          <p:cNvSpPr>
            <a:spLocks noGrp="1"/>
          </p:cNvSpPr>
          <p:nvPr>
            <p:ph type="body" sz="quarter" idx="12" hasCustomPrompt="1"/>
          </p:nvPr>
        </p:nvSpPr>
        <p:spPr>
          <a:xfrm>
            <a:off x="8148638" y="585788"/>
            <a:ext cx="1560611"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70%</a:t>
            </a:r>
          </a:p>
        </p:txBody>
      </p:sp>
      <p:sp>
        <p:nvSpPr>
          <p:cNvPr id="34" name="Text Placeholder 31">
            <a:extLst>
              <a:ext uri="{FF2B5EF4-FFF2-40B4-BE49-F238E27FC236}">
                <a16:creationId xmlns:a16="http://schemas.microsoft.com/office/drawing/2014/main" id="{51CBA738-F416-D541-8E97-0F3A7416055D}"/>
              </a:ext>
            </a:extLst>
          </p:cNvPr>
          <p:cNvSpPr>
            <a:spLocks noGrp="1"/>
          </p:cNvSpPr>
          <p:nvPr>
            <p:ph type="body" sz="quarter" idx="13" hasCustomPrompt="1"/>
          </p:nvPr>
        </p:nvSpPr>
        <p:spPr>
          <a:xfrm>
            <a:off x="10013951" y="585788"/>
            <a:ext cx="1595438"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300</a:t>
            </a:r>
          </a:p>
        </p:txBody>
      </p:sp>
      <p:sp>
        <p:nvSpPr>
          <p:cNvPr id="36" name="Text Placeholder 35">
            <a:extLst>
              <a:ext uri="{FF2B5EF4-FFF2-40B4-BE49-F238E27FC236}">
                <a16:creationId xmlns:a16="http://schemas.microsoft.com/office/drawing/2014/main" id="{28B23554-69BF-764F-A44D-94C8151E6484}"/>
              </a:ext>
            </a:extLst>
          </p:cNvPr>
          <p:cNvSpPr>
            <a:spLocks noGrp="1"/>
          </p:cNvSpPr>
          <p:nvPr>
            <p:ph type="body" sz="quarter" idx="14" hasCustomPrompt="1"/>
          </p:nvPr>
        </p:nvSpPr>
        <p:spPr>
          <a:xfrm>
            <a:off x="6240463" y="1233489"/>
            <a:ext cx="1571625"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Financial</a:t>
            </a:r>
          </a:p>
          <a:p>
            <a:pPr lvl="0"/>
            <a:r>
              <a:rPr lang="en-US"/>
              <a:t>Value</a:t>
            </a:r>
          </a:p>
        </p:txBody>
      </p:sp>
      <p:sp>
        <p:nvSpPr>
          <p:cNvPr id="37" name="Text Placeholder 35">
            <a:extLst>
              <a:ext uri="{FF2B5EF4-FFF2-40B4-BE49-F238E27FC236}">
                <a16:creationId xmlns:a16="http://schemas.microsoft.com/office/drawing/2014/main" id="{F959484E-ADD1-F94C-8470-0C113E2E167A}"/>
              </a:ext>
            </a:extLst>
          </p:cNvPr>
          <p:cNvSpPr>
            <a:spLocks noGrp="1"/>
          </p:cNvSpPr>
          <p:nvPr>
            <p:ph type="body" sz="quarter" idx="15" hasCustomPrompt="1"/>
          </p:nvPr>
        </p:nvSpPr>
        <p:spPr>
          <a:xfrm>
            <a:off x="8148638" y="1233489"/>
            <a:ext cx="1571625"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Percentage</a:t>
            </a:r>
          </a:p>
          <a:p>
            <a:pPr lvl="0"/>
            <a:r>
              <a:rPr lang="en-US"/>
              <a:t>Value</a:t>
            </a:r>
          </a:p>
        </p:txBody>
      </p:sp>
      <p:sp>
        <p:nvSpPr>
          <p:cNvPr id="38" name="Text Placeholder 35">
            <a:extLst>
              <a:ext uri="{FF2B5EF4-FFF2-40B4-BE49-F238E27FC236}">
                <a16:creationId xmlns:a16="http://schemas.microsoft.com/office/drawing/2014/main" id="{3B6DEB9F-381E-D641-A8C9-29A7CC18D3E2}"/>
              </a:ext>
            </a:extLst>
          </p:cNvPr>
          <p:cNvSpPr>
            <a:spLocks noGrp="1"/>
          </p:cNvSpPr>
          <p:nvPr>
            <p:ph type="body" sz="quarter" idx="16" hasCustomPrompt="1"/>
          </p:nvPr>
        </p:nvSpPr>
        <p:spPr>
          <a:xfrm>
            <a:off x="10013950" y="1233489"/>
            <a:ext cx="1595438"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Additional</a:t>
            </a:r>
          </a:p>
          <a:p>
            <a:pPr lvl="0"/>
            <a:r>
              <a:rPr lang="en-US"/>
              <a:t>Value</a:t>
            </a:r>
          </a:p>
        </p:txBody>
      </p:sp>
      <p:sp>
        <p:nvSpPr>
          <p:cNvPr id="40" name="Text Placeholder 39">
            <a:extLst>
              <a:ext uri="{FF2B5EF4-FFF2-40B4-BE49-F238E27FC236}">
                <a16:creationId xmlns:a16="http://schemas.microsoft.com/office/drawing/2014/main" id="{F5A202A1-4A1F-5843-BD54-EC098D909269}"/>
              </a:ext>
            </a:extLst>
          </p:cNvPr>
          <p:cNvSpPr>
            <a:spLocks noGrp="1"/>
          </p:cNvSpPr>
          <p:nvPr>
            <p:ph type="body" sz="quarter" idx="17" hasCustomPrompt="1"/>
          </p:nvPr>
        </p:nvSpPr>
        <p:spPr>
          <a:xfrm>
            <a:off x="6240463" y="2017713"/>
            <a:ext cx="4422775" cy="704222"/>
          </a:xfrm>
        </p:spPr>
        <p:txBody>
          <a:bodyPr lIns="90000" tIns="46800" rIns="90000" bIns="46800" anchor="b">
            <a:noAutofit/>
          </a:bodyPr>
          <a:lstStyle>
            <a:lvl1pPr marL="0" indent="0">
              <a:buNone/>
              <a:defRPr sz="2400">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a:t>Project goals</a:t>
            </a:r>
          </a:p>
        </p:txBody>
      </p:sp>
      <p:sp>
        <p:nvSpPr>
          <p:cNvPr id="42" name="Text Placeholder 41">
            <a:extLst>
              <a:ext uri="{FF2B5EF4-FFF2-40B4-BE49-F238E27FC236}">
                <a16:creationId xmlns:a16="http://schemas.microsoft.com/office/drawing/2014/main" id="{9E4D6518-F39B-D540-BBC8-F615FE1B6AF1}"/>
              </a:ext>
            </a:extLst>
          </p:cNvPr>
          <p:cNvSpPr>
            <a:spLocks noGrp="1"/>
          </p:cNvSpPr>
          <p:nvPr>
            <p:ph type="body" sz="quarter" idx="18" hasCustomPrompt="1"/>
          </p:nvPr>
        </p:nvSpPr>
        <p:spPr>
          <a:xfrm>
            <a:off x="6240463" y="2977115"/>
            <a:ext cx="5368925" cy="1148317"/>
          </a:xfrm>
        </p:spPr>
        <p:txBody>
          <a:bodyPr lIns="90000" tIns="46800" rIns="90000" bIns="46800">
            <a:noAutofit/>
          </a:bodyPr>
          <a:lstStyle>
            <a:lvl1pPr marL="0" indent="0">
              <a:buNone/>
              <a:defRPr sz="1400">
                <a:solidFill>
                  <a:schemeClr val="accent6"/>
                </a:solidFill>
              </a:defRPr>
            </a:lvl1pPr>
            <a:lvl2pPr marL="228600" indent="0">
              <a:buNone/>
              <a:defRPr>
                <a:solidFill>
                  <a:schemeClr val="accent6"/>
                </a:solidFill>
              </a:defRPr>
            </a:lvl2pPr>
            <a:lvl3pPr marL="457200" indent="0">
              <a:buNone/>
              <a:defRPr>
                <a:solidFill>
                  <a:schemeClr val="accent6"/>
                </a:solidFill>
              </a:defRPr>
            </a:lvl3pPr>
            <a:lvl4pPr marL="661988" indent="0">
              <a:buNone/>
              <a:defRPr>
                <a:solidFill>
                  <a:schemeClr val="accent6"/>
                </a:solidFill>
              </a:defRPr>
            </a:lvl4pPr>
            <a:lvl5pPr marL="855663" indent="0">
              <a:buNone/>
              <a:defRPr>
                <a:solidFill>
                  <a:schemeClr val="accent6"/>
                </a:solidFill>
              </a:defRPr>
            </a:lvl5pPr>
          </a:lstStyle>
          <a:p>
            <a:pPr lvl="0"/>
            <a:r>
              <a:rPr lang="en-US"/>
              <a:t>Descriptive text</a:t>
            </a:r>
          </a:p>
        </p:txBody>
      </p:sp>
      <p:sp>
        <p:nvSpPr>
          <p:cNvPr id="43" name="Text Placeholder 39">
            <a:extLst>
              <a:ext uri="{FF2B5EF4-FFF2-40B4-BE49-F238E27FC236}">
                <a16:creationId xmlns:a16="http://schemas.microsoft.com/office/drawing/2014/main" id="{BFD70A96-999C-1A46-83A7-D06801F55DB7}"/>
              </a:ext>
            </a:extLst>
          </p:cNvPr>
          <p:cNvSpPr>
            <a:spLocks noGrp="1"/>
          </p:cNvSpPr>
          <p:nvPr>
            <p:ph type="body" sz="quarter" idx="19" hasCustomPrompt="1"/>
          </p:nvPr>
        </p:nvSpPr>
        <p:spPr>
          <a:xfrm>
            <a:off x="6240463" y="4161319"/>
            <a:ext cx="4422775" cy="704222"/>
          </a:xfrm>
        </p:spPr>
        <p:txBody>
          <a:bodyPr lIns="90000" tIns="46800" rIns="90000" bIns="46800" anchor="b">
            <a:noAutofit/>
          </a:bodyPr>
          <a:lstStyle>
            <a:lvl1pPr marL="0" indent="0">
              <a:buNone/>
              <a:defRPr sz="2400">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a:t>Project goals</a:t>
            </a:r>
          </a:p>
        </p:txBody>
      </p:sp>
      <p:sp>
        <p:nvSpPr>
          <p:cNvPr id="44" name="Text Placeholder 41">
            <a:extLst>
              <a:ext uri="{FF2B5EF4-FFF2-40B4-BE49-F238E27FC236}">
                <a16:creationId xmlns:a16="http://schemas.microsoft.com/office/drawing/2014/main" id="{F57534EE-A31A-3942-81EF-7420176EDD7B}"/>
              </a:ext>
            </a:extLst>
          </p:cNvPr>
          <p:cNvSpPr>
            <a:spLocks noGrp="1"/>
          </p:cNvSpPr>
          <p:nvPr>
            <p:ph type="body" sz="quarter" idx="20" hasCustomPrompt="1"/>
          </p:nvPr>
        </p:nvSpPr>
        <p:spPr>
          <a:xfrm>
            <a:off x="6240463" y="5120721"/>
            <a:ext cx="5368925" cy="1148317"/>
          </a:xfrm>
        </p:spPr>
        <p:txBody>
          <a:bodyPr lIns="90000" tIns="46800" rIns="90000" bIns="46800">
            <a:noAutofit/>
          </a:bodyPr>
          <a:lstStyle>
            <a:lvl1pPr marL="0" indent="0">
              <a:buNone/>
              <a:defRPr sz="1400">
                <a:solidFill>
                  <a:schemeClr val="accent6"/>
                </a:solidFill>
              </a:defRPr>
            </a:lvl1pPr>
            <a:lvl2pPr marL="228600" indent="0">
              <a:buNone/>
              <a:defRPr>
                <a:solidFill>
                  <a:schemeClr val="accent6"/>
                </a:solidFill>
              </a:defRPr>
            </a:lvl2pPr>
            <a:lvl3pPr marL="457200" indent="0">
              <a:buNone/>
              <a:defRPr>
                <a:solidFill>
                  <a:schemeClr val="accent6"/>
                </a:solidFill>
              </a:defRPr>
            </a:lvl3pPr>
            <a:lvl4pPr marL="661988" indent="0">
              <a:buNone/>
              <a:defRPr>
                <a:solidFill>
                  <a:schemeClr val="accent6"/>
                </a:solidFill>
              </a:defRPr>
            </a:lvl4pPr>
            <a:lvl5pPr marL="855663" indent="0">
              <a:buNone/>
              <a:defRPr>
                <a:solidFill>
                  <a:schemeClr val="accent6"/>
                </a:solidFill>
              </a:defRPr>
            </a:lvl5pPr>
          </a:lstStyle>
          <a:p>
            <a:pPr lvl="0"/>
            <a:r>
              <a:rPr lang="en-US"/>
              <a:t>Descriptive text</a:t>
            </a:r>
          </a:p>
        </p:txBody>
      </p:sp>
    </p:spTree>
    <p:extLst>
      <p:ext uri="{BB962C8B-B14F-4D97-AF65-F5344CB8AC3E}">
        <p14:creationId xmlns:p14="http://schemas.microsoft.com/office/powerpoint/2010/main" val="3455035362"/>
      </p:ext>
    </p:extLst>
  </p:cSld>
  <p:clrMapOvr>
    <a:masterClrMapping/>
  </p:clrMapOvr>
  <p:transition>
    <p:fade/>
  </p:transition>
  <p:extLst>
    <p:ext uri="{DCECCB84-F9BA-43D5-87BE-67443E8EF086}">
      <p15:sldGuideLst xmlns:p15="http://schemas.microsoft.com/office/powerpoint/2012/main">
        <p15:guide id="16" pos="3754" userDrawn="1">
          <p15:clr>
            <a:srgbClr val="A4A3A4"/>
          </p15:clr>
        </p15:guide>
        <p15:guide id="17" pos="3931" userDrawn="1">
          <p15:clr>
            <a:srgbClr val="A4A3A4"/>
          </p15:clr>
        </p15:guide>
        <p15:guide id="20" pos="4937">
          <p15:clr>
            <a:srgbClr val="A4A3A4"/>
          </p15:clr>
        </p15:guide>
        <p15:guide id="21" pos="5133" userDrawn="1">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777" userDrawn="1">
          <p15:clr>
            <a:srgbClr val="FBAE40"/>
          </p15:clr>
        </p15:guide>
        <p15:guide id="32" orient="horz" pos="1162" userDrawn="1">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53517-0CF4-2145-AABB-8F14C26A09AD}"/>
              </a:ext>
            </a:extLst>
          </p:cNvPr>
          <p:cNvSpPr/>
          <p:nvPr userDrawn="1"/>
        </p:nvSpPr>
        <p:spPr bwMode="auto">
          <a:xfrm>
            <a:off x="-1" y="0"/>
            <a:ext cx="4065589"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62DDA6FD-CC5D-0345-82C4-633849427A60}"/>
              </a:ext>
            </a:extLst>
          </p:cNvPr>
          <p:cNvSpPr>
            <a:spLocks noGrp="1"/>
          </p:cNvSpPr>
          <p:nvPr>
            <p:ph type="title" hasCustomPrompt="1"/>
          </p:nvPr>
        </p:nvSpPr>
        <p:spPr>
          <a:xfrm>
            <a:off x="588264" y="585788"/>
            <a:ext cx="2824862" cy="850900"/>
          </a:xfrm>
        </p:spPr>
        <p:txBody>
          <a:bodyPr anchor="t">
            <a:noAutofit/>
          </a:bodyPr>
          <a:lstStyle>
            <a:lvl1pPr>
              <a:defRPr>
                <a:solidFill>
                  <a:schemeClr val="accent3"/>
                </a:solidFill>
              </a:defRPr>
            </a:lvl1pPr>
          </a:lstStyle>
          <a:p>
            <a:r>
              <a:rPr lang="en-US"/>
              <a:t>Hello</a:t>
            </a:r>
          </a:p>
        </p:txBody>
      </p:sp>
      <p:sp>
        <p:nvSpPr>
          <p:cNvPr id="25" name="Text Placeholder 24">
            <a:extLst>
              <a:ext uri="{FF2B5EF4-FFF2-40B4-BE49-F238E27FC236}">
                <a16:creationId xmlns:a16="http://schemas.microsoft.com/office/drawing/2014/main" id="{687B7084-FB17-304C-A2D7-1145E7FE9D5A}"/>
              </a:ext>
            </a:extLst>
          </p:cNvPr>
          <p:cNvSpPr>
            <a:spLocks noGrp="1"/>
          </p:cNvSpPr>
          <p:nvPr>
            <p:ph type="body" sz="quarter" idx="11" hasCustomPrompt="1"/>
          </p:nvPr>
        </p:nvSpPr>
        <p:spPr>
          <a:xfrm>
            <a:off x="7192963" y="1437685"/>
            <a:ext cx="383540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27" name="Text Placeholder 26">
            <a:extLst>
              <a:ext uri="{FF2B5EF4-FFF2-40B4-BE49-F238E27FC236}">
                <a16:creationId xmlns:a16="http://schemas.microsoft.com/office/drawing/2014/main" id="{0B58D5F9-9ECC-AE4D-AEE6-08C911DE2503}"/>
              </a:ext>
            </a:extLst>
          </p:cNvPr>
          <p:cNvSpPr>
            <a:spLocks noGrp="1"/>
          </p:cNvSpPr>
          <p:nvPr>
            <p:ph type="body" sz="quarter" idx="12" hasCustomPrompt="1"/>
          </p:nvPr>
        </p:nvSpPr>
        <p:spPr>
          <a:xfrm>
            <a:off x="7192963" y="1802269"/>
            <a:ext cx="383540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29" name="Text Placeholder 28">
            <a:extLst>
              <a:ext uri="{FF2B5EF4-FFF2-40B4-BE49-F238E27FC236}">
                <a16:creationId xmlns:a16="http://schemas.microsoft.com/office/drawing/2014/main" id="{688E32A6-35BF-E143-8E34-3EF1E3F217EA}"/>
              </a:ext>
            </a:extLst>
          </p:cNvPr>
          <p:cNvSpPr>
            <a:spLocks noGrp="1"/>
          </p:cNvSpPr>
          <p:nvPr>
            <p:ph type="body" sz="quarter" idx="13" hasCustomPrompt="1"/>
          </p:nvPr>
        </p:nvSpPr>
        <p:spPr>
          <a:xfrm>
            <a:off x="7192963" y="2200939"/>
            <a:ext cx="3835399" cy="1150185"/>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quis</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nostrud</a:t>
            </a:r>
            <a:r>
              <a:rPr lang="en-US" sz="1200" b="0">
                <a:solidFill>
                  <a:srgbClr val="505050"/>
                </a:solidFill>
                <a:latin typeface="Segoe UI" panose="020B0502040204020203" pitchFamily="34" charset="0"/>
                <a:cs typeface="Segoe UI" panose="020B0502040204020203" pitchFamily="34" charset="0"/>
              </a:rPr>
              <a:t> exercitation </a:t>
            </a:r>
            <a:r>
              <a:rPr lang="en-US" sz="1200" b="0" err="1">
                <a:solidFill>
                  <a:srgbClr val="505050"/>
                </a:solidFill>
                <a:latin typeface="Segoe UI" panose="020B0502040204020203" pitchFamily="34" charset="0"/>
                <a:cs typeface="Segoe UI" panose="020B0502040204020203" pitchFamily="34" charset="0"/>
              </a:rPr>
              <a:t>ullamco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laboris</a:t>
            </a:r>
            <a:r>
              <a:rPr lang="en-US" sz="1200" b="0">
                <a:solidFill>
                  <a:srgbClr val="505050"/>
                </a:solidFill>
                <a:latin typeface="Segoe UI" panose="020B0502040204020203" pitchFamily="34" charset="0"/>
                <a:cs typeface="Segoe UI" panose="020B0502040204020203" pitchFamily="34" charset="0"/>
              </a:rPr>
              <a:t> nisi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aliquip</a:t>
            </a:r>
            <a:r>
              <a:rPr lang="en-US" sz="1200" b="0">
                <a:solidFill>
                  <a:srgbClr val="505050"/>
                </a:solidFill>
                <a:latin typeface="Segoe UI" panose="020B0502040204020203" pitchFamily="34" charset="0"/>
                <a:cs typeface="Segoe UI" panose="020B0502040204020203" pitchFamily="34" charset="0"/>
              </a:rPr>
              <a:t> ex </a:t>
            </a:r>
            <a:r>
              <a:rPr lang="en-US" sz="1200" b="0" err="1">
                <a:solidFill>
                  <a:srgbClr val="505050"/>
                </a:solidFill>
                <a:latin typeface="Segoe UI" panose="020B0502040204020203" pitchFamily="34" charset="0"/>
                <a:cs typeface="Segoe UI" panose="020B0502040204020203" pitchFamily="34" charset="0"/>
              </a:rPr>
              <a:t>ea</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commodo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consequat</a:t>
            </a:r>
            <a:r>
              <a:rPr lang="en-US" sz="1200" b="0">
                <a:solidFill>
                  <a:srgbClr val="505050"/>
                </a:solidFill>
                <a:latin typeface="Segoe UI" panose="020B0502040204020203" pitchFamily="34" charset="0"/>
                <a:cs typeface="Segoe UI" panose="020B0502040204020203" pitchFamily="34" charset="0"/>
              </a:rPr>
              <a:t>. </a:t>
            </a:r>
          </a:p>
        </p:txBody>
      </p:sp>
      <p:sp>
        <p:nvSpPr>
          <p:cNvPr id="30" name="Text Placeholder 24">
            <a:extLst>
              <a:ext uri="{FF2B5EF4-FFF2-40B4-BE49-F238E27FC236}">
                <a16:creationId xmlns:a16="http://schemas.microsoft.com/office/drawing/2014/main" id="{0B57611E-E7C7-324D-8BF8-320980FF4F27}"/>
              </a:ext>
            </a:extLst>
          </p:cNvPr>
          <p:cNvSpPr>
            <a:spLocks noGrp="1"/>
          </p:cNvSpPr>
          <p:nvPr>
            <p:ph type="body" sz="quarter" idx="14" hasCustomPrompt="1"/>
          </p:nvPr>
        </p:nvSpPr>
        <p:spPr>
          <a:xfrm>
            <a:off x="7192963" y="4292600"/>
            <a:ext cx="383540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31" name="Text Placeholder 26">
            <a:extLst>
              <a:ext uri="{FF2B5EF4-FFF2-40B4-BE49-F238E27FC236}">
                <a16:creationId xmlns:a16="http://schemas.microsoft.com/office/drawing/2014/main" id="{3340D410-0B5B-4B4B-AEA6-2655A1EB04FD}"/>
              </a:ext>
            </a:extLst>
          </p:cNvPr>
          <p:cNvSpPr>
            <a:spLocks noGrp="1"/>
          </p:cNvSpPr>
          <p:nvPr>
            <p:ph type="body" sz="quarter" idx="15" hasCustomPrompt="1"/>
          </p:nvPr>
        </p:nvSpPr>
        <p:spPr>
          <a:xfrm>
            <a:off x="7192963" y="4657184"/>
            <a:ext cx="383540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32" name="Text Placeholder 28">
            <a:extLst>
              <a:ext uri="{FF2B5EF4-FFF2-40B4-BE49-F238E27FC236}">
                <a16:creationId xmlns:a16="http://schemas.microsoft.com/office/drawing/2014/main" id="{BD35ACAE-2494-4842-AAF6-13BCA3369290}"/>
              </a:ext>
            </a:extLst>
          </p:cNvPr>
          <p:cNvSpPr>
            <a:spLocks noGrp="1"/>
          </p:cNvSpPr>
          <p:nvPr>
            <p:ph type="body" sz="quarter" idx="16" hasCustomPrompt="1"/>
          </p:nvPr>
        </p:nvSpPr>
        <p:spPr>
          <a:xfrm>
            <a:off x="7192963" y="5055854"/>
            <a:ext cx="3835400" cy="1213183"/>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quis</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nostrud</a:t>
            </a:r>
            <a:r>
              <a:rPr lang="en-US" sz="1200" b="0">
                <a:solidFill>
                  <a:srgbClr val="505050"/>
                </a:solidFill>
                <a:latin typeface="Segoe UI" panose="020B0502040204020203" pitchFamily="34" charset="0"/>
                <a:cs typeface="Segoe UI" panose="020B0502040204020203" pitchFamily="34" charset="0"/>
              </a:rPr>
              <a:t> exercitation </a:t>
            </a:r>
            <a:r>
              <a:rPr lang="en-US" sz="1200" b="0" err="1">
                <a:solidFill>
                  <a:srgbClr val="505050"/>
                </a:solidFill>
                <a:latin typeface="Segoe UI" panose="020B0502040204020203" pitchFamily="34" charset="0"/>
                <a:cs typeface="Segoe UI" panose="020B0502040204020203" pitchFamily="34" charset="0"/>
              </a:rPr>
              <a:t>ullamco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laboris</a:t>
            </a:r>
            <a:r>
              <a:rPr lang="en-US" sz="1200" b="0">
                <a:solidFill>
                  <a:srgbClr val="505050"/>
                </a:solidFill>
                <a:latin typeface="Segoe UI" panose="020B0502040204020203" pitchFamily="34" charset="0"/>
                <a:cs typeface="Segoe UI" panose="020B0502040204020203" pitchFamily="34" charset="0"/>
              </a:rPr>
              <a:t> nisi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aliquip</a:t>
            </a:r>
            <a:r>
              <a:rPr lang="en-US" sz="1200" b="0">
                <a:solidFill>
                  <a:srgbClr val="505050"/>
                </a:solidFill>
                <a:latin typeface="Segoe UI" panose="020B0502040204020203" pitchFamily="34" charset="0"/>
                <a:cs typeface="Segoe UI" panose="020B0502040204020203" pitchFamily="34" charset="0"/>
              </a:rPr>
              <a:t> ex </a:t>
            </a:r>
            <a:r>
              <a:rPr lang="en-US" sz="1200" b="0" err="1">
                <a:solidFill>
                  <a:srgbClr val="505050"/>
                </a:solidFill>
                <a:latin typeface="Segoe UI" panose="020B0502040204020203" pitchFamily="34" charset="0"/>
                <a:cs typeface="Segoe UI" panose="020B0502040204020203" pitchFamily="34" charset="0"/>
              </a:rPr>
              <a:t>ea</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commodo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consequat</a:t>
            </a:r>
            <a:r>
              <a:rPr lang="en-US" sz="1200" b="0">
                <a:solidFill>
                  <a:srgbClr val="505050"/>
                </a:solidFill>
                <a:latin typeface="Segoe UI" panose="020B0502040204020203" pitchFamily="34" charset="0"/>
                <a:cs typeface="Segoe UI" panose="020B0502040204020203" pitchFamily="34" charset="0"/>
              </a:rPr>
              <a:t>. </a:t>
            </a:r>
          </a:p>
        </p:txBody>
      </p:sp>
      <p:sp>
        <p:nvSpPr>
          <p:cNvPr id="40" name="Picture Placeholder 39">
            <a:extLst>
              <a:ext uri="{FF2B5EF4-FFF2-40B4-BE49-F238E27FC236}">
                <a16:creationId xmlns:a16="http://schemas.microsoft.com/office/drawing/2014/main" id="{BA73218E-471B-984D-AF23-10EDB19E9A7F}"/>
              </a:ext>
            </a:extLst>
          </p:cNvPr>
          <p:cNvSpPr>
            <a:spLocks noGrp="1"/>
          </p:cNvSpPr>
          <p:nvPr>
            <p:ph type="pic" sz="quarter" idx="17"/>
          </p:nvPr>
        </p:nvSpPr>
        <p:spPr>
          <a:xfrm>
            <a:off x="5314950" y="1436687"/>
            <a:ext cx="1576800" cy="1576800"/>
          </a:xfrm>
          <a:prstGeom prst="ellipse">
            <a:avLst/>
          </a:prstGeom>
        </p:spPr>
        <p:txBody>
          <a:bodyPr/>
          <a:lstStyle>
            <a:lvl1pPr>
              <a:defRPr sz="1000"/>
            </a:lvl1pPr>
          </a:lstStyle>
          <a:p>
            <a:r>
              <a:rPr lang="en-US"/>
              <a:t>Click icon to add picture</a:t>
            </a:r>
          </a:p>
        </p:txBody>
      </p:sp>
      <p:sp>
        <p:nvSpPr>
          <p:cNvPr id="41" name="Picture Placeholder 39">
            <a:extLst>
              <a:ext uri="{FF2B5EF4-FFF2-40B4-BE49-F238E27FC236}">
                <a16:creationId xmlns:a16="http://schemas.microsoft.com/office/drawing/2014/main" id="{0DF309B0-7379-4C44-A541-B4343B549DC2}"/>
              </a:ext>
            </a:extLst>
          </p:cNvPr>
          <p:cNvSpPr>
            <a:spLocks noGrp="1"/>
          </p:cNvSpPr>
          <p:nvPr>
            <p:ph type="pic" sz="quarter" idx="18"/>
          </p:nvPr>
        </p:nvSpPr>
        <p:spPr>
          <a:xfrm>
            <a:off x="5314950" y="4293096"/>
            <a:ext cx="1576800" cy="1576800"/>
          </a:xfrm>
          <a:prstGeom prst="ellipse">
            <a:avLst/>
          </a:prstGeom>
        </p:spPr>
        <p:txBody>
          <a:bodyPr/>
          <a:lstStyle>
            <a:lvl1pPr>
              <a:defRPr sz="1000"/>
            </a:lvl1pPr>
          </a:lstStyle>
          <a:p>
            <a:r>
              <a:rPr lang="en-US"/>
              <a:t>Click icon to add picture</a:t>
            </a:r>
          </a:p>
        </p:txBody>
      </p:sp>
    </p:spTree>
    <p:extLst>
      <p:ext uri="{BB962C8B-B14F-4D97-AF65-F5344CB8AC3E}">
        <p14:creationId xmlns:p14="http://schemas.microsoft.com/office/powerpoint/2010/main" val="835566677"/>
      </p:ext>
    </p:extLst>
  </p:cSld>
  <p:clrMapOvr>
    <a:masterClrMapping/>
  </p:clrMapOvr>
  <p:transition>
    <p:fade/>
  </p:transition>
  <p:extLst>
    <p:ext uri="{DCECCB84-F9BA-43D5-87BE-67443E8EF086}">
      <p15:sldGuideLst xmlns:p15="http://schemas.microsoft.com/office/powerpoint/2012/main">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8" pos="4342" userDrawn="1">
          <p15:clr>
            <a:srgbClr val="A4A3A4"/>
          </p15:clr>
        </p15:guide>
        <p15:guide id="19" pos="4531" userDrawn="1">
          <p15:clr>
            <a:srgbClr val="A4A3A4"/>
          </p15:clr>
        </p15:guide>
        <p15:guide id="28" orient="horz" pos="905">
          <p15:clr>
            <a:srgbClr val="5ACBF0"/>
          </p15:clr>
        </p15:guide>
        <p15:guide id="30" orient="horz" pos="288">
          <p15:clr>
            <a:srgbClr val="5ACBF0"/>
          </p15:clr>
        </p15:guide>
        <p15:guide id="31" orient="horz" pos="2704" userDrawn="1">
          <p15:clr>
            <a:srgbClr val="5ACBF0"/>
          </p15:clr>
        </p15:guide>
        <p15:guide id="32" pos="6947" userDrawn="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4-colum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C7F020-426C-5E40-B5A3-0630A950B075}"/>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EFA85E99-F542-B24A-B446-DFECA22023E3}"/>
              </a:ext>
            </a:extLst>
          </p:cNvPr>
          <p:cNvSpPr>
            <a:spLocks noGrp="1"/>
          </p:cNvSpPr>
          <p:nvPr>
            <p:ph type="title" hasCustomPrompt="1"/>
          </p:nvPr>
        </p:nvSpPr>
        <p:spPr>
          <a:xfrm>
            <a:off x="588263" y="457200"/>
            <a:ext cx="11018520" cy="553998"/>
          </a:xfrm>
        </p:spPr>
        <p:txBody>
          <a:bodyPr>
            <a:spAutoFit/>
          </a:bodyPr>
          <a:lstStyle>
            <a:lvl1pPr>
              <a:defRPr>
                <a:solidFill>
                  <a:schemeClr val="accent3"/>
                </a:solidFill>
              </a:defRPr>
            </a:lvl1pPr>
          </a:lstStyle>
          <a:p>
            <a:r>
              <a:rPr lang="en-US"/>
              <a:t>The Team</a:t>
            </a:r>
          </a:p>
        </p:txBody>
      </p:sp>
      <p:sp>
        <p:nvSpPr>
          <p:cNvPr id="4" name="Text Placeholder 24">
            <a:extLst>
              <a:ext uri="{FF2B5EF4-FFF2-40B4-BE49-F238E27FC236}">
                <a16:creationId xmlns:a16="http://schemas.microsoft.com/office/drawing/2014/main" id="{DAB7DD0E-9CE8-8B49-86A4-00493B0A2C63}"/>
              </a:ext>
            </a:extLst>
          </p:cNvPr>
          <p:cNvSpPr>
            <a:spLocks noGrp="1"/>
          </p:cNvSpPr>
          <p:nvPr>
            <p:ph type="body" sz="quarter" idx="11" hasCustomPrompt="1"/>
          </p:nvPr>
        </p:nvSpPr>
        <p:spPr>
          <a:xfrm>
            <a:off x="601664" y="4408341"/>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5" name="Text Placeholder 26">
            <a:extLst>
              <a:ext uri="{FF2B5EF4-FFF2-40B4-BE49-F238E27FC236}">
                <a16:creationId xmlns:a16="http://schemas.microsoft.com/office/drawing/2014/main" id="{5B9FC220-0063-D14C-BAC7-29C374D5E3B9}"/>
              </a:ext>
            </a:extLst>
          </p:cNvPr>
          <p:cNvSpPr>
            <a:spLocks noGrp="1"/>
          </p:cNvSpPr>
          <p:nvPr>
            <p:ph type="body" sz="quarter" idx="12" hasCustomPrompt="1"/>
          </p:nvPr>
        </p:nvSpPr>
        <p:spPr>
          <a:xfrm>
            <a:off x="601664" y="4772925"/>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6" name="Text Placeholder 28">
            <a:extLst>
              <a:ext uri="{FF2B5EF4-FFF2-40B4-BE49-F238E27FC236}">
                <a16:creationId xmlns:a16="http://schemas.microsoft.com/office/drawing/2014/main" id="{F06C21F1-452A-864F-9F3D-BF7065232F59}"/>
              </a:ext>
            </a:extLst>
          </p:cNvPr>
          <p:cNvSpPr>
            <a:spLocks noGrp="1"/>
          </p:cNvSpPr>
          <p:nvPr>
            <p:ph type="body" sz="quarter" idx="13" hasCustomPrompt="1"/>
          </p:nvPr>
        </p:nvSpPr>
        <p:spPr>
          <a:xfrm>
            <a:off x="601664" y="5171595"/>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7" name="Text Placeholder 24">
            <a:extLst>
              <a:ext uri="{FF2B5EF4-FFF2-40B4-BE49-F238E27FC236}">
                <a16:creationId xmlns:a16="http://schemas.microsoft.com/office/drawing/2014/main" id="{CBF991A4-66F2-0E4F-8612-F380FB5985B0}"/>
              </a:ext>
            </a:extLst>
          </p:cNvPr>
          <p:cNvSpPr>
            <a:spLocks noGrp="1"/>
          </p:cNvSpPr>
          <p:nvPr>
            <p:ph type="body" sz="quarter" idx="14" hasCustomPrompt="1"/>
          </p:nvPr>
        </p:nvSpPr>
        <p:spPr>
          <a:xfrm>
            <a:off x="3413125"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8" name="Text Placeholder 26">
            <a:extLst>
              <a:ext uri="{FF2B5EF4-FFF2-40B4-BE49-F238E27FC236}">
                <a16:creationId xmlns:a16="http://schemas.microsoft.com/office/drawing/2014/main" id="{B204FDE1-FBCB-1E43-8DBA-A33A86502D94}"/>
              </a:ext>
            </a:extLst>
          </p:cNvPr>
          <p:cNvSpPr>
            <a:spLocks noGrp="1"/>
          </p:cNvSpPr>
          <p:nvPr>
            <p:ph type="body" sz="quarter" idx="15" hasCustomPrompt="1"/>
          </p:nvPr>
        </p:nvSpPr>
        <p:spPr>
          <a:xfrm>
            <a:off x="3413125"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9" name="Text Placeholder 28">
            <a:extLst>
              <a:ext uri="{FF2B5EF4-FFF2-40B4-BE49-F238E27FC236}">
                <a16:creationId xmlns:a16="http://schemas.microsoft.com/office/drawing/2014/main" id="{48D95D5C-AD2C-964E-B8BB-ECD883345B16}"/>
              </a:ext>
            </a:extLst>
          </p:cNvPr>
          <p:cNvSpPr>
            <a:spLocks noGrp="1"/>
          </p:cNvSpPr>
          <p:nvPr>
            <p:ph type="body" sz="quarter" idx="16" hasCustomPrompt="1"/>
          </p:nvPr>
        </p:nvSpPr>
        <p:spPr>
          <a:xfrm>
            <a:off x="3413125"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10" name="Text Placeholder 24">
            <a:extLst>
              <a:ext uri="{FF2B5EF4-FFF2-40B4-BE49-F238E27FC236}">
                <a16:creationId xmlns:a16="http://schemas.microsoft.com/office/drawing/2014/main" id="{B7C50AAD-D67F-C045-84A8-3B74373D32E9}"/>
              </a:ext>
            </a:extLst>
          </p:cNvPr>
          <p:cNvSpPr>
            <a:spLocks noGrp="1"/>
          </p:cNvSpPr>
          <p:nvPr>
            <p:ph type="body" sz="quarter" idx="17" hasCustomPrompt="1"/>
          </p:nvPr>
        </p:nvSpPr>
        <p:spPr>
          <a:xfrm>
            <a:off x="6256338"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11" name="Text Placeholder 26">
            <a:extLst>
              <a:ext uri="{FF2B5EF4-FFF2-40B4-BE49-F238E27FC236}">
                <a16:creationId xmlns:a16="http://schemas.microsoft.com/office/drawing/2014/main" id="{7B3F54B5-7211-D041-822C-DDBBC93FDE34}"/>
              </a:ext>
            </a:extLst>
          </p:cNvPr>
          <p:cNvSpPr>
            <a:spLocks noGrp="1"/>
          </p:cNvSpPr>
          <p:nvPr>
            <p:ph type="body" sz="quarter" idx="18" hasCustomPrompt="1"/>
          </p:nvPr>
        </p:nvSpPr>
        <p:spPr>
          <a:xfrm>
            <a:off x="6256338"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12" name="Text Placeholder 28">
            <a:extLst>
              <a:ext uri="{FF2B5EF4-FFF2-40B4-BE49-F238E27FC236}">
                <a16:creationId xmlns:a16="http://schemas.microsoft.com/office/drawing/2014/main" id="{A80F42EC-DE4B-5144-99F7-4F92622AAE27}"/>
              </a:ext>
            </a:extLst>
          </p:cNvPr>
          <p:cNvSpPr>
            <a:spLocks noGrp="1"/>
          </p:cNvSpPr>
          <p:nvPr>
            <p:ph type="body" sz="quarter" idx="19" hasCustomPrompt="1"/>
          </p:nvPr>
        </p:nvSpPr>
        <p:spPr>
          <a:xfrm>
            <a:off x="6256338"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13" name="Text Placeholder 24">
            <a:extLst>
              <a:ext uri="{FF2B5EF4-FFF2-40B4-BE49-F238E27FC236}">
                <a16:creationId xmlns:a16="http://schemas.microsoft.com/office/drawing/2014/main" id="{96B9F418-E7FC-8B4D-B6DF-D05F59C88194}"/>
              </a:ext>
            </a:extLst>
          </p:cNvPr>
          <p:cNvSpPr>
            <a:spLocks noGrp="1"/>
          </p:cNvSpPr>
          <p:nvPr>
            <p:ph type="body" sz="quarter" idx="20" hasCustomPrompt="1"/>
          </p:nvPr>
        </p:nvSpPr>
        <p:spPr>
          <a:xfrm>
            <a:off x="9070975"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14" name="Text Placeholder 26">
            <a:extLst>
              <a:ext uri="{FF2B5EF4-FFF2-40B4-BE49-F238E27FC236}">
                <a16:creationId xmlns:a16="http://schemas.microsoft.com/office/drawing/2014/main" id="{3C77D641-147C-1940-8BCB-2C5F61CDAA9A}"/>
              </a:ext>
            </a:extLst>
          </p:cNvPr>
          <p:cNvSpPr>
            <a:spLocks noGrp="1"/>
          </p:cNvSpPr>
          <p:nvPr>
            <p:ph type="body" sz="quarter" idx="21" hasCustomPrompt="1"/>
          </p:nvPr>
        </p:nvSpPr>
        <p:spPr>
          <a:xfrm>
            <a:off x="9070975"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15" name="Text Placeholder 28">
            <a:extLst>
              <a:ext uri="{FF2B5EF4-FFF2-40B4-BE49-F238E27FC236}">
                <a16:creationId xmlns:a16="http://schemas.microsoft.com/office/drawing/2014/main" id="{68B31C8F-F786-E643-88DC-4AE14C437072}"/>
              </a:ext>
            </a:extLst>
          </p:cNvPr>
          <p:cNvSpPr>
            <a:spLocks noGrp="1"/>
          </p:cNvSpPr>
          <p:nvPr>
            <p:ph type="body" sz="quarter" idx="22" hasCustomPrompt="1"/>
          </p:nvPr>
        </p:nvSpPr>
        <p:spPr>
          <a:xfrm>
            <a:off x="9070975"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24" name="Picture Placeholder 16">
            <a:extLst>
              <a:ext uri="{FF2B5EF4-FFF2-40B4-BE49-F238E27FC236}">
                <a16:creationId xmlns:a16="http://schemas.microsoft.com/office/drawing/2014/main" id="{8644B5A4-4C62-164B-9FCA-E1A62ECDC6A0}"/>
              </a:ext>
            </a:extLst>
          </p:cNvPr>
          <p:cNvSpPr>
            <a:spLocks noGrp="1"/>
          </p:cNvSpPr>
          <p:nvPr>
            <p:ph type="pic" sz="quarter" idx="23"/>
          </p:nvPr>
        </p:nvSpPr>
        <p:spPr>
          <a:xfrm>
            <a:off x="774200" y="1785409"/>
            <a:ext cx="2160000" cy="2160000"/>
          </a:xfrm>
          <a:prstGeom prst="ellipse">
            <a:avLst/>
          </a:prstGeom>
          <a:ln>
            <a:noFill/>
          </a:ln>
        </p:spPr>
        <p:txBody>
          <a:bodyPr/>
          <a:lstStyle/>
          <a:p>
            <a:r>
              <a:rPr lang="en-US"/>
              <a:t>Click icon to add picture</a:t>
            </a:r>
          </a:p>
        </p:txBody>
      </p:sp>
      <p:sp>
        <p:nvSpPr>
          <p:cNvPr id="26" name="Picture Placeholder 16">
            <a:extLst>
              <a:ext uri="{FF2B5EF4-FFF2-40B4-BE49-F238E27FC236}">
                <a16:creationId xmlns:a16="http://schemas.microsoft.com/office/drawing/2014/main" id="{7216C99D-59E0-D148-8FD5-A06B5D098A96}"/>
              </a:ext>
            </a:extLst>
          </p:cNvPr>
          <p:cNvSpPr>
            <a:spLocks noGrp="1"/>
          </p:cNvSpPr>
          <p:nvPr>
            <p:ph type="pic" sz="quarter" idx="24"/>
          </p:nvPr>
        </p:nvSpPr>
        <p:spPr>
          <a:xfrm>
            <a:off x="3603125" y="1785409"/>
            <a:ext cx="2160000" cy="2160000"/>
          </a:xfrm>
          <a:prstGeom prst="ellipse">
            <a:avLst/>
          </a:prstGeom>
          <a:ln>
            <a:noFill/>
          </a:ln>
        </p:spPr>
        <p:txBody>
          <a:bodyPr/>
          <a:lstStyle/>
          <a:p>
            <a:r>
              <a:rPr lang="en-US"/>
              <a:t>Click icon to add picture</a:t>
            </a:r>
          </a:p>
        </p:txBody>
      </p:sp>
      <p:sp>
        <p:nvSpPr>
          <p:cNvPr id="28" name="Picture Placeholder 16">
            <a:extLst>
              <a:ext uri="{FF2B5EF4-FFF2-40B4-BE49-F238E27FC236}">
                <a16:creationId xmlns:a16="http://schemas.microsoft.com/office/drawing/2014/main" id="{D4B99A33-76D9-4843-8919-AD5FEF9A31F2}"/>
              </a:ext>
            </a:extLst>
          </p:cNvPr>
          <p:cNvSpPr>
            <a:spLocks noGrp="1"/>
          </p:cNvSpPr>
          <p:nvPr>
            <p:ph type="pic" sz="quarter" idx="25"/>
          </p:nvPr>
        </p:nvSpPr>
        <p:spPr>
          <a:xfrm>
            <a:off x="6428875" y="1785409"/>
            <a:ext cx="2160000" cy="2160000"/>
          </a:xfrm>
          <a:prstGeom prst="ellipse">
            <a:avLst/>
          </a:prstGeom>
          <a:ln>
            <a:noFill/>
          </a:ln>
        </p:spPr>
        <p:txBody>
          <a:bodyPr/>
          <a:lstStyle/>
          <a:p>
            <a:r>
              <a:rPr lang="en-US"/>
              <a:t>Click icon to add picture</a:t>
            </a:r>
          </a:p>
        </p:txBody>
      </p:sp>
      <p:sp>
        <p:nvSpPr>
          <p:cNvPr id="30" name="Picture Placeholder 16">
            <a:extLst>
              <a:ext uri="{FF2B5EF4-FFF2-40B4-BE49-F238E27FC236}">
                <a16:creationId xmlns:a16="http://schemas.microsoft.com/office/drawing/2014/main" id="{961589AC-2E68-5C4F-BF84-D883C8663119}"/>
              </a:ext>
            </a:extLst>
          </p:cNvPr>
          <p:cNvSpPr>
            <a:spLocks noGrp="1"/>
          </p:cNvSpPr>
          <p:nvPr>
            <p:ph type="pic" sz="quarter" idx="26"/>
          </p:nvPr>
        </p:nvSpPr>
        <p:spPr>
          <a:xfrm>
            <a:off x="9260975" y="1785409"/>
            <a:ext cx="2160000" cy="2160000"/>
          </a:xfrm>
          <a:prstGeom prst="ellipse">
            <a:avLst/>
          </a:prstGeom>
          <a:ln>
            <a:noFill/>
          </a:ln>
        </p:spPr>
        <p:txBody>
          <a:bodyPr/>
          <a:lstStyle/>
          <a:p>
            <a:r>
              <a:rPr lang="en-US"/>
              <a:t>Click icon to add picture</a:t>
            </a:r>
          </a:p>
        </p:txBody>
      </p:sp>
    </p:spTree>
    <p:extLst>
      <p:ext uri="{BB962C8B-B14F-4D97-AF65-F5344CB8AC3E}">
        <p14:creationId xmlns:p14="http://schemas.microsoft.com/office/powerpoint/2010/main" val="648551354"/>
      </p:ext>
    </p:extLst>
  </p:cSld>
  <p:clrMapOvr>
    <a:masterClrMapping/>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0" pos="1967">
          <p15:clr>
            <a:srgbClr val="A4A3A4"/>
          </p15:clr>
        </p15:guide>
        <p15:guide id="11" pos="2150">
          <p15:clr>
            <a:srgbClr val="A4A3A4"/>
          </p15:clr>
        </p15:guide>
        <p15:guide id="16" pos="3749">
          <p15:clr>
            <a:srgbClr val="A4A3A4"/>
          </p15:clr>
        </p15:guide>
        <p15:guide id="17" pos="3932">
          <p15:clr>
            <a:srgbClr val="A4A3A4"/>
          </p15:clr>
        </p15:guide>
        <p15:guide id="22" pos="5529">
          <p15:clr>
            <a:srgbClr val="A4A3A4"/>
          </p15:clr>
        </p15:guide>
        <p15:guide id="23" pos="5714">
          <p15:clr>
            <a:srgbClr val="A4A3A4"/>
          </p15:clr>
        </p15:guide>
        <p15:guide id="28" pos="3840">
          <p15:clr>
            <a:srgbClr val="F26B43"/>
          </p15:clr>
        </p15:guide>
        <p15:guide id="29" pos="5576">
          <p15:clr>
            <a:srgbClr val="F26B43"/>
          </p15:clr>
        </p15:guide>
        <p15:guide id="30" pos="2105">
          <p15:clr>
            <a:srgbClr val="F26B43"/>
          </p15:clr>
        </p15:guide>
        <p15:guide id="31" orient="horz" pos="2772" userDrawn="1">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rofile Slide">
    <p:bg>
      <p:bgRef idx="1001">
        <a:schemeClr val="bg2"/>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B46280-63FA-B14C-B387-DA6973CC6798}"/>
              </a:ext>
            </a:extLst>
          </p:cNvPr>
          <p:cNvSpPr>
            <a:spLocks noGrp="1"/>
          </p:cNvSpPr>
          <p:nvPr>
            <p:ph type="pic" sz="quarter" idx="10"/>
          </p:nvPr>
        </p:nvSpPr>
        <p:spPr>
          <a:xfrm>
            <a:off x="0" y="0"/>
            <a:ext cx="4065588" cy="6858000"/>
          </a:xfrm>
        </p:spPr>
        <p:txBody>
          <a:bodyPr/>
          <a:lstStyle/>
          <a:p>
            <a:r>
              <a:rPr lang="en-US"/>
              <a:t>Click icon to add picture</a:t>
            </a:r>
          </a:p>
        </p:txBody>
      </p:sp>
      <p:sp>
        <p:nvSpPr>
          <p:cNvPr id="11" name="Text Placeholder 10">
            <a:extLst>
              <a:ext uri="{FF2B5EF4-FFF2-40B4-BE49-F238E27FC236}">
                <a16:creationId xmlns:a16="http://schemas.microsoft.com/office/drawing/2014/main" id="{DF839B9F-7DF1-054D-850B-194BE124935E}"/>
              </a:ext>
            </a:extLst>
          </p:cNvPr>
          <p:cNvSpPr>
            <a:spLocks noGrp="1"/>
          </p:cNvSpPr>
          <p:nvPr>
            <p:ph type="body" sz="quarter" idx="11" hasCustomPrompt="1"/>
          </p:nvPr>
        </p:nvSpPr>
        <p:spPr>
          <a:xfrm>
            <a:off x="5016500" y="1125538"/>
            <a:ext cx="5832475" cy="371513"/>
          </a:xfrm>
        </p:spPr>
        <p:txBody>
          <a:bodyPr lIns="90000" tIns="46800" rIns="90000" bIns="46800"/>
          <a:lstStyle>
            <a:lvl1pPr marL="0" indent="0">
              <a:buNone/>
              <a:defRPr sz="1800">
                <a:solidFill>
                  <a:schemeClr val="accent3"/>
                </a:solidFill>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err="1"/>
              <a:t>Firstname</a:t>
            </a:r>
            <a:r>
              <a:rPr lang="en-US"/>
              <a:t> </a:t>
            </a:r>
            <a:r>
              <a:rPr lang="en-US" err="1"/>
              <a:t>Lastname</a:t>
            </a:r>
            <a:endParaRPr lang="en-US"/>
          </a:p>
        </p:txBody>
      </p:sp>
      <p:sp>
        <p:nvSpPr>
          <p:cNvPr id="13" name="Text Placeholder 12">
            <a:extLst>
              <a:ext uri="{FF2B5EF4-FFF2-40B4-BE49-F238E27FC236}">
                <a16:creationId xmlns:a16="http://schemas.microsoft.com/office/drawing/2014/main" id="{FEA3FFE7-512C-2E4D-8815-991035A0DA83}"/>
              </a:ext>
            </a:extLst>
          </p:cNvPr>
          <p:cNvSpPr>
            <a:spLocks noGrp="1"/>
          </p:cNvSpPr>
          <p:nvPr>
            <p:ph type="body" sz="quarter" idx="12" hasCustomPrompt="1"/>
          </p:nvPr>
        </p:nvSpPr>
        <p:spPr>
          <a:xfrm>
            <a:off x="5016500" y="1518666"/>
            <a:ext cx="5832475" cy="309958"/>
          </a:xfrm>
        </p:spPr>
        <p:txBody>
          <a:bodyPr lIns="90000" tIns="46800" rIns="90000" bIns="46800"/>
          <a:lstStyle>
            <a:lvl1pPr marL="0" indent="0">
              <a:buNone/>
              <a:defRPr sz="1400">
                <a:solidFill>
                  <a:schemeClr val="tx1"/>
                </a:solidFill>
              </a:defRPr>
            </a:lvl1pPr>
          </a:lstStyle>
          <a:p>
            <a:pPr lvl="0"/>
            <a:r>
              <a:rPr lang="en-US"/>
              <a:t>Title</a:t>
            </a:r>
          </a:p>
        </p:txBody>
      </p:sp>
      <p:sp>
        <p:nvSpPr>
          <p:cNvPr id="17" name="Text Placeholder 16">
            <a:extLst>
              <a:ext uri="{FF2B5EF4-FFF2-40B4-BE49-F238E27FC236}">
                <a16:creationId xmlns:a16="http://schemas.microsoft.com/office/drawing/2014/main" id="{CD00EE18-3969-7542-AF14-B6EF530C496B}"/>
              </a:ext>
            </a:extLst>
          </p:cNvPr>
          <p:cNvSpPr>
            <a:spLocks noGrp="1"/>
          </p:cNvSpPr>
          <p:nvPr>
            <p:ph type="body" sz="quarter" idx="13" hasCustomPrompt="1"/>
          </p:nvPr>
        </p:nvSpPr>
        <p:spPr>
          <a:xfrm>
            <a:off x="5016500" y="2614613"/>
            <a:ext cx="5832475" cy="956288"/>
          </a:xfrm>
        </p:spPr>
        <p:txBody>
          <a:bodyPr lIns="90000" tIns="46800" rIns="90000" bIns="46800"/>
          <a:lstStyle>
            <a:lvl1pPr marL="0" indent="0">
              <a:buNone/>
              <a:defRPr sz="1400">
                <a:solidFill>
                  <a:schemeClr val="tx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9" name="Text Placeholder 18">
            <a:extLst>
              <a:ext uri="{FF2B5EF4-FFF2-40B4-BE49-F238E27FC236}">
                <a16:creationId xmlns:a16="http://schemas.microsoft.com/office/drawing/2014/main" id="{D28C378F-3F66-354E-B8F9-1B9FC26E68A9}"/>
              </a:ext>
            </a:extLst>
          </p:cNvPr>
          <p:cNvSpPr>
            <a:spLocks noGrp="1"/>
          </p:cNvSpPr>
          <p:nvPr>
            <p:ph type="body" sz="quarter" idx="14" hasCustomPrompt="1"/>
          </p:nvPr>
        </p:nvSpPr>
        <p:spPr>
          <a:xfrm>
            <a:off x="5018087" y="2093722"/>
            <a:ext cx="5832475" cy="371513"/>
          </a:xfrm>
        </p:spPr>
        <p:txBody>
          <a:bodyPr lIns="90000" tIns="46800" rIns="90000" bIns="46800"/>
          <a:lstStyle>
            <a:lvl1pPr marL="0" indent="0">
              <a:buNone/>
              <a:defRPr sz="1800">
                <a:solidFill>
                  <a:schemeClr val="tx1"/>
                </a:solidFill>
                <a:latin typeface="+mj-lt"/>
              </a:defRPr>
            </a:lvl1pPr>
          </a:lstStyle>
          <a:p>
            <a:pPr lvl="0"/>
            <a:r>
              <a:rPr lang="en-US"/>
              <a:t>Experience</a:t>
            </a:r>
          </a:p>
        </p:txBody>
      </p:sp>
      <p:sp>
        <p:nvSpPr>
          <p:cNvPr id="20" name="Text Placeholder 18">
            <a:extLst>
              <a:ext uri="{FF2B5EF4-FFF2-40B4-BE49-F238E27FC236}">
                <a16:creationId xmlns:a16="http://schemas.microsoft.com/office/drawing/2014/main" id="{47E7A509-84C5-4843-8CD9-B01570BA7BA0}"/>
              </a:ext>
            </a:extLst>
          </p:cNvPr>
          <p:cNvSpPr>
            <a:spLocks noGrp="1"/>
          </p:cNvSpPr>
          <p:nvPr>
            <p:ph type="body" sz="quarter" idx="15" hasCustomPrompt="1"/>
          </p:nvPr>
        </p:nvSpPr>
        <p:spPr>
          <a:xfrm>
            <a:off x="5018087" y="4426832"/>
            <a:ext cx="5832475" cy="371513"/>
          </a:xfrm>
        </p:spPr>
        <p:txBody>
          <a:bodyPr lIns="90000" tIns="46800" rIns="90000" bIns="46800"/>
          <a:lstStyle>
            <a:lvl1pPr marL="0" indent="0">
              <a:buNone/>
              <a:defRPr sz="1800">
                <a:solidFill>
                  <a:schemeClr val="tx1"/>
                </a:solidFill>
                <a:latin typeface="+mj-lt"/>
              </a:defRPr>
            </a:lvl1pPr>
          </a:lstStyle>
          <a:p>
            <a:pPr lvl="0"/>
            <a:r>
              <a:rPr lang="en-US"/>
              <a:t>Expertise</a:t>
            </a:r>
          </a:p>
        </p:txBody>
      </p:sp>
      <p:sp>
        <p:nvSpPr>
          <p:cNvPr id="22" name="Text Placeholder 21">
            <a:extLst>
              <a:ext uri="{FF2B5EF4-FFF2-40B4-BE49-F238E27FC236}">
                <a16:creationId xmlns:a16="http://schemas.microsoft.com/office/drawing/2014/main" id="{39F526AE-17B2-DD4A-BE59-23D0E4A3D04F}"/>
              </a:ext>
            </a:extLst>
          </p:cNvPr>
          <p:cNvSpPr>
            <a:spLocks noGrp="1"/>
          </p:cNvSpPr>
          <p:nvPr>
            <p:ph type="body" sz="quarter" idx="16" hasCustomPrompt="1"/>
          </p:nvPr>
        </p:nvSpPr>
        <p:spPr>
          <a:xfrm>
            <a:off x="5016500" y="4864164"/>
            <a:ext cx="1649476" cy="827022"/>
          </a:xfrm>
        </p:spPr>
        <p:txBody>
          <a:bodyPr lIns="90000" tIns="46800" rIns="90000" bIns="46800"/>
          <a:lstStyle>
            <a:lvl1pPr>
              <a:buSzPct val="100000"/>
              <a:defRPr sz="1400">
                <a:solidFill>
                  <a:schemeClr val="tx1"/>
                </a:solidFill>
              </a:defRPr>
            </a:lvl1pPr>
          </a:lstStyle>
          <a:p>
            <a:pPr lvl="0"/>
            <a:r>
              <a:rPr lang="en-US"/>
              <a:t>One</a:t>
            </a:r>
          </a:p>
          <a:p>
            <a:pPr lvl="0"/>
            <a:r>
              <a:rPr lang="en-US"/>
              <a:t>Two</a:t>
            </a:r>
          </a:p>
          <a:p>
            <a:pPr lvl="0"/>
            <a:r>
              <a:rPr lang="en-US"/>
              <a:t>Three</a:t>
            </a:r>
          </a:p>
        </p:txBody>
      </p:sp>
      <p:sp>
        <p:nvSpPr>
          <p:cNvPr id="23" name="Text Placeholder 21">
            <a:extLst>
              <a:ext uri="{FF2B5EF4-FFF2-40B4-BE49-F238E27FC236}">
                <a16:creationId xmlns:a16="http://schemas.microsoft.com/office/drawing/2014/main" id="{D4BF07C4-9406-4146-BE9F-4987294757D1}"/>
              </a:ext>
            </a:extLst>
          </p:cNvPr>
          <p:cNvSpPr>
            <a:spLocks noGrp="1"/>
          </p:cNvSpPr>
          <p:nvPr>
            <p:ph type="body" sz="quarter" idx="17" hasCustomPrompt="1"/>
          </p:nvPr>
        </p:nvSpPr>
        <p:spPr>
          <a:xfrm>
            <a:off x="7104994" y="4864164"/>
            <a:ext cx="1649476" cy="827022"/>
          </a:xfrm>
        </p:spPr>
        <p:txBody>
          <a:bodyPr lIns="90000" tIns="46800" rIns="90000" bIns="46800"/>
          <a:lstStyle>
            <a:lvl1pPr>
              <a:buSzPct val="100000"/>
              <a:defRPr sz="1400">
                <a:solidFill>
                  <a:schemeClr val="tx1"/>
                </a:solidFill>
              </a:defRPr>
            </a:lvl1pPr>
          </a:lstStyle>
          <a:p>
            <a:pPr lvl="0"/>
            <a:r>
              <a:rPr lang="en-US"/>
              <a:t>Four</a:t>
            </a:r>
          </a:p>
          <a:p>
            <a:pPr lvl="0"/>
            <a:r>
              <a:rPr lang="en-US"/>
              <a:t>Five</a:t>
            </a:r>
          </a:p>
          <a:p>
            <a:pPr lvl="0"/>
            <a:r>
              <a:rPr lang="en-US"/>
              <a:t>Six</a:t>
            </a:r>
          </a:p>
        </p:txBody>
      </p:sp>
      <p:sp>
        <p:nvSpPr>
          <p:cNvPr id="24" name="Text Placeholder 21">
            <a:extLst>
              <a:ext uri="{FF2B5EF4-FFF2-40B4-BE49-F238E27FC236}">
                <a16:creationId xmlns:a16="http://schemas.microsoft.com/office/drawing/2014/main" id="{AD8CD734-0F6D-C94D-8A16-9F36D2D3D601}"/>
              </a:ext>
            </a:extLst>
          </p:cNvPr>
          <p:cNvSpPr>
            <a:spLocks noGrp="1"/>
          </p:cNvSpPr>
          <p:nvPr>
            <p:ph type="body" sz="quarter" idx="18" hasCustomPrompt="1"/>
          </p:nvPr>
        </p:nvSpPr>
        <p:spPr>
          <a:xfrm>
            <a:off x="9193488" y="4864164"/>
            <a:ext cx="1649476" cy="827022"/>
          </a:xfrm>
        </p:spPr>
        <p:txBody>
          <a:bodyPr lIns="90000" tIns="46800" rIns="90000" bIns="46800"/>
          <a:lstStyle>
            <a:lvl1pPr>
              <a:buSzPct val="100000"/>
              <a:defRPr sz="1400">
                <a:solidFill>
                  <a:schemeClr val="tx1"/>
                </a:solidFill>
              </a:defRPr>
            </a:lvl1pPr>
          </a:lstStyle>
          <a:p>
            <a:pPr lvl="0"/>
            <a:r>
              <a:rPr lang="en-US"/>
              <a:t>Seven</a:t>
            </a:r>
          </a:p>
          <a:p>
            <a:pPr lvl="0"/>
            <a:r>
              <a:rPr lang="en-US"/>
              <a:t>Eight</a:t>
            </a:r>
          </a:p>
          <a:p>
            <a:pPr lvl="0"/>
            <a:r>
              <a:rPr lang="en-US"/>
              <a:t>Nine</a:t>
            </a:r>
          </a:p>
        </p:txBody>
      </p:sp>
    </p:spTree>
    <p:extLst>
      <p:ext uri="{BB962C8B-B14F-4D97-AF65-F5344CB8AC3E}">
        <p14:creationId xmlns:p14="http://schemas.microsoft.com/office/powerpoint/2010/main" val="156213940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3160" userDrawn="1">
          <p15:clr>
            <a:srgbClr val="FBAE40"/>
          </p15:clr>
        </p15:guide>
        <p15:guide id="25" orient="horz" pos="709" userDrawn="1">
          <p15:clr>
            <a:srgbClr val="FBAE40"/>
          </p15:clr>
        </p15:guide>
        <p15:guide id="26" pos="6834" userDrawn="1">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rofile Slide 2">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B46280-63FA-B14C-B387-DA6973CC6798}"/>
              </a:ext>
            </a:extLst>
          </p:cNvPr>
          <p:cNvSpPr>
            <a:spLocks noGrp="1"/>
          </p:cNvSpPr>
          <p:nvPr>
            <p:ph type="pic" sz="quarter" idx="10"/>
          </p:nvPr>
        </p:nvSpPr>
        <p:spPr>
          <a:xfrm>
            <a:off x="0" y="0"/>
            <a:ext cx="4065588" cy="6858000"/>
          </a:xfrm>
        </p:spPr>
        <p:txBody>
          <a:bodyPr/>
          <a:lstStyle/>
          <a:p>
            <a:r>
              <a:rPr lang="en-US"/>
              <a:t>Click icon to add picture</a:t>
            </a:r>
          </a:p>
        </p:txBody>
      </p:sp>
      <p:sp>
        <p:nvSpPr>
          <p:cNvPr id="11" name="Text Placeholder 10">
            <a:extLst>
              <a:ext uri="{FF2B5EF4-FFF2-40B4-BE49-F238E27FC236}">
                <a16:creationId xmlns:a16="http://schemas.microsoft.com/office/drawing/2014/main" id="{DF839B9F-7DF1-054D-850B-194BE124935E}"/>
              </a:ext>
            </a:extLst>
          </p:cNvPr>
          <p:cNvSpPr>
            <a:spLocks noGrp="1"/>
          </p:cNvSpPr>
          <p:nvPr>
            <p:ph type="body" sz="quarter" idx="11" hasCustomPrompt="1"/>
          </p:nvPr>
        </p:nvSpPr>
        <p:spPr>
          <a:xfrm>
            <a:off x="5016500" y="1125538"/>
            <a:ext cx="5832475" cy="371513"/>
          </a:xfrm>
        </p:spPr>
        <p:txBody>
          <a:bodyPr lIns="90000" tIns="46800" rIns="90000" bIns="46800"/>
          <a:lstStyle>
            <a:lvl1pPr marL="0" indent="0">
              <a:buNone/>
              <a:defRPr sz="1800">
                <a:solidFill>
                  <a:schemeClr val="tx1"/>
                </a:solidFill>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err="1"/>
              <a:t>Firstname</a:t>
            </a:r>
            <a:r>
              <a:rPr lang="en-US"/>
              <a:t> </a:t>
            </a:r>
            <a:r>
              <a:rPr lang="en-US" err="1"/>
              <a:t>Lastname</a:t>
            </a:r>
            <a:endParaRPr lang="en-US"/>
          </a:p>
        </p:txBody>
      </p:sp>
      <p:sp>
        <p:nvSpPr>
          <p:cNvPr id="13" name="Text Placeholder 12">
            <a:extLst>
              <a:ext uri="{FF2B5EF4-FFF2-40B4-BE49-F238E27FC236}">
                <a16:creationId xmlns:a16="http://schemas.microsoft.com/office/drawing/2014/main" id="{FEA3FFE7-512C-2E4D-8815-991035A0DA83}"/>
              </a:ext>
            </a:extLst>
          </p:cNvPr>
          <p:cNvSpPr>
            <a:spLocks noGrp="1"/>
          </p:cNvSpPr>
          <p:nvPr>
            <p:ph type="body" sz="quarter" idx="12" hasCustomPrompt="1"/>
          </p:nvPr>
        </p:nvSpPr>
        <p:spPr>
          <a:xfrm>
            <a:off x="5016500" y="1518666"/>
            <a:ext cx="5832475" cy="309958"/>
          </a:xfrm>
        </p:spPr>
        <p:txBody>
          <a:bodyPr lIns="90000" tIns="46800" rIns="90000" bIns="46800"/>
          <a:lstStyle>
            <a:lvl1pPr marL="0" indent="0">
              <a:buNone/>
              <a:defRPr sz="1400">
                <a:solidFill>
                  <a:schemeClr val="accent6"/>
                </a:solidFill>
              </a:defRPr>
            </a:lvl1pPr>
          </a:lstStyle>
          <a:p>
            <a:pPr lvl="0"/>
            <a:r>
              <a:rPr lang="en-US"/>
              <a:t>Title</a:t>
            </a:r>
          </a:p>
        </p:txBody>
      </p:sp>
      <p:sp>
        <p:nvSpPr>
          <p:cNvPr id="17" name="Text Placeholder 16">
            <a:extLst>
              <a:ext uri="{FF2B5EF4-FFF2-40B4-BE49-F238E27FC236}">
                <a16:creationId xmlns:a16="http://schemas.microsoft.com/office/drawing/2014/main" id="{CD00EE18-3969-7542-AF14-B6EF530C496B}"/>
              </a:ext>
            </a:extLst>
          </p:cNvPr>
          <p:cNvSpPr>
            <a:spLocks noGrp="1"/>
          </p:cNvSpPr>
          <p:nvPr>
            <p:ph type="body" sz="quarter" idx="13" hasCustomPrompt="1"/>
          </p:nvPr>
        </p:nvSpPr>
        <p:spPr>
          <a:xfrm>
            <a:off x="5016500" y="2614613"/>
            <a:ext cx="5832475" cy="956288"/>
          </a:xfrm>
        </p:spPr>
        <p:txBody>
          <a:bodyPr lIns="90000" tIns="46800" rIns="90000" bIns="46800"/>
          <a:lstStyle>
            <a:lvl1pPr marL="0" indent="0">
              <a:buNone/>
              <a:defRPr sz="1400">
                <a:solidFill>
                  <a:schemeClr val="accent6"/>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9" name="Text Placeholder 18">
            <a:extLst>
              <a:ext uri="{FF2B5EF4-FFF2-40B4-BE49-F238E27FC236}">
                <a16:creationId xmlns:a16="http://schemas.microsoft.com/office/drawing/2014/main" id="{D28C378F-3F66-354E-B8F9-1B9FC26E68A9}"/>
              </a:ext>
            </a:extLst>
          </p:cNvPr>
          <p:cNvSpPr>
            <a:spLocks noGrp="1"/>
          </p:cNvSpPr>
          <p:nvPr>
            <p:ph type="body" sz="quarter" idx="14" hasCustomPrompt="1"/>
          </p:nvPr>
        </p:nvSpPr>
        <p:spPr>
          <a:xfrm>
            <a:off x="5018087" y="2093722"/>
            <a:ext cx="5832475" cy="371513"/>
          </a:xfrm>
        </p:spPr>
        <p:txBody>
          <a:bodyPr lIns="90000" tIns="46800" rIns="90000" bIns="46800"/>
          <a:lstStyle>
            <a:lvl1pPr marL="0" indent="0">
              <a:buNone/>
              <a:defRPr sz="1800">
                <a:solidFill>
                  <a:schemeClr val="accent6"/>
                </a:solidFill>
                <a:latin typeface="+mj-lt"/>
              </a:defRPr>
            </a:lvl1pPr>
          </a:lstStyle>
          <a:p>
            <a:pPr lvl="0"/>
            <a:r>
              <a:rPr lang="en-US"/>
              <a:t>Experience</a:t>
            </a:r>
          </a:p>
        </p:txBody>
      </p:sp>
      <p:sp>
        <p:nvSpPr>
          <p:cNvPr id="20" name="Text Placeholder 18">
            <a:extLst>
              <a:ext uri="{FF2B5EF4-FFF2-40B4-BE49-F238E27FC236}">
                <a16:creationId xmlns:a16="http://schemas.microsoft.com/office/drawing/2014/main" id="{47E7A509-84C5-4843-8CD9-B01570BA7BA0}"/>
              </a:ext>
            </a:extLst>
          </p:cNvPr>
          <p:cNvSpPr>
            <a:spLocks noGrp="1"/>
          </p:cNvSpPr>
          <p:nvPr>
            <p:ph type="body" sz="quarter" idx="15" hasCustomPrompt="1"/>
          </p:nvPr>
        </p:nvSpPr>
        <p:spPr>
          <a:xfrm>
            <a:off x="5018087" y="4426832"/>
            <a:ext cx="5832475" cy="371513"/>
          </a:xfrm>
        </p:spPr>
        <p:txBody>
          <a:bodyPr lIns="90000" tIns="46800" rIns="90000" bIns="46800"/>
          <a:lstStyle>
            <a:lvl1pPr marL="0" indent="0">
              <a:buNone/>
              <a:defRPr sz="1800">
                <a:solidFill>
                  <a:schemeClr val="accent6"/>
                </a:solidFill>
                <a:latin typeface="+mj-lt"/>
              </a:defRPr>
            </a:lvl1pPr>
          </a:lstStyle>
          <a:p>
            <a:pPr lvl="0"/>
            <a:r>
              <a:rPr lang="en-US"/>
              <a:t>Expertise</a:t>
            </a:r>
          </a:p>
        </p:txBody>
      </p:sp>
      <p:sp>
        <p:nvSpPr>
          <p:cNvPr id="22" name="Text Placeholder 21">
            <a:extLst>
              <a:ext uri="{FF2B5EF4-FFF2-40B4-BE49-F238E27FC236}">
                <a16:creationId xmlns:a16="http://schemas.microsoft.com/office/drawing/2014/main" id="{39F526AE-17B2-DD4A-BE59-23D0E4A3D04F}"/>
              </a:ext>
            </a:extLst>
          </p:cNvPr>
          <p:cNvSpPr>
            <a:spLocks noGrp="1"/>
          </p:cNvSpPr>
          <p:nvPr>
            <p:ph type="body" sz="quarter" idx="16" hasCustomPrompt="1"/>
          </p:nvPr>
        </p:nvSpPr>
        <p:spPr>
          <a:xfrm>
            <a:off x="5016500" y="4864164"/>
            <a:ext cx="1649476" cy="827022"/>
          </a:xfrm>
        </p:spPr>
        <p:txBody>
          <a:bodyPr lIns="90000" tIns="46800" rIns="90000" bIns="46800"/>
          <a:lstStyle>
            <a:lvl1pPr>
              <a:buSzPct val="100000"/>
              <a:defRPr sz="1400">
                <a:solidFill>
                  <a:schemeClr val="accent6"/>
                </a:solidFill>
              </a:defRPr>
            </a:lvl1pPr>
          </a:lstStyle>
          <a:p>
            <a:pPr lvl="0"/>
            <a:r>
              <a:rPr lang="en-US"/>
              <a:t>One</a:t>
            </a:r>
          </a:p>
          <a:p>
            <a:pPr lvl="0"/>
            <a:r>
              <a:rPr lang="en-US"/>
              <a:t>Two</a:t>
            </a:r>
          </a:p>
          <a:p>
            <a:pPr lvl="0"/>
            <a:r>
              <a:rPr lang="en-US"/>
              <a:t>Three</a:t>
            </a:r>
          </a:p>
        </p:txBody>
      </p:sp>
      <p:sp>
        <p:nvSpPr>
          <p:cNvPr id="23" name="Text Placeholder 21">
            <a:extLst>
              <a:ext uri="{FF2B5EF4-FFF2-40B4-BE49-F238E27FC236}">
                <a16:creationId xmlns:a16="http://schemas.microsoft.com/office/drawing/2014/main" id="{D4BF07C4-9406-4146-BE9F-4987294757D1}"/>
              </a:ext>
            </a:extLst>
          </p:cNvPr>
          <p:cNvSpPr>
            <a:spLocks noGrp="1"/>
          </p:cNvSpPr>
          <p:nvPr>
            <p:ph type="body" sz="quarter" idx="17" hasCustomPrompt="1"/>
          </p:nvPr>
        </p:nvSpPr>
        <p:spPr>
          <a:xfrm>
            <a:off x="7104994" y="4864164"/>
            <a:ext cx="1649476" cy="827022"/>
          </a:xfrm>
        </p:spPr>
        <p:txBody>
          <a:bodyPr lIns="90000" tIns="46800" rIns="90000" bIns="46800"/>
          <a:lstStyle>
            <a:lvl1pPr>
              <a:buSzPct val="100000"/>
              <a:defRPr sz="1400">
                <a:solidFill>
                  <a:schemeClr val="accent6"/>
                </a:solidFill>
              </a:defRPr>
            </a:lvl1pPr>
          </a:lstStyle>
          <a:p>
            <a:pPr lvl="0"/>
            <a:r>
              <a:rPr lang="en-US"/>
              <a:t>Four</a:t>
            </a:r>
          </a:p>
          <a:p>
            <a:pPr lvl="0"/>
            <a:r>
              <a:rPr lang="en-US"/>
              <a:t>Five</a:t>
            </a:r>
          </a:p>
          <a:p>
            <a:pPr lvl="0"/>
            <a:r>
              <a:rPr lang="en-US"/>
              <a:t>Six</a:t>
            </a:r>
          </a:p>
        </p:txBody>
      </p:sp>
      <p:sp>
        <p:nvSpPr>
          <p:cNvPr id="24" name="Text Placeholder 21">
            <a:extLst>
              <a:ext uri="{FF2B5EF4-FFF2-40B4-BE49-F238E27FC236}">
                <a16:creationId xmlns:a16="http://schemas.microsoft.com/office/drawing/2014/main" id="{AD8CD734-0F6D-C94D-8A16-9F36D2D3D601}"/>
              </a:ext>
            </a:extLst>
          </p:cNvPr>
          <p:cNvSpPr>
            <a:spLocks noGrp="1"/>
          </p:cNvSpPr>
          <p:nvPr>
            <p:ph type="body" sz="quarter" idx="18" hasCustomPrompt="1"/>
          </p:nvPr>
        </p:nvSpPr>
        <p:spPr>
          <a:xfrm>
            <a:off x="9193488" y="4864164"/>
            <a:ext cx="1649476" cy="827022"/>
          </a:xfrm>
        </p:spPr>
        <p:txBody>
          <a:bodyPr lIns="90000" tIns="46800" rIns="90000" bIns="46800"/>
          <a:lstStyle>
            <a:lvl1pPr>
              <a:buSzPct val="100000"/>
              <a:defRPr sz="1400">
                <a:solidFill>
                  <a:schemeClr val="accent6"/>
                </a:solidFill>
              </a:defRPr>
            </a:lvl1pPr>
          </a:lstStyle>
          <a:p>
            <a:pPr lvl="0"/>
            <a:r>
              <a:rPr lang="en-US"/>
              <a:t>Seven</a:t>
            </a:r>
          </a:p>
          <a:p>
            <a:pPr lvl="0"/>
            <a:r>
              <a:rPr lang="en-US"/>
              <a:t>Eight</a:t>
            </a:r>
          </a:p>
          <a:p>
            <a:pPr lvl="0"/>
            <a:r>
              <a:rPr lang="en-US"/>
              <a:t>Nine</a:t>
            </a:r>
          </a:p>
        </p:txBody>
      </p:sp>
    </p:spTree>
    <p:extLst>
      <p:ext uri="{BB962C8B-B14F-4D97-AF65-F5344CB8AC3E}">
        <p14:creationId xmlns:p14="http://schemas.microsoft.com/office/powerpoint/2010/main" val="380117858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3160" userDrawn="1">
          <p15:clr>
            <a:srgbClr val="FBAE40"/>
          </p15:clr>
        </p15:guide>
        <p15:guide id="25" orient="horz" pos="709" userDrawn="1">
          <p15:clr>
            <a:srgbClr val="FBAE40"/>
          </p15:clr>
        </p15:guide>
        <p15:guide id="26" pos="6834" userDrawn="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Large Number Divider 1">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hasCustomPrompt="1"/>
          </p:nvPr>
        </p:nvSpPr>
        <p:spPr>
          <a:xfrm>
            <a:off x="4941888" y="585788"/>
            <a:ext cx="6667500" cy="690119"/>
          </a:xfrm>
        </p:spPr>
        <p:txBody>
          <a:bodyPr anchor="t">
            <a:noAutofit/>
          </a:bodyPr>
          <a:lstStyle>
            <a:lvl1pPr marL="0" indent="0">
              <a:spcAft>
                <a:spcPts val="600"/>
              </a:spcAft>
              <a:buFont typeface="Wingdings" panose="05000000000000000000" pitchFamily="2" charset="2"/>
              <a:buNone/>
              <a:defRPr sz="3600">
                <a:solidFill>
                  <a:schemeClr val="tx1"/>
                </a:solidFill>
                <a:latin typeface="+mj-lt"/>
              </a:defRPr>
            </a:lvl1pPr>
          </a:lstStyle>
          <a:p>
            <a:pPr lvl="0"/>
            <a:r>
              <a:rPr lang="en-US"/>
              <a:t>Section 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5"/>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1</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Tree>
    <p:extLst>
      <p:ext uri="{BB962C8B-B14F-4D97-AF65-F5344CB8AC3E}">
        <p14:creationId xmlns:p14="http://schemas.microsoft.com/office/powerpoint/2010/main" val="309218211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3"/>
            <a:ext cx="4356100" cy="6177517"/>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2</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E8663993-2CF4-0843-9834-2078442DBA7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90063326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3</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25F75097-07A2-DA4F-AFC5-71B04739FCB0}"/>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68473859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4</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96CEF9B0-0F7A-414C-9382-56532822A960}"/>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55035194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5</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0B03ADF2-CBA0-AB48-AC2A-77EAF2C81AA2}"/>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77247137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Black Bkg">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Thank you</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3694579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userDrawn="1">
          <p15:clr>
            <a:srgbClr val="5ACBF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_Large Number Divider 1">
    <p:bg>
      <p:bgRef idx="1001">
        <a:schemeClr val="bg2"/>
      </p:bgRef>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287FF5-DA2B-6549-A430-2AB0462370E7}"/>
              </a:ext>
            </a:extLst>
          </p:cNvPr>
          <p:cNvSpPr txBox="1"/>
          <p:nvPr userDrawn="1"/>
        </p:nvSpPr>
        <p:spPr>
          <a:xfrm>
            <a:off x="0" y="680485"/>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1</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9" name="Title 1">
            <a:extLst>
              <a:ext uri="{FF2B5EF4-FFF2-40B4-BE49-F238E27FC236}">
                <a16:creationId xmlns:a16="http://schemas.microsoft.com/office/drawing/2014/main" id="{939C9626-6AB7-9442-8C32-698E08BC85A7}"/>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74459593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6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3"/>
            <a:ext cx="4356100" cy="6177517"/>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2</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649666AF-1BFD-C547-B312-5E30EBC9B839}"/>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47228313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7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3</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443D24FC-F71D-C245-A2DA-55D32F6AA872}"/>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57784161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8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4</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DA3A573E-5425-E24C-AC5B-D2C67E89FC53}"/>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6422873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9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5</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AD9EEC05-DC95-844E-868F-EEEB231AD96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58932719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tileRect/>
          </a:gradFill>
        </p:spPr>
        <p:txBody>
          <a:bodyPr vert="horz" wrap="square" lIns="585216" tIns="91440" rIns="0" bIns="91440" rtlCol="0">
            <a:spAutoFit/>
          </a:bodyPr>
          <a:lstStyle>
            <a:lvl1pPr marL="0" indent="0">
              <a:buNone/>
              <a:defRPr lang="en-US" sz="1999" dirty="0">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200802985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eveloper Code Layou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424384103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de Bottom">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97853416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de Top">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492443"/>
          </a:xfrm>
        </p:spPr>
        <p:txBody>
          <a:bodyPr/>
          <a:lstStyle>
            <a:lvl1pPr>
              <a:defRPr sz="3200">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165668527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20639833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102" Type="http://schemas.openxmlformats.org/officeDocument/2006/relationships/slideLayout" Target="../slideLayouts/slideLayout102.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13" Type="http://schemas.openxmlformats.org/officeDocument/2006/relationships/slideLayout" Target="../slideLayouts/slideLayout113.xml"/><Relationship Id="rId118"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16" Type="http://schemas.openxmlformats.org/officeDocument/2006/relationships/slideLayout" Target="../slideLayouts/slideLayout11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11" Type="http://schemas.openxmlformats.org/officeDocument/2006/relationships/slideLayout" Target="../slideLayouts/slideLayout1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14" Type="http://schemas.openxmlformats.org/officeDocument/2006/relationships/slideLayout" Target="../slideLayouts/slideLayout114.xml"/><Relationship Id="rId119" Type="http://schemas.openxmlformats.org/officeDocument/2006/relationships/image" Target="../media/image1.emf"/><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119" cstate="hqprint">
            <a:extLst>
              <a:ext uri="{28A0092B-C50C-407E-A947-70E740481C1C}">
                <a14:useLocalDpi xmlns:a14="http://schemas.microsoft.com/office/drawing/2010/main"/>
              </a:ext>
            </a:extLst>
          </a:blip>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580" r:id="rId1"/>
    <p:sldLayoutId id="2147484609" r:id="rId2"/>
    <p:sldLayoutId id="2147484577" r:id="rId3"/>
    <p:sldLayoutId id="2147485286" r:id="rId4"/>
    <p:sldLayoutId id="2147485390" r:id="rId5"/>
    <p:sldLayoutId id="2147484610" r:id="rId6"/>
    <p:sldLayoutId id="2147485389" r:id="rId7"/>
    <p:sldLayoutId id="2147485395" r:id="rId8"/>
    <p:sldLayoutId id="2147485396" r:id="rId9"/>
    <p:sldLayoutId id="2147484710" r:id="rId10"/>
    <p:sldLayoutId id="2147484240" r:id="rId11"/>
    <p:sldLayoutId id="2147484910" r:id="rId12"/>
    <p:sldLayoutId id="2147484911" r:id="rId13"/>
    <p:sldLayoutId id="2147485050" r:id="rId14"/>
    <p:sldLayoutId id="2147485165" r:id="rId15"/>
    <p:sldLayoutId id="2147484941" r:id="rId16"/>
    <p:sldLayoutId id="2147484942" r:id="rId17"/>
    <p:sldLayoutId id="2147485162" r:id="rId18"/>
    <p:sldLayoutId id="2147484639" r:id="rId19"/>
    <p:sldLayoutId id="2147484943" r:id="rId20"/>
    <p:sldLayoutId id="2147484603" r:id="rId21"/>
    <p:sldLayoutId id="2147485324" r:id="rId22"/>
    <p:sldLayoutId id="2147485326" r:id="rId23"/>
    <p:sldLayoutId id="2147485327" r:id="rId24"/>
    <p:sldLayoutId id="2147485328" r:id="rId25"/>
    <p:sldLayoutId id="2147485329" r:id="rId26"/>
    <p:sldLayoutId id="2147485330" r:id="rId27"/>
    <p:sldLayoutId id="2147485325" r:id="rId28"/>
    <p:sldLayoutId id="2147485331" r:id="rId29"/>
    <p:sldLayoutId id="2147485332" r:id="rId30"/>
    <p:sldLayoutId id="2147485366" r:id="rId31"/>
    <p:sldLayoutId id="2147485333" r:id="rId32"/>
    <p:sldLayoutId id="2147485334" r:id="rId33"/>
    <p:sldLayoutId id="2147485394" r:id="rId34"/>
    <p:sldLayoutId id="2147485340" r:id="rId35"/>
    <p:sldLayoutId id="2147485346" r:id="rId36"/>
    <p:sldLayoutId id="2147485349" r:id="rId37"/>
    <p:sldLayoutId id="2147485351" r:id="rId38"/>
    <p:sldLayoutId id="2147485369" r:id="rId39"/>
    <p:sldLayoutId id="2147485363" r:id="rId40"/>
    <p:sldLayoutId id="2147485370" r:id="rId41"/>
    <p:sldLayoutId id="2147484833" r:id="rId42"/>
    <p:sldLayoutId id="2147484834" r:id="rId43"/>
    <p:sldLayoutId id="2147484835" r:id="rId44"/>
    <p:sldLayoutId id="2147485385" r:id="rId45"/>
    <p:sldLayoutId id="2147485387" r:id="rId46"/>
    <p:sldLayoutId id="2147485382" r:id="rId47"/>
    <p:sldLayoutId id="2147484922" r:id="rId48"/>
    <p:sldLayoutId id="2147484923" r:id="rId49"/>
    <p:sldLayoutId id="2147485287" r:id="rId50"/>
    <p:sldLayoutId id="2147484924" r:id="rId51"/>
    <p:sldLayoutId id="2147484839" r:id="rId52"/>
    <p:sldLayoutId id="2147484840" r:id="rId53"/>
    <p:sldLayoutId id="2147485383" r:id="rId54"/>
    <p:sldLayoutId id="2147484841" r:id="rId55"/>
    <p:sldLayoutId id="2147484842" r:id="rId56"/>
    <p:sldLayoutId id="2147484843" r:id="rId57"/>
    <p:sldLayoutId id="2147484938" r:id="rId58"/>
    <p:sldLayoutId id="2147484939" r:id="rId59"/>
    <p:sldLayoutId id="2147484940" r:id="rId60"/>
    <p:sldLayoutId id="2147485161" r:id="rId61"/>
    <p:sldLayoutId id="2147485152" r:id="rId62"/>
    <p:sldLayoutId id="2147485153" r:id="rId63"/>
    <p:sldLayoutId id="2147485154" r:id="rId64"/>
    <p:sldLayoutId id="2147485379" r:id="rId65"/>
    <p:sldLayoutId id="2147485380" r:id="rId66"/>
    <p:sldLayoutId id="2147485381" r:id="rId67"/>
    <p:sldLayoutId id="2147484944" r:id="rId68"/>
    <p:sldLayoutId id="2147484945" r:id="rId69"/>
    <p:sldLayoutId id="2147485372" r:id="rId70"/>
    <p:sldLayoutId id="2147485373" r:id="rId71"/>
    <p:sldLayoutId id="2147485388" r:id="rId72"/>
    <p:sldLayoutId id="2147485296" r:id="rId73"/>
    <p:sldLayoutId id="2147485392" r:id="rId74"/>
    <p:sldLayoutId id="2147485393" r:id="rId75"/>
    <p:sldLayoutId id="2147485368" r:id="rId76"/>
    <p:sldLayoutId id="2147485367" r:id="rId77"/>
    <p:sldLayoutId id="2147485292" r:id="rId78"/>
    <p:sldLayoutId id="2147485294" r:id="rId79"/>
    <p:sldLayoutId id="2147485338" r:id="rId80"/>
    <p:sldLayoutId id="2147485339" r:id="rId81"/>
    <p:sldLayoutId id="2147485360" r:id="rId82"/>
    <p:sldLayoutId id="2147485364" r:id="rId83"/>
    <p:sldLayoutId id="2147485365" r:id="rId84"/>
    <p:sldLayoutId id="2147485352" r:id="rId85"/>
    <p:sldLayoutId id="2147485353" r:id="rId86"/>
    <p:sldLayoutId id="2147485354" r:id="rId87"/>
    <p:sldLayoutId id="2147485355" r:id="rId88"/>
    <p:sldLayoutId id="2147485356" r:id="rId89"/>
    <p:sldLayoutId id="2147485374" r:id="rId90"/>
    <p:sldLayoutId id="2147485375" r:id="rId91"/>
    <p:sldLayoutId id="2147485376" r:id="rId92"/>
    <p:sldLayoutId id="2147485377" r:id="rId93"/>
    <p:sldLayoutId id="2147485378" r:id="rId94"/>
    <p:sldLayoutId id="2147485137" r:id="rId95"/>
    <p:sldLayoutId id="2147485138" r:id="rId96"/>
    <p:sldLayoutId id="2147485139" r:id="rId97"/>
    <p:sldLayoutId id="2147485140" r:id="rId98"/>
    <p:sldLayoutId id="2147485141" r:id="rId99"/>
    <p:sldLayoutId id="2147485142" r:id="rId100"/>
    <p:sldLayoutId id="2147484249" r:id="rId101"/>
    <p:sldLayoutId id="2147484640" r:id="rId102"/>
    <p:sldLayoutId id="2147485288" r:id="rId103"/>
    <p:sldLayoutId id="2147485290" r:id="rId104"/>
    <p:sldLayoutId id="2147485289" r:id="rId105"/>
    <p:sldLayoutId id="2147485291" r:id="rId106"/>
    <p:sldLayoutId id="2147484584" r:id="rId107"/>
    <p:sldLayoutId id="2147484583" r:id="rId108"/>
    <p:sldLayoutId id="2147484671" r:id="rId109"/>
    <p:sldLayoutId id="2147484673" r:id="rId110"/>
    <p:sldLayoutId id="2147485391" r:id="rId111"/>
    <p:sldLayoutId id="2147484299" r:id="rId112"/>
    <p:sldLayoutId id="2147484263" r:id="rId113"/>
    <p:sldLayoutId id="2147485397" r:id="rId114"/>
    <p:sldLayoutId id="2147485398" r:id="rId115"/>
    <p:sldLayoutId id="2147485400" r:id="rId116"/>
    <p:sldLayoutId id="2147485401" r:id="rId117"/>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userDrawn="1">
          <p15:clr>
            <a:srgbClr val="C35EA4"/>
          </p15:clr>
        </p15:guide>
        <p15:guide id="17" pos="7313" userDrawn="1">
          <p15:clr>
            <a:srgbClr val="C35EA4"/>
          </p15:clr>
        </p15:guide>
        <p15:guide id="25" orient="horz" pos="369" userDrawn="1">
          <p15:clr>
            <a:srgbClr val="C35EA4"/>
          </p15:clr>
        </p15:guide>
        <p15:guide id="26" orient="horz" pos="3949" userDrawn="1">
          <p15:clr>
            <a:srgbClr val="C35EA4"/>
          </p15:clr>
        </p15:guide>
        <p15:guide id="27" orient="horz" pos="184" userDrawn="1">
          <p15:clr>
            <a:srgbClr val="A4A3A4"/>
          </p15:clr>
        </p15:guide>
        <p15:guide id="28" pos="185" userDrawn="1">
          <p15:clr>
            <a:srgbClr val="A4A3A4"/>
          </p15:clr>
        </p15:guide>
        <p15:guide id="29" orient="horz" pos="4135" userDrawn="1">
          <p15:clr>
            <a:srgbClr val="A4A3A4"/>
          </p15:clr>
        </p15:guide>
        <p15:guide id="30" pos="7495"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slides/_rels/slide11.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18" Type="http://schemas.openxmlformats.org/officeDocument/2006/relationships/image" Target="../media/image55.svg"/><Relationship Id="rId26" Type="http://schemas.openxmlformats.org/officeDocument/2006/relationships/image" Target="../media/image63.png"/><Relationship Id="rId39" Type="http://schemas.openxmlformats.org/officeDocument/2006/relationships/image" Target="../media/image76.png"/><Relationship Id="rId3" Type="http://schemas.openxmlformats.org/officeDocument/2006/relationships/image" Target="../media/image40.png"/><Relationship Id="rId21" Type="http://schemas.openxmlformats.org/officeDocument/2006/relationships/image" Target="../media/image58.png"/><Relationship Id="rId34" Type="http://schemas.openxmlformats.org/officeDocument/2006/relationships/image" Target="../media/image71.png"/><Relationship Id="rId42" Type="http://schemas.openxmlformats.org/officeDocument/2006/relationships/image" Target="../media/image79.svg"/><Relationship Id="rId47" Type="http://schemas.openxmlformats.org/officeDocument/2006/relationships/image" Target="../media/image84.png"/><Relationship Id="rId7" Type="http://schemas.openxmlformats.org/officeDocument/2006/relationships/image" Target="../media/image44.png"/><Relationship Id="rId12" Type="http://schemas.openxmlformats.org/officeDocument/2006/relationships/image" Target="../media/image49.svg"/><Relationship Id="rId17" Type="http://schemas.openxmlformats.org/officeDocument/2006/relationships/image" Target="../media/image54.png"/><Relationship Id="rId25" Type="http://schemas.openxmlformats.org/officeDocument/2006/relationships/image" Target="../media/image62.png"/><Relationship Id="rId33" Type="http://schemas.openxmlformats.org/officeDocument/2006/relationships/image" Target="../media/image70.png"/><Relationship Id="rId38" Type="http://schemas.openxmlformats.org/officeDocument/2006/relationships/image" Target="../media/image75.svg"/><Relationship Id="rId46" Type="http://schemas.openxmlformats.org/officeDocument/2006/relationships/image" Target="../media/image83.svg"/><Relationship Id="rId2" Type="http://schemas.openxmlformats.org/officeDocument/2006/relationships/notesSlide" Target="../notesSlides/notesSlide11.xml"/><Relationship Id="rId16" Type="http://schemas.openxmlformats.org/officeDocument/2006/relationships/image" Target="../media/image53.svg"/><Relationship Id="rId20" Type="http://schemas.openxmlformats.org/officeDocument/2006/relationships/image" Target="../media/image57.svg"/><Relationship Id="rId29" Type="http://schemas.openxmlformats.org/officeDocument/2006/relationships/image" Target="../media/image66.jpeg"/><Relationship Id="rId41" Type="http://schemas.openxmlformats.org/officeDocument/2006/relationships/image" Target="../media/image78.png"/><Relationship Id="rId1" Type="http://schemas.openxmlformats.org/officeDocument/2006/relationships/slideLayout" Target="../slideLayouts/slideLayout21.xml"/><Relationship Id="rId6" Type="http://schemas.openxmlformats.org/officeDocument/2006/relationships/image" Target="../media/image43.svg"/><Relationship Id="rId11" Type="http://schemas.openxmlformats.org/officeDocument/2006/relationships/image" Target="../media/image48.png"/><Relationship Id="rId24" Type="http://schemas.openxmlformats.org/officeDocument/2006/relationships/image" Target="../media/image61.svg"/><Relationship Id="rId32" Type="http://schemas.openxmlformats.org/officeDocument/2006/relationships/image" Target="../media/image69.png"/><Relationship Id="rId37" Type="http://schemas.openxmlformats.org/officeDocument/2006/relationships/image" Target="../media/image74.png"/><Relationship Id="rId40" Type="http://schemas.openxmlformats.org/officeDocument/2006/relationships/image" Target="../media/image77.svg"/><Relationship Id="rId45" Type="http://schemas.openxmlformats.org/officeDocument/2006/relationships/image" Target="../media/image82.png"/><Relationship Id="rId5" Type="http://schemas.openxmlformats.org/officeDocument/2006/relationships/image" Target="../media/image42.png"/><Relationship Id="rId15" Type="http://schemas.openxmlformats.org/officeDocument/2006/relationships/image" Target="../media/image52.png"/><Relationship Id="rId23" Type="http://schemas.openxmlformats.org/officeDocument/2006/relationships/image" Target="../media/image60.png"/><Relationship Id="rId28" Type="http://schemas.openxmlformats.org/officeDocument/2006/relationships/image" Target="../media/image65.png"/><Relationship Id="rId36" Type="http://schemas.openxmlformats.org/officeDocument/2006/relationships/image" Target="../media/image73.svg"/><Relationship Id="rId10" Type="http://schemas.openxmlformats.org/officeDocument/2006/relationships/image" Target="../media/image47.svg"/><Relationship Id="rId19" Type="http://schemas.openxmlformats.org/officeDocument/2006/relationships/image" Target="../media/image56.png"/><Relationship Id="rId31" Type="http://schemas.openxmlformats.org/officeDocument/2006/relationships/image" Target="../media/image68.png"/><Relationship Id="rId44" Type="http://schemas.openxmlformats.org/officeDocument/2006/relationships/image" Target="../media/image81.svg"/><Relationship Id="rId4" Type="http://schemas.openxmlformats.org/officeDocument/2006/relationships/image" Target="../media/image41.svg"/><Relationship Id="rId9" Type="http://schemas.openxmlformats.org/officeDocument/2006/relationships/image" Target="../media/image46.png"/><Relationship Id="rId14" Type="http://schemas.openxmlformats.org/officeDocument/2006/relationships/image" Target="../media/image51.svg"/><Relationship Id="rId22" Type="http://schemas.openxmlformats.org/officeDocument/2006/relationships/image" Target="../media/image59.svg"/><Relationship Id="rId27" Type="http://schemas.openxmlformats.org/officeDocument/2006/relationships/image" Target="../media/image64.svg"/><Relationship Id="rId30" Type="http://schemas.openxmlformats.org/officeDocument/2006/relationships/image" Target="../media/image67.png"/><Relationship Id="rId35" Type="http://schemas.openxmlformats.org/officeDocument/2006/relationships/image" Target="../media/image72.png"/><Relationship Id="rId43" Type="http://schemas.openxmlformats.org/officeDocument/2006/relationships/image" Target="../media/image80.png"/><Relationship Id="rId48" Type="http://schemas.openxmlformats.org/officeDocument/2006/relationships/image" Target="../media/image85.svg"/></Relationships>
</file>

<file path=ppt/slides/_rels/slide12.xml.rels><?xml version="1.0" encoding="UTF-8" standalone="yes"?>
<Relationships xmlns="http://schemas.openxmlformats.org/package/2006/relationships"><Relationship Id="rId13" Type="http://schemas.openxmlformats.org/officeDocument/2006/relationships/image" Target="../media/image46.png"/><Relationship Id="rId18" Type="http://schemas.openxmlformats.org/officeDocument/2006/relationships/image" Target="../media/image51.svg"/><Relationship Id="rId26" Type="http://schemas.openxmlformats.org/officeDocument/2006/relationships/image" Target="../media/image59.svg"/><Relationship Id="rId39" Type="http://schemas.openxmlformats.org/officeDocument/2006/relationships/image" Target="../media/image72.png"/><Relationship Id="rId3" Type="http://schemas.openxmlformats.org/officeDocument/2006/relationships/image" Target="../media/image86.png"/><Relationship Id="rId21" Type="http://schemas.openxmlformats.org/officeDocument/2006/relationships/image" Target="../media/image54.png"/><Relationship Id="rId34" Type="http://schemas.openxmlformats.org/officeDocument/2006/relationships/image" Target="../media/image67.png"/><Relationship Id="rId42" Type="http://schemas.openxmlformats.org/officeDocument/2006/relationships/image" Target="../media/image75.svg"/><Relationship Id="rId47" Type="http://schemas.openxmlformats.org/officeDocument/2006/relationships/image" Target="../media/image80.png"/><Relationship Id="rId50" Type="http://schemas.openxmlformats.org/officeDocument/2006/relationships/image" Target="../media/image83.svg"/><Relationship Id="rId7" Type="http://schemas.openxmlformats.org/officeDocument/2006/relationships/image" Target="../media/image42.png"/><Relationship Id="rId12" Type="http://schemas.openxmlformats.org/officeDocument/2006/relationships/image" Target="../media/image45.svg"/><Relationship Id="rId17" Type="http://schemas.openxmlformats.org/officeDocument/2006/relationships/image" Target="../media/image50.png"/><Relationship Id="rId25" Type="http://schemas.openxmlformats.org/officeDocument/2006/relationships/image" Target="../media/image58.png"/><Relationship Id="rId33" Type="http://schemas.openxmlformats.org/officeDocument/2006/relationships/image" Target="../media/image66.jpeg"/><Relationship Id="rId38" Type="http://schemas.openxmlformats.org/officeDocument/2006/relationships/image" Target="../media/image71.png"/><Relationship Id="rId46" Type="http://schemas.openxmlformats.org/officeDocument/2006/relationships/image" Target="../media/image79.svg"/><Relationship Id="rId2" Type="http://schemas.openxmlformats.org/officeDocument/2006/relationships/notesSlide" Target="../notesSlides/notesSlide12.xml"/><Relationship Id="rId16" Type="http://schemas.openxmlformats.org/officeDocument/2006/relationships/image" Target="../media/image49.svg"/><Relationship Id="rId20" Type="http://schemas.openxmlformats.org/officeDocument/2006/relationships/image" Target="../media/image53.svg"/><Relationship Id="rId29" Type="http://schemas.openxmlformats.org/officeDocument/2006/relationships/image" Target="../media/image62.png"/><Relationship Id="rId41" Type="http://schemas.openxmlformats.org/officeDocument/2006/relationships/image" Target="../media/image74.png"/><Relationship Id="rId1" Type="http://schemas.openxmlformats.org/officeDocument/2006/relationships/slideLayout" Target="../slideLayouts/slideLayout21.xml"/><Relationship Id="rId6" Type="http://schemas.openxmlformats.org/officeDocument/2006/relationships/image" Target="../media/image41.svg"/><Relationship Id="rId11" Type="http://schemas.openxmlformats.org/officeDocument/2006/relationships/image" Target="../media/image44.png"/><Relationship Id="rId24" Type="http://schemas.openxmlformats.org/officeDocument/2006/relationships/image" Target="../media/image57.svg"/><Relationship Id="rId32" Type="http://schemas.openxmlformats.org/officeDocument/2006/relationships/image" Target="../media/image65.png"/><Relationship Id="rId37" Type="http://schemas.openxmlformats.org/officeDocument/2006/relationships/image" Target="../media/image70.png"/><Relationship Id="rId40" Type="http://schemas.openxmlformats.org/officeDocument/2006/relationships/image" Target="../media/image73.svg"/><Relationship Id="rId45" Type="http://schemas.openxmlformats.org/officeDocument/2006/relationships/image" Target="../media/image78.png"/><Relationship Id="rId5" Type="http://schemas.openxmlformats.org/officeDocument/2006/relationships/image" Target="../media/image40.png"/><Relationship Id="rId15" Type="http://schemas.openxmlformats.org/officeDocument/2006/relationships/image" Target="../media/image48.png"/><Relationship Id="rId23" Type="http://schemas.openxmlformats.org/officeDocument/2006/relationships/image" Target="../media/image56.png"/><Relationship Id="rId28" Type="http://schemas.openxmlformats.org/officeDocument/2006/relationships/image" Target="../media/image61.svg"/><Relationship Id="rId36" Type="http://schemas.openxmlformats.org/officeDocument/2006/relationships/image" Target="../media/image69.png"/><Relationship Id="rId49" Type="http://schemas.openxmlformats.org/officeDocument/2006/relationships/image" Target="../media/image82.png"/><Relationship Id="rId10" Type="http://schemas.openxmlformats.org/officeDocument/2006/relationships/image" Target="../media/image89.svg"/><Relationship Id="rId19" Type="http://schemas.openxmlformats.org/officeDocument/2006/relationships/image" Target="../media/image52.png"/><Relationship Id="rId31" Type="http://schemas.openxmlformats.org/officeDocument/2006/relationships/image" Target="../media/image64.svg"/><Relationship Id="rId44" Type="http://schemas.openxmlformats.org/officeDocument/2006/relationships/image" Target="../media/image77.svg"/><Relationship Id="rId52" Type="http://schemas.openxmlformats.org/officeDocument/2006/relationships/image" Target="../media/image85.svg"/><Relationship Id="rId4" Type="http://schemas.openxmlformats.org/officeDocument/2006/relationships/image" Target="../media/image87.svg"/><Relationship Id="rId9" Type="http://schemas.openxmlformats.org/officeDocument/2006/relationships/image" Target="../media/image88.png"/><Relationship Id="rId14" Type="http://schemas.openxmlformats.org/officeDocument/2006/relationships/image" Target="../media/image47.svg"/><Relationship Id="rId22" Type="http://schemas.openxmlformats.org/officeDocument/2006/relationships/image" Target="../media/image55.svg"/><Relationship Id="rId27" Type="http://schemas.openxmlformats.org/officeDocument/2006/relationships/image" Target="../media/image60.png"/><Relationship Id="rId30" Type="http://schemas.openxmlformats.org/officeDocument/2006/relationships/image" Target="../media/image63.png"/><Relationship Id="rId35" Type="http://schemas.openxmlformats.org/officeDocument/2006/relationships/image" Target="../media/image68.png"/><Relationship Id="rId43" Type="http://schemas.openxmlformats.org/officeDocument/2006/relationships/image" Target="../media/image76.png"/><Relationship Id="rId48" Type="http://schemas.openxmlformats.org/officeDocument/2006/relationships/image" Target="../media/image81.svg"/><Relationship Id="rId8" Type="http://schemas.openxmlformats.org/officeDocument/2006/relationships/image" Target="../media/image43.svg"/><Relationship Id="rId51" Type="http://schemas.openxmlformats.org/officeDocument/2006/relationships/image" Target="../media/image84.png"/></Relationships>
</file>

<file path=ppt/slides/_rels/slide13.xml.rels><?xml version="1.0" encoding="UTF-8" standalone="yes"?>
<Relationships xmlns="http://schemas.openxmlformats.org/package/2006/relationships"><Relationship Id="rId13" Type="http://schemas.openxmlformats.org/officeDocument/2006/relationships/image" Target="../media/image82.png"/><Relationship Id="rId18" Type="http://schemas.openxmlformats.org/officeDocument/2006/relationships/image" Target="../media/image97.svg"/><Relationship Id="rId26" Type="http://schemas.openxmlformats.org/officeDocument/2006/relationships/image" Target="../media/image47.svg"/><Relationship Id="rId39" Type="http://schemas.openxmlformats.org/officeDocument/2006/relationships/image" Target="../media/image60.png"/><Relationship Id="rId21" Type="http://schemas.openxmlformats.org/officeDocument/2006/relationships/image" Target="../media/image42.png"/><Relationship Id="rId34" Type="http://schemas.openxmlformats.org/officeDocument/2006/relationships/image" Target="../media/image55.svg"/><Relationship Id="rId42" Type="http://schemas.openxmlformats.org/officeDocument/2006/relationships/image" Target="../media/image63.png"/><Relationship Id="rId47" Type="http://schemas.openxmlformats.org/officeDocument/2006/relationships/image" Target="../media/image68.png"/><Relationship Id="rId50" Type="http://schemas.openxmlformats.org/officeDocument/2006/relationships/image" Target="../media/image71.png"/><Relationship Id="rId55" Type="http://schemas.openxmlformats.org/officeDocument/2006/relationships/image" Target="../media/image98.png"/><Relationship Id="rId63" Type="http://schemas.openxmlformats.org/officeDocument/2006/relationships/image" Target="../media/image88.png"/><Relationship Id="rId68" Type="http://schemas.openxmlformats.org/officeDocument/2006/relationships/image" Target="../media/image85.svg"/><Relationship Id="rId7" Type="http://schemas.openxmlformats.org/officeDocument/2006/relationships/image" Target="../media/image94.png"/><Relationship Id="rId2" Type="http://schemas.openxmlformats.org/officeDocument/2006/relationships/notesSlide" Target="../notesSlides/notesSlide13.xml"/><Relationship Id="rId16" Type="http://schemas.openxmlformats.org/officeDocument/2006/relationships/image" Target="../media/image81.svg"/><Relationship Id="rId29" Type="http://schemas.openxmlformats.org/officeDocument/2006/relationships/image" Target="../media/image50.png"/><Relationship Id="rId1" Type="http://schemas.openxmlformats.org/officeDocument/2006/relationships/slideLayout" Target="../slideLayouts/slideLayout21.xml"/><Relationship Id="rId6" Type="http://schemas.openxmlformats.org/officeDocument/2006/relationships/image" Target="../media/image93.svg"/><Relationship Id="rId11" Type="http://schemas.openxmlformats.org/officeDocument/2006/relationships/image" Target="../media/image78.png"/><Relationship Id="rId24" Type="http://schemas.openxmlformats.org/officeDocument/2006/relationships/image" Target="../media/image45.svg"/><Relationship Id="rId32" Type="http://schemas.openxmlformats.org/officeDocument/2006/relationships/image" Target="../media/image53.svg"/><Relationship Id="rId37" Type="http://schemas.openxmlformats.org/officeDocument/2006/relationships/image" Target="../media/image58.png"/><Relationship Id="rId40" Type="http://schemas.openxmlformats.org/officeDocument/2006/relationships/image" Target="../media/image61.svg"/><Relationship Id="rId45" Type="http://schemas.openxmlformats.org/officeDocument/2006/relationships/image" Target="../media/image66.jpeg"/><Relationship Id="rId53" Type="http://schemas.openxmlformats.org/officeDocument/2006/relationships/image" Target="../media/image86.png"/><Relationship Id="rId58" Type="http://schemas.openxmlformats.org/officeDocument/2006/relationships/image" Target="../media/image101.svg"/><Relationship Id="rId66" Type="http://schemas.openxmlformats.org/officeDocument/2006/relationships/image" Target="../media/image105.svg"/><Relationship Id="rId5" Type="http://schemas.openxmlformats.org/officeDocument/2006/relationships/image" Target="../media/image92.png"/><Relationship Id="rId15" Type="http://schemas.openxmlformats.org/officeDocument/2006/relationships/image" Target="../media/image80.png"/><Relationship Id="rId23" Type="http://schemas.openxmlformats.org/officeDocument/2006/relationships/image" Target="../media/image44.png"/><Relationship Id="rId28" Type="http://schemas.openxmlformats.org/officeDocument/2006/relationships/image" Target="../media/image49.svg"/><Relationship Id="rId36" Type="http://schemas.openxmlformats.org/officeDocument/2006/relationships/image" Target="../media/image57.svg"/><Relationship Id="rId49" Type="http://schemas.openxmlformats.org/officeDocument/2006/relationships/image" Target="../media/image70.png"/><Relationship Id="rId57" Type="http://schemas.openxmlformats.org/officeDocument/2006/relationships/image" Target="../media/image100.png"/><Relationship Id="rId61" Type="http://schemas.openxmlformats.org/officeDocument/2006/relationships/image" Target="../media/image76.png"/><Relationship Id="rId10" Type="http://schemas.openxmlformats.org/officeDocument/2006/relationships/image" Target="../media/image75.svg"/><Relationship Id="rId19" Type="http://schemas.openxmlformats.org/officeDocument/2006/relationships/image" Target="../media/image40.png"/><Relationship Id="rId31" Type="http://schemas.openxmlformats.org/officeDocument/2006/relationships/image" Target="../media/image52.png"/><Relationship Id="rId44" Type="http://schemas.openxmlformats.org/officeDocument/2006/relationships/image" Target="../media/image65.png"/><Relationship Id="rId52" Type="http://schemas.openxmlformats.org/officeDocument/2006/relationships/image" Target="../media/image73.svg"/><Relationship Id="rId60" Type="http://schemas.openxmlformats.org/officeDocument/2006/relationships/image" Target="../media/image103.svg"/><Relationship Id="rId65" Type="http://schemas.openxmlformats.org/officeDocument/2006/relationships/image" Target="../media/image104.png"/><Relationship Id="rId4" Type="http://schemas.openxmlformats.org/officeDocument/2006/relationships/image" Target="../media/image91.svg"/><Relationship Id="rId9" Type="http://schemas.openxmlformats.org/officeDocument/2006/relationships/image" Target="../media/image74.png"/><Relationship Id="rId14" Type="http://schemas.openxmlformats.org/officeDocument/2006/relationships/image" Target="../media/image83.svg"/><Relationship Id="rId22" Type="http://schemas.openxmlformats.org/officeDocument/2006/relationships/image" Target="../media/image43.svg"/><Relationship Id="rId27" Type="http://schemas.openxmlformats.org/officeDocument/2006/relationships/image" Target="../media/image48.png"/><Relationship Id="rId30" Type="http://schemas.openxmlformats.org/officeDocument/2006/relationships/image" Target="../media/image51.svg"/><Relationship Id="rId35" Type="http://schemas.openxmlformats.org/officeDocument/2006/relationships/image" Target="../media/image56.png"/><Relationship Id="rId43" Type="http://schemas.openxmlformats.org/officeDocument/2006/relationships/image" Target="../media/image64.svg"/><Relationship Id="rId48" Type="http://schemas.openxmlformats.org/officeDocument/2006/relationships/image" Target="../media/image69.png"/><Relationship Id="rId56" Type="http://schemas.openxmlformats.org/officeDocument/2006/relationships/image" Target="../media/image99.svg"/><Relationship Id="rId64" Type="http://schemas.openxmlformats.org/officeDocument/2006/relationships/image" Target="../media/image89.svg"/><Relationship Id="rId8" Type="http://schemas.openxmlformats.org/officeDocument/2006/relationships/image" Target="../media/image95.svg"/><Relationship Id="rId51" Type="http://schemas.openxmlformats.org/officeDocument/2006/relationships/image" Target="../media/image72.png"/><Relationship Id="rId3" Type="http://schemas.openxmlformats.org/officeDocument/2006/relationships/image" Target="../media/image90.png"/><Relationship Id="rId12" Type="http://schemas.openxmlformats.org/officeDocument/2006/relationships/image" Target="../media/image79.svg"/><Relationship Id="rId17" Type="http://schemas.openxmlformats.org/officeDocument/2006/relationships/image" Target="../media/image96.png"/><Relationship Id="rId25" Type="http://schemas.openxmlformats.org/officeDocument/2006/relationships/image" Target="../media/image46.png"/><Relationship Id="rId33" Type="http://schemas.openxmlformats.org/officeDocument/2006/relationships/image" Target="../media/image54.png"/><Relationship Id="rId38" Type="http://schemas.openxmlformats.org/officeDocument/2006/relationships/image" Target="../media/image59.svg"/><Relationship Id="rId46" Type="http://schemas.openxmlformats.org/officeDocument/2006/relationships/image" Target="../media/image67.png"/><Relationship Id="rId59" Type="http://schemas.openxmlformats.org/officeDocument/2006/relationships/image" Target="../media/image102.png"/><Relationship Id="rId67" Type="http://schemas.openxmlformats.org/officeDocument/2006/relationships/image" Target="../media/image84.png"/><Relationship Id="rId20" Type="http://schemas.openxmlformats.org/officeDocument/2006/relationships/image" Target="../media/image41.svg"/><Relationship Id="rId41" Type="http://schemas.openxmlformats.org/officeDocument/2006/relationships/image" Target="../media/image62.png"/><Relationship Id="rId54" Type="http://schemas.openxmlformats.org/officeDocument/2006/relationships/image" Target="../media/image87.svg"/><Relationship Id="rId62" Type="http://schemas.openxmlformats.org/officeDocument/2006/relationships/image" Target="../media/image77.svg"/></Relationships>
</file>

<file path=ppt/slides/_rels/slide14.xml.rels><?xml version="1.0" encoding="UTF-8" standalone="yes"?>
<Relationships xmlns="http://schemas.openxmlformats.org/package/2006/relationships"><Relationship Id="rId13" Type="http://schemas.openxmlformats.org/officeDocument/2006/relationships/image" Target="../media/image78.png"/><Relationship Id="rId18" Type="http://schemas.openxmlformats.org/officeDocument/2006/relationships/image" Target="../media/image81.svg"/><Relationship Id="rId26" Type="http://schemas.openxmlformats.org/officeDocument/2006/relationships/image" Target="../media/image45.svg"/><Relationship Id="rId39" Type="http://schemas.openxmlformats.org/officeDocument/2006/relationships/image" Target="../media/image58.png"/><Relationship Id="rId21" Type="http://schemas.openxmlformats.org/officeDocument/2006/relationships/image" Target="../media/image40.png"/><Relationship Id="rId34" Type="http://schemas.openxmlformats.org/officeDocument/2006/relationships/image" Target="../media/image53.svg"/><Relationship Id="rId42" Type="http://schemas.openxmlformats.org/officeDocument/2006/relationships/image" Target="../media/image61.svg"/><Relationship Id="rId47" Type="http://schemas.openxmlformats.org/officeDocument/2006/relationships/image" Target="../media/image66.jpeg"/><Relationship Id="rId50" Type="http://schemas.openxmlformats.org/officeDocument/2006/relationships/image" Target="../media/image69.png"/><Relationship Id="rId55" Type="http://schemas.openxmlformats.org/officeDocument/2006/relationships/image" Target="../media/image86.png"/><Relationship Id="rId63" Type="http://schemas.openxmlformats.org/officeDocument/2006/relationships/image" Target="../media/image76.png"/><Relationship Id="rId68" Type="http://schemas.openxmlformats.org/officeDocument/2006/relationships/image" Target="../media/image105.svg"/><Relationship Id="rId7" Type="http://schemas.openxmlformats.org/officeDocument/2006/relationships/image" Target="../media/image92.png"/><Relationship Id="rId2" Type="http://schemas.openxmlformats.org/officeDocument/2006/relationships/notesSlide" Target="../notesSlides/notesSlide14.xml"/><Relationship Id="rId16" Type="http://schemas.openxmlformats.org/officeDocument/2006/relationships/image" Target="../media/image83.svg"/><Relationship Id="rId29" Type="http://schemas.openxmlformats.org/officeDocument/2006/relationships/image" Target="../media/image48.png"/><Relationship Id="rId1" Type="http://schemas.openxmlformats.org/officeDocument/2006/relationships/slideLayout" Target="../slideLayouts/slideLayout21.xml"/><Relationship Id="rId6" Type="http://schemas.openxmlformats.org/officeDocument/2006/relationships/image" Target="../media/image91.svg"/><Relationship Id="rId11" Type="http://schemas.openxmlformats.org/officeDocument/2006/relationships/image" Target="../media/image74.png"/><Relationship Id="rId24" Type="http://schemas.openxmlformats.org/officeDocument/2006/relationships/image" Target="../media/image43.svg"/><Relationship Id="rId32" Type="http://schemas.openxmlformats.org/officeDocument/2006/relationships/image" Target="../media/image51.svg"/><Relationship Id="rId37" Type="http://schemas.openxmlformats.org/officeDocument/2006/relationships/image" Target="../media/image56.png"/><Relationship Id="rId40" Type="http://schemas.openxmlformats.org/officeDocument/2006/relationships/image" Target="../media/image59.svg"/><Relationship Id="rId45" Type="http://schemas.openxmlformats.org/officeDocument/2006/relationships/image" Target="../media/image64.svg"/><Relationship Id="rId53" Type="http://schemas.openxmlformats.org/officeDocument/2006/relationships/image" Target="../media/image72.png"/><Relationship Id="rId58" Type="http://schemas.openxmlformats.org/officeDocument/2006/relationships/image" Target="../media/image99.svg"/><Relationship Id="rId66" Type="http://schemas.openxmlformats.org/officeDocument/2006/relationships/image" Target="../media/image89.svg"/><Relationship Id="rId5" Type="http://schemas.openxmlformats.org/officeDocument/2006/relationships/image" Target="../media/image90.png"/><Relationship Id="rId15" Type="http://schemas.openxmlformats.org/officeDocument/2006/relationships/image" Target="../media/image82.png"/><Relationship Id="rId23" Type="http://schemas.openxmlformats.org/officeDocument/2006/relationships/image" Target="../media/image42.png"/><Relationship Id="rId28" Type="http://schemas.openxmlformats.org/officeDocument/2006/relationships/image" Target="../media/image47.svg"/><Relationship Id="rId36" Type="http://schemas.openxmlformats.org/officeDocument/2006/relationships/image" Target="../media/image55.svg"/><Relationship Id="rId49" Type="http://schemas.openxmlformats.org/officeDocument/2006/relationships/image" Target="../media/image68.png"/><Relationship Id="rId57" Type="http://schemas.openxmlformats.org/officeDocument/2006/relationships/image" Target="../media/image98.png"/><Relationship Id="rId61" Type="http://schemas.openxmlformats.org/officeDocument/2006/relationships/image" Target="../media/image102.png"/><Relationship Id="rId10" Type="http://schemas.openxmlformats.org/officeDocument/2006/relationships/image" Target="../media/image95.svg"/><Relationship Id="rId19" Type="http://schemas.openxmlformats.org/officeDocument/2006/relationships/image" Target="../media/image96.png"/><Relationship Id="rId31" Type="http://schemas.openxmlformats.org/officeDocument/2006/relationships/image" Target="../media/image50.png"/><Relationship Id="rId44" Type="http://schemas.openxmlformats.org/officeDocument/2006/relationships/image" Target="../media/image63.png"/><Relationship Id="rId52" Type="http://schemas.openxmlformats.org/officeDocument/2006/relationships/image" Target="../media/image71.png"/><Relationship Id="rId60" Type="http://schemas.openxmlformats.org/officeDocument/2006/relationships/image" Target="../media/image101.svg"/><Relationship Id="rId65" Type="http://schemas.openxmlformats.org/officeDocument/2006/relationships/image" Target="../media/image88.png"/><Relationship Id="rId4" Type="http://schemas.openxmlformats.org/officeDocument/2006/relationships/image" Target="../media/image107.png"/><Relationship Id="rId9" Type="http://schemas.openxmlformats.org/officeDocument/2006/relationships/image" Target="../media/image94.png"/><Relationship Id="rId14" Type="http://schemas.openxmlformats.org/officeDocument/2006/relationships/image" Target="../media/image79.svg"/><Relationship Id="rId22" Type="http://schemas.openxmlformats.org/officeDocument/2006/relationships/image" Target="../media/image41.svg"/><Relationship Id="rId27" Type="http://schemas.openxmlformats.org/officeDocument/2006/relationships/image" Target="../media/image46.png"/><Relationship Id="rId30" Type="http://schemas.openxmlformats.org/officeDocument/2006/relationships/image" Target="../media/image49.svg"/><Relationship Id="rId35" Type="http://schemas.openxmlformats.org/officeDocument/2006/relationships/image" Target="../media/image54.png"/><Relationship Id="rId43" Type="http://schemas.openxmlformats.org/officeDocument/2006/relationships/image" Target="../media/image62.png"/><Relationship Id="rId48" Type="http://schemas.openxmlformats.org/officeDocument/2006/relationships/image" Target="../media/image67.png"/><Relationship Id="rId56" Type="http://schemas.openxmlformats.org/officeDocument/2006/relationships/image" Target="../media/image87.svg"/><Relationship Id="rId64" Type="http://schemas.openxmlformats.org/officeDocument/2006/relationships/image" Target="../media/image77.svg"/><Relationship Id="rId69" Type="http://schemas.openxmlformats.org/officeDocument/2006/relationships/image" Target="../media/image84.png"/><Relationship Id="rId8" Type="http://schemas.openxmlformats.org/officeDocument/2006/relationships/image" Target="../media/image93.svg"/><Relationship Id="rId51" Type="http://schemas.openxmlformats.org/officeDocument/2006/relationships/image" Target="../media/image70.png"/><Relationship Id="rId3" Type="http://schemas.openxmlformats.org/officeDocument/2006/relationships/image" Target="../media/image106.emf"/><Relationship Id="rId12" Type="http://schemas.openxmlformats.org/officeDocument/2006/relationships/image" Target="../media/image75.svg"/><Relationship Id="rId17" Type="http://schemas.openxmlformats.org/officeDocument/2006/relationships/image" Target="../media/image80.png"/><Relationship Id="rId25" Type="http://schemas.openxmlformats.org/officeDocument/2006/relationships/image" Target="../media/image44.png"/><Relationship Id="rId33" Type="http://schemas.openxmlformats.org/officeDocument/2006/relationships/image" Target="../media/image52.png"/><Relationship Id="rId38" Type="http://schemas.openxmlformats.org/officeDocument/2006/relationships/image" Target="../media/image57.svg"/><Relationship Id="rId46" Type="http://schemas.openxmlformats.org/officeDocument/2006/relationships/image" Target="../media/image65.png"/><Relationship Id="rId59" Type="http://schemas.openxmlformats.org/officeDocument/2006/relationships/image" Target="../media/image100.png"/><Relationship Id="rId67" Type="http://schemas.openxmlformats.org/officeDocument/2006/relationships/image" Target="../media/image104.png"/><Relationship Id="rId20" Type="http://schemas.openxmlformats.org/officeDocument/2006/relationships/image" Target="../media/image97.svg"/><Relationship Id="rId41" Type="http://schemas.openxmlformats.org/officeDocument/2006/relationships/image" Target="../media/image60.png"/><Relationship Id="rId54" Type="http://schemas.openxmlformats.org/officeDocument/2006/relationships/image" Target="../media/image73.svg"/><Relationship Id="rId62" Type="http://schemas.openxmlformats.org/officeDocument/2006/relationships/image" Target="../media/image103.svg"/><Relationship Id="rId70" Type="http://schemas.openxmlformats.org/officeDocument/2006/relationships/image" Target="../media/image85.svg"/></Relationships>
</file>

<file path=ppt/slides/_rels/slide15.xml.rels><?xml version="1.0" encoding="UTF-8" standalone="yes"?>
<Relationships xmlns="http://schemas.openxmlformats.org/package/2006/relationships"><Relationship Id="rId13" Type="http://schemas.openxmlformats.org/officeDocument/2006/relationships/image" Target="../media/image78.png"/><Relationship Id="rId18" Type="http://schemas.openxmlformats.org/officeDocument/2006/relationships/image" Target="../media/image81.svg"/><Relationship Id="rId26" Type="http://schemas.openxmlformats.org/officeDocument/2006/relationships/image" Target="../media/image45.svg"/><Relationship Id="rId39" Type="http://schemas.openxmlformats.org/officeDocument/2006/relationships/image" Target="../media/image58.png"/><Relationship Id="rId21" Type="http://schemas.openxmlformats.org/officeDocument/2006/relationships/image" Target="../media/image40.png"/><Relationship Id="rId34" Type="http://schemas.openxmlformats.org/officeDocument/2006/relationships/image" Target="../media/image53.svg"/><Relationship Id="rId42" Type="http://schemas.openxmlformats.org/officeDocument/2006/relationships/image" Target="../media/image61.svg"/><Relationship Id="rId47" Type="http://schemas.openxmlformats.org/officeDocument/2006/relationships/image" Target="../media/image66.jpeg"/><Relationship Id="rId50" Type="http://schemas.openxmlformats.org/officeDocument/2006/relationships/image" Target="../media/image69.png"/><Relationship Id="rId55" Type="http://schemas.openxmlformats.org/officeDocument/2006/relationships/image" Target="../media/image86.png"/><Relationship Id="rId63" Type="http://schemas.openxmlformats.org/officeDocument/2006/relationships/image" Target="../media/image76.png"/><Relationship Id="rId68" Type="http://schemas.openxmlformats.org/officeDocument/2006/relationships/image" Target="../media/image105.svg"/><Relationship Id="rId7" Type="http://schemas.openxmlformats.org/officeDocument/2006/relationships/image" Target="../media/image92.png"/><Relationship Id="rId2" Type="http://schemas.openxmlformats.org/officeDocument/2006/relationships/notesSlide" Target="../notesSlides/notesSlide15.xml"/><Relationship Id="rId16" Type="http://schemas.openxmlformats.org/officeDocument/2006/relationships/image" Target="../media/image83.svg"/><Relationship Id="rId29" Type="http://schemas.openxmlformats.org/officeDocument/2006/relationships/image" Target="../media/image48.png"/><Relationship Id="rId1" Type="http://schemas.openxmlformats.org/officeDocument/2006/relationships/slideLayout" Target="../slideLayouts/slideLayout21.xml"/><Relationship Id="rId6" Type="http://schemas.openxmlformats.org/officeDocument/2006/relationships/image" Target="../media/image91.svg"/><Relationship Id="rId11" Type="http://schemas.openxmlformats.org/officeDocument/2006/relationships/image" Target="../media/image74.png"/><Relationship Id="rId24" Type="http://schemas.openxmlformats.org/officeDocument/2006/relationships/image" Target="../media/image43.svg"/><Relationship Id="rId32" Type="http://schemas.openxmlformats.org/officeDocument/2006/relationships/image" Target="../media/image51.svg"/><Relationship Id="rId37" Type="http://schemas.openxmlformats.org/officeDocument/2006/relationships/image" Target="../media/image56.png"/><Relationship Id="rId40" Type="http://schemas.openxmlformats.org/officeDocument/2006/relationships/image" Target="../media/image59.svg"/><Relationship Id="rId45" Type="http://schemas.openxmlformats.org/officeDocument/2006/relationships/image" Target="../media/image64.svg"/><Relationship Id="rId53" Type="http://schemas.openxmlformats.org/officeDocument/2006/relationships/image" Target="../media/image72.png"/><Relationship Id="rId58" Type="http://schemas.openxmlformats.org/officeDocument/2006/relationships/image" Target="../media/image99.svg"/><Relationship Id="rId66" Type="http://schemas.openxmlformats.org/officeDocument/2006/relationships/image" Target="../media/image89.svg"/><Relationship Id="rId5" Type="http://schemas.openxmlformats.org/officeDocument/2006/relationships/image" Target="../media/image90.png"/><Relationship Id="rId15" Type="http://schemas.openxmlformats.org/officeDocument/2006/relationships/image" Target="../media/image82.png"/><Relationship Id="rId23" Type="http://schemas.openxmlformats.org/officeDocument/2006/relationships/image" Target="../media/image42.png"/><Relationship Id="rId28" Type="http://schemas.openxmlformats.org/officeDocument/2006/relationships/image" Target="../media/image47.svg"/><Relationship Id="rId36" Type="http://schemas.openxmlformats.org/officeDocument/2006/relationships/image" Target="../media/image55.svg"/><Relationship Id="rId49" Type="http://schemas.openxmlformats.org/officeDocument/2006/relationships/image" Target="../media/image68.png"/><Relationship Id="rId57" Type="http://schemas.openxmlformats.org/officeDocument/2006/relationships/image" Target="../media/image98.png"/><Relationship Id="rId61" Type="http://schemas.openxmlformats.org/officeDocument/2006/relationships/image" Target="../media/image102.png"/><Relationship Id="rId10" Type="http://schemas.openxmlformats.org/officeDocument/2006/relationships/image" Target="../media/image95.svg"/><Relationship Id="rId19" Type="http://schemas.openxmlformats.org/officeDocument/2006/relationships/image" Target="../media/image96.png"/><Relationship Id="rId31" Type="http://schemas.openxmlformats.org/officeDocument/2006/relationships/image" Target="../media/image50.png"/><Relationship Id="rId44" Type="http://schemas.openxmlformats.org/officeDocument/2006/relationships/image" Target="../media/image63.png"/><Relationship Id="rId52" Type="http://schemas.openxmlformats.org/officeDocument/2006/relationships/image" Target="../media/image71.png"/><Relationship Id="rId60" Type="http://schemas.openxmlformats.org/officeDocument/2006/relationships/image" Target="../media/image101.svg"/><Relationship Id="rId65" Type="http://schemas.openxmlformats.org/officeDocument/2006/relationships/image" Target="../media/image88.png"/><Relationship Id="rId4" Type="http://schemas.openxmlformats.org/officeDocument/2006/relationships/image" Target="../media/image107.png"/><Relationship Id="rId9" Type="http://schemas.openxmlformats.org/officeDocument/2006/relationships/image" Target="../media/image94.png"/><Relationship Id="rId14" Type="http://schemas.openxmlformats.org/officeDocument/2006/relationships/image" Target="../media/image79.svg"/><Relationship Id="rId22" Type="http://schemas.openxmlformats.org/officeDocument/2006/relationships/image" Target="../media/image41.svg"/><Relationship Id="rId27" Type="http://schemas.openxmlformats.org/officeDocument/2006/relationships/image" Target="../media/image46.png"/><Relationship Id="rId30" Type="http://schemas.openxmlformats.org/officeDocument/2006/relationships/image" Target="../media/image49.svg"/><Relationship Id="rId35" Type="http://schemas.openxmlformats.org/officeDocument/2006/relationships/image" Target="../media/image54.png"/><Relationship Id="rId43" Type="http://schemas.openxmlformats.org/officeDocument/2006/relationships/image" Target="../media/image62.png"/><Relationship Id="rId48" Type="http://schemas.openxmlformats.org/officeDocument/2006/relationships/image" Target="../media/image67.png"/><Relationship Id="rId56" Type="http://schemas.openxmlformats.org/officeDocument/2006/relationships/image" Target="../media/image87.svg"/><Relationship Id="rId64" Type="http://schemas.openxmlformats.org/officeDocument/2006/relationships/image" Target="../media/image77.svg"/><Relationship Id="rId69" Type="http://schemas.openxmlformats.org/officeDocument/2006/relationships/image" Target="../media/image84.png"/><Relationship Id="rId8" Type="http://schemas.openxmlformats.org/officeDocument/2006/relationships/image" Target="../media/image93.svg"/><Relationship Id="rId51" Type="http://schemas.openxmlformats.org/officeDocument/2006/relationships/image" Target="../media/image70.png"/><Relationship Id="rId3" Type="http://schemas.openxmlformats.org/officeDocument/2006/relationships/image" Target="../media/image106.emf"/><Relationship Id="rId12" Type="http://schemas.openxmlformats.org/officeDocument/2006/relationships/image" Target="../media/image75.svg"/><Relationship Id="rId17" Type="http://schemas.openxmlformats.org/officeDocument/2006/relationships/image" Target="../media/image80.png"/><Relationship Id="rId25" Type="http://schemas.openxmlformats.org/officeDocument/2006/relationships/image" Target="../media/image44.png"/><Relationship Id="rId33" Type="http://schemas.openxmlformats.org/officeDocument/2006/relationships/image" Target="../media/image52.png"/><Relationship Id="rId38" Type="http://schemas.openxmlformats.org/officeDocument/2006/relationships/image" Target="../media/image57.svg"/><Relationship Id="rId46" Type="http://schemas.openxmlformats.org/officeDocument/2006/relationships/image" Target="../media/image65.png"/><Relationship Id="rId59" Type="http://schemas.openxmlformats.org/officeDocument/2006/relationships/image" Target="../media/image100.png"/><Relationship Id="rId67" Type="http://schemas.openxmlformats.org/officeDocument/2006/relationships/image" Target="../media/image104.png"/><Relationship Id="rId20" Type="http://schemas.openxmlformats.org/officeDocument/2006/relationships/image" Target="../media/image97.svg"/><Relationship Id="rId41" Type="http://schemas.openxmlformats.org/officeDocument/2006/relationships/image" Target="../media/image60.png"/><Relationship Id="rId54" Type="http://schemas.openxmlformats.org/officeDocument/2006/relationships/image" Target="../media/image73.svg"/><Relationship Id="rId62" Type="http://schemas.openxmlformats.org/officeDocument/2006/relationships/image" Target="../media/image103.svg"/><Relationship Id="rId70" Type="http://schemas.openxmlformats.org/officeDocument/2006/relationships/image" Target="../media/image85.svg"/></Relationships>
</file>

<file path=ppt/slides/_rels/slide16.xml.rels><?xml version="1.0" encoding="UTF-8" standalone="yes"?>
<Relationships xmlns="http://schemas.openxmlformats.org/package/2006/relationships"><Relationship Id="rId13" Type="http://schemas.openxmlformats.org/officeDocument/2006/relationships/image" Target="../media/image75.svg"/><Relationship Id="rId18" Type="http://schemas.openxmlformats.org/officeDocument/2006/relationships/image" Target="../media/image80.png"/><Relationship Id="rId26" Type="http://schemas.openxmlformats.org/officeDocument/2006/relationships/image" Target="../media/image44.png"/><Relationship Id="rId39" Type="http://schemas.openxmlformats.org/officeDocument/2006/relationships/image" Target="../media/image57.svg"/><Relationship Id="rId21" Type="http://schemas.openxmlformats.org/officeDocument/2006/relationships/image" Target="../media/image97.svg"/><Relationship Id="rId34" Type="http://schemas.openxmlformats.org/officeDocument/2006/relationships/image" Target="../media/image52.png"/><Relationship Id="rId42" Type="http://schemas.openxmlformats.org/officeDocument/2006/relationships/image" Target="../media/image60.png"/><Relationship Id="rId47" Type="http://schemas.openxmlformats.org/officeDocument/2006/relationships/image" Target="../media/image65.png"/><Relationship Id="rId50" Type="http://schemas.openxmlformats.org/officeDocument/2006/relationships/image" Target="../media/image68.png"/><Relationship Id="rId55" Type="http://schemas.openxmlformats.org/officeDocument/2006/relationships/image" Target="../media/image73.svg"/><Relationship Id="rId63" Type="http://schemas.openxmlformats.org/officeDocument/2006/relationships/image" Target="../media/image103.svg"/><Relationship Id="rId68" Type="http://schemas.openxmlformats.org/officeDocument/2006/relationships/image" Target="../media/image104.png"/><Relationship Id="rId7" Type="http://schemas.openxmlformats.org/officeDocument/2006/relationships/image" Target="../media/image91.svg"/><Relationship Id="rId71" Type="http://schemas.openxmlformats.org/officeDocument/2006/relationships/image" Target="../media/image85.svg"/><Relationship Id="rId2" Type="http://schemas.openxmlformats.org/officeDocument/2006/relationships/notesSlide" Target="../notesSlides/notesSlide16.xml"/><Relationship Id="rId16" Type="http://schemas.openxmlformats.org/officeDocument/2006/relationships/image" Target="../media/image82.png"/><Relationship Id="rId29" Type="http://schemas.openxmlformats.org/officeDocument/2006/relationships/image" Target="../media/image47.svg"/><Relationship Id="rId1" Type="http://schemas.openxmlformats.org/officeDocument/2006/relationships/slideLayout" Target="../slideLayouts/slideLayout21.xml"/><Relationship Id="rId6" Type="http://schemas.openxmlformats.org/officeDocument/2006/relationships/image" Target="../media/image90.png"/><Relationship Id="rId11" Type="http://schemas.openxmlformats.org/officeDocument/2006/relationships/image" Target="../media/image95.svg"/><Relationship Id="rId24" Type="http://schemas.openxmlformats.org/officeDocument/2006/relationships/image" Target="../media/image42.png"/><Relationship Id="rId32" Type="http://schemas.openxmlformats.org/officeDocument/2006/relationships/image" Target="../media/image50.png"/><Relationship Id="rId37" Type="http://schemas.openxmlformats.org/officeDocument/2006/relationships/image" Target="../media/image55.svg"/><Relationship Id="rId40" Type="http://schemas.openxmlformats.org/officeDocument/2006/relationships/image" Target="../media/image58.png"/><Relationship Id="rId45" Type="http://schemas.openxmlformats.org/officeDocument/2006/relationships/image" Target="../media/image63.png"/><Relationship Id="rId53" Type="http://schemas.openxmlformats.org/officeDocument/2006/relationships/image" Target="../media/image71.png"/><Relationship Id="rId58" Type="http://schemas.openxmlformats.org/officeDocument/2006/relationships/image" Target="../media/image98.png"/><Relationship Id="rId66" Type="http://schemas.openxmlformats.org/officeDocument/2006/relationships/image" Target="../media/image88.png"/><Relationship Id="rId5" Type="http://schemas.openxmlformats.org/officeDocument/2006/relationships/image" Target="../media/image107.png"/><Relationship Id="rId15" Type="http://schemas.openxmlformats.org/officeDocument/2006/relationships/image" Target="../media/image79.svg"/><Relationship Id="rId23" Type="http://schemas.openxmlformats.org/officeDocument/2006/relationships/image" Target="../media/image41.svg"/><Relationship Id="rId28" Type="http://schemas.openxmlformats.org/officeDocument/2006/relationships/image" Target="../media/image46.png"/><Relationship Id="rId36" Type="http://schemas.openxmlformats.org/officeDocument/2006/relationships/image" Target="../media/image54.png"/><Relationship Id="rId49" Type="http://schemas.openxmlformats.org/officeDocument/2006/relationships/image" Target="../media/image67.png"/><Relationship Id="rId57" Type="http://schemas.openxmlformats.org/officeDocument/2006/relationships/image" Target="../media/image87.svg"/><Relationship Id="rId61" Type="http://schemas.openxmlformats.org/officeDocument/2006/relationships/image" Target="../media/image101.svg"/><Relationship Id="rId10" Type="http://schemas.openxmlformats.org/officeDocument/2006/relationships/image" Target="../media/image94.png"/><Relationship Id="rId19" Type="http://schemas.openxmlformats.org/officeDocument/2006/relationships/image" Target="../media/image81.svg"/><Relationship Id="rId31" Type="http://schemas.openxmlformats.org/officeDocument/2006/relationships/image" Target="../media/image49.svg"/><Relationship Id="rId44" Type="http://schemas.openxmlformats.org/officeDocument/2006/relationships/image" Target="../media/image62.png"/><Relationship Id="rId52" Type="http://schemas.openxmlformats.org/officeDocument/2006/relationships/image" Target="../media/image70.png"/><Relationship Id="rId60" Type="http://schemas.openxmlformats.org/officeDocument/2006/relationships/image" Target="../media/image100.png"/><Relationship Id="rId65" Type="http://schemas.openxmlformats.org/officeDocument/2006/relationships/image" Target="../media/image77.svg"/><Relationship Id="rId4" Type="http://schemas.openxmlformats.org/officeDocument/2006/relationships/image" Target="../media/image106.emf"/><Relationship Id="rId9" Type="http://schemas.openxmlformats.org/officeDocument/2006/relationships/image" Target="../media/image93.svg"/><Relationship Id="rId14" Type="http://schemas.openxmlformats.org/officeDocument/2006/relationships/image" Target="../media/image78.png"/><Relationship Id="rId22" Type="http://schemas.openxmlformats.org/officeDocument/2006/relationships/image" Target="../media/image40.png"/><Relationship Id="rId27" Type="http://schemas.openxmlformats.org/officeDocument/2006/relationships/image" Target="../media/image45.svg"/><Relationship Id="rId30" Type="http://schemas.openxmlformats.org/officeDocument/2006/relationships/image" Target="../media/image48.png"/><Relationship Id="rId35" Type="http://schemas.openxmlformats.org/officeDocument/2006/relationships/image" Target="../media/image53.svg"/><Relationship Id="rId43" Type="http://schemas.openxmlformats.org/officeDocument/2006/relationships/image" Target="../media/image61.svg"/><Relationship Id="rId48" Type="http://schemas.openxmlformats.org/officeDocument/2006/relationships/image" Target="../media/image66.jpeg"/><Relationship Id="rId56" Type="http://schemas.openxmlformats.org/officeDocument/2006/relationships/image" Target="../media/image86.png"/><Relationship Id="rId64" Type="http://schemas.openxmlformats.org/officeDocument/2006/relationships/image" Target="../media/image76.png"/><Relationship Id="rId69" Type="http://schemas.openxmlformats.org/officeDocument/2006/relationships/image" Target="../media/image105.svg"/><Relationship Id="rId8" Type="http://schemas.openxmlformats.org/officeDocument/2006/relationships/image" Target="../media/image92.png"/><Relationship Id="rId51" Type="http://schemas.openxmlformats.org/officeDocument/2006/relationships/image" Target="../media/image69.png"/><Relationship Id="rId3" Type="http://schemas.openxmlformats.org/officeDocument/2006/relationships/image" Target="../media/image108.jpeg"/><Relationship Id="rId12" Type="http://schemas.openxmlformats.org/officeDocument/2006/relationships/image" Target="../media/image74.png"/><Relationship Id="rId17" Type="http://schemas.openxmlformats.org/officeDocument/2006/relationships/image" Target="../media/image83.svg"/><Relationship Id="rId25" Type="http://schemas.openxmlformats.org/officeDocument/2006/relationships/image" Target="../media/image43.svg"/><Relationship Id="rId33" Type="http://schemas.openxmlformats.org/officeDocument/2006/relationships/image" Target="../media/image51.svg"/><Relationship Id="rId38" Type="http://schemas.openxmlformats.org/officeDocument/2006/relationships/image" Target="../media/image56.png"/><Relationship Id="rId46" Type="http://schemas.openxmlformats.org/officeDocument/2006/relationships/image" Target="../media/image64.svg"/><Relationship Id="rId59" Type="http://schemas.openxmlformats.org/officeDocument/2006/relationships/image" Target="../media/image99.svg"/><Relationship Id="rId67" Type="http://schemas.openxmlformats.org/officeDocument/2006/relationships/image" Target="../media/image89.svg"/><Relationship Id="rId20" Type="http://schemas.openxmlformats.org/officeDocument/2006/relationships/image" Target="../media/image96.png"/><Relationship Id="rId41" Type="http://schemas.openxmlformats.org/officeDocument/2006/relationships/image" Target="../media/image59.svg"/><Relationship Id="rId54" Type="http://schemas.openxmlformats.org/officeDocument/2006/relationships/image" Target="../media/image72.png"/><Relationship Id="rId62" Type="http://schemas.openxmlformats.org/officeDocument/2006/relationships/image" Target="../media/image102.png"/><Relationship Id="rId70" Type="http://schemas.openxmlformats.org/officeDocument/2006/relationships/image" Target="../media/image84.png"/></Relationships>
</file>

<file path=ppt/slides/_rels/slide17.xml.rels><?xml version="1.0" encoding="UTF-8" standalone="yes"?>
<Relationships xmlns="http://schemas.openxmlformats.org/package/2006/relationships"><Relationship Id="rId13" Type="http://schemas.openxmlformats.org/officeDocument/2006/relationships/image" Target="../media/image75.svg"/><Relationship Id="rId18" Type="http://schemas.openxmlformats.org/officeDocument/2006/relationships/image" Target="../media/image80.png"/><Relationship Id="rId26" Type="http://schemas.openxmlformats.org/officeDocument/2006/relationships/image" Target="../media/image48.png"/><Relationship Id="rId39" Type="http://schemas.openxmlformats.org/officeDocument/2006/relationships/image" Target="../media/image61.svg"/><Relationship Id="rId21" Type="http://schemas.openxmlformats.org/officeDocument/2006/relationships/image" Target="../media/image97.svg"/><Relationship Id="rId34" Type="http://schemas.openxmlformats.org/officeDocument/2006/relationships/image" Target="../media/image56.png"/><Relationship Id="rId42" Type="http://schemas.openxmlformats.org/officeDocument/2006/relationships/image" Target="../media/image64.svg"/><Relationship Id="rId47" Type="http://schemas.openxmlformats.org/officeDocument/2006/relationships/image" Target="../media/image69.png"/><Relationship Id="rId50" Type="http://schemas.openxmlformats.org/officeDocument/2006/relationships/image" Target="../media/image72.png"/><Relationship Id="rId55" Type="http://schemas.openxmlformats.org/officeDocument/2006/relationships/image" Target="../media/image99.svg"/><Relationship Id="rId63" Type="http://schemas.openxmlformats.org/officeDocument/2006/relationships/image" Target="../media/image89.svg"/><Relationship Id="rId68" Type="http://schemas.openxmlformats.org/officeDocument/2006/relationships/image" Target="../media/image42.png"/><Relationship Id="rId7" Type="http://schemas.openxmlformats.org/officeDocument/2006/relationships/image" Target="../media/image91.svg"/><Relationship Id="rId71" Type="http://schemas.openxmlformats.org/officeDocument/2006/relationships/image" Target="../media/image85.svg"/><Relationship Id="rId2" Type="http://schemas.openxmlformats.org/officeDocument/2006/relationships/notesSlide" Target="../notesSlides/notesSlide17.xml"/><Relationship Id="rId16" Type="http://schemas.openxmlformats.org/officeDocument/2006/relationships/image" Target="../media/image82.png"/><Relationship Id="rId29" Type="http://schemas.openxmlformats.org/officeDocument/2006/relationships/image" Target="../media/image51.svg"/><Relationship Id="rId1" Type="http://schemas.openxmlformats.org/officeDocument/2006/relationships/slideLayout" Target="../slideLayouts/slideLayout21.xml"/><Relationship Id="rId6" Type="http://schemas.openxmlformats.org/officeDocument/2006/relationships/image" Target="../media/image90.png"/><Relationship Id="rId11" Type="http://schemas.openxmlformats.org/officeDocument/2006/relationships/image" Target="../media/image95.svg"/><Relationship Id="rId24" Type="http://schemas.openxmlformats.org/officeDocument/2006/relationships/image" Target="../media/image46.png"/><Relationship Id="rId32" Type="http://schemas.openxmlformats.org/officeDocument/2006/relationships/image" Target="../media/image54.png"/><Relationship Id="rId37" Type="http://schemas.openxmlformats.org/officeDocument/2006/relationships/image" Target="../media/image59.svg"/><Relationship Id="rId40" Type="http://schemas.openxmlformats.org/officeDocument/2006/relationships/image" Target="../media/image62.png"/><Relationship Id="rId45" Type="http://schemas.openxmlformats.org/officeDocument/2006/relationships/image" Target="../media/image67.png"/><Relationship Id="rId53" Type="http://schemas.openxmlformats.org/officeDocument/2006/relationships/image" Target="../media/image87.svg"/><Relationship Id="rId58" Type="http://schemas.openxmlformats.org/officeDocument/2006/relationships/image" Target="../media/image102.png"/><Relationship Id="rId66" Type="http://schemas.openxmlformats.org/officeDocument/2006/relationships/image" Target="../media/image40.png"/><Relationship Id="rId5" Type="http://schemas.openxmlformats.org/officeDocument/2006/relationships/image" Target="../media/image107.png"/><Relationship Id="rId15" Type="http://schemas.openxmlformats.org/officeDocument/2006/relationships/image" Target="../media/image79.svg"/><Relationship Id="rId23" Type="http://schemas.openxmlformats.org/officeDocument/2006/relationships/image" Target="../media/image45.svg"/><Relationship Id="rId28" Type="http://schemas.openxmlformats.org/officeDocument/2006/relationships/image" Target="../media/image50.png"/><Relationship Id="rId36" Type="http://schemas.openxmlformats.org/officeDocument/2006/relationships/image" Target="../media/image58.png"/><Relationship Id="rId49" Type="http://schemas.openxmlformats.org/officeDocument/2006/relationships/image" Target="../media/image71.png"/><Relationship Id="rId57" Type="http://schemas.openxmlformats.org/officeDocument/2006/relationships/image" Target="../media/image101.svg"/><Relationship Id="rId61" Type="http://schemas.openxmlformats.org/officeDocument/2006/relationships/image" Target="../media/image77.svg"/><Relationship Id="rId10" Type="http://schemas.openxmlformats.org/officeDocument/2006/relationships/image" Target="../media/image94.png"/><Relationship Id="rId19" Type="http://schemas.openxmlformats.org/officeDocument/2006/relationships/image" Target="../media/image81.svg"/><Relationship Id="rId31" Type="http://schemas.openxmlformats.org/officeDocument/2006/relationships/image" Target="../media/image53.svg"/><Relationship Id="rId44" Type="http://schemas.openxmlformats.org/officeDocument/2006/relationships/image" Target="../media/image66.jpeg"/><Relationship Id="rId52" Type="http://schemas.openxmlformats.org/officeDocument/2006/relationships/image" Target="../media/image86.png"/><Relationship Id="rId60" Type="http://schemas.openxmlformats.org/officeDocument/2006/relationships/image" Target="../media/image76.png"/><Relationship Id="rId65" Type="http://schemas.openxmlformats.org/officeDocument/2006/relationships/image" Target="../media/image105.svg"/><Relationship Id="rId4" Type="http://schemas.openxmlformats.org/officeDocument/2006/relationships/image" Target="../media/image106.emf"/><Relationship Id="rId9" Type="http://schemas.openxmlformats.org/officeDocument/2006/relationships/image" Target="../media/image93.svg"/><Relationship Id="rId14" Type="http://schemas.openxmlformats.org/officeDocument/2006/relationships/image" Target="../media/image78.png"/><Relationship Id="rId22" Type="http://schemas.openxmlformats.org/officeDocument/2006/relationships/image" Target="../media/image44.png"/><Relationship Id="rId27" Type="http://schemas.openxmlformats.org/officeDocument/2006/relationships/image" Target="../media/image49.svg"/><Relationship Id="rId30" Type="http://schemas.openxmlformats.org/officeDocument/2006/relationships/image" Target="../media/image52.png"/><Relationship Id="rId35" Type="http://schemas.openxmlformats.org/officeDocument/2006/relationships/image" Target="../media/image57.svg"/><Relationship Id="rId43" Type="http://schemas.openxmlformats.org/officeDocument/2006/relationships/image" Target="../media/image65.png"/><Relationship Id="rId48" Type="http://schemas.openxmlformats.org/officeDocument/2006/relationships/image" Target="../media/image70.png"/><Relationship Id="rId56" Type="http://schemas.openxmlformats.org/officeDocument/2006/relationships/image" Target="../media/image100.png"/><Relationship Id="rId64" Type="http://schemas.openxmlformats.org/officeDocument/2006/relationships/image" Target="../media/image104.png"/><Relationship Id="rId69" Type="http://schemas.openxmlformats.org/officeDocument/2006/relationships/image" Target="../media/image43.svg"/><Relationship Id="rId8" Type="http://schemas.openxmlformats.org/officeDocument/2006/relationships/image" Target="../media/image92.png"/><Relationship Id="rId51" Type="http://schemas.openxmlformats.org/officeDocument/2006/relationships/image" Target="../media/image73.svg"/><Relationship Id="rId3" Type="http://schemas.openxmlformats.org/officeDocument/2006/relationships/image" Target="../media/image108.jpeg"/><Relationship Id="rId12" Type="http://schemas.openxmlformats.org/officeDocument/2006/relationships/image" Target="../media/image74.png"/><Relationship Id="rId17" Type="http://schemas.openxmlformats.org/officeDocument/2006/relationships/image" Target="../media/image83.svg"/><Relationship Id="rId25" Type="http://schemas.openxmlformats.org/officeDocument/2006/relationships/image" Target="../media/image47.svg"/><Relationship Id="rId33" Type="http://schemas.openxmlformats.org/officeDocument/2006/relationships/image" Target="../media/image55.svg"/><Relationship Id="rId38" Type="http://schemas.openxmlformats.org/officeDocument/2006/relationships/image" Target="../media/image60.png"/><Relationship Id="rId46" Type="http://schemas.openxmlformats.org/officeDocument/2006/relationships/image" Target="../media/image68.png"/><Relationship Id="rId59" Type="http://schemas.openxmlformats.org/officeDocument/2006/relationships/image" Target="../media/image103.svg"/><Relationship Id="rId67" Type="http://schemas.openxmlformats.org/officeDocument/2006/relationships/image" Target="../media/image41.svg"/><Relationship Id="rId20" Type="http://schemas.openxmlformats.org/officeDocument/2006/relationships/image" Target="../media/image96.png"/><Relationship Id="rId41" Type="http://schemas.openxmlformats.org/officeDocument/2006/relationships/image" Target="../media/image63.png"/><Relationship Id="rId54" Type="http://schemas.openxmlformats.org/officeDocument/2006/relationships/image" Target="../media/image98.png"/><Relationship Id="rId62" Type="http://schemas.openxmlformats.org/officeDocument/2006/relationships/image" Target="../media/image88.png"/><Relationship Id="rId70" Type="http://schemas.openxmlformats.org/officeDocument/2006/relationships/image" Target="../media/image84.png"/></Relationships>
</file>

<file path=ppt/slides/_rels/slide18.xml.rels><?xml version="1.0" encoding="UTF-8" standalone="yes"?>
<Relationships xmlns="http://schemas.openxmlformats.org/package/2006/relationships"><Relationship Id="rId13" Type="http://schemas.openxmlformats.org/officeDocument/2006/relationships/image" Target="../media/image75.svg"/><Relationship Id="rId18" Type="http://schemas.openxmlformats.org/officeDocument/2006/relationships/image" Target="../media/image80.png"/><Relationship Id="rId26" Type="http://schemas.openxmlformats.org/officeDocument/2006/relationships/image" Target="../media/image48.png"/><Relationship Id="rId39" Type="http://schemas.openxmlformats.org/officeDocument/2006/relationships/image" Target="../media/image61.svg"/><Relationship Id="rId21" Type="http://schemas.openxmlformats.org/officeDocument/2006/relationships/image" Target="../media/image97.svg"/><Relationship Id="rId34" Type="http://schemas.openxmlformats.org/officeDocument/2006/relationships/image" Target="../media/image56.png"/><Relationship Id="rId42" Type="http://schemas.openxmlformats.org/officeDocument/2006/relationships/image" Target="../media/image64.svg"/><Relationship Id="rId47" Type="http://schemas.openxmlformats.org/officeDocument/2006/relationships/image" Target="../media/image69.png"/><Relationship Id="rId50" Type="http://schemas.openxmlformats.org/officeDocument/2006/relationships/image" Target="../media/image72.png"/><Relationship Id="rId55" Type="http://schemas.openxmlformats.org/officeDocument/2006/relationships/image" Target="../media/image99.svg"/><Relationship Id="rId63" Type="http://schemas.openxmlformats.org/officeDocument/2006/relationships/image" Target="../media/image89.svg"/><Relationship Id="rId68" Type="http://schemas.openxmlformats.org/officeDocument/2006/relationships/image" Target="../media/image42.png"/><Relationship Id="rId7" Type="http://schemas.openxmlformats.org/officeDocument/2006/relationships/image" Target="../media/image91.svg"/><Relationship Id="rId71" Type="http://schemas.openxmlformats.org/officeDocument/2006/relationships/image" Target="../media/image85.svg"/><Relationship Id="rId2" Type="http://schemas.openxmlformats.org/officeDocument/2006/relationships/notesSlide" Target="../notesSlides/notesSlide18.xml"/><Relationship Id="rId16" Type="http://schemas.openxmlformats.org/officeDocument/2006/relationships/image" Target="../media/image82.png"/><Relationship Id="rId29" Type="http://schemas.openxmlformats.org/officeDocument/2006/relationships/image" Target="../media/image51.svg"/><Relationship Id="rId1" Type="http://schemas.openxmlformats.org/officeDocument/2006/relationships/slideLayout" Target="../slideLayouts/slideLayout21.xml"/><Relationship Id="rId6" Type="http://schemas.openxmlformats.org/officeDocument/2006/relationships/image" Target="../media/image90.png"/><Relationship Id="rId11" Type="http://schemas.openxmlformats.org/officeDocument/2006/relationships/image" Target="../media/image95.svg"/><Relationship Id="rId24" Type="http://schemas.openxmlformats.org/officeDocument/2006/relationships/image" Target="../media/image46.png"/><Relationship Id="rId32" Type="http://schemas.openxmlformats.org/officeDocument/2006/relationships/image" Target="../media/image54.png"/><Relationship Id="rId37" Type="http://schemas.openxmlformats.org/officeDocument/2006/relationships/image" Target="../media/image59.svg"/><Relationship Id="rId40" Type="http://schemas.openxmlformats.org/officeDocument/2006/relationships/image" Target="../media/image62.png"/><Relationship Id="rId45" Type="http://schemas.openxmlformats.org/officeDocument/2006/relationships/image" Target="../media/image67.png"/><Relationship Id="rId53" Type="http://schemas.openxmlformats.org/officeDocument/2006/relationships/image" Target="../media/image87.svg"/><Relationship Id="rId58" Type="http://schemas.openxmlformats.org/officeDocument/2006/relationships/image" Target="../media/image102.png"/><Relationship Id="rId66" Type="http://schemas.openxmlformats.org/officeDocument/2006/relationships/image" Target="../media/image40.png"/><Relationship Id="rId5" Type="http://schemas.openxmlformats.org/officeDocument/2006/relationships/image" Target="../media/image107.png"/><Relationship Id="rId15" Type="http://schemas.openxmlformats.org/officeDocument/2006/relationships/image" Target="../media/image79.svg"/><Relationship Id="rId23" Type="http://schemas.openxmlformats.org/officeDocument/2006/relationships/image" Target="../media/image45.svg"/><Relationship Id="rId28" Type="http://schemas.openxmlformats.org/officeDocument/2006/relationships/image" Target="../media/image50.png"/><Relationship Id="rId36" Type="http://schemas.openxmlformats.org/officeDocument/2006/relationships/image" Target="../media/image58.png"/><Relationship Id="rId49" Type="http://schemas.openxmlformats.org/officeDocument/2006/relationships/image" Target="../media/image71.png"/><Relationship Id="rId57" Type="http://schemas.openxmlformats.org/officeDocument/2006/relationships/image" Target="../media/image101.svg"/><Relationship Id="rId61" Type="http://schemas.openxmlformats.org/officeDocument/2006/relationships/image" Target="../media/image77.svg"/><Relationship Id="rId10" Type="http://schemas.openxmlformats.org/officeDocument/2006/relationships/image" Target="../media/image94.png"/><Relationship Id="rId19" Type="http://schemas.openxmlformats.org/officeDocument/2006/relationships/image" Target="../media/image81.svg"/><Relationship Id="rId31" Type="http://schemas.openxmlformats.org/officeDocument/2006/relationships/image" Target="../media/image53.svg"/><Relationship Id="rId44" Type="http://schemas.openxmlformats.org/officeDocument/2006/relationships/image" Target="../media/image66.jpeg"/><Relationship Id="rId52" Type="http://schemas.openxmlformats.org/officeDocument/2006/relationships/image" Target="../media/image86.png"/><Relationship Id="rId60" Type="http://schemas.openxmlformats.org/officeDocument/2006/relationships/image" Target="../media/image76.png"/><Relationship Id="rId65" Type="http://schemas.openxmlformats.org/officeDocument/2006/relationships/image" Target="../media/image105.svg"/><Relationship Id="rId4" Type="http://schemas.openxmlformats.org/officeDocument/2006/relationships/image" Target="../media/image106.emf"/><Relationship Id="rId9" Type="http://schemas.openxmlformats.org/officeDocument/2006/relationships/image" Target="../media/image93.svg"/><Relationship Id="rId14" Type="http://schemas.openxmlformats.org/officeDocument/2006/relationships/image" Target="../media/image78.png"/><Relationship Id="rId22" Type="http://schemas.openxmlformats.org/officeDocument/2006/relationships/image" Target="../media/image44.png"/><Relationship Id="rId27" Type="http://schemas.openxmlformats.org/officeDocument/2006/relationships/image" Target="../media/image49.svg"/><Relationship Id="rId30" Type="http://schemas.openxmlformats.org/officeDocument/2006/relationships/image" Target="../media/image52.png"/><Relationship Id="rId35" Type="http://schemas.openxmlformats.org/officeDocument/2006/relationships/image" Target="../media/image57.svg"/><Relationship Id="rId43" Type="http://schemas.openxmlformats.org/officeDocument/2006/relationships/image" Target="../media/image65.png"/><Relationship Id="rId48" Type="http://schemas.openxmlformats.org/officeDocument/2006/relationships/image" Target="../media/image70.png"/><Relationship Id="rId56" Type="http://schemas.openxmlformats.org/officeDocument/2006/relationships/image" Target="../media/image100.png"/><Relationship Id="rId64" Type="http://schemas.openxmlformats.org/officeDocument/2006/relationships/image" Target="../media/image104.png"/><Relationship Id="rId69" Type="http://schemas.openxmlformats.org/officeDocument/2006/relationships/image" Target="../media/image43.svg"/><Relationship Id="rId8" Type="http://schemas.openxmlformats.org/officeDocument/2006/relationships/image" Target="../media/image92.png"/><Relationship Id="rId51" Type="http://schemas.openxmlformats.org/officeDocument/2006/relationships/image" Target="../media/image73.svg"/><Relationship Id="rId3" Type="http://schemas.openxmlformats.org/officeDocument/2006/relationships/image" Target="../media/image108.jpeg"/><Relationship Id="rId12" Type="http://schemas.openxmlformats.org/officeDocument/2006/relationships/image" Target="../media/image74.png"/><Relationship Id="rId17" Type="http://schemas.openxmlformats.org/officeDocument/2006/relationships/image" Target="../media/image83.svg"/><Relationship Id="rId25" Type="http://schemas.openxmlformats.org/officeDocument/2006/relationships/image" Target="../media/image47.svg"/><Relationship Id="rId33" Type="http://schemas.openxmlformats.org/officeDocument/2006/relationships/image" Target="../media/image55.svg"/><Relationship Id="rId38" Type="http://schemas.openxmlformats.org/officeDocument/2006/relationships/image" Target="../media/image60.png"/><Relationship Id="rId46" Type="http://schemas.openxmlformats.org/officeDocument/2006/relationships/image" Target="../media/image68.png"/><Relationship Id="rId59" Type="http://schemas.openxmlformats.org/officeDocument/2006/relationships/image" Target="../media/image103.svg"/><Relationship Id="rId67" Type="http://schemas.openxmlformats.org/officeDocument/2006/relationships/image" Target="../media/image41.svg"/><Relationship Id="rId20" Type="http://schemas.openxmlformats.org/officeDocument/2006/relationships/image" Target="../media/image96.png"/><Relationship Id="rId41" Type="http://schemas.openxmlformats.org/officeDocument/2006/relationships/image" Target="../media/image63.png"/><Relationship Id="rId54" Type="http://schemas.openxmlformats.org/officeDocument/2006/relationships/image" Target="../media/image98.png"/><Relationship Id="rId62" Type="http://schemas.openxmlformats.org/officeDocument/2006/relationships/image" Target="../media/image88.png"/><Relationship Id="rId70" Type="http://schemas.openxmlformats.org/officeDocument/2006/relationships/image" Target="../media/image84.png"/></Relationships>
</file>

<file path=ppt/slides/_rels/slide19.xml.rels><?xml version="1.0" encoding="UTF-8" standalone="yes"?>
<Relationships xmlns="http://schemas.openxmlformats.org/package/2006/relationships"><Relationship Id="rId13" Type="http://schemas.openxmlformats.org/officeDocument/2006/relationships/image" Target="../media/image75.svg"/><Relationship Id="rId18" Type="http://schemas.openxmlformats.org/officeDocument/2006/relationships/image" Target="../media/image80.png"/><Relationship Id="rId26" Type="http://schemas.openxmlformats.org/officeDocument/2006/relationships/image" Target="../media/image48.png"/><Relationship Id="rId39" Type="http://schemas.openxmlformats.org/officeDocument/2006/relationships/image" Target="../media/image61.svg"/><Relationship Id="rId21" Type="http://schemas.openxmlformats.org/officeDocument/2006/relationships/image" Target="../media/image97.svg"/><Relationship Id="rId34" Type="http://schemas.openxmlformats.org/officeDocument/2006/relationships/image" Target="../media/image56.png"/><Relationship Id="rId42" Type="http://schemas.openxmlformats.org/officeDocument/2006/relationships/image" Target="../media/image64.svg"/><Relationship Id="rId47" Type="http://schemas.openxmlformats.org/officeDocument/2006/relationships/image" Target="../media/image69.png"/><Relationship Id="rId50" Type="http://schemas.openxmlformats.org/officeDocument/2006/relationships/image" Target="../media/image72.png"/><Relationship Id="rId55" Type="http://schemas.openxmlformats.org/officeDocument/2006/relationships/image" Target="../media/image99.svg"/><Relationship Id="rId63" Type="http://schemas.openxmlformats.org/officeDocument/2006/relationships/image" Target="../media/image89.svg"/><Relationship Id="rId68" Type="http://schemas.openxmlformats.org/officeDocument/2006/relationships/image" Target="../media/image42.png"/><Relationship Id="rId7" Type="http://schemas.openxmlformats.org/officeDocument/2006/relationships/image" Target="../media/image91.svg"/><Relationship Id="rId71" Type="http://schemas.openxmlformats.org/officeDocument/2006/relationships/image" Target="../media/image85.svg"/><Relationship Id="rId2" Type="http://schemas.openxmlformats.org/officeDocument/2006/relationships/notesSlide" Target="../notesSlides/notesSlide19.xml"/><Relationship Id="rId16" Type="http://schemas.openxmlformats.org/officeDocument/2006/relationships/image" Target="../media/image82.png"/><Relationship Id="rId29" Type="http://schemas.openxmlformats.org/officeDocument/2006/relationships/image" Target="../media/image51.svg"/><Relationship Id="rId1" Type="http://schemas.openxmlformats.org/officeDocument/2006/relationships/slideLayout" Target="../slideLayouts/slideLayout21.xml"/><Relationship Id="rId6" Type="http://schemas.openxmlformats.org/officeDocument/2006/relationships/image" Target="../media/image90.png"/><Relationship Id="rId11" Type="http://schemas.openxmlformats.org/officeDocument/2006/relationships/image" Target="../media/image95.svg"/><Relationship Id="rId24" Type="http://schemas.openxmlformats.org/officeDocument/2006/relationships/image" Target="../media/image46.png"/><Relationship Id="rId32" Type="http://schemas.openxmlformats.org/officeDocument/2006/relationships/image" Target="../media/image54.png"/><Relationship Id="rId37" Type="http://schemas.openxmlformats.org/officeDocument/2006/relationships/image" Target="../media/image59.svg"/><Relationship Id="rId40" Type="http://schemas.openxmlformats.org/officeDocument/2006/relationships/image" Target="../media/image62.png"/><Relationship Id="rId45" Type="http://schemas.openxmlformats.org/officeDocument/2006/relationships/image" Target="../media/image67.png"/><Relationship Id="rId53" Type="http://schemas.openxmlformats.org/officeDocument/2006/relationships/image" Target="../media/image87.svg"/><Relationship Id="rId58" Type="http://schemas.openxmlformats.org/officeDocument/2006/relationships/image" Target="../media/image102.png"/><Relationship Id="rId66" Type="http://schemas.openxmlformats.org/officeDocument/2006/relationships/image" Target="../media/image40.png"/><Relationship Id="rId5" Type="http://schemas.openxmlformats.org/officeDocument/2006/relationships/image" Target="../media/image107.png"/><Relationship Id="rId15" Type="http://schemas.openxmlformats.org/officeDocument/2006/relationships/image" Target="../media/image79.svg"/><Relationship Id="rId23" Type="http://schemas.openxmlformats.org/officeDocument/2006/relationships/image" Target="../media/image45.svg"/><Relationship Id="rId28" Type="http://schemas.openxmlformats.org/officeDocument/2006/relationships/image" Target="../media/image50.png"/><Relationship Id="rId36" Type="http://schemas.openxmlformats.org/officeDocument/2006/relationships/image" Target="../media/image58.png"/><Relationship Id="rId49" Type="http://schemas.openxmlformats.org/officeDocument/2006/relationships/image" Target="../media/image71.png"/><Relationship Id="rId57" Type="http://schemas.openxmlformats.org/officeDocument/2006/relationships/image" Target="../media/image101.svg"/><Relationship Id="rId61" Type="http://schemas.openxmlformats.org/officeDocument/2006/relationships/image" Target="../media/image77.svg"/><Relationship Id="rId10" Type="http://schemas.openxmlformats.org/officeDocument/2006/relationships/image" Target="../media/image94.png"/><Relationship Id="rId19" Type="http://schemas.openxmlformats.org/officeDocument/2006/relationships/image" Target="../media/image81.svg"/><Relationship Id="rId31" Type="http://schemas.openxmlformats.org/officeDocument/2006/relationships/image" Target="../media/image53.svg"/><Relationship Id="rId44" Type="http://schemas.openxmlformats.org/officeDocument/2006/relationships/image" Target="../media/image66.jpeg"/><Relationship Id="rId52" Type="http://schemas.openxmlformats.org/officeDocument/2006/relationships/image" Target="../media/image86.png"/><Relationship Id="rId60" Type="http://schemas.openxmlformats.org/officeDocument/2006/relationships/image" Target="../media/image76.png"/><Relationship Id="rId65" Type="http://schemas.openxmlformats.org/officeDocument/2006/relationships/image" Target="../media/image105.svg"/><Relationship Id="rId4" Type="http://schemas.openxmlformats.org/officeDocument/2006/relationships/image" Target="../media/image106.emf"/><Relationship Id="rId9" Type="http://schemas.openxmlformats.org/officeDocument/2006/relationships/image" Target="../media/image93.svg"/><Relationship Id="rId14" Type="http://schemas.openxmlformats.org/officeDocument/2006/relationships/image" Target="../media/image78.png"/><Relationship Id="rId22" Type="http://schemas.openxmlformats.org/officeDocument/2006/relationships/image" Target="../media/image44.png"/><Relationship Id="rId27" Type="http://schemas.openxmlformats.org/officeDocument/2006/relationships/image" Target="../media/image49.svg"/><Relationship Id="rId30" Type="http://schemas.openxmlformats.org/officeDocument/2006/relationships/image" Target="../media/image52.png"/><Relationship Id="rId35" Type="http://schemas.openxmlformats.org/officeDocument/2006/relationships/image" Target="../media/image57.svg"/><Relationship Id="rId43" Type="http://schemas.openxmlformats.org/officeDocument/2006/relationships/image" Target="../media/image65.png"/><Relationship Id="rId48" Type="http://schemas.openxmlformats.org/officeDocument/2006/relationships/image" Target="../media/image70.png"/><Relationship Id="rId56" Type="http://schemas.openxmlformats.org/officeDocument/2006/relationships/image" Target="../media/image100.png"/><Relationship Id="rId64" Type="http://schemas.openxmlformats.org/officeDocument/2006/relationships/image" Target="../media/image104.png"/><Relationship Id="rId69" Type="http://schemas.openxmlformats.org/officeDocument/2006/relationships/image" Target="../media/image43.svg"/><Relationship Id="rId8" Type="http://schemas.openxmlformats.org/officeDocument/2006/relationships/image" Target="../media/image92.png"/><Relationship Id="rId51" Type="http://schemas.openxmlformats.org/officeDocument/2006/relationships/image" Target="../media/image73.svg"/><Relationship Id="rId3" Type="http://schemas.openxmlformats.org/officeDocument/2006/relationships/image" Target="../media/image108.jpeg"/><Relationship Id="rId12" Type="http://schemas.openxmlformats.org/officeDocument/2006/relationships/image" Target="../media/image74.png"/><Relationship Id="rId17" Type="http://schemas.openxmlformats.org/officeDocument/2006/relationships/image" Target="../media/image83.svg"/><Relationship Id="rId25" Type="http://schemas.openxmlformats.org/officeDocument/2006/relationships/image" Target="../media/image47.svg"/><Relationship Id="rId33" Type="http://schemas.openxmlformats.org/officeDocument/2006/relationships/image" Target="../media/image55.svg"/><Relationship Id="rId38" Type="http://schemas.openxmlformats.org/officeDocument/2006/relationships/image" Target="../media/image60.png"/><Relationship Id="rId46" Type="http://schemas.openxmlformats.org/officeDocument/2006/relationships/image" Target="../media/image68.png"/><Relationship Id="rId59" Type="http://schemas.openxmlformats.org/officeDocument/2006/relationships/image" Target="../media/image103.svg"/><Relationship Id="rId67" Type="http://schemas.openxmlformats.org/officeDocument/2006/relationships/image" Target="../media/image41.svg"/><Relationship Id="rId20" Type="http://schemas.openxmlformats.org/officeDocument/2006/relationships/image" Target="../media/image96.png"/><Relationship Id="rId41" Type="http://schemas.openxmlformats.org/officeDocument/2006/relationships/image" Target="../media/image63.png"/><Relationship Id="rId54" Type="http://schemas.openxmlformats.org/officeDocument/2006/relationships/image" Target="../media/image98.png"/><Relationship Id="rId62" Type="http://schemas.openxmlformats.org/officeDocument/2006/relationships/image" Target="../media/image88.png"/><Relationship Id="rId70" Type="http://schemas.openxmlformats.org/officeDocument/2006/relationships/image" Target="../media/image84.png"/></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09.jpeg"/><Relationship Id="rId7" Type="http://schemas.openxmlformats.org/officeDocument/2006/relationships/image" Target="../media/image113.tiff"/><Relationship Id="rId2" Type="http://schemas.openxmlformats.org/officeDocument/2006/relationships/notesSlide" Target="../notesSlides/notesSlide20.xml"/><Relationship Id="rId1" Type="http://schemas.openxmlformats.org/officeDocument/2006/relationships/slideLayout" Target="../slideLayouts/slideLayout114.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s>
</file>

<file path=ppt/slides/_rels/slide2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21.xml"/><Relationship Id="rId1" Type="http://schemas.openxmlformats.org/officeDocument/2006/relationships/slideLayout" Target="../slideLayouts/slideLayout1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4.xml"/></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3.xml"/><Relationship Id="rId7" Type="http://schemas.openxmlformats.org/officeDocument/2006/relationships/image" Target="../media/image26.svg"/><Relationship Id="rId2" Type="http://schemas.openxmlformats.org/officeDocument/2006/relationships/slideLayout" Target="../slideLayouts/slideLayout34.xml"/><Relationship Id="rId1" Type="http://schemas.openxmlformats.org/officeDocument/2006/relationships/tags" Target="../tags/tag1.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6.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3.xml"/><Relationship Id="rId1" Type="http://schemas.openxmlformats.org/officeDocument/2006/relationships/slideLayout" Target="../slideLayouts/slideLayout1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3.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8.xml"/><Relationship Id="rId1" Type="http://schemas.openxmlformats.org/officeDocument/2006/relationships/slideLayout" Target="../slideLayouts/slideLayout1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7.xml"/></Relationships>
</file>

<file path=ppt/slides/_rels/slide44.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42.xml"/><Relationship Id="rId1" Type="http://schemas.openxmlformats.org/officeDocument/2006/relationships/slideLayout" Target="../slideLayouts/slideLayout114.xml"/><Relationship Id="rId6" Type="http://schemas.microsoft.com/office/2007/relationships/hdphoto" Target="../media/hdphoto5.wdp"/><Relationship Id="rId5" Type="http://schemas.openxmlformats.org/officeDocument/2006/relationships/image" Target="../media/image117.png"/><Relationship Id="rId4" Type="http://schemas.microsoft.com/office/2007/relationships/hdphoto" Target="../media/hdphoto4.wdp"/></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62.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124.png"/><Relationship Id="rId3" Type="http://schemas.openxmlformats.org/officeDocument/2006/relationships/image" Target="../media/image118.png"/><Relationship Id="rId7" Type="http://schemas.openxmlformats.org/officeDocument/2006/relationships/image" Target="../media/image121.png"/><Relationship Id="rId12" Type="http://schemas.microsoft.com/office/2007/relationships/hdphoto" Target="../media/hdphoto9.wdp"/><Relationship Id="rId17" Type="http://schemas.openxmlformats.org/officeDocument/2006/relationships/image" Target="../media/image127.png"/><Relationship Id="rId2" Type="http://schemas.openxmlformats.org/officeDocument/2006/relationships/notesSlide" Target="../notesSlides/notesSlide58.xml"/><Relationship Id="rId16" Type="http://schemas.openxmlformats.org/officeDocument/2006/relationships/image" Target="../media/image126.png"/><Relationship Id="rId1" Type="http://schemas.openxmlformats.org/officeDocument/2006/relationships/slideLayout" Target="../slideLayouts/slideLayout116.xml"/><Relationship Id="rId6" Type="http://schemas.openxmlformats.org/officeDocument/2006/relationships/image" Target="../media/image120.svg"/><Relationship Id="rId11" Type="http://schemas.openxmlformats.org/officeDocument/2006/relationships/image" Target="../media/image123.png"/><Relationship Id="rId5" Type="http://schemas.openxmlformats.org/officeDocument/2006/relationships/image" Target="../media/image119.png"/><Relationship Id="rId15" Type="http://schemas.openxmlformats.org/officeDocument/2006/relationships/image" Target="../media/image125.png"/><Relationship Id="rId10" Type="http://schemas.microsoft.com/office/2007/relationships/hdphoto" Target="../media/hdphoto8.wdp"/><Relationship Id="rId4" Type="http://schemas.microsoft.com/office/2007/relationships/hdphoto" Target="../media/hdphoto6.wdp"/><Relationship Id="rId9" Type="http://schemas.openxmlformats.org/officeDocument/2006/relationships/image" Target="../media/image122.png"/><Relationship Id="rId14" Type="http://schemas.microsoft.com/office/2007/relationships/hdphoto" Target="../media/hdphoto10.wdp"/></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9.png"/><Relationship Id="rId3" Type="http://schemas.openxmlformats.org/officeDocument/2006/relationships/image" Target="../media/image31.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notesSlide" Target="../notesSlides/notesSlide7.xml"/><Relationship Id="rId1" Type="http://schemas.openxmlformats.org/officeDocument/2006/relationships/slideLayout" Target="../slideLayouts/slideLayout117.xml"/><Relationship Id="rId6" Type="http://schemas.microsoft.com/office/2007/relationships/hdphoto" Target="../media/hdphoto2.wdp"/><Relationship Id="rId11" Type="http://schemas.openxmlformats.org/officeDocument/2006/relationships/image" Target="../media/image37.png"/><Relationship Id="rId5" Type="http://schemas.openxmlformats.org/officeDocument/2006/relationships/image" Target="../media/image32.png"/><Relationship Id="rId10" Type="http://schemas.openxmlformats.org/officeDocument/2006/relationships/image" Target="../media/image36.svg"/><Relationship Id="rId4" Type="http://schemas.microsoft.com/office/2007/relationships/hdphoto" Target="../media/hdphoto1.wdp"/><Relationship Id="rId9" Type="http://schemas.openxmlformats.org/officeDocument/2006/relationships/image" Target="../media/image35.png"/><Relationship Id="rId1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3257" y="1301103"/>
            <a:ext cx="9144000" cy="553998"/>
          </a:xfrm>
        </p:spPr>
        <p:txBody>
          <a:bodyPr/>
          <a:lstStyle/>
          <a:p>
            <a:r>
              <a:rPr lang="en-US" dirty="0"/>
              <a:t>Modern Analytics Academy “Vignettes”</a:t>
            </a:r>
          </a:p>
        </p:txBody>
      </p:sp>
      <p:sp>
        <p:nvSpPr>
          <p:cNvPr id="5" name="Text Placeholder 4"/>
          <p:cNvSpPr>
            <a:spLocks noGrp="1"/>
          </p:cNvSpPr>
          <p:nvPr>
            <p:ph type="body" sz="quarter" idx="12"/>
          </p:nvPr>
        </p:nvSpPr>
        <p:spPr>
          <a:xfrm>
            <a:off x="543257" y="1855101"/>
            <a:ext cx="9144000" cy="338554"/>
          </a:xfrm>
        </p:spPr>
        <p:txBody>
          <a:bodyPr/>
          <a:lstStyle/>
          <a:p>
            <a:r>
              <a:rPr lang="en-US" dirty="0"/>
              <a:t>Follow up to Modern Analytics Academy: https://aka.ms/maa</a:t>
            </a:r>
          </a:p>
        </p:txBody>
      </p:sp>
      <p:sp>
        <p:nvSpPr>
          <p:cNvPr id="6" name="Text Placeholder 4">
            <a:extLst>
              <a:ext uri="{FF2B5EF4-FFF2-40B4-BE49-F238E27FC236}">
                <a16:creationId xmlns:a16="http://schemas.microsoft.com/office/drawing/2014/main" id="{F1358498-DD55-44FC-8A00-4FD38EBE045F}"/>
              </a:ext>
            </a:extLst>
          </p:cNvPr>
          <p:cNvSpPr txBox="1">
            <a:spLocks/>
          </p:cNvSpPr>
          <p:nvPr/>
        </p:nvSpPr>
        <p:spPr>
          <a:xfrm>
            <a:off x="645615" y="2647160"/>
            <a:ext cx="8907818" cy="2147191"/>
          </a:xfrm>
          <a:prstGeom prst="rect">
            <a:avLst/>
          </a:prstGeom>
          <a:noFill/>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2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pPr>
            <a:r>
              <a:rPr lang="en-US" sz="2400" dirty="0"/>
              <a:t>Topical sessions that addresses:</a:t>
            </a:r>
          </a:p>
          <a:p>
            <a:pPr marL="342900" indent="-342900">
              <a:lnSpc>
                <a:spcPct val="150000"/>
              </a:lnSpc>
              <a:buFontTx/>
              <a:buChar char="-"/>
            </a:pPr>
            <a:r>
              <a:rPr lang="en-US" sz="2400" dirty="0"/>
              <a:t>New features and how to use them</a:t>
            </a:r>
          </a:p>
          <a:p>
            <a:pPr marL="342900" indent="-342900">
              <a:lnSpc>
                <a:spcPct val="150000"/>
              </a:lnSpc>
              <a:buFontTx/>
              <a:buChar char="-"/>
            </a:pPr>
            <a:r>
              <a:rPr lang="en-US" sz="2400" dirty="0"/>
              <a:t>Frequent questions we receive</a:t>
            </a:r>
          </a:p>
          <a:p>
            <a:pPr marL="342900" indent="-342900">
              <a:lnSpc>
                <a:spcPct val="150000"/>
              </a:lnSpc>
              <a:buFontTx/>
              <a:buChar char="-"/>
            </a:pPr>
            <a:r>
              <a:rPr lang="en-US" sz="2400" dirty="0"/>
              <a:t>Updates to a previous session</a:t>
            </a:r>
          </a:p>
        </p:txBody>
      </p:sp>
      <p:sp>
        <p:nvSpPr>
          <p:cNvPr id="2" name="Text Placeholder 3">
            <a:extLst>
              <a:ext uri="{FF2B5EF4-FFF2-40B4-BE49-F238E27FC236}">
                <a16:creationId xmlns:a16="http://schemas.microsoft.com/office/drawing/2014/main" id="{716A5138-E9E1-489B-8AD1-0F62E64581C6}"/>
              </a:ext>
            </a:extLst>
          </p:cNvPr>
          <p:cNvSpPr txBox="1">
            <a:spLocks/>
          </p:cNvSpPr>
          <p:nvPr/>
        </p:nvSpPr>
        <p:spPr>
          <a:xfrm>
            <a:off x="9961043" y="6065749"/>
            <a:ext cx="1950535" cy="369332"/>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200"/>
              <a:t>Senior Cloud Solution Architect</a:t>
            </a:r>
          </a:p>
        </p:txBody>
      </p:sp>
      <p:sp>
        <p:nvSpPr>
          <p:cNvPr id="3" name="Text Placeholder 2">
            <a:extLst>
              <a:ext uri="{FF2B5EF4-FFF2-40B4-BE49-F238E27FC236}">
                <a16:creationId xmlns:a16="http://schemas.microsoft.com/office/drawing/2014/main" id="{6E60950C-79CA-42F8-8A61-7E7873DABC45}"/>
              </a:ext>
            </a:extLst>
          </p:cNvPr>
          <p:cNvSpPr txBox="1">
            <a:spLocks/>
          </p:cNvSpPr>
          <p:nvPr/>
        </p:nvSpPr>
        <p:spPr>
          <a:xfrm>
            <a:off x="9961043" y="5673038"/>
            <a:ext cx="2160000" cy="276999"/>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Brian Hitney</a:t>
            </a:r>
          </a:p>
        </p:txBody>
      </p:sp>
      <p:pic>
        <p:nvPicPr>
          <p:cNvPr id="10" name="Picture Placeholder 21">
            <a:extLst>
              <a:ext uri="{FF2B5EF4-FFF2-40B4-BE49-F238E27FC236}">
                <a16:creationId xmlns:a16="http://schemas.microsoft.com/office/drawing/2014/main" id="{964A4326-32E0-49DC-AC3F-59C1C345C5DE}"/>
              </a:ext>
            </a:extLst>
          </p:cNvPr>
          <p:cNvPicPr>
            <a:picLocks noChangeAspect="1"/>
          </p:cNvPicPr>
          <p:nvPr/>
        </p:nvPicPr>
        <p:blipFill>
          <a:blip r:embed="rId3"/>
          <a:srcRect l="16700" r="16700"/>
          <a:stretch/>
        </p:blipFill>
        <p:spPr>
          <a:xfrm>
            <a:off x="9961043" y="3662823"/>
            <a:ext cx="1792224" cy="1792224"/>
          </a:xfrm>
          <a:prstGeom prst="ellipse">
            <a:avLst/>
          </a:prstGeom>
          <a:ln>
            <a:noFill/>
          </a:ln>
        </p:spPr>
      </p:pic>
    </p:spTree>
    <p:extLst>
      <p:ext uri="{BB962C8B-B14F-4D97-AF65-F5344CB8AC3E}">
        <p14:creationId xmlns:p14="http://schemas.microsoft.com/office/powerpoint/2010/main" val="33930184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468D2E9-57EB-44B2-842F-3325D0C2D976}"/>
              </a:ext>
              <a:ext uri="{C183D7F6-B498-43B3-948B-1728B52AA6E4}">
                <adec:decorative xmlns:adec="http://schemas.microsoft.com/office/drawing/2017/decorative" val="1"/>
              </a:ext>
            </a:extLst>
          </p:cNvPr>
          <p:cNvSpPr/>
          <p:nvPr/>
        </p:nvSpPr>
        <p:spPr bwMode="auto">
          <a:xfrm>
            <a:off x="5593160" y="3119201"/>
            <a:ext cx="1039700" cy="31578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14" name="Group 13" descr="Data is born">
            <a:extLst>
              <a:ext uri="{FF2B5EF4-FFF2-40B4-BE49-F238E27FC236}">
                <a16:creationId xmlns:a16="http://schemas.microsoft.com/office/drawing/2014/main" id="{81090F65-6F7F-4FE0-9ED6-EEC514AB0787}"/>
              </a:ext>
            </a:extLst>
          </p:cNvPr>
          <p:cNvGrpSpPr/>
          <p:nvPr/>
        </p:nvGrpSpPr>
        <p:grpSpPr>
          <a:xfrm>
            <a:off x="318355" y="3057680"/>
            <a:ext cx="292797" cy="460083"/>
            <a:chOff x="318355" y="4706520"/>
            <a:chExt cx="292797" cy="460083"/>
          </a:xfrm>
        </p:grpSpPr>
        <p:cxnSp>
          <p:nvCxnSpPr>
            <p:cNvPr id="349" name="Straight Arrow Connector 348">
              <a:extLst>
                <a:ext uri="{FF2B5EF4-FFF2-40B4-BE49-F238E27FC236}">
                  <a16:creationId xmlns:a16="http://schemas.microsoft.com/office/drawing/2014/main" id="{DEAC3878-7549-40FB-A83C-617AC91A1793}"/>
                </a:ext>
              </a:extLst>
            </p:cNvPr>
            <p:cNvCxnSpPr>
              <a:cxnSpLocks/>
            </p:cNvCxnSpPr>
            <p:nvPr/>
          </p:nvCxnSpPr>
          <p:spPr>
            <a:xfrm rot="16200000">
              <a:off x="382552" y="4938003"/>
              <a:ext cx="457200"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351" name="TextBox 350">
              <a:extLst>
                <a:ext uri="{FF2B5EF4-FFF2-40B4-BE49-F238E27FC236}">
                  <a16:creationId xmlns:a16="http://schemas.microsoft.com/office/drawing/2014/main" id="{E5B86A69-8FC4-4036-8702-FD2413E3ADC0}"/>
                </a:ext>
              </a:extLst>
            </p:cNvPr>
            <p:cNvSpPr txBox="1"/>
            <p:nvPr/>
          </p:nvSpPr>
          <p:spPr>
            <a:xfrm rot="16200000">
              <a:off x="212865" y="4812010"/>
              <a:ext cx="457202"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Data </a:t>
              </a:r>
              <a:b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b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is born</a:t>
              </a:r>
            </a:p>
          </p:txBody>
        </p:sp>
      </p:grpSp>
      <p:sp>
        <p:nvSpPr>
          <p:cNvPr id="10" name="Rectangle 9" descr="Person">
            <a:extLst>
              <a:ext uri="{FF2B5EF4-FFF2-40B4-BE49-F238E27FC236}">
                <a16:creationId xmlns:a16="http://schemas.microsoft.com/office/drawing/2014/main" id="{5361EF7A-F2B6-4579-824C-D569914D366D}"/>
              </a:ext>
            </a:extLst>
          </p:cNvPr>
          <p:cNvSpPr/>
          <p:nvPr/>
        </p:nvSpPr>
        <p:spPr bwMode="auto">
          <a:xfrm>
            <a:off x="5644117" y="3131404"/>
            <a:ext cx="274962" cy="27496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485" name="Graphic 484" descr="Person">
            <a:extLst>
              <a:ext uri="{FF2B5EF4-FFF2-40B4-BE49-F238E27FC236}">
                <a16:creationId xmlns:a16="http://schemas.microsoft.com/office/drawing/2014/main" id="{20E12B01-3784-487E-A5AC-40492E04F3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28563" y="3113214"/>
            <a:ext cx="315786" cy="315786"/>
          </a:xfrm>
          <a:prstGeom prst="rect">
            <a:avLst/>
          </a:prstGeom>
        </p:spPr>
      </p:pic>
      <p:pic>
        <p:nvPicPr>
          <p:cNvPr id="486" name="Graphic 485" descr="App">
            <a:extLst>
              <a:ext uri="{FF2B5EF4-FFF2-40B4-BE49-F238E27FC236}">
                <a16:creationId xmlns:a16="http://schemas.microsoft.com/office/drawing/2014/main" id="{B367B4E7-609F-49DD-9F2D-9AD39399971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255831" y="3113215"/>
            <a:ext cx="315785" cy="315785"/>
          </a:xfrm>
          <a:prstGeom prst="rect">
            <a:avLst/>
          </a:prstGeom>
        </p:spPr>
      </p:pic>
      <p:cxnSp>
        <p:nvCxnSpPr>
          <p:cNvPr id="552" name="Straight Arrow Connector 551" descr="Blue arrow">
            <a:extLst>
              <a:ext uri="{FF2B5EF4-FFF2-40B4-BE49-F238E27FC236}">
                <a16:creationId xmlns:a16="http://schemas.microsoft.com/office/drawing/2014/main" id="{85D31D5E-2178-4492-B37F-4EAC2C46CB95}"/>
              </a:ext>
            </a:extLst>
          </p:cNvPr>
          <p:cNvCxnSpPr>
            <a:cxnSpLocks/>
          </p:cNvCxnSpPr>
          <p:nvPr/>
        </p:nvCxnSpPr>
        <p:spPr>
          <a:xfrm>
            <a:off x="5942302" y="3270360"/>
            <a:ext cx="233796"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3020335"/>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468D2E9-57EB-44B2-842F-3325D0C2D976}"/>
              </a:ext>
              <a:ext uri="{C183D7F6-B498-43B3-948B-1728B52AA6E4}">
                <adec:decorative xmlns:adec="http://schemas.microsoft.com/office/drawing/2017/decorative" val="1"/>
              </a:ext>
            </a:extLst>
          </p:cNvPr>
          <p:cNvSpPr/>
          <p:nvPr/>
        </p:nvSpPr>
        <p:spPr bwMode="auto">
          <a:xfrm>
            <a:off x="5593160" y="3745487"/>
            <a:ext cx="1039700" cy="31578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cxnSp>
        <p:nvCxnSpPr>
          <p:cNvPr id="252" name="Straight Arrow Connector 251" descr="Blue arrow">
            <a:extLst>
              <a:ext uri="{FF2B5EF4-FFF2-40B4-BE49-F238E27FC236}">
                <a16:creationId xmlns:a16="http://schemas.microsoft.com/office/drawing/2014/main" id="{F902BFC7-1493-4B7A-8EBE-B1DF846185A5}"/>
              </a:ext>
            </a:extLst>
          </p:cNvPr>
          <p:cNvCxnSpPr>
            <a:cxnSpLocks/>
          </p:cNvCxnSpPr>
          <p:nvPr/>
        </p:nvCxnSpPr>
        <p:spPr>
          <a:xfrm rot="16200000">
            <a:off x="6279852" y="3751152"/>
            <a:ext cx="27432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grpSp>
        <p:nvGrpSpPr>
          <p:cNvPr id="13" name="Group 12" descr="Data sources">
            <a:extLst>
              <a:ext uri="{FF2B5EF4-FFF2-40B4-BE49-F238E27FC236}">
                <a16:creationId xmlns:a16="http://schemas.microsoft.com/office/drawing/2014/main" id="{95185C46-E6F2-473D-9CA0-388690F0CA83}"/>
              </a:ext>
            </a:extLst>
          </p:cNvPr>
          <p:cNvGrpSpPr/>
          <p:nvPr/>
        </p:nvGrpSpPr>
        <p:grpSpPr>
          <a:xfrm>
            <a:off x="441464" y="2554763"/>
            <a:ext cx="169688" cy="1005840"/>
            <a:chOff x="441464" y="3616097"/>
            <a:chExt cx="169688" cy="1005840"/>
          </a:xfrm>
        </p:grpSpPr>
        <p:cxnSp>
          <p:nvCxnSpPr>
            <p:cNvPr id="339" name="Straight Arrow Connector 338">
              <a:extLst>
                <a:ext uri="{FF2B5EF4-FFF2-40B4-BE49-F238E27FC236}">
                  <a16:creationId xmlns:a16="http://schemas.microsoft.com/office/drawing/2014/main" id="{3F248FE5-E570-46B3-8114-BA2EDFA4C89C}"/>
                </a:ext>
              </a:extLst>
            </p:cNvPr>
            <p:cNvCxnSpPr>
              <a:cxnSpLocks/>
            </p:cNvCxnSpPr>
            <p:nvPr/>
          </p:nvCxnSpPr>
          <p:spPr>
            <a:xfrm rot="16200000">
              <a:off x="108232" y="4119017"/>
              <a:ext cx="1005840"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340" name="TextBox 339">
              <a:extLst>
                <a:ext uri="{FF2B5EF4-FFF2-40B4-BE49-F238E27FC236}">
                  <a16:creationId xmlns:a16="http://schemas.microsoft.com/office/drawing/2014/main" id="{0DC1EC33-96FE-436A-8BB7-B00D8AA9DEA9}"/>
                </a:ext>
              </a:extLst>
            </p:cNvPr>
            <p:cNvSpPr txBox="1"/>
            <p:nvPr/>
          </p:nvSpPr>
          <p:spPr>
            <a:xfrm rot="16200000">
              <a:off x="182980" y="4185094"/>
              <a:ext cx="640080"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Data sources</a:t>
              </a:r>
            </a:p>
          </p:txBody>
        </p:sp>
      </p:grpSp>
      <p:grpSp>
        <p:nvGrpSpPr>
          <p:cNvPr id="14" name="Group 13" descr="Data is born">
            <a:extLst>
              <a:ext uri="{FF2B5EF4-FFF2-40B4-BE49-F238E27FC236}">
                <a16:creationId xmlns:a16="http://schemas.microsoft.com/office/drawing/2014/main" id="{81090F65-6F7F-4FE0-9ED6-EEC514AB0787}"/>
              </a:ext>
            </a:extLst>
          </p:cNvPr>
          <p:cNvGrpSpPr/>
          <p:nvPr/>
        </p:nvGrpSpPr>
        <p:grpSpPr>
          <a:xfrm>
            <a:off x="318355" y="3683966"/>
            <a:ext cx="292797" cy="460083"/>
            <a:chOff x="318355" y="4706520"/>
            <a:chExt cx="292797" cy="460083"/>
          </a:xfrm>
        </p:grpSpPr>
        <p:cxnSp>
          <p:nvCxnSpPr>
            <p:cNvPr id="349" name="Straight Arrow Connector 348">
              <a:extLst>
                <a:ext uri="{FF2B5EF4-FFF2-40B4-BE49-F238E27FC236}">
                  <a16:creationId xmlns:a16="http://schemas.microsoft.com/office/drawing/2014/main" id="{DEAC3878-7549-40FB-A83C-617AC91A1793}"/>
                </a:ext>
              </a:extLst>
            </p:cNvPr>
            <p:cNvCxnSpPr>
              <a:cxnSpLocks/>
            </p:cNvCxnSpPr>
            <p:nvPr/>
          </p:nvCxnSpPr>
          <p:spPr>
            <a:xfrm rot="16200000">
              <a:off x="382552" y="4938003"/>
              <a:ext cx="457200"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351" name="TextBox 350">
              <a:extLst>
                <a:ext uri="{FF2B5EF4-FFF2-40B4-BE49-F238E27FC236}">
                  <a16:creationId xmlns:a16="http://schemas.microsoft.com/office/drawing/2014/main" id="{E5B86A69-8FC4-4036-8702-FD2413E3ADC0}"/>
                </a:ext>
              </a:extLst>
            </p:cNvPr>
            <p:cNvSpPr txBox="1"/>
            <p:nvPr/>
          </p:nvSpPr>
          <p:spPr>
            <a:xfrm rot="16200000">
              <a:off x="212865" y="4812010"/>
              <a:ext cx="457202"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Data </a:t>
              </a:r>
              <a:b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b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is born</a:t>
              </a:r>
            </a:p>
          </p:txBody>
        </p:sp>
      </p:grpSp>
      <p:sp>
        <p:nvSpPr>
          <p:cNvPr id="10" name="Rectangle 9" descr="Person">
            <a:extLst>
              <a:ext uri="{FF2B5EF4-FFF2-40B4-BE49-F238E27FC236}">
                <a16:creationId xmlns:a16="http://schemas.microsoft.com/office/drawing/2014/main" id="{5361EF7A-F2B6-4579-824C-D569914D366D}"/>
              </a:ext>
            </a:extLst>
          </p:cNvPr>
          <p:cNvSpPr/>
          <p:nvPr/>
        </p:nvSpPr>
        <p:spPr bwMode="auto">
          <a:xfrm>
            <a:off x="5644117" y="3757690"/>
            <a:ext cx="274962" cy="27496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485" name="Graphic 484" descr="Person">
            <a:extLst>
              <a:ext uri="{FF2B5EF4-FFF2-40B4-BE49-F238E27FC236}">
                <a16:creationId xmlns:a16="http://schemas.microsoft.com/office/drawing/2014/main" id="{20E12B01-3784-487E-A5AC-40492E04F3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28563" y="3739500"/>
            <a:ext cx="315786" cy="315786"/>
          </a:xfrm>
          <a:prstGeom prst="rect">
            <a:avLst/>
          </a:prstGeom>
        </p:spPr>
      </p:pic>
      <p:pic>
        <p:nvPicPr>
          <p:cNvPr id="486" name="Graphic 485" descr="App">
            <a:extLst>
              <a:ext uri="{FF2B5EF4-FFF2-40B4-BE49-F238E27FC236}">
                <a16:creationId xmlns:a16="http://schemas.microsoft.com/office/drawing/2014/main" id="{B367B4E7-609F-49DD-9F2D-9AD39399971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255831" y="3739501"/>
            <a:ext cx="315785" cy="315785"/>
          </a:xfrm>
          <a:prstGeom prst="rect">
            <a:avLst/>
          </a:prstGeom>
        </p:spPr>
      </p:pic>
      <p:sp>
        <p:nvSpPr>
          <p:cNvPr id="155" name="Rectangle 154">
            <a:extLst>
              <a:ext uri="{FF2B5EF4-FFF2-40B4-BE49-F238E27FC236}">
                <a16:creationId xmlns:a16="http://schemas.microsoft.com/office/drawing/2014/main" id="{AA9D34A9-FDE7-477E-A094-76575E25D60B}"/>
              </a:ext>
              <a:ext uri="{C183D7F6-B498-43B3-948B-1728B52AA6E4}">
                <adec:decorative xmlns:adec="http://schemas.microsoft.com/office/drawing/2017/decorative" val="1"/>
              </a:ext>
            </a:extLst>
          </p:cNvPr>
          <p:cNvSpPr/>
          <p:nvPr/>
        </p:nvSpPr>
        <p:spPr bwMode="auto">
          <a:xfrm>
            <a:off x="8959153" y="2678968"/>
            <a:ext cx="1104059" cy="865207"/>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146304"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Campaign data, conversion data</a:t>
            </a:r>
          </a:p>
        </p:txBody>
      </p:sp>
      <p:sp>
        <p:nvSpPr>
          <p:cNvPr id="156" name="Rectangle 155">
            <a:extLst>
              <a:ext uri="{FF2B5EF4-FFF2-40B4-BE49-F238E27FC236}">
                <a16:creationId xmlns:a16="http://schemas.microsoft.com/office/drawing/2014/main" id="{8303715C-367A-462A-B27D-8CF2480E7927}"/>
              </a:ext>
              <a:ext uri="{C183D7F6-B498-43B3-948B-1728B52AA6E4}">
                <adec:decorative xmlns:adec="http://schemas.microsoft.com/office/drawing/2017/decorative" val="1"/>
              </a:ext>
            </a:extLst>
          </p:cNvPr>
          <p:cNvSpPr/>
          <p:nvPr/>
        </p:nvSpPr>
        <p:spPr bwMode="auto">
          <a:xfrm>
            <a:off x="10120850" y="2678970"/>
            <a:ext cx="1104059" cy="865203"/>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146304"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Third-party data </a:t>
            </a: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(digital media, enrichment and apps)</a:t>
            </a:r>
          </a:p>
        </p:txBody>
      </p:sp>
      <p:grpSp>
        <p:nvGrpSpPr>
          <p:cNvPr id="292" name="Group 291">
            <a:extLst>
              <a:ext uri="{FF2B5EF4-FFF2-40B4-BE49-F238E27FC236}">
                <a16:creationId xmlns:a16="http://schemas.microsoft.com/office/drawing/2014/main" id="{1670B80E-BC9F-4656-BB2E-44048548A3A6}"/>
              </a:ext>
            </a:extLst>
          </p:cNvPr>
          <p:cNvGrpSpPr/>
          <p:nvPr/>
        </p:nvGrpSpPr>
        <p:grpSpPr>
          <a:xfrm>
            <a:off x="4955543" y="2628720"/>
            <a:ext cx="3878058" cy="912203"/>
            <a:chOff x="3950883" y="4523399"/>
            <a:chExt cx="3878058" cy="912203"/>
          </a:xfrm>
        </p:grpSpPr>
        <p:grpSp>
          <p:nvGrpSpPr>
            <p:cNvPr id="293" name="Group 292">
              <a:extLst>
                <a:ext uri="{FF2B5EF4-FFF2-40B4-BE49-F238E27FC236}">
                  <a16:creationId xmlns:a16="http://schemas.microsoft.com/office/drawing/2014/main" id="{EC273055-A1CC-4F71-8E6D-A015A5E38229}"/>
                </a:ext>
              </a:extLst>
            </p:cNvPr>
            <p:cNvGrpSpPr/>
            <p:nvPr/>
          </p:nvGrpSpPr>
          <p:grpSpPr>
            <a:xfrm>
              <a:off x="3950883" y="4573647"/>
              <a:ext cx="3878058" cy="861955"/>
              <a:chOff x="4855607" y="4573647"/>
              <a:chExt cx="2973334" cy="861955"/>
            </a:xfrm>
          </p:grpSpPr>
          <p:sp>
            <p:nvSpPr>
              <p:cNvPr id="314" name="TextBox 313">
                <a:extLst>
                  <a:ext uri="{FF2B5EF4-FFF2-40B4-BE49-F238E27FC236}">
                    <a16:creationId xmlns:a16="http://schemas.microsoft.com/office/drawing/2014/main" id="{89296C9F-69B7-47A5-A749-0CE4A2611CB3}"/>
                  </a:ext>
                </a:extLst>
              </p:cNvPr>
              <p:cNvSpPr txBox="1">
                <a:spLocks/>
              </p:cNvSpPr>
              <p:nvPr/>
            </p:nvSpPr>
            <p:spPr>
              <a:xfrm>
                <a:off x="5867133" y="4573647"/>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Mainframe</a:t>
                </a:r>
              </a:p>
            </p:txBody>
          </p:sp>
          <p:sp>
            <p:nvSpPr>
              <p:cNvPr id="315" name="TextBox 314">
                <a:extLst>
                  <a:ext uri="{FF2B5EF4-FFF2-40B4-BE49-F238E27FC236}">
                    <a16:creationId xmlns:a16="http://schemas.microsoft.com/office/drawing/2014/main" id="{59BBB90D-B208-42F0-8526-B70B143962DE}"/>
                  </a:ext>
                </a:extLst>
              </p:cNvPr>
              <p:cNvSpPr txBox="1">
                <a:spLocks/>
              </p:cNvSpPr>
              <p:nvPr/>
            </p:nvSpPr>
            <p:spPr>
              <a:xfrm>
                <a:off x="6868821" y="4573647"/>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Other </a:t>
                </a:r>
                <a:br>
                  <a:rPr lang="en-US" sz="700">
                    <a:solidFill>
                      <a:sysClr val="windowText" lastClr="000000"/>
                    </a:solidFill>
                    <a:latin typeface="+mj-lt"/>
                  </a:rPr>
                </a:br>
                <a:r>
                  <a:rPr lang="en-US" sz="700">
                    <a:solidFill>
                      <a:sysClr val="windowText" lastClr="000000"/>
                    </a:solidFill>
                    <a:latin typeface="+mj-lt"/>
                  </a:rPr>
                  <a:t>clouds</a:t>
                </a:r>
              </a:p>
            </p:txBody>
          </p:sp>
          <p:sp>
            <p:nvSpPr>
              <p:cNvPr id="316" name="TextBox 315">
                <a:extLst>
                  <a:ext uri="{FF2B5EF4-FFF2-40B4-BE49-F238E27FC236}">
                    <a16:creationId xmlns:a16="http://schemas.microsoft.com/office/drawing/2014/main" id="{9811317A-3008-4945-A7E7-36CBA26E806F}"/>
                  </a:ext>
                </a:extLst>
              </p:cNvPr>
              <p:cNvSpPr txBox="1">
                <a:spLocks/>
              </p:cNvSpPr>
              <p:nvPr/>
            </p:nvSpPr>
            <p:spPr>
              <a:xfrm>
                <a:off x="4855607" y="4573647"/>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SaaS (LOB)</a:t>
                </a:r>
              </a:p>
            </p:txBody>
          </p:sp>
          <p:sp>
            <p:nvSpPr>
              <p:cNvPr id="317" name="TextBox 316">
                <a:extLst>
                  <a:ext uri="{FF2B5EF4-FFF2-40B4-BE49-F238E27FC236}">
                    <a16:creationId xmlns:a16="http://schemas.microsoft.com/office/drawing/2014/main" id="{389FB0EE-EAC6-48F3-9ACB-6AD535F9FB52}"/>
                  </a:ext>
                </a:extLst>
              </p:cNvPr>
              <p:cNvSpPr txBox="1">
                <a:spLocks/>
              </p:cNvSpPr>
              <p:nvPr/>
            </p:nvSpPr>
            <p:spPr>
              <a:xfrm>
                <a:off x="5867133" y="4876731"/>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Store</a:t>
                </a:r>
              </a:p>
            </p:txBody>
          </p:sp>
          <p:sp>
            <p:nvSpPr>
              <p:cNvPr id="318" name="TextBox 317">
                <a:extLst>
                  <a:ext uri="{FF2B5EF4-FFF2-40B4-BE49-F238E27FC236}">
                    <a16:creationId xmlns:a16="http://schemas.microsoft.com/office/drawing/2014/main" id="{BBB6B0F2-58DB-497B-8CFA-F9FE606B7F48}"/>
                  </a:ext>
                </a:extLst>
              </p:cNvPr>
              <p:cNvSpPr txBox="1">
                <a:spLocks/>
              </p:cNvSpPr>
              <p:nvPr/>
            </p:nvSpPr>
            <p:spPr>
              <a:xfrm>
                <a:off x="6868821" y="4876731"/>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Analytics</a:t>
                </a:r>
              </a:p>
            </p:txBody>
          </p:sp>
          <p:sp>
            <p:nvSpPr>
              <p:cNvPr id="319" name="TextBox 318">
                <a:extLst>
                  <a:ext uri="{FF2B5EF4-FFF2-40B4-BE49-F238E27FC236}">
                    <a16:creationId xmlns:a16="http://schemas.microsoft.com/office/drawing/2014/main" id="{C5F50301-AE5E-43A5-BE33-81AD7B888386}"/>
                  </a:ext>
                </a:extLst>
              </p:cNvPr>
              <p:cNvSpPr txBox="1">
                <a:spLocks/>
              </p:cNvSpPr>
              <p:nvPr/>
            </p:nvSpPr>
            <p:spPr>
              <a:xfrm>
                <a:off x="4855607" y="4876731"/>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Excel CSV</a:t>
                </a:r>
              </a:p>
            </p:txBody>
          </p:sp>
          <p:sp>
            <p:nvSpPr>
              <p:cNvPr id="320" name="TextBox 319">
                <a:extLst>
                  <a:ext uri="{FF2B5EF4-FFF2-40B4-BE49-F238E27FC236}">
                    <a16:creationId xmlns:a16="http://schemas.microsoft.com/office/drawing/2014/main" id="{AF3CABC1-4E8D-4A34-BA01-A6B687CDEC7F}"/>
                  </a:ext>
                </a:extLst>
              </p:cNvPr>
              <p:cNvSpPr txBox="1">
                <a:spLocks/>
              </p:cNvSpPr>
              <p:nvPr/>
            </p:nvSpPr>
            <p:spPr>
              <a:xfrm>
                <a:off x="5867133" y="5181750"/>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Edge</a:t>
                </a:r>
              </a:p>
            </p:txBody>
          </p:sp>
          <p:sp>
            <p:nvSpPr>
              <p:cNvPr id="321" name="TextBox 320">
                <a:extLst>
                  <a:ext uri="{FF2B5EF4-FFF2-40B4-BE49-F238E27FC236}">
                    <a16:creationId xmlns:a16="http://schemas.microsoft.com/office/drawing/2014/main" id="{7FEB1180-0C06-4CFF-8819-328D9629ACED}"/>
                  </a:ext>
                </a:extLst>
              </p:cNvPr>
              <p:cNvSpPr txBox="1">
                <a:spLocks/>
              </p:cNvSpPr>
              <p:nvPr/>
            </p:nvSpPr>
            <p:spPr>
              <a:xfrm>
                <a:off x="6868821" y="5181750"/>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a:t>
                </a:r>
              </a:p>
            </p:txBody>
          </p:sp>
          <p:sp>
            <p:nvSpPr>
              <p:cNvPr id="322" name="TextBox 321">
                <a:extLst>
                  <a:ext uri="{FF2B5EF4-FFF2-40B4-BE49-F238E27FC236}">
                    <a16:creationId xmlns:a16="http://schemas.microsoft.com/office/drawing/2014/main" id="{1AF2FDD1-2C08-4217-BCFC-F8D82EAC2F67}"/>
                  </a:ext>
                </a:extLst>
              </p:cNvPr>
              <p:cNvSpPr txBox="1">
                <a:spLocks/>
              </p:cNvSpPr>
              <p:nvPr/>
            </p:nvSpPr>
            <p:spPr>
              <a:xfrm>
                <a:off x="4855607" y="5181750"/>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Social Media</a:t>
                </a:r>
              </a:p>
            </p:txBody>
          </p:sp>
        </p:grpSp>
        <p:pic>
          <p:nvPicPr>
            <p:cNvPr id="294" name="Graphic 293" descr="Salesforce logo">
              <a:extLst>
                <a:ext uri="{FF2B5EF4-FFF2-40B4-BE49-F238E27FC236}">
                  <a16:creationId xmlns:a16="http://schemas.microsoft.com/office/drawing/2014/main" id="{D9465295-C11E-4EFB-8D15-92BE1DA6B15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60890" y="4631728"/>
              <a:ext cx="198179" cy="138844"/>
            </a:xfrm>
            <a:prstGeom prst="rect">
              <a:avLst/>
            </a:prstGeom>
          </p:spPr>
        </p:pic>
        <p:pic>
          <p:nvPicPr>
            <p:cNvPr id="295" name="Graphic 294" descr="Facebook icon">
              <a:extLst>
                <a:ext uri="{FF2B5EF4-FFF2-40B4-BE49-F238E27FC236}">
                  <a16:creationId xmlns:a16="http://schemas.microsoft.com/office/drawing/2014/main" id="{AE07775E-645C-4F51-BF0C-A939D1E0C00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4849744" y="5242276"/>
              <a:ext cx="132800" cy="132800"/>
            </a:xfrm>
            <a:prstGeom prst="rect">
              <a:avLst/>
            </a:prstGeom>
          </p:spPr>
        </p:pic>
        <p:pic>
          <p:nvPicPr>
            <p:cNvPr id="296" name="Graphic 295" descr="Twitter icon">
              <a:extLst>
                <a:ext uri="{FF2B5EF4-FFF2-40B4-BE49-F238E27FC236}">
                  <a16:creationId xmlns:a16="http://schemas.microsoft.com/office/drawing/2014/main" id="{367B4DA0-C398-44C3-AC95-64038564499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5021660" y="5242276"/>
              <a:ext cx="132800" cy="132800"/>
            </a:xfrm>
            <a:prstGeom prst="rect">
              <a:avLst/>
            </a:prstGeom>
          </p:spPr>
        </p:pic>
        <p:pic>
          <p:nvPicPr>
            <p:cNvPr id="297" name="Graphic 296" descr="Arm logo">
              <a:extLst>
                <a:ext uri="{FF2B5EF4-FFF2-40B4-BE49-F238E27FC236}">
                  <a16:creationId xmlns:a16="http://schemas.microsoft.com/office/drawing/2014/main" id="{185AF560-3BA5-4E69-940B-BF7924C535D5}"/>
                </a:ext>
              </a:extLst>
            </p:cNvPr>
            <p:cNvPicPr>
              <a:picLocks noChangeAspect="1"/>
            </p:cNvPicPr>
            <p:nvPr/>
          </p:nvPicPr>
          <p:blipFill rotWithShape="1">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l="29946" t="37964" r="29873" b="38862"/>
            <a:stretch/>
          </p:blipFill>
          <p:spPr>
            <a:xfrm>
              <a:off x="6189480" y="5241037"/>
              <a:ext cx="303548" cy="135278"/>
            </a:xfrm>
            <a:prstGeom prst="rect">
              <a:avLst/>
            </a:prstGeom>
          </p:spPr>
        </p:pic>
        <p:pic>
          <p:nvPicPr>
            <p:cNvPr id="298" name="Graphic 297" descr="Intel logo">
              <a:extLst>
                <a:ext uri="{FF2B5EF4-FFF2-40B4-BE49-F238E27FC236}">
                  <a16:creationId xmlns:a16="http://schemas.microsoft.com/office/drawing/2014/main" id="{C855BB57-3134-47E6-ADEF-D79056BC2F4D}"/>
                </a:ext>
              </a:extLst>
            </p:cNvPr>
            <p:cNvPicPr>
              <a:picLocks noChangeAspect="1"/>
            </p:cNvPicPr>
            <p:nvPr/>
          </p:nvPicPr>
          <p:blipFill rotWithShape="1">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t="18359" b="13389"/>
            <a:stretch/>
          </p:blipFill>
          <p:spPr>
            <a:xfrm>
              <a:off x="5964498" y="5209231"/>
              <a:ext cx="225176" cy="198890"/>
            </a:xfrm>
            <a:prstGeom prst="rect">
              <a:avLst/>
            </a:prstGeom>
          </p:spPr>
        </p:pic>
        <p:pic>
          <p:nvPicPr>
            <p:cNvPr id="299" name="Graphic 298" descr="Alibaba cloud logo">
              <a:extLst>
                <a:ext uri="{FF2B5EF4-FFF2-40B4-BE49-F238E27FC236}">
                  <a16:creationId xmlns:a16="http://schemas.microsoft.com/office/drawing/2014/main" id="{AB195A10-B907-47BF-915A-DCD0ACC8BBF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478910" y="4612811"/>
              <a:ext cx="310664" cy="159388"/>
            </a:xfrm>
            <a:prstGeom prst="rect">
              <a:avLst/>
            </a:prstGeom>
          </p:spPr>
        </p:pic>
        <p:pic>
          <p:nvPicPr>
            <p:cNvPr id="300" name="Graphic 299" descr="AWS logo">
              <a:extLst>
                <a:ext uri="{FF2B5EF4-FFF2-40B4-BE49-F238E27FC236}">
                  <a16:creationId xmlns:a16="http://schemas.microsoft.com/office/drawing/2014/main" id="{1DBC69E3-4A10-42AA-9C60-744219981AEF}"/>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136760" y="4656236"/>
              <a:ext cx="202962" cy="202962"/>
            </a:xfrm>
            <a:prstGeom prst="rect">
              <a:avLst/>
            </a:prstGeom>
          </p:spPr>
        </p:pic>
        <p:pic>
          <p:nvPicPr>
            <p:cNvPr id="301" name="Graphic 300" descr="Google cloud logo">
              <a:extLst>
                <a:ext uri="{FF2B5EF4-FFF2-40B4-BE49-F238E27FC236}">
                  <a16:creationId xmlns:a16="http://schemas.microsoft.com/office/drawing/2014/main" id="{4ADF6654-A670-4A2C-9333-C57837963738}"/>
                </a:ext>
              </a:extLst>
            </p:cNvPr>
            <p:cNvPicPr>
              <a:picLocks noChangeAspect="1"/>
            </p:cNvPicPr>
            <p:nvPr/>
          </p:nvPicPr>
          <p:blipFill rotWithShape="1">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l="9401" t="36396" r="8939" b="38967"/>
            <a:stretch/>
          </p:blipFill>
          <p:spPr>
            <a:xfrm>
              <a:off x="6966479" y="4552031"/>
              <a:ext cx="543524" cy="163978"/>
            </a:xfrm>
            <a:prstGeom prst="rect">
              <a:avLst/>
            </a:prstGeom>
          </p:spPr>
        </p:pic>
        <p:pic>
          <p:nvPicPr>
            <p:cNvPr id="302" name="Graphic 301" descr="SAS logo">
              <a:extLst>
                <a:ext uri="{FF2B5EF4-FFF2-40B4-BE49-F238E27FC236}">
                  <a16:creationId xmlns:a16="http://schemas.microsoft.com/office/drawing/2014/main" id="{9F1EED1F-CF6F-48F1-B529-187A20A0F7A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7557811" y="4939091"/>
              <a:ext cx="248391" cy="139755"/>
            </a:xfrm>
            <a:prstGeom prst="rect">
              <a:avLst/>
            </a:prstGeom>
          </p:spPr>
        </p:pic>
        <p:pic>
          <p:nvPicPr>
            <p:cNvPr id="303" name="Picture 28" descr="Image result for Cloudera">
              <a:extLst>
                <a:ext uri="{FF2B5EF4-FFF2-40B4-BE49-F238E27FC236}">
                  <a16:creationId xmlns:a16="http://schemas.microsoft.com/office/drawing/2014/main" id="{47F0CB04-67D2-4FF3-AF26-E89F278CF84A}"/>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200803" y="4969079"/>
              <a:ext cx="328984" cy="79779"/>
            </a:xfrm>
            <a:prstGeom prst="rect">
              <a:avLst/>
            </a:prstGeom>
            <a:noFill/>
            <a:extLst>
              <a:ext uri="{909E8E84-426E-40DD-AFC4-6F175D3DCCD1}">
                <a14:hiddenFill xmlns:a14="http://schemas.microsoft.com/office/drawing/2010/main">
                  <a:solidFill>
                    <a:srgbClr val="FFFFFF"/>
                  </a:solidFill>
                </a14:hiddenFill>
              </a:ext>
            </a:extLst>
          </p:spPr>
        </p:pic>
        <p:pic>
          <p:nvPicPr>
            <p:cNvPr id="304" name="Graphic 303" descr="Databrick logo">
              <a:extLst>
                <a:ext uri="{FF2B5EF4-FFF2-40B4-BE49-F238E27FC236}">
                  <a16:creationId xmlns:a16="http://schemas.microsoft.com/office/drawing/2014/main" id="{3FDEFF8D-A078-4CC7-8F08-E85AE4524A3E}"/>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p:blipFill>
          <p:spPr>
            <a:xfrm>
              <a:off x="7032032" y="4947726"/>
              <a:ext cx="122484" cy="122484"/>
            </a:xfrm>
            <a:prstGeom prst="rect">
              <a:avLst/>
            </a:prstGeom>
          </p:spPr>
        </p:pic>
        <p:pic>
          <p:nvPicPr>
            <p:cNvPr id="305" name="Picture 304" descr="Excel">
              <a:extLst>
                <a:ext uri="{FF2B5EF4-FFF2-40B4-BE49-F238E27FC236}">
                  <a16:creationId xmlns:a16="http://schemas.microsoft.com/office/drawing/2014/main" id="{6431EF57-D1EB-43F0-B732-87FE763CB2E3}"/>
                </a:ext>
              </a:extLst>
            </p:cNvPr>
            <p:cNvPicPr>
              <a:picLocks noChangeAspect="1"/>
            </p:cNvPicPr>
            <p:nvPr/>
          </p:nvPicPr>
          <p:blipFill>
            <a:blip r:embed="rId28">
              <a:extLst>
                <a:ext uri="{28A0092B-C50C-407E-A947-70E740481C1C}">
                  <a14:useLocalDpi xmlns:a14="http://schemas.microsoft.com/office/drawing/2010/main" val="0"/>
                </a:ext>
              </a:extLst>
            </a:blip>
            <a:srcRect/>
            <a:stretch/>
          </p:blipFill>
          <p:spPr>
            <a:xfrm>
              <a:off x="4894539" y="4842934"/>
              <a:ext cx="337347" cy="337347"/>
            </a:xfrm>
            <a:prstGeom prst="rect">
              <a:avLst/>
            </a:prstGeom>
          </p:spPr>
        </p:pic>
        <p:pic>
          <p:nvPicPr>
            <p:cNvPr id="306" name="Picture 4" descr="A close up of a sign&#10;&#10;Description automatically generated">
              <a:extLst>
                <a:ext uri="{FF2B5EF4-FFF2-40B4-BE49-F238E27FC236}">
                  <a16:creationId xmlns:a16="http://schemas.microsoft.com/office/drawing/2014/main" id="{7BCE487D-D2E2-47C0-AED3-45DA66CC5DAE}"/>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309191" y="4622075"/>
              <a:ext cx="157072" cy="157072"/>
            </a:xfrm>
            <a:prstGeom prst="rect">
              <a:avLst/>
            </a:prstGeom>
            <a:noFill/>
            <a:extLst>
              <a:ext uri="{909E8E84-426E-40DD-AFC4-6F175D3DCCD1}">
                <a14:hiddenFill xmlns:a14="http://schemas.microsoft.com/office/drawing/2010/main">
                  <a:solidFill>
                    <a:srgbClr val="FFFFFF"/>
                  </a:solidFill>
                </a14:hiddenFill>
              </a:ext>
            </a:extLst>
          </p:spPr>
        </p:pic>
        <p:pic>
          <p:nvPicPr>
            <p:cNvPr id="307" name="Picture 14" descr="Image result for Oracle">
              <a:extLst>
                <a:ext uri="{FF2B5EF4-FFF2-40B4-BE49-F238E27FC236}">
                  <a16:creationId xmlns:a16="http://schemas.microsoft.com/office/drawing/2014/main" id="{85321559-C078-4CE7-B80A-B1475589350B}"/>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5804434" y="4921280"/>
              <a:ext cx="302551" cy="42980"/>
            </a:xfrm>
            <a:prstGeom prst="rect">
              <a:avLst/>
            </a:prstGeom>
            <a:noFill/>
            <a:extLst>
              <a:ext uri="{909E8E84-426E-40DD-AFC4-6F175D3DCCD1}">
                <a14:hiddenFill xmlns:a14="http://schemas.microsoft.com/office/drawing/2010/main">
                  <a:solidFill>
                    <a:srgbClr val="FFFFFF"/>
                  </a:solidFill>
                </a14:hiddenFill>
              </a:ext>
            </a:extLst>
          </p:spPr>
        </p:pic>
        <p:pic>
          <p:nvPicPr>
            <p:cNvPr id="308" name="Picture 24" descr="Image result for Teradata logo">
              <a:extLst>
                <a:ext uri="{FF2B5EF4-FFF2-40B4-BE49-F238E27FC236}">
                  <a16:creationId xmlns:a16="http://schemas.microsoft.com/office/drawing/2014/main" id="{01229F2C-9F0A-469D-A700-E2CD488FB451}"/>
                </a:ext>
              </a:extLst>
            </p:cNvPr>
            <p:cNvPicPr>
              <a:picLocks noChangeAspect="1" noChangeArrowheads="1"/>
            </p:cNvPicPr>
            <p:nvPr/>
          </p:nvPicPr>
          <p:blipFill rotWithShape="1">
            <a:blip r:embed="rId31" cstate="print">
              <a:extLst>
                <a:ext uri="{28A0092B-C50C-407E-A947-70E740481C1C}">
                  <a14:useLocalDpi xmlns:a14="http://schemas.microsoft.com/office/drawing/2010/main" val="0"/>
                </a:ext>
              </a:extLst>
            </a:blip>
            <a:srcRect/>
            <a:stretch/>
          </p:blipFill>
          <p:spPr bwMode="auto">
            <a:xfrm>
              <a:off x="5816671" y="5007246"/>
              <a:ext cx="278076" cy="93659"/>
            </a:xfrm>
            <a:prstGeom prst="rect">
              <a:avLst/>
            </a:prstGeom>
            <a:noFill/>
            <a:extLst>
              <a:ext uri="{909E8E84-426E-40DD-AFC4-6F175D3DCCD1}">
                <a14:hiddenFill xmlns:a14="http://schemas.microsoft.com/office/drawing/2010/main">
                  <a:solidFill>
                    <a:srgbClr val="FFFFFF"/>
                  </a:solidFill>
                </a14:hiddenFill>
              </a:ext>
            </a:extLst>
          </p:spPr>
        </p:pic>
        <p:pic>
          <p:nvPicPr>
            <p:cNvPr id="309" name="Picture 2" descr="MonoDB logo">
              <a:extLst>
                <a:ext uri="{FF2B5EF4-FFF2-40B4-BE49-F238E27FC236}">
                  <a16:creationId xmlns:a16="http://schemas.microsoft.com/office/drawing/2014/main" id="{9931B35A-890D-413E-A5C9-561D516410D4}"/>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tretch>
              <a:fillRect/>
            </a:stretch>
          </p:blipFill>
          <p:spPr bwMode="auto">
            <a:xfrm>
              <a:off x="6167318" y="5019753"/>
              <a:ext cx="300288" cy="81528"/>
            </a:xfrm>
            <a:prstGeom prst="rect">
              <a:avLst/>
            </a:prstGeom>
            <a:noFill/>
            <a:extLst>
              <a:ext uri="{909E8E84-426E-40DD-AFC4-6F175D3DCCD1}">
                <a14:hiddenFill xmlns:a14="http://schemas.microsoft.com/office/drawing/2010/main">
                  <a:solidFill>
                    <a:srgbClr val="FFFFFF"/>
                  </a:solidFill>
                </a14:hiddenFill>
              </a:ext>
            </a:extLst>
          </p:spPr>
        </p:pic>
        <p:pic>
          <p:nvPicPr>
            <p:cNvPr id="310" name="Picture 309" descr="Cassandra logo">
              <a:extLst>
                <a:ext uri="{FF2B5EF4-FFF2-40B4-BE49-F238E27FC236}">
                  <a16:creationId xmlns:a16="http://schemas.microsoft.com/office/drawing/2014/main" id="{A7DD3F0A-E8EB-41A1-8F72-076601402346}"/>
                </a:ext>
              </a:extLst>
            </p:cNvPr>
            <p:cNvPicPr>
              <a:picLocks noChangeAspect="1"/>
            </p:cNvPicPr>
            <p:nvPr/>
          </p:nvPicPr>
          <p:blipFill>
            <a:blip r:embed="rId33"/>
            <a:stretch>
              <a:fillRect/>
            </a:stretch>
          </p:blipFill>
          <p:spPr>
            <a:xfrm>
              <a:off x="6221116" y="4897313"/>
              <a:ext cx="192693" cy="129201"/>
            </a:xfrm>
            <a:prstGeom prst="rect">
              <a:avLst/>
            </a:prstGeom>
          </p:spPr>
        </p:pic>
        <p:pic>
          <p:nvPicPr>
            <p:cNvPr id="311" name="Picture 8" descr="Image result for SAP HANA logo">
              <a:extLst>
                <a:ext uri="{FF2B5EF4-FFF2-40B4-BE49-F238E27FC236}">
                  <a16:creationId xmlns:a16="http://schemas.microsoft.com/office/drawing/2014/main" id="{0D49DFD5-7D36-4B36-B148-37C9F9BF8895}"/>
                </a:ext>
              </a:extLst>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4638883" y="4738869"/>
              <a:ext cx="244544" cy="67216"/>
            </a:xfrm>
            <a:prstGeom prst="rect">
              <a:avLst/>
            </a:prstGeom>
            <a:noFill/>
            <a:extLst>
              <a:ext uri="{909E8E84-426E-40DD-AFC4-6F175D3DCCD1}">
                <a14:hiddenFill xmlns:a14="http://schemas.microsoft.com/office/drawing/2010/main">
                  <a:solidFill>
                    <a:srgbClr val="FFFFFF"/>
                  </a:solidFill>
                </a14:hiddenFill>
              </a:ext>
            </a:extLst>
          </p:spPr>
        </p:pic>
        <p:pic>
          <p:nvPicPr>
            <p:cNvPr id="312" name="Graphic 311" descr="Workday logo">
              <a:extLst>
                <a:ext uri="{FF2B5EF4-FFF2-40B4-BE49-F238E27FC236}">
                  <a16:creationId xmlns:a16="http://schemas.microsoft.com/office/drawing/2014/main" id="{228E752E-7F77-4007-8E8B-6DEDDD8F2B4F}"/>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4624566" y="4523399"/>
              <a:ext cx="281268" cy="281268"/>
            </a:xfrm>
            <a:prstGeom prst="rect">
              <a:avLst/>
            </a:prstGeom>
          </p:spPr>
        </p:pic>
      </p:grpSp>
      <p:grpSp>
        <p:nvGrpSpPr>
          <p:cNvPr id="3" name="Group 2">
            <a:extLst>
              <a:ext uri="{FF2B5EF4-FFF2-40B4-BE49-F238E27FC236}">
                <a16:creationId xmlns:a16="http://schemas.microsoft.com/office/drawing/2014/main" id="{98538050-2128-47BD-BE93-9F9421E68B4E}"/>
              </a:ext>
            </a:extLst>
          </p:cNvPr>
          <p:cNvGrpSpPr/>
          <p:nvPr/>
        </p:nvGrpSpPr>
        <p:grpSpPr>
          <a:xfrm>
            <a:off x="1787642" y="2670731"/>
            <a:ext cx="2996209" cy="874313"/>
            <a:chOff x="1787642" y="2670731"/>
            <a:chExt cx="2996209" cy="874313"/>
          </a:xfrm>
        </p:grpSpPr>
        <p:sp>
          <p:nvSpPr>
            <p:cNvPr id="253" name="Rectangle 252">
              <a:extLst>
                <a:ext uri="{FF2B5EF4-FFF2-40B4-BE49-F238E27FC236}">
                  <a16:creationId xmlns:a16="http://schemas.microsoft.com/office/drawing/2014/main" id="{20F7A8DB-317E-4A96-A37F-48F780B45E34}"/>
                </a:ext>
                <a:ext uri="{C183D7F6-B498-43B3-948B-1728B52AA6E4}">
                  <adec:decorative xmlns:adec="http://schemas.microsoft.com/office/drawing/2017/decorative" val="1"/>
                </a:ext>
              </a:extLst>
            </p:cNvPr>
            <p:cNvSpPr/>
            <p:nvPr/>
          </p:nvSpPr>
          <p:spPr bwMode="auto">
            <a:xfrm>
              <a:off x="1787643" y="2979872"/>
              <a:ext cx="969264"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Azure </a:t>
              </a:r>
              <a:b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Cosmos DB</a:t>
              </a:r>
            </a:p>
          </p:txBody>
        </p:sp>
        <p:sp>
          <p:nvSpPr>
            <p:cNvPr id="257" name="Rectangle 256">
              <a:extLst>
                <a:ext uri="{FF2B5EF4-FFF2-40B4-BE49-F238E27FC236}">
                  <a16:creationId xmlns:a16="http://schemas.microsoft.com/office/drawing/2014/main" id="{EBAA4057-8C6F-4253-9CEA-F4B7D01B8F15}"/>
                </a:ext>
                <a:ext uri="{C183D7F6-B498-43B3-948B-1728B52AA6E4}">
                  <adec:decorative xmlns:adec="http://schemas.microsoft.com/office/drawing/2017/decorative" val="1"/>
                </a:ext>
              </a:extLst>
            </p:cNvPr>
            <p:cNvSpPr/>
            <p:nvPr/>
          </p:nvSpPr>
          <p:spPr bwMode="auto">
            <a:xfrm>
              <a:off x="2807379" y="2670731"/>
              <a:ext cx="960120" cy="256032"/>
            </a:xfrm>
            <a:prstGeom prst="rect">
              <a:avLst/>
            </a:prstGeom>
            <a:solidFill>
              <a:schemeClr val="bg1">
                <a:lumMod val="95000"/>
              </a:schemeClr>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Azure </a:t>
              </a:r>
              <a:r>
                <a:rPr lang="en-US" sz="700" kern="0">
                  <a:solidFill>
                    <a:srgbClr val="000000"/>
                  </a:solidFill>
                  <a:latin typeface="Segoe UI Semibold" panose="020B0702040204020203" pitchFamily="34" charset="0"/>
                  <a:cs typeface="Segoe UI Semibold" panose="020B0702040204020203" pitchFamily="34" charset="0"/>
                </a:rPr>
                <a:t>Health</a:t>
              </a:r>
              <a:br>
                <a:rPr lang="en-US" sz="700" kern="0">
                  <a:solidFill>
                    <a:srgbClr val="000000"/>
                  </a:solidFill>
                  <a:latin typeface="Segoe UI Semibold" panose="020B0702040204020203" pitchFamily="34" charset="0"/>
                  <a:cs typeface="Segoe UI Semibold" panose="020B0702040204020203" pitchFamily="34" charset="0"/>
                </a:rPr>
              </a:br>
              <a:r>
                <a:rPr lang="en-US" sz="700" kern="0">
                  <a:solidFill>
                    <a:srgbClr val="000000"/>
                  </a:solidFill>
                  <a:latin typeface="Segoe UI Semibold" panose="020B0702040204020203" pitchFamily="34" charset="0"/>
                  <a:cs typeface="Segoe UI Semibold" panose="020B0702040204020203" pitchFamily="34" charset="0"/>
                </a:rPr>
                <a:t>Data Services</a:t>
              </a:r>
              <a:endPar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endParaRPr>
            </a:p>
          </p:txBody>
        </p:sp>
        <p:sp>
          <p:nvSpPr>
            <p:cNvPr id="258" name="Rectangle 257">
              <a:extLst>
                <a:ext uri="{FF2B5EF4-FFF2-40B4-BE49-F238E27FC236}">
                  <a16:creationId xmlns:a16="http://schemas.microsoft.com/office/drawing/2014/main" id="{F5EBB012-CAE8-4919-B5F2-E5467183D818}"/>
                </a:ext>
                <a:ext uri="{C183D7F6-B498-43B3-948B-1728B52AA6E4}">
                  <adec:decorative xmlns:adec="http://schemas.microsoft.com/office/drawing/2017/decorative" val="1"/>
                </a:ext>
              </a:extLst>
            </p:cNvPr>
            <p:cNvSpPr/>
            <p:nvPr/>
          </p:nvSpPr>
          <p:spPr bwMode="auto">
            <a:xfrm>
              <a:off x="1787642" y="3289012"/>
              <a:ext cx="969264"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Microsoft 365</a:t>
              </a:r>
            </a:p>
          </p:txBody>
        </p:sp>
        <p:grpSp>
          <p:nvGrpSpPr>
            <p:cNvPr id="260" name="Group 259">
              <a:extLst>
                <a:ext uri="{FF2B5EF4-FFF2-40B4-BE49-F238E27FC236}">
                  <a16:creationId xmlns:a16="http://schemas.microsoft.com/office/drawing/2014/main" id="{C4494C1C-18D3-4797-8715-4ED1CCF4DFBA}"/>
                </a:ext>
              </a:extLst>
            </p:cNvPr>
            <p:cNvGrpSpPr/>
            <p:nvPr/>
          </p:nvGrpSpPr>
          <p:grpSpPr>
            <a:xfrm>
              <a:off x="3622728" y="2803162"/>
              <a:ext cx="38699" cy="4343"/>
              <a:chOff x="1834226" y="5095955"/>
              <a:chExt cx="79067" cy="8874"/>
            </a:xfrm>
          </p:grpSpPr>
          <p:sp>
            <p:nvSpPr>
              <p:cNvPr id="285" name="Freeform: Shape 284">
                <a:extLst>
                  <a:ext uri="{FF2B5EF4-FFF2-40B4-BE49-F238E27FC236}">
                    <a16:creationId xmlns:a16="http://schemas.microsoft.com/office/drawing/2014/main" id="{82DD2764-1E26-487C-A9C4-A1C83BD7EE75}"/>
                  </a:ext>
                </a:extLst>
              </p:cNvPr>
              <p:cNvSpPr/>
              <p:nvPr/>
            </p:nvSpPr>
            <p:spPr>
              <a:xfrm>
                <a:off x="1834226" y="5097433"/>
                <a:ext cx="11273" cy="7396"/>
              </a:xfrm>
              <a:custGeom>
                <a:avLst/>
                <a:gdLst>
                  <a:gd name="connsiteX0" fmla="*/ 9579 w 11273"/>
                  <a:gd name="connsiteY0" fmla="*/ 1283 h 7396"/>
                  <a:gd name="connsiteX1" fmla="*/ 6042 w 11273"/>
                  <a:gd name="connsiteY1" fmla="*/ 174 h 7396"/>
                  <a:gd name="connsiteX2" fmla="*/ 831 w 11273"/>
                  <a:gd name="connsiteY2" fmla="*/ 913 h 7396"/>
                  <a:gd name="connsiteX3" fmla="*/ 15 w 11273"/>
                  <a:gd name="connsiteY3" fmla="*/ 2187 h 7396"/>
                  <a:gd name="connsiteX4" fmla="*/ 5250 w 11273"/>
                  <a:gd name="connsiteY4" fmla="*/ 7347 h 7396"/>
                  <a:gd name="connsiteX5" fmla="*/ 5986 w 11273"/>
                  <a:gd name="connsiteY5" fmla="*/ 7397 h 7396"/>
                  <a:gd name="connsiteX6" fmla="*/ 11163 w 11273"/>
                  <a:gd name="connsiteY6" fmla="*/ 4052 h 7396"/>
                  <a:gd name="connsiteX7" fmla="*/ 11245 w 11273"/>
                  <a:gd name="connsiteY7" fmla="*/ 3764 h 7396"/>
                  <a:gd name="connsiteX8" fmla="*/ 9579 w 11273"/>
                  <a:gd name="connsiteY8" fmla="*/ 1283 h 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3" h="7396">
                    <a:moveTo>
                      <a:pt x="9579" y="1283"/>
                    </a:moveTo>
                    <a:cubicBezTo>
                      <a:pt x="8477" y="708"/>
                      <a:pt x="7276" y="330"/>
                      <a:pt x="6042" y="174"/>
                    </a:cubicBezTo>
                    <a:cubicBezTo>
                      <a:pt x="4279" y="-213"/>
                      <a:pt x="2424" y="51"/>
                      <a:pt x="831" y="913"/>
                    </a:cubicBezTo>
                    <a:cubicBezTo>
                      <a:pt x="399" y="1209"/>
                      <a:pt x="105" y="1669"/>
                      <a:pt x="15" y="2187"/>
                    </a:cubicBezTo>
                    <a:cubicBezTo>
                      <a:pt x="-214" y="3830"/>
                      <a:pt x="2212" y="6920"/>
                      <a:pt x="5250" y="7347"/>
                    </a:cubicBezTo>
                    <a:cubicBezTo>
                      <a:pt x="5495" y="7380"/>
                      <a:pt x="5740" y="7397"/>
                      <a:pt x="5986" y="7397"/>
                    </a:cubicBezTo>
                    <a:cubicBezTo>
                      <a:pt x="8215" y="7397"/>
                      <a:pt x="10232" y="6082"/>
                      <a:pt x="11163" y="4052"/>
                    </a:cubicBezTo>
                    <a:lnTo>
                      <a:pt x="11245" y="3764"/>
                    </a:lnTo>
                    <a:cubicBezTo>
                      <a:pt x="11351" y="3238"/>
                      <a:pt x="11237" y="2195"/>
                      <a:pt x="9579" y="1283"/>
                    </a:cubicBezTo>
                    <a:close/>
                  </a:path>
                </a:pathLst>
              </a:custGeom>
              <a:solidFill>
                <a:srgbClr val="FFFFFF"/>
              </a:solidFill>
              <a:ln w="93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290" name="Freeform: Shape 289">
                <a:extLst>
                  <a:ext uri="{FF2B5EF4-FFF2-40B4-BE49-F238E27FC236}">
                    <a16:creationId xmlns:a16="http://schemas.microsoft.com/office/drawing/2014/main" id="{F58D2214-F04A-4035-B7A2-78FD60CAB73D}"/>
                  </a:ext>
                </a:extLst>
              </p:cNvPr>
              <p:cNvSpPr/>
              <p:nvPr/>
            </p:nvSpPr>
            <p:spPr>
              <a:xfrm>
                <a:off x="1903055" y="5095955"/>
                <a:ext cx="10238" cy="6346"/>
              </a:xfrm>
              <a:custGeom>
                <a:avLst/>
                <a:gdLst>
                  <a:gd name="connsiteX0" fmla="*/ 8319 w 10238"/>
                  <a:gd name="connsiteY0" fmla="*/ 199 h 6346"/>
                  <a:gd name="connsiteX1" fmla="*/ 4807 w 10238"/>
                  <a:gd name="connsiteY1" fmla="*/ 125 h 6346"/>
                  <a:gd name="connsiteX2" fmla="*/ 12 w 10238"/>
                  <a:gd name="connsiteY2" fmla="*/ 3149 h 6346"/>
                  <a:gd name="connsiteX3" fmla="*/ 53 w 10238"/>
                  <a:gd name="connsiteY3" fmla="*/ 3297 h 6346"/>
                  <a:gd name="connsiteX4" fmla="*/ 4774 w 10238"/>
                  <a:gd name="connsiteY4" fmla="*/ 6346 h 6346"/>
                  <a:gd name="connsiteX5" fmla="*/ 5444 w 10238"/>
                  <a:gd name="connsiteY5" fmla="*/ 6305 h 6346"/>
                  <a:gd name="connsiteX6" fmla="*/ 8923 w 10238"/>
                  <a:gd name="connsiteY6" fmla="*/ 4381 h 6346"/>
                  <a:gd name="connsiteX7" fmla="*/ 10239 w 10238"/>
                  <a:gd name="connsiteY7" fmla="*/ 1711 h 6346"/>
                  <a:gd name="connsiteX8" fmla="*/ 8319 w 10238"/>
                  <a:gd name="connsiteY8" fmla="*/ 199 h 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38" h="6346">
                    <a:moveTo>
                      <a:pt x="8319" y="199"/>
                    </a:moveTo>
                    <a:cubicBezTo>
                      <a:pt x="7159" y="-39"/>
                      <a:pt x="5975" y="-63"/>
                      <a:pt x="4807" y="125"/>
                    </a:cubicBezTo>
                    <a:cubicBezTo>
                      <a:pt x="2266" y="495"/>
                      <a:pt x="-192" y="1637"/>
                      <a:pt x="12" y="3149"/>
                    </a:cubicBezTo>
                    <a:lnTo>
                      <a:pt x="53" y="3297"/>
                    </a:lnTo>
                    <a:cubicBezTo>
                      <a:pt x="894" y="5162"/>
                      <a:pt x="2740" y="6354"/>
                      <a:pt x="4774" y="6346"/>
                    </a:cubicBezTo>
                    <a:cubicBezTo>
                      <a:pt x="5003" y="6346"/>
                      <a:pt x="5223" y="6338"/>
                      <a:pt x="5444" y="6305"/>
                    </a:cubicBezTo>
                    <a:cubicBezTo>
                      <a:pt x="6784" y="6066"/>
                      <a:pt x="8009" y="5393"/>
                      <a:pt x="8923" y="4381"/>
                    </a:cubicBezTo>
                    <a:cubicBezTo>
                      <a:pt x="9683" y="3700"/>
                      <a:pt x="10165" y="2738"/>
                      <a:pt x="10239" y="1711"/>
                    </a:cubicBezTo>
                    <a:cubicBezTo>
                      <a:pt x="10115" y="1005"/>
                      <a:pt x="9430" y="462"/>
                      <a:pt x="8319" y="199"/>
                    </a:cubicBezTo>
                    <a:close/>
                  </a:path>
                </a:pathLst>
              </a:custGeom>
              <a:solidFill>
                <a:srgbClr val="FFFFFF"/>
              </a:solidFill>
              <a:ln w="93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pic>
          <p:nvPicPr>
            <p:cNvPr id="262" name="Graphic 261" descr="planet">
              <a:extLst>
                <a:ext uri="{FF2B5EF4-FFF2-40B4-BE49-F238E27FC236}">
                  <a16:creationId xmlns:a16="http://schemas.microsoft.com/office/drawing/2014/main" id="{2A31D6D3-AE09-4F2B-AA78-470FA34C0024}"/>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rcRect/>
            <a:stretch/>
          </p:blipFill>
          <p:spPr>
            <a:xfrm>
              <a:off x="2542206" y="3023872"/>
              <a:ext cx="173865" cy="173865"/>
            </a:xfrm>
            <a:prstGeom prst="rect">
              <a:avLst/>
            </a:prstGeom>
          </p:spPr>
        </p:pic>
        <p:grpSp>
          <p:nvGrpSpPr>
            <p:cNvPr id="263" name="laptop">
              <a:extLst>
                <a:ext uri="{FF2B5EF4-FFF2-40B4-BE49-F238E27FC236}">
                  <a16:creationId xmlns:a16="http://schemas.microsoft.com/office/drawing/2014/main" id="{B4CE2D7A-1AED-43B4-8E2F-B6EC60E4C22E}"/>
                </a:ext>
                <a:ext uri="{C183D7F6-B498-43B3-948B-1728B52AA6E4}">
                  <adec:decorative xmlns:adec="http://schemas.microsoft.com/office/drawing/2017/decorative" val="1"/>
                </a:ext>
              </a:extLst>
            </p:cNvPr>
            <p:cNvGrpSpPr/>
            <p:nvPr/>
          </p:nvGrpSpPr>
          <p:grpSpPr>
            <a:xfrm>
              <a:off x="2545118" y="3362443"/>
              <a:ext cx="168040" cy="122716"/>
              <a:chOff x="5866495" y="1174751"/>
              <a:chExt cx="382588" cy="279400"/>
            </a:xfrm>
          </p:grpSpPr>
          <p:sp>
            <p:nvSpPr>
              <p:cNvPr id="274" name="Freeform 51">
                <a:extLst>
                  <a:ext uri="{FF2B5EF4-FFF2-40B4-BE49-F238E27FC236}">
                    <a16:creationId xmlns:a16="http://schemas.microsoft.com/office/drawing/2014/main" id="{DCAC918B-1F0B-4EBD-B49F-60806B2C2FCB}"/>
                  </a:ext>
                </a:extLst>
              </p:cNvPr>
              <p:cNvSpPr>
                <a:spLocks/>
              </p:cNvSpPr>
              <p:nvPr/>
            </p:nvSpPr>
            <p:spPr bwMode="auto">
              <a:xfrm>
                <a:off x="5866495" y="1260476"/>
                <a:ext cx="382588" cy="193675"/>
              </a:xfrm>
              <a:custGeom>
                <a:avLst/>
                <a:gdLst>
                  <a:gd name="T0" fmla="*/ 203 w 241"/>
                  <a:gd name="T1" fmla="*/ 61 h 122"/>
                  <a:gd name="T2" fmla="*/ 120 w 241"/>
                  <a:gd name="T3" fmla="*/ 0 h 122"/>
                  <a:gd name="T4" fmla="*/ 39 w 241"/>
                  <a:gd name="T5" fmla="*/ 61 h 122"/>
                  <a:gd name="T6" fmla="*/ 38 w 241"/>
                  <a:gd name="T7" fmla="*/ 61 h 122"/>
                  <a:gd name="T8" fmla="*/ 0 w 241"/>
                  <a:gd name="T9" fmla="*/ 122 h 122"/>
                  <a:gd name="T10" fmla="*/ 241 w 241"/>
                  <a:gd name="T11" fmla="*/ 122 h 122"/>
                  <a:gd name="T12" fmla="*/ 203 w 241"/>
                  <a:gd name="T13" fmla="*/ 61 h 122"/>
                </a:gdLst>
                <a:ahLst/>
                <a:cxnLst>
                  <a:cxn ang="0">
                    <a:pos x="T0" y="T1"/>
                  </a:cxn>
                  <a:cxn ang="0">
                    <a:pos x="T2" y="T3"/>
                  </a:cxn>
                  <a:cxn ang="0">
                    <a:pos x="T4" y="T5"/>
                  </a:cxn>
                  <a:cxn ang="0">
                    <a:pos x="T6" y="T7"/>
                  </a:cxn>
                  <a:cxn ang="0">
                    <a:pos x="T8" y="T9"/>
                  </a:cxn>
                  <a:cxn ang="0">
                    <a:pos x="T10" y="T11"/>
                  </a:cxn>
                  <a:cxn ang="0">
                    <a:pos x="T12" y="T13"/>
                  </a:cxn>
                </a:cxnLst>
                <a:rect l="0" t="0" r="r" b="b"/>
                <a:pathLst>
                  <a:path w="241" h="122">
                    <a:moveTo>
                      <a:pt x="203" y="61"/>
                    </a:moveTo>
                    <a:lnTo>
                      <a:pt x="120" y="0"/>
                    </a:lnTo>
                    <a:lnTo>
                      <a:pt x="39" y="61"/>
                    </a:lnTo>
                    <a:lnTo>
                      <a:pt x="38" y="61"/>
                    </a:lnTo>
                    <a:lnTo>
                      <a:pt x="0" y="122"/>
                    </a:lnTo>
                    <a:lnTo>
                      <a:pt x="241" y="122"/>
                    </a:lnTo>
                    <a:lnTo>
                      <a:pt x="203" y="61"/>
                    </a:lnTo>
                    <a:close/>
                  </a:path>
                </a:pathLst>
              </a:custGeom>
              <a:solidFill>
                <a:schemeClr val="accent1"/>
              </a:solidFill>
              <a:ln>
                <a:noFill/>
              </a:ln>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75" name="Freeform 52">
                <a:extLst>
                  <a:ext uri="{FF2B5EF4-FFF2-40B4-BE49-F238E27FC236}">
                    <a16:creationId xmlns:a16="http://schemas.microsoft.com/office/drawing/2014/main" id="{9E74ACCF-6568-4531-80D2-3B6BC5C8FD11}"/>
                  </a:ext>
                </a:extLst>
              </p:cNvPr>
              <p:cNvSpPr>
                <a:spLocks/>
              </p:cNvSpPr>
              <p:nvPr/>
            </p:nvSpPr>
            <p:spPr bwMode="auto">
              <a:xfrm>
                <a:off x="5928407" y="1174751"/>
                <a:ext cx="261937" cy="182564"/>
              </a:xfrm>
              <a:custGeom>
                <a:avLst/>
                <a:gdLst>
                  <a:gd name="T0" fmla="*/ 149 w 156"/>
                  <a:gd name="T1" fmla="*/ 0 h 109"/>
                  <a:gd name="T2" fmla="*/ 6 w 156"/>
                  <a:gd name="T3" fmla="*/ 0 h 109"/>
                  <a:gd name="T4" fmla="*/ 0 w 156"/>
                  <a:gd name="T5" fmla="*/ 6 h 109"/>
                  <a:gd name="T6" fmla="*/ 0 w 156"/>
                  <a:gd name="T7" fmla="*/ 109 h 109"/>
                  <a:gd name="T8" fmla="*/ 0 w 156"/>
                  <a:gd name="T9" fmla="*/ 108 h 109"/>
                  <a:gd name="T10" fmla="*/ 0 w 156"/>
                  <a:gd name="T11" fmla="*/ 109 h 109"/>
                  <a:gd name="T12" fmla="*/ 156 w 156"/>
                  <a:gd name="T13" fmla="*/ 109 h 109"/>
                  <a:gd name="T14" fmla="*/ 156 w 156"/>
                  <a:gd name="T15" fmla="*/ 6 h 109"/>
                  <a:gd name="T16" fmla="*/ 149 w 156"/>
                  <a:gd name="T1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09">
                    <a:moveTo>
                      <a:pt x="149" y="0"/>
                    </a:moveTo>
                    <a:cubicBezTo>
                      <a:pt x="6" y="0"/>
                      <a:pt x="6" y="0"/>
                      <a:pt x="6" y="0"/>
                    </a:cubicBezTo>
                    <a:cubicBezTo>
                      <a:pt x="3" y="0"/>
                      <a:pt x="0" y="3"/>
                      <a:pt x="0" y="6"/>
                    </a:cubicBezTo>
                    <a:cubicBezTo>
                      <a:pt x="0" y="109"/>
                      <a:pt x="0" y="109"/>
                      <a:pt x="0" y="109"/>
                    </a:cubicBezTo>
                    <a:cubicBezTo>
                      <a:pt x="0" y="108"/>
                      <a:pt x="0" y="108"/>
                      <a:pt x="0" y="108"/>
                    </a:cubicBezTo>
                    <a:cubicBezTo>
                      <a:pt x="0" y="109"/>
                      <a:pt x="0" y="109"/>
                      <a:pt x="0" y="109"/>
                    </a:cubicBezTo>
                    <a:cubicBezTo>
                      <a:pt x="156" y="109"/>
                      <a:pt x="156" y="109"/>
                      <a:pt x="156" y="109"/>
                    </a:cubicBezTo>
                    <a:cubicBezTo>
                      <a:pt x="156" y="6"/>
                      <a:pt x="156" y="6"/>
                      <a:pt x="156" y="6"/>
                    </a:cubicBezTo>
                    <a:cubicBezTo>
                      <a:pt x="156" y="3"/>
                      <a:pt x="153" y="0"/>
                      <a:pt x="149" y="0"/>
                    </a:cubicBezTo>
                    <a:close/>
                  </a:path>
                </a:pathLst>
              </a:custGeom>
              <a:solidFill>
                <a:srgbClr val="4FE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76" name="Freeform 174">
                <a:extLst>
                  <a:ext uri="{FF2B5EF4-FFF2-40B4-BE49-F238E27FC236}">
                    <a16:creationId xmlns:a16="http://schemas.microsoft.com/office/drawing/2014/main" id="{E6D46713-A637-433E-B9A2-87EDFEA851B1}"/>
                  </a:ext>
                </a:extLst>
              </p:cNvPr>
              <p:cNvSpPr>
                <a:spLocks/>
              </p:cNvSpPr>
              <p:nvPr/>
            </p:nvSpPr>
            <p:spPr bwMode="auto">
              <a:xfrm>
                <a:off x="5928407" y="1174751"/>
                <a:ext cx="222249" cy="182564"/>
              </a:xfrm>
              <a:custGeom>
                <a:avLst/>
                <a:gdLst>
                  <a:gd name="T0" fmla="*/ 0 w 132"/>
                  <a:gd name="T1" fmla="*/ 109 h 109"/>
                  <a:gd name="T2" fmla="*/ 23 w 132"/>
                  <a:gd name="T3" fmla="*/ 109 h 109"/>
                  <a:gd name="T4" fmla="*/ 132 w 132"/>
                  <a:gd name="T5" fmla="*/ 0 h 109"/>
                  <a:gd name="T6" fmla="*/ 6 w 132"/>
                  <a:gd name="T7" fmla="*/ 0 h 109"/>
                  <a:gd name="T8" fmla="*/ 0 w 132"/>
                  <a:gd name="T9" fmla="*/ 6 h 109"/>
                  <a:gd name="T10" fmla="*/ 0 w 132"/>
                  <a:gd name="T11" fmla="*/ 109 h 109"/>
                </a:gdLst>
                <a:ahLst/>
                <a:cxnLst>
                  <a:cxn ang="0">
                    <a:pos x="T0" y="T1"/>
                  </a:cxn>
                  <a:cxn ang="0">
                    <a:pos x="T2" y="T3"/>
                  </a:cxn>
                  <a:cxn ang="0">
                    <a:pos x="T4" y="T5"/>
                  </a:cxn>
                  <a:cxn ang="0">
                    <a:pos x="T6" y="T7"/>
                  </a:cxn>
                  <a:cxn ang="0">
                    <a:pos x="T8" y="T9"/>
                  </a:cxn>
                  <a:cxn ang="0">
                    <a:pos x="T10" y="T11"/>
                  </a:cxn>
                </a:cxnLst>
                <a:rect l="0" t="0" r="r" b="b"/>
                <a:pathLst>
                  <a:path w="132" h="109">
                    <a:moveTo>
                      <a:pt x="0" y="109"/>
                    </a:moveTo>
                    <a:cubicBezTo>
                      <a:pt x="23" y="109"/>
                      <a:pt x="23" y="109"/>
                      <a:pt x="23" y="109"/>
                    </a:cubicBezTo>
                    <a:cubicBezTo>
                      <a:pt x="132" y="0"/>
                      <a:pt x="132" y="0"/>
                      <a:pt x="132" y="0"/>
                    </a:cubicBezTo>
                    <a:cubicBezTo>
                      <a:pt x="6" y="0"/>
                      <a:pt x="6" y="0"/>
                      <a:pt x="6" y="0"/>
                    </a:cubicBezTo>
                    <a:cubicBezTo>
                      <a:pt x="2" y="0"/>
                      <a:pt x="0" y="3"/>
                      <a:pt x="0" y="6"/>
                    </a:cubicBezTo>
                    <a:lnTo>
                      <a:pt x="0" y="109"/>
                    </a:lnTo>
                    <a:close/>
                  </a:path>
                </a:pathLst>
              </a:custGeom>
              <a:solidFill>
                <a:schemeClr val="accent1"/>
              </a:solidFill>
              <a:ln>
                <a:noFill/>
              </a:ln>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grpSp>
          <p:nvGrpSpPr>
            <p:cNvPr id="264" name="Group 263">
              <a:extLst>
                <a:ext uri="{FF2B5EF4-FFF2-40B4-BE49-F238E27FC236}">
                  <a16:creationId xmlns:a16="http://schemas.microsoft.com/office/drawing/2014/main" id="{8231DB30-A21D-4FC4-942F-88C8EADFA6FB}"/>
                </a:ext>
              </a:extLst>
            </p:cNvPr>
            <p:cNvGrpSpPr/>
            <p:nvPr/>
          </p:nvGrpSpPr>
          <p:grpSpPr>
            <a:xfrm>
              <a:off x="2807379" y="2979872"/>
              <a:ext cx="960120" cy="256032"/>
              <a:chOff x="2385575" y="4874551"/>
              <a:chExt cx="960120" cy="256032"/>
            </a:xfrm>
          </p:grpSpPr>
          <p:sp>
            <p:nvSpPr>
              <p:cNvPr id="269" name="Rectangle 268">
                <a:extLst>
                  <a:ext uri="{FF2B5EF4-FFF2-40B4-BE49-F238E27FC236}">
                    <a16:creationId xmlns:a16="http://schemas.microsoft.com/office/drawing/2014/main" id="{D24DC6C8-474E-487A-B4B1-DE2F990040F5}"/>
                  </a:ext>
                  <a:ext uri="{C183D7F6-B498-43B3-948B-1728B52AA6E4}">
                    <adec:decorative xmlns:adec="http://schemas.microsoft.com/office/drawing/2017/decorative" val="1"/>
                  </a:ext>
                </a:extLst>
              </p:cNvPr>
              <p:cNvSpPr/>
              <p:nvPr/>
            </p:nvSpPr>
            <p:spPr bwMode="auto">
              <a:xfrm>
                <a:off x="2385575" y="4874551"/>
                <a:ext cx="960120"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Dynamics 365</a:t>
                </a:r>
              </a:p>
            </p:txBody>
          </p:sp>
          <p:grpSp>
            <p:nvGrpSpPr>
              <p:cNvPr id="270" name="laptop">
                <a:extLst>
                  <a:ext uri="{FF2B5EF4-FFF2-40B4-BE49-F238E27FC236}">
                    <a16:creationId xmlns:a16="http://schemas.microsoft.com/office/drawing/2014/main" id="{1E239113-404C-4773-9B86-F689D11EDA78}"/>
                  </a:ext>
                  <a:ext uri="{C183D7F6-B498-43B3-948B-1728B52AA6E4}">
                    <adec:decorative xmlns:adec="http://schemas.microsoft.com/office/drawing/2017/decorative" val="1"/>
                  </a:ext>
                </a:extLst>
              </p:cNvPr>
              <p:cNvGrpSpPr/>
              <p:nvPr/>
            </p:nvGrpSpPr>
            <p:grpSpPr>
              <a:xfrm>
                <a:off x="3129744" y="4945307"/>
                <a:ext cx="168040" cy="122716"/>
                <a:chOff x="5866495" y="1174751"/>
                <a:chExt cx="382588" cy="279400"/>
              </a:xfrm>
            </p:grpSpPr>
            <p:sp>
              <p:nvSpPr>
                <p:cNvPr id="271" name="Freeform 51">
                  <a:extLst>
                    <a:ext uri="{FF2B5EF4-FFF2-40B4-BE49-F238E27FC236}">
                      <a16:creationId xmlns:a16="http://schemas.microsoft.com/office/drawing/2014/main" id="{8B93A4F0-3C84-49B9-A2BC-09E88BA9C418}"/>
                    </a:ext>
                  </a:extLst>
                </p:cNvPr>
                <p:cNvSpPr>
                  <a:spLocks/>
                </p:cNvSpPr>
                <p:nvPr/>
              </p:nvSpPr>
              <p:spPr bwMode="auto">
                <a:xfrm>
                  <a:off x="5866495" y="1260476"/>
                  <a:ext cx="382588" cy="193675"/>
                </a:xfrm>
                <a:custGeom>
                  <a:avLst/>
                  <a:gdLst>
                    <a:gd name="T0" fmla="*/ 203 w 241"/>
                    <a:gd name="T1" fmla="*/ 61 h 122"/>
                    <a:gd name="T2" fmla="*/ 120 w 241"/>
                    <a:gd name="T3" fmla="*/ 0 h 122"/>
                    <a:gd name="T4" fmla="*/ 39 w 241"/>
                    <a:gd name="T5" fmla="*/ 61 h 122"/>
                    <a:gd name="T6" fmla="*/ 38 w 241"/>
                    <a:gd name="T7" fmla="*/ 61 h 122"/>
                    <a:gd name="T8" fmla="*/ 0 w 241"/>
                    <a:gd name="T9" fmla="*/ 122 h 122"/>
                    <a:gd name="T10" fmla="*/ 241 w 241"/>
                    <a:gd name="T11" fmla="*/ 122 h 122"/>
                    <a:gd name="T12" fmla="*/ 203 w 241"/>
                    <a:gd name="T13" fmla="*/ 61 h 122"/>
                  </a:gdLst>
                  <a:ahLst/>
                  <a:cxnLst>
                    <a:cxn ang="0">
                      <a:pos x="T0" y="T1"/>
                    </a:cxn>
                    <a:cxn ang="0">
                      <a:pos x="T2" y="T3"/>
                    </a:cxn>
                    <a:cxn ang="0">
                      <a:pos x="T4" y="T5"/>
                    </a:cxn>
                    <a:cxn ang="0">
                      <a:pos x="T6" y="T7"/>
                    </a:cxn>
                    <a:cxn ang="0">
                      <a:pos x="T8" y="T9"/>
                    </a:cxn>
                    <a:cxn ang="0">
                      <a:pos x="T10" y="T11"/>
                    </a:cxn>
                    <a:cxn ang="0">
                      <a:pos x="T12" y="T13"/>
                    </a:cxn>
                  </a:cxnLst>
                  <a:rect l="0" t="0" r="r" b="b"/>
                  <a:pathLst>
                    <a:path w="241" h="122">
                      <a:moveTo>
                        <a:pt x="203" y="61"/>
                      </a:moveTo>
                      <a:lnTo>
                        <a:pt x="120" y="0"/>
                      </a:lnTo>
                      <a:lnTo>
                        <a:pt x="39" y="61"/>
                      </a:lnTo>
                      <a:lnTo>
                        <a:pt x="38" y="61"/>
                      </a:lnTo>
                      <a:lnTo>
                        <a:pt x="0" y="122"/>
                      </a:lnTo>
                      <a:lnTo>
                        <a:pt x="241" y="122"/>
                      </a:lnTo>
                      <a:lnTo>
                        <a:pt x="203" y="61"/>
                      </a:lnTo>
                      <a:close/>
                    </a:path>
                  </a:pathLst>
                </a:custGeom>
                <a:solidFill>
                  <a:schemeClr val="accent1"/>
                </a:solidFill>
                <a:ln>
                  <a:noFill/>
                </a:ln>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72" name="Freeform 52">
                  <a:extLst>
                    <a:ext uri="{FF2B5EF4-FFF2-40B4-BE49-F238E27FC236}">
                      <a16:creationId xmlns:a16="http://schemas.microsoft.com/office/drawing/2014/main" id="{53F37895-9EB4-44FA-8E68-B722F6BAF7ED}"/>
                    </a:ext>
                  </a:extLst>
                </p:cNvPr>
                <p:cNvSpPr>
                  <a:spLocks/>
                </p:cNvSpPr>
                <p:nvPr/>
              </p:nvSpPr>
              <p:spPr bwMode="auto">
                <a:xfrm>
                  <a:off x="5928407" y="1174751"/>
                  <a:ext cx="261937" cy="182564"/>
                </a:xfrm>
                <a:custGeom>
                  <a:avLst/>
                  <a:gdLst>
                    <a:gd name="T0" fmla="*/ 149 w 156"/>
                    <a:gd name="T1" fmla="*/ 0 h 109"/>
                    <a:gd name="T2" fmla="*/ 6 w 156"/>
                    <a:gd name="T3" fmla="*/ 0 h 109"/>
                    <a:gd name="T4" fmla="*/ 0 w 156"/>
                    <a:gd name="T5" fmla="*/ 6 h 109"/>
                    <a:gd name="T6" fmla="*/ 0 w 156"/>
                    <a:gd name="T7" fmla="*/ 109 h 109"/>
                    <a:gd name="T8" fmla="*/ 0 w 156"/>
                    <a:gd name="T9" fmla="*/ 108 h 109"/>
                    <a:gd name="T10" fmla="*/ 0 w 156"/>
                    <a:gd name="T11" fmla="*/ 109 h 109"/>
                    <a:gd name="T12" fmla="*/ 156 w 156"/>
                    <a:gd name="T13" fmla="*/ 109 h 109"/>
                    <a:gd name="T14" fmla="*/ 156 w 156"/>
                    <a:gd name="T15" fmla="*/ 6 h 109"/>
                    <a:gd name="T16" fmla="*/ 149 w 156"/>
                    <a:gd name="T1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09">
                      <a:moveTo>
                        <a:pt x="149" y="0"/>
                      </a:moveTo>
                      <a:cubicBezTo>
                        <a:pt x="6" y="0"/>
                        <a:pt x="6" y="0"/>
                        <a:pt x="6" y="0"/>
                      </a:cubicBezTo>
                      <a:cubicBezTo>
                        <a:pt x="3" y="0"/>
                        <a:pt x="0" y="3"/>
                        <a:pt x="0" y="6"/>
                      </a:cubicBezTo>
                      <a:cubicBezTo>
                        <a:pt x="0" y="109"/>
                        <a:pt x="0" y="109"/>
                        <a:pt x="0" y="109"/>
                      </a:cubicBezTo>
                      <a:cubicBezTo>
                        <a:pt x="0" y="108"/>
                        <a:pt x="0" y="108"/>
                        <a:pt x="0" y="108"/>
                      </a:cubicBezTo>
                      <a:cubicBezTo>
                        <a:pt x="0" y="109"/>
                        <a:pt x="0" y="109"/>
                        <a:pt x="0" y="109"/>
                      </a:cubicBezTo>
                      <a:cubicBezTo>
                        <a:pt x="156" y="109"/>
                        <a:pt x="156" y="109"/>
                        <a:pt x="156" y="109"/>
                      </a:cubicBezTo>
                      <a:cubicBezTo>
                        <a:pt x="156" y="6"/>
                        <a:pt x="156" y="6"/>
                        <a:pt x="156" y="6"/>
                      </a:cubicBezTo>
                      <a:cubicBezTo>
                        <a:pt x="156" y="3"/>
                        <a:pt x="153" y="0"/>
                        <a:pt x="149" y="0"/>
                      </a:cubicBezTo>
                      <a:close/>
                    </a:path>
                  </a:pathLst>
                </a:custGeom>
                <a:solidFill>
                  <a:srgbClr val="4FE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73" name="Freeform 174">
                  <a:extLst>
                    <a:ext uri="{FF2B5EF4-FFF2-40B4-BE49-F238E27FC236}">
                      <a16:creationId xmlns:a16="http://schemas.microsoft.com/office/drawing/2014/main" id="{EE76CE64-EE18-4C0F-A6F1-4042611C5F12}"/>
                    </a:ext>
                  </a:extLst>
                </p:cNvPr>
                <p:cNvSpPr>
                  <a:spLocks/>
                </p:cNvSpPr>
                <p:nvPr/>
              </p:nvSpPr>
              <p:spPr bwMode="auto">
                <a:xfrm>
                  <a:off x="5928407" y="1174751"/>
                  <a:ext cx="222249" cy="182564"/>
                </a:xfrm>
                <a:custGeom>
                  <a:avLst/>
                  <a:gdLst>
                    <a:gd name="T0" fmla="*/ 0 w 132"/>
                    <a:gd name="T1" fmla="*/ 109 h 109"/>
                    <a:gd name="T2" fmla="*/ 23 w 132"/>
                    <a:gd name="T3" fmla="*/ 109 h 109"/>
                    <a:gd name="T4" fmla="*/ 132 w 132"/>
                    <a:gd name="T5" fmla="*/ 0 h 109"/>
                    <a:gd name="T6" fmla="*/ 6 w 132"/>
                    <a:gd name="T7" fmla="*/ 0 h 109"/>
                    <a:gd name="T8" fmla="*/ 0 w 132"/>
                    <a:gd name="T9" fmla="*/ 6 h 109"/>
                    <a:gd name="T10" fmla="*/ 0 w 132"/>
                    <a:gd name="T11" fmla="*/ 109 h 109"/>
                  </a:gdLst>
                  <a:ahLst/>
                  <a:cxnLst>
                    <a:cxn ang="0">
                      <a:pos x="T0" y="T1"/>
                    </a:cxn>
                    <a:cxn ang="0">
                      <a:pos x="T2" y="T3"/>
                    </a:cxn>
                    <a:cxn ang="0">
                      <a:pos x="T4" y="T5"/>
                    </a:cxn>
                    <a:cxn ang="0">
                      <a:pos x="T6" y="T7"/>
                    </a:cxn>
                    <a:cxn ang="0">
                      <a:pos x="T8" y="T9"/>
                    </a:cxn>
                    <a:cxn ang="0">
                      <a:pos x="T10" y="T11"/>
                    </a:cxn>
                  </a:cxnLst>
                  <a:rect l="0" t="0" r="r" b="b"/>
                  <a:pathLst>
                    <a:path w="132" h="109">
                      <a:moveTo>
                        <a:pt x="0" y="109"/>
                      </a:moveTo>
                      <a:cubicBezTo>
                        <a:pt x="23" y="109"/>
                        <a:pt x="23" y="109"/>
                        <a:pt x="23" y="109"/>
                      </a:cubicBezTo>
                      <a:cubicBezTo>
                        <a:pt x="132" y="0"/>
                        <a:pt x="132" y="0"/>
                        <a:pt x="132" y="0"/>
                      </a:cubicBezTo>
                      <a:cubicBezTo>
                        <a:pt x="6" y="0"/>
                        <a:pt x="6" y="0"/>
                        <a:pt x="6" y="0"/>
                      </a:cubicBezTo>
                      <a:cubicBezTo>
                        <a:pt x="2" y="0"/>
                        <a:pt x="0" y="3"/>
                        <a:pt x="0" y="6"/>
                      </a:cubicBezTo>
                      <a:lnTo>
                        <a:pt x="0" y="109"/>
                      </a:lnTo>
                      <a:close/>
                    </a:path>
                  </a:pathLst>
                </a:custGeom>
                <a:solidFill>
                  <a:schemeClr val="accent1"/>
                </a:solidFill>
                <a:ln>
                  <a:noFill/>
                </a:ln>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grpSp>
        <p:grpSp>
          <p:nvGrpSpPr>
            <p:cNvPr id="265" name="Group 264">
              <a:extLst>
                <a:ext uri="{FF2B5EF4-FFF2-40B4-BE49-F238E27FC236}">
                  <a16:creationId xmlns:a16="http://schemas.microsoft.com/office/drawing/2014/main" id="{AF40A6CE-B970-4DF9-BB8C-20D8B3937547}"/>
                </a:ext>
              </a:extLst>
            </p:cNvPr>
            <p:cNvGrpSpPr/>
            <p:nvPr/>
          </p:nvGrpSpPr>
          <p:grpSpPr>
            <a:xfrm>
              <a:off x="1787643" y="2670731"/>
              <a:ext cx="960120" cy="256032"/>
              <a:chOff x="2385575" y="5183691"/>
              <a:chExt cx="960120" cy="256032"/>
            </a:xfrm>
          </p:grpSpPr>
          <p:sp>
            <p:nvSpPr>
              <p:cNvPr id="267" name="Rectangle 266">
                <a:extLst>
                  <a:ext uri="{FF2B5EF4-FFF2-40B4-BE49-F238E27FC236}">
                    <a16:creationId xmlns:a16="http://schemas.microsoft.com/office/drawing/2014/main" id="{AEA85A4C-0BEA-47B5-8C54-24F1AECE1C13}"/>
                  </a:ext>
                  <a:ext uri="{C183D7F6-B498-43B3-948B-1728B52AA6E4}">
                    <adec:decorative xmlns:adec="http://schemas.microsoft.com/office/drawing/2017/decorative" val="1"/>
                  </a:ext>
                </a:extLst>
              </p:cNvPr>
              <p:cNvSpPr/>
              <p:nvPr/>
            </p:nvSpPr>
            <p:spPr bwMode="auto">
              <a:xfrm>
                <a:off x="2385575" y="5183691"/>
                <a:ext cx="960120"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Azure SQL </a:t>
                </a:r>
              </a:p>
            </p:txBody>
          </p:sp>
          <p:pic>
            <p:nvPicPr>
              <p:cNvPr id="268" name="Graphic 267">
                <a:extLst>
                  <a:ext uri="{FF2B5EF4-FFF2-40B4-BE49-F238E27FC236}">
                    <a16:creationId xmlns:a16="http://schemas.microsoft.com/office/drawing/2014/main" id="{29EC63C1-6333-43BF-BADE-EB616E3333FC}"/>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3138354" y="5230745"/>
                <a:ext cx="123825" cy="161925"/>
              </a:xfrm>
              <a:prstGeom prst="rect">
                <a:avLst/>
              </a:prstGeom>
            </p:spPr>
          </p:pic>
        </p:grpSp>
        <p:sp>
          <p:nvSpPr>
            <p:cNvPr id="400" name="Rectangle 399">
              <a:extLst>
                <a:ext uri="{FF2B5EF4-FFF2-40B4-BE49-F238E27FC236}">
                  <a16:creationId xmlns:a16="http://schemas.microsoft.com/office/drawing/2014/main" id="{4FA06F2F-B21E-404A-9F65-77B3B356C077}"/>
                </a:ext>
                <a:ext uri="{C183D7F6-B498-43B3-948B-1728B52AA6E4}">
                  <adec:decorative xmlns:adec="http://schemas.microsoft.com/office/drawing/2017/decorative" val="1"/>
                </a:ext>
              </a:extLst>
            </p:cNvPr>
            <p:cNvSpPr/>
            <p:nvPr/>
          </p:nvSpPr>
          <p:spPr bwMode="auto">
            <a:xfrm>
              <a:off x="3814587" y="2670731"/>
              <a:ext cx="969264"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Azure SQL </a:t>
              </a:r>
              <a:b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DB Edge</a:t>
              </a:r>
            </a:p>
          </p:txBody>
        </p:sp>
        <p:sp>
          <p:nvSpPr>
            <p:cNvPr id="401" name="Rectangle 400">
              <a:extLst>
                <a:ext uri="{FF2B5EF4-FFF2-40B4-BE49-F238E27FC236}">
                  <a16:creationId xmlns:a16="http://schemas.microsoft.com/office/drawing/2014/main" id="{38DA47AD-AAB9-4937-84A7-030E5EEC4764}"/>
                </a:ext>
                <a:ext uri="{C183D7F6-B498-43B3-948B-1728B52AA6E4}">
                  <adec:decorative xmlns:adec="http://schemas.microsoft.com/office/drawing/2017/decorative" val="1"/>
                </a:ext>
              </a:extLst>
            </p:cNvPr>
            <p:cNvSpPr/>
            <p:nvPr/>
          </p:nvSpPr>
          <p:spPr bwMode="auto">
            <a:xfrm>
              <a:off x="2798235" y="3289012"/>
              <a:ext cx="969264"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Azure DB </a:t>
              </a:r>
              <a:b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for MariaDB</a:t>
              </a:r>
            </a:p>
          </p:txBody>
        </p:sp>
        <p:sp>
          <p:nvSpPr>
            <p:cNvPr id="409" name="Rectangle 408">
              <a:extLst>
                <a:ext uri="{FF2B5EF4-FFF2-40B4-BE49-F238E27FC236}">
                  <a16:creationId xmlns:a16="http://schemas.microsoft.com/office/drawing/2014/main" id="{91F117A1-87DB-4E06-8693-7A075331482B}"/>
                </a:ext>
                <a:ext uri="{C183D7F6-B498-43B3-948B-1728B52AA6E4}">
                  <adec:decorative xmlns:adec="http://schemas.microsoft.com/office/drawing/2017/decorative" val="1"/>
                </a:ext>
              </a:extLst>
            </p:cNvPr>
            <p:cNvSpPr/>
            <p:nvPr/>
          </p:nvSpPr>
          <p:spPr bwMode="auto">
            <a:xfrm>
              <a:off x="3814587" y="2979872"/>
              <a:ext cx="960120"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Azure DB</a:t>
              </a:r>
              <a:b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for MySQL</a:t>
              </a:r>
            </a:p>
          </p:txBody>
        </p:sp>
        <p:sp>
          <p:nvSpPr>
            <p:cNvPr id="27" name="Rectangle 26">
              <a:extLst>
                <a:ext uri="{FF2B5EF4-FFF2-40B4-BE49-F238E27FC236}">
                  <a16:creationId xmlns:a16="http://schemas.microsoft.com/office/drawing/2014/main" id="{20CE973E-D120-428A-936A-0BBADF773E95}"/>
                </a:ext>
                <a:ext uri="{C183D7F6-B498-43B3-948B-1728B52AA6E4}">
                  <adec:decorative xmlns:adec="http://schemas.microsoft.com/office/drawing/2017/decorative" val="1"/>
                </a:ext>
              </a:extLst>
            </p:cNvPr>
            <p:cNvSpPr/>
            <p:nvPr/>
          </p:nvSpPr>
          <p:spPr bwMode="auto">
            <a:xfrm>
              <a:off x="3814587" y="3289012"/>
              <a:ext cx="969264"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t>
              </a:r>
            </a:p>
          </p:txBody>
        </p:sp>
        <p:pic>
          <p:nvPicPr>
            <p:cNvPr id="28" name="Graphic 27">
              <a:extLst>
                <a:ext uri="{FF2B5EF4-FFF2-40B4-BE49-F238E27FC236}">
                  <a16:creationId xmlns:a16="http://schemas.microsoft.com/office/drawing/2014/main" id="{AC8A93CA-9BB7-4A35-B308-935F4FDEF732}"/>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3511233" y="3322336"/>
              <a:ext cx="195442" cy="195442"/>
            </a:xfrm>
            <a:prstGeom prst="rect">
              <a:avLst/>
            </a:prstGeom>
          </p:spPr>
        </p:pic>
        <p:pic>
          <p:nvPicPr>
            <p:cNvPr id="30" name="Graphic 29">
              <a:extLst>
                <a:ext uri="{FF2B5EF4-FFF2-40B4-BE49-F238E27FC236}">
                  <a16:creationId xmlns:a16="http://schemas.microsoft.com/office/drawing/2014/main" id="{A21F6B40-464A-4469-B428-A3E71B6CDDAE}"/>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4536889" y="3012471"/>
              <a:ext cx="197337" cy="197337"/>
            </a:xfrm>
            <a:prstGeom prst="rect">
              <a:avLst/>
            </a:prstGeom>
          </p:spPr>
        </p:pic>
        <p:pic>
          <p:nvPicPr>
            <p:cNvPr id="31" name="Graphic 30">
              <a:extLst>
                <a:ext uri="{FF2B5EF4-FFF2-40B4-BE49-F238E27FC236}">
                  <a16:creationId xmlns:a16="http://schemas.microsoft.com/office/drawing/2014/main" id="{B33617D4-BE8F-42B1-8D26-04109F5CB898}"/>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4534683" y="2700789"/>
              <a:ext cx="201748" cy="201748"/>
            </a:xfrm>
            <a:prstGeom prst="rect">
              <a:avLst/>
            </a:prstGeom>
          </p:spPr>
        </p:pic>
      </p:grpSp>
      <p:cxnSp>
        <p:nvCxnSpPr>
          <p:cNvPr id="552" name="Straight Arrow Connector 551" descr="Blue arrow">
            <a:extLst>
              <a:ext uri="{FF2B5EF4-FFF2-40B4-BE49-F238E27FC236}">
                <a16:creationId xmlns:a16="http://schemas.microsoft.com/office/drawing/2014/main" id="{85D31D5E-2178-4492-B37F-4EAC2C46CB95}"/>
              </a:ext>
            </a:extLst>
          </p:cNvPr>
          <p:cNvCxnSpPr>
            <a:cxnSpLocks/>
          </p:cNvCxnSpPr>
          <p:nvPr/>
        </p:nvCxnSpPr>
        <p:spPr>
          <a:xfrm>
            <a:off x="5942302" y="3896646"/>
            <a:ext cx="233796"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grpSp>
        <p:nvGrpSpPr>
          <p:cNvPr id="562" name="Group 561" descr="Internal first-party">
            <a:extLst>
              <a:ext uri="{FF2B5EF4-FFF2-40B4-BE49-F238E27FC236}">
                <a16:creationId xmlns:a16="http://schemas.microsoft.com/office/drawing/2014/main" id="{F1894449-A0B5-45B4-A5C3-645A5490E722}"/>
              </a:ext>
            </a:extLst>
          </p:cNvPr>
          <p:cNvGrpSpPr/>
          <p:nvPr/>
        </p:nvGrpSpPr>
        <p:grpSpPr>
          <a:xfrm>
            <a:off x="4895711" y="6522595"/>
            <a:ext cx="4005806" cy="158890"/>
            <a:chOff x="2857041" y="6303273"/>
            <a:chExt cx="5797295" cy="158890"/>
          </a:xfrm>
        </p:grpSpPr>
        <p:cxnSp>
          <p:nvCxnSpPr>
            <p:cNvPr id="563" name="Straight Arrow Connector 562">
              <a:extLst>
                <a:ext uri="{FF2B5EF4-FFF2-40B4-BE49-F238E27FC236}">
                  <a16:creationId xmlns:a16="http://schemas.microsoft.com/office/drawing/2014/main" id="{6502B18F-911A-4437-951F-CDFEE2306194}"/>
                </a:ext>
              </a:extLst>
            </p:cNvPr>
            <p:cNvCxnSpPr>
              <a:cxnSpLocks/>
            </p:cNvCxnSpPr>
            <p:nvPr/>
          </p:nvCxnSpPr>
          <p:spPr>
            <a:xfrm rot="10800000" flipV="1">
              <a:off x="2857041" y="6303273"/>
              <a:ext cx="5797295"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564" name="TextBox 563">
              <a:extLst>
                <a:ext uri="{FF2B5EF4-FFF2-40B4-BE49-F238E27FC236}">
                  <a16:creationId xmlns:a16="http://schemas.microsoft.com/office/drawing/2014/main" id="{8B7D7165-03F0-4369-92CB-4CECCC3C0245}"/>
                </a:ext>
              </a:extLst>
            </p:cNvPr>
            <p:cNvSpPr txBox="1"/>
            <p:nvPr/>
          </p:nvSpPr>
          <p:spPr>
            <a:xfrm>
              <a:off x="5508897" y="6354441"/>
              <a:ext cx="493580" cy="107722"/>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n-US" sz="700" b="0" i="0" u="none" strike="noStrike" kern="1200" cap="none" spc="0" normalizeH="0" baseline="0" noProof="0">
                  <a:ln>
                    <a:noFill/>
                  </a:ln>
                  <a:solidFill>
                    <a:srgbClr val="000000">
                      <a:lumMod val="65000"/>
                      <a:lumOff val="35000"/>
                    </a:srgbClr>
                  </a:solidFill>
                  <a:effectLst/>
                  <a:uLnTx/>
                  <a:uFillTx/>
                  <a:latin typeface="Segoe UI"/>
                  <a:ea typeface="+mn-ea"/>
                  <a:cs typeface="+mn-cs"/>
                </a:rPr>
                <a:t>Internal first-party</a:t>
              </a:r>
            </a:p>
          </p:txBody>
        </p:sp>
      </p:grpSp>
      <p:grpSp>
        <p:nvGrpSpPr>
          <p:cNvPr id="565" name="Group 564" descr="Second-partly">
            <a:extLst>
              <a:ext uri="{FF2B5EF4-FFF2-40B4-BE49-F238E27FC236}">
                <a16:creationId xmlns:a16="http://schemas.microsoft.com/office/drawing/2014/main" id="{34026A8C-E71E-4A9D-B721-62D084E4F972}"/>
              </a:ext>
            </a:extLst>
          </p:cNvPr>
          <p:cNvGrpSpPr/>
          <p:nvPr/>
        </p:nvGrpSpPr>
        <p:grpSpPr>
          <a:xfrm>
            <a:off x="8959153" y="6522595"/>
            <a:ext cx="1104059" cy="158890"/>
            <a:chOff x="8758225" y="6303273"/>
            <a:chExt cx="1371600" cy="158890"/>
          </a:xfrm>
        </p:grpSpPr>
        <p:cxnSp>
          <p:nvCxnSpPr>
            <p:cNvPr id="566" name="Straight Arrow Connector 565">
              <a:extLst>
                <a:ext uri="{FF2B5EF4-FFF2-40B4-BE49-F238E27FC236}">
                  <a16:creationId xmlns:a16="http://schemas.microsoft.com/office/drawing/2014/main" id="{8A2F7BEF-8E8C-4FEF-8CCE-8E03C70498F2}"/>
                </a:ext>
              </a:extLst>
            </p:cNvPr>
            <p:cNvCxnSpPr>
              <a:cxnSpLocks/>
            </p:cNvCxnSpPr>
            <p:nvPr/>
          </p:nvCxnSpPr>
          <p:spPr>
            <a:xfrm>
              <a:off x="8758225" y="6303273"/>
              <a:ext cx="1371600"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567" name="TextBox 566">
              <a:extLst>
                <a:ext uri="{FF2B5EF4-FFF2-40B4-BE49-F238E27FC236}">
                  <a16:creationId xmlns:a16="http://schemas.microsoft.com/office/drawing/2014/main" id="{B9A73C8C-09FB-4EBB-BFCD-67F9720D7F99}"/>
                </a:ext>
              </a:extLst>
            </p:cNvPr>
            <p:cNvSpPr txBox="1"/>
            <p:nvPr/>
          </p:nvSpPr>
          <p:spPr>
            <a:xfrm>
              <a:off x="9207863" y="6354441"/>
              <a:ext cx="472325" cy="107722"/>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n-US" sz="700" b="0" i="0" u="none" strike="noStrike" kern="1200" cap="none" spc="0" normalizeH="0" baseline="0" noProof="0">
                  <a:ln>
                    <a:noFill/>
                  </a:ln>
                  <a:solidFill>
                    <a:srgbClr val="000000">
                      <a:lumMod val="65000"/>
                      <a:lumOff val="35000"/>
                    </a:srgbClr>
                  </a:solidFill>
                  <a:effectLst/>
                  <a:uLnTx/>
                  <a:uFillTx/>
                  <a:latin typeface="Segoe UI"/>
                  <a:ea typeface="+mn-ea"/>
                  <a:cs typeface="+mn-cs"/>
                </a:rPr>
                <a:t>Second-party</a:t>
              </a:r>
            </a:p>
          </p:txBody>
        </p:sp>
      </p:grpSp>
      <p:grpSp>
        <p:nvGrpSpPr>
          <p:cNvPr id="568" name="Group 567" descr="External third-party">
            <a:extLst>
              <a:ext uri="{FF2B5EF4-FFF2-40B4-BE49-F238E27FC236}">
                <a16:creationId xmlns:a16="http://schemas.microsoft.com/office/drawing/2014/main" id="{94A8126F-80EB-41C5-8A0B-286DC3510EA9}"/>
              </a:ext>
            </a:extLst>
          </p:cNvPr>
          <p:cNvGrpSpPr/>
          <p:nvPr/>
        </p:nvGrpSpPr>
        <p:grpSpPr>
          <a:xfrm>
            <a:off x="10120850" y="6522595"/>
            <a:ext cx="1153549" cy="158890"/>
            <a:chOff x="10267675" y="6303273"/>
            <a:chExt cx="1371600" cy="158890"/>
          </a:xfrm>
        </p:grpSpPr>
        <p:cxnSp>
          <p:nvCxnSpPr>
            <p:cNvPr id="569" name="Straight Arrow Connector 568">
              <a:extLst>
                <a:ext uri="{FF2B5EF4-FFF2-40B4-BE49-F238E27FC236}">
                  <a16:creationId xmlns:a16="http://schemas.microsoft.com/office/drawing/2014/main" id="{E1B49323-0BAD-416D-AB00-AA4FA4074A3F}"/>
                </a:ext>
              </a:extLst>
            </p:cNvPr>
            <p:cNvCxnSpPr>
              <a:cxnSpLocks/>
            </p:cNvCxnSpPr>
            <p:nvPr/>
          </p:nvCxnSpPr>
          <p:spPr>
            <a:xfrm>
              <a:off x="10267675" y="6303273"/>
              <a:ext cx="1371600"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570" name="TextBox 569">
              <a:extLst>
                <a:ext uri="{FF2B5EF4-FFF2-40B4-BE49-F238E27FC236}">
                  <a16:creationId xmlns:a16="http://schemas.microsoft.com/office/drawing/2014/main" id="{B1BA4B3E-B138-4D32-A257-F19E96547B45}"/>
                </a:ext>
              </a:extLst>
            </p:cNvPr>
            <p:cNvSpPr txBox="1"/>
            <p:nvPr/>
          </p:nvSpPr>
          <p:spPr>
            <a:xfrm>
              <a:off x="10572762" y="6354441"/>
              <a:ext cx="761427" cy="107722"/>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n-US" sz="700" b="0" i="0" u="none" strike="noStrike" kern="1200" cap="none" spc="0" normalizeH="0" baseline="0" noProof="0">
                  <a:ln>
                    <a:noFill/>
                  </a:ln>
                  <a:solidFill>
                    <a:srgbClr val="000000">
                      <a:lumMod val="65000"/>
                      <a:lumOff val="35000"/>
                    </a:srgbClr>
                  </a:solidFill>
                  <a:effectLst/>
                  <a:uLnTx/>
                  <a:uFillTx/>
                  <a:latin typeface="Segoe UI"/>
                  <a:ea typeface="+mn-ea"/>
                  <a:cs typeface="+mn-cs"/>
                </a:rPr>
                <a:t>External third-party</a:t>
              </a:r>
            </a:p>
          </p:txBody>
        </p:sp>
      </p:grpSp>
      <p:grpSp>
        <p:nvGrpSpPr>
          <p:cNvPr id="571" name="Group 570" descr="Data managed by Microsoft">
            <a:extLst>
              <a:ext uri="{FF2B5EF4-FFF2-40B4-BE49-F238E27FC236}">
                <a16:creationId xmlns:a16="http://schemas.microsoft.com/office/drawing/2014/main" id="{90D7388E-26C1-4B29-B777-8F9C18A24E2F}"/>
              </a:ext>
            </a:extLst>
          </p:cNvPr>
          <p:cNvGrpSpPr/>
          <p:nvPr/>
        </p:nvGrpSpPr>
        <p:grpSpPr>
          <a:xfrm>
            <a:off x="1731329" y="6522595"/>
            <a:ext cx="3107254" cy="158890"/>
            <a:chOff x="1304962" y="6303273"/>
            <a:chExt cx="1499616" cy="158890"/>
          </a:xfrm>
        </p:grpSpPr>
        <p:cxnSp>
          <p:nvCxnSpPr>
            <p:cNvPr id="572" name="Straight Arrow Connector 571">
              <a:extLst>
                <a:ext uri="{FF2B5EF4-FFF2-40B4-BE49-F238E27FC236}">
                  <a16:creationId xmlns:a16="http://schemas.microsoft.com/office/drawing/2014/main" id="{AED751F2-5462-4AF3-BC76-ABC4AC8AF193}"/>
                </a:ext>
              </a:extLst>
            </p:cNvPr>
            <p:cNvCxnSpPr>
              <a:cxnSpLocks/>
            </p:cNvCxnSpPr>
            <p:nvPr/>
          </p:nvCxnSpPr>
          <p:spPr>
            <a:xfrm rot="10800000" flipV="1">
              <a:off x="1304962" y="6303273"/>
              <a:ext cx="1499616"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573" name="TextBox 572">
              <a:extLst>
                <a:ext uri="{FF2B5EF4-FFF2-40B4-BE49-F238E27FC236}">
                  <a16:creationId xmlns:a16="http://schemas.microsoft.com/office/drawing/2014/main" id="{3B1185CA-81A2-461F-9C0B-9703615766E7}"/>
                </a:ext>
              </a:extLst>
            </p:cNvPr>
            <p:cNvSpPr txBox="1"/>
            <p:nvPr/>
          </p:nvSpPr>
          <p:spPr>
            <a:xfrm>
              <a:off x="1556264" y="6354441"/>
              <a:ext cx="997014" cy="107722"/>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n-US" sz="700" b="0" i="0" u="none" strike="noStrike" kern="1200" cap="none" spc="0" normalizeH="0" baseline="0" noProof="0">
                  <a:ln>
                    <a:noFill/>
                  </a:ln>
                  <a:solidFill>
                    <a:srgbClr val="000000">
                      <a:lumMod val="65000"/>
                      <a:lumOff val="35000"/>
                    </a:srgbClr>
                  </a:solidFill>
                  <a:effectLst/>
                  <a:uLnTx/>
                  <a:uFillTx/>
                  <a:latin typeface="Segoe UI"/>
                  <a:ea typeface="+mn-ea"/>
                  <a:cs typeface="+mn-cs"/>
                </a:rPr>
                <a:t>Data under Microsoft Management</a:t>
              </a:r>
            </a:p>
          </p:txBody>
        </p:sp>
      </p:grpSp>
      <p:pic>
        <p:nvPicPr>
          <p:cNvPr id="5" name="Graphic 4">
            <a:extLst>
              <a:ext uri="{FF2B5EF4-FFF2-40B4-BE49-F238E27FC236}">
                <a16:creationId xmlns:a16="http://schemas.microsoft.com/office/drawing/2014/main" id="{DB6135C8-6D06-F71A-941E-8E13466C9482}"/>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516296" y="2716198"/>
            <a:ext cx="165100" cy="165100"/>
          </a:xfrm>
          <a:prstGeom prst="rect">
            <a:avLst/>
          </a:prstGeom>
        </p:spPr>
      </p:pic>
    </p:spTree>
    <p:extLst>
      <p:ext uri="{BB962C8B-B14F-4D97-AF65-F5344CB8AC3E}">
        <p14:creationId xmlns:p14="http://schemas.microsoft.com/office/powerpoint/2010/main" val="1734112643"/>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52"/>
                                        </p:tgtEl>
                                        <p:attrNameLst>
                                          <p:attrName>style.visibility</p:attrName>
                                        </p:attrNameLst>
                                      </p:cBhvr>
                                      <p:to>
                                        <p:strVal val="visible"/>
                                      </p:to>
                                    </p:set>
                                    <p:animEffect transition="in" filter="wipe(down)">
                                      <p:cBhvr>
                                        <p:cTn id="7" dur="500"/>
                                        <p:tgtEl>
                                          <p:spTgt spid="25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nodeType="withEffect">
                                  <p:stCondLst>
                                    <p:cond delay="0"/>
                                  </p:stCondLst>
                                  <p:childTnLst>
                                    <p:set>
                                      <p:cBhvr>
                                        <p:cTn id="13" dur="1" fill="hold">
                                          <p:stCondLst>
                                            <p:cond delay="0"/>
                                          </p:stCondLst>
                                        </p:cTn>
                                        <p:tgtEl>
                                          <p:spTgt spid="571"/>
                                        </p:tgtEl>
                                        <p:attrNameLst>
                                          <p:attrName>style.visibility</p:attrName>
                                        </p:attrNameLst>
                                      </p:cBhvr>
                                      <p:to>
                                        <p:strVal val="visible"/>
                                      </p:to>
                                    </p:set>
                                    <p:animEffect transition="in" filter="fade">
                                      <p:cBhvr>
                                        <p:cTn id="14" dur="500"/>
                                        <p:tgtEl>
                                          <p:spTgt spid="571"/>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92"/>
                                        </p:tgtEl>
                                        <p:attrNameLst>
                                          <p:attrName>style.visibility</p:attrName>
                                        </p:attrNameLst>
                                      </p:cBhvr>
                                      <p:to>
                                        <p:strVal val="visible"/>
                                      </p:to>
                                    </p:set>
                                    <p:animEffect transition="in" filter="fade">
                                      <p:cBhvr>
                                        <p:cTn id="18" dur="500"/>
                                        <p:tgtEl>
                                          <p:spTgt spid="292"/>
                                        </p:tgtEl>
                                      </p:cBhvr>
                                    </p:animEffect>
                                  </p:childTnLst>
                                </p:cTn>
                              </p:par>
                              <p:par>
                                <p:cTn id="19" presetID="10" presetClass="entr" presetSubtype="0" fill="hold" nodeType="withEffect">
                                  <p:stCondLst>
                                    <p:cond delay="0"/>
                                  </p:stCondLst>
                                  <p:childTnLst>
                                    <p:set>
                                      <p:cBhvr>
                                        <p:cTn id="20" dur="1" fill="hold">
                                          <p:stCondLst>
                                            <p:cond delay="0"/>
                                          </p:stCondLst>
                                        </p:cTn>
                                        <p:tgtEl>
                                          <p:spTgt spid="562"/>
                                        </p:tgtEl>
                                        <p:attrNameLst>
                                          <p:attrName>style.visibility</p:attrName>
                                        </p:attrNameLst>
                                      </p:cBhvr>
                                      <p:to>
                                        <p:strVal val="visible"/>
                                      </p:to>
                                    </p:set>
                                    <p:animEffect transition="in" filter="fade">
                                      <p:cBhvr>
                                        <p:cTn id="21" dur="500"/>
                                        <p:tgtEl>
                                          <p:spTgt spid="562"/>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55"/>
                                        </p:tgtEl>
                                        <p:attrNameLst>
                                          <p:attrName>style.visibility</p:attrName>
                                        </p:attrNameLst>
                                      </p:cBhvr>
                                      <p:to>
                                        <p:strVal val="visible"/>
                                      </p:to>
                                    </p:set>
                                    <p:animEffect transition="in" filter="fade">
                                      <p:cBhvr>
                                        <p:cTn id="25" dur="500"/>
                                        <p:tgtEl>
                                          <p:spTgt spid="155"/>
                                        </p:tgtEl>
                                      </p:cBhvr>
                                    </p:animEffect>
                                  </p:childTnLst>
                                </p:cTn>
                              </p:par>
                              <p:par>
                                <p:cTn id="26" presetID="10" presetClass="entr" presetSubtype="0" fill="hold" nodeType="withEffect">
                                  <p:stCondLst>
                                    <p:cond delay="0"/>
                                  </p:stCondLst>
                                  <p:childTnLst>
                                    <p:set>
                                      <p:cBhvr>
                                        <p:cTn id="27" dur="1" fill="hold">
                                          <p:stCondLst>
                                            <p:cond delay="0"/>
                                          </p:stCondLst>
                                        </p:cTn>
                                        <p:tgtEl>
                                          <p:spTgt spid="565"/>
                                        </p:tgtEl>
                                        <p:attrNameLst>
                                          <p:attrName>style.visibility</p:attrName>
                                        </p:attrNameLst>
                                      </p:cBhvr>
                                      <p:to>
                                        <p:strVal val="visible"/>
                                      </p:to>
                                    </p:set>
                                    <p:animEffect transition="in" filter="fade">
                                      <p:cBhvr>
                                        <p:cTn id="28" dur="500"/>
                                        <p:tgtEl>
                                          <p:spTgt spid="565"/>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56"/>
                                        </p:tgtEl>
                                        <p:attrNameLst>
                                          <p:attrName>style.visibility</p:attrName>
                                        </p:attrNameLst>
                                      </p:cBhvr>
                                      <p:to>
                                        <p:strVal val="visible"/>
                                      </p:to>
                                    </p:set>
                                    <p:animEffect transition="in" filter="fade">
                                      <p:cBhvr>
                                        <p:cTn id="32" dur="500"/>
                                        <p:tgtEl>
                                          <p:spTgt spid="156"/>
                                        </p:tgtEl>
                                      </p:cBhvr>
                                    </p:animEffect>
                                  </p:childTnLst>
                                </p:cTn>
                              </p:par>
                              <p:par>
                                <p:cTn id="33" presetID="10" presetClass="entr" presetSubtype="0" fill="hold" nodeType="withEffect">
                                  <p:stCondLst>
                                    <p:cond delay="0"/>
                                  </p:stCondLst>
                                  <p:childTnLst>
                                    <p:set>
                                      <p:cBhvr>
                                        <p:cTn id="34" dur="1" fill="hold">
                                          <p:stCondLst>
                                            <p:cond delay="0"/>
                                          </p:stCondLst>
                                        </p:cTn>
                                        <p:tgtEl>
                                          <p:spTgt spid="568"/>
                                        </p:tgtEl>
                                        <p:attrNameLst>
                                          <p:attrName>style.visibility</p:attrName>
                                        </p:attrNameLst>
                                      </p:cBhvr>
                                      <p:to>
                                        <p:strVal val="visible"/>
                                      </p:to>
                                    </p:set>
                                    <p:animEffect transition="in" filter="fade">
                                      <p:cBhvr>
                                        <p:cTn id="35" dur="500"/>
                                        <p:tgtEl>
                                          <p:spTgt spid="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animBg="1"/>
      <p:bldP spid="1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468D2E9-57EB-44B2-842F-3325D0C2D976}"/>
              </a:ext>
              <a:ext uri="{C183D7F6-B498-43B3-948B-1728B52AA6E4}">
                <adec:decorative xmlns:adec="http://schemas.microsoft.com/office/drawing/2017/decorative" val="1"/>
              </a:ext>
            </a:extLst>
          </p:cNvPr>
          <p:cNvSpPr/>
          <p:nvPr/>
        </p:nvSpPr>
        <p:spPr bwMode="auto">
          <a:xfrm>
            <a:off x="5593160" y="3971629"/>
            <a:ext cx="1039700" cy="31578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cxnSp>
        <p:nvCxnSpPr>
          <p:cNvPr id="252" name="Straight Arrow Connector 251" descr="Blue arrow">
            <a:extLst>
              <a:ext uri="{FF2B5EF4-FFF2-40B4-BE49-F238E27FC236}">
                <a16:creationId xmlns:a16="http://schemas.microsoft.com/office/drawing/2014/main" id="{F902BFC7-1493-4B7A-8EBE-B1DF846185A5}"/>
              </a:ext>
            </a:extLst>
          </p:cNvPr>
          <p:cNvCxnSpPr>
            <a:cxnSpLocks/>
          </p:cNvCxnSpPr>
          <p:nvPr/>
        </p:nvCxnSpPr>
        <p:spPr>
          <a:xfrm rot="16200000">
            <a:off x="6279852" y="3977294"/>
            <a:ext cx="27432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sp>
        <p:nvSpPr>
          <p:cNvPr id="254" name="Rectangle 253">
            <a:extLst>
              <a:ext uri="{FF2B5EF4-FFF2-40B4-BE49-F238E27FC236}">
                <a16:creationId xmlns:a16="http://schemas.microsoft.com/office/drawing/2014/main" id="{72C95F3C-F865-44E7-AFD2-C669354C8D02}"/>
              </a:ext>
            </a:extLst>
          </p:cNvPr>
          <p:cNvSpPr/>
          <p:nvPr/>
        </p:nvSpPr>
        <p:spPr bwMode="auto">
          <a:xfrm>
            <a:off x="6219963" y="2266721"/>
            <a:ext cx="2103120" cy="317541"/>
          </a:xfrm>
          <a:prstGeom prst="rect">
            <a:avLst/>
          </a:prstGeom>
          <a:solidFill>
            <a:schemeClr val="bg1">
              <a:lumMod val="95000"/>
            </a:schemeClr>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Real-time streaming data</a:t>
            </a:r>
          </a:p>
        </p:txBody>
      </p:sp>
      <p:pic>
        <p:nvPicPr>
          <p:cNvPr id="255" name="Graphic 254">
            <a:extLst>
              <a:ext uri="{FF2B5EF4-FFF2-40B4-BE49-F238E27FC236}">
                <a16:creationId xmlns:a16="http://schemas.microsoft.com/office/drawing/2014/main" id="{C7F103AA-AB4F-4491-BDA9-2BFC2DE6714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rot="5400000">
            <a:off x="7964511" y="2299622"/>
            <a:ext cx="251738" cy="251738"/>
          </a:xfrm>
          <a:prstGeom prst="rect">
            <a:avLst/>
          </a:prstGeom>
        </p:spPr>
      </p:pic>
      <p:grpSp>
        <p:nvGrpSpPr>
          <p:cNvPr id="13" name="Group 12" descr="Data sources">
            <a:extLst>
              <a:ext uri="{FF2B5EF4-FFF2-40B4-BE49-F238E27FC236}">
                <a16:creationId xmlns:a16="http://schemas.microsoft.com/office/drawing/2014/main" id="{95185C46-E6F2-473D-9CA0-388690F0CA83}"/>
              </a:ext>
            </a:extLst>
          </p:cNvPr>
          <p:cNvGrpSpPr/>
          <p:nvPr/>
        </p:nvGrpSpPr>
        <p:grpSpPr>
          <a:xfrm>
            <a:off x="441464" y="2780905"/>
            <a:ext cx="169688" cy="1005840"/>
            <a:chOff x="441464" y="3616097"/>
            <a:chExt cx="169688" cy="1005840"/>
          </a:xfrm>
        </p:grpSpPr>
        <p:cxnSp>
          <p:nvCxnSpPr>
            <p:cNvPr id="339" name="Straight Arrow Connector 338">
              <a:extLst>
                <a:ext uri="{FF2B5EF4-FFF2-40B4-BE49-F238E27FC236}">
                  <a16:creationId xmlns:a16="http://schemas.microsoft.com/office/drawing/2014/main" id="{3F248FE5-E570-46B3-8114-BA2EDFA4C89C}"/>
                </a:ext>
              </a:extLst>
            </p:cNvPr>
            <p:cNvCxnSpPr>
              <a:cxnSpLocks/>
            </p:cNvCxnSpPr>
            <p:nvPr/>
          </p:nvCxnSpPr>
          <p:spPr>
            <a:xfrm rot="16200000">
              <a:off x="108232" y="4119017"/>
              <a:ext cx="1005840"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340" name="TextBox 339">
              <a:extLst>
                <a:ext uri="{FF2B5EF4-FFF2-40B4-BE49-F238E27FC236}">
                  <a16:creationId xmlns:a16="http://schemas.microsoft.com/office/drawing/2014/main" id="{0DC1EC33-96FE-436A-8BB7-B00D8AA9DEA9}"/>
                </a:ext>
              </a:extLst>
            </p:cNvPr>
            <p:cNvSpPr txBox="1"/>
            <p:nvPr/>
          </p:nvSpPr>
          <p:spPr>
            <a:xfrm rot="16200000">
              <a:off x="182980" y="4185094"/>
              <a:ext cx="640080"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Data sources</a:t>
              </a:r>
            </a:p>
          </p:txBody>
        </p:sp>
      </p:grpSp>
      <p:grpSp>
        <p:nvGrpSpPr>
          <p:cNvPr id="14" name="Group 13" descr="Data is born">
            <a:extLst>
              <a:ext uri="{FF2B5EF4-FFF2-40B4-BE49-F238E27FC236}">
                <a16:creationId xmlns:a16="http://schemas.microsoft.com/office/drawing/2014/main" id="{81090F65-6F7F-4FE0-9ED6-EEC514AB0787}"/>
              </a:ext>
            </a:extLst>
          </p:cNvPr>
          <p:cNvGrpSpPr/>
          <p:nvPr/>
        </p:nvGrpSpPr>
        <p:grpSpPr>
          <a:xfrm>
            <a:off x="318355" y="3910108"/>
            <a:ext cx="292797" cy="460083"/>
            <a:chOff x="318355" y="4706520"/>
            <a:chExt cx="292797" cy="460083"/>
          </a:xfrm>
        </p:grpSpPr>
        <p:cxnSp>
          <p:nvCxnSpPr>
            <p:cNvPr id="349" name="Straight Arrow Connector 348">
              <a:extLst>
                <a:ext uri="{FF2B5EF4-FFF2-40B4-BE49-F238E27FC236}">
                  <a16:creationId xmlns:a16="http://schemas.microsoft.com/office/drawing/2014/main" id="{DEAC3878-7549-40FB-A83C-617AC91A1793}"/>
                </a:ext>
              </a:extLst>
            </p:cNvPr>
            <p:cNvCxnSpPr>
              <a:cxnSpLocks/>
            </p:cNvCxnSpPr>
            <p:nvPr/>
          </p:nvCxnSpPr>
          <p:spPr>
            <a:xfrm rot="16200000">
              <a:off x="382552" y="4938003"/>
              <a:ext cx="457200"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351" name="TextBox 350">
              <a:extLst>
                <a:ext uri="{FF2B5EF4-FFF2-40B4-BE49-F238E27FC236}">
                  <a16:creationId xmlns:a16="http://schemas.microsoft.com/office/drawing/2014/main" id="{E5B86A69-8FC4-4036-8702-FD2413E3ADC0}"/>
                </a:ext>
              </a:extLst>
            </p:cNvPr>
            <p:cNvSpPr txBox="1"/>
            <p:nvPr/>
          </p:nvSpPr>
          <p:spPr>
            <a:xfrm rot="16200000">
              <a:off x="212865" y="4812010"/>
              <a:ext cx="457202"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Data </a:t>
              </a:r>
              <a:b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b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is born</a:t>
              </a:r>
            </a:p>
          </p:txBody>
        </p:sp>
      </p:grpSp>
      <p:grpSp>
        <p:nvGrpSpPr>
          <p:cNvPr id="12" name="Group 11" descr="Data ingest">
            <a:extLst>
              <a:ext uri="{FF2B5EF4-FFF2-40B4-BE49-F238E27FC236}">
                <a16:creationId xmlns:a16="http://schemas.microsoft.com/office/drawing/2014/main" id="{76FD6E81-BEA8-44ED-B75F-DFBD43809E3B}"/>
              </a:ext>
            </a:extLst>
          </p:cNvPr>
          <p:cNvGrpSpPr/>
          <p:nvPr/>
        </p:nvGrpSpPr>
        <p:grpSpPr>
          <a:xfrm>
            <a:off x="318355" y="2289963"/>
            <a:ext cx="292797" cy="367579"/>
            <a:chOff x="318355" y="3055394"/>
            <a:chExt cx="292797" cy="367579"/>
          </a:xfrm>
        </p:grpSpPr>
        <p:cxnSp>
          <p:nvCxnSpPr>
            <p:cNvPr id="355" name="Straight Arrow Connector 354">
              <a:extLst>
                <a:ext uri="{FF2B5EF4-FFF2-40B4-BE49-F238E27FC236}">
                  <a16:creationId xmlns:a16="http://schemas.microsoft.com/office/drawing/2014/main" id="{C8CA2603-DFD7-425D-B57F-301FB23D807B}"/>
                </a:ext>
              </a:extLst>
            </p:cNvPr>
            <p:cNvCxnSpPr>
              <a:cxnSpLocks/>
            </p:cNvCxnSpPr>
            <p:nvPr/>
          </p:nvCxnSpPr>
          <p:spPr>
            <a:xfrm rot="16200000">
              <a:off x="428272" y="3240093"/>
              <a:ext cx="365760"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371" name="TextBox 370">
              <a:extLst>
                <a:ext uri="{FF2B5EF4-FFF2-40B4-BE49-F238E27FC236}">
                  <a16:creationId xmlns:a16="http://schemas.microsoft.com/office/drawing/2014/main" id="{FFE8958A-3984-4409-B236-4B6A7E8D7755}"/>
                </a:ext>
              </a:extLst>
            </p:cNvPr>
            <p:cNvSpPr txBox="1"/>
            <p:nvPr/>
          </p:nvSpPr>
          <p:spPr>
            <a:xfrm rot="16200000">
              <a:off x="262150" y="3111599"/>
              <a:ext cx="358632"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Data </a:t>
              </a:r>
              <a:b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b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ingest</a:t>
              </a:r>
            </a:p>
          </p:txBody>
        </p:sp>
      </p:grpSp>
      <p:sp>
        <p:nvSpPr>
          <p:cNvPr id="10" name="Rectangle 9" descr="Person">
            <a:extLst>
              <a:ext uri="{FF2B5EF4-FFF2-40B4-BE49-F238E27FC236}">
                <a16:creationId xmlns:a16="http://schemas.microsoft.com/office/drawing/2014/main" id="{5361EF7A-F2B6-4579-824C-D569914D366D}"/>
              </a:ext>
            </a:extLst>
          </p:cNvPr>
          <p:cNvSpPr/>
          <p:nvPr/>
        </p:nvSpPr>
        <p:spPr bwMode="auto">
          <a:xfrm>
            <a:off x="5644117" y="3983832"/>
            <a:ext cx="274962" cy="27496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485" name="Graphic 484" descr="Person">
            <a:extLst>
              <a:ext uri="{FF2B5EF4-FFF2-40B4-BE49-F238E27FC236}">
                <a16:creationId xmlns:a16="http://schemas.microsoft.com/office/drawing/2014/main" id="{20E12B01-3784-487E-A5AC-40492E04F39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28563" y="3965642"/>
            <a:ext cx="315786" cy="315786"/>
          </a:xfrm>
          <a:prstGeom prst="rect">
            <a:avLst/>
          </a:prstGeom>
        </p:spPr>
      </p:pic>
      <p:pic>
        <p:nvPicPr>
          <p:cNvPr id="486" name="Graphic 485" descr="App">
            <a:extLst>
              <a:ext uri="{FF2B5EF4-FFF2-40B4-BE49-F238E27FC236}">
                <a16:creationId xmlns:a16="http://schemas.microsoft.com/office/drawing/2014/main" id="{B367B4E7-609F-49DD-9F2D-9AD3939997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6255831" y="3965643"/>
            <a:ext cx="315785" cy="315785"/>
          </a:xfrm>
          <a:prstGeom prst="rect">
            <a:avLst/>
          </a:prstGeom>
        </p:spPr>
      </p:pic>
      <p:sp>
        <p:nvSpPr>
          <p:cNvPr id="245" name="Rectangle 244">
            <a:extLst>
              <a:ext uri="{FF2B5EF4-FFF2-40B4-BE49-F238E27FC236}">
                <a16:creationId xmlns:a16="http://schemas.microsoft.com/office/drawing/2014/main" id="{BFD44ECD-C75D-4D4B-986B-AF7781B73B6B}"/>
              </a:ext>
            </a:extLst>
          </p:cNvPr>
          <p:cNvSpPr/>
          <p:nvPr/>
        </p:nvSpPr>
        <p:spPr bwMode="auto">
          <a:xfrm>
            <a:off x="3988459" y="2266721"/>
            <a:ext cx="2103120" cy="317541"/>
          </a:xfrm>
          <a:prstGeom prst="rect">
            <a:avLst/>
          </a:prstGeom>
          <a:solidFill>
            <a:schemeClr val="bg1">
              <a:lumMod val="95000"/>
            </a:schemeClr>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Batch ingestion service</a:t>
            </a:r>
          </a:p>
        </p:txBody>
      </p:sp>
      <p:pic>
        <p:nvPicPr>
          <p:cNvPr id="246" name="Graphic 245">
            <a:extLst>
              <a:ext uri="{FF2B5EF4-FFF2-40B4-BE49-F238E27FC236}">
                <a16:creationId xmlns:a16="http://schemas.microsoft.com/office/drawing/2014/main" id="{E059E3F4-19B7-4736-8A1E-962E0507717E}"/>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5785672" y="2299622"/>
            <a:ext cx="251738" cy="251738"/>
          </a:xfrm>
          <a:prstGeom prst="rect">
            <a:avLst/>
          </a:prstGeom>
        </p:spPr>
      </p:pic>
      <p:cxnSp>
        <p:nvCxnSpPr>
          <p:cNvPr id="143" name="Straight Arrow Connector 142" descr="Blue arrow">
            <a:extLst>
              <a:ext uri="{FF2B5EF4-FFF2-40B4-BE49-F238E27FC236}">
                <a16:creationId xmlns:a16="http://schemas.microsoft.com/office/drawing/2014/main" id="{640183F0-337B-4E8B-8CE4-2A73448EF1FF}"/>
              </a:ext>
            </a:extLst>
          </p:cNvPr>
          <p:cNvCxnSpPr>
            <a:cxnSpLocks/>
          </p:cNvCxnSpPr>
          <p:nvPr/>
        </p:nvCxnSpPr>
        <p:spPr>
          <a:xfrm rot="16200000">
            <a:off x="4957330" y="2674890"/>
            <a:ext cx="142301"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grpSp>
        <p:nvGrpSpPr>
          <p:cNvPr id="144" name="Group 143">
            <a:extLst>
              <a:ext uri="{FF2B5EF4-FFF2-40B4-BE49-F238E27FC236}">
                <a16:creationId xmlns:a16="http://schemas.microsoft.com/office/drawing/2014/main" id="{2118AA29-A392-4EBC-84F3-535E90CC9EB8}"/>
              </a:ext>
            </a:extLst>
          </p:cNvPr>
          <p:cNvGrpSpPr/>
          <p:nvPr/>
        </p:nvGrpSpPr>
        <p:grpSpPr>
          <a:xfrm>
            <a:off x="2788920" y="2742641"/>
            <a:ext cx="6859886" cy="147251"/>
            <a:chOff x="2360351" y="4411178"/>
            <a:chExt cx="7288455" cy="147251"/>
          </a:xfrm>
        </p:grpSpPr>
        <p:sp>
          <p:nvSpPr>
            <p:cNvPr id="145" name="Freeform: Shape 144">
              <a:extLst>
                <a:ext uri="{FF2B5EF4-FFF2-40B4-BE49-F238E27FC236}">
                  <a16:creationId xmlns:a16="http://schemas.microsoft.com/office/drawing/2014/main" id="{59A06E71-6208-4289-8BB6-C6E1A6232F53}"/>
                </a:ext>
              </a:extLst>
            </p:cNvPr>
            <p:cNvSpPr/>
            <p:nvPr/>
          </p:nvSpPr>
          <p:spPr bwMode="auto">
            <a:xfrm rot="16200000">
              <a:off x="2309838" y="4466896"/>
              <a:ext cx="101730" cy="0"/>
            </a:xfrm>
            <a:custGeom>
              <a:avLst/>
              <a:gdLst>
                <a:gd name="connsiteX0" fmla="*/ 0 w 208722"/>
                <a:gd name="connsiteY0" fmla="*/ 0 h 0"/>
                <a:gd name="connsiteX1" fmla="*/ 208722 w 208722"/>
                <a:gd name="connsiteY1" fmla="*/ 0 h 0"/>
              </a:gdLst>
              <a:ahLst/>
              <a:cxnLst>
                <a:cxn ang="0">
                  <a:pos x="connsiteX0" y="connsiteY0"/>
                </a:cxn>
                <a:cxn ang="0">
                  <a:pos x="connsiteX1" y="connsiteY1"/>
                </a:cxn>
              </a:cxnLst>
              <a:rect l="l" t="t" r="r" b="b"/>
              <a:pathLst>
                <a:path w="208722">
                  <a:moveTo>
                    <a:pt x="0" y="0"/>
                  </a:moveTo>
                  <a:lnTo>
                    <a:pt x="208722" y="0"/>
                  </a:lnTo>
                </a:path>
              </a:pathLst>
            </a:cu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46" name="Freeform: Shape 145">
              <a:extLst>
                <a:ext uri="{FF2B5EF4-FFF2-40B4-BE49-F238E27FC236}">
                  <a16:creationId xmlns:a16="http://schemas.microsoft.com/office/drawing/2014/main" id="{55656D27-CE6A-439E-92D7-64F872F60071}"/>
                </a:ext>
              </a:extLst>
            </p:cNvPr>
            <p:cNvSpPr/>
            <p:nvPr/>
          </p:nvSpPr>
          <p:spPr bwMode="auto">
            <a:xfrm rot="16200000">
              <a:off x="5614035" y="4466896"/>
              <a:ext cx="101730" cy="0"/>
            </a:xfrm>
            <a:custGeom>
              <a:avLst/>
              <a:gdLst>
                <a:gd name="connsiteX0" fmla="*/ 0 w 208722"/>
                <a:gd name="connsiteY0" fmla="*/ 0 h 0"/>
                <a:gd name="connsiteX1" fmla="*/ 208722 w 208722"/>
                <a:gd name="connsiteY1" fmla="*/ 0 h 0"/>
              </a:gdLst>
              <a:ahLst/>
              <a:cxnLst>
                <a:cxn ang="0">
                  <a:pos x="connsiteX0" y="connsiteY0"/>
                </a:cxn>
                <a:cxn ang="0">
                  <a:pos x="connsiteX1" y="connsiteY1"/>
                </a:cxn>
              </a:cxnLst>
              <a:rect l="l" t="t" r="r" b="b"/>
              <a:pathLst>
                <a:path w="208722">
                  <a:moveTo>
                    <a:pt x="0" y="0"/>
                  </a:moveTo>
                  <a:lnTo>
                    <a:pt x="208722" y="0"/>
                  </a:lnTo>
                </a:path>
              </a:pathLst>
            </a:cu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47" name="Freeform: Shape 146">
              <a:extLst>
                <a:ext uri="{FF2B5EF4-FFF2-40B4-BE49-F238E27FC236}">
                  <a16:creationId xmlns:a16="http://schemas.microsoft.com/office/drawing/2014/main" id="{25DE7926-6171-4EC1-A612-20F97FC350C1}"/>
                </a:ext>
              </a:extLst>
            </p:cNvPr>
            <p:cNvSpPr/>
            <p:nvPr/>
          </p:nvSpPr>
          <p:spPr bwMode="auto">
            <a:xfrm rot="16200000">
              <a:off x="8364052" y="4487279"/>
              <a:ext cx="142300" cy="0"/>
            </a:xfrm>
            <a:custGeom>
              <a:avLst/>
              <a:gdLst>
                <a:gd name="connsiteX0" fmla="*/ 0 w 208722"/>
                <a:gd name="connsiteY0" fmla="*/ 0 h 0"/>
                <a:gd name="connsiteX1" fmla="*/ 208722 w 208722"/>
                <a:gd name="connsiteY1" fmla="*/ 0 h 0"/>
              </a:gdLst>
              <a:ahLst/>
              <a:cxnLst>
                <a:cxn ang="0">
                  <a:pos x="connsiteX0" y="connsiteY0"/>
                </a:cxn>
                <a:cxn ang="0">
                  <a:pos x="connsiteX1" y="connsiteY1"/>
                </a:cxn>
              </a:cxnLst>
              <a:rect l="l" t="t" r="r" b="b"/>
              <a:pathLst>
                <a:path w="208722">
                  <a:moveTo>
                    <a:pt x="0" y="0"/>
                  </a:moveTo>
                  <a:lnTo>
                    <a:pt x="208722" y="0"/>
                  </a:lnTo>
                </a:path>
              </a:pathLst>
            </a:cu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48" name="Freeform: Shape 147">
              <a:extLst>
                <a:ext uri="{FF2B5EF4-FFF2-40B4-BE49-F238E27FC236}">
                  <a16:creationId xmlns:a16="http://schemas.microsoft.com/office/drawing/2014/main" id="{A35C08EF-A23E-4AE1-85F5-1AA080F71259}"/>
                </a:ext>
              </a:extLst>
            </p:cNvPr>
            <p:cNvSpPr/>
            <p:nvPr/>
          </p:nvSpPr>
          <p:spPr bwMode="auto">
            <a:xfrm rot="16200000">
              <a:off x="5980986" y="790551"/>
              <a:ext cx="0" cy="7241270"/>
            </a:xfrm>
            <a:custGeom>
              <a:avLst/>
              <a:gdLst>
                <a:gd name="connsiteX0" fmla="*/ 0 w 0"/>
                <a:gd name="connsiteY0" fmla="*/ 0 h 2852531"/>
                <a:gd name="connsiteX1" fmla="*/ 0 w 0"/>
                <a:gd name="connsiteY1" fmla="*/ 2852531 h 2852531"/>
              </a:gdLst>
              <a:ahLst/>
              <a:cxnLst>
                <a:cxn ang="0">
                  <a:pos x="connsiteX0" y="connsiteY0"/>
                </a:cxn>
                <a:cxn ang="0">
                  <a:pos x="connsiteX1" y="connsiteY1"/>
                </a:cxn>
              </a:cxnLst>
              <a:rect l="l" t="t" r="r" b="b"/>
              <a:pathLst>
                <a:path h="2852531">
                  <a:moveTo>
                    <a:pt x="0" y="0"/>
                  </a:moveTo>
                  <a:lnTo>
                    <a:pt x="0" y="2852531"/>
                  </a:lnTo>
                </a:path>
              </a:pathLst>
            </a:cu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49" name="Freeform: Shape 148">
              <a:extLst>
                <a:ext uri="{FF2B5EF4-FFF2-40B4-BE49-F238E27FC236}">
                  <a16:creationId xmlns:a16="http://schemas.microsoft.com/office/drawing/2014/main" id="{B6037247-DA94-4439-B930-5F3DD4C74BB8}"/>
                </a:ext>
              </a:extLst>
            </p:cNvPr>
            <p:cNvSpPr/>
            <p:nvPr/>
          </p:nvSpPr>
          <p:spPr bwMode="auto">
            <a:xfrm rot="16200000">
              <a:off x="9577656" y="4482328"/>
              <a:ext cx="142300" cy="0"/>
            </a:xfrm>
            <a:custGeom>
              <a:avLst/>
              <a:gdLst>
                <a:gd name="connsiteX0" fmla="*/ 0 w 208722"/>
                <a:gd name="connsiteY0" fmla="*/ 0 h 0"/>
                <a:gd name="connsiteX1" fmla="*/ 208722 w 208722"/>
                <a:gd name="connsiteY1" fmla="*/ 0 h 0"/>
              </a:gdLst>
              <a:ahLst/>
              <a:cxnLst>
                <a:cxn ang="0">
                  <a:pos x="connsiteX0" y="connsiteY0"/>
                </a:cxn>
                <a:cxn ang="0">
                  <a:pos x="connsiteX1" y="connsiteY1"/>
                </a:cxn>
              </a:cxnLst>
              <a:rect l="l" t="t" r="r" b="b"/>
              <a:pathLst>
                <a:path w="208722">
                  <a:moveTo>
                    <a:pt x="0" y="0"/>
                  </a:moveTo>
                  <a:lnTo>
                    <a:pt x="208722" y="0"/>
                  </a:lnTo>
                </a:path>
              </a:pathLst>
            </a:cu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cxnSp>
        <p:nvCxnSpPr>
          <p:cNvPr id="150" name="Straight Arrow Connector 149" descr="Blue arrow">
            <a:extLst>
              <a:ext uri="{FF2B5EF4-FFF2-40B4-BE49-F238E27FC236}">
                <a16:creationId xmlns:a16="http://schemas.microsoft.com/office/drawing/2014/main" id="{CA690AEF-1886-404F-8FC8-BE9DB5A9A809}"/>
              </a:ext>
            </a:extLst>
          </p:cNvPr>
          <p:cNvCxnSpPr>
            <a:cxnSpLocks/>
          </p:cNvCxnSpPr>
          <p:nvPr/>
        </p:nvCxnSpPr>
        <p:spPr>
          <a:xfrm rot="16200000">
            <a:off x="7197171" y="2674275"/>
            <a:ext cx="14230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sp>
        <p:nvSpPr>
          <p:cNvPr id="151" name="Rectangle 150" descr="Gray box">
            <a:extLst>
              <a:ext uri="{FF2B5EF4-FFF2-40B4-BE49-F238E27FC236}">
                <a16:creationId xmlns:a16="http://schemas.microsoft.com/office/drawing/2014/main" id="{3642A881-2692-4E57-A7F3-A86636F9FB8A}"/>
              </a:ext>
            </a:extLst>
          </p:cNvPr>
          <p:cNvSpPr/>
          <p:nvPr/>
        </p:nvSpPr>
        <p:spPr bwMode="auto">
          <a:xfrm>
            <a:off x="4897712" y="2837332"/>
            <a:ext cx="4003804" cy="1000762"/>
          </a:xfrm>
          <a:prstGeom prst="rect">
            <a:avLst/>
          </a:prstGeom>
          <a:no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146304"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endParaRPr kumimoji="0" lang="en-US" sz="900" b="0" i="0" u="none" strike="noStrike" kern="0" cap="none" spc="0" normalizeH="0" baseline="0" noProof="0" err="1">
              <a:ln>
                <a:noFill/>
              </a:ln>
              <a:solidFill>
                <a:srgbClr val="000000"/>
              </a:solidFill>
              <a:effectLst/>
              <a:uLnTx/>
              <a:uFillTx/>
              <a:latin typeface="Segoe UI Semibold" panose="020B0702040204020203" pitchFamily="34" charset="0"/>
              <a:ea typeface="+mn-ea"/>
              <a:cs typeface="Segoe UI Semibold" panose="020B0702040204020203" pitchFamily="34" charset="0"/>
            </a:endParaRPr>
          </a:p>
        </p:txBody>
      </p:sp>
      <p:sp>
        <p:nvSpPr>
          <p:cNvPr id="155" name="Rectangle 154">
            <a:extLst>
              <a:ext uri="{FF2B5EF4-FFF2-40B4-BE49-F238E27FC236}">
                <a16:creationId xmlns:a16="http://schemas.microsoft.com/office/drawing/2014/main" id="{AA9D34A9-FDE7-477E-A094-76575E25D60B}"/>
              </a:ext>
              <a:ext uri="{C183D7F6-B498-43B3-948B-1728B52AA6E4}">
                <adec:decorative xmlns:adec="http://schemas.microsoft.com/office/drawing/2017/decorative" val="1"/>
              </a:ext>
            </a:extLst>
          </p:cNvPr>
          <p:cNvSpPr/>
          <p:nvPr/>
        </p:nvSpPr>
        <p:spPr bwMode="auto">
          <a:xfrm>
            <a:off x="8959153" y="2905110"/>
            <a:ext cx="1104059" cy="865207"/>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146304"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Campaign data, conversion data</a:t>
            </a:r>
          </a:p>
        </p:txBody>
      </p:sp>
      <p:sp>
        <p:nvSpPr>
          <p:cNvPr id="156" name="Rectangle 155">
            <a:extLst>
              <a:ext uri="{FF2B5EF4-FFF2-40B4-BE49-F238E27FC236}">
                <a16:creationId xmlns:a16="http://schemas.microsoft.com/office/drawing/2014/main" id="{8303715C-367A-462A-B27D-8CF2480E7927}"/>
              </a:ext>
              <a:ext uri="{C183D7F6-B498-43B3-948B-1728B52AA6E4}">
                <adec:decorative xmlns:adec="http://schemas.microsoft.com/office/drawing/2017/decorative" val="1"/>
              </a:ext>
            </a:extLst>
          </p:cNvPr>
          <p:cNvSpPr/>
          <p:nvPr/>
        </p:nvSpPr>
        <p:spPr bwMode="auto">
          <a:xfrm>
            <a:off x="10120850" y="2905112"/>
            <a:ext cx="1104059" cy="865203"/>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146304"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Third-party data </a:t>
            </a: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(digital media, enrichment and apps)</a:t>
            </a:r>
          </a:p>
        </p:txBody>
      </p:sp>
      <p:sp>
        <p:nvSpPr>
          <p:cNvPr id="157" name="Rectangle 156" descr="Gray box">
            <a:extLst>
              <a:ext uri="{FF2B5EF4-FFF2-40B4-BE49-F238E27FC236}">
                <a16:creationId xmlns:a16="http://schemas.microsoft.com/office/drawing/2014/main" id="{0790278C-55AD-43B7-B605-204FE6BC7629}"/>
              </a:ext>
            </a:extLst>
          </p:cNvPr>
          <p:cNvSpPr/>
          <p:nvPr/>
        </p:nvSpPr>
        <p:spPr bwMode="auto">
          <a:xfrm>
            <a:off x="1731329" y="2837332"/>
            <a:ext cx="3107254" cy="1000762"/>
          </a:xfrm>
          <a:prstGeom prst="rect">
            <a:avLst/>
          </a:prstGeom>
          <a:no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146304"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endParaRPr kumimoji="0" lang="en-US" sz="900" b="0" i="0" u="none" strike="noStrike" kern="0" cap="none" spc="0" normalizeH="0" baseline="0" noProof="0" err="1">
              <a:ln>
                <a:noFill/>
              </a:ln>
              <a:solidFill>
                <a:srgbClr val="000000"/>
              </a:solidFill>
              <a:effectLst/>
              <a:uLnTx/>
              <a:uFillTx/>
              <a:latin typeface="Segoe UI Semibold" panose="020B0702040204020203" pitchFamily="34" charset="0"/>
              <a:ea typeface="+mn-ea"/>
              <a:cs typeface="Segoe UI Semibold" panose="020B0702040204020203" pitchFamily="34" charset="0"/>
            </a:endParaRPr>
          </a:p>
        </p:txBody>
      </p:sp>
      <p:grpSp>
        <p:nvGrpSpPr>
          <p:cNvPr id="292" name="Group 291">
            <a:extLst>
              <a:ext uri="{FF2B5EF4-FFF2-40B4-BE49-F238E27FC236}">
                <a16:creationId xmlns:a16="http://schemas.microsoft.com/office/drawing/2014/main" id="{1670B80E-BC9F-4656-BB2E-44048548A3A6}"/>
              </a:ext>
            </a:extLst>
          </p:cNvPr>
          <p:cNvGrpSpPr/>
          <p:nvPr/>
        </p:nvGrpSpPr>
        <p:grpSpPr>
          <a:xfrm>
            <a:off x="4955543" y="2854862"/>
            <a:ext cx="3878058" cy="912203"/>
            <a:chOff x="3950883" y="4523399"/>
            <a:chExt cx="3878058" cy="912203"/>
          </a:xfrm>
        </p:grpSpPr>
        <p:grpSp>
          <p:nvGrpSpPr>
            <p:cNvPr id="293" name="Group 292">
              <a:extLst>
                <a:ext uri="{FF2B5EF4-FFF2-40B4-BE49-F238E27FC236}">
                  <a16:creationId xmlns:a16="http://schemas.microsoft.com/office/drawing/2014/main" id="{EC273055-A1CC-4F71-8E6D-A015A5E38229}"/>
                </a:ext>
              </a:extLst>
            </p:cNvPr>
            <p:cNvGrpSpPr/>
            <p:nvPr/>
          </p:nvGrpSpPr>
          <p:grpSpPr>
            <a:xfrm>
              <a:off x="3950883" y="4573647"/>
              <a:ext cx="3878058" cy="861955"/>
              <a:chOff x="4855607" y="4573647"/>
              <a:chExt cx="2973334" cy="861955"/>
            </a:xfrm>
          </p:grpSpPr>
          <p:sp>
            <p:nvSpPr>
              <p:cNvPr id="314" name="TextBox 313">
                <a:extLst>
                  <a:ext uri="{FF2B5EF4-FFF2-40B4-BE49-F238E27FC236}">
                    <a16:creationId xmlns:a16="http://schemas.microsoft.com/office/drawing/2014/main" id="{89296C9F-69B7-47A5-A749-0CE4A2611CB3}"/>
                  </a:ext>
                </a:extLst>
              </p:cNvPr>
              <p:cNvSpPr txBox="1">
                <a:spLocks/>
              </p:cNvSpPr>
              <p:nvPr/>
            </p:nvSpPr>
            <p:spPr>
              <a:xfrm>
                <a:off x="5867133" y="4573647"/>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Mainframe</a:t>
                </a:r>
              </a:p>
            </p:txBody>
          </p:sp>
          <p:sp>
            <p:nvSpPr>
              <p:cNvPr id="315" name="TextBox 314">
                <a:extLst>
                  <a:ext uri="{FF2B5EF4-FFF2-40B4-BE49-F238E27FC236}">
                    <a16:creationId xmlns:a16="http://schemas.microsoft.com/office/drawing/2014/main" id="{59BBB90D-B208-42F0-8526-B70B143962DE}"/>
                  </a:ext>
                </a:extLst>
              </p:cNvPr>
              <p:cNvSpPr txBox="1">
                <a:spLocks/>
              </p:cNvSpPr>
              <p:nvPr/>
            </p:nvSpPr>
            <p:spPr>
              <a:xfrm>
                <a:off x="6868821" y="4573647"/>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Other </a:t>
                </a:r>
                <a:br>
                  <a:rPr lang="en-US" sz="700">
                    <a:solidFill>
                      <a:sysClr val="windowText" lastClr="000000"/>
                    </a:solidFill>
                    <a:latin typeface="+mj-lt"/>
                  </a:rPr>
                </a:br>
                <a:r>
                  <a:rPr lang="en-US" sz="700">
                    <a:solidFill>
                      <a:sysClr val="windowText" lastClr="000000"/>
                    </a:solidFill>
                    <a:latin typeface="+mj-lt"/>
                  </a:rPr>
                  <a:t>clouds</a:t>
                </a:r>
              </a:p>
            </p:txBody>
          </p:sp>
          <p:sp>
            <p:nvSpPr>
              <p:cNvPr id="316" name="TextBox 315">
                <a:extLst>
                  <a:ext uri="{FF2B5EF4-FFF2-40B4-BE49-F238E27FC236}">
                    <a16:creationId xmlns:a16="http://schemas.microsoft.com/office/drawing/2014/main" id="{9811317A-3008-4945-A7E7-36CBA26E806F}"/>
                  </a:ext>
                </a:extLst>
              </p:cNvPr>
              <p:cNvSpPr txBox="1">
                <a:spLocks/>
              </p:cNvSpPr>
              <p:nvPr/>
            </p:nvSpPr>
            <p:spPr>
              <a:xfrm>
                <a:off x="4855607" y="4573647"/>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SaaS (LOB)</a:t>
                </a:r>
              </a:p>
            </p:txBody>
          </p:sp>
          <p:sp>
            <p:nvSpPr>
              <p:cNvPr id="317" name="TextBox 316">
                <a:extLst>
                  <a:ext uri="{FF2B5EF4-FFF2-40B4-BE49-F238E27FC236}">
                    <a16:creationId xmlns:a16="http://schemas.microsoft.com/office/drawing/2014/main" id="{389FB0EE-EAC6-48F3-9ACB-6AD535F9FB52}"/>
                  </a:ext>
                </a:extLst>
              </p:cNvPr>
              <p:cNvSpPr txBox="1">
                <a:spLocks/>
              </p:cNvSpPr>
              <p:nvPr/>
            </p:nvSpPr>
            <p:spPr>
              <a:xfrm>
                <a:off x="5867133" y="4876731"/>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Store</a:t>
                </a:r>
              </a:p>
            </p:txBody>
          </p:sp>
          <p:sp>
            <p:nvSpPr>
              <p:cNvPr id="318" name="TextBox 317">
                <a:extLst>
                  <a:ext uri="{FF2B5EF4-FFF2-40B4-BE49-F238E27FC236}">
                    <a16:creationId xmlns:a16="http://schemas.microsoft.com/office/drawing/2014/main" id="{BBB6B0F2-58DB-497B-8CFA-F9FE606B7F48}"/>
                  </a:ext>
                </a:extLst>
              </p:cNvPr>
              <p:cNvSpPr txBox="1">
                <a:spLocks/>
              </p:cNvSpPr>
              <p:nvPr/>
            </p:nvSpPr>
            <p:spPr>
              <a:xfrm>
                <a:off x="6868821" y="4876731"/>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Analytics</a:t>
                </a:r>
              </a:p>
            </p:txBody>
          </p:sp>
          <p:sp>
            <p:nvSpPr>
              <p:cNvPr id="319" name="TextBox 318">
                <a:extLst>
                  <a:ext uri="{FF2B5EF4-FFF2-40B4-BE49-F238E27FC236}">
                    <a16:creationId xmlns:a16="http://schemas.microsoft.com/office/drawing/2014/main" id="{C5F50301-AE5E-43A5-BE33-81AD7B888386}"/>
                  </a:ext>
                </a:extLst>
              </p:cNvPr>
              <p:cNvSpPr txBox="1">
                <a:spLocks/>
              </p:cNvSpPr>
              <p:nvPr/>
            </p:nvSpPr>
            <p:spPr>
              <a:xfrm>
                <a:off x="4855607" y="4876731"/>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Excel CSV</a:t>
                </a:r>
              </a:p>
            </p:txBody>
          </p:sp>
          <p:sp>
            <p:nvSpPr>
              <p:cNvPr id="320" name="TextBox 319">
                <a:extLst>
                  <a:ext uri="{FF2B5EF4-FFF2-40B4-BE49-F238E27FC236}">
                    <a16:creationId xmlns:a16="http://schemas.microsoft.com/office/drawing/2014/main" id="{AF3CABC1-4E8D-4A34-BA01-A6B687CDEC7F}"/>
                  </a:ext>
                </a:extLst>
              </p:cNvPr>
              <p:cNvSpPr txBox="1">
                <a:spLocks/>
              </p:cNvSpPr>
              <p:nvPr/>
            </p:nvSpPr>
            <p:spPr>
              <a:xfrm>
                <a:off x="5867133" y="5181750"/>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Edge</a:t>
                </a:r>
              </a:p>
            </p:txBody>
          </p:sp>
          <p:sp>
            <p:nvSpPr>
              <p:cNvPr id="321" name="TextBox 320">
                <a:extLst>
                  <a:ext uri="{FF2B5EF4-FFF2-40B4-BE49-F238E27FC236}">
                    <a16:creationId xmlns:a16="http://schemas.microsoft.com/office/drawing/2014/main" id="{7FEB1180-0C06-4CFF-8819-328D9629ACED}"/>
                  </a:ext>
                </a:extLst>
              </p:cNvPr>
              <p:cNvSpPr txBox="1">
                <a:spLocks/>
              </p:cNvSpPr>
              <p:nvPr/>
            </p:nvSpPr>
            <p:spPr>
              <a:xfrm>
                <a:off x="6868821" y="5181750"/>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a:t>
                </a:r>
              </a:p>
            </p:txBody>
          </p:sp>
          <p:sp>
            <p:nvSpPr>
              <p:cNvPr id="322" name="TextBox 321">
                <a:extLst>
                  <a:ext uri="{FF2B5EF4-FFF2-40B4-BE49-F238E27FC236}">
                    <a16:creationId xmlns:a16="http://schemas.microsoft.com/office/drawing/2014/main" id="{1AF2FDD1-2C08-4217-BCFC-F8D82EAC2F67}"/>
                  </a:ext>
                </a:extLst>
              </p:cNvPr>
              <p:cNvSpPr txBox="1">
                <a:spLocks/>
              </p:cNvSpPr>
              <p:nvPr/>
            </p:nvSpPr>
            <p:spPr>
              <a:xfrm>
                <a:off x="4855607" y="5181750"/>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Social Media</a:t>
                </a:r>
              </a:p>
            </p:txBody>
          </p:sp>
        </p:grpSp>
        <p:pic>
          <p:nvPicPr>
            <p:cNvPr id="294" name="Graphic 293" descr="Salesforce logo">
              <a:extLst>
                <a:ext uri="{FF2B5EF4-FFF2-40B4-BE49-F238E27FC236}">
                  <a16:creationId xmlns:a16="http://schemas.microsoft.com/office/drawing/2014/main" id="{D9465295-C11E-4EFB-8D15-92BE1DA6B15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960890" y="4631728"/>
              <a:ext cx="198179" cy="138844"/>
            </a:xfrm>
            <a:prstGeom prst="rect">
              <a:avLst/>
            </a:prstGeom>
          </p:spPr>
        </p:pic>
        <p:pic>
          <p:nvPicPr>
            <p:cNvPr id="295" name="Graphic 294" descr="Facebook icon">
              <a:extLst>
                <a:ext uri="{FF2B5EF4-FFF2-40B4-BE49-F238E27FC236}">
                  <a16:creationId xmlns:a16="http://schemas.microsoft.com/office/drawing/2014/main" id="{AE07775E-645C-4F51-BF0C-A939D1E0C00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4849744" y="5242276"/>
              <a:ext cx="132800" cy="132800"/>
            </a:xfrm>
            <a:prstGeom prst="rect">
              <a:avLst/>
            </a:prstGeom>
          </p:spPr>
        </p:pic>
        <p:pic>
          <p:nvPicPr>
            <p:cNvPr id="296" name="Graphic 295" descr="Twitter icon">
              <a:extLst>
                <a:ext uri="{FF2B5EF4-FFF2-40B4-BE49-F238E27FC236}">
                  <a16:creationId xmlns:a16="http://schemas.microsoft.com/office/drawing/2014/main" id="{367B4DA0-C398-44C3-AC95-64038564499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5021660" y="5242276"/>
              <a:ext cx="132800" cy="132800"/>
            </a:xfrm>
            <a:prstGeom prst="rect">
              <a:avLst/>
            </a:prstGeom>
          </p:spPr>
        </p:pic>
        <p:pic>
          <p:nvPicPr>
            <p:cNvPr id="297" name="Graphic 296" descr="Arm logo">
              <a:extLst>
                <a:ext uri="{FF2B5EF4-FFF2-40B4-BE49-F238E27FC236}">
                  <a16:creationId xmlns:a16="http://schemas.microsoft.com/office/drawing/2014/main" id="{185AF560-3BA5-4E69-940B-BF7924C535D5}"/>
                </a:ext>
              </a:extLst>
            </p:cNvPr>
            <p:cNvPicPr>
              <a:picLocks noChangeAspect="1"/>
            </p:cNvPicPr>
            <p:nvPr/>
          </p:nvPicPr>
          <p:blipFill rotWithShape="1">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l="29946" t="37964" r="29873" b="38862"/>
            <a:stretch/>
          </p:blipFill>
          <p:spPr>
            <a:xfrm>
              <a:off x="6189480" y="5241037"/>
              <a:ext cx="303548" cy="135278"/>
            </a:xfrm>
            <a:prstGeom prst="rect">
              <a:avLst/>
            </a:prstGeom>
          </p:spPr>
        </p:pic>
        <p:pic>
          <p:nvPicPr>
            <p:cNvPr id="298" name="Graphic 297" descr="Intel logo">
              <a:extLst>
                <a:ext uri="{FF2B5EF4-FFF2-40B4-BE49-F238E27FC236}">
                  <a16:creationId xmlns:a16="http://schemas.microsoft.com/office/drawing/2014/main" id="{C855BB57-3134-47E6-ADEF-D79056BC2F4D}"/>
                </a:ext>
              </a:extLst>
            </p:cNvPr>
            <p:cNvPicPr>
              <a:picLocks noChangeAspect="1"/>
            </p:cNvPicPr>
            <p:nvPr/>
          </p:nvPicPr>
          <p:blipFill rotWithShape="1">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t="18359" b="13389"/>
            <a:stretch/>
          </p:blipFill>
          <p:spPr>
            <a:xfrm>
              <a:off x="5964498" y="5209231"/>
              <a:ext cx="225176" cy="198890"/>
            </a:xfrm>
            <a:prstGeom prst="rect">
              <a:avLst/>
            </a:prstGeom>
          </p:spPr>
        </p:pic>
        <p:pic>
          <p:nvPicPr>
            <p:cNvPr id="299" name="Graphic 298" descr="Alibaba cloud logo">
              <a:extLst>
                <a:ext uri="{FF2B5EF4-FFF2-40B4-BE49-F238E27FC236}">
                  <a16:creationId xmlns:a16="http://schemas.microsoft.com/office/drawing/2014/main" id="{AB195A10-B907-47BF-915A-DCD0ACC8BBF0}"/>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478910" y="4612811"/>
              <a:ext cx="310664" cy="159388"/>
            </a:xfrm>
            <a:prstGeom prst="rect">
              <a:avLst/>
            </a:prstGeom>
          </p:spPr>
        </p:pic>
        <p:pic>
          <p:nvPicPr>
            <p:cNvPr id="300" name="Graphic 299" descr="AWS logo">
              <a:extLst>
                <a:ext uri="{FF2B5EF4-FFF2-40B4-BE49-F238E27FC236}">
                  <a16:creationId xmlns:a16="http://schemas.microsoft.com/office/drawing/2014/main" id="{1DBC69E3-4A10-42AA-9C60-744219981AEF}"/>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7136760" y="4656236"/>
              <a:ext cx="202962" cy="202962"/>
            </a:xfrm>
            <a:prstGeom prst="rect">
              <a:avLst/>
            </a:prstGeom>
          </p:spPr>
        </p:pic>
        <p:pic>
          <p:nvPicPr>
            <p:cNvPr id="301" name="Graphic 300" descr="Google cloud logo">
              <a:extLst>
                <a:ext uri="{FF2B5EF4-FFF2-40B4-BE49-F238E27FC236}">
                  <a16:creationId xmlns:a16="http://schemas.microsoft.com/office/drawing/2014/main" id="{4ADF6654-A670-4A2C-9333-C57837963738}"/>
                </a:ext>
              </a:extLst>
            </p:cNvPr>
            <p:cNvPicPr>
              <a:picLocks noChangeAspect="1"/>
            </p:cNvPicPr>
            <p:nvPr/>
          </p:nvPicPr>
          <p:blipFill rotWithShape="1">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l="9401" t="36396" r="8939" b="38967"/>
            <a:stretch/>
          </p:blipFill>
          <p:spPr>
            <a:xfrm>
              <a:off x="6966479" y="4552031"/>
              <a:ext cx="543524" cy="163978"/>
            </a:xfrm>
            <a:prstGeom prst="rect">
              <a:avLst/>
            </a:prstGeom>
          </p:spPr>
        </p:pic>
        <p:pic>
          <p:nvPicPr>
            <p:cNvPr id="302" name="Graphic 301" descr="SAS logo">
              <a:extLst>
                <a:ext uri="{FF2B5EF4-FFF2-40B4-BE49-F238E27FC236}">
                  <a16:creationId xmlns:a16="http://schemas.microsoft.com/office/drawing/2014/main" id="{9F1EED1F-CF6F-48F1-B529-187A20A0F7A1}"/>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7557811" y="4939091"/>
              <a:ext cx="248391" cy="139755"/>
            </a:xfrm>
            <a:prstGeom prst="rect">
              <a:avLst/>
            </a:prstGeom>
          </p:spPr>
        </p:pic>
        <p:pic>
          <p:nvPicPr>
            <p:cNvPr id="303" name="Picture 28" descr="Image result for Cloudera">
              <a:extLst>
                <a:ext uri="{FF2B5EF4-FFF2-40B4-BE49-F238E27FC236}">
                  <a16:creationId xmlns:a16="http://schemas.microsoft.com/office/drawing/2014/main" id="{47F0CB04-67D2-4FF3-AF26-E89F278CF84A}"/>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200803" y="4969079"/>
              <a:ext cx="328984" cy="79779"/>
            </a:xfrm>
            <a:prstGeom prst="rect">
              <a:avLst/>
            </a:prstGeom>
            <a:noFill/>
            <a:extLst>
              <a:ext uri="{909E8E84-426E-40DD-AFC4-6F175D3DCCD1}">
                <a14:hiddenFill xmlns:a14="http://schemas.microsoft.com/office/drawing/2010/main">
                  <a:solidFill>
                    <a:srgbClr val="FFFFFF"/>
                  </a:solidFill>
                </a14:hiddenFill>
              </a:ext>
            </a:extLst>
          </p:spPr>
        </p:pic>
        <p:pic>
          <p:nvPicPr>
            <p:cNvPr id="304" name="Graphic 303" descr="Databrick logo">
              <a:extLst>
                <a:ext uri="{FF2B5EF4-FFF2-40B4-BE49-F238E27FC236}">
                  <a16:creationId xmlns:a16="http://schemas.microsoft.com/office/drawing/2014/main" id="{3FDEFF8D-A078-4CC7-8F08-E85AE4524A3E}"/>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rcRect/>
            <a:stretch/>
          </p:blipFill>
          <p:spPr>
            <a:xfrm>
              <a:off x="7032032" y="4947726"/>
              <a:ext cx="122484" cy="122484"/>
            </a:xfrm>
            <a:prstGeom prst="rect">
              <a:avLst/>
            </a:prstGeom>
          </p:spPr>
        </p:pic>
        <p:pic>
          <p:nvPicPr>
            <p:cNvPr id="305" name="Picture 304" descr="Excel">
              <a:extLst>
                <a:ext uri="{FF2B5EF4-FFF2-40B4-BE49-F238E27FC236}">
                  <a16:creationId xmlns:a16="http://schemas.microsoft.com/office/drawing/2014/main" id="{6431EF57-D1EB-43F0-B732-87FE763CB2E3}"/>
                </a:ext>
              </a:extLst>
            </p:cNvPr>
            <p:cNvPicPr>
              <a:picLocks noChangeAspect="1"/>
            </p:cNvPicPr>
            <p:nvPr/>
          </p:nvPicPr>
          <p:blipFill>
            <a:blip r:embed="rId32">
              <a:extLst>
                <a:ext uri="{28A0092B-C50C-407E-A947-70E740481C1C}">
                  <a14:useLocalDpi xmlns:a14="http://schemas.microsoft.com/office/drawing/2010/main" val="0"/>
                </a:ext>
              </a:extLst>
            </a:blip>
            <a:srcRect/>
            <a:stretch/>
          </p:blipFill>
          <p:spPr>
            <a:xfrm>
              <a:off x="4894539" y="4842934"/>
              <a:ext cx="337347" cy="337347"/>
            </a:xfrm>
            <a:prstGeom prst="rect">
              <a:avLst/>
            </a:prstGeom>
          </p:spPr>
        </p:pic>
        <p:pic>
          <p:nvPicPr>
            <p:cNvPr id="306" name="Picture 4" descr="A close up of a sign&#10;&#10;Description automatically generated">
              <a:extLst>
                <a:ext uri="{FF2B5EF4-FFF2-40B4-BE49-F238E27FC236}">
                  <a16:creationId xmlns:a16="http://schemas.microsoft.com/office/drawing/2014/main" id="{7BCE487D-D2E2-47C0-AED3-45DA66CC5DAE}"/>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309191" y="4622075"/>
              <a:ext cx="157072" cy="157072"/>
            </a:xfrm>
            <a:prstGeom prst="rect">
              <a:avLst/>
            </a:prstGeom>
            <a:noFill/>
            <a:extLst>
              <a:ext uri="{909E8E84-426E-40DD-AFC4-6F175D3DCCD1}">
                <a14:hiddenFill xmlns:a14="http://schemas.microsoft.com/office/drawing/2010/main">
                  <a:solidFill>
                    <a:srgbClr val="FFFFFF"/>
                  </a:solidFill>
                </a14:hiddenFill>
              </a:ext>
            </a:extLst>
          </p:spPr>
        </p:pic>
        <p:pic>
          <p:nvPicPr>
            <p:cNvPr id="307" name="Picture 14" descr="Image result for Oracle">
              <a:extLst>
                <a:ext uri="{FF2B5EF4-FFF2-40B4-BE49-F238E27FC236}">
                  <a16:creationId xmlns:a16="http://schemas.microsoft.com/office/drawing/2014/main" id="{85321559-C078-4CE7-B80A-B1475589350B}"/>
                </a:ext>
              </a:extLst>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5804434" y="4921280"/>
              <a:ext cx="302551" cy="42980"/>
            </a:xfrm>
            <a:prstGeom prst="rect">
              <a:avLst/>
            </a:prstGeom>
            <a:noFill/>
            <a:extLst>
              <a:ext uri="{909E8E84-426E-40DD-AFC4-6F175D3DCCD1}">
                <a14:hiddenFill xmlns:a14="http://schemas.microsoft.com/office/drawing/2010/main">
                  <a:solidFill>
                    <a:srgbClr val="FFFFFF"/>
                  </a:solidFill>
                </a14:hiddenFill>
              </a:ext>
            </a:extLst>
          </p:spPr>
        </p:pic>
        <p:pic>
          <p:nvPicPr>
            <p:cNvPr id="308" name="Picture 24" descr="Image result for Teradata logo">
              <a:extLst>
                <a:ext uri="{FF2B5EF4-FFF2-40B4-BE49-F238E27FC236}">
                  <a16:creationId xmlns:a16="http://schemas.microsoft.com/office/drawing/2014/main" id="{01229F2C-9F0A-469D-A700-E2CD488FB451}"/>
                </a:ext>
              </a:extLst>
            </p:cNvPr>
            <p:cNvPicPr>
              <a:picLocks noChangeAspect="1" noChangeArrowheads="1"/>
            </p:cNvPicPr>
            <p:nvPr/>
          </p:nvPicPr>
          <p:blipFill rotWithShape="1">
            <a:blip r:embed="rId35" cstate="print">
              <a:extLst>
                <a:ext uri="{28A0092B-C50C-407E-A947-70E740481C1C}">
                  <a14:useLocalDpi xmlns:a14="http://schemas.microsoft.com/office/drawing/2010/main" val="0"/>
                </a:ext>
              </a:extLst>
            </a:blip>
            <a:srcRect/>
            <a:stretch/>
          </p:blipFill>
          <p:spPr bwMode="auto">
            <a:xfrm>
              <a:off x="5816671" y="5007246"/>
              <a:ext cx="278076" cy="93659"/>
            </a:xfrm>
            <a:prstGeom prst="rect">
              <a:avLst/>
            </a:prstGeom>
            <a:noFill/>
            <a:extLst>
              <a:ext uri="{909E8E84-426E-40DD-AFC4-6F175D3DCCD1}">
                <a14:hiddenFill xmlns:a14="http://schemas.microsoft.com/office/drawing/2010/main">
                  <a:solidFill>
                    <a:srgbClr val="FFFFFF"/>
                  </a:solidFill>
                </a14:hiddenFill>
              </a:ext>
            </a:extLst>
          </p:spPr>
        </p:pic>
        <p:pic>
          <p:nvPicPr>
            <p:cNvPr id="309" name="Picture 2" descr="MonoDB logo">
              <a:extLst>
                <a:ext uri="{FF2B5EF4-FFF2-40B4-BE49-F238E27FC236}">
                  <a16:creationId xmlns:a16="http://schemas.microsoft.com/office/drawing/2014/main" id="{9931B35A-890D-413E-A5C9-561D516410D4}"/>
                </a:ext>
              </a:extLst>
            </p:cNvPr>
            <p:cNvPicPr>
              <a:picLocks noChangeAspect="1" noChangeArrowheads="1"/>
            </p:cNvPicPr>
            <p:nvPr/>
          </p:nvPicPr>
          <p:blipFill>
            <a:blip r:embed="rId36" cstate="print">
              <a:extLst>
                <a:ext uri="{28A0092B-C50C-407E-A947-70E740481C1C}">
                  <a14:useLocalDpi xmlns:a14="http://schemas.microsoft.com/office/drawing/2010/main" val="0"/>
                </a:ext>
              </a:extLst>
            </a:blip>
            <a:stretch>
              <a:fillRect/>
            </a:stretch>
          </p:blipFill>
          <p:spPr bwMode="auto">
            <a:xfrm>
              <a:off x="6167318" y="5019753"/>
              <a:ext cx="300288" cy="81528"/>
            </a:xfrm>
            <a:prstGeom prst="rect">
              <a:avLst/>
            </a:prstGeom>
            <a:noFill/>
            <a:extLst>
              <a:ext uri="{909E8E84-426E-40DD-AFC4-6F175D3DCCD1}">
                <a14:hiddenFill xmlns:a14="http://schemas.microsoft.com/office/drawing/2010/main">
                  <a:solidFill>
                    <a:srgbClr val="FFFFFF"/>
                  </a:solidFill>
                </a14:hiddenFill>
              </a:ext>
            </a:extLst>
          </p:spPr>
        </p:pic>
        <p:pic>
          <p:nvPicPr>
            <p:cNvPr id="310" name="Picture 309" descr="Cassandra logo">
              <a:extLst>
                <a:ext uri="{FF2B5EF4-FFF2-40B4-BE49-F238E27FC236}">
                  <a16:creationId xmlns:a16="http://schemas.microsoft.com/office/drawing/2014/main" id="{A7DD3F0A-E8EB-41A1-8F72-076601402346}"/>
                </a:ext>
              </a:extLst>
            </p:cNvPr>
            <p:cNvPicPr>
              <a:picLocks noChangeAspect="1"/>
            </p:cNvPicPr>
            <p:nvPr/>
          </p:nvPicPr>
          <p:blipFill>
            <a:blip r:embed="rId37"/>
            <a:stretch>
              <a:fillRect/>
            </a:stretch>
          </p:blipFill>
          <p:spPr>
            <a:xfrm>
              <a:off x="6221116" y="4897313"/>
              <a:ext cx="192693" cy="129201"/>
            </a:xfrm>
            <a:prstGeom prst="rect">
              <a:avLst/>
            </a:prstGeom>
          </p:spPr>
        </p:pic>
        <p:pic>
          <p:nvPicPr>
            <p:cNvPr id="311" name="Picture 8" descr="Image result for SAP HANA logo">
              <a:extLst>
                <a:ext uri="{FF2B5EF4-FFF2-40B4-BE49-F238E27FC236}">
                  <a16:creationId xmlns:a16="http://schemas.microsoft.com/office/drawing/2014/main" id="{0D49DFD5-7D36-4B36-B148-37C9F9BF8895}"/>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4638883" y="4738869"/>
              <a:ext cx="244544" cy="67216"/>
            </a:xfrm>
            <a:prstGeom prst="rect">
              <a:avLst/>
            </a:prstGeom>
            <a:noFill/>
            <a:extLst>
              <a:ext uri="{909E8E84-426E-40DD-AFC4-6F175D3DCCD1}">
                <a14:hiddenFill xmlns:a14="http://schemas.microsoft.com/office/drawing/2010/main">
                  <a:solidFill>
                    <a:srgbClr val="FFFFFF"/>
                  </a:solidFill>
                </a14:hiddenFill>
              </a:ext>
            </a:extLst>
          </p:spPr>
        </p:pic>
        <p:pic>
          <p:nvPicPr>
            <p:cNvPr id="312" name="Graphic 311" descr="Workday logo">
              <a:extLst>
                <a:ext uri="{FF2B5EF4-FFF2-40B4-BE49-F238E27FC236}">
                  <a16:creationId xmlns:a16="http://schemas.microsoft.com/office/drawing/2014/main" id="{228E752E-7F77-4007-8E8B-6DEDDD8F2B4F}"/>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624566" y="4523399"/>
              <a:ext cx="281268" cy="281268"/>
            </a:xfrm>
            <a:prstGeom prst="rect">
              <a:avLst/>
            </a:prstGeom>
          </p:spPr>
        </p:pic>
      </p:grpSp>
      <p:cxnSp>
        <p:nvCxnSpPr>
          <p:cNvPr id="552" name="Straight Arrow Connector 551" descr="Blue arrow">
            <a:extLst>
              <a:ext uri="{FF2B5EF4-FFF2-40B4-BE49-F238E27FC236}">
                <a16:creationId xmlns:a16="http://schemas.microsoft.com/office/drawing/2014/main" id="{85D31D5E-2178-4492-B37F-4EAC2C46CB95}"/>
              </a:ext>
            </a:extLst>
          </p:cNvPr>
          <p:cNvCxnSpPr>
            <a:cxnSpLocks/>
          </p:cNvCxnSpPr>
          <p:nvPr/>
        </p:nvCxnSpPr>
        <p:spPr>
          <a:xfrm>
            <a:off x="5942302" y="4122788"/>
            <a:ext cx="233796"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grpSp>
        <p:nvGrpSpPr>
          <p:cNvPr id="562" name="Group 561" descr="Internal first-party">
            <a:extLst>
              <a:ext uri="{FF2B5EF4-FFF2-40B4-BE49-F238E27FC236}">
                <a16:creationId xmlns:a16="http://schemas.microsoft.com/office/drawing/2014/main" id="{F1894449-A0B5-45B4-A5C3-645A5490E722}"/>
              </a:ext>
            </a:extLst>
          </p:cNvPr>
          <p:cNvGrpSpPr/>
          <p:nvPr/>
        </p:nvGrpSpPr>
        <p:grpSpPr>
          <a:xfrm>
            <a:off x="4895711" y="6522595"/>
            <a:ext cx="4005806" cy="158890"/>
            <a:chOff x="2857041" y="6303273"/>
            <a:chExt cx="5797295" cy="158890"/>
          </a:xfrm>
        </p:grpSpPr>
        <p:cxnSp>
          <p:nvCxnSpPr>
            <p:cNvPr id="563" name="Straight Arrow Connector 562">
              <a:extLst>
                <a:ext uri="{FF2B5EF4-FFF2-40B4-BE49-F238E27FC236}">
                  <a16:creationId xmlns:a16="http://schemas.microsoft.com/office/drawing/2014/main" id="{6502B18F-911A-4437-951F-CDFEE2306194}"/>
                </a:ext>
              </a:extLst>
            </p:cNvPr>
            <p:cNvCxnSpPr>
              <a:cxnSpLocks/>
            </p:cNvCxnSpPr>
            <p:nvPr/>
          </p:nvCxnSpPr>
          <p:spPr>
            <a:xfrm rot="10800000" flipV="1">
              <a:off x="2857041" y="6303273"/>
              <a:ext cx="5797295"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564" name="TextBox 563">
              <a:extLst>
                <a:ext uri="{FF2B5EF4-FFF2-40B4-BE49-F238E27FC236}">
                  <a16:creationId xmlns:a16="http://schemas.microsoft.com/office/drawing/2014/main" id="{8B7D7165-03F0-4369-92CB-4CECCC3C0245}"/>
                </a:ext>
              </a:extLst>
            </p:cNvPr>
            <p:cNvSpPr txBox="1"/>
            <p:nvPr/>
          </p:nvSpPr>
          <p:spPr>
            <a:xfrm>
              <a:off x="5508897" y="6354441"/>
              <a:ext cx="493580" cy="107722"/>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n-US" sz="700" b="0" i="0" u="none" strike="noStrike" kern="1200" cap="none" spc="0" normalizeH="0" baseline="0" noProof="0">
                  <a:ln>
                    <a:noFill/>
                  </a:ln>
                  <a:solidFill>
                    <a:srgbClr val="000000">
                      <a:lumMod val="65000"/>
                      <a:lumOff val="35000"/>
                    </a:srgbClr>
                  </a:solidFill>
                  <a:effectLst/>
                  <a:uLnTx/>
                  <a:uFillTx/>
                  <a:latin typeface="Segoe UI"/>
                  <a:ea typeface="+mn-ea"/>
                  <a:cs typeface="+mn-cs"/>
                </a:rPr>
                <a:t>Internal first-party</a:t>
              </a:r>
            </a:p>
          </p:txBody>
        </p:sp>
      </p:grpSp>
      <p:grpSp>
        <p:nvGrpSpPr>
          <p:cNvPr id="565" name="Group 564" descr="Second-partly">
            <a:extLst>
              <a:ext uri="{FF2B5EF4-FFF2-40B4-BE49-F238E27FC236}">
                <a16:creationId xmlns:a16="http://schemas.microsoft.com/office/drawing/2014/main" id="{34026A8C-E71E-4A9D-B721-62D084E4F972}"/>
              </a:ext>
            </a:extLst>
          </p:cNvPr>
          <p:cNvGrpSpPr/>
          <p:nvPr/>
        </p:nvGrpSpPr>
        <p:grpSpPr>
          <a:xfrm>
            <a:off x="8959153" y="6522595"/>
            <a:ext cx="1104059" cy="158890"/>
            <a:chOff x="8758225" y="6303273"/>
            <a:chExt cx="1371600" cy="158890"/>
          </a:xfrm>
        </p:grpSpPr>
        <p:cxnSp>
          <p:nvCxnSpPr>
            <p:cNvPr id="566" name="Straight Arrow Connector 565">
              <a:extLst>
                <a:ext uri="{FF2B5EF4-FFF2-40B4-BE49-F238E27FC236}">
                  <a16:creationId xmlns:a16="http://schemas.microsoft.com/office/drawing/2014/main" id="{8A2F7BEF-8E8C-4FEF-8CCE-8E03C70498F2}"/>
                </a:ext>
              </a:extLst>
            </p:cNvPr>
            <p:cNvCxnSpPr>
              <a:cxnSpLocks/>
            </p:cNvCxnSpPr>
            <p:nvPr/>
          </p:nvCxnSpPr>
          <p:spPr>
            <a:xfrm>
              <a:off x="8758225" y="6303273"/>
              <a:ext cx="1371600"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567" name="TextBox 566">
              <a:extLst>
                <a:ext uri="{FF2B5EF4-FFF2-40B4-BE49-F238E27FC236}">
                  <a16:creationId xmlns:a16="http://schemas.microsoft.com/office/drawing/2014/main" id="{B9A73C8C-09FB-4EBB-BFCD-67F9720D7F99}"/>
                </a:ext>
              </a:extLst>
            </p:cNvPr>
            <p:cNvSpPr txBox="1"/>
            <p:nvPr/>
          </p:nvSpPr>
          <p:spPr>
            <a:xfrm>
              <a:off x="9207863" y="6354441"/>
              <a:ext cx="472325" cy="107722"/>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n-US" sz="700" b="0" i="0" u="none" strike="noStrike" kern="1200" cap="none" spc="0" normalizeH="0" baseline="0" noProof="0">
                  <a:ln>
                    <a:noFill/>
                  </a:ln>
                  <a:solidFill>
                    <a:srgbClr val="000000">
                      <a:lumMod val="65000"/>
                      <a:lumOff val="35000"/>
                    </a:srgbClr>
                  </a:solidFill>
                  <a:effectLst/>
                  <a:uLnTx/>
                  <a:uFillTx/>
                  <a:latin typeface="Segoe UI"/>
                  <a:ea typeface="+mn-ea"/>
                  <a:cs typeface="+mn-cs"/>
                </a:rPr>
                <a:t>Second-party</a:t>
              </a:r>
            </a:p>
          </p:txBody>
        </p:sp>
      </p:grpSp>
      <p:grpSp>
        <p:nvGrpSpPr>
          <p:cNvPr id="568" name="Group 567" descr="External third-party">
            <a:extLst>
              <a:ext uri="{FF2B5EF4-FFF2-40B4-BE49-F238E27FC236}">
                <a16:creationId xmlns:a16="http://schemas.microsoft.com/office/drawing/2014/main" id="{94A8126F-80EB-41C5-8A0B-286DC3510EA9}"/>
              </a:ext>
            </a:extLst>
          </p:cNvPr>
          <p:cNvGrpSpPr/>
          <p:nvPr/>
        </p:nvGrpSpPr>
        <p:grpSpPr>
          <a:xfrm>
            <a:off x="10120850" y="6522595"/>
            <a:ext cx="1153549" cy="158890"/>
            <a:chOff x="10267675" y="6303273"/>
            <a:chExt cx="1371600" cy="158890"/>
          </a:xfrm>
        </p:grpSpPr>
        <p:cxnSp>
          <p:nvCxnSpPr>
            <p:cNvPr id="569" name="Straight Arrow Connector 568">
              <a:extLst>
                <a:ext uri="{FF2B5EF4-FFF2-40B4-BE49-F238E27FC236}">
                  <a16:creationId xmlns:a16="http://schemas.microsoft.com/office/drawing/2014/main" id="{E1B49323-0BAD-416D-AB00-AA4FA4074A3F}"/>
                </a:ext>
              </a:extLst>
            </p:cNvPr>
            <p:cNvCxnSpPr>
              <a:cxnSpLocks/>
            </p:cNvCxnSpPr>
            <p:nvPr/>
          </p:nvCxnSpPr>
          <p:spPr>
            <a:xfrm>
              <a:off x="10267675" y="6303273"/>
              <a:ext cx="1371600"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570" name="TextBox 569">
              <a:extLst>
                <a:ext uri="{FF2B5EF4-FFF2-40B4-BE49-F238E27FC236}">
                  <a16:creationId xmlns:a16="http://schemas.microsoft.com/office/drawing/2014/main" id="{B1BA4B3E-B138-4D32-A257-F19E96547B45}"/>
                </a:ext>
              </a:extLst>
            </p:cNvPr>
            <p:cNvSpPr txBox="1"/>
            <p:nvPr/>
          </p:nvSpPr>
          <p:spPr>
            <a:xfrm>
              <a:off x="10572762" y="6354441"/>
              <a:ext cx="761427" cy="107722"/>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n-US" sz="700" b="0" i="0" u="none" strike="noStrike" kern="1200" cap="none" spc="0" normalizeH="0" baseline="0" noProof="0">
                  <a:ln>
                    <a:noFill/>
                  </a:ln>
                  <a:solidFill>
                    <a:srgbClr val="000000">
                      <a:lumMod val="65000"/>
                      <a:lumOff val="35000"/>
                    </a:srgbClr>
                  </a:solidFill>
                  <a:effectLst/>
                  <a:uLnTx/>
                  <a:uFillTx/>
                  <a:latin typeface="Segoe UI"/>
                  <a:ea typeface="+mn-ea"/>
                  <a:cs typeface="+mn-cs"/>
                </a:rPr>
                <a:t>External third-party</a:t>
              </a:r>
            </a:p>
          </p:txBody>
        </p:sp>
      </p:grpSp>
      <p:grpSp>
        <p:nvGrpSpPr>
          <p:cNvPr id="571" name="Group 570" descr="Data managed by Microsoft">
            <a:extLst>
              <a:ext uri="{FF2B5EF4-FFF2-40B4-BE49-F238E27FC236}">
                <a16:creationId xmlns:a16="http://schemas.microsoft.com/office/drawing/2014/main" id="{90D7388E-26C1-4B29-B777-8F9C18A24E2F}"/>
              </a:ext>
            </a:extLst>
          </p:cNvPr>
          <p:cNvGrpSpPr/>
          <p:nvPr/>
        </p:nvGrpSpPr>
        <p:grpSpPr>
          <a:xfrm>
            <a:off x="1731329" y="6522595"/>
            <a:ext cx="3107254" cy="158890"/>
            <a:chOff x="1304962" y="6303273"/>
            <a:chExt cx="1499616" cy="158890"/>
          </a:xfrm>
        </p:grpSpPr>
        <p:cxnSp>
          <p:nvCxnSpPr>
            <p:cNvPr id="572" name="Straight Arrow Connector 571">
              <a:extLst>
                <a:ext uri="{FF2B5EF4-FFF2-40B4-BE49-F238E27FC236}">
                  <a16:creationId xmlns:a16="http://schemas.microsoft.com/office/drawing/2014/main" id="{AED751F2-5462-4AF3-BC76-ABC4AC8AF193}"/>
                </a:ext>
              </a:extLst>
            </p:cNvPr>
            <p:cNvCxnSpPr>
              <a:cxnSpLocks/>
            </p:cNvCxnSpPr>
            <p:nvPr/>
          </p:nvCxnSpPr>
          <p:spPr>
            <a:xfrm rot="10800000" flipV="1">
              <a:off x="1304962" y="6303273"/>
              <a:ext cx="1499616"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573" name="TextBox 572">
              <a:extLst>
                <a:ext uri="{FF2B5EF4-FFF2-40B4-BE49-F238E27FC236}">
                  <a16:creationId xmlns:a16="http://schemas.microsoft.com/office/drawing/2014/main" id="{3B1185CA-81A2-461F-9C0B-9703615766E7}"/>
                </a:ext>
              </a:extLst>
            </p:cNvPr>
            <p:cNvSpPr txBox="1"/>
            <p:nvPr/>
          </p:nvSpPr>
          <p:spPr>
            <a:xfrm>
              <a:off x="1556264" y="6354441"/>
              <a:ext cx="997014" cy="107722"/>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n-US" sz="700" b="0" i="0" u="none" strike="noStrike" kern="1200" cap="none" spc="0" normalizeH="0" baseline="0" noProof="0">
                  <a:ln>
                    <a:noFill/>
                  </a:ln>
                  <a:solidFill>
                    <a:srgbClr val="000000">
                      <a:lumMod val="65000"/>
                      <a:lumOff val="35000"/>
                    </a:srgbClr>
                  </a:solidFill>
                  <a:effectLst/>
                  <a:uLnTx/>
                  <a:uFillTx/>
                  <a:latin typeface="Segoe UI"/>
                  <a:ea typeface="+mn-ea"/>
                  <a:cs typeface="+mn-cs"/>
                </a:rPr>
                <a:t>Data under Microsoft Management</a:t>
              </a:r>
            </a:p>
          </p:txBody>
        </p:sp>
      </p:grpSp>
      <p:grpSp>
        <p:nvGrpSpPr>
          <p:cNvPr id="114" name="Group 113">
            <a:extLst>
              <a:ext uri="{FF2B5EF4-FFF2-40B4-BE49-F238E27FC236}">
                <a16:creationId xmlns:a16="http://schemas.microsoft.com/office/drawing/2014/main" id="{512A5EDE-1A99-430B-8C8B-239FA595662F}"/>
              </a:ext>
            </a:extLst>
          </p:cNvPr>
          <p:cNvGrpSpPr/>
          <p:nvPr/>
        </p:nvGrpSpPr>
        <p:grpSpPr>
          <a:xfrm>
            <a:off x="1787642" y="2900557"/>
            <a:ext cx="2996209" cy="874313"/>
            <a:chOff x="1787642" y="2670731"/>
            <a:chExt cx="2996209" cy="874313"/>
          </a:xfrm>
        </p:grpSpPr>
        <p:sp>
          <p:nvSpPr>
            <p:cNvPr id="115" name="Rectangle 114">
              <a:extLst>
                <a:ext uri="{FF2B5EF4-FFF2-40B4-BE49-F238E27FC236}">
                  <a16:creationId xmlns:a16="http://schemas.microsoft.com/office/drawing/2014/main" id="{1040F1C8-FC61-446F-B825-1BC572216F10}"/>
                </a:ext>
                <a:ext uri="{C183D7F6-B498-43B3-948B-1728B52AA6E4}">
                  <adec:decorative xmlns:adec="http://schemas.microsoft.com/office/drawing/2017/decorative" val="1"/>
                </a:ext>
              </a:extLst>
            </p:cNvPr>
            <p:cNvSpPr/>
            <p:nvPr/>
          </p:nvSpPr>
          <p:spPr bwMode="auto">
            <a:xfrm>
              <a:off x="1787643" y="2979872"/>
              <a:ext cx="969264"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Azure </a:t>
              </a:r>
              <a:b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Cosmos DB</a:t>
              </a:r>
            </a:p>
          </p:txBody>
        </p:sp>
        <p:sp>
          <p:nvSpPr>
            <p:cNvPr id="116" name="Rectangle 115">
              <a:extLst>
                <a:ext uri="{FF2B5EF4-FFF2-40B4-BE49-F238E27FC236}">
                  <a16:creationId xmlns:a16="http://schemas.microsoft.com/office/drawing/2014/main" id="{1EDECA11-7DD5-45E8-A260-B0C08F9D16D1}"/>
                </a:ext>
                <a:ext uri="{C183D7F6-B498-43B3-948B-1728B52AA6E4}">
                  <adec:decorative xmlns:adec="http://schemas.microsoft.com/office/drawing/2017/decorative" val="1"/>
                </a:ext>
              </a:extLst>
            </p:cNvPr>
            <p:cNvSpPr/>
            <p:nvPr/>
          </p:nvSpPr>
          <p:spPr bwMode="auto">
            <a:xfrm>
              <a:off x="2807379" y="2670731"/>
              <a:ext cx="960120" cy="256032"/>
            </a:xfrm>
            <a:prstGeom prst="rect">
              <a:avLst/>
            </a:prstGeom>
            <a:solidFill>
              <a:schemeClr val="bg1">
                <a:lumMod val="95000"/>
              </a:schemeClr>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Azure Health</a:t>
              </a:r>
              <a:b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Data Services</a:t>
              </a:r>
            </a:p>
          </p:txBody>
        </p:sp>
        <p:sp>
          <p:nvSpPr>
            <p:cNvPr id="117" name="Rectangle 116">
              <a:extLst>
                <a:ext uri="{FF2B5EF4-FFF2-40B4-BE49-F238E27FC236}">
                  <a16:creationId xmlns:a16="http://schemas.microsoft.com/office/drawing/2014/main" id="{AD11AA41-D2BA-439C-A6B1-8A0887450E3A}"/>
                </a:ext>
                <a:ext uri="{C183D7F6-B498-43B3-948B-1728B52AA6E4}">
                  <adec:decorative xmlns:adec="http://schemas.microsoft.com/office/drawing/2017/decorative" val="1"/>
                </a:ext>
              </a:extLst>
            </p:cNvPr>
            <p:cNvSpPr/>
            <p:nvPr/>
          </p:nvSpPr>
          <p:spPr bwMode="auto">
            <a:xfrm>
              <a:off x="1787642" y="3289012"/>
              <a:ext cx="969264"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Microsoft 365</a:t>
              </a:r>
            </a:p>
          </p:txBody>
        </p:sp>
        <p:grpSp>
          <p:nvGrpSpPr>
            <p:cNvPr id="118" name="Group 117">
              <a:extLst>
                <a:ext uri="{FF2B5EF4-FFF2-40B4-BE49-F238E27FC236}">
                  <a16:creationId xmlns:a16="http://schemas.microsoft.com/office/drawing/2014/main" id="{CA95288F-3CD5-4852-B062-060C66220641}"/>
                </a:ext>
              </a:extLst>
            </p:cNvPr>
            <p:cNvGrpSpPr/>
            <p:nvPr/>
          </p:nvGrpSpPr>
          <p:grpSpPr>
            <a:xfrm>
              <a:off x="3622728" y="2803162"/>
              <a:ext cx="38699" cy="4343"/>
              <a:chOff x="1834226" y="5095955"/>
              <a:chExt cx="79067" cy="8874"/>
            </a:xfrm>
          </p:grpSpPr>
          <p:sp>
            <p:nvSpPr>
              <p:cNvPr id="158" name="Freeform: Shape 157">
                <a:extLst>
                  <a:ext uri="{FF2B5EF4-FFF2-40B4-BE49-F238E27FC236}">
                    <a16:creationId xmlns:a16="http://schemas.microsoft.com/office/drawing/2014/main" id="{054D6352-68FF-4F69-BD32-13C35C313503}"/>
                  </a:ext>
                </a:extLst>
              </p:cNvPr>
              <p:cNvSpPr/>
              <p:nvPr/>
            </p:nvSpPr>
            <p:spPr>
              <a:xfrm>
                <a:off x="1834226" y="5097433"/>
                <a:ext cx="11273" cy="7396"/>
              </a:xfrm>
              <a:custGeom>
                <a:avLst/>
                <a:gdLst>
                  <a:gd name="connsiteX0" fmla="*/ 9579 w 11273"/>
                  <a:gd name="connsiteY0" fmla="*/ 1283 h 7396"/>
                  <a:gd name="connsiteX1" fmla="*/ 6042 w 11273"/>
                  <a:gd name="connsiteY1" fmla="*/ 174 h 7396"/>
                  <a:gd name="connsiteX2" fmla="*/ 831 w 11273"/>
                  <a:gd name="connsiteY2" fmla="*/ 913 h 7396"/>
                  <a:gd name="connsiteX3" fmla="*/ 15 w 11273"/>
                  <a:gd name="connsiteY3" fmla="*/ 2187 h 7396"/>
                  <a:gd name="connsiteX4" fmla="*/ 5250 w 11273"/>
                  <a:gd name="connsiteY4" fmla="*/ 7347 h 7396"/>
                  <a:gd name="connsiteX5" fmla="*/ 5986 w 11273"/>
                  <a:gd name="connsiteY5" fmla="*/ 7397 h 7396"/>
                  <a:gd name="connsiteX6" fmla="*/ 11163 w 11273"/>
                  <a:gd name="connsiteY6" fmla="*/ 4052 h 7396"/>
                  <a:gd name="connsiteX7" fmla="*/ 11245 w 11273"/>
                  <a:gd name="connsiteY7" fmla="*/ 3764 h 7396"/>
                  <a:gd name="connsiteX8" fmla="*/ 9579 w 11273"/>
                  <a:gd name="connsiteY8" fmla="*/ 1283 h 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3" h="7396">
                    <a:moveTo>
                      <a:pt x="9579" y="1283"/>
                    </a:moveTo>
                    <a:cubicBezTo>
                      <a:pt x="8477" y="708"/>
                      <a:pt x="7276" y="330"/>
                      <a:pt x="6042" y="174"/>
                    </a:cubicBezTo>
                    <a:cubicBezTo>
                      <a:pt x="4279" y="-213"/>
                      <a:pt x="2424" y="51"/>
                      <a:pt x="831" y="913"/>
                    </a:cubicBezTo>
                    <a:cubicBezTo>
                      <a:pt x="399" y="1209"/>
                      <a:pt x="105" y="1669"/>
                      <a:pt x="15" y="2187"/>
                    </a:cubicBezTo>
                    <a:cubicBezTo>
                      <a:pt x="-214" y="3830"/>
                      <a:pt x="2212" y="6920"/>
                      <a:pt x="5250" y="7347"/>
                    </a:cubicBezTo>
                    <a:cubicBezTo>
                      <a:pt x="5495" y="7380"/>
                      <a:pt x="5740" y="7397"/>
                      <a:pt x="5986" y="7397"/>
                    </a:cubicBezTo>
                    <a:cubicBezTo>
                      <a:pt x="8215" y="7397"/>
                      <a:pt x="10232" y="6082"/>
                      <a:pt x="11163" y="4052"/>
                    </a:cubicBezTo>
                    <a:lnTo>
                      <a:pt x="11245" y="3764"/>
                    </a:lnTo>
                    <a:cubicBezTo>
                      <a:pt x="11351" y="3238"/>
                      <a:pt x="11237" y="2195"/>
                      <a:pt x="9579" y="1283"/>
                    </a:cubicBezTo>
                    <a:close/>
                  </a:path>
                </a:pathLst>
              </a:custGeom>
              <a:solidFill>
                <a:srgbClr val="FFFFFF"/>
              </a:solidFill>
              <a:ln w="93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59" name="Freeform: Shape 158">
                <a:extLst>
                  <a:ext uri="{FF2B5EF4-FFF2-40B4-BE49-F238E27FC236}">
                    <a16:creationId xmlns:a16="http://schemas.microsoft.com/office/drawing/2014/main" id="{D29C5E28-BD9D-4D99-8762-3A2FE8936AD1}"/>
                  </a:ext>
                </a:extLst>
              </p:cNvPr>
              <p:cNvSpPr/>
              <p:nvPr/>
            </p:nvSpPr>
            <p:spPr>
              <a:xfrm>
                <a:off x="1903055" y="5095955"/>
                <a:ext cx="10238" cy="6346"/>
              </a:xfrm>
              <a:custGeom>
                <a:avLst/>
                <a:gdLst>
                  <a:gd name="connsiteX0" fmla="*/ 8319 w 10238"/>
                  <a:gd name="connsiteY0" fmla="*/ 199 h 6346"/>
                  <a:gd name="connsiteX1" fmla="*/ 4807 w 10238"/>
                  <a:gd name="connsiteY1" fmla="*/ 125 h 6346"/>
                  <a:gd name="connsiteX2" fmla="*/ 12 w 10238"/>
                  <a:gd name="connsiteY2" fmla="*/ 3149 h 6346"/>
                  <a:gd name="connsiteX3" fmla="*/ 53 w 10238"/>
                  <a:gd name="connsiteY3" fmla="*/ 3297 h 6346"/>
                  <a:gd name="connsiteX4" fmla="*/ 4774 w 10238"/>
                  <a:gd name="connsiteY4" fmla="*/ 6346 h 6346"/>
                  <a:gd name="connsiteX5" fmla="*/ 5444 w 10238"/>
                  <a:gd name="connsiteY5" fmla="*/ 6305 h 6346"/>
                  <a:gd name="connsiteX6" fmla="*/ 8923 w 10238"/>
                  <a:gd name="connsiteY6" fmla="*/ 4381 h 6346"/>
                  <a:gd name="connsiteX7" fmla="*/ 10239 w 10238"/>
                  <a:gd name="connsiteY7" fmla="*/ 1711 h 6346"/>
                  <a:gd name="connsiteX8" fmla="*/ 8319 w 10238"/>
                  <a:gd name="connsiteY8" fmla="*/ 199 h 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38" h="6346">
                    <a:moveTo>
                      <a:pt x="8319" y="199"/>
                    </a:moveTo>
                    <a:cubicBezTo>
                      <a:pt x="7159" y="-39"/>
                      <a:pt x="5975" y="-63"/>
                      <a:pt x="4807" y="125"/>
                    </a:cubicBezTo>
                    <a:cubicBezTo>
                      <a:pt x="2266" y="495"/>
                      <a:pt x="-192" y="1637"/>
                      <a:pt x="12" y="3149"/>
                    </a:cubicBezTo>
                    <a:lnTo>
                      <a:pt x="53" y="3297"/>
                    </a:lnTo>
                    <a:cubicBezTo>
                      <a:pt x="894" y="5162"/>
                      <a:pt x="2740" y="6354"/>
                      <a:pt x="4774" y="6346"/>
                    </a:cubicBezTo>
                    <a:cubicBezTo>
                      <a:pt x="5003" y="6346"/>
                      <a:pt x="5223" y="6338"/>
                      <a:pt x="5444" y="6305"/>
                    </a:cubicBezTo>
                    <a:cubicBezTo>
                      <a:pt x="6784" y="6066"/>
                      <a:pt x="8009" y="5393"/>
                      <a:pt x="8923" y="4381"/>
                    </a:cubicBezTo>
                    <a:cubicBezTo>
                      <a:pt x="9683" y="3700"/>
                      <a:pt x="10165" y="2738"/>
                      <a:pt x="10239" y="1711"/>
                    </a:cubicBezTo>
                    <a:cubicBezTo>
                      <a:pt x="10115" y="1005"/>
                      <a:pt x="9430" y="462"/>
                      <a:pt x="8319" y="199"/>
                    </a:cubicBezTo>
                    <a:close/>
                  </a:path>
                </a:pathLst>
              </a:custGeom>
              <a:solidFill>
                <a:srgbClr val="FFFFFF"/>
              </a:solidFill>
              <a:ln w="93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pic>
          <p:nvPicPr>
            <p:cNvPr id="119" name="Graphic 118" descr="planet">
              <a:extLst>
                <a:ext uri="{FF2B5EF4-FFF2-40B4-BE49-F238E27FC236}">
                  <a16:creationId xmlns:a16="http://schemas.microsoft.com/office/drawing/2014/main" id="{8B3C24D2-FBA8-4914-B695-9FDA088023B7}"/>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rcRect/>
            <a:stretch/>
          </p:blipFill>
          <p:spPr>
            <a:xfrm>
              <a:off x="2542206" y="3023872"/>
              <a:ext cx="173865" cy="173865"/>
            </a:xfrm>
            <a:prstGeom prst="rect">
              <a:avLst/>
            </a:prstGeom>
          </p:spPr>
        </p:pic>
        <p:grpSp>
          <p:nvGrpSpPr>
            <p:cNvPr id="120" name="laptop">
              <a:extLst>
                <a:ext uri="{FF2B5EF4-FFF2-40B4-BE49-F238E27FC236}">
                  <a16:creationId xmlns:a16="http://schemas.microsoft.com/office/drawing/2014/main" id="{004C00E3-0FFD-430B-BE23-A1E68198EB2B}"/>
                </a:ext>
                <a:ext uri="{C183D7F6-B498-43B3-948B-1728B52AA6E4}">
                  <adec:decorative xmlns:adec="http://schemas.microsoft.com/office/drawing/2017/decorative" val="1"/>
                </a:ext>
              </a:extLst>
            </p:cNvPr>
            <p:cNvGrpSpPr/>
            <p:nvPr/>
          </p:nvGrpSpPr>
          <p:grpSpPr>
            <a:xfrm>
              <a:off x="2545118" y="3362443"/>
              <a:ext cx="168040" cy="122716"/>
              <a:chOff x="5866495" y="1174751"/>
              <a:chExt cx="382588" cy="279400"/>
            </a:xfrm>
          </p:grpSpPr>
          <p:sp>
            <p:nvSpPr>
              <p:cNvPr id="137" name="Freeform 51">
                <a:extLst>
                  <a:ext uri="{FF2B5EF4-FFF2-40B4-BE49-F238E27FC236}">
                    <a16:creationId xmlns:a16="http://schemas.microsoft.com/office/drawing/2014/main" id="{05934BD5-DD09-48B0-BBE5-EC1E0DEA192A}"/>
                  </a:ext>
                </a:extLst>
              </p:cNvPr>
              <p:cNvSpPr>
                <a:spLocks/>
              </p:cNvSpPr>
              <p:nvPr/>
            </p:nvSpPr>
            <p:spPr bwMode="auto">
              <a:xfrm>
                <a:off x="5866495" y="1260476"/>
                <a:ext cx="382588" cy="193675"/>
              </a:xfrm>
              <a:custGeom>
                <a:avLst/>
                <a:gdLst>
                  <a:gd name="T0" fmla="*/ 203 w 241"/>
                  <a:gd name="T1" fmla="*/ 61 h 122"/>
                  <a:gd name="T2" fmla="*/ 120 w 241"/>
                  <a:gd name="T3" fmla="*/ 0 h 122"/>
                  <a:gd name="T4" fmla="*/ 39 w 241"/>
                  <a:gd name="T5" fmla="*/ 61 h 122"/>
                  <a:gd name="T6" fmla="*/ 38 w 241"/>
                  <a:gd name="T7" fmla="*/ 61 h 122"/>
                  <a:gd name="T8" fmla="*/ 0 w 241"/>
                  <a:gd name="T9" fmla="*/ 122 h 122"/>
                  <a:gd name="T10" fmla="*/ 241 w 241"/>
                  <a:gd name="T11" fmla="*/ 122 h 122"/>
                  <a:gd name="T12" fmla="*/ 203 w 241"/>
                  <a:gd name="T13" fmla="*/ 61 h 122"/>
                </a:gdLst>
                <a:ahLst/>
                <a:cxnLst>
                  <a:cxn ang="0">
                    <a:pos x="T0" y="T1"/>
                  </a:cxn>
                  <a:cxn ang="0">
                    <a:pos x="T2" y="T3"/>
                  </a:cxn>
                  <a:cxn ang="0">
                    <a:pos x="T4" y="T5"/>
                  </a:cxn>
                  <a:cxn ang="0">
                    <a:pos x="T6" y="T7"/>
                  </a:cxn>
                  <a:cxn ang="0">
                    <a:pos x="T8" y="T9"/>
                  </a:cxn>
                  <a:cxn ang="0">
                    <a:pos x="T10" y="T11"/>
                  </a:cxn>
                  <a:cxn ang="0">
                    <a:pos x="T12" y="T13"/>
                  </a:cxn>
                </a:cxnLst>
                <a:rect l="0" t="0" r="r" b="b"/>
                <a:pathLst>
                  <a:path w="241" h="122">
                    <a:moveTo>
                      <a:pt x="203" y="61"/>
                    </a:moveTo>
                    <a:lnTo>
                      <a:pt x="120" y="0"/>
                    </a:lnTo>
                    <a:lnTo>
                      <a:pt x="39" y="61"/>
                    </a:lnTo>
                    <a:lnTo>
                      <a:pt x="38" y="61"/>
                    </a:lnTo>
                    <a:lnTo>
                      <a:pt x="0" y="122"/>
                    </a:lnTo>
                    <a:lnTo>
                      <a:pt x="241" y="122"/>
                    </a:lnTo>
                    <a:lnTo>
                      <a:pt x="203" y="61"/>
                    </a:lnTo>
                    <a:close/>
                  </a:path>
                </a:pathLst>
              </a:custGeom>
              <a:solidFill>
                <a:schemeClr val="accent1"/>
              </a:solidFill>
              <a:ln>
                <a:noFill/>
              </a:ln>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38" name="Freeform 52">
                <a:extLst>
                  <a:ext uri="{FF2B5EF4-FFF2-40B4-BE49-F238E27FC236}">
                    <a16:creationId xmlns:a16="http://schemas.microsoft.com/office/drawing/2014/main" id="{85AD864C-55B9-46C0-AD0F-F48C52E9166E}"/>
                  </a:ext>
                </a:extLst>
              </p:cNvPr>
              <p:cNvSpPr>
                <a:spLocks/>
              </p:cNvSpPr>
              <p:nvPr/>
            </p:nvSpPr>
            <p:spPr bwMode="auto">
              <a:xfrm>
                <a:off x="5928407" y="1174751"/>
                <a:ext cx="261937" cy="182564"/>
              </a:xfrm>
              <a:custGeom>
                <a:avLst/>
                <a:gdLst>
                  <a:gd name="T0" fmla="*/ 149 w 156"/>
                  <a:gd name="T1" fmla="*/ 0 h 109"/>
                  <a:gd name="T2" fmla="*/ 6 w 156"/>
                  <a:gd name="T3" fmla="*/ 0 h 109"/>
                  <a:gd name="T4" fmla="*/ 0 w 156"/>
                  <a:gd name="T5" fmla="*/ 6 h 109"/>
                  <a:gd name="T6" fmla="*/ 0 w 156"/>
                  <a:gd name="T7" fmla="*/ 109 h 109"/>
                  <a:gd name="T8" fmla="*/ 0 w 156"/>
                  <a:gd name="T9" fmla="*/ 108 h 109"/>
                  <a:gd name="T10" fmla="*/ 0 w 156"/>
                  <a:gd name="T11" fmla="*/ 109 h 109"/>
                  <a:gd name="T12" fmla="*/ 156 w 156"/>
                  <a:gd name="T13" fmla="*/ 109 h 109"/>
                  <a:gd name="T14" fmla="*/ 156 w 156"/>
                  <a:gd name="T15" fmla="*/ 6 h 109"/>
                  <a:gd name="T16" fmla="*/ 149 w 156"/>
                  <a:gd name="T1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09">
                    <a:moveTo>
                      <a:pt x="149" y="0"/>
                    </a:moveTo>
                    <a:cubicBezTo>
                      <a:pt x="6" y="0"/>
                      <a:pt x="6" y="0"/>
                      <a:pt x="6" y="0"/>
                    </a:cubicBezTo>
                    <a:cubicBezTo>
                      <a:pt x="3" y="0"/>
                      <a:pt x="0" y="3"/>
                      <a:pt x="0" y="6"/>
                    </a:cubicBezTo>
                    <a:cubicBezTo>
                      <a:pt x="0" y="109"/>
                      <a:pt x="0" y="109"/>
                      <a:pt x="0" y="109"/>
                    </a:cubicBezTo>
                    <a:cubicBezTo>
                      <a:pt x="0" y="108"/>
                      <a:pt x="0" y="108"/>
                      <a:pt x="0" y="108"/>
                    </a:cubicBezTo>
                    <a:cubicBezTo>
                      <a:pt x="0" y="109"/>
                      <a:pt x="0" y="109"/>
                      <a:pt x="0" y="109"/>
                    </a:cubicBezTo>
                    <a:cubicBezTo>
                      <a:pt x="156" y="109"/>
                      <a:pt x="156" y="109"/>
                      <a:pt x="156" y="109"/>
                    </a:cubicBezTo>
                    <a:cubicBezTo>
                      <a:pt x="156" y="6"/>
                      <a:pt x="156" y="6"/>
                      <a:pt x="156" y="6"/>
                    </a:cubicBezTo>
                    <a:cubicBezTo>
                      <a:pt x="156" y="3"/>
                      <a:pt x="153" y="0"/>
                      <a:pt x="149" y="0"/>
                    </a:cubicBezTo>
                    <a:close/>
                  </a:path>
                </a:pathLst>
              </a:custGeom>
              <a:solidFill>
                <a:srgbClr val="4FE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39" name="Freeform 174">
                <a:extLst>
                  <a:ext uri="{FF2B5EF4-FFF2-40B4-BE49-F238E27FC236}">
                    <a16:creationId xmlns:a16="http://schemas.microsoft.com/office/drawing/2014/main" id="{FECAC9CB-F506-47EC-9312-7B5DBE6294CD}"/>
                  </a:ext>
                </a:extLst>
              </p:cNvPr>
              <p:cNvSpPr>
                <a:spLocks/>
              </p:cNvSpPr>
              <p:nvPr/>
            </p:nvSpPr>
            <p:spPr bwMode="auto">
              <a:xfrm>
                <a:off x="5928407" y="1174751"/>
                <a:ext cx="222249" cy="182564"/>
              </a:xfrm>
              <a:custGeom>
                <a:avLst/>
                <a:gdLst>
                  <a:gd name="T0" fmla="*/ 0 w 132"/>
                  <a:gd name="T1" fmla="*/ 109 h 109"/>
                  <a:gd name="T2" fmla="*/ 23 w 132"/>
                  <a:gd name="T3" fmla="*/ 109 h 109"/>
                  <a:gd name="T4" fmla="*/ 132 w 132"/>
                  <a:gd name="T5" fmla="*/ 0 h 109"/>
                  <a:gd name="T6" fmla="*/ 6 w 132"/>
                  <a:gd name="T7" fmla="*/ 0 h 109"/>
                  <a:gd name="T8" fmla="*/ 0 w 132"/>
                  <a:gd name="T9" fmla="*/ 6 h 109"/>
                  <a:gd name="T10" fmla="*/ 0 w 132"/>
                  <a:gd name="T11" fmla="*/ 109 h 109"/>
                </a:gdLst>
                <a:ahLst/>
                <a:cxnLst>
                  <a:cxn ang="0">
                    <a:pos x="T0" y="T1"/>
                  </a:cxn>
                  <a:cxn ang="0">
                    <a:pos x="T2" y="T3"/>
                  </a:cxn>
                  <a:cxn ang="0">
                    <a:pos x="T4" y="T5"/>
                  </a:cxn>
                  <a:cxn ang="0">
                    <a:pos x="T6" y="T7"/>
                  </a:cxn>
                  <a:cxn ang="0">
                    <a:pos x="T8" y="T9"/>
                  </a:cxn>
                  <a:cxn ang="0">
                    <a:pos x="T10" y="T11"/>
                  </a:cxn>
                </a:cxnLst>
                <a:rect l="0" t="0" r="r" b="b"/>
                <a:pathLst>
                  <a:path w="132" h="109">
                    <a:moveTo>
                      <a:pt x="0" y="109"/>
                    </a:moveTo>
                    <a:cubicBezTo>
                      <a:pt x="23" y="109"/>
                      <a:pt x="23" y="109"/>
                      <a:pt x="23" y="109"/>
                    </a:cubicBezTo>
                    <a:cubicBezTo>
                      <a:pt x="132" y="0"/>
                      <a:pt x="132" y="0"/>
                      <a:pt x="132" y="0"/>
                    </a:cubicBezTo>
                    <a:cubicBezTo>
                      <a:pt x="6" y="0"/>
                      <a:pt x="6" y="0"/>
                      <a:pt x="6" y="0"/>
                    </a:cubicBezTo>
                    <a:cubicBezTo>
                      <a:pt x="2" y="0"/>
                      <a:pt x="0" y="3"/>
                      <a:pt x="0" y="6"/>
                    </a:cubicBezTo>
                    <a:lnTo>
                      <a:pt x="0" y="109"/>
                    </a:lnTo>
                    <a:close/>
                  </a:path>
                </a:pathLst>
              </a:custGeom>
              <a:solidFill>
                <a:schemeClr val="accent1"/>
              </a:solidFill>
              <a:ln>
                <a:noFill/>
              </a:ln>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grpSp>
          <p:nvGrpSpPr>
            <p:cNvPr id="121" name="Group 120">
              <a:extLst>
                <a:ext uri="{FF2B5EF4-FFF2-40B4-BE49-F238E27FC236}">
                  <a16:creationId xmlns:a16="http://schemas.microsoft.com/office/drawing/2014/main" id="{8F07A5EF-29B1-40A5-95D6-DB819A173D78}"/>
                </a:ext>
              </a:extLst>
            </p:cNvPr>
            <p:cNvGrpSpPr/>
            <p:nvPr/>
          </p:nvGrpSpPr>
          <p:grpSpPr>
            <a:xfrm>
              <a:off x="2807379" y="2979872"/>
              <a:ext cx="960120" cy="256032"/>
              <a:chOff x="2385575" y="4874551"/>
              <a:chExt cx="960120" cy="256032"/>
            </a:xfrm>
          </p:grpSpPr>
          <p:sp>
            <p:nvSpPr>
              <p:cNvPr id="132" name="Rectangle 131">
                <a:extLst>
                  <a:ext uri="{FF2B5EF4-FFF2-40B4-BE49-F238E27FC236}">
                    <a16:creationId xmlns:a16="http://schemas.microsoft.com/office/drawing/2014/main" id="{E8E63548-3BB8-4CCE-BF64-AF4FE604FDFF}"/>
                  </a:ext>
                  <a:ext uri="{C183D7F6-B498-43B3-948B-1728B52AA6E4}">
                    <adec:decorative xmlns:adec="http://schemas.microsoft.com/office/drawing/2017/decorative" val="1"/>
                  </a:ext>
                </a:extLst>
              </p:cNvPr>
              <p:cNvSpPr/>
              <p:nvPr/>
            </p:nvSpPr>
            <p:spPr bwMode="auto">
              <a:xfrm>
                <a:off x="2385575" y="4874551"/>
                <a:ext cx="960120"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Dynamics 365</a:t>
                </a:r>
              </a:p>
            </p:txBody>
          </p:sp>
          <p:grpSp>
            <p:nvGrpSpPr>
              <p:cNvPr id="133" name="laptop">
                <a:extLst>
                  <a:ext uri="{FF2B5EF4-FFF2-40B4-BE49-F238E27FC236}">
                    <a16:creationId xmlns:a16="http://schemas.microsoft.com/office/drawing/2014/main" id="{657E5184-1190-42C5-914D-C355FB3E8EA8}"/>
                  </a:ext>
                  <a:ext uri="{C183D7F6-B498-43B3-948B-1728B52AA6E4}">
                    <adec:decorative xmlns:adec="http://schemas.microsoft.com/office/drawing/2017/decorative" val="1"/>
                  </a:ext>
                </a:extLst>
              </p:cNvPr>
              <p:cNvGrpSpPr/>
              <p:nvPr/>
            </p:nvGrpSpPr>
            <p:grpSpPr>
              <a:xfrm>
                <a:off x="3129744" y="4945307"/>
                <a:ext cx="168040" cy="122716"/>
                <a:chOff x="5866495" y="1174751"/>
                <a:chExt cx="382588" cy="279400"/>
              </a:xfrm>
            </p:grpSpPr>
            <p:sp>
              <p:nvSpPr>
                <p:cNvPr id="134" name="Freeform 51">
                  <a:extLst>
                    <a:ext uri="{FF2B5EF4-FFF2-40B4-BE49-F238E27FC236}">
                      <a16:creationId xmlns:a16="http://schemas.microsoft.com/office/drawing/2014/main" id="{6AEEE6DF-9693-4D55-BD62-8CD87D7DD383}"/>
                    </a:ext>
                  </a:extLst>
                </p:cNvPr>
                <p:cNvSpPr>
                  <a:spLocks/>
                </p:cNvSpPr>
                <p:nvPr/>
              </p:nvSpPr>
              <p:spPr bwMode="auto">
                <a:xfrm>
                  <a:off x="5866495" y="1260476"/>
                  <a:ext cx="382588" cy="193675"/>
                </a:xfrm>
                <a:custGeom>
                  <a:avLst/>
                  <a:gdLst>
                    <a:gd name="T0" fmla="*/ 203 w 241"/>
                    <a:gd name="T1" fmla="*/ 61 h 122"/>
                    <a:gd name="T2" fmla="*/ 120 w 241"/>
                    <a:gd name="T3" fmla="*/ 0 h 122"/>
                    <a:gd name="T4" fmla="*/ 39 w 241"/>
                    <a:gd name="T5" fmla="*/ 61 h 122"/>
                    <a:gd name="T6" fmla="*/ 38 w 241"/>
                    <a:gd name="T7" fmla="*/ 61 h 122"/>
                    <a:gd name="T8" fmla="*/ 0 w 241"/>
                    <a:gd name="T9" fmla="*/ 122 h 122"/>
                    <a:gd name="T10" fmla="*/ 241 w 241"/>
                    <a:gd name="T11" fmla="*/ 122 h 122"/>
                    <a:gd name="T12" fmla="*/ 203 w 241"/>
                    <a:gd name="T13" fmla="*/ 61 h 122"/>
                  </a:gdLst>
                  <a:ahLst/>
                  <a:cxnLst>
                    <a:cxn ang="0">
                      <a:pos x="T0" y="T1"/>
                    </a:cxn>
                    <a:cxn ang="0">
                      <a:pos x="T2" y="T3"/>
                    </a:cxn>
                    <a:cxn ang="0">
                      <a:pos x="T4" y="T5"/>
                    </a:cxn>
                    <a:cxn ang="0">
                      <a:pos x="T6" y="T7"/>
                    </a:cxn>
                    <a:cxn ang="0">
                      <a:pos x="T8" y="T9"/>
                    </a:cxn>
                    <a:cxn ang="0">
                      <a:pos x="T10" y="T11"/>
                    </a:cxn>
                    <a:cxn ang="0">
                      <a:pos x="T12" y="T13"/>
                    </a:cxn>
                  </a:cxnLst>
                  <a:rect l="0" t="0" r="r" b="b"/>
                  <a:pathLst>
                    <a:path w="241" h="122">
                      <a:moveTo>
                        <a:pt x="203" y="61"/>
                      </a:moveTo>
                      <a:lnTo>
                        <a:pt x="120" y="0"/>
                      </a:lnTo>
                      <a:lnTo>
                        <a:pt x="39" y="61"/>
                      </a:lnTo>
                      <a:lnTo>
                        <a:pt x="38" y="61"/>
                      </a:lnTo>
                      <a:lnTo>
                        <a:pt x="0" y="122"/>
                      </a:lnTo>
                      <a:lnTo>
                        <a:pt x="241" y="122"/>
                      </a:lnTo>
                      <a:lnTo>
                        <a:pt x="203" y="61"/>
                      </a:lnTo>
                      <a:close/>
                    </a:path>
                  </a:pathLst>
                </a:custGeom>
                <a:solidFill>
                  <a:schemeClr val="accent1"/>
                </a:solidFill>
                <a:ln>
                  <a:noFill/>
                </a:ln>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35" name="Freeform 52">
                  <a:extLst>
                    <a:ext uri="{FF2B5EF4-FFF2-40B4-BE49-F238E27FC236}">
                      <a16:creationId xmlns:a16="http://schemas.microsoft.com/office/drawing/2014/main" id="{C18FFD26-4029-4834-B14A-7B53832503C3}"/>
                    </a:ext>
                  </a:extLst>
                </p:cNvPr>
                <p:cNvSpPr>
                  <a:spLocks/>
                </p:cNvSpPr>
                <p:nvPr/>
              </p:nvSpPr>
              <p:spPr bwMode="auto">
                <a:xfrm>
                  <a:off x="5928407" y="1174751"/>
                  <a:ext cx="261937" cy="182564"/>
                </a:xfrm>
                <a:custGeom>
                  <a:avLst/>
                  <a:gdLst>
                    <a:gd name="T0" fmla="*/ 149 w 156"/>
                    <a:gd name="T1" fmla="*/ 0 h 109"/>
                    <a:gd name="T2" fmla="*/ 6 w 156"/>
                    <a:gd name="T3" fmla="*/ 0 h 109"/>
                    <a:gd name="T4" fmla="*/ 0 w 156"/>
                    <a:gd name="T5" fmla="*/ 6 h 109"/>
                    <a:gd name="T6" fmla="*/ 0 w 156"/>
                    <a:gd name="T7" fmla="*/ 109 h 109"/>
                    <a:gd name="T8" fmla="*/ 0 w 156"/>
                    <a:gd name="T9" fmla="*/ 108 h 109"/>
                    <a:gd name="T10" fmla="*/ 0 w 156"/>
                    <a:gd name="T11" fmla="*/ 109 h 109"/>
                    <a:gd name="T12" fmla="*/ 156 w 156"/>
                    <a:gd name="T13" fmla="*/ 109 h 109"/>
                    <a:gd name="T14" fmla="*/ 156 w 156"/>
                    <a:gd name="T15" fmla="*/ 6 h 109"/>
                    <a:gd name="T16" fmla="*/ 149 w 156"/>
                    <a:gd name="T1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09">
                      <a:moveTo>
                        <a:pt x="149" y="0"/>
                      </a:moveTo>
                      <a:cubicBezTo>
                        <a:pt x="6" y="0"/>
                        <a:pt x="6" y="0"/>
                        <a:pt x="6" y="0"/>
                      </a:cubicBezTo>
                      <a:cubicBezTo>
                        <a:pt x="3" y="0"/>
                        <a:pt x="0" y="3"/>
                        <a:pt x="0" y="6"/>
                      </a:cubicBezTo>
                      <a:cubicBezTo>
                        <a:pt x="0" y="109"/>
                        <a:pt x="0" y="109"/>
                        <a:pt x="0" y="109"/>
                      </a:cubicBezTo>
                      <a:cubicBezTo>
                        <a:pt x="0" y="108"/>
                        <a:pt x="0" y="108"/>
                        <a:pt x="0" y="108"/>
                      </a:cubicBezTo>
                      <a:cubicBezTo>
                        <a:pt x="0" y="109"/>
                        <a:pt x="0" y="109"/>
                        <a:pt x="0" y="109"/>
                      </a:cubicBezTo>
                      <a:cubicBezTo>
                        <a:pt x="156" y="109"/>
                        <a:pt x="156" y="109"/>
                        <a:pt x="156" y="109"/>
                      </a:cubicBezTo>
                      <a:cubicBezTo>
                        <a:pt x="156" y="6"/>
                        <a:pt x="156" y="6"/>
                        <a:pt x="156" y="6"/>
                      </a:cubicBezTo>
                      <a:cubicBezTo>
                        <a:pt x="156" y="3"/>
                        <a:pt x="153" y="0"/>
                        <a:pt x="149" y="0"/>
                      </a:cubicBezTo>
                      <a:close/>
                    </a:path>
                  </a:pathLst>
                </a:custGeom>
                <a:solidFill>
                  <a:srgbClr val="4FE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36" name="Freeform 174">
                  <a:extLst>
                    <a:ext uri="{FF2B5EF4-FFF2-40B4-BE49-F238E27FC236}">
                      <a16:creationId xmlns:a16="http://schemas.microsoft.com/office/drawing/2014/main" id="{BBB8F47E-06CD-4C8D-8B9B-93C501DC774E}"/>
                    </a:ext>
                  </a:extLst>
                </p:cNvPr>
                <p:cNvSpPr>
                  <a:spLocks/>
                </p:cNvSpPr>
                <p:nvPr/>
              </p:nvSpPr>
              <p:spPr bwMode="auto">
                <a:xfrm>
                  <a:off x="5928407" y="1174751"/>
                  <a:ext cx="222249" cy="182564"/>
                </a:xfrm>
                <a:custGeom>
                  <a:avLst/>
                  <a:gdLst>
                    <a:gd name="T0" fmla="*/ 0 w 132"/>
                    <a:gd name="T1" fmla="*/ 109 h 109"/>
                    <a:gd name="T2" fmla="*/ 23 w 132"/>
                    <a:gd name="T3" fmla="*/ 109 h 109"/>
                    <a:gd name="T4" fmla="*/ 132 w 132"/>
                    <a:gd name="T5" fmla="*/ 0 h 109"/>
                    <a:gd name="T6" fmla="*/ 6 w 132"/>
                    <a:gd name="T7" fmla="*/ 0 h 109"/>
                    <a:gd name="T8" fmla="*/ 0 w 132"/>
                    <a:gd name="T9" fmla="*/ 6 h 109"/>
                    <a:gd name="T10" fmla="*/ 0 w 132"/>
                    <a:gd name="T11" fmla="*/ 109 h 109"/>
                  </a:gdLst>
                  <a:ahLst/>
                  <a:cxnLst>
                    <a:cxn ang="0">
                      <a:pos x="T0" y="T1"/>
                    </a:cxn>
                    <a:cxn ang="0">
                      <a:pos x="T2" y="T3"/>
                    </a:cxn>
                    <a:cxn ang="0">
                      <a:pos x="T4" y="T5"/>
                    </a:cxn>
                    <a:cxn ang="0">
                      <a:pos x="T6" y="T7"/>
                    </a:cxn>
                    <a:cxn ang="0">
                      <a:pos x="T8" y="T9"/>
                    </a:cxn>
                    <a:cxn ang="0">
                      <a:pos x="T10" y="T11"/>
                    </a:cxn>
                  </a:cxnLst>
                  <a:rect l="0" t="0" r="r" b="b"/>
                  <a:pathLst>
                    <a:path w="132" h="109">
                      <a:moveTo>
                        <a:pt x="0" y="109"/>
                      </a:moveTo>
                      <a:cubicBezTo>
                        <a:pt x="23" y="109"/>
                        <a:pt x="23" y="109"/>
                        <a:pt x="23" y="109"/>
                      </a:cubicBezTo>
                      <a:cubicBezTo>
                        <a:pt x="132" y="0"/>
                        <a:pt x="132" y="0"/>
                        <a:pt x="132" y="0"/>
                      </a:cubicBezTo>
                      <a:cubicBezTo>
                        <a:pt x="6" y="0"/>
                        <a:pt x="6" y="0"/>
                        <a:pt x="6" y="0"/>
                      </a:cubicBezTo>
                      <a:cubicBezTo>
                        <a:pt x="2" y="0"/>
                        <a:pt x="0" y="3"/>
                        <a:pt x="0" y="6"/>
                      </a:cubicBezTo>
                      <a:lnTo>
                        <a:pt x="0" y="109"/>
                      </a:lnTo>
                      <a:close/>
                    </a:path>
                  </a:pathLst>
                </a:custGeom>
                <a:solidFill>
                  <a:schemeClr val="accent1"/>
                </a:solidFill>
                <a:ln>
                  <a:noFill/>
                </a:ln>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grpSp>
        <p:grpSp>
          <p:nvGrpSpPr>
            <p:cNvPr id="122" name="Group 121">
              <a:extLst>
                <a:ext uri="{FF2B5EF4-FFF2-40B4-BE49-F238E27FC236}">
                  <a16:creationId xmlns:a16="http://schemas.microsoft.com/office/drawing/2014/main" id="{27DB52B1-80F5-4195-B063-C1E872B898D3}"/>
                </a:ext>
              </a:extLst>
            </p:cNvPr>
            <p:cNvGrpSpPr/>
            <p:nvPr/>
          </p:nvGrpSpPr>
          <p:grpSpPr>
            <a:xfrm>
              <a:off x="1787643" y="2670731"/>
              <a:ext cx="960120" cy="256032"/>
              <a:chOff x="2385575" y="5183691"/>
              <a:chExt cx="960120" cy="256032"/>
            </a:xfrm>
          </p:grpSpPr>
          <p:sp>
            <p:nvSpPr>
              <p:cNvPr id="130" name="Rectangle 129">
                <a:extLst>
                  <a:ext uri="{FF2B5EF4-FFF2-40B4-BE49-F238E27FC236}">
                    <a16:creationId xmlns:a16="http://schemas.microsoft.com/office/drawing/2014/main" id="{F10DA529-A807-4A13-9D72-E676EA44BC4C}"/>
                  </a:ext>
                  <a:ext uri="{C183D7F6-B498-43B3-948B-1728B52AA6E4}">
                    <adec:decorative xmlns:adec="http://schemas.microsoft.com/office/drawing/2017/decorative" val="1"/>
                  </a:ext>
                </a:extLst>
              </p:cNvPr>
              <p:cNvSpPr/>
              <p:nvPr/>
            </p:nvSpPr>
            <p:spPr bwMode="auto">
              <a:xfrm>
                <a:off x="2385575" y="5183691"/>
                <a:ext cx="960120"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Azure SQL </a:t>
                </a:r>
              </a:p>
            </p:txBody>
          </p:sp>
          <p:pic>
            <p:nvPicPr>
              <p:cNvPr id="131" name="Graphic 130">
                <a:extLst>
                  <a:ext uri="{FF2B5EF4-FFF2-40B4-BE49-F238E27FC236}">
                    <a16:creationId xmlns:a16="http://schemas.microsoft.com/office/drawing/2014/main" id="{DD70E15C-B9B4-4524-A07D-3633A501BE53}"/>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3138354" y="5230745"/>
                <a:ext cx="123825" cy="161925"/>
              </a:xfrm>
              <a:prstGeom prst="rect">
                <a:avLst/>
              </a:prstGeom>
            </p:spPr>
          </p:pic>
        </p:grpSp>
        <p:sp>
          <p:nvSpPr>
            <p:cNvPr id="123" name="Rectangle 122">
              <a:extLst>
                <a:ext uri="{FF2B5EF4-FFF2-40B4-BE49-F238E27FC236}">
                  <a16:creationId xmlns:a16="http://schemas.microsoft.com/office/drawing/2014/main" id="{1DEC076E-C68A-4C4D-A6FA-B4AAB0C4EC80}"/>
                </a:ext>
                <a:ext uri="{C183D7F6-B498-43B3-948B-1728B52AA6E4}">
                  <adec:decorative xmlns:adec="http://schemas.microsoft.com/office/drawing/2017/decorative" val="1"/>
                </a:ext>
              </a:extLst>
            </p:cNvPr>
            <p:cNvSpPr/>
            <p:nvPr/>
          </p:nvSpPr>
          <p:spPr bwMode="auto">
            <a:xfrm>
              <a:off x="3814587" y="2670731"/>
              <a:ext cx="969264"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Azure SQL </a:t>
              </a:r>
              <a:b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DB Edge</a:t>
              </a:r>
            </a:p>
          </p:txBody>
        </p:sp>
        <p:sp>
          <p:nvSpPr>
            <p:cNvPr id="124" name="Rectangle 123">
              <a:extLst>
                <a:ext uri="{FF2B5EF4-FFF2-40B4-BE49-F238E27FC236}">
                  <a16:creationId xmlns:a16="http://schemas.microsoft.com/office/drawing/2014/main" id="{21F3045C-5B6C-4B6D-8EA0-CBD53F2986AC}"/>
                </a:ext>
                <a:ext uri="{C183D7F6-B498-43B3-948B-1728B52AA6E4}">
                  <adec:decorative xmlns:adec="http://schemas.microsoft.com/office/drawing/2017/decorative" val="1"/>
                </a:ext>
              </a:extLst>
            </p:cNvPr>
            <p:cNvSpPr/>
            <p:nvPr/>
          </p:nvSpPr>
          <p:spPr bwMode="auto">
            <a:xfrm>
              <a:off x="2798235" y="3289012"/>
              <a:ext cx="969264"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Azure DB </a:t>
              </a:r>
              <a:b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for MariaDB</a:t>
              </a:r>
            </a:p>
          </p:txBody>
        </p:sp>
        <p:sp>
          <p:nvSpPr>
            <p:cNvPr id="125" name="Rectangle 124">
              <a:extLst>
                <a:ext uri="{FF2B5EF4-FFF2-40B4-BE49-F238E27FC236}">
                  <a16:creationId xmlns:a16="http://schemas.microsoft.com/office/drawing/2014/main" id="{50AF7504-DF37-4775-859E-9E28A1FFCAFD}"/>
                </a:ext>
                <a:ext uri="{C183D7F6-B498-43B3-948B-1728B52AA6E4}">
                  <adec:decorative xmlns:adec="http://schemas.microsoft.com/office/drawing/2017/decorative" val="1"/>
                </a:ext>
              </a:extLst>
            </p:cNvPr>
            <p:cNvSpPr/>
            <p:nvPr/>
          </p:nvSpPr>
          <p:spPr bwMode="auto">
            <a:xfrm>
              <a:off x="3814587" y="2979872"/>
              <a:ext cx="960120"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Azure DB</a:t>
              </a:r>
              <a:b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for MySQL</a:t>
              </a:r>
            </a:p>
          </p:txBody>
        </p:sp>
        <p:sp>
          <p:nvSpPr>
            <p:cNvPr id="126" name="Rectangle 125">
              <a:extLst>
                <a:ext uri="{FF2B5EF4-FFF2-40B4-BE49-F238E27FC236}">
                  <a16:creationId xmlns:a16="http://schemas.microsoft.com/office/drawing/2014/main" id="{20E365DE-19F2-449B-B69C-DB78775B74F3}"/>
                </a:ext>
                <a:ext uri="{C183D7F6-B498-43B3-948B-1728B52AA6E4}">
                  <adec:decorative xmlns:adec="http://schemas.microsoft.com/office/drawing/2017/decorative" val="1"/>
                </a:ext>
              </a:extLst>
            </p:cNvPr>
            <p:cNvSpPr/>
            <p:nvPr/>
          </p:nvSpPr>
          <p:spPr bwMode="auto">
            <a:xfrm>
              <a:off x="3814587" y="3289012"/>
              <a:ext cx="969264"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t>
              </a:r>
            </a:p>
          </p:txBody>
        </p:sp>
        <p:pic>
          <p:nvPicPr>
            <p:cNvPr id="127" name="Graphic 126">
              <a:extLst>
                <a:ext uri="{FF2B5EF4-FFF2-40B4-BE49-F238E27FC236}">
                  <a16:creationId xmlns:a16="http://schemas.microsoft.com/office/drawing/2014/main" id="{D737A68F-0728-48EC-96C7-6F4BAB690BB6}"/>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3511233" y="3322336"/>
              <a:ext cx="195442" cy="195442"/>
            </a:xfrm>
            <a:prstGeom prst="rect">
              <a:avLst/>
            </a:prstGeom>
          </p:spPr>
        </p:pic>
        <p:pic>
          <p:nvPicPr>
            <p:cNvPr id="128" name="Graphic 127">
              <a:extLst>
                <a:ext uri="{FF2B5EF4-FFF2-40B4-BE49-F238E27FC236}">
                  <a16:creationId xmlns:a16="http://schemas.microsoft.com/office/drawing/2014/main" id="{4EF2F00C-5711-4B14-B407-0C5D1120551B}"/>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4536889" y="3012471"/>
              <a:ext cx="197337" cy="197337"/>
            </a:xfrm>
            <a:prstGeom prst="rect">
              <a:avLst/>
            </a:prstGeom>
          </p:spPr>
        </p:pic>
        <p:pic>
          <p:nvPicPr>
            <p:cNvPr id="129" name="Graphic 128">
              <a:extLst>
                <a:ext uri="{FF2B5EF4-FFF2-40B4-BE49-F238E27FC236}">
                  <a16:creationId xmlns:a16="http://schemas.microsoft.com/office/drawing/2014/main" id="{A324BEAE-41D9-4236-9046-6955AF24AAAD}"/>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4534683" y="2700789"/>
              <a:ext cx="201748" cy="201748"/>
            </a:xfrm>
            <a:prstGeom prst="rect">
              <a:avLst/>
            </a:prstGeom>
          </p:spPr>
        </p:pic>
      </p:grpSp>
      <p:pic>
        <p:nvPicPr>
          <p:cNvPr id="2" name="Graphic 1">
            <a:extLst>
              <a:ext uri="{FF2B5EF4-FFF2-40B4-BE49-F238E27FC236}">
                <a16:creationId xmlns:a16="http://schemas.microsoft.com/office/drawing/2014/main" id="{6EAF44BC-779C-C4AC-D671-2098B0D96943}"/>
              </a:ext>
            </a:extLst>
          </p:cNvPr>
          <p:cNvPicPr>
            <a:picLocks noChangeAspect="1"/>
          </p:cNvPicPr>
          <p:nvPr/>
        </p:nvPicPr>
        <p:blipFill>
          <a:blip r:embed="rId51">
            <a:extLst>
              <a:ext uri="{28A0092B-C50C-407E-A947-70E740481C1C}">
                <a14:useLocalDpi xmlns:a14="http://schemas.microsoft.com/office/drawing/2010/main" val="0"/>
              </a:ext>
              <a:ext uri="{96DAC541-7B7A-43D3-8B79-37D633B846F1}">
                <asvg:svgBlip xmlns:asvg="http://schemas.microsoft.com/office/drawing/2016/SVG/main" r:embed="rId52"/>
              </a:ext>
            </a:extLst>
          </a:blip>
          <a:stretch>
            <a:fillRect/>
          </a:stretch>
        </p:blipFill>
        <p:spPr>
          <a:xfrm>
            <a:off x="3539455" y="2948939"/>
            <a:ext cx="165100" cy="165100"/>
          </a:xfrm>
          <a:prstGeom prst="rect">
            <a:avLst/>
          </a:prstGeom>
        </p:spPr>
      </p:pic>
    </p:spTree>
    <p:extLst>
      <p:ext uri="{BB962C8B-B14F-4D97-AF65-F5344CB8AC3E}">
        <p14:creationId xmlns:p14="http://schemas.microsoft.com/office/powerpoint/2010/main" val="3691533875"/>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500"/>
                                        <p:tgtEl>
                                          <p:spTgt spid="1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1"/>
                                        </p:tgtEl>
                                        <p:attrNameLst>
                                          <p:attrName>style.visibility</p:attrName>
                                        </p:attrNameLst>
                                      </p:cBhvr>
                                      <p:to>
                                        <p:strVal val="visible"/>
                                      </p:to>
                                    </p:set>
                                    <p:animEffect transition="in" filter="fade">
                                      <p:cBhvr>
                                        <p:cTn id="10" dur="500"/>
                                        <p:tgtEl>
                                          <p:spTgt spid="151"/>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144"/>
                                        </p:tgtEl>
                                        <p:attrNameLst>
                                          <p:attrName>style.visibility</p:attrName>
                                        </p:attrNameLst>
                                      </p:cBhvr>
                                      <p:to>
                                        <p:strVal val="visible"/>
                                      </p:to>
                                    </p:set>
                                    <p:animEffect transition="in" filter="wipe(down)">
                                      <p:cBhvr>
                                        <p:cTn id="14" dur="500"/>
                                        <p:tgtEl>
                                          <p:spTgt spid="144"/>
                                        </p:tgtEl>
                                      </p:cBhvr>
                                    </p:animEffect>
                                  </p:childTnLst>
                                </p:cTn>
                              </p:par>
                              <p:par>
                                <p:cTn id="15" presetID="22" presetClass="entr" presetSubtype="4" fill="hold" nodeType="withEffect">
                                  <p:stCondLst>
                                    <p:cond delay="250"/>
                                  </p:stCondLst>
                                  <p:childTnLst>
                                    <p:set>
                                      <p:cBhvr>
                                        <p:cTn id="16" dur="1" fill="hold">
                                          <p:stCondLst>
                                            <p:cond delay="0"/>
                                          </p:stCondLst>
                                        </p:cTn>
                                        <p:tgtEl>
                                          <p:spTgt spid="143"/>
                                        </p:tgtEl>
                                        <p:attrNameLst>
                                          <p:attrName>style.visibility</p:attrName>
                                        </p:attrNameLst>
                                      </p:cBhvr>
                                      <p:to>
                                        <p:strVal val="visible"/>
                                      </p:to>
                                    </p:set>
                                    <p:animEffect transition="in" filter="wipe(down)">
                                      <p:cBhvr>
                                        <p:cTn id="17" dur="250"/>
                                        <p:tgtEl>
                                          <p:spTgt spid="143"/>
                                        </p:tgtEl>
                                      </p:cBhvr>
                                    </p:animEffect>
                                  </p:childTnLst>
                                </p:cTn>
                              </p:par>
                              <p:par>
                                <p:cTn id="18" presetID="22" presetClass="entr" presetSubtype="4" fill="hold" nodeType="withEffect">
                                  <p:stCondLst>
                                    <p:cond delay="250"/>
                                  </p:stCondLst>
                                  <p:childTnLst>
                                    <p:set>
                                      <p:cBhvr>
                                        <p:cTn id="19" dur="1" fill="hold">
                                          <p:stCondLst>
                                            <p:cond delay="0"/>
                                          </p:stCondLst>
                                        </p:cTn>
                                        <p:tgtEl>
                                          <p:spTgt spid="150"/>
                                        </p:tgtEl>
                                        <p:attrNameLst>
                                          <p:attrName>style.visibility</p:attrName>
                                        </p:attrNameLst>
                                      </p:cBhvr>
                                      <p:to>
                                        <p:strVal val="visible"/>
                                      </p:to>
                                    </p:set>
                                    <p:animEffect transition="in" filter="wipe(down)">
                                      <p:cBhvr>
                                        <p:cTn id="20" dur="250"/>
                                        <p:tgtEl>
                                          <p:spTgt spid="15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54"/>
                                        </p:tgtEl>
                                        <p:attrNameLst>
                                          <p:attrName>style.visibility</p:attrName>
                                        </p:attrNameLst>
                                      </p:cBhvr>
                                      <p:to>
                                        <p:strVal val="visible"/>
                                      </p:to>
                                    </p:set>
                                    <p:animEffect transition="in" filter="fade">
                                      <p:cBhvr>
                                        <p:cTn id="23" dur="500"/>
                                        <p:tgtEl>
                                          <p:spTgt spid="254"/>
                                        </p:tgtEl>
                                      </p:cBhvr>
                                    </p:animEffect>
                                  </p:childTnLst>
                                </p:cTn>
                              </p:par>
                              <p:par>
                                <p:cTn id="24" presetID="10" presetClass="entr" presetSubtype="0" fill="hold" nodeType="withEffect">
                                  <p:stCondLst>
                                    <p:cond delay="0"/>
                                  </p:stCondLst>
                                  <p:childTnLst>
                                    <p:set>
                                      <p:cBhvr>
                                        <p:cTn id="25" dur="1" fill="hold">
                                          <p:stCondLst>
                                            <p:cond delay="0"/>
                                          </p:stCondLst>
                                        </p:cTn>
                                        <p:tgtEl>
                                          <p:spTgt spid="255"/>
                                        </p:tgtEl>
                                        <p:attrNameLst>
                                          <p:attrName>style.visibility</p:attrName>
                                        </p:attrNameLst>
                                      </p:cBhvr>
                                      <p:to>
                                        <p:strVal val="visible"/>
                                      </p:to>
                                    </p:set>
                                    <p:animEffect transition="in" filter="fade">
                                      <p:cBhvr>
                                        <p:cTn id="26" dur="500"/>
                                        <p:tgtEl>
                                          <p:spTgt spid="25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5"/>
                                        </p:tgtEl>
                                        <p:attrNameLst>
                                          <p:attrName>style.visibility</p:attrName>
                                        </p:attrNameLst>
                                      </p:cBhvr>
                                      <p:to>
                                        <p:strVal val="visible"/>
                                      </p:to>
                                    </p:set>
                                    <p:animEffect transition="in" filter="fade">
                                      <p:cBhvr>
                                        <p:cTn id="29" dur="500"/>
                                        <p:tgtEl>
                                          <p:spTgt spid="245"/>
                                        </p:tgtEl>
                                      </p:cBhvr>
                                    </p:animEffect>
                                  </p:childTnLst>
                                </p:cTn>
                              </p:par>
                              <p:par>
                                <p:cTn id="30" presetID="10" presetClass="entr" presetSubtype="0" fill="hold" nodeType="withEffect">
                                  <p:stCondLst>
                                    <p:cond delay="0"/>
                                  </p:stCondLst>
                                  <p:childTnLst>
                                    <p:set>
                                      <p:cBhvr>
                                        <p:cTn id="31" dur="1" fill="hold">
                                          <p:stCondLst>
                                            <p:cond delay="0"/>
                                          </p:stCondLst>
                                        </p:cTn>
                                        <p:tgtEl>
                                          <p:spTgt spid="246"/>
                                        </p:tgtEl>
                                        <p:attrNameLst>
                                          <p:attrName>style.visibility</p:attrName>
                                        </p:attrNameLst>
                                      </p:cBhvr>
                                      <p:to>
                                        <p:strVal val="visible"/>
                                      </p:to>
                                    </p:set>
                                    <p:animEffect transition="in" filter="fade">
                                      <p:cBhvr>
                                        <p:cTn id="32" dur="5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 grpId="0" animBg="1"/>
      <p:bldP spid="245" grpId="0" animBg="1"/>
      <p:bldP spid="151"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4207A63-7E55-414F-A94E-3C71CE13F41B}"/>
              </a:ext>
            </a:extLst>
          </p:cNvPr>
          <p:cNvSpPr/>
          <p:nvPr/>
        </p:nvSpPr>
        <p:spPr bwMode="auto">
          <a:xfrm>
            <a:off x="1309528" y="1781712"/>
            <a:ext cx="10254335" cy="735769"/>
          </a:xfrm>
          <a:prstGeom prst="rect">
            <a:avLst/>
          </a:prstGeom>
          <a:solidFill>
            <a:schemeClr val="bg1">
              <a:lumMod val="95000"/>
            </a:schemeClr>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91440" bIns="91440" numCol="1" spcCol="0" rtlCol="0" fromWordArt="0" anchor="t" anchorCtr="0" forceAA="0" compatLnSpc="1">
            <a:prstTxWarp prst="textNoShape">
              <a:avLst/>
            </a:prstTxWarp>
            <a:noAutofit/>
          </a:bodyPr>
          <a:lstStyle/>
          <a:p>
            <a:pPr marL="0" marR="0" lvl="0" indent="0" algn="l" defTabSz="710593"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API/</a:t>
            </a:r>
            <a:b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Microservices</a:t>
            </a:r>
          </a:p>
        </p:txBody>
      </p:sp>
      <p:cxnSp>
        <p:nvCxnSpPr>
          <p:cNvPr id="380" name="Straight Arrow Connector 379">
            <a:extLst>
              <a:ext uri="{FF2B5EF4-FFF2-40B4-BE49-F238E27FC236}">
                <a16:creationId xmlns:a16="http://schemas.microsoft.com/office/drawing/2014/main" id="{C8F0827F-1C32-40E0-B064-49D3A205CEDF}"/>
              </a:ext>
            </a:extLst>
          </p:cNvPr>
          <p:cNvCxnSpPr>
            <a:cxnSpLocks/>
          </p:cNvCxnSpPr>
          <p:nvPr/>
        </p:nvCxnSpPr>
        <p:spPr>
          <a:xfrm flipH="1">
            <a:off x="4632163" y="2155679"/>
            <a:ext cx="731520" cy="0"/>
          </a:xfrm>
          <a:prstGeom prst="straightConnector1">
            <a:avLst/>
          </a:prstGeom>
          <a:ln w="15875">
            <a:solidFill>
              <a:schemeClr val="accent1"/>
            </a:solidFill>
            <a:prstDash val="solid"/>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381" name="Rectangle 380">
            <a:extLst>
              <a:ext uri="{FF2B5EF4-FFF2-40B4-BE49-F238E27FC236}">
                <a16:creationId xmlns:a16="http://schemas.microsoft.com/office/drawing/2014/main" id="{AC74940F-B1BE-4B51-84BE-ADE4B1955040}"/>
              </a:ext>
            </a:extLst>
          </p:cNvPr>
          <p:cNvSpPr/>
          <p:nvPr/>
        </p:nvSpPr>
        <p:spPr bwMode="auto">
          <a:xfrm>
            <a:off x="4759942" y="2024103"/>
            <a:ext cx="475962" cy="263153"/>
          </a:xfrm>
          <a:prstGeom prst="rect">
            <a:avLst/>
          </a:prstGeom>
          <a:solidFill>
            <a:srgbClr val="F2F2F2"/>
          </a:solidFill>
          <a:ln w="952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710593" rtl="0" eaLnBrk="1" fontAlgn="auto" latinLnBrk="0" hangingPunct="1">
              <a:lnSpc>
                <a:spcPct val="100000"/>
              </a:lnSpc>
              <a:spcBef>
                <a:spcPct val="0"/>
              </a:spcBef>
              <a:spcAft>
                <a:spcPct val="35000"/>
              </a:spcAft>
              <a:buClrTx/>
              <a:buSzTx/>
              <a:buFontTx/>
              <a:buNone/>
              <a:tabLst/>
              <a:defRPr/>
            </a:pPr>
            <a:r>
              <a:rPr lang="en-US" sz="800" kern="0">
                <a:solidFill>
                  <a:schemeClr val="accent1"/>
                </a:solidFill>
                <a:latin typeface="Segoe UI Semibold" panose="020B0702040204020203" pitchFamily="34" charset="0"/>
                <a:cs typeface="Segoe UI Semibold" panose="020B0702040204020203" pitchFamily="34" charset="0"/>
              </a:rPr>
              <a:t>Synapse Link</a:t>
            </a:r>
            <a:endParaRPr kumimoji="0" lang="en-US" sz="800" b="0" i="0" u="none" strike="noStrike" kern="0" cap="none" spc="0" normalizeH="0" baseline="0" noProof="0">
              <a:ln>
                <a:noFill/>
              </a:ln>
              <a:solidFill>
                <a:schemeClr val="accent1"/>
              </a:solidFill>
              <a:effectLst/>
              <a:uLnTx/>
              <a:uFillTx/>
              <a:latin typeface="Segoe UI Semibold" panose="020B0702040204020203" pitchFamily="34" charset="0"/>
              <a:cs typeface="Segoe UI Semibold" panose="020B0702040204020203" pitchFamily="34" charset="0"/>
            </a:endParaRPr>
          </a:p>
        </p:txBody>
      </p:sp>
      <p:sp>
        <p:nvSpPr>
          <p:cNvPr id="219" name="Oval 218" descr="Dark blue circle">
            <a:extLst>
              <a:ext uri="{FF2B5EF4-FFF2-40B4-BE49-F238E27FC236}">
                <a16:creationId xmlns:a16="http://schemas.microsoft.com/office/drawing/2014/main" id="{FF5413AC-7E78-4EBE-B6CC-61FB3B174B76}"/>
              </a:ext>
            </a:extLst>
          </p:cNvPr>
          <p:cNvSpPr/>
          <p:nvPr/>
        </p:nvSpPr>
        <p:spPr bwMode="auto">
          <a:xfrm>
            <a:off x="5432309" y="2103267"/>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60" name="Group 59">
            <a:extLst>
              <a:ext uri="{FF2B5EF4-FFF2-40B4-BE49-F238E27FC236}">
                <a16:creationId xmlns:a16="http://schemas.microsoft.com/office/drawing/2014/main" id="{6071C28D-0E9A-45E2-8044-F8A4AA9A9EAD}"/>
              </a:ext>
            </a:extLst>
          </p:cNvPr>
          <p:cNvGrpSpPr/>
          <p:nvPr/>
        </p:nvGrpSpPr>
        <p:grpSpPr>
          <a:xfrm>
            <a:off x="1398491" y="1871062"/>
            <a:ext cx="3345670" cy="554255"/>
            <a:chOff x="1398491" y="1871062"/>
            <a:chExt cx="3345670" cy="554255"/>
          </a:xfrm>
        </p:grpSpPr>
        <p:grpSp>
          <p:nvGrpSpPr>
            <p:cNvPr id="47" name="Group 46">
              <a:extLst>
                <a:ext uri="{FF2B5EF4-FFF2-40B4-BE49-F238E27FC236}">
                  <a16:creationId xmlns:a16="http://schemas.microsoft.com/office/drawing/2014/main" id="{77A4F077-60C8-4B3D-9268-EBC67AAF91AB}"/>
                </a:ext>
              </a:extLst>
            </p:cNvPr>
            <p:cNvGrpSpPr/>
            <p:nvPr/>
          </p:nvGrpSpPr>
          <p:grpSpPr>
            <a:xfrm>
              <a:off x="3322752" y="1871062"/>
              <a:ext cx="787954" cy="263154"/>
              <a:chOff x="4758375" y="1844568"/>
              <a:chExt cx="787954" cy="263154"/>
            </a:xfrm>
          </p:grpSpPr>
          <p:pic>
            <p:nvPicPr>
              <p:cNvPr id="378" name="Graphic 377">
                <a:extLst>
                  <a:ext uri="{FF2B5EF4-FFF2-40B4-BE49-F238E27FC236}">
                    <a16:creationId xmlns:a16="http://schemas.microsoft.com/office/drawing/2014/main" id="{B55CB23F-E2E6-4AE3-991C-822AAEBB2D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58375" y="1916013"/>
                <a:ext cx="120266" cy="120266"/>
              </a:xfrm>
              <a:prstGeom prst="rect">
                <a:avLst/>
              </a:prstGeom>
            </p:spPr>
          </p:pic>
          <p:sp>
            <p:nvSpPr>
              <p:cNvPr id="34" name="Rectangle 33">
                <a:extLst>
                  <a:ext uri="{FF2B5EF4-FFF2-40B4-BE49-F238E27FC236}">
                    <a16:creationId xmlns:a16="http://schemas.microsoft.com/office/drawing/2014/main" id="{F7F92A72-9398-435B-A1FB-0CCACCC7222C}"/>
                  </a:ext>
                  <a:ext uri="{C183D7F6-B498-43B3-948B-1728B52AA6E4}">
                    <adec:decorative xmlns:adec="http://schemas.microsoft.com/office/drawing/2017/decorative" val="1"/>
                  </a:ext>
                </a:extLst>
              </p:cNvPr>
              <p:cNvSpPr/>
              <p:nvPr/>
            </p:nvSpPr>
            <p:spPr bwMode="auto">
              <a:xfrm>
                <a:off x="4875996" y="1844568"/>
                <a:ext cx="670333" cy="263154"/>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lang="en-US" sz="600" kern="0">
                    <a:solidFill>
                      <a:schemeClr val="tx1"/>
                    </a:solidFill>
                    <a:latin typeface="Segoe UI"/>
                    <a:cs typeface="Segoe UI Semibold" panose="020B0702040204020203" pitchFamily="34" charset="0"/>
                  </a:rPr>
                  <a:t>Azure Data </a:t>
                </a:r>
                <a:br>
                  <a:rPr lang="en-US" sz="600" kern="0">
                    <a:solidFill>
                      <a:schemeClr val="tx1"/>
                    </a:solidFill>
                    <a:latin typeface="Segoe UI"/>
                    <a:cs typeface="Segoe UI Semibold" panose="020B0702040204020203" pitchFamily="34" charset="0"/>
                  </a:rPr>
                </a:br>
                <a:r>
                  <a:rPr lang="en-US" sz="600" kern="0">
                    <a:solidFill>
                      <a:schemeClr val="tx1"/>
                    </a:solidFill>
                    <a:latin typeface="Segoe UI"/>
                    <a:cs typeface="Segoe UI Semibold" panose="020B0702040204020203" pitchFamily="34" charset="0"/>
                  </a:rPr>
                  <a:t>Explorer Clusters</a:t>
                </a:r>
                <a:endParaRPr kumimoji="0" lang="en-US" sz="600" b="0" i="0" u="none" strike="noStrike" kern="0" cap="none" spc="0" normalizeH="0" baseline="0" noProof="0">
                  <a:ln>
                    <a:noFill/>
                  </a:ln>
                  <a:solidFill>
                    <a:schemeClr val="tx1"/>
                  </a:solidFill>
                  <a:effectLst/>
                  <a:uLnTx/>
                  <a:uFillTx/>
                  <a:latin typeface="Segoe UI"/>
                  <a:cs typeface="Segoe UI Semibold" panose="020B0702040204020203" pitchFamily="34" charset="0"/>
                </a:endParaRPr>
              </a:p>
            </p:txBody>
          </p:sp>
        </p:grpSp>
        <p:grpSp>
          <p:nvGrpSpPr>
            <p:cNvPr id="59" name="Group 58">
              <a:extLst>
                <a:ext uri="{FF2B5EF4-FFF2-40B4-BE49-F238E27FC236}">
                  <a16:creationId xmlns:a16="http://schemas.microsoft.com/office/drawing/2014/main" id="{F3CAC033-4713-450F-A807-D716AEF06E1D}"/>
                </a:ext>
              </a:extLst>
            </p:cNvPr>
            <p:cNvGrpSpPr/>
            <p:nvPr/>
          </p:nvGrpSpPr>
          <p:grpSpPr>
            <a:xfrm>
              <a:off x="1398491" y="1875236"/>
              <a:ext cx="3345670" cy="550081"/>
              <a:chOff x="1398491" y="1875236"/>
              <a:chExt cx="3345670" cy="550081"/>
            </a:xfrm>
          </p:grpSpPr>
          <p:grpSp>
            <p:nvGrpSpPr>
              <p:cNvPr id="49" name="Group 48">
                <a:extLst>
                  <a:ext uri="{FF2B5EF4-FFF2-40B4-BE49-F238E27FC236}">
                    <a16:creationId xmlns:a16="http://schemas.microsoft.com/office/drawing/2014/main" id="{B80E1777-E68A-495A-B83F-17D8521248F5}"/>
                  </a:ext>
                </a:extLst>
              </p:cNvPr>
              <p:cNvGrpSpPr/>
              <p:nvPr/>
            </p:nvGrpSpPr>
            <p:grpSpPr>
              <a:xfrm>
                <a:off x="2175989" y="1879392"/>
                <a:ext cx="593975" cy="246495"/>
                <a:chOff x="3591833" y="1852898"/>
                <a:chExt cx="593975" cy="246495"/>
              </a:xfrm>
            </p:grpSpPr>
            <p:pic>
              <p:nvPicPr>
                <p:cNvPr id="376" name="Graphic 375">
                  <a:extLst>
                    <a:ext uri="{FF2B5EF4-FFF2-40B4-BE49-F238E27FC236}">
                      <a16:creationId xmlns:a16="http://schemas.microsoft.com/office/drawing/2014/main" id="{E83C9E58-AA9F-44B2-8EE6-6451237CFFD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1833" y="1904727"/>
                  <a:ext cx="142836" cy="142836"/>
                </a:xfrm>
                <a:prstGeom prst="rect">
                  <a:avLst/>
                </a:prstGeom>
              </p:spPr>
            </p:pic>
            <p:sp>
              <p:nvSpPr>
                <p:cNvPr id="32" name="Rectangle 31">
                  <a:extLst>
                    <a:ext uri="{FF2B5EF4-FFF2-40B4-BE49-F238E27FC236}">
                      <a16:creationId xmlns:a16="http://schemas.microsoft.com/office/drawing/2014/main" id="{0253022F-7D05-4E62-8423-C740C6514765}"/>
                    </a:ext>
                    <a:ext uri="{C183D7F6-B498-43B3-948B-1728B52AA6E4}">
                      <adec:decorative xmlns:adec="http://schemas.microsoft.com/office/drawing/2017/decorative" val="1"/>
                    </a:ext>
                  </a:extLst>
                </p:cNvPr>
                <p:cNvSpPr/>
                <p:nvPr/>
              </p:nvSpPr>
              <p:spPr bwMode="auto">
                <a:xfrm>
                  <a:off x="3733046" y="1852898"/>
                  <a:ext cx="452762" cy="246495"/>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HD Insight </a:t>
                  </a:r>
                  <a:b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b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Clusters</a:t>
                  </a:r>
                </a:p>
              </p:txBody>
            </p:sp>
          </p:grpSp>
          <p:grpSp>
            <p:nvGrpSpPr>
              <p:cNvPr id="48" name="Group 47">
                <a:extLst>
                  <a:ext uri="{FF2B5EF4-FFF2-40B4-BE49-F238E27FC236}">
                    <a16:creationId xmlns:a16="http://schemas.microsoft.com/office/drawing/2014/main" id="{42717EC7-9C18-4F1A-A9F2-EC7F9B27C030}"/>
                  </a:ext>
                </a:extLst>
              </p:cNvPr>
              <p:cNvGrpSpPr/>
              <p:nvPr/>
            </p:nvGrpSpPr>
            <p:grpSpPr>
              <a:xfrm>
                <a:off x="2783656" y="1875236"/>
                <a:ext cx="525404" cy="254806"/>
                <a:chOff x="4192014" y="1848742"/>
                <a:chExt cx="525404" cy="254806"/>
              </a:xfrm>
            </p:grpSpPr>
            <p:pic>
              <p:nvPicPr>
                <p:cNvPr id="377" name="Graphic 376">
                  <a:extLst>
                    <a:ext uri="{FF2B5EF4-FFF2-40B4-BE49-F238E27FC236}">
                      <a16:creationId xmlns:a16="http://schemas.microsoft.com/office/drawing/2014/main" id="{2253B898-9380-48A7-9F25-34B1EF00073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92014" y="1905807"/>
                  <a:ext cx="140678" cy="140678"/>
                </a:xfrm>
                <a:prstGeom prst="rect">
                  <a:avLst/>
                </a:prstGeom>
              </p:spPr>
            </p:pic>
            <p:sp>
              <p:nvSpPr>
                <p:cNvPr id="33" name="Rectangle 32">
                  <a:extLst>
                    <a:ext uri="{FF2B5EF4-FFF2-40B4-BE49-F238E27FC236}">
                      <a16:creationId xmlns:a16="http://schemas.microsoft.com/office/drawing/2014/main" id="{AC8362A9-B60A-485E-8D78-274AF3030C69}"/>
                    </a:ext>
                    <a:ext uri="{C183D7F6-B498-43B3-948B-1728B52AA6E4}">
                      <adec:decorative xmlns:adec="http://schemas.microsoft.com/office/drawing/2017/decorative" val="1"/>
                    </a:ext>
                  </a:extLst>
                </p:cNvPr>
                <p:cNvSpPr/>
                <p:nvPr/>
              </p:nvSpPr>
              <p:spPr bwMode="auto">
                <a:xfrm>
                  <a:off x="4320227" y="1848742"/>
                  <a:ext cx="397191" cy="254806"/>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Stream Analytics</a:t>
                  </a:r>
                </a:p>
              </p:txBody>
            </p:sp>
          </p:grpSp>
          <p:grpSp>
            <p:nvGrpSpPr>
              <p:cNvPr id="46" name="Group 45">
                <a:extLst>
                  <a:ext uri="{FF2B5EF4-FFF2-40B4-BE49-F238E27FC236}">
                    <a16:creationId xmlns:a16="http://schemas.microsoft.com/office/drawing/2014/main" id="{1F6D90E3-7807-48DA-AC67-E8DCDFF4B45A}"/>
                  </a:ext>
                </a:extLst>
              </p:cNvPr>
              <p:cNvGrpSpPr/>
              <p:nvPr/>
            </p:nvGrpSpPr>
            <p:grpSpPr>
              <a:xfrm>
                <a:off x="1398491" y="2178822"/>
                <a:ext cx="686582" cy="246495"/>
                <a:chOff x="2214889" y="2091134"/>
                <a:chExt cx="686582" cy="246495"/>
              </a:xfrm>
            </p:grpSpPr>
            <p:pic>
              <p:nvPicPr>
                <p:cNvPr id="375" name="Graphic 374">
                  <a:extLst>
                    <a:ext uri="{FF2B5EF4-FFF2-40B4-BE49-F238E27FC236}">
                      <a16:creationId xmlns:a16="http://schemas.microsoft.com/office/drawing/2014/main" id="{0C5C381E-DFAB-439B-A2A2-E57CC9F1B52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2214889" y="2142964"/>
                  <a:ext cx="142834" cy="142834"/>
                </a:xfrm>
                <a:prstGeom prst="rect">
                  <a:avLst/>
                </a:prstGeom>
              </p:spPr>
            </p:pic>
            <p:sp>
              <p:nvSpPr>
                <p:cNvPr id="35" name="Rectangle 34">
                  <a:extLst>
                    <a:ext uri="{FF2B5EF4-FFF2-40B4-BE49-F238E27FC236}">
                      <a16:creationId xmlns:a16="http://schemas.microsoft.com/office/drawing/2014/main" id="{B7DF78A6-F9F7-480D-9003-24B78D43A817}"/>
                    </a:ext>
                    <a:ext uri="{C183D7F6-B498-43B3-948B-1728B52AA6E4}">
                      <adec:decorative xmlns:adec="http://schemas.microsoft.com/office/drawing/2017/decorative" val="1"/>
                    </a:ext>
                  </a:extLst>
                </p:cNvPr>
                <p:cNvSpPr/>
                <p:nvPr/>
              </p:nvSpPr>
              <p:spPr bwMode="auto">
                <a:xfrm>
                  <a:off x="2357545" y="2091134"/>
                  <a:ext cx="543926" cy="246495"/>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Azure </a:t>
                  </a:r>
                  <a:b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b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Cosmos DB</a:t>
                  </a:r>
                </a:p>
              </p:txBody>
            </p:sp>
          </p:grpSp>
          <p:sp>
            <p:nvSpPr>
              <p:cNvPr id="36" name="Rectangle 35">
                <a:extLst>
                  <a:ext uri="{FF2B5EF4-FFF2-40B4-BE49-F238E27FC236}">
                    <a16:creationId xmlns:a16="http://schemas.microsoft.com/office/drawing/2014/main" id="{0BF3D1D7-7AD5-4EE6-931F-83BD94019190}"/>
                  </a:ext>
                  <a:ext uri="{C183D7F6-B498-43B3-948B-1728B52AA6E4}">
                    <adec:decorative xmlns:adec="http://schemas.microsoft.com/office/drawing/2017/decorative" val="1"/>
                  </a:ext>
                </a:extLst>
              </p:cNvPr>
              <p:cNvSpPr/>
              <p:nvPr/>
            </p:nvSpPr>
            <p:spPr bwMode="auto">
              <a:xfrm>
                <a:off x="2183338" y="2178822"/>
                <a:ext cx="711294" cy="246495"/>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Azure Health </a:t>
                </a:r>
                <a:b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b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Data Services</a:t>
                </a:r>
                <a:endParaRPr kumimoji="0" lang="en-US" sz="600" b="0" i="0" u="none" strike="noStrike" kern="0" cap="none" spc="0" normalizeH="0" baseline="0" noProof="0">
                  <a:ln>
                    <a:noFill/>
                  </a:ln>
                  <a:solidFill>
                    <a:schemeClr val="tx1"/>
                  </a:solidFill>
                  <a:effectLst/>
                  <a:uLnTx/>
                  <a:uFillTx/>
                  <a:latin typeface="Segoe UI"/>
                  <a:cs typeface="Segoe UI Semibold" panose="020B0702040204020203" pitchFamily="34" charset="0"/>
                </a:endParaRPr>
              </a:p>
            </p:txBody>
          </p:sp>
          <p:grpSp>
            <p:nvGrpSpPr>
              <p:cNvPr id="44" name="Group 43">
                <a:extLst>
                  <a:ext uri="{FF2B5EF4-FFF2-40B4-BE49-F238E27FC236}">
                    <a16:creationId xmlns:a16="http://schemas.microsoft.com/office/drawing/2014/main" id="{8F9F2210-6C23-4110-948C-4979C7C094C4}"/>
                  </a:ext>
                </a:extLst>
              </p:cNvPr>
              <p:cNvGrpSpPr/>
              <p:nvPr/>
            </p:nvGrpSpPr>
            <p:grpSpPr>
              <a:xfrm>
                <a:off x="2838490" y="2178822"/>
                <a:ext cx="691924" cy="246495"/>
                <a:chOff x="3624039" y="2091134"/>
                <a:chExt cx="691924" cy="246495"/>
              </a:xfrm>
            </p:grpSpPr>
            <p:pic>
              <p:nvPicPr>
                <p:cNvPr id="372" name="Graphic 371">
                  <a:extLst>
                    <a:ext uri="{FF2B5EF4-FFF2-40B4-BE49-F238E27FC236}">
                      <a16:creationId xmlns:a16="http://schemas.microsoft.com/office/drawing/2014/main" id="{80C34D9E-0807-4715-BC0B-C364C2CB6E9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624039" y="2145196"/>
                  <a:ext cx="138370" cy="138370"/>
                </a:xfrm>
                <a:prstGeom prst="rect">
                  <a:avLst/>
                </a:prstGeom>
              </p:spPr>
            </p:pic>
            <p:sp>
              <p:nvSpPr>
                <p:cNvPr id="37" name="Rectangle 36">
                  <a:extLst>
                    <a:ext uri="{FF2B5EF4-FFF2-40B4-BE49-F238E27FC236}">
                      <a16:creationId xmlns:a16="http://schemas.microsoft.com/office/drawing/2014/main" id="{319FE306-3B8B-4751-944B-8B48F3EC018C}"/>
                    </a:ext>
                    <a:ext uri="{C183D7F6-B498-43B3-948B-1728B52AA6E4}">
                      <adec:decorative xmlns:adec="http://schemas.microsoft.com/office/drawing/2017/decorative" val="1"/>
                    </a:ext>
                  </a:extLst>
                </p:cNvPr>
                <p:cNvSpPr/>
                <p:nvPr/>
              </p:nvSpPr>
              <p:spPr bwMode="auto">
                <a:xfrm>
                  <a:off x="3738023" y="2091134"/>
                  <a:ext cx="577940" cy="246495"/>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Azure DB </a:t>
                  </a:r>
                  <a:b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b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for MariaDB</a:t>
                  </a:r>
                </a:p>
              </p:txBody>
            </p:sp>
          </p:grpSp>
          <p:grpSp>
            <p:nvGrpSpPr>
              <p:cNvPr id="43" name="Group 42">
                <a:extLst>
                  <a:ext uri="{FF2B5EF4-FFF2-40B4-BE49-F238E27FC236}">
                    <a16:creationId xmlns:a16="http://schemas.microsoft.com/office/drawing/2014/main" id="{9211907E-9F02-4622-AEAA-B6DEFCF1DB5E}"/>
                  </a:ext>
                </a:extLst>
              </p:cNvPr>
              <p:cNvGrpSpPr/>
              <p:nvPr/>
            </p:nvGrpSpPr>
            <p:grpSpPr>
              <a:xfrm>
                <a:off x="3468176" y="2178822"/>
                <a:ext cx="706400" cy="246495"/>
                <a:chOff x="4223604" y="2091134"/>
                <a:chExt cx="706400" cy="246495"/>
              </a:xfrm>
            </p:grpSpPr>
            <p:pic>
              <p:nvPicPr>
                <p:cNvPr id="374" name="Graphic 373">
                  <a:extLst>
                    <a:ext uri="{FF2B5EF4-FFF2-40B4-BE49-F238E27FC236}">
                      <a16:creationId xmlns:a16="http://schemas.microsoft.com/office/drawing/2014/main" id="{A9093458-58F9-4164-8913-B032BE9A6C7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223604" y="2113507"/>
                  <a:ext cx="201748" cy="201748"/>
                </a:xfrm>
                <a:prstGeom prst="rect">
                  <a:avLst/>
                </a:prstGeom>
              </p:spPr>
            </p:pic>
            <p:sp>
              <p:nvSpPr>
                <p:cNvPr id="38" name="Rectangle 37">
                  <a:extLst>
                    <a:ext uri="{FF2B5EF4-FFF2-40B4-BE49-F238E27FC236}">
                      <a16:creationId xmlns:a16="http://schemas.microsoft.com/office/drawing/2014/main" id="{6E4C0146-359E-4745-A9E2-9418D419AC90}"/>
                    </a:ext>
                    <a:ext uri="{C183D7F6-B498-43B3-948B-1728B52AA6E4}">
                      <adec:decorative xmlns:adec="http://schemas.microsoft.com/office/drawing/2017/decorative" val="1"/>
                    </a:ext>
                  </a:extLst>
                </p:cNvPr>
                <p:cNvSpPr/>
                <p:nvPr/>
              </p:nvSpPr>
              <p:spPr bwMode="auto">
                <a:xfrm>
                  <a:off x="4415168" y="2091134"/>
                  <a:ext cx="514836" cy="246495"/>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Azure SQL </a:t>
                  </a:r>
                  <a:b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b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DB Edge</a:t>
                  </a:r>
                </a:p>
              </p:txBody>
            </p:sp>
          </p:grpSp>
          <p:grpSp>
            <p:nvGrpSpPr>
              <p:cNvPr id="41" name="Group 40">
                <a:extLst>
                  <a:ext uri="{FF2B5EF4-FFF2-40B4-BE49-F238E27FC236}">
                    <a16:creationId xmlns:a16="http://schemas.microsoft.com/office/drawing/2014/main" id="{0B8EF37E-FE1D-42C6-A5BB-73DDDBA95FA7}"/>
                  </a:ext>
                </a:extLst>
              </p:cNvPr>
              <p:cNvGrpSpPr/>
              <p:nvPr/>
            </p:nvGrpSpPr>
            <p:grpSpPr>
              <a:xfrm>
                <a:off x="4112337" y="2178822"/>
                <a:ext cx="621596" cy="246495"/>
                <a:chOff x="4840751" y="2091134"/>
                <a:chExt cx="621596" cy="246495"/>
              </a:xfrm>
            </p:grpSpPr>
            <p:pic>
              <p:nvPicPr>
                <p:cNvPr id="370" name="Graphic 369">
                  <a:extLst>
                    <a:ext uri="{FF2B5EF4-FFF2-40B4-BE49-F238E27FC236}">
                      <a16:creationId xmlns:a16="http://schemas.microsoft.com/office/drawing/2014/main" id="{960D0857-1705-4466-980A-433652026D2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840751" y="2144526"/>
                  <a:ext cx="139710" cy="139710"/>
                </a:xfrm>
                <a:prstGeom prst="rect">
                  <a:avLst/>
                </a:prstGeom>
              </p:spPr>
            </p:pic>
            <p:sp>
              <p:nvSpPr>
                <p:cNvPr id="39" name="Rectangle 38">
                  <a:extLst>
                    <a:ext uri="{FF2B5EF4-FFF2-40B4-BE49-F238E27FC236}">
                      <a16:creationId xmlns:a16="http://schemas.microsoft.com/office/drawing/2014/main" id="{BEA48B44-6E5F-4049-B368-31664A3C8AA3}"/>
                    </a:ext>
                    <a:ext uri="{C183D7F6-B498-43B3-948B-1728B52AA6E4}">
                      <adec:decorative xmlns:adec="http://schemas.microsoft.com/office/drawing/2017/decorative" val="1"/>
                    </a:ext>
                  </a:extLst>
                </p:cNvPr>
                <p:cNvSpPr/>
                <p:nvPr/>
              </p:nvSpPr>
              <p:spPr bwMode="auto">
                <a:xfrm>
                  <a:off x="4956057" y="2091134"/>
                  <a:ext cx="506290" cy="246495"/>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Azure DB </a:t>
                  </a:r>
                  <a:b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b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for MySQL</a:t>
                  </a:r>
                </a:p>
              </p:txBody>
            </p:sp>
          </p:grpSp>
          <p:grpSp>
            <p:nvGrpSpPr>
              <p:cNvPr id="42" name="Group 41">
                <a:extLst>
                  <a:ext uri="{FF2B5EF4-FFF2-40B4-BE49-F238E27FC236}">
                    <a16:creationId xmlns:a16="http://schemas.microsoft.com/office/drawing/2014/main" id="{BBC89D6D-68FC-4677-B3F5-C20F5169A8CA}"/>
                  </a:ext>
                </a:extLst>
              </p:cNvPr>
              <p:cNvGrpSpPr/>
              <p:nvPr/>
            </p:nvGrpSpPr>
            <p:grpSpPr>
              <a:xfrm>
                <a:off x="4124398" y="1897574"/>
                <a:ext cx="619763" cy="170803"/>
                <a:chOff x="5473186" y="2128980"/>
                <a:chExt cx="619763" cy="170803"/>
              </a:xfrm>
            </p:grpSpPr>
            <p:pic>
              <p:nvPicPr>
                <p:cNvPr id="373" name="Graphic 372">
                  <a:extLst>
                    <a:ext uri="{FF2B5EF4-FFF2-40B4-BE49-F238E27FC236}">
                      <a16:creationId xmlns:a16="http://schemas.microsoft.com/office/drawing/2014/main" id="{363D2892-9E1B-4F63-B995-DCAD1B376E4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5473186" y="2142964"/>
                  <a:ext cx="142834" cy="142834"/>
                </a:xfrm>
                <a:prstGeom prst="rect">
                  <a:avLst/>
                </a:prstGeom>
              </p:spPr>
            </p:pic>
            <p:sp>
              <p:nvSpPr>
                <p:cNvPr id="40" name="Rectangle 39">
                  <a:extLst>
                    <a:ext uri="{FF2B5EF4-FFF2-40B4-BE49-F238E27FC236}">
                      <a16:creationId xmlns:a16="http://schemas.microsoft.com/office/drawing/2014/main" id="{BE8DF3DE-2F5F-47BB-8682-658C14A08C0F}"/>
                    </a:ext>
                    <a:ext uri="{C183D7F6-B498-43B3-948B-1728B52AA6E4}">
                      <adec:decorative xmlns:adec="http://schemas.microsoft.com/office/drawing/2017/decorative" val="1"/>
                    </a:ext>
                  </a:extLst>
                </p:cNvPr>
                <p:cNvSpPr/>
                <p:nvPr/>
              </p:nvSpPr>
              <p:spPr bwMode="auto">
                <a:xfrm>
                  <a:off x="5579841" y="2128980"/>
                  <a:ext cx="513108" cy="170803"/>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Azure </a:t>
                  </a:r>
                  <a:r>
                    <a:rPr lang="en-US" sz="600" kern="0">
                      <a:solidFill>
                        <a:schemeClr val="tx1"/>
                      </a:solidFill>
                      <a:latin typeface="Segoe UI"/>
                      <a:cs typeface="Segoe UI Semibold" panose="020B0702040204020203" pitchFamily="34" charset="0"/>
                    </a:rPr>
                    <a:t>SQL</a:t>
                  </a:r>
                  <a:endParaRPr kumimoji="0" lang="en-US" sz="600" b="0" i="0" u="none" strike="noStrike" kern="0" cap="none" spc="0" normalizeH="0" baseline="0" noProof="0">
                    <a:ln>
                      <a:noFill/>
                    </a:ln>
                    <a:solidFill>
                      <a:schemeClr val="tx1"/>
                    </a:solidFill>
                    <a:effectLst/>
                    <a:uLnTx/>
                    <a:uFillTx/>
                    <a:latin typeface="Segoe UI"/>
                    <a:cs typeface="Segoe UI Semibold" panose="020B0702040204020203" pitchFamily="34" charset="0"/>
                  </a:endParaRPr>
                </a:p>
              </p:txBody>
            </p:sp>
          </p:grpSp>
        </p:grpSp>
      </p:grpSp>
      <p:sp>
        <p:nvSpPr>
          <p:cNvPr id="336" name="Oval 335" descr="Dark blue circle">
            <a:extLst>
              <a:ext uri="{FF2B5EF4-FFF2-40B4-BE49-F238E27FC236}">
                <a16:creationId xmlns:a16="http://schemas.microsoft.com/office/drawing/2014/main" id="{099F46F0-CD5C-4CE9-A0C5-75259909ABA5}"/>
              </a:ext>
            </a:extLst>
          </p:cNvPr>
          <p:cNvSpPr/>
          <p:nvPr/>
        </p:nvSpPr>
        <p:spPr bwMode="auto">
          <a:xfrm>
            <a:off x="4534537" y="2097061"/>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9" name="Rectangle 28">
            <a:extLst>
              <a:ext uri="{FF2B5EF4-FFF2-40B4-BE49-F238E27FC236}">
                <a16:creationId xmlns:a16="http://schemas.microsoft.com/office/drawing/2014/main" id="{2468D2E9-57EB-44B2-842F-3325D0C2D976}"/>
              </a:ext>
              <a:ext uri="{C183D7F6-B498-43B3-948B-1728B52AA6E4}">
                <adec:decorative xmlns:adec="http://schemas.microsoft.com/office/drawing/2017/decorative" val="1"/>
              </a:ext>
            </a:extLst>
          </p:cNvPr>
          <p:cNvSpPr/>
          <p:nvPr/>
        </p:nvSpPr>
        <p:spPr bwMode="auto">
          <a:xfrm>
            <a:off x="5593160" y="4823867"/>
            <a:ext cx="1039700" cy="31578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cxnSp>
        <p:nvCxnSpPr>
          <p:cNvPr id="252" name="Straight Arrow Connector 251" descr="Blue arrow">
            <a:extLst>
              <a:ext uri="{FF2B5EF4-FFF2-40B4-BE49-F238E27FC236}">
                <a16:creationId xmlns:a16="http://schemas.microsoft.com/office/drawing/2014/main" id="{F902BFC7-1493-4B7A-8EBE-B1DF846185A5}"/>
              </a:ext>
            </a:extLst>
          </p:cNvPr>
          <p:cNvCxnSpPr>
            <a:cxnSpLocks/>
          </p:cNvCxnSpPr>
          <p:nvPr/>
        </p:nvCxnSpPr>
        <p:spPr>
          <a:xfrm rot="16200000">
            <a:off x="6279852" y="4829532"/>
            <a:ext cx="27432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grpSp>
        <p:nvGrpSpPr>
          <p:cNvPr id="481" name="Group 480" descr="Blue dotted lines">
            <a:extLst>
              <a:ext uri="{FF2B5EF4-FFF2-40B4-BE49-F238E27FC236}">
                <a16:creationId xmlns:a16="http://schemas.microsoft.com/office/drawing/2014/main" id="{BF319023-24F5-4C36-89D3-13A7001A2A2D}"/>
              </a:ext>
            </a:extLst>
          </p:cNvPr>
          <p:cNvGrpSpPr/>
          <p:nvPr/>
        </p:nvGrpSpPr>
        <p:grpSpPr>
          <a:xfrm rot="5400000">
            <a:off x="10388283" y="2461116"/>
            <a:ext cx="457200" cy="85914"/>
            <a:chOff x="6484552" y="5288986"/>
            <a:chExt cx="464060" cy="137286"/>
          </a:xfrm>
        </p:grpSpPr>
        <p:cxnSp>
          <p:nvCxnSpPr>
            <p:cNvPr id="482" name="Straight Arrow Connector 481">
              <a:extLst>
                <a:ext uri="{FF2B5EF4-FFF2-40B4-BE49-F238E27FC236}">
                  <a16:creationId xmlns:a16="http://schemas.microsoft.com/office/drawing/2014/main" id="{AB0D9647-27E3-49C8-B2F0-BC834B14B2A4}"/>
                </a:ext>
              </a:extLst>
            </p:cNvPr>
            <p:cNvCxnSpPr>
              <a:cxnSpLocks/>
            </p:cNvCxnSpPr>
            <p:nvPr/>
          </p:nvCxnSpPr>
          <p:spPr>
            <a:xfrm>
              <a:off x="6484552" y="5288986"/>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cxnSp>
          <p:nvCxnSpPr>
            <p:cNvPr id="483" name="Straight Arrow Connector 482">
              <a:extLst>
                <a:ext uri="{FF2B5EF4-FFF2-40B4-BE49-F238E27FC236}">
                  <a16:creationId xmlns:a16="http://schemas.microsoft.com/office/drawing/2014/main" id="{BF9D7AB8-AE10-464D-9BD2-968A2AB41B38}"/>
                </a:ext>
              </a:extLst>
            </p:cNvPr>
            <p:cNvCxnSpPr>
              <a:cxnSpLocks/>
            </p:cNvCxnSpPr>
            <p:nvPr/>
          </p:nvCxnSpPr>
          <p:spPr>
            <a:xfrm>
              <a:off x="6484552" y="5426272"/>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grpSp>
      <p:grpSp>
        <p:nvGrpSpPr>
          <p:cNvPr id="179" name="Group 178" descr="Dotted blue lines">
            <a:extLst>
              <a:ext uri="{FF2B5EF4-FFF2-40B4-BE49-F238E27FC236}">
                <a16:creationId xmlns:a16="http://schemas.microsoft.com/office/drawing/2014/main" id="{49DF9C19-64BC-4421-ACF5-FEC1C528F95F}"/>
              </a:ext>
            </a:extLst>
          </p:cNvPr>
          <p:cNvGrpSpPr/>
          <p:nvPr/>
        </p:nvGrpSpPr>
        <p:grpSpPr>
          <a:xfrm rot="16200000">
            <a:off x="7835598" y="2991654"/>
            <a:ext cx="182880" cy="95363"/>
            <a:chOff x="6484552" y="5288986"/>
            <a:chExt cx="464060" cy="137286"/>
          </a:xfrm>
        </p:grpSpPr>
        <p:cxnSp>
          <p:nvCxnSpPr>
            <p:cNvPr id="180" name="Straight Arrow Connector 179">
              <a:extLst>
                <a:ext uri="{FF2B5EF4-FFF2-40B4-BE49-F238E27FC236}">
                  <a16:creationId xmlns:a16="http://schemas.microsoft.com/office/drawing/2014/main" id="{BAE4DB7D-5ABF-47C4-B18D-F9551AD35BBD}"/>
                </a:ext>
              </a:extLst>
            </p:cNvPr>
            <p:cNvCxnSpPr>
              <a:cxnSpLocks/>
            </p:cNvCxnSpPr>
            <p:nvPr/>
          </p:nvCxnSpPr>
          <p:spPr>
            <a:xfrm>
              <a:off x="6484552" y="5288986"/>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2C854419-8C28-4256-9421-E5E7840CDF39}"/>
                </a:ext>
              </a:extLst>
            </p:cNvPr>
            <p:cNvCxnSpPr>
              <a:cxnSpLocks/>
            </p:cNvCxnSpPr>
            <p:nvPr/>
          </p:nvCxnSpPr>
          <p:spPr>
            <a:xfrm>
              <a:off x="6484552" y="5426272"/>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grpSp>
      <p:grpSp>
        <p:nvGrpSpPr>
          <p:cNvPr id="183" name="Group 182" descr="Dotted blue lines">
            <a:extLst>
              <a:ext uri="{FF2B5EF4-FFF2-40B4-BE49-F238E27FC236}">
                <a16:creationId xmlns:a16="http://schemas.microsoft.com/office/drawing/2014/main" id="{F726F2D6-59E2-4BA2-B90A-1B21A3F6D725}"/>
              </a:ext>
            </a:extLst>
          </p:cNvPr>
          <p:cNvGrpSpPr/>
          <p:nvPr/>
        </p:nvGrpSpPr>
        <p:grpSpPr>
          <a:xfrm rot="10800000">
            <a:off x="8355845" y="2795523"/>
            <a:ext cx="640080" cy="85914"/>
            <a:chOff x="6484552" y="5288986"/>
            <a:chExt cx="464060" cy="137286"/>
          </a:xfrm>
        </p:grpSpPr>
        <p:cxnSp>
          <p:nvCxnSpPr>
            <p:cNvPr id="184" name="Straight Arrow Connector 183">
              <a:extLst>
                <a:ext uri="{FF2B5EF4-FFF2-40B4-BE49-F238E27FC236}">
                  <a16:creationId xmlns:a16="http://schemas.microsoft.com/office/drawing/2014/main" id="{1CA46449-7A02-4618-83B8-49EC39BFC19D}"/>
                </a:ext>
              </a:extLst>
            </p:cNvPr>
            <p:cNvCxnSpPr>
              <a:cxnSpLocks/>
            </p:cNvCxnSpPr>
            <p:nvPr/>
          </p:nvCxnSpPr>
          <p:spPr>
            <a:xfrm>
              <a:off x="6484552" y="5288986"/>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cxnSp>
          <p:nvCxnSpPr>
            <p:cNvPr id="185" name="Straight Arrow Connector 184">
              <a:extLst>
                <a:ext uri="{FF2B5EF4-FFF2-40B4-BE49-F238E27FC236}">
                  <a16:creationId xmlns:a16="http://schemas.microsoft.com/office/drawing/2014/main" id="{D9D93410-D31F-4D9C-8C21-E52908FA56C0}"/>
                </a:ext>
              </a:extLst>
            </p:cNvPr>
            <p:cNvCxnSpPr>
              <a:cxnSpLocks/>
            </p:cNvCxnSpPr>
            <p:nvPr/>
          </p:nvCxnSpPr>
          <p:spPr>
            <a:xfrm>
              <a:off x="6484552" y="5426272"/>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grpSp>
      <p:grpSp>
        <p:nvGrpSpPr>
          <p:cNvPr id="527" name="Group 526" descr="Dotted blue lines">
            <a:extLst>
              <a:ext uri="{FF2B5EF4-FFF2-40B4-BE49-F238E27FC236}">
                <a16:creationId xmlns:a16="http://schemas.microsoft.com/office/drawing/2014/main" id="{FDA0DB06-DFD0-4E6C-BA4F-3AFD0B13749B}"/>
              </a:ext>
            </a:extLst>
          </p:cNvPr>
          <p:cNvGrpSpPr/>
          <p:nvPr/>
        </p:nvGrpSpPr>
        <p:grpSpPr>
          <a:xfrm rot="10800000">
            <a:off x="10821337" y="2136492"/>
            <a:ext cx="171829" cy="85914"/>
            <a:chOff x="6484552" y="5288986"/>
            <a:chExt cx="464060" cy="137286"/>
          </a:xfrm>
        </p:grpSpPr>
        <p:cxnSp>
          <p:nvCxnSpPr>
            <p:cNvPr id="528" name="Straight Arrow Connector 527">
              <a:extLst>
                <a:ext uri="{FF2B5EF4-FFF2-40B4-BE49-F238E27FC236}">
                  <a16:creationId xmlns:a16="http://schemas.microsoft.com/office/drawing/2014/main" id="{420B2E71-A271-4791-93FE-87863FEA99C4}"/>
                </a:ext>
              </a:extLst>
            </p:cNvPr>
            <p:cNvCxnSpPr>
              <a:cxnSpLocks/>
            </p:cNvCxnSpPr>
            <p:nvPr/>
          </p:nvCxnSpPr>
          <p:spPr>
            <a:xfrm>
              <a:off x="6484552" y="5288986"/>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cxnSp>
          <p:nvCxnSpPr>
            <p:cNvPr id="529" name="Straight Arrow Connector 528">
              <a:extLst>
                <a:ext uri="{FF2B5EF4-FFF2-40B4-BE49-F238E27FC236}">
                  <a16:creationId xmlns:a16="http://schemas.microsoft.com/office/drawing/2014/main" id="{8260E618-1688-475B-85F2-FA6978B0CD94}"/>
                </a:ext>
              </a:extLst>
            </p:cNvPr>
            <p:cNvCxnSpPr>
              <a:cxnSpLocks/>
            </p:cNvCxnSpPr>
            <p:nvPr/>
          </p:nvCxnSpPr>
          <p:spPr>
            <a:xfrm>
              <a:off x="6484552" y="5426272"/>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grpSp>
      <p:grpSp>
        <p:nvGrpSpPr>
          <p:cNvPr id="8" name="Group 7" descr="Data stores, processing &amp; access">
            <a:extLst>
              <a:ext uri="{FF2B5EF4-FFF2-40B4-BE49-F238E27FC236}">
                <a16:creationId xmlns:a16="http://schemas.microsoft.com/office/drawing/2014/main" id="{62FCAFBE-9BA0-433A-8320-06838B123E6B}"/>
              </a:ext>
            </a:extLst>
          </p:cNvPr>
          <p:cNvGrpSpPr/>
          <p:nvPr/>
        </p:nvGrpSpPr>
        <p:grpSpPr>
          <a:xfrm>
            <a:off x="441464" y="1372918"/>
            <a:ext cx="169688" cy="1645920"/>
            <a:chOff x="441464" y="1311903"/>
            <a:chExt cx="169688" cy="1645920"/>
          </a:xfrm>
        </p:grpSpPr>
        <p:cxnSp>
          <p:nvCxnSpPr>
            <p:cNvPr id="313" name="Straight Arrow Connector 312">
              <a:extLst>
                <a:ext uri="{FF2B5EF4-FFF2-40B4-BE49-F238E27FC236}">
                  <a16:creationId xmlns:a16="http://schemas.microsoft.com/office/drawing/2014/main" id="{8341CD4B-6E8D-470B-BFBA-18A0A0E428D3}"/>
                </a:ext>
              </a:extLst>
            </p:cNvPr>
            <p:cNvCxnSpPr>
              <a:cxnSpLocks/>
            </p:cNvCxnSpPr>
            <p:nvPr/>
          </p:nvCxnSpPr>
          <p:spPr>
            <a:xfrm rot="16200000">
              <a:off x="-211808" y="2134863"/>
              <a:ext cx="1645920"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337" name="TextBox 336">
              <a:extLst>
                <a:ext uri="{FF2B5EF4-FFF2-40B4-BE49-F238E27FC236}">
                  <a16:creationId xmlns:a16="http://schemas.microsoft.com/office/drawing/2014/main" id="{99AAB2D6-00C9-4580-AA9D-7DBF82C88EEC}"/>
                </a:ext>
              </a:extLst>
            </p:cNvPr>
            <p:cNvSpPr txBox="1"/>
            <p:nvPr/>
          </p:nvSpPr>
          <p:spPr>
            <a:xfrm rot="16200000">
              <a:off x="-228500" y="2160272"/>
              <a:ext cx="1463040"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Data store, processing &amp; access</a:t>
              </a:r>
            </a:p>
          </p:txBody>
        </p:sp>
      </p:grpSp>
      <p:grpSp>
        <p:nvGrpSpPr>
          <p:cNvPr id="13" name="Group 12" descr="Data sources">
            <a:extLst>
              <a:ext uri="{FF2B5EF4-FFF2-40B4-BE49-F238E27FC236}">
                <a16:creationId xmlns:a16="http://schemas.microsoft.com/office/drawing/2014/main" id="{95185C46-E6F2-473D-9CA0-388690F0CA83}"/>
              </a:ext>
            </a:extLst>
          </p:cNvPr>
          <p:cNvGrpSpPr/>
          <p:nvPr/>
        </p:nvGrpSpPr>
        <p:grpSpPr>
          <a:xfrm>
            <a:off x="441464" y="3633143"/>
            <a:ext cx="169688" cy="1005840"/>
            <a:chOff x="441464" y="3616097"/>
            <a:chExt cx="169688" cy="1005840"/>
          </a:xfrm>
        </p:grpSpPr>
        <p:cxnSp>
          <p:nvCxnSpPr>
            <p:cNvPr id="339" name="Straight Arrow Connector 338">
              <a:extLst>
                <a:ext uri="{FF2B5EF4-FFF2-40B4-BE49-F238E27FC236}">
                  <a16:creationId xmlns:a16="http://schemas.microsoft.com/office/drawing/2014/main" id="{3F248FE5-E570-46B3-8114-BA2EDFA4C89C}"/>
                </a:ext>
              </a:extLst>
            </p:cNvPr>
            <p:cNvCxnSpPr>
              <a:cxnSpLocks/>
            </p:cNvCxnSpPr>
            <p:nvPr/>
          </p:nvCxnSpPr>
          <p:spPr>
            <a:xfrm rot="16200000">
              <a:off x="108232" y="4119017"/>
              <a:ext cx="1005840"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340" name="TextBox 339">
              <a:extLst>
                <a:ext uri="{FF2B5EF4-FFF2-40B4-BE49-F238E27FC236}">
                  <a16:creationId xmlns:a16="http://schemas.microsoft.com/office/drawing/2014/main" id="{0DC1EC33-96FE-436A-8BB7-B00D8AA9DEA9}"/>
                </a:ext>
              </a:extLst>
            </p:cNvPr>
            <p:cNvSpPr txBox="1"/>
            <p:nvPr/>
          </p:nvSpPr>
          <p:spPr>
            <a:xfrm rot="16200000">
              <a:off x="182980" y="4185094"/>
              <a:ext cx="640080"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Data sources</a:t>
              </a:r>
            </a:p>
          </p:txBody>
        </p:sp>
      </p:grpSp>
      <p:grpSp>
        <p:nvGrpSpPr>
          <p:cNvPr id="14" name="Group 13" descr="Data is born">
            <a:extLst>
              <a:ext uri="{FF2B5EF4-FFF2-40B4-BE49-F238E27FC236}">
                <a16:creationId xmlns:a16="http://schemas.microsoft.com/office/drawing/2014/main" id="{81090F65-6F7F-4FE0-9ED6-EEC514AB0787}"/>
              </a:ext>
            </a:extLst>
          </p:cNvPr>
          <p:cNvGrpSpPr/>
          <p:nvPr/>
        </p:nvGrpSpPr>
        <p:grpSpPr>
          <a:xfrm>
            <a:off x="318355" y="4762346"/>
            <a:ext cx="292797" cy="460083"/>
            <a:chOff x="318355" y="4706520"/>
            <a:chExt cx="292797" cy="460083"/>
          </a:xfrm>
        </p:grpSpPr>
        <p:cxnSp>
          <p:nvCxnSpPr>
            <p:cNvPr id="349" name="Straight Arrow Connector 348">
              <a:extLst>
                <a:ext uri="{FF2B5EF4-FFF2-40B4-BE49-F238E27FC236}">
                  <a16:creationId xmlns:a16="http://schemas.microsoft.com/office/drawing/2014/main" id="{DEAC3878-7549-40FB-A83C-617AC91A1793}"/>
                </a:ext>
              </a:extLst>
            </p:cNvPr>
            <p:cNvCxnSpPr>
              <a:cxnSpLocks/>
            </p:cNvCxnSpPr>
            <p:nvPr/>
          </p:nvCxnSpPr>
          <p:spPr>
            <a:xfrm rot="16200000">
              <a:off x="382552" y="4938003"/>
              <a:ext cx="457200"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351" name="TextBox 350">
              <a:extLst>
                <a:ext uri="{FF2B5EF4-FFF2-40B4-BE49-F238E27FC236}">
                  <a16:creationId xmlns:a16="http://schemas.microsoft.com/office/drawing/2014/main" id="{E5B86A69-8FC4-4036-8702-FD2413E3ADC0}"/>
                </a:ext>
              </a:extLst>
            </p:cNvPr>
            <p:cNvSpPr txBox="1"/>
            <p:nvPr/>
          </p:nvSpPr>
          <p:spPr>
            <a:xfrm rot="16200000">
              <a:off x="212865" y="4812010"/>
              <a:ext cx="457202"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Data </a:t>
              </a:r>
              <a:b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b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is born</a:t>
              </a:r>
            </a:p>
          </p:txBody>
        </p:sp>
      </p:grpSp>
      <p:grpSp>
        <p:nvGrpSpPr>
          <p:cNvPr id="12" name="Group 11" descr="Data ingest">
            <a:extLst>
              <a:ext uri="{FF2B5EF4-FFF2-40B4-BE49-F238E27FC236}">
                <a16:creationId xmlns:a16="http://schemas.microsoft.com/office/drawing/2014/main" id="{76FD6E81-BEA8-44ED-B75F-DFBD43809E3B}"/>
              </a:ext>
            </a:extLst>
          </p:cNvPr>
          <p:cNvGrpSpPr/>
          <p:nvPr/>
        </p:nvGrpSpPr>
        <p:grpSpPr>
          <a:xfrm>
            <a:off x="318355" y="3142201"/>
            <a:ext cx="292797" cy="367579"/>
            <a:chOff x="318355" y="3055394"/>
            <a:chExt cx="292797" cy="367579"/>
          </a:xfrm>
        </p:grpSpPr>
        <p:cxnSp>
          <p:nvCxnSpPr>
            <p:cNvPr id="355" name="Straight Arrow Connector 354">
              <a:extLst>
                <a:ext uri="{FF2B5EF4-FFF2-40B4-BE49-F238E27FC236}">
                  <a16:creationId xmlns:a16="http://schemas.microsoft.com/office/drawing/2014/main" id="{C8CA2603-DFD7-425D-B57F-301FB23D807B}"/>
                </a:ext>
              </a:extLst>
            </p:cNvPr>
            <p:cNvCxnSpPr>
              <a:cxnSpLocks/>
            </p:cNvCxnSpPr>
            <p:nvPr/>
          </p:nvCxnSpPr>
          <p:spPr>
            <a:xfrm rot="16200000">
              <a:off x="428272" y="3240093"/>
              <a:ext cx="365760"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371" name="TextBox 370">
              <a:extLst>
                <a:ext uri="{FF2B5EF4-FFF2-40B4-BE49-F238E27FC236}">
                  <a16:creationId xmlns:a16="http://schemas.microsoft.com/office/drawing/2014/main" id="{FFE8958A-3984-4409-B236-4B6A7E8D7755}"/>
                </a:ext>
              </a:extLst>
            </p:cNvPr>
            <p:cNvSpPr txBox="1"/>
            <p:nvPr/>
          </p:nvSpPr>
          <p:spPr>
            <a:xfrm rot="16200000">
              <a:off x="262150" y="3111599"/>
              <a:ext cx="358632"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Data </a:t>
              </a:r>
              <a:b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b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ingest</a:t>
              </a:r>
            </a:p>
          </p:txBody>
        </p:sp>
      </p:grpSp>
      <p:grpSp>
        <p:nvGrpSpPr>
          <p:cNvPr id="266" name="Group 265" descr="Dotted blue lines">
            <a:extLst>
              <a:ext uri="{FF2B5EF4-FFF2-40B4-BE49-F238E27FC236}">
                <a16:creationId xmlns:a16="http://schemas.microsoft.com/office/drawing/2014/main" id="{47FDF7C9-EE4C-4789-9708-04010FCFDB75}"/>
              </a:ext>
            </a:extLst>
          </p:cNvPr>
          <p:cNvGrpSpPr/>
          <p:nvPr/>
        </p:nvGrpSpPr>
        <p:grpSpPr>
          <a:xfrm rot="16200000">
            <a:off x="11075306" y="1838865"/>
            <a:ext cx="365760" cy="95363"/>
            <a:chOff x="6484552" y="5288986"/>
            <a:chExt cx="464060" cy="137286"/>
          </a:xfrm>
        </p:grpSpPr>
        <p:cxnSp>
          <p:nvCxnSpPr>
            <p:cNvPr id="282" name="Straight Arrow Connector 281">
              <a:extLst>
                <a:ext uri="{FF2B5EF4-FFF2-40B4-BE49-F238E27FC236}">
                  <a16:creationId xmlns:a16="http://schemas.microsoft.com/office/drawing/2014/main" id="{8FFE39C1-D242-43A5-8D49-63592BD4F815}"/>
                </a:ext>
              </a:extLst>
            </p:cNvPr>
            <p:cNvCxnSpPr>
              <a:cxnSpLocks/>
            </p:cNvCxnSpPr>
            <p:nvPr/>
          </p:nvCxnSpPr>
          <p:spPr>
            <a:xfrm>
              <a:off x="6484552" y="5288986"/>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cxnSp>
          <p:nvCxnSpPr>
            <p:cNvPr id="283" name="Straight Arrow Connector 282">
              <a:extLst>
                <a:ext uri="{FF2B5EF4-FFF2-40B4-BE49-F238E27FC236}">
                  <a16:creationId xmlns:a16="http://schemas.microsoft.com/office/drawing/2014/main" id="{D76BF8C9-8E6F-4619-9F10-4602EF16CCE5}"/>
                </a:ext>
              </a:extLst>
            </p:cNvPr>
            <p:cNvCxnSpPr>
              <a:cxnSpLocks/>
            </p:cNvCxnSpPr>
            <p:nvPr/>
          </p:nvCxnSpPr>
          <p:spPr>
            <a:xfrm>
              <a:off x="6484552" y="5426272"/>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grpSp>
      <p:sp>
        <p:nvSpPr>
          <p:cNvPr id="10" name="Rectangle 9" descr="Person">
            <a:extLst>
              <a:ext uri="{FF2B5EF4-FFF2-40B4-BE49-F238E27FC236}">
                <a16:creationId xmlns:a16="http://schemas.microsoft.com/office/drawing/2014/main" id="{5361EF7A-F2B6-4579-824C-D569914D366D}"/>
              </a:ext>
            </a:extLst>
          </p:cNvPr>
          <p:cNvSpPr/>
          <p:nvPr/>
        </p:nvSpPr>
        <p:spPr bwMode="auto">
          <a:xfrm>
            <a:off x="5644117" y="4836070"/>
            <a:ext cx="274962" cy="27496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485" name="Graphic 484" descr="Person">
            <a:extLst>
              <a:ext uri="{FF2B5EF4-FFF2-40B4-BE49-F238E27FC236}">
                <a16:creationId xmlns:a16="http://schemas.microsoft.com/office/drawing/2014/main" id="{20E12B01-3784-487E-A5AC-40492E04F398}"/>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628563" y="4817880"/>
            <a:ext cx="315786" cy="315786"/>
          </a:xfrm>
          <a:prstGeom prst="rect">
            <a:avLst/>
          </a:prstGeom>
        </p:spPr>
      </p:pic>
      <p:pic>
        <p:nvPicPr>
          <p:cNvPr id="486" name="Graphic 485" descr="App">
            <a:extLst>
              <a:ext uri="{FF2B5EF4-FFF2-40B4-BE49-F238E27FC236}">
                <a16:creationId xmlns:a16="http://schemas.microsoft.com/office/drawing/2014/main" id="{B367B4E7-609F-49DD-9F2D-9AD39399971C}"/>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p:blipFill>
        <p:spPr>
          <a:xfrm>
            <a:off x="6255831" y="4817881"/>
            <a:ext cx="315785" cy="315785"/>
          </a:xfrm>
          <a:prstGeom prst="rect">
            <a:avLst/>
          </a:prstGeom>
        </p:spPr>
      </p:pic>
      <p:grpSp>
        <p:nvGrpSpPr>
          <p:cNvPr id="152" name="Group 151" descr="Dotted blue lines">
            <a:extLst>
              <a:ext uri="{FF2B5EF4-FFF2-40B4-BE49-F238E27FC236}">
                <a16:creationId xmlns:a16="http://schemas.microsoft.com/office/drawing/2014/main" id="{AE25DF0C-4023-4DE6-930C-2CCD9C44DB48}"/>
              </a:ext>
            </a:extLst>
          </p:cNvPr>
          <p:cNvGrpSpPr/>
          <p:nvPr/>
        </p:nvGrpSpPr>
        <p:grpSpPr>
          <a:xfrm rot="16200000">
            <a:off x="9705898" y="2553525"/>
            <a:ext cx="182880" cy="95363"/>
            <a:chOff x="6484552" y="5288986"/>
            <a:chExt cx="464060" cy="137286"/>
          </a:xfrm>
        </p:grpSpPr>
        <p:cxnSp>
          <p:nvCxnSpPr>
            <p:cNvPr id="153" name="Straight Arrow Connector 152">
              <a:extLst>
                <a:ext uri="{FF2B5EF4-FFF2-40B4-BE49-F238E27FC236}">
                  <a16:creationId xmlns:a16="http://schemas.microsoft.com/office/drawing/2014/main" id="{6ADDBF03-1D6A-43AC-A9D3-66AA6375D38E}"/>
                </a:ext>
              </a:extLst>
            </p:cNvPr>
            <p:cNvCxnSpPr>
              <a:cxnSpLocks/>
            </p:cNvCxnSpPr>
            <p:nvPr/>
          </p:nvCxnSpPr>
          <p:spPr>
            <a:xfrm>
              <a:off x="6484552" y="5288986"/>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53C28ACF-4355-45A7-9E24-DC48A89B2E80}"/>
                </a:ext>
              </a:extLst>
            </p:cNvPr>
            <p:cNvCxnSpPr>
              <a:cxnSpLocks/>
            </p:cNvCxnSpPr>
            <p:nvPr/>
          </p:nvCxnSpPr>
          <p:spPr>
            <a:xfrm>
              <a:off x="6484552" y="5426272"/>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grpSp>
      <p:cxnSp>
        <p:nvCxnSpPr>
          <p:cNvPr id="143" name="Straight Arrow Connector 142" descr="Blue arrow">
            <a:extLst>
              <a:ext uri="{FF2B5EF4-FFF2-40B4-BE49-F238E27FC236}">
                <a16:creationId xmlns:a16="http://schemas.microsoft.com/office/drawing/2014/main" id="{640183F0-337B-4E8B-8CE4-2A73448EF1FF}"/>
              </a:ext>
            </a:extLst>
          </p:cNvPr>
          <p:cNvCxnSpPr>
            <a:cxnSpLocks/>
          </p:cNvCxnSpPr>
          <p:nvPr/>
        </p:nvCxnSpPr>
        <p:spPr>
          <a:xfrm rot="16200000">
            <a:off x="4957330" y="3527128"/>
            <a:ext cx="142301"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grpSp>
        <p:nvGrpSpPr>
          <p:cNvPr id="144" name="Group 143">
            <a:extLst>
              <a:ext uri="{FF2B5EF4-FFF2-40B4-BE49-F238E27FC236}">
                <a16:creationId xmlns:a16="http://schemas.microsoft.com/office/drawing/2014/main" id="{2118AA29-A392-4EBC-84F3-535E90CC9EB8}"/>
              </a:ext>
            </a:extLst>
          </p:cNvPr>
          <p:cNvGrpSpPr/>
          <p:nvPr/>
        </p:nvGrpSpPr>
        <p:grpSpPr>
          <a:xfrm>
            <a:off x="2788920" y="3594879"/>
            <a:ext cx="6859886" cy="147251"/>
            <a:chOff x="2360351" y="4411178"/>
            <a:chExt cx="7288455" cy="147251"/>
          </a:xfrm>
        </p:grpSpPr>
        <p:sp>
          <p:nvSpPr>
            <p:cNvPr id="145" name="Freeform: Shape 144">
              <a:extLst>
                <a:ext uri="{FF2B5EF4-FFF2-40B4-BE49-F238E27FC236}">
                  <a16:creationId xmlns:a16="http://schemas.microsoft.com/office/drawing/2014/main" id="{59A06E71-6208-4289-8BB6-C6E1A6232F53}"/>
                </a:ext>
              </a:extLst>
            </p:cNvPr>
            <p:cNvSpPr/>
            <p:nvPr/>
          </p:nvSpPr>
          <p:spPr bwMode="auto">
            <a:xfrm rot="16200000">
              <a:off x="2309838" y="4466896"/>
              <a:ext cx="101730" cy="0"/>
            </a:xfrm>
            <a:custGeom>
              <a:avLst/>
              <a:gdLst>
                <a:gd name="connsiteX0" fmla="*/ 0 w 208722"/>
                <a:gd name="connsiteY0" fmla="*/ 0 h 0"/>
                <a:gd name="connsiteX1" fmla="*/ 208722 w 208722"/>
                <a:gd name="connsiteY1" fmla="*/ 0 h 0"/>
              </a:gdLst>
              <a:ahLst/>
              <a:cxnLst>
                <a:cxn ang="0">
                  <a:pos x="connsiteX0" y="connsiteY0"/>
                </a:cxn>
                <a:cxn ang="0">
                  <a:pos x="connsiteX1" y="connsiteY1"/>
                </a:cxn>
              </a:cxnLst>
              <a:rect l="l" t="t" r="r" b="b"/>
              <a:pathLst>
                <a:path w="208722">
                  <a:moveTo>
                    <a:pt x="0" y="0"/>
                  </a:moveTo>
                  <a:lnTo>
                    <a:pt x="208722" y="0"/>
                  </a:lnTo>
                </a:path>
              </a:pathLst>
            </a:cu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46" name="Freeform: Shape 145">
              <a:extLst>
                <a:ext uri="{FF2B5EF4-FFF2-40B4-BE49-F238E27FC236}">
                  <a16:creationId xmlns:a16="http://schemas.microsoft.com/office/drawing/2014/main" id="{55656D27-CE6A-439E-92D7-64F872F60071}"/>
                </a:ext>
              </a:extLst>
            </p:cNvPr>
            <p:cNvSpPr/>
            <p:nvPr/>
          </p:nvSpPr>
          <p:spPr bwMode="auto">
            <a:xfrm rot="16200000">
              <a:off x="5614035" y="4466896"/>
              <a:ext cx="101730" cy="0"/>
            </a:xfrm>
            <a:custGeom>
              <a:avLst/>
              <a:gdLst>
                <a:gd name="connsiteX0" fmla="*/ 0 w 208722"/>
                <a:gd name="connsiteY0" fmla="*/ 0 h 0"/>
                <a:gd name="connsiteX1" fmla="*/ 208722 w 208722"/>
                <a:gd name="connsiteY1" fmla="*/ 0 h 0"/>
              </a:gdLst>
              <a:ahLst/>
              <a:cxnLst>
                <a:cxn ang="0">
                  <a:pos x="connsiteX0" y="connsiteY0"/>
                </a:cxn>
                <a:cxn ang="0">
                  <a:pos x="connsiteX1" y="connsiteY1"/>
                </a:cxn>
              </a:cxnLst>
              <a:rect l="l" t="t" r="r" b="b"/>
              <a:pathLst>
                <a:path w="208722">
                  <a:moveTo>
                    <a:pt x="0" y="0"/>
                  </a:moveTo>
                  <a:lnTo>
                    <a:pt x="208722" y="0"/>
                  </a:lnTo>
                </a:path>
              </a:pathLst>
            </a:cu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47" name="Freeform: Shape 146">
              <a:extLst>
                <a:ext uri="{FF2B5EF4-FFF2-40B4-BE49-F238E27FC236}">
                  <a16:creationId xmlns:a16="http://schemas.microsoft.com/office/drawing/2014/main" id="{25DE7926-6171-4EC1-A612-20F97FC350C1}"/>
                </a:ext>
              </a:extLst>
            </p:cNvPr>
            <p:cNvSpPr/>
            <p:nvPr/>
          </p:nvSpPr>
          <p:spPr bwMode="auto">
            <a:xfrm rot="16200000">
              <a:off x="8364052" y="4487279"/>
              <a:ext cx="142300" cy="0"/>
            </a:xfrm>
            <a:custGeom>
              <a:avLst/>
              <a:gdLst>
                <a:gd name="connsiteX0" fmla="*/ 0 w 208722"/>
                <a:gd name="connsiteY0" fmla="*/ 0 h 0"/>
                <a:gd name="connsiteX1" fmla="*/ 208722 w 208722"/>
                <a:gd name="connsiteY1" fmla="*/ 0 h 0"/>
              </a:gdLst>
              <a:ahLst/>
              <a:cxnLst>
                <a:cxn ang="0">
                  <a:pos x="connsiteX0" y="connsiteY0"/>
                </a:cxn>
                <a:cxn ang="0">
                  <a:pos x="connsiteX1" y="connsiteY1"/>
                </a:cxn>
              </a:cxnLst>
              <a:rect l="l" t="t" r="r" b="b"/>
              <a:pathLst>
                <a:path w="208722">
                  <a:moveTo>
                    <a:pt x="0" y="0"/>
                  </a:moveTo>
                  <a:lnTo>
                    <a:pt x="208722" y="0"/>
                  </a:lnTo>
                </a:path>
              </a:pathLst>
            </a:cu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48" name="Freeform: Shape 147">
              <a:extLst>
                <a:ext uri="{FF2B5EF4-FFF2-40B4-BE49-F238E27FC236}">
                  <a16:creationId xmlns:a16="http://schemas.microsoft.com/office/drawing/2014/main" id="{A35C08EF-A23E-4AE1-85F5-1AA080F71259}"/>
                </a:ext>
              </a:extLst>
            </p:cNvPr>
            <p:cNvSpPr/>
            <p:nvPr/>
          </p:nvSpPr>
          <p:spPr bwMode="auto">
            <a:xfrm rot="16200000">
              <a:off x="5980986" y="790551"/>
              <a:ext cx="0" cy="7241270"/>
            </a:xfrm>
            <a:custGeom>
              <a:avLst/>
              <a:gdLst>
                <a:gd name="connsiteX0" fmla="*/ 0 w 0"/>
                <a:gd name="connsiteY0" fmla="*/ 0 h 2852531"/>
                <a:gd name="connsiteX1" fmla="*/ 0 w 0"/>
                <a:gd name="connsiteY1" fmla="*/ 2852531 h 2852531"/>
              </a:gdLst>
              <a:ahLst/>
              <a:cxnLst>
                <a:cxn ang="0">
                  <a:pos x="connsiteX0" y="connsiteY0"/>
                </a:cxn>
                <a:cxn ang="0">
                  <a:pos x="connsiteX1" y="connsiteY1"/>
                </a:cxn>
              </a:cxnLst>
              <a:rect l="l" t="t" r="r" b="b"/>
              <a:pathLst>
                <a:path h="2852531">
                  <a:moveTo>
                    <a:pt x="0" y="0"/>
                  </a:moveTo>
                  <a:lnTo>
                    <a:pt x="0" y="2852531"/>
                  </a:lnTo>
                </a:path>
              </a:pathLst>
            </a:cu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49" name="Freeform: Shape 148">
              <a:extLst>
                <a:ext uri="{FF2B5EF4-FFF2-40B4-BE49-F238E27FC236}">
                  <a16:creationId xmlns:a16="http://schemas.microsoft.com/office/drawing/2014/main" id="{B6037247-DA94-4439-B930-5F3DD4C74BB8}"/>
                </a:ext>
              </a:extLst>
            </p:cNvPr>
            <p:cNvSpPr/>
            <p:nvPr/>
          </p:nvSpPr>
          <p:spPr bwMode="auto">
            <a:xfrm rot="16200000">
              <a:off x="9577656" y="4482328"/>
              <a:ext cx="142300" cy="0"/>
            </a:xfrm>
            <a:custGeom>
              <a:avLst/>
              <a:gdLst>
                <a:gd name="connsiteX0" fmla="*/ 0 w 208722"/>
                <a:gd name="connsiteY0" fmla="*/ 0 h 0"/>
                <a:gd name="connsiteX1" fmla="*/ 208722 w 208722"/>
                <a:gd name="connsiteY1" fmla="*/ 0 h 0"/>
              </a:gdLst>
              <a:ahLst/>
              <a:cxnLst>
                <a:cxn ang="0">
                  <a:pos x="connsiteX0" y="connsiteY0"/>
                </a:cxn>
                <a:cxn ang="0">
                  <a:pos x="connsiteX1" y="connsiteY1"/>
                </a:cxn>
              </a:cxnLst>
              <a:rect l="l" t="t" r="r" b="b"/>
              <a:pathLst>
                <a:path w="208722">
                  <a:moveTo>
                    <a:pt x="0" y="0"/>
                  </a:moveTo>
                  <a:lnTo>
                    <a:pt x="208722" y="0"/>
                  </a:lnTo>
                </a:path>
              </a:pathLst>
            </a:cu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cxnSp>
        <p:nvCxnSpPr>
          <p:cNvPr id="150" name="Straight Arrow Connector 149" descr="Blue arrow">
            <a:extLst>
              <a:ext uri="{FF2B5EF4-FFF2-40B4-BE49-F238E27FC236}">
                <a16:creationId xmlns:a16="http://schemas.microsoft.com/office/drawing/2014/main" id="{CA690AEF-1886-404F-8FC8-BE9DB5A9A809}"/>
              </a:ext>
            </a:extLst>
          </p:cNvPr>
          <p:cNvCxnSpPr>
            <a:cxnSpLocks/>
          </p:cNvCxnSpPr>
          <p:nvPr/>
        </p:nvCxnSpPr>
        <p:spPr>
          <a:xfrm rot="16200000">
            <a:off x="7197171" y="3526513"/>
            <a:ext cx="14230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sp>
        <p:nvSpPr>
          <p:cNvPr id="151" name="Rectangle 150" descr="Gray box">
            <a:extLst>
              <a:ext uri="{FF2B5EF4-FFF2-40B4-BE49-F238E27FC236}">
                <a16:creationId xmlns:a16="http://schemas.microsoft.com/office/drawing/2014/main" id="{3642A881-2692-4E57-A7F3-A86636F9FB8A}"/>
              </a:ext>
            </a:extLst>
          </p:cNvPr>
          <p:cNvSpPr/>
          <p:nvPr/>
        </p:nvSpPr>
        <p:spPr bwMode="auto">
          <a:xfrm>
            <a:off x="4897712" y="3689570"/>
            <a:ext cx="4003804" cy="1000762"/>
          </a:xfrm>
          <a:prstGeom prst="rect">
            <a:avLst/>
          </a:prstGeom>
          <a:no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146304"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endParaRPr kumimoji="0" lang="en-US" sz="900" b="0" i="0" u="none" strike="noStrike" kern="0" cap="none" spc="0" normalizeH="0" baseline="0" noProof="0" err="1">
              <a:ln>
                <a:noFill/>
              </a:ln>
              <a:solidFill>
                <a:srgbClr val="000000"/>
              </a:solidFill>
              <a:effectLst/>
              <a:uLnTx/>
              <a:uFillTx/>
              <a:latin typeface="Segoe UI Semibold" panose="020B0702040204020203" pitchFamily="34" charset="0"/>
              <a:ea typeface="+mn-ea"/>
              <a:cs typeface="Segoe UI Semibold" panose="020B0702040204020203" pitchFamily="34" charset="0"/>
            </a:endParaRPr>
          </a:p>
        </p:txBody>
      </p:sp>
      <p:sp>
        <p:nvSpPr>
          <p:cNvPr id="155" name="Rectangle 154">
            <a:extLst>
              <a:ext uri="{FF2B5EF4-FFF2-40B4-BE49-F238E27FC236}">
                <a16:creationId xmlns:a16="http://schemas.microsoft.com/office/drawing/2014/main" id="{AA9D34A9-FDE7-477E-A094-76575E25D60B}"/>
              </a:ext>
              <a:ext uri="{C183D7F6-B498-43B3-948B-1728B52AA6E4}">
                <adec:decorative xmlns:adec="http://schemas.microsoft.com/office/drawing/2017/decorative" val="1"/>
              </a:ext>
            </a:extLst>
          </p:cNvPr>
          <p:cNvSpPr/>
          <p:nvPr/>
        </p:nvSpPr>
        <p:spPr bwMode="auto">
          <a:xfrm>
            <a:off x="8959153" y="3757348"/>
            <a:ext cx="1104059" cy="865207"/>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146304"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Campaign data, conversion data</a:t>
            </a:r>
          </a:p>
        </p:txBody>
      </p:sp>
      <p:sp>
        <p:nvSpPr>
          <p:cNvPr id="156" name="Rectangle 155">
            <a:extLst>
              <a:ext uri="{FF2B5EF4-FFF2-40B4-BE49-F238E27FC236}">
                <a16:creationId xmlns:a16="http://schemas.microsoft.com/office/drawing/2014/main" id="{8303715C-367A-462A-B27D-8CF2480E7927}"/>
              </a:ext>
              <a:ext uri="{C183D7F6-B498-43B3-948B-1728B52AA6E4}">
                <adec:decorative xmlns:adec="http://schemas.microsoft.com/office/drawing/2017/decorative" val="1"/>
              </a:ext>
            </a:extLst>
          </p:cNvPr>
          <p:cNvSpPr/>
          <p:nvPr/>
        </p:nvSpPr>
        <p:spPr bwMode="auto">
          <a:xfrm>
            <a:off x="10120850" y="3757350"/>
            <a:ext cx="1104059" cy="865203"/>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146304"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Third-party data </a:t>
            </a: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(digital media, enrichment and apps)</a:t>
            </a:r>
          </a:p>
        </p:txBody>
      </p:sp>
      <p:sp>
        <p:nvSpPr>
          <p:cNvPr id="157" name="Rectangle 156" descr="Gray box">
            <a:extLst>
              <a:ext uri="{FF2B5EF4-FFF2-40B4-BE49-F238E27FC236}">
                <a16:creationId xmlns:a16="http://schemas.microsoft.com/office/drawing/2014/main" id="{0790278C-55AD-43B7-B605-204FE6BC7629}"/>
              </a:ext>
            </a:extLst>
          </p:cNvPr>
          <p:cNvSpPr/>
          <p:nvPr/>
        </p:nvSpPr>
        <p:spPr bwMode="auto">
          <a:xfrm>
            <a:off x="1731329" y="3689570"/>
            <a:ext cx="3107254" cy="1000762"/>
          </a:xfrm>
          <a:prstGeom prst="rect">
            <a:avLst/>
          </a:prstGeom>
          <a:no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146304"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endParaRPr kumimoji="0" lang="en-US" sz="900" b="0" i="0" u="none" strike="noStrike" kern="0" cap="none" spc="0" normalizeH="0" baseline="0" noProof="0" err="1">
              <a:ln>
                <a:noFill/>
              </a:ln>
              <a:solidFill>
                <a:srgbClr val="000000"/>
              </a:solidFill>
              <a:effectLst/>
              <a:uLnTx/>
              <a:uFillTx/>
              <a:latin typeface="Segoe UI Semibold" panose="020B0702040204020203" pitchFamily="34" charset="0"/>
              <a:ea typeface="+mn-ea"/>
              <a:cs typeface="Segoe UI Semibold" panose="020B0702040204020203" pitchFamily="34" charset="0"/>
            </a:endParaRPr>
          </a:p>
        </p:txBody>
      </p:sp>
      <p:grpSp>
        <p:nvGrpSpPr>
          <p:cNvPr id="292" name="Group 291">
            <a:extLst>
              <a:ext uri="{FF2B5EF4-FFF2-40B4-BE49-F238E27FC236}">
                <a16:creationId xmlns:a16="http://schemas.microsoft.com/office/drawing/2014/main" id="{1670B80E-BC9F-4656-BB2E-44048548A3A6}"/>
              </a:ext>
            </a:extLst>
          </p:cNvPr>
          <p:cNvGrpSpPr/>
          <p:nvPr/>
        </p:nvGrpSpPr>
        <p:grpSpPr>
          <a:xfrm>
            <a:off x="4955543" y="3707100"/>
            <a:ext cx="3878058" cy="912203"/>
            <a:chOff x="3950883" y="4523399"/>
            <a:chExt cx="3878058" cy="912203"/>
          </a:xfrm>
        </p:grpSpPr>
        <p:grpSp>
          <p:nvGrpSpPr>
            <p:cNvPr id="293" name="Group 292">
              <a:extLst>
                <a:ext uri="{FF2B5EF4-FFF2-40B4-BE49-F238E27FC236}">
                  <a16:creationId xmlns:a16="http://schemas.microsoft.com/office/drawing/2014/main" id="{EC273055-A1CC-4F71-8E6D-A015A5E38229}"/>
                </a:ext>
              </a:extLst>
            </p:cNvPr>
            <p:cNvGrpSpPr/>
            <p:nvPr/>
          </p:nvGrpSpPr>
          <p:grpSpPr>
            <a:xfrm>
              <a:off x="3950883" y="4573647"/>
              <a:ext cx="3878058" cy="861955"/>
              <a:chOff x="4855607" y="4573647"/>
              <a:chExt cx="2973334" cy="861955"/>
            </a:xfrm>
          </p:grpSpPr>
          <p:sp>
            <p:nvSpPr>
              <p:cNvPr id="314" name="TextBox 313">
                <a:extLst>
                  <a:ext uri="{FF2B5EF4-FFF2-40B4-BE49-F238E27FC236}">
                    <a16:creationId xmlns:a16="http://schemas.microsoft.com/office/drawing/2014/main" id="{89296C9F-69B7-47A5-A749-0CE4A2611CB3}"/>
                  </a:ext>
                </a:extLst>
              </p:cNvPr>
              <p:cNvSpPr txBox="1">
                <a:spLocks/>
              </p:cNvSpPr>
              <p:nvPr/>
            </p:nvSpPr>
            <p:spPr>
              <a:xfrm>
                <a:off x="5867133" y="4573647"/>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Mainframe</a:t>
                </a:r>
              </a:p>
            </p:txBody>
          </p:sp>
          <p:sp>
            <p:nvSpPr>
              <p:cNvPr id="315" name="TextBox 314">
                <a:extLst>
                  <a:ext uri="{FF2B5EF4-FFF2-40B4-BE49-F238E27FC236}">
                    <a16:creationId xmlns:a16="http://schemas.microsoft.com/office/drawing/2014/main" id="{59BBB90D-B208-42F0-8526-B70B143962DE}"/>
                  </a:ext>
                </a:extLst>
              </p:cNvPr>
              <p:cNvSpPr txBox="1">
                <a:spLocks/>
              </p:cNvSpPr>
              <p:nvPr/>
            </p:nvSpPr>
            <p:spPr>
              <a:xfrm>
                <a:off x="6868821" y="4573647"/>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Other </a:t>
                </a:r>
                <a:br>
                  <a:rPr lang="en-US" sz="700">
                    <a:solidFill>
                      <a:sysClr val="windowText" lastClr="000000"/>
                    </a:solidFill>
                    <a:latin typeface="+mj-lt"/>
                  </a:rPr>
                </a:br>
                <a:r>
                  <a:rPr lang="en-US" sz="700">
                    <a:solidFill>
                      <a:sysClr val="windowText" lastClr="000000"/>
                    </a:solidFill>
                    <a:latin typeface="+mj-lt"/>
                  </a:rPr>
                  <a:t>clouds</a:t>
                </a:r>
              </a:p>
            </p:txBody>
          </p:sp>
          <p:sp>
            <p:nvSpPr>
              <p:cNvPr id="316" name="TextBox 315">
                <a:extLst>
                  <a:ext uri="{FF2B5EF4-FFF2-40B4-BE49-F238E27FC236}">
                    <a16:creationId xmlns:a16="http://schemas.microsoft.com/office/drawing/2014/main" id="{9811317A-3008-4945-A7E7-36CBA26E806F}"/>
                  </a:ext>
                </a:extLst>
              </p:cNvPr>
              <p:cNvSpPr txBox="1">
                <a:spLocks/>
              </p:cNvSpPr>
              <p:nvPr/>
            </p:nvSpPr>
            <p:spPr>
              <a:xfrm>
                <a:off x="4855607" y="4573647"/>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SaaS (LOB)</a:t>
                </a:r>
              </a:p>
            </p:txBody>
          </p:sp>
          <p:sp>
            <p:nvSpPr>
              <p:cNvPr id="317" name="TextBox 316">
                <a:extLst>
                  <a:ext uri="{FF2B5EF4-FFF2-40B4-BE49-F238E27FC236}">
                    <a16:creationId xmlns:a16="http://schemas.microsoft.com/office/drawing/2014/main" id="{389FB0EE-EAC6-48F3-9ACB-6AD535F9FB52}"/>
                  </a:ext>
                </a:extLst>
              </p:cNvPr>
              <p:cNvSpPr txBox="1">
                <a:spLocks/>
              </p:cNvSpPr>
              <p:nvPr/>
            </p:nvSpPr>
            <p:spPr>
              <a:xfrm>
                <a:off x="5867133" y="4876731"/>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Store</a:t>
                </a:r>
              </a:p>
            </p:txBody>
          </p:sp>
          <p:sp>
            <p:nvSpPr>
              <p:cNvPr id="318" name="TextBox 317">
                <a:extLst>
                  <a:ext uri="{FF2B5EF4-FFF2-40B4-BE49-F238E27FC236}">
                    <a16:creationId xmlns:a16="http://schemas.microsoft.com/office/drawing/2014/main" id="{BBB6B0F2-58DB-497B-8CFA-F9FE606B7F48}"/>
                  </a:ext>
                </a:extLst>
              </p:cNvPr>
              <p:cNvSpPr txBox="1">
                <a:spLocks/>
              </p:cNvSpPr>
              <p:nvPr/>
            </p:nvSpPr>
            <p:spPr>
              <a:xfrm>
                <a:off x="6868821" y="4876731"/>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Analytics</a:t>
                </a:r>
              </a:p>
            </p:txBody>
          </p:sp>
          <p:sp>
            <p:nvSpPr>
              <p:cNvPr id="319" name="TextBox 318">
                <a:extLst>
                  <a:ext uri="{FF2B5EF4-FFF2-40B4-BE49-F238E27FC236}">
                    <a16:creationId xmlns:a16="http://schemas.microsoft.com/office/drawing/2014/main" id="{C5F50301-AE5E-43A5-BE33-81AD7B888386}"/>
                  </a:ext>
                </a:extLst>
              </p:cNvPr>
              <p:cNvSpPr txBox="1">
                <a:spLocks/>
              </p:cNvSpPr>
              <p:nvPr/>
            </p:nvSpPr>
            <p:spPr>
              <a:xfrm>
                <a:off x="4855607" y="4876731"/>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Excel CSV</a:t>
                </a:r>
              </a:p>
            </p:txBody>
          </p:sp>
          <p:sp>
            <p:nvSpPr>
              <p:cNvPr id="320" name="TextBox 319">
                <a:extLst>
                  <a:ext uri="{FF2B5EF4-FFF2-40B4-BE49-F238E27FC236}">
                    <a16:creationId xmlns:a16="http://schemas.microsoft.com/office/drawing/2014/main" id="{AF3CABC1-4E8D-4A34-BA01-A6B687CDEC7F}"/>
                  </a:ext>
                </a:extLst>
              </p:cNvPr>
              <p:cNvSpPr txBox="1">
                <a:spLocks/>
              </p:cNvSpPr>
              <p:nvPr/>
            </p:nvSpPr>
            <p:spPr>
              <a:xfrm>
                <a:off x="5867133" y="5181750"/>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Edge</a:t>
                </a:r>
              </a:p>
            </p:txBody>
          </p:sp>
          <p:sp>
            <p:nvSpPr>
              <p:cNvPr id="321" name="TextBox 320">
                <a:extLst>
                  <a:ext uri="{FF2B5EF4-FFF2-40B4-BE49-F238E27FC236}">
                    <a16:creationId xmlns:a16="http://schemas.microsoft.com/office/drawing/2014/main" id="{7FEB1180-0C06-4CFF-8819-328D9629ACED}"/>
                  </a:ext>
                </a:extLst>
              </p:cNvPr>
              <p:cNvSpPr txBox="1">
                <a:spLocks/>
              </p:cNvSpPr>
              <p:nvPr/>
            </p:nvSpPr>
            <p:spPr>
              <a:xfrm>
                <a:off x="6868821" y="5181750"/>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a:t>
                </a:r>
              </a:p>
            </p:txBody>
          </p:sp>
          <p:sp>
            <p:nvSpPr>
              <p:cNvPr id="322" name="TextBox 321">
                <a:extLst>
                  <a:ext uri="{FF2B5EF4-FFF2-40B4-BE49-F238E27FC236}">
                    <a16:creationId xmlns:a16="http://schemas.microsoft.com/office/drawing/2014/main" id="{1AF2FDD1-2C08-4217-BCFC-F8D82EAC2F67}"/>
                  </a:ext>
                </a:extLst>
              </p:cNvPr>
              <p:cNvSpPr txBox="1">
                <a:spLocks/>
              </p:cNvSpPr>
              <p:nvPr/>
            </p:nvSpPr>
            <p:spPr>
              <a:xfrm>
                <a:off x="4855607" y="5181750"/>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Social Media</a:t>
                </a:r>
              </a:p>
            </p:txBody>
          </p:sp>
        </p:grpSp>
        <p:pic>
          <p:nvPicPr>
            <p:cNvPr id="294" name="Graphic 293" descr="Salesforce logo">
              <a:extLst>
                <a:ext uri="{FF2B5EF4-FFF2-40B4-BE49-F238E27FC236}">
                  <a16:creationId xmlns:a16="http://schemas.microsoft.com/office/drawing/2014/main" id="{D9465295-C11E-4EFB-8D15-92BE1DA6B158}"/>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4960890" y="4631728"/>
              <a:ext cx="198179" cy="138844"/>
            </a:xfrm>
            <a:prstGeom prst="rect">
              <a:avLst/>
            </a:prstGeom>
          </p:spPr>
        </p:pic>
        <p:pic>
          <p:nvPicPr>
            <p:cNvPr id="295" name="Graphic 294" descr="Facebook icon">
              <a:extLst>
                <a:ext uri="{FF2B5EF4-FFF2-40B4-BE49-F238E27FC236}">
                  <a16:creationId xmlns:a16="http://schemas.microsoft.com/office/drawing/2014/main" id="{AE07775E-645C-4F51-BF0C-A939D1E0C002}"/>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p:blipFill>
          <p:spPr>
            <a:xfrm>
              <a:off x="4849744" y="5242276"/>
              <a:ext cx="132800" cy="132800"/>
            </a:xfrm>
            <a:prstGeom prst="rect">
              <a:avLst/>
            </a:prstGeom>
          </p:spPr>
        </p:pic>
        <p:pic>
          <p:nvPicPr>
            <p:cNvPr id="296" name="Graphic 295" descr="Twitter icon">
              <a:extLst>
                <a:ext uri="{FF2B5EF4-FFF2-40B4-BE49-F238E27FC236}">
                  <a16:creationId xmlns:a16="http://schemas.microsoft.com/office/drawing/2014/main" id="{367B4DA0-C398-44C3-AC95-640385644999}"/>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rcRect/>
            <a:stretch/>
          </p:blipFill>
          <p:spPr>
            <a:xfrm>
              <a:off x="5021660" y="5242276"/>
              <a:ext cx="132800" cy="132800"/>
            </a:xfrm>
            <a:prstGeom prst="rect">
              <a:avLst/>
            </a:prstGeom>
          </p:spPr>
        </p:pic>
        <p:pic>
          <p:nvPicPr>
            <p:cNvPr id="297" name="Graphic 296" descr="Arm logo">
              <a:extLst>
                <a:ext uri="{FF2B5EF4-FFF2-40B4-BE49-F238E27FC236}">
                  <a16:creationId xmlns:a16="http://schemas.microsoft.com/office/drawing/2014/main" id="{185AF560-3BA5-4E69-940B-BF7924C535D5}"/>
                </a:ext>
              </a:extLst>
            </p:cNvPr>
            <p:cNvPicPr>
              <a:picLocks noChangeAspect="1"/>
            </p:cNvPicPr>
            <p:nvPr/>
          </p:nvPicPr>
          <p:blipFill rotWithShape="1">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rcRect l="29946" t="37964" r="29873" b="38862"/>
            <a:stretch/>
          </p:blipFill>
          <p:spPr>
            <a:xfrm>
              <a:off x="6189480" y="5241037"/>
              <a:ext cx="303548" cy="135278"/>
            </a:xfrm>
            <a:prstGeom prst="rect">
              <a:avLst/>
            </a:prstGeom>
          </p:spPr>
        </p:pic>
        <p:pic>
          <p:nvPicPr>
            <p:cNvPr id="298" name="Graphic 297" descr="Intel logo">
              <a:extLst>
                <a:ext uri="{FF2B5EF4-FFF2-40B4-BE49-F238E27FC236}">
                  <a16:creationId xmlns:a16="http://schemas.microsoft.com/office/drawing/2014/main" id="{C855BB57-3134-47E6-ADEF-D79056BC2F4D}"/>
                </a:ext>
              </a:extLst>
            </p:cNvPr>
            <p:cNvPicPr>
              <a:picLocks noChangeAspect="1"/>
            </p:cNvPicPr>
            <p:nvPr/>
          </p:nvPicPr>
          <p:blipFill rotWithShape="1">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rcRect t="18359" b="13389"/>
            <a:stretch/>
          </p:blipFill>
          <p:spPr>
            <a:xfrm>
              <a:off x="5964498" y="5209231"/>
              <a:ext cx="225176" cy="198890"/>
            </a:xfrm>
            <a:prstGeom prst="rect">
              <a:avLst/>
            </a:prstGeom>
          </p:spPr>
        </p:pic>
        <p:pic>
          <p:nvPicPr>
            <p:cNvPr id="299" name="Graphic 298" descr="Alibaba cloud logo">
              <a:extLst>
                <a:ext uri="{FF2B5EF4-FFF2-40B4-BE49-F238E27FC236}">
                  <a16:creationId xmlns:a16="http://schemas.microsoft.com/office/drawing/2014/main" id="{AB195A10-B907-47BF-915A-DCD0ACC8BBF0}"/>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7478910" y="4612811"/>
              <a:ext cx="310664" cy="159388"/>
            </a:xfrm>
            <a:prstGeom prst="rect">
              <a:avLst/>
            </a:prstGeom>
          </p:spPr>
        </p:pic>
        <p:pic>
          <p:nvPicPr>
            <p:cNvPr id="300" name="Graphic 299" descr="AWS logo">
              <a:extLst>
                <a:ext uri="{FF2B5EF4-FFF2-40B4-BE49-F238E27FC236}">
                  <a16:creationId xmlns:a16="http://schemas.microsoft.com/office/drawing/2014/main" id="{1DBC69E3-4A10-42AA-9C60-744219981AEF}"/>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7136760" y="4656236"/>
              <a:ext cx="202962" cy="202962"/>
            </a:xfrm>
            <a:prstGeom prst="rect">
              <a:avLst/>
            </a:prstGeom>
          </p:spPr>
        </p:pic>
        <p:pic>
          <p:nvPicPr>
            <p:cNvPr id="301" name="Graphic 300" descr="Google cloud logo">
              <a:extLst>
                <a:ext uri="{FF2B5EF4-FFF2-40B4-BE49-F238E27FC236}">
                  <a16:creationId xmlns:a16="http://schemas.microsoft.com/office/drawing/2014/main" id="{4ADF6654-A670-4A2C-9333-C57837963738}"/>
                </a:ext>
              </a:extLst>
            </p:cNvPr>
            <p:cNvPicPr>
              <a:picLocks noChangeAspect="1"/>
            </p:cNvPicPr>
            <p:nvPr/>
          </p:nvPicPr>
          <p:blipFill rotWithShape="1">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rcRect l="9401" t="36396" r="8939" b="38967"/>
            <a:stretch/>
          </p:blipFill>
          <p:spPr>
            <a:xfrm>
              <a:off x="6966479" y="4552031"/>
              <a:ext cx="543524" cy="163978"/>
            </a:xfrm>
            <a:prstGeom prst="rect">
              <a:avLst/>
            </a:prstGeom>
          </p:spPr>
        </p:pic>
        <p:pic>
          <p:nvPicPr>
            <p:cNvPr id="302" name="Graphic 301" descr="SAS logo">
              <a:extLst>
                <a:ext uri="{FF2B5EF4-FFF2-40B4-BE49-F238E27FC236}">
                  <a16:creationId xmlns:a16="http://schemas.microsoft.com/office/drawing/2014/main" id="{9F1EED1F-CF6F-48F1-B529-187A20A0F7A1}"/>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7557811" y="4939091"/>
              <a:ext cx="248391" cy="139755"/>
            </a:xfrm>
            <a:prstGeom prst="rect">
              <a:avLst/>
            </a:prstGeom>
          </p:spPr>
        </p:pic>
        <p:pic>
          <p:nvPicPr>
            <p:cNvPr id="303" name="Picture 28" descr="Image result for Cloudera">
              <a:extLst>
                <a:ext uri="{FF2B5EF4-FFF2-40B4-BE49-F238E27FC236}">
                  <a16:creationId xmlns:a16="http://schemas.microsoft.com/office/drawing/2014/main" id="{47F0CB04-67D2-4FF3-AF26-E89F278CF84A}"/>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7200803" y="4969079"/>
              <a:ext cx="328984" cy="79779"/>
            </a:xfrm>
            <a:prstGeom prst="rect">
              <a:avLst/>
            </a:prstGeom>
            <a:noFill/>
            <a:extLst>
              <a:ext uri="{909E8E84-426E-40DD-AFC4-6F175D3DCCD1}">
                <a14:hiddenFill xmlns:a14="http://schemas.microsoft.com/office/drawing/2010/main">
                  <a:solidFill>
                    <a:srgbClr val="FFFFFF"/>
                  </a:solidFill>
                </a14:hiddenFill>
              </a:ext>
            </a:extLst>
          </p:spPr>
        </p:pic>
        <p:pic>
          <p:nvPicPr>
            <p:cNvPr id="304" name="Graphic 303" descr="Databrick logo">
              <a:extLst>
                <a:ext uri="{FF2B5EF4-FFF2-40B4-BE49-F238E27FC236}">
                  <a16:creationId xmlns:a16="http://schemas.microsoft.com/office/drawing/2014/main" id="{3FDEFF8D-A078-4CC7-8F08-E85AE4524A3E}"/>
                </a:ext>
              </a:extLst>
            </p:cNvPr>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rcRect/>
            <a:stretch/>
          </p:blipFill>
          <p:spPr>
            <a:xfrm>
              <a:off x="7032032" y="4947726"/>
              <a:ext cx="122484" cy="122484"/>
            </a:xfrm>
            <a:prstGeom prst="rect">
              <a:avLst/>
            </a:prstGeom>
          </p:spPr>
        </p:pic>
        <p:pic>
          <p:nvPicPr>
            <p:cNvPr id="305" name="Picture 304" descr="Excel">
              <a:extLst>
                <a:ext uri="{FF2B5EF4-FFF2-40B4-BE49-F238E27FC236}">
                  <a16:creationId xmlns:a16="http://schemas.microsoft.com/office/drawing/2014/main" id="{6431EF57-D1EB-43F0-B732-87FE763CB2E3}"/>
                </a:ext>
              </a:extLst>
            </p:cNvPr>
            <p:cNvPicPr>
              <a:picLocks noChangeAspect="1"/>
            </p:cNvPicPr>
            <p:nvPr/>
          </p:nvPicPr>
          <p:blipFill>
            <a:blip r:embed="rId44">
              <a:extLst>
                <a:ext uri="{28A0092B-C50C-407E-A947-70E740481C1C}">
                  <a14:useLocalDpi xmlns:a14="http://schemas.microsoft.com/office/drawing/2010/main" val="0"/>
                </a:ext>
              </a:extLst>
            </a:blip>
            <a:srcRect/>
            <a:stretch/>
          </p:blipFill>
          <p:spPr>
            <a:xfrm>
              <a:off x="4894539" y="4842934"/>
              <a:ext cx="337347" cy="337347"/>
            </a:xfrm>
            <a:prstGeom prst="rect">
              <a:avLst/>
            </a:prstGeom>
          </p:spPr>
        </p:pic>
        <p:pic>
          <p:nvPicPr>
            <p:cNvPr id="306" name="Picture 4" descr="A close up of a sign&#10;&#10;Description automatically generated">
              <a:extLst>
                <a:ext uri="{FF2B5EF4-FFF2-40B4-BE49-F238E27FC236}">
                  <a16:creationId xmlns:a16="http://schemas.microsoft.com/office/drawing/2014/main" id="{7BCE487D-D2E2-47C0-AED3-45DA66CC5DAE}"/>
                </a:ext>
              </a:extLst>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6309191" y="4622075"/>
              <a:ext cx="157072" cy="157072"/>
            </a:xfrm>
            <a:prstGeom prst="rect">
              <a:avLst/>
            </a:prstGeom>
            <a:noFill/>
            <a:extLst>
              <a:ext uri="{909E8E84-426E-40DD-AFC4-6F175D3DCCD1}">
                <a14:hiddenFill xmlns:a14="http://schemas.microsoft.com/office/drawing/2010/main">
                  <a:solidFill>
                    <a:srgbClr val="FFFFFF"/>
                  </a:solidFill>
                </a14:hiddenFill>
              </a:ext>
            </a:extLst>
          </p:spPr>
        </p:pic>
        <p:pic>
          <p:nvPicPr>
            <p:cNvPr id="307" name="Picture 14" descr="Image result for Oracle">
              <a:extLst>
                <a:ext uri="{FF2B5EF4-FFF2-40B4-BE49-F238E27FC236}">
                  <a16:creationId xmlns:a16="http://schemas.microsoft.com/office/drawing/2014/main" id="{85321559-C078-4CE7-B80A-B1475589350B}"/>
                </a:ext>
              </a:extLst>
            </p:cNvPr>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5804434" y="4921280"/>
              <a:ext cx="302551" cy="42980"/>
            </a:xfrm>
            <a:prstGeom prst="rect">
              <a:avLst/>
            </a:prstGeom>
            <a:noFill/>
            <a:extLst>
              <a:ext uri="{909E8E84-426E-40DD-AFC4-6F175D3DCCD1}">
                <a14:hiddenFill xmlns:a14="http://schemas.microsoft.com/office/drawing/2010/main">
                  <a:solidFill>
                    <a:srgbClr val="FFFFFF"/>
                  </a:solidFill>
                </a14:hiddenFill>
              </a:ext>
            </a:extLst>
          </p:spPr>
        </p:pic>
        <p:pic>
          <p:nvPicPr>
            <p:cNvPr id="308" name="Picture 24" descr="Image result for Teradata logo">
              <a:extLst>
                <a:ext uri="{FF2B5EF4-FFF2-40B4-BE49-F238E27FC236}">
                  <a16:creationId xmlns:a16="http://schemas.microsoft.com/office/drawing/2014/main" id="{01229F2C-9F0A-469D-A700-E2CD488FB451}"/>
                </a:ext>
              </a:extLst>
            </p:cNvPr>
            <p:cNvPicPr>
              <a:picLocks noChangeAspect="1" noChangeArrowheads="1"/>
            </p:cNvPicPr>
            <p:nvPr/>
          </p:nvPicPr>
          <p:blipFill rotWithShape="1">
            <a:blip r:embed="rId47" cstate="print">
              <a:extLst>
                <a:ext uri="{28A0092B-C50C-407E-A947-70E740481C1C}">
                  <a14:useLocalDpi xmlns:a14="http://schemas.microsoft.com/office/drawing/2010/main" val="0"/>
                </a:ext>
              </a:extLst>
            </a:blip>
            <a:srcRect/>
            <a:stretch/>
          </p:blipFill>
          <p:spPr bwMode="auto">
            <a:xfrm>
              <a:off x="5816671" y="5007246"/>
              <a:ext cx="278076" cy="93659"/>
            </a:xfrm>
            <a:prstGeom prst="rect">
              <a:avLst/>
            </a:prstGeom>
            <a:noFill/>
            <a:extLst>
              <a:ext uri="{909E8E84-426E-40DD-AFC4-6F175D3DCCD1}">
                <a14:hiddenFill xmlns:a14="http://schemas.microsoft.com/office/drawing/2010/main">
                  <a:solidFill>
                    <a:srgbClr val="FFFFFF"/>
                  </a:solidFill>
                </a14:hiddenFill>
              </a:ext>
            </a:extLst>
          </p:spPr>
        </p:pic>
        <p:pic>
          <p:nvPicPr>
            <p:cNvPr id="309" name="Picture 2" descr="MonoDB logo">
              <a:extLst>
                <a:ext uri="{FF2B5EF4-FFF2-40B4-BE49-F238E27FC236}">
                  <a16:creationId xmlns:a16="http://schemas.microsoft.com/office/drawing/2014/main" id="{9931B35A-890D-413E-A5C9-561D516410D4}"/>
                </a:ext>
              </a:extLst>
            </p:cNvPr>
            <p:cNvPicPr>
              <a:picLocks noChangeAspect="1" noChangeArrowheads="1"/>
            </p:cNvPicPr>
            <p:nvPr/>
          </p:nvPicPr>
          <p:blipFill>
            <a:blip r:embed="rId48" cstate="print">
              <a:extLst>
                <a:ext uri="{28A0092B-C50C-407E-A947-70E740481C1C}">
                  <a14:useLocalDpi xmlns:a14="http://schemas.microsoft.com/office/drawing/2010/main" val="0"/>
                </a:ext>
              </a:extLst>
            </a:blip>
            <a:stretch>
              <a:fillRect/>
            </a:stretch>
          </p:blipFill>
          <p:spPr bwMode="auto">
            <a:xfrm>
              <a:off x="6167318" y="5019753"/>
              <a:ext cx="300288" cy="81528"/>
            </a:xfrm>
            <a:prstGeom prst="rect">
              <a:avLst/>
            </a:prstGeom>
            <a:noFill/>
            <a:extLst>
              <a:ext uri="{909E8E84-426E-40DD-AFC4-6F175D3DCCD1}">
                <a14:hiddenFill xmlns:a14="http://schemas.microsoft.com/office/drawing/2010/main">
                  <a:solidFill>
                    <a:srgbClr val="FFFFFF"/>
                  </a:solidFill>
                </a14:hiddenFill>
              </a:ext>
            </a:extLst>
          </p:spPr>
        </p:pic>
        <p:pic>
          <p:nvPicPr>
            <p:cNvPr id="310" name="Picture 309" descr="Cassandra logo">
              <a:extLst>
                <a:ext uri="{FF2B5EF4-FFF2-40B4-BE49-F238E27FC236}">
                  <a16:creationId xmlns:a16="http://schemas.microsoft.com/office/drawing/2014/main" id="{A7DD3F0A-E8EB-41A1-8F72-076601402346}"/>
                </a:ext>
              </a:extLst>
            </p:cNvPr>
            <p:cNvPicPr>
              <a:picLocks noChangeAspect="1"/>
            </p:cNvPicPr>
            <p:nvPr/>
          </p:nvPicPr>
          <p:blipFill>
            <a:blip r:embed="rId49"/>
            <a:stretch>
              <a:fillRect/>
            </a:stretch>
          </p:blipFill>
          <p:spPr>
            <a:xfrm>
              <a:off x="6221116" y="4897313"/>
              <a:ext cx="192693" cy="129201"/>
            </a:xfrm>
            <a:prstGeom prst="rect">
              <a:avLst/>
            </a:prstGeom>
          </p:spPr>
        </p:pic>
        <p:pic>
          <p:nvPicPr>
            <p:cNvPr id="311" name="Picture 8" descr="Image result for SAP HANA logo">
              <a:extLst>
                <a:ext uri="{FF2B5EF4-FFF2-40B4-BE49-F238E27FC236}">
                  <a16:creationId xmlns:a16="http://schemas.microsoft.com/office/drawing/2014/main" id="{0D49DFD5-7D36-4B36-B148-37C9F9BF8895}"/>
                </a:ext>
              </a:extLst>
            </p:cNvPr>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4638883" y="4738869"/>
              <a:ext cx="244544" cy="67216"/>
            </a:xfrm>
            <a:prstGeom prst="rect">
              <a:avLst/>
            </a:prstGeom>
            <a:noFill/>
            <a:extLst>
              <a:ext uri="{909E8E84-426E-40DD-AFC4-6F175D3DCCD1}">
                <a14:hiddenFill xmlns:a14="http://schemas.microsoft.com/office/drawing/2010/main">
                  <a:solidFill>
                    <a:srgbClr val="FFFFFF"/>
                  </a:solidFill>
                </a14:hiddenFill>
              </a:ext>
            </a:extLst>
          </p:spPr>
        </p:pic>
        <p:pic>
          <p:nvPicPr>
            <p:cNvPr id="312" name="Graphic 311" descr="Workday logo">
              <a:extLst>
                <a:ext uri="{FF2B5EF4-FFF2-40B4-BE49-F238E27FC236}">
                  <a16:creationId xmlns:a16="http://schemas.microsoft.com/office/drawing/2014/main" id="{228E752E-7F77-4007-8E8B-6DEDDD8F2B4F}"/>
                </a:ext>
              </a:extLst>
            </p:cNvPr>
            <p:cNvPicPr>
              <a:picLocks noChangeAspect="1"/>
            </p:cNvPicPr>
            <p:nvPr/>
          </p:nvPicPr>
          <p:blipFill>
            <a:blip r:embed="rId51">
              <a:extLst>
                <a:ext uri="{28A0092B-C50C-407E-A947-70E740481C1C}">
                  <a14:useLocalDpi xmlns:a14="http://schemas.microsoft.com/office/drawing/2010/main" val="0"/>
                </a:ext>
                <a:ext uri="{96DAC541-7B7A-43D3-8B79-37D633B846F1}">
                  <asvg:svgBlip xmlns:asvg="http://schemas.microsoft.com/office/drawing/2016/SVG/main" r:embed="rId52"/>
                </a:ext>
              </a:extLst>
            </a:blip>
            <a:stretch>
              <a:fillRect/>
            </a:stretch>
          </p:blipFill>
          <p:spPr>
            <a:xfrm>
              <a:off x="4624566" y="4523399"/>
              <a:ext cx="281268" cy="281268"/>
            </a:xfrm>
            <a:prstGeom prst="rect">
              <a:avLst/>
            </a:prstGeom>
          </p:spPr>
        </p:pic>
      </p:grpSp>
      <p:cxnSp>
        <p:nvCxnSpPr>
          <p:cNvPr id="552" name="Straight Arrow Connector 551" descr="Blue arrow">
            <a:extLst>
              <a:ext uri="{FF2B5EF4-FFF2-40B4-BE49-F238E27FC236}">
                <a16:creationId xmlns:a16="http://schemas.microsoft.com/office/drawing/2014/main" id="{85D31D5E-2178-4492-B37F-4EAC2C46CB95}"/>
              </a:ext>
            </a:extLst>
          </p:cNvPr>
          <p:cNvCxnSpPr>
            <a:cxnSpLocks/>
          </p:cNvCxnSpPr>
          <p:nvPr/>
        </p:nvCxnSpPr>
        <p:spPr>
          <a:xfrm>
            <a:off x="5942302" y="4975026"/>
            <a:ext cx="233796"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grpSp>
        <p:nvGrpSpPr>
          <p:cNvPr id="562" name="Group 561" descr="Internal first-party">
            <a:extLst>
              <a:ext uri="{FF2B5EF4-FFF2-40B4-BE49-F238E27FC236}">
                <a16:creationId xmlns:a16="http://schemas.microsoft.com/office/drawing/2014/main" id="{F1894449-A0B5-45B4-A5C3-645A5490E722}"/>
              </a:ext>
            </a:extLst>
          </p:cNvPr>
          <p:cNvGrpSpPr/>
          <p:nvPr/>
        </p:nvGrpSpPr>
        <p:grpSpPr>
          <a:xfrm>
            <a:off x="4895711" y="6522595"/>
            <a:ext cx="4005806" cy="158890"/>
            <a:chOff x="2857041" y="6303273"/>
            <a:chExt cx="5797295" cy="158890"/>
          </a:xfrm>
        </p:grpSpPr>
        <p:cxnSp>
          <p:nvCxnSpPr>
            <p:cNvPr id="563" name="Straight Arrow Connector 562">
              <a:extLst>
                <a:ext uri="{FF2B5EF4-FFF2-40B4-BE49-F238E27FC236}">
                  <a16:creationId xmlns:a16="http://schemas.microsoft.com/office/drawing/2014/main" id="{6502B18F-911A-4437-951F-CDFEE2306194}"/>
                </a:ext>
              </a:extLst>
            </p:cNvPr>
            <p:cNvCxnSpPr>
              <a:cxnSpLocks/>
            </p:cNvCxnSpPr>
            <p:nvPr/>
          </p:nvCxnSpPr>
          <p:spPr>
            <a:xfrm rot="10800000" flipV="1">
              <a:off x="2857041" y="6303273"/>
              <a:ext cx="5797295"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564" name="TextBox 563">
              <a:extLst>
                <a:ext uri="{FF2B5EF4-FFF2-40B4-BE49-F238E27FC236}">
                  <a16:creationId xmlns:a16="http://schemas.microsoft.com/office/drawing/2014/main" id="{8B7D7165-03F0-4369-92CB-4CECCC3C0245}"/>
                </a:ext>
              </a:extLst>
            </p:cNvPr>
            <p:cNvSpPr txBox="1"/>
            <p:nvPr/>
          </p:nvSpPr>
          <p:spPr>
            <a:xfrm>
              <a:off x="5508897" y="6354441"/>
              <a:ext cx="493580" cy="107722"/>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n-US" sz="700" b="0" i="0" u="none" strike="noStrike" kern="1200" cap="none" spc="0" normalizeH="0" baseline="0" noProof="0">
                  <a:ln>
                    <a:noFill/>
                  </a:ln>
                  <a:solidFill>
                    <a:srgbClr val="000000">
                      <a:lumMod val="65000"/>
                      <a:lumOff val="35000"/>
                    </a:srgbClr>
                  </a:solidFill>
                  <a:effectLst/>
                  <a:uLnTx/>
                  <a:uFillTx/>
                  <a:latin typeface="Segoe UI"/>
                  <a:ea typeface="+mn-ea"/>
                  <a:cs typeface="+mn-cs"/>
                </a:rPr>
                <a:t>Internal first-party</a:t>
              </a:r>
            </a:p>
          </p:txBody>
        </p:sp>
      </p:grpSp>
      <p:grpSp>
        <p:nvGrpSpPr>
          <p:cNvPr id="565" name="Group 564" descr="Second-partly">
            <a:extLst>
              <a:ext uri="{FF2B5EF4-FFF2-40B4-BE49-F238E27FC236}">
                <a16:creationId xmlns:a16="http://schemas.microsoft.com/office/drawing/2014/main" id="{34026A8C-E71E-4A9D-B721-62D084E4F972}"/>
              </a:ext>
            </a:extLst>
          </p:cNvPr>
          <p:cNvGrpSpPr/>
          <p:nvPr/>
        </p:nvGrpSpPr>
        <p:grpSpPr>
          <a:xfrm>
            <a:off x="8959153" y="6522595"/>
            <a:ext cx="1104059" cy="158890"/>
            <a:chOff x="8758225" y="6303273"/>
            <a:chExt cx="1371600" cy="158890"/>
          </a:xfrm>
        </p:grpSpPr>
        <p:cxnSp>
          <p:nvCxnSpPr>
            <p:cNvPr id="566" name="Straight Arrow Connector 565">
              <a:extLst>
                <a:ext uri="{FF2B5EF4-FFF2-40B4-BE49-F238E27FC236}">
                  <a16:creationId xmlns:a16="http://schemas.microsoft.com/office/drawing/2014/main" id="{8A2F7BEF-8E8C-4FEF-8CCE-8E03C70498F2}"/>
                </a:ext>
              </a:extLst>
            </p:cNvPr>
            <p:cNvCxnSpPr>
              <a:cxnSpLocks/>
            </p:cNvCxnSpPr>
            <p:nvPr/>
          </p:nvCxnSpPr>
          <p:spPr>
            <a:xfrm>
              <a:off x="8758225" y="6303273"/>
              <a:ext cx="1371600"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567" name="TextBox 566">
              <a:extLst>
                <a:ext uri="{FF2B5EF4-FFF2-40B4-BE49-F238E27FC236}">
                  <a16:creationId xmlns:a16="http://schemas.microsoft.com/office/drawing/2014/main" id="{B9A73C8C-09FB-4EBB-BFCD-67F9720D7F99}"/>
                </a:ext>
              </a:extLst>
            </p:cNvPr>
            <p:cNvSpPr txBox="1"/>
            <p:nvPr/>
          </p:nvSpPr>
          <p:spPr>
            <a:xfrm>
              <a:off x="9207863" y="6354441"/>
              <a:ext cx="472325" cy="107722"/>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n-US" sz="700" b="0" i="0" u="none" strike="noStrike" kern="1200" cap="none" spc="0" normalizeH="0" baseline="0" noProof="0">
                  <a:ln>
                    <a:noFill/>
                  </a:ln>
                  <a:solidFill>
                    <a:srgbClr val="000000">
                      <a:lumMod val="65000"/>
                      <a:lumOff val="35000"/>
                    </a:srgbClr>
                  </a:solidFill>
                  <a:effectLst/>
                  <a:uLnTx/>
                  <a:uFillTx/>
                  <a:latin typeface="Segoe UI"/>
                  <a:ea typeface="+mn-ea"/>
                  <a:cs typeface="+mn-cs"/>
                </a:rPr>
                <a:t>Second-party</a:t>
              </a:r>
            </a:p>
          </p:txBody>
        </p:sp>
      </p:grpSp>
      <p:grpSp>
        <p:nvGrpSpPr>
          <p:cNvPr id="568" name="Group 567" descr="External third-party">
            <a:extLst>
              <a:ext uri="{FF2B5EF4-FFF2-40B4-BE49-F238E27FC236}">
                <a16:creationId xmlns:a16="http://schemas.microsoft.com/office/drawing/2014/main" id="{94A8126F-80EB-41C5-8A0B-286DC3510EA9}"/>
              </a:ext>
            </a:extLst>
          </p:cNvPr>
          <p:cNvGrpSpPr/>
          <p:nvPr/>
        </p:nvGrpSpPr>
        <p:grpSpPr>
          <a:xfrm>
            <a:off x="10120850" y="6522595"/>
            <a:ext cx="1153549" cy="158890"/>
            <a:chOff x="10267675" y="6303273"/>
            <a:chExt cx="1371600" cy="158890"/>
          </a:xfrm>
        </p:grpSpPr>
        <p:cxnSp>
          <p:nvCxnSpPr>
            <p:cNvPr id="569" name="Straight Arrow Connector 568">
              <a:extLst>
                <a:ext uri="{FF2B5EF4-FFF2-40B4-BE49-F238E27FC236}">
                  <a16:creationId xmlns:a16="http://schemas.microsoft.com/office/drawing/2014/main" id="{E1B49323-0BAD-416D-AB00-AA4FA4074A3F}"/>
                </a:ext>
              </a:extLst>
            </p:cNvPr>
            <p:cNvCxnSpPr>
              <a:cxnSpLocks/>
            </p:cNvCxnSpPr>
            <p:nvPr/>
          </p:nvCxnSpPr>
          <p:spPr>
            <a:xfrm>
              <a:off x="10267675" y="6303273"/>
              <a:ext cx="1371600"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570" name="TextBox 569">
              <a:extLst>
                <a:ext uri="{FF2B5EF4-FFF2-40B4-BE49-F238E27FC236}">
                  <a16:creationId xmlns:a16="http://schemas.microsoft.com/office/drawing/2014/main" id="{B1BA4B3E-B138-4D32-A257-F19E96547B45}"/>
                </a:ext>
              </a:extLst>
            </p:cNvPr>
            <p:cNvSpPr txBox="1"/>
            <p:nvPr/>
          </p:nvSpPr>
          <p:spPr>
            <a:xfrm>
              <a:off x="10572762" y="6354441"/>
              <a:ext cx="761427" cy="107722"/>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n-US" sz="700" b="0" i="0" u="none" strike="noStrike" kern="1200" cap="none" spc="0" normalizeH="0" baseline="0" noProof="0">
                  <a:ln>
                    <a:noFill/>
                  </a:ln>
                  <a:solidFill>
                    <a:srgbClr val="000000">
                      <a:lumMod val="65000"/>
                      <a:lumOff val="35000"/>
                    </a:srgbClr>
                  </a:solidFill>
                  <a:effectLst/>
                  <a:uLnTx/>
                  <a:uFillTx/>
                  <a:latin typeface="Segoe UI"/>
                  <a:ea typeface="+mn-ea"/>
                  <a:cs typeface="+mn-cs"/>
                </a:rPr>
                <a:t>External third-party</a:t>
              </a:r>
            </a:p>
          </p:txBody>
        </p:sp>
      </p:grpSp>
      <p:grpSp>
        <p:nvGrpSpPr>
          <p:cNvPr id="571" name="Group 570" descr="Data managed by Microsoft">
            <a:extLst>
              <a:ext uri="{FF2B5EF4-FFF2-40B4-BE49-F238E27FC236}">
                <a16:creationId xmlns:a16="http://schemas.microsoft.com/office/drawing/2014/main" id="{90D7388E-26C1-4B29-B777-8F9C18A24E2F}"/>
              </a:ext>
            </a:extLst>
          </p:cNvPr>
          <p:cNvGrpSpPr/>
          <p:nvPr/>
        </p:nvGrpSpPr>
        <p:grpSpPr>
          <a:xfrm>
            <a:off x="1731329" y="6522595"/>
            <a:ext cx="3107254" cy="158890"/>
            <a:chOff x="1304962" y="6303273"/>
            <a:chExt cx="1499616" cy="158890"/>
          </a:xfrm>
        </p:grpSpPr>
        <p:cxnSp>
          <p:nvCxnSpPr>
            <p:cNvPr id="572" name="Straight Arrow Connector 571">
              <a:extLst>
                <a:ext uri="{FF2B5EF4-FFF2-40B4-BE49-F238E27FC236}">
                  <a16:creationId xmlns:a16="http://schemas.microsoft.com/office/drawing/2014/main" id="{AED751F2-5462-4AF3-BC76-ABC4AC8AF193}"/>
                </a:ext>
              </a:extLst>
            </p:cNvPr>
            <p:cNvCxnSpPr>
              <a:cxnSpLocks/>
            </p:cNvCxnSpPr>
            <p:nvPr/>
          </p:nvCxnSpPr>
          <p:spPr>
            <a:xfrm rot="10800000" flipV="1">
              <a:off x="1304962" y="6303273"/>
              <a:ext cx="1499616"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573" name="TextBox 572">
              <a:extLst>
                <a:ext uri="{FF2B5EF4-FFF2-40B4-BE49-F238E27FC236}">
                  <a16:creationId xmlns:a16="http://schemas.microsoft.com/office/drawing/2014/main" id="{3B1185CA-81A2-461F-9C0B-9703615766E7}"/>
                </a:ext>
              </a:extLst>
            </p:cNvPr>
            <p:cNvSpPr txBox="1"/>
            <p:nvPr/>
          </p:nvSpPr>
          <p:spPr>
            <a:xfrm>
              <a:off x="1556264" y="6354441"/>
              <a:ext cx="997014" cy="107722"/>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n-US" sz="700" b="0" i="0" u="none" strike="noStrike" kern="1200" cap="none" spc="0" normalizeH="0" baseline="0" noProof="0">
                  <a:ln>
                    <a:noFill/>
                  </a:ln>
                  <a:solidFill>
                    <a:srgbClr val="000000">
                      <a:lumMod val="65000"/>
                      <a:lumOff val="35000"/>
                    </a:srgbClr>
                  </a:solidFill>
                  <a:effectLst/>
                  <a:uLnTx/>
                  <a:uFillTx/>
                  <a:latin typeface="Segoe UI"/>
                  <a:ea typeface="+mn-ea"/>
                  <a:cs typeface="+mn-cs"/>
                </a:rPr>
                <a:t>Data under Microsoft Management</a:t>
              </a:r>
            </a:p>
          </p:txBody>
        </p:sp>
      </p:grpSp>
      <p:sp>
        <p:nvSpPr>
          <p:cNvPr id="203" name="Oval 202" descr="Dark blue circle">
            <a:extLst>
              <a:ext uri="{FF2B5EF4-FFF2-40B4-BE49-F238E27FC236}">
                <a16:creationId xmlns:a16="http://schemas.microsoft.com/office/drawing/2014/main" id="{54BFEE22-5059-4F15-B8ED-80EC179AF710}"/>
              </a:ext>
            </a:extLst>
          </p:cNvPr>
          <p:cNvSpPr/>
          <p:nvPr/>
        </p:nvSpPr>
        <p:spPr bwMode="auto">
          <a:xfrm>
            <a:off x="5863747" y="3159724"/>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04" name="Oval 203" descr="Dark blue circle">
            <a:extLst>
              <a:ext uri="{FF2B5EF4-FFF2-40B4-BE49-F238E27FC236}">
                <a16:creationId xmlns:a16="http://schemas.microsoft.com/office/drawing/2014/main" id="{3DF54D7A-0DAE-4A03-A3E7-B4F7A6BF4BCD}"/>
              </a:ext>
            </a:extLst>
          </p:cNvPr>
          <p:cNvSpPr/>
          <p:nvPr/>
        </p:nvSpPr>
        <p:spPr bwMode="auto">
          <a:xfrm>
            <a:off x="7873176" y="3161961"/>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05" name="Oval 204" descr="Dark blue circle">
            <a:extLst>
              <a:ext uri="{FF2B5EF4-FFF2-40B4-BE49-F238E27FC236}">
                <a16:creationId xmlns:a16="http://schemas.microsoft.com/office/drawing/2014/main" id="{70279F31-E239-48B0-A1CD-55D0C8CA29A3}"/>
              </a:ext>
            </a:extLst>
          </p:cNvPr>
          <p:cNvSpPr/>
          <p:nvPr/>
        </p:nvSpPr>
        <p:spPr bwMode="auto">
          <a:xfrm>
            <a:off x="8170016" y="2782334"/>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09" name="Oval 208" descr="Dark blue circle">
            <a:extLst>
              <a:ext uri="{FF2B5EF4-FFF2-40B4-BE49-F238E27FC236}">
                <a16:creationId xmlns:a16="http://schemas.microsoft.com/office/drawing/2014/main" id="{EDEF651C-7F54-48E8-955B-51B3D2171431}"/>
              </a:ext>
            </a:extLst>
          </p:cNvPr>
          <p:cNvSpPr/>
          <p:nvPr/>
        </p:nvSpPr>
        <p:spPr bwMode="auto">
          <a:xfrm>
            <a:off x="9749657" y="2755059"/>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10" name="Oval 209" descr="Dark blue circle">
            <a:extLst>
              <a:ext uri="{FF2B5EF4-FFF2-40B4-BE49-F238E27FC236}">
                <a16:creationId xmlns:a16="http://schemas.microsoft.com/office/drawing/2014/main" id="{D9558AFC-32AE-4A15-BC47-48D657382F4E}"/>
              </a:ext>
            </a:extLst>
          </p:cNvPr>
          <p:cNvSpPr/>
          <p:nvPr/>
        </p:nvSpPr>
        <p:spPr bwMode="auto">
          <a:xfrm>
            <a:off x="10563990" y="2733878"/>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13" name="Oval 212" descr="Dark blue circle">
            <a:extLst>
              <a:ext uri="{FF2B5EF4-FFF2-40B4-BE49-F238E27FC236}">
                <a16:creationId xmlns:a16="http://schemas.microsoft.com/office/drawing/2014/main" id="{F8DF4A4A-5DDA-4C84-91A2-027251621928}"/>
              </a:ext>
            </a:extLst>
          </p:cNvPr>
          <p:cNvSpPr/>
          <p:nvPr/>
        </p:nvSpPr>
        <p:spPr bwMode="auto">
          <a:xfrm>
            <a:off x="10532862" y="2118072"/>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14" name="Oval 213" descr="Dark blue circle">
            <a:extLst>
              <a:ext uri="{FF2B5EF4-FFF2-40B4-BE49-F238E27FC236}">
                <a16:creationId xmlns:a16="http://schemas.microsoft.com/office/drawing/2014/main" id="{7EFC54E5-BFD8-4BC5-984C-50FD8A4DE619}"/>
              </a:ext>
            </a:extLst>
          </p:cNvPr>
          <p:cNvSpPr/>
          <p:nvPr/>
        </p:nvSpPr>
        <p:spPr bwMode="auto">
          <a:xfrm>
            <a:off x="11199673" y="2082512"/>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54" name="Rectangle 253">
            <a:extLst>
              <a:ext uri="{FF2B5EF4-FFF2-40B4-BE49-F238E27FC236}">
                <a16:creationId xmlns:a16="http://schemas.microsoft.com/office/drawing/2014/main" id="{72C95F3C-F865-44E7-AFD2-C669354C8D02}"/>
              </a:ext>
            </a:extLst>
          </p:cNvPr>
          <p:cNvSpPr/>
          <p:nvPr/>
        </p:nvSpPr>
        <p:spPr bwMode="auto">
          <a:xfrm>
            <a:off x="6219963" y="3118959"/>
            <a:ext cx="2103120" cy="317541"/>
          </a:xfrm>
          <a:prstGeom prst="rect">
            <a:avLst/>
          </a:prstGeom>
          <a:solidFill>
            <a:schemeClr val="bg1">
              <a:lumMod val="95000"/>
            </a:schemeClr>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Real-time streaming data</a:t>
            </a:r>
          </a:p>
        </p:txBody>
      </p:sp>
      <p:pic>
        <p:nvPicPr>
          <p:cNvPr id="255" name="Graphic 254">
            <a:extLst>
              <a:ext uri="{FF2B5EF4-FFF2-40B4-BE49-F238E27FC236}">
                <a16:creationId xmlns:a16="http://schemas.microsoft.com/office/drawing/2014/main" id="{C7F103AA-AB4F-4491-BDA9-2BFC2DE67146}"/>
              </a:ext>
              <a:ext uri="{C183D7F6-B498-43B3-948B-1728B52AA6E4}">
                <adec:decorative xmlns:adec="http://schemas.microsoft.com/office/drawing/2017/decorative" val="1"/>
              </a:ext>
            </a:extLst>
          </p:cNvPr>
          <p:cNvPicPr>
            <a:picLocks noChangeAspect="1"/>
          </p:cNvPicPr>
          <p:nvPr/>
        </p:nvPicPr>
        <p:blipFill>
          <a:blip r:embed="rId53">
            <a:extLst>
              <a:ext uri="{28A0092B-C50C-407E-A947-70E740481C1C}">
                <a14:useLocalDpi xmlns:a14="http://schemas.microsoft.com/office/drawing/2010/main" val="0"/>
              </a:ext>
              <a:ext uri="{96DAC541-7B7A-43D3-8B79-37D633B846F1}">
                <asvg:svgBlip xmlns:asvg="http://schemas.microsoft.com/office/drawing/2016/SVG/main" r:embed="rId54"/>
              </a:ext>
            </a:extLst>
          </a:blip>
          <a:srcRect/>
          <a:stretch/>
        </p:blipFill>
        <p:spPr>
          <a:xfrm rot="5400000">
            <a:off x="7964511" y="3151860"/>
            <a:ext cx="251738" cy="251738"/>
          </a:xfrm>
          <a:prstGeom prst="rect">
            <a:avLst/>
          </a:prstGeom>
        </p:spPr>
      </p:pic>
      <p:grpSp>
        <p:nvGrpSpPr>
          <p:cNvPr id="7" name="Group 6">
            <a:extLst>
              <a:ext uri="{FF2B5EF4-FFF2-40B4-BE49-F238E27FC236}">
                <a16:creationId xmlns:a16="http://schemas.microsoft.com/office/drawing/2014/main" id="{EC0E2178-1B7A-4B50-9B79-CC5841CF4F30}"/>
              </a:ext>
            </a:extLst>
          </p:cNvPr>
          <p:cNvGrpSpPr/>
          <p:nvPr/>
        </p:nvGrpSpPr>
        <p:grpSpPr>
          <a:xfrm>
            <a:off x="7515558" y="2692328"/>
            <a:ext cx="822960" cy="283517"/>
            <a:chOff x="6530821" y="2692328"/>
            <a:chExt cx="822960" cy="283517"/>
          </a:xfrm>
        </p:grpSpPr>
        <p:sp>
          <p:nvSpPr>
            <p:cNvPr id="191" name="Rectangle 190">
              <a:extLst>
                <a:ext uri="{FF2B5EF4-FFF2-40B4-BE49-F238E27FC236}">
                  <a16:creationId xmlns:a16="http://schemas.microsoft.com/office/drawing/2014/main" id="{E6B93CBA-DF7B-40EE-848F-A2695F0B6683}"/>
                </a:ext>
              </a:extLst>
            </p:cNvPr>
            <p:cNvSpPr/>
            <p:nvPr/>
          </p:nvSpPr>
          <p:spPr bwMode="auto">
            <a:xfrm>
              <a:off x="6530821" y="2692328"/>
              <a:ext cx="822960" cy="283517"/>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91440" tIns="0" rIns="91440" bIns="0" numCol="1" spcCol="0" rtlCol="0" fromWordArt="0" anchor="ctr"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Change </a:t>
              </a:r>
              <a:b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feed</a:t>
              </a:r>
            </a:p>
          </p:txBody>
        </p:sp>
        <p:pic>
          <p:nvPicPr>
            <p:cNvPr id="192" name="Graphic 191">
              <a:extLst>
                <a:ext uri="{FF2B5EF4-FFF2-40B4-BE49-F238E27FC236}">
                  <a16:creationId xmlns:a16="http://schemas.microsoft.com/office/drawing/2014/main" id="{6AB3DA37-24B8-4300-9A65-C284582B7B2E}"/>
                </a:ext>
              </a:extLst>
            </p:cNvPr>
            <p:cNvPicPr>
              <a:picLocks noChangeAspect="1"/>
            </p:cNvPicPr>
            <p:nvPr/>
          </p:nvPicPr>
          <p:blipFill>
            <a:blip r:embed="rId55">
              <a:extLst>
                <a:ext uri="{28A0092B-C50C-407E-A947-70E740481C1C}">
                  <a14:useLocalDpi xmlns:a14="http://schemas.microsoft.com/office/drawing/2010/main" val="0"/>
                </a:ext>
                <a:ext uri="{96DAC541-7B7A-43D3-8B79-37D633B846F1}">
                  <asvg:svgBlip xmlns:asvg="http://schemas.microsoft.com/office/drawing/2016/SVG/main" r:embed="rId56"/>
                </a:ext>
              </a:extLst>
            </a:blip>
            <a:srcRect/>
            <a:stretch/>
          </p:blipFill>
          <p:spPr>
            <a:xfrm>
              <a:off x="7082636" y="2761160"/>
              <a:ext cx="163308" cy="163308"/>
            </a:xfrm>
            <a:prstGeom prst="rect">
              <a:avLst/>
            </a:prstGeom>
          </p:spPr>
        </p:pic>
      </p:grpSp>
      <p:grpSp>
        <p:nvGrpSpPr>
          <p:cNvPr id="18" name="Group 17">
            <a:extLst>
              <a:ext uri="{FF2B5EF4-FFF2-40B4-BE49-F238E27FC236}">
                <a16:creationId xmlns:a16="http://schemas.microsoft.com/office/drawing/2014/main" id="{F50392BA-E9EA-4555-8151-A564268067F0}"/>
              </a:ext>
            </a:extLst>
          </p:cNvPr>
          <p:cNvGrpSpPr/>
          <p:nvPr/>
        </p:nvGrpSpPr>
        <p:grpSpPr>
          <a:xfrm>
            <a:off x="9030767" y="2696527"/>
            <a:ext cx="1760405" cy="282580"/>
            <a:chOff x="9030767" y="2696527"/>
            <a:chExt cx="1760405" cy="282580"/>
          </a:xfrm>
        </p:grpSpPr>
        <p:sp>
          <p:nvSpPr>
            <p:cNvPr id="187" name="Rectangle 186">
              <a:extLst>
                <a:ext uri="{FF2B5EF4-FFF2-40B4-BE49-F238E27FC236}">
                  <a16:creationId xmlns:a16="http://schemas.microsoft.com/office/drawing/2014/main" id="{DEF9BB28-60D8-4C41-B346-65B355DE6FA7}"/>
                </a:ext>
              </a:extLst>
            </p:cNvPr>
            <p:cNvSpPr/>
            <p:nvPr/>
          </p:nvSpPr>
          <p:spPr bwMode="auto">
            <a:xfrm>
              <a:off x="9030767" y="2696527"/>
              <a:ext cx="1760405" cy="282580"/>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91440" tIns="91440" rIns="91440" bIns="91440" numCol="1" spcCol="0" rtlCol="0" fromWordArt="0" anchor="ctr"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Event Based Processing</a:t>
              </a:r>
            </a:p>
          </p:txBody>
        </p:sp>
        <p:pic>
          <p:nvPicPr>
            <p:cNvPr id="188" name="Graphic 187">
              <a:extLst>
                <a:ext uri="{FF2B5EF4-FFF2-40B4-BE49-F238E27FC236}">
                  <a16:creationId xmlns:a16="http://schemas.microsoft.com/office/drawing/2014/main" id="{DA5349DE-9F20-4C1E-AF27-49521E791DCA}"/>
                </a:ext>
              </a:extLst>
            </p:cNvPr>
            <p:cNvPicPr>
              <a:picLocks noChangeAspect="1"/>
            </p:cNvPicPr>
            <p:nvPr/>
          </p:nvPicPr>
          <p:blipFill>
            <a:blip r:embed="rId57">
              <a:extLst>
                <a:ext uri="{28A0092B-C50C-407E-A947-70E740481C1C}">
                  <a14:useLocalDpi xmlns:a14="http://schemas.microsoft.com/office/drawing/2010/main" val="0"/>
                </a:ext>
                <a:ext uri="{96DAC541-7B7A-43D3-8B79-37D633B846F1}">
                  <asvg:svgBlip xmlns:asvg="http://schemas.microsoft.com/office/drawing/2016/SVG/main" r:embed="rId58"/>
                </a:ext>
              </a:extLst>
            </a:blip>
            <a:srcRect/>
            <a:stretch/>
          </p:blipFill>
          <p:spPr>
            <a:xfrm>
              <a:off x="10248311" y="2757832"/>
              <a:ext cx="173089" cy="173088"/>
            </a:xfrm>
            <a:prstGeom prst="rect">
              <a:avLst/>
            </a:prstGeom>
          </p:spPr>
        </p:pic>
        <p:pic>
          <p:nvPicPr>
            <p:cNvPr id="189" name="Graphic 188">
              <a:extLst>
                <a:ext uri="{FF2B5EF4-FFF2-40B4-BE49-F238E27FC236}">
                  <a16:creationId xmlns:a16="http://schemas.microsoft.com/office/drawing/2014/main" id="{8CEAEDDC-B5D2-46B3-B5CC-6B4B36C4BBE5}"/>
                </a:ext>
              </a:extLst>
            </p:cNvPr>
            <p:cNvPicPr>
              <a:picLocks noChangeAspect="1"/>
            </p:cNvPicPr>
            <p:nvPr/>
          </p:nvPicPr>
          <p:blipFill rotWithShape="1">
            <a:blip r:embed="rId59">
              <a:extLst>
                <a:ext uri="{28A0092B-C50C-407E-A947-70E740481C1C}">
                  <a14:useLocalDpi xmlns:a14="http://schemas.microsoft.com/office/drawing/2010/main" val="0"/>
                </a:ext>
                <a:ext uri="{96DAC541-7B7A-43D3-8B79-37D633B846F1}">
                  <asvg:svgBlip xmlns:asvg="http://schemas.microsoft.com/office/drawing/2016/SVG/main" r:embed="rId60"/>
                </a:ext>
              </a:extLst>
            </a:blip>
            <a:srcRect t="2" r="69645" b="-3413"/>
            <a:stretch/>
          </p:blipFill>
          <p:spPr>
            <a:xfrm>
              <a:off x="10480860" y="2759374"/>
              <a:ext cx="103933" cy="164388"/>
            </a:xfrm>
            <a:prstGeom prst="rect">
              <a:avLst/>
            </a:prstGeom>
          </p:spPr>
        </p:pic>
      </p:grpSp>
      <p:sp>
        <p:nvSpPr>
          <p:cNvPr id="480" name="Rectangle 479">
            <a:extLst>
              <a:ext uri="{FF2B5EF4-FFF2-40B4-BE49-F238E27FC236}">
                <a16:creationId xmlns:a16="http://schemas.microsoft.com/office/drawing/2014/main" id="{59DA4AA1-4C10-4D3F-BA76-4C1F9803C8FA}"/>
              </a:ext>
            </a:extLst>
          </p:cNvPr>
          <p:cNvSpPr/>
          <p:nvPr/>
        </p:nvSpPr>
        <p:spPr bwMode="auto">
          <a:xfrm>
            <a:off x="11026678" y="2068394"/>
            <a:ext cx="452270" cy="222109"/>
          </a:xfrm>
          <a:prstGeom prst="rect">
            <a:avLst/>
          </a:prstGeom>
          <a:solidFill>
            <a:schemeClr val="bg1"/>
          </a:solidFill>
          <a:ln w="15875">
            <a:solidFill>
              <a:srgbClr val="BFBFB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r>
              <a:rPr kumimoji="0" lang="en-US" sz="600" b="0" i="0" u="none" strike="noStrike" kern="0" cap="none" spc="0" normalizeH="0" baseline="0" noProof="0">
                <a:ln>
                  <a:noFill/>
                </a:ln>
                <a:solidFill>
                  <a:srgbClr val="0078D4"/>
                </a:solidFill>
                <a:effectLst/>
                <a:uLnTx/>
                <a:uFillTx/>
                <a:latin typeface="Segoe UI"/>
                <a:ea typeface="+mn-ea"/>
                <a:cs typeface="Segoe UI Semibold" panose="020B0702040204020203" pitchFamily="34" charset="0"/>
              </a:rPr>
              <a:t>Last 15 min</a:t>
            </a:r>
          </a:p>
        </p:txBody>
      </p:sp>
      <p:sp>
        <p:nvSpPr>
          <p:cNvPr id="479" name="Rectangle 478">
            <a:extLst>
              <a:ext uri="{FF2B5EF4-FFF2-40B4-BE49-F238E27FC236}">
                <a16:creationId xmlns:a16="http://schemas.microsoft.com/office/drawing/2014/main" id="{08AED56F-2472-4FC6-B0F2-B66DBE7AC40B}"/>
              </a:ext>
            </a:extLst>
          </p:cNvPr>
          <p:cNvSpPr/>
          <p:nvPr/>
        </p:nvSpPr>
        <p:spPr bwMode="auto">
          <a:xfrm>
            <a:off x="10390167" y="2068394"/>
            <a:ext cx="453433" cy="222109"/>
          </a:xfrm>
          <a:prstGeom prst="rect">
            <a:avLst/>
          </a:prstGeom>
          <a:solidFill>
            <a:schemeClr val="bg1"/>
          </a:solidFill>
          <a:ln w="15875">
            <a:solidFill>
              <a:srgbClr val="BFBFB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r>
              <a:rPr kumimoji="0" lang="en-US" sz="600" b="0" i="0" u="none" strike="noStrike" kern="0" cap="none" spc="0" normalizeH="0" baseline="0" noProof="0">
                <a:ln>
                  <a:noFill/>
                </a:ln>
                <a:solidFill>
                  <a:srgbClr val="0078D4"/>
                </a:solidFill>
                <a:effectLst/>
                <a:uLnTx/>
                <a:uFillTx/>
                <a:latin typeface="Segoe UI"/>
                <a:ea typeface="+mn-ea"/>
                <a:cs typeface="Segoe UI Semibold" panose="020B0702040204020203" pitchFamily="34" charset="0"/>
              </a:rPr>
              <a:t>Last 1,000 records</a:t>
            </a:r>
          </a:p>
        </p:txBody>
      </p:sp>
      <p:sp>
        <p:nvSpPr>
          <p:cNvPr id="171" name="Rectangle 170">
            <a:extLst>
              <a:ext uri="{FF2B5EF4-FFF2-40B4-BE49-F238E27FC236}">
                <a16:creationId xmlns:a16="http://schemas.microsoft.com/office/drawing/2014/main" id="{EAA469C1-53CC-4686-8F74-B73FD9E078CA}"/>
              </a:ext>
              <a:ext uri="{C183D7F6-B498-43B3-948B-1728B52AA6E4}">
                <adec:decorative xmlns:adec="http://schemas.microsoft.com/office/drawing/2017/decorative" val="1"/>
              </a:ext>
            </a:extLst>
          </p:cNvPr>
          <p:cNvSpPr/>
          <p:nvPr/>
        </p:nvSpPr>
        <p:spPr bwMode="auto">
          <a:xfrm>
            <a:off x="5405040" y="1864005"/>
            <a:ext cx="4934710" cy="583348"/>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91440" bIns="91440" numCol="1" spcCol="0" rtlCol="0" fromWordArt="0" anchor="t" anchorCtr="0" forceAA="0" compatLnSpc="1">
            <a:prstTxWarp prst="textNoShape">
              <a:avLst/>
            </a:prstTxWarp>
            <a:noAutofit/>
          </a:bodyPr>
          <a:lstStyle/>
          <a:p>
            <a:pPr marL="0" marR="0" lvl="0" indent="0" algn="ctr" defTabSz="710593" rtl="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endParaRPr>
          </a:p>
        </p:txBody>
      </p:sp>
      <p:sp>
        <p:nvSpPr>
          <p:cNvPr id="193" name="Rectangle 192">
            <a:extLst>
              <a:ext uri="{FF2B5EF4-FFF2-40B4-BE49-F238E27FC236}">
                <a16:creationId xmlns:a16="http://schemas.microsoft.com/office/drawing/2014/main" id="{E72E99F7-9BCD-4715-BDD6-12769C4E5BB0}"/>
              </a:ext>
              <a:ext uri="{C183D7F6-B498-43B3-948B-1728B52AA6E4}">
                <adec:decorative xmlns:adec="http://schemas.microsoft.com/office/drawing/2017/decorative" val="1"/>
              </a:ext>
            </a:extLst>
          </p:cNvPr>
          <p:cNvSpPr/>
          <p:nvPr/>
        </p:nvSpPr>
        <p:spPr bwMode="auto">
          <a:xfrm>
            <a:off x="7622142" y="1926875"/>
            <a:ext cx="2377440" cy="191073"/>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defTabSz="710593">
              <a:lnSpc>
                <a:spcPct val="90000"/>
              </a:lnSpc>
              <a:spcBef>
                <a:spcPct val="0"/>
              </a:spcBef>
              <a:spcAft>
                <a:spcPts val="400"/>
              </a:spcAft>
              <a:defRPr/>
            </a:pPr>
            <a:r>
              <a:rPr lang="en-US" sz="900" kern="0">
                <a:solidFill>
                  <a:srgbClr val="000000"/>
                </a:solidFill>
                <a:latin typeface="Segoe UI Semibold" panose="020B0702040204020203" pitchFamily="34" charset="0"/>
                <a:cs typeface="Segoe UI Semibold" panose="020B0702040204020203" pitchFamily="34" charset="0"/>
              </a:rPr>
              <a:t>CDM    </a:t>
            </a:r>
            <a:r>
              <a:rPr kumimoji="0" lang="en-US" sz="700" b="0" i="0" u="none" strike="noStrike" kern="0" cap="none" spc="0" normalizeH="0" baseline="0" noProof="0">
                <a:ln>
                  <a:noFill/>
                </a:ln>
                <a:solidFill>
                  <a:srgbClr val="0078D4"/>
                </a:solidFill>
                <a:effectLst/>
                <a:uLnTx/>
                <a:uFillTx/>
                <a:latin typeface="Segoe UI"/>
                <a:ea typeface="+mn-ea"/>
                <a:cs typeface="Segoe UI Semibold" panose="020B0702040204020203" pitchFamily="34" charset="0"/>
              </a:rPr>
              <a:t>Profile unification</a:t>
            </a:r>
            <a:r>
              <a:rPr kumimoji="0" lang="en-US" sz="700" b="0" i="0" u="none" strike="noStrike" kern="0" cap="none" spc="0" normalizeH="0" noProof="0">
                <a:ln>
                  <a:noFill/>
                </a:ln>
                <a:solidFill>
                  <a:srgbClr val="0078D4"/>
                </a:solidFill>
                <a:effectLst/>
                <a:uLnTx/>
                <a:uFillTx/>
                <a:latin typeface="Segoe UI"/>
                <a:ea typeface="+mn-ea"/>
                <a:cs typeface="Segoe UI Semibold" panose="020B0702040204020203" pitchFamily="34" charset="0"/>
              </a:rPr>
              <a:t> | </a:t>
            </a:r>
            <a:r>
              <a:rPr kumimoji="0" lang="en-US" sz="700" b="0" i="0" u="none" strike="noStrike" kern="0" cap="none" spc="0" normalizeH="0" baseline="0" noProof="0">
                <a:ln>
                  <a:noFill/>
                </a:ln>
                <a:solidFill>
                  <a:srgbClr val="0078D4"/>
                </a:solidFill>
                <a:effectLst/>
                <a:uLnTx/>
                <a:uFillTx/>
                <a:latin typeface="Segoe UI"/>
                <a:ea typeface="+mn-ea"/>
                <a:cs typeface="Segoe UI Semibold" panose="020B0702040204020203" pitchFamily="34" charset="0"/>
              </a:rPr>
              <a:t>Signalization | Segmentation</a:t>
            </a:r>
          </a:p>
        </p:txBody>
      </p:sp>
      <p:sp>
        <p:nvSpPr>
          <p:cNvPr id="52" name="Freeform: Shape 51">
            <a:extLst>
              <a:ext uri="{FF2B5EF4-FFF2-40B4-BE49-F238E27FC236}">
                <a16:creationId xmlns:a16="http://schemas.microsoft.com/office/drawing/2014/main" id="{88B40064-CCA5-42B0-8BB5-CEC7389C95C9}"/>
              </a:ext>
            </a:extLst>
          </p:cNvPr>
          <p:cNvSpPr/>
          <p:nvPr/>
        </p:nvSpPr>
        <p:spPr bwMode="auto">
          <a:xfrm>
            <a:off x="10120850" y="1981612"/>
            <a:ext cx="0" cy="268224"/>
          </a:xfrm>
          <a:custGeom>
            <a:avLst/>
            <a:gdLst>
              <a:gd name="connsiteX0" fmla="*/ 0 w 0"/>
              <a:gd name="connsiteY0" fmla="*/ 268224 h 268224"/>
              <a:gd name="connsiteX1" fmla="*/ 0 w 0"/>
              <a:gd name="connsiteY1" fmla="*/ 0 h 268224"/>
            </a:gdLst>
            <a:ahLst/>
            <a:cxnLst>
              <a:cxn ang="0">
                <a:pos x="connsiteX0" y="connsiteY0"/>
              </a:cxn>
              <a:cxn ang="0">
                <a:pos x="connsiteX1" y="connsiteY1"/>
              </a:cxn>
            </a:cxnLst>
            <a:rect l="l" t="t" r="r" b="b"/>
            <a:pathLst>
              <a:path h="268224">
                <a:moveTo>
                  <a:pt x="0" y="268224"/>
                </a:moveTo>
                <a:lnTo>
                  <a:pt x="0" y="0"/>
                </a:lnTo>
              </a:path>
            </a:pathLst>
          </a:cu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A0A6AD43-93FB-410A-B105-5D6F068214B6}"/>
              </a:ext>
            </a:extLst>
          </p:cNvPr>
          <p:cNvSpPr/>
          <p:nvPr/>
        </p:nvSpPr>
        <p:spPr bwMode="auto">
          <a:xfrm>
            <a:off x="7220830" y="1664043"/>
            <a:ext cx="0" cy="548640"/>
          </a:xfrm>
          <a:custGeom>
            <a:avLst/>
            <a:gdLst>
              <a:gd name="connsiteX0" fmla="*/ 0 w 0"/>
              <a:gd name="connsiteY0" fmla="*/ 268224 h 268224"/>
              <a:gd name="connsiteX1" fmla="*/ 0 w 0"/>
              <a:gd name="connsiteY1" fmla="*/ 0 h 268224"/>
            </a:gdLst>
            <a:ahLst/>
            <a:cxnLst>
              <a:cxn ang="0">
                <a:pos x="connsiteX0" y="connsiteY0"/>
              </a:cxn>
              <a:cxn ang="0">
                <a:pos x="connsiteX1" y="connsiteY1"/>
              </a:cxn>
            </a:cxnLst>
            <a:rect l="l" t="t" r="r" b="b"/>
            <a:pathLst>
              <a:path h="268224">
                <a:moveTo>
                  <a:pt x="0" y="268224"/>
                </a:moveTo>
                <a:lnTo>
                  <a:pt x="0" y="0"/>
                </a:lnTo>
              </a:path>
            </a:pathLst>
          </a:cu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21" name="Group 220">
            <a:extLst>
              <a:ext uri="{FF2B5EF4-FFF2-40B4-BE49-F238E27FC236}">
                <a16:creationId xmlns:a16="http://schemas.microsoft.com/office/drawing/2014/main" id="{70E9D22B-8FA1-46B1-B0F3-ECBB62FD2331}"/>
              </a:ext>
            </a:extLst>
          </p:cNvPr>
          <p:cNvGrpSpPr/>
          <p:nvPr/>
        </p:nvGrpSpPr>
        <p:grpSpPr>
          <a:xfrm>
            <a:off x="1787642" y="3752795"/>
            <a:ext cx="2996209" cy="874313"/>
            <a:chOff x="1787642" y="2670731"/>
            <a:chExt cx="2996209" cy="874313"/>
          </a:xfrm>
        </p:grpSpPr>
        <p:sp>
          <p:nvSpPr>
            <p:cNvPr id="222" name="Rectangle 221">
              <a:extLst>
                <a:ext uri="{FF2B5EF4-FFF2-40B4-BE49-F238E27FC236}">
                  <a16:creationId xmlns:a16="http://schemas.microsoft.com/office/drawing/2014/main" id="{0A6DA847-F304-4A18-A7EC-8FAA757D2BE5}"/>
                </a:ext>
                <a:ext uri="{C183D7F6-B498-43B3-948B-1728B52AA6E4}">
                  <adec:decorative xmlns:adec="http://schemas.microsoft.com/office/drawing/2017/decorative" val="1"/>
                </a:ext>
              </a:extLst>
            </p:cNvPr>
            <p:cNvSpPr/>
            <p:nvPr/>
          </p:nvSpPr>
          <p:spPr bwMode="auto">
            <a:xfrm>
              <a:off x="1787643" y="2979872"/>
              <a:ext cx="969264"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Azure </a:t>
              </a:r>
              <a:b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Cosmos DB</a:t>
              </a:r>
            </a:p>
          </p:txBody>
        </p:sp>
        <p:sp>
          <p:nvSpPr>
            <p:cNvPr id="223" name="Rectangle 222">
              <a:extLst>
                <a:ext uri="{FF2B5EF4-FFF2-40B4-BE49-F238E27FC236}">
                  <a16:creationId xmlns:a16="http://schemas.microsoft.com/office/drawing/2014/main" id="{C54D0F2C-4230-4399-8456-7BC62FC3BA35}"/>
                </a:ext>
                <a:ext uri="{C183D7F6-B498-43B3-948B-1728B52AA6E4}">
                  <adec:decorative xmlns:adec="http://schemas.microsoft.com/office/drawing/2017/decorative" val="1"/>
                </a:ext>
              </a:extLst>
            </p:cNvPr>
            <p:cNvSpPr/>
            <p:nvPr/>
          </p:nvSpPr>
          <p:spPr bwMode="auto">
            <a:xfrm>
              <a:off x="2807379" y="2670731"/>
              <a:ext cx="960120" cy="256032"/>
            </a:xfrm>
            <a:prstGeom prst="rect">
              <a:avLst/>
            </a:prstGeom>
            <a:solidFill>
              <a:schemeClr val="bg1">
                <a:lumMod val="95000"/>
              </a:schemeClr>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Azure Health</a:t>
              </a:r>
              <a:b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Data Services</a:t>
              </a:r>
            </a:p>
          </p:txBody>
        </p:sp>
        <p:sp>
          <p:nvSpPr>
            <p:cNvPr id="224" name="Rectangle 223">
              <a:extLst>
                <a:ext uri="{FF2B5EF4-FFF2-40B4-BE49-F238E27FC236}">
                  <a16:creationId xmlns:a16="http://schemas.microsoft.com/office/drawing/2014/main" id="{13CB4DA6-25AF-4975-A08A-21C0E2B7A301}"/>
                </a:ext>
                <a:ext uri="{C183D7F6-B498-43B3-948B-1728B52AA6E4}">
                  <adec:decorative xmlns:adec="http://schemas.microsoft.com/office/drawing/2017/decorative" val="1"/>
                </a:ext>
              </a:extLst>
            </p:cNvPr>
            <p:cNvSpPr/>
            <p:nvPr/>
          </p:nvSpPr>
          <p:spPr bwMode="auto">
            <a:xfrm>
              <a:off x="1787642" y="3289012"/>
              <a:ext cx="969264"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Microsoft 365</a:t>
              </a:r>
            </a:p>
          </p:txBody>
        </p:sp>
        <p:grpSp>
          <p:nvGrpSpPr>
            <p:cNvPr id="225" name="Group 224">
              <a:extLst>
                <a:ext uri="{FF2B5EF4-FFF2-40B4-BE49-F238E27FC236}">
                  <a16:creationId xmlns:a16="http://schemas.microsoft.com/office/drawing/2014/main" id="{3BD46BC7-36AF-4F35-9A3F-2DD50D39CF3E}"/>
                </a:ext>
              </a:extLst>
            </p:cNvPr>
            <p:cNvGrpSpPr/>
            <p:nvPr/>
          </p:nvGrpSpPr>
          <p:grpSpPr>
            <a:xfrm>
              <a:off x="3622728" y="2803162"/>
              <a:ext cx="38699" cy="4343"/>
              <a:chOff x="1834226" y="5095955"/>
              <a:chExt cx="79067" cy="8874"/>
            </a:xfrm>
          </p:grpSpPr>
          <p:sp>
            <p:nvSpPr>
              <p:cNvPr id="287" name="Freeform: Shape 286">
                <a:extLst>
                  <a:ext uri="{FF2B5EF4-FFF2-40B4-BE49-F238E27FC236}">
                    <a16:creationId xmlns:a16="http://schemas.microsoft.com/office/drawing/2014/main" id="{AE2F7622-9ABA-458F-A9A9-429C7E6237FF}"/>
                  </a:ext>
                </a:extLst>
              </p:cNvPr>
              <p:cNvSpPr/>
              <p:nvPr/>
            </p:nvSpPr>
            <p:spPr>
              <a:xfrm>
                <a:off x="1834226" y="5097433"/>
                <a:ext cx="11273" cy="7396"/>
              </a:xfrm>
              <a:custGeom>
                <a:avLst/>
                <a:gdLst>
                  <a:gd name="connsiteX0" fmla="*/ 9579 w 11273"/>
                  <a:gd name="connsiteY0" fmla="*/ 1283 h 7396"/>
                  <a:gd name="connsiteX1" fmla="*/ 6042 w 11273"/>
                  <a:gd name="connsiteY1" fmla="*/ 174 h 7396"/>
                  <a:gd name="connsiteX2" fmla="*/ 831 w 11273"/>
                  <a:gd name="connsiteY2" fmla="*/ 913 h 7396"/>
                  <a:gd name="connsiteX3" fmla="*/ 15 w 11273"/>
                  <a:gd name="connsiteY3" fmla="*/ 2187 h 7396"/>
                  <a:gd name="connsiteX4" fmla="*/ 5250 w 11273"/>
                  <a:gd name="connsiteY4" fmla="*/ 7347 h 7396"/>
                  <a:gd name="connsiteX5" fmla="*/ 5986 w 11273"/>
                  <a:gd name="connsiteY5" fmla="*/ 7397 h 7396"/>
                  <a:gd name="connsiteX6" fmla="*/ 11163 w 11273"/>
                  <a:gd name="connsiteY6" fmla="*/ 4052 h 7396"/>
                  <a:gd name="connsiteX7" fmla="*/ 11245 w 11273"/>
                  <a:gd name="connsiteY7" fmla="*/ 3764 h 7396"/>
                  <a:gd name="connsiteX8" fmla="*/ 9579 w 11273"/>
                  <a:gd name="connsiteY8" fmla="*/ 1283 h 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3" h="7396">
                    <a:moveTo>
                      <a:pt x="9579" y="1283"/>
                    </a:moveTo>
                    <a:cubicBezTo>
                      <a:pt x="8477" y="708"/>
                      <a:pt x="7276" y="330"/>
                      <a:pt x="6042" y="174"/>
                    </a:cubicBezTo>
                    <a:cubicBezTo>
                      <a:pt x="4279" y="-213"/>
                      <a:pt x="2424" y="51"/>
                      <a:pt x="831" y="913"/>
                    </a:cubicBezTo>
                    <a:cubicBezTo>
                      <a:pt x="399" y="1209"/>
                      <a:pt x="105" y="1669"/>
                      <a:pt x="15" y="2187"/>
                    </a:cubicBezTo>
                    <a:cubicBezTo>
                      <a:pt x="-214" y="3830"/>
                      <a:pt x="2212" y="6920"/>
                      <a:pt x="5250" y="7347"/>
                    </a:cubicBezTo>
                    <a:cubicBezTo>
                      <a:pt x="5495" y="7380"/>
                      <a:pt x="5740" y="7397"/>
                      <a:pt x="5986" y="7397"/>
                    </a:cubicBezTo>
                    <a:cubicBezTo>
                      <a:pt x="8215" y="7397"/>
                      <a:pt x="10232" y="6082"/>
                      <a:pt x="11163" y="4052"/>
                    </a:cubicBezTo>
                    <a:lnTo>
                      <a:pt x="11245" y="3764"/>
                    </a:lnTo>
                    <a:cubicBezTo>
                      <a:pt x="11351" y="3238"/>
                      <a:pt x="11237" y="2195"/>
                      <a:pt x="9579" y="1283"/>
                    </a:cubicBezTo>
                    <a:close/>
                  </a:path>
                </a:pathLst>
              </a:custGeom>
              <a:solidFill>
                <a:srgbClr val="FFFFFF"/>
              </a:solidFill>
              <a:ln w="93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288" name="Freeform: Shape 287">
                <a:extLst>
                  <a:ext uri="{FF2B5EF4-FFF2-40B4-BE49-F238E27FC236}">
                    <a16:creationId xmlns:a16="http://schemas.microsoft.com/office/drawing/2014/main" id="{76738E71-FB0B-49EB-B837-5C4092AED5F4}"/>
                  </a:ext>
                </a:extLst>
              </p:cNvPr>
              <p:cNvSpPr/>
              <p:nvPr/>
            </p:nvSpPr>
            <p:spPr>
              <a:xfrm>
                <a:off x="1903055" y="5095955"/>
                <a:ext cx="10238" cy="6346"/>
              </a:xfrm>
              <a:custGeom>
                <a:avLst/>
                <a:gdLst>
                  <a:gd name="connsiteX0" fmla="*/ 8319 w 10238"/>
                  <a:gd name="connsiteY0" fmla="*/ 199 h 6346"/>
                  <a:gd name="connsiteX1" fmla="*/ 4807 w 10238"/>
                  <a:gd name="connsiteY1" fmla="*/ 125 h 6346"/>
                  <a:gd name="connsiteX2" fmla="*/ 12 w 10238"/>
                  <a:gd name="connsiteY2" fmla="*/ 3149 h 6346"/>
                  <a:gd name="connsiteX3" fmla="*/ 53 w 10238"/>
                  <a:gd name="connsiteY3" fmla="*/ 3297 h 6346"/>
                  <a:gd name="connsiteX4" fmla="*/ 4774 w 10238"/>
                  <a:gd name="connsiteY4" fmla="*/ 6346 h 6346"/>
                  <a:gd name="connsiteX5" fmla="*/ 5444 w 10238"/>
                  <a:gd name="connsiteY5" fmla="*/ 6305 h 6346"/>
                  <a:gd name="connsiteX6" fmla="*/ 8923 w 10238"/>
                  <a:gd name="connsiteY6" fmla="*/ 4381 h 6346"/>
                  <a:gd name="connsiteX7" fmla="*/ 10239 w 10238"/>
                  <a:gd name="connsiteY7" fmla="*/ 1711 h 6346"/>
                  <a:gd name="connsiteX8" fmla="*/ 8319 w 10238"/>
                  <a:gd name="connsiteY8" fmla="*/ 199 h 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38" h="6346">
                    <a:moveTo>
                      <a:pt x="8319" y="199"/>
                    </a:moveTo>
                    <a:cubicBezTo>
                      <a:pt x="7159" y="-39"/>
                      <a:pt x="5975" y="-63"/>
                      <a:pt x="4807" y="125"/>
                    </a:cubicBezTo>
                    <a:cubicBezTo>
                      <a:pt x="2266" y="495"/>
                      <a:pt x="-192" y="1637"/>
                      <a:pt x="12" y="3149"/>
                    </a:cubicBezTo>
                    <a:lnTo>
                      <a:pt x="53" y="3297"/>
                    </a:lnTo>
                    <a:cubicBezTo>
                      <a:pt x="894" y="5162"/>
                      <a:pt x="2740" y="6354"/>
                      <a:pt x="4774" y="6346"/>
                    </a:cubicBezTo>
                    <a:cubicBezTo>
                      <a:pt x="5003" y="6346"/>
                      <a:pt x="5223" y="6338"/>
                      <a:pt x="5444" y="6305"/>
                    </a:cubicBezTo>
                    <a:cubicBezTo>
                      <a:pt x="6784" y="6066"/>
                      <a:pt x="8009" y="5393"/>
                      <a:pt x="8923" y="4381"/>
                    </a:cubicBezTo>
                    <a:cubicBezTo>
                      <a:pt x="9683" y="3700"/>
                      <a:pt x="10165" y="2738"/>
                      <a:pt x="10239" y="1711"/>
                    </a:cubicBezTo>
                    <a:cubicBezTo>
                      <a:pt x="10115" y="1005"/>
                      <a:pt x="9430" y="462"/>
                      <a:pt x="8319" y="199"/>
                    </a:cubicBezTo>
                    <a:close/>
                  </a:path>
                </a:pathLst>
              </a:custGeom>
              <a:solidFill>
                <a:srgbClr val="FFFFFF"/>
              </a:solidFill>
              <a:ln w="93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pic>
          <p:nvPicPr>
            <p:cNvPr id="226" name="Graphic 225" descr="planet">
              <a:extLst>
                <a:ext uri="{FF2B5EF4-FFF2-40B4-BE49-F238E27FC236}">
                  <a16:creationId xmlns:a16="http://schemas.microsoft.com/office/drawing/2014/main" id="{B4691E24-C6D1-419E-8135-D2E90252DAA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2542206" y="3023872"/>
              <a:ext cx="173865" cy="173865"/>
            </a:xfrm>
            <a:prstGeom prst="rect">
              <a:avLst/>
            </a:prstGeom>
          </p:spPr>
        </p:pic>
        <p:grpSp>
          <p:nvGrpSpPr>
            <p:cNvPr id="227" name="laptop">
              <a:extLst>
                <a:ext uri="{FF2B5EF4-FFF2-40B4-BE49-F238E27FC236}">
                  <a16:creationId xmlns:a16="http://schemas.microsoft.com/office/drawing/2014/main" id="{858F65BF-CDE2-461F-86B5-B155FA14439D}"/>
                </a:ext>
                <a:ext uri="{C183D7F6-B498-43B3-948B-1728B52AA6E4}">
                  <adec:decorative xmlns:adec="http://schemas.microsoft.com/office/drawing/2017/decorative" val="1"/>
                </a:ext>
              </a:extLst>
            </p:cNvPr>
            <p:cNvGrpSpPr/>
            <p:nvPr/>
          </p:nvGrpSpPr>
          <p:grpSpPr>
            <a:xfrm>
              <a:off x="2545118" y="3362443"/>
              <a:ext cx="168040" cy="122716"/>
              <a:chOff x="5866495" y="1174751"/>
              <a:chExt cx="382588" cy="279400"/>
            </a:xfrm>
          </p:grpSpPr>
          <p:sp>
            <p:nvSpPr>
              <p:cNvPr id="247" name="Freeform 51">
                <a:extLst>
                  <a:ext uri="{FF2B5EF4-FFF2-40B4-BE49-F238E27FC236}">
                    <a16:creationId xmlns:a16="http://schemas.microsoft.com/office/drawing/2014/main" id="{491CAF22-1903-41DD-A54E-AE30DB9DAD1B}"/>
                  </a:ext>
                </a:extLst>
              </p:cNvPr>
              <p:cNvSpPr>
                <a:spLocks/>
              </p:cNvSpPr>
              <p:nvPr/>
            </p:nvSpPr>
            <p:spPr bwMode="auto">
              <a:xfrm>
                <a:off x="5866495" y="1260476"/>
                <a:ext cx="382588" cy="193675"/>
              </a:xfrm>
              <a:custGeom>
                <a:avLst/>
                <a:gdLst>
                  <a:gd name="T0" fmla="*/ 203 w 241"/>
                  <a:gd name="T1" fmla="*/ 61 h 122"/>
                  <a:gd name="T2" fmla="*/ 120 w 241"/>
                  <a:gd name="T3" fmla="*/ 0 h 122"/>
                  <a:gd name="T4" fmla="*/ 39 w 241"/>
                  <a:gd name="T5" fmla="*/ 61 h 122"/>
                  <a:gd name="T6" fmla="*/ 38 w 241"/>
                  <a:gd name="T7" fmla="*/ 61 h 122"/>
                  <a:gd name="T8" fmla="*/ 0 w 241"/>
                  <a:gd name="T9" fmla="*/ 122 h 122"/>
                  <a:gd name="T10" fmla="*/ 241 w 241"/>
                  <a:gd name="T11" fmla="*/ 122 h 122"/>
                  <a:gd name="T12" fmla="*/ 203 w 241"/>
                  <a:gd name="T13" fmla="*/ 61 h 122"/>
                </a:gdLst>
                <a:ahLst/>
                <a:cxnLst>
                  <a:cxn ang="0">
                    <a:pos x="T0" y="T1"/>
                  </a:cxn>
                  <a:cxn ang="0">
                    <a:pos x="T2" y="T3"/>
                  </a:cxn>
                  <a:cxn ang="0">
                    <a:pos x="T4" y="T5"/>
                  </a:cxn>
                  <a:cxn ang="0">
                    <a:pos x="T6" y="T7"/>
                  </a:cxn>
                  <a:cxn ang="0">
                    <a:pos x="T8" y="T9"/>
                  </a:cxn>
                  <a:cxn ang="0">
                    <a:pos x="T10" y="T11"/>
                  </a:cxn>
                  <a:cxn ang="0">
                    <a:pos x="T12" y="T13"/>
                  </a:cxn>
                </a:cxnLst>
                <a:rect l="0" t="0" r="r" b="b"/>
                <a:pathLst>
                  <a:path w="241" h="122">
                    <a:moveTo>
                      <a:pt x="203" y="61"/>
                    </a:moveTo>
                    <a:lnTo>
                      <a:pt x="120" y="0"/>
                    </a:lnTo>
                    <a:lnTo>
                      <a:pt x="39" y="61"/>
                    </a:lnTo>
                    <a:lnTo>
                      <a:pt x="38" y="61"/>
                    </a:lnTo>
                    <a:lnTo>
                      <a:pt x="0" y="122"/>
                    </a:lnTo>
                    <a:lnTo>
                      <a:pt x="241" y="122"/>
                    </a:lnTo>
                    <a:lnTo>
                      <a:pt x="203" y="61"/>
                    </a:lnTo>
                    <a:close/>
                  </a:path>
                </a:pathLst>
              </a:custGeom>
              <a:solidFill>
                <a:schemeClr val="accent1"/>
              </a:solidFill>
              <a:ln>
                <a:noFill/>
              </a:ln>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48" name="Freeform 52">
                <a:extLst>
                  <a:ext uri="{FF2B5EF4-FFF2-40B4-BE49-F238E27FC236}">
                    <a16:creationId xmlns:a16="http://schemas.microsoft.com/office/drawing/2014/main" id="{44BF56C0-1A1E-4052-9020-6DDC306F36D2}"/>
                  </a:ext>
                </a:extLst>
              </p:cNvPr>
              <p:cNvSpPr>
                <a:spLocks/>
              </p:cNvSpPr>
              <p:nvPr/>
            </p:nvSpPr>
            <p:spPr bwMode="auto">
              <a:xfrm>
                <a:off x="5928407" y="1174751"/>
                <a:ext cx="261937" cy="182564"/>
              </a:xfrm>
              <a:custGeom>
                <a:avLst/>
                <a:gdLst>
                  <a:gd name="T0" fmla="*/ 149 w 156"/>
                  <a:gd name="T1" fmla="*/ 0 h 109"/>
                  <a:gd name="T2" fmla="*/ 6 w 156"/>
                  <a:gd name="T3" fmla="*/ 0 h 109"/>
                  <a:gd name="T4" fmla="*/ 0 w 156"/>
                  <a:gd name="T5" fmla="*/ 6 h 109"/>
                  <a:gd name="T6" fmla="*/ 0 w 156"/>
                  <a:gd name="T7" fmla="*/ 109 h 109"/>
                  <a:gd name="T8" fmla="*/ 0 w 156"/>
                  <a:gd name="T9" fmla="*/ 108 h 109"/>
                  <a:gd name="T10" fmla="*/ 0 w 156"/>
                  <a:gd name="T11" fmla="*/ 109 h 109"/>
                  <a:gd name="T12" fmla="*/ 156 w 156"/>
                  <a:gd name="T13" fmla="*/ 109 h 109"/>
                  <a:gd name="T14" fmla="*/ 156 w 156"/>
                  <a:gd name="T15" fmla="*/ 6 h 109"/>
                  <a:gd name="T16" fmla="*/ 149 w 156"/>
                  <a:gd name="T1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09">
                    <a:moveTo>
                      <a:pt x="149" y="0"/>
                    </a:moveTo>
                    <a:cubicBezTo>
                      <a:pt x="6" y="0"/>
                      <a:pt x="6" y="0"/>
                      <a:pt x="6" y="0"/>
                    </a:cubicBezTo>
                    <a:cubicBezTo>
                      <a:pt x="3" y="0"/>
                      <a:pt x="0" y="3"/>
                      <a:pt x="0" y="6"/>
                    </a:cubicBezTo>
                    <a:cubicBezTo>
                      <a:pt x="0" y="109"/>
                      <a:pt x="0" y="109"/>
                      <a:pt x="0" y="109"/>
                    </a:cubicBezTo>
                    <a:cubicBezTo>
                      <a:pt x="0" y="108"/>
                      <a:pt x="0" y="108"/>
                      <a:pt x="0" y="108"/>
                    </a:cubicBezTo>
                    <a:cubicBezTo>
                      <a:pt x="0" y="109"/>
                      <a:pt x="0" y="109"/>
                      <a:pt x="0" y="109"/>
                    </a:cubicBezTo>
                    <a:cubicBezTo>
                      <a:pt x="156" y="109"/>
                      <a:pt x="156" y="109"/>
                      <a:pt x="156" y="109"/>
                    </a:cubicBezTo>
                    <a:cubicBezTo>
                      <a:pt x="156" y="6"/>
                      <a:pt x="156" y="6"/>
                      <a:pt x="156" y="6"/>
                    </a:cubicBezTo>
                    <a:cubicBezTo>
                      <a:pt x="156" y="3"/>
                      <a:pt x="153" y="0"/>
                      <a:pt x="149" y="0"/>
                    </a:cubicBezTo>
                    <a:close/>
                  </a:path>
                </a:pathLst>
              </a:custGeom>
              <a:solidFill>
                <a:srgbClr val="4FE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49" name="Freeform 174">
                <a:extLst>
                  <a:ext uri="{FF2B5EF4-FFF2-40B4-BE49-F238E27FC236}">
                    <a16:creationId xmlns:a16="http://schemas.microsoft.com/office/drawing/2014/main" id="{AACCFD42-2639-4051-8308-8CD3B6CC2DC9}"/>
                  </a:ext>
                </a:extLst>
              </p:cNvPr>
              <p:cNvSpPr>
                <a:spLocks/>
              </p:cNvSpPr>
              <p:nvPr/>
            </p:nvSpPr>
            <p:spPr bwMode="auto">
              <a:xfrm>
                <a:off x="5928407" y="1174751"/>
                <a:ext cx="222249" cy="182564"/>
              </a:xfrm>
              <a:custGeom>
                <a:avLst/>
                <a:gdLst>
                  <a:gd name="T0" fmla="*/ 0 w 132"/>
                  <a:gd name="T1" fmla="*/ 109 h 109"/>
                  <a:gd name="T2" fmla="*/ 23 w 132"/>
                  <a:gd name="T3" fmla="*/ 109 h 109"/>
                  <a:gd name="T4" fmla="*/ 132 w 132"/>
                  <a:gd name="T5" fmla="*/ 0 h 109"/>
                  <a:gd name="T6" fmla="*/ 6 w 132"/>
                  <a:gd name="T7" fmla="*/ 0 h 109"/>
                  <a:gd name="T8" fmla="*/ 0 w 132"/>
                  <a:gd name="T9" fmla="*/ 6 h 109"/>
                  <a:gd name="T10" fmla="*/ 0 w 132"/>
                  <a:gd name="T11" fmla="*/ 109 h 109"/>
                </a:gdLst>
                <a:ahLst/>
                <a:cxnLst>
                  <a:cxn ang="0">
                    <a:pos x="T0" y="T1"/>
                  </a:cxn>
                  <a:cxn ang="0">
                    <a:pos x="T2" y="T3"/>
                  </a:cxn>
                  <a:cxn ang="0">
                    <a:pos x="T4" y="T5"/>
                  </a:cxn>
                  <a:cxn ang="0">
                    <a:pos x="T6" y="T7"/>
                  </a:cxn>
                  <a:cxn ang="0">
                    <a:pos x="T8" y="T9"/>
                  </a:cxn>
                  <a:cxn ang="0">
                    <a:pos x="T10" y="T11"/>
                  </a:cxn>
                </a:cxnLst>
                <a:rect l="0" t="0" r="r" b="b"/>
                <a:pathLst>
                  <a:path w="132" h="109">
                    <a:moveTo>
                      <a:pt x="0" y="109"/>
                    </a:moveTo>
                    <a:cubicBezTo>
                      <a:pt x="23" y="109"/>
                      <a:pt x="23" y="109"/>
                      <a:pt x="23" y="109"/>
                    </a:cubicBezTo>
                    <a:cubicBezTo>
                      <a:pt x="132" y="0"/>
                      <a:pt x="132" y="0"/>
                      <a:pt x="132" y="0"/>
                    </a:cubicBezTo>
                    <a:cubicBezTo>
                      <a:pt x="6" y="0"/>
                      <a:pt x="6" y="0"/>
                      <a:pt x="6" y="0"/>
                    </a:cubicBezTo>
                    <a:cubicBezTo>
                      <a:pt x="2" y="0"/>
                      <a:pt x="0" y="3"/>
                      <a:pt x="0" y="6"/>
                    </a:cubicBezTo>
                    <a:lnTo>
                      <a:pt x="0" y="109"/>
                    </a:lnTo>
                    <a:close/>
                  </a:path>
                </a:pathLst>
              </a:custGeom>
              <a:solidFill>
                <a:schemeClr val="accent1"/>
              </a:solidFill>
              <a:ln>
                <a:noFill/>
              </a:ln>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grpSp>
          <p:nvGrpSpPr>
            <p:cNvPr id="228" name="Group 227">
              <a:extLst>
                <a:ext uri="{FF2B5EF4-FFF2-40B4-BE49-F238E27FC236}">
                  <a16:creationId xmlns:a16="http://schemas.microsoft.com/office/drawing/2014/main" id="{AD301AD3-36DD-4BE4-BF8A-92DF741BB3DA}"/>
                </a:ext>
              </a:extLst>
            </p:cNvPr>
            <p:cNvGrpSpPr/>
            <p:nvPr/>
          </p:nvGrpSpPr>
          <p:grpSpPr>
            <a:xfrm>
              <a:off x="2807379" y="2979872"/>
              <a:ext cx="960120" cy="256032"/>
              <a:chOff x="2385575" y="4874551"/>
              <a:chExt cx="960120" cy="256032"/>
            </a:xfrm>
          </p:grpSpPr>
          <p:sp>
            <p:nvSpPr>
              <p:cNvPr id="240" name="Rectangle 239">
                <a:extLst>
                  <a:ext uri="{FF2B5EF4-FFF2-40B4-BE49-F238E27FC236}">
                    <a16:creationId xmlns:a16="http://schemas.microsoft.com/office/drawing/2014/main" id="{0A44E531-347E-4245-9990-AF0431E2A997}"/>
                  </a:ext>
                  <a:ext uri="{C183D7F6-B498-43B3-948B-1728B52AA6E4}">
                    <adec:decorative xmlns:adec="http://schemas.microsoft.com/office/drawing/2017/decorative" val="1"/>
                  </a:ext>
                </a:extLst>
              </p:cNvPr>
              <p:cNvSpPr/>
              <p:nvPr/>
            </p:nvSpPr>
            <p:spPr bwMode="auto">
              <a:xfrm>
                <a:off x="2385575" y="4874551"/>
                <a:ext cx="960120"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Dynamics 365</a:t>
                </a:r>
              </a:p>
            </p:txBody>
          </p:sp>
          <p:grpSp>
            <p:nvGrpSpPr>
              <p:cNvPr id="241" name="laptop">
                <a:extLst>
                  <a:ext uri="{FF2B5EF4-FFF2-40B4-BE49-F238E27FC236}">
                    <a16:creationId xmlns:a16="http://schemas.microsoft.com/office/drawing/2014/main" id="{20A9A38C-2025-4E35-9A16-7CBAE1231893}"/>
                  </a:ext>
                  <a:ext uri="{C183D7F6-B498-43B3-948B-1728B52AA6E4}">
                    <adec:decorative xmlns:adec="http://schemas.microsoft.com/office/drawing/2017/decorative" val="1"/>
                  </a:ext>
                </a:extLst>
              </p:cNvPr>
              <p:cNvGrpSpPr/>
              <p:nvPr/>
            </p:nvGrpSpPr>
            <p:grpSpPr>
              <a:xfrm>
                <a:off x="3129744" y="4945307"/>
                <a:ext cx="168040" cy="122716"/>
                <a:chOff x="5866495" y="1174751"/>
                <a:chExt cx="382588" cy="279400"/>
              </a:xfrm>
            </p:grpSpPr>
            <p:sp>
              <p:nvSpPr>
                <p:cNvPr id="242" name="Freeform 51">
                  <a:extLst>
                    <a:ext uri="{FF2B5EF4-FFF2-40B4-BE49-F238E27FC236}">
                      <a16:creationId xmlns:a16="http://schemas.microsoft.com/office/drawing/2014/main" id="{73BA79D2-5E9F-44F9-B612-F24C8A599C71}"/>
                    </a:ext>
                  </a:extLst>
                </p:cNvPr>
                <p:cNvSpPr>
                  <a:spLocks/>
                </p:cNvSpPr>
                <p:nvPr/>
              </p:nvSpPr>
              <p:spPr bwMode="auto">
                <a:xfrm>
                  <a:off x="5866495" y="1260476"/>
                  <a:ext cx="382588" cy="193675"/>
                </a:xfrm>
                <a:custGeom>
                  <a:avLst/>
                  <a:gdLst>
                    <a:gd name="T0" fmla="*/ 203 w 241"/>
                    <a:gd name="T1" fmla="*/ 61 h 122"/>
                    <a:gd name="T2" fmla="*/ 120 w 241"/>
                    <a:gd name="T3" fmla="*/ 0 h 122"/>
                    <a:gd name="T4" fmla="*/ 39 w 241"/>
                    <a:gd name="T5" fmla="*/ 61 h 122"/>
                    <a:gd name="T6" fmla="*/ 38 w 241"/>
                    <a:gd name="T7" fmla="*/ 61 h 122"/>
                    <a:gd name="T8" fmla="*/ 0 w 241"/>
                    <a:gd name="T9" fmla="*/ 122 h 122"/>
                    <a:gd name="T10" fmla="*/ 241 w 241"/>
                    <a:gd name="T11" fmla="*/ 122 h 122"/>
                    <a:gd name="T12" fmla="*/ 203 w 241"/>
                    <a:gd name="T13" fmla="*/ 61 h 122"/>
                  </a:gdLst>
                  <a:ahLst/>
                  <a:cxnLst>
                    <a:cxn ang="0">
                      <a:pos x="T0" y="T1"/>
                    </a:cxn>
                    <a:cxn ang="0">
                      <a:pos x="T2" y="T3"/>
                    </a:cxn>
                    <a:cxn ang="0">
                      <a:pos x="T4" y="T5"/>
                    </a:cxn>
                    <a:cxn ang="0">
                      <a:pos x="T6" y="T7"/>
                    </a:cxn>
                    <a:cxn ang="0">
                      <a:pos x="T8" y="T9"/>
                    </a:cxn>
                    <a:cxn ang="0">
                      <a:pos x="T10" y="T11"/>
                    </a:cxn>
                    <a:cxn ang="0">
                      <a:pos x="T12" y="T13"/>
                    </a:cxn>
                  </a:cxnLst>
                  <a:rect l="0" t="0" r="r" b="b"/>
                  <a:pathLst>
                    <a:path w="241" h="122">
                      <a:moveTo>
                        <a:pt x="203" y="61"/>
                      </a:moveTo>
                      <a:lnTo>
                        <a:pt x="120" y="0"/>
                      </a:lnTo>
                      <a:lnTo>
                        <a:pt x="39" y="61"/>
                      </a:lnTo>
                      <a:lnTo>
                        <a:pt x="38" y="61"/>
                      </a:lnTo>
                      <a:lnTo>
                        <a:pt x="0" y="122"/>
                      </a:lnTo>
                      <a:lnTo>
                        <a:pt x="241" y="122"/>
                      </a:lnTo>
                      <a:lnTo>
                        <a:pt x="203" y="61"/>
                      </a:lnTo>
                      <a:close/>
                    </a:path>
                  </a:pathLst>
                </a:custGeom>
                <a:solidFill>
                  <a:schemeClr val="accent1"/>
                </a:solidFill>
                <a:ln>
                  <a:noFill/>
                </a:ln>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43" name="Freeform 52">
                  <a:extLst>
                    <a:ext uri="{FF2B5EF4-FFF2-40B4-BE49-F238E27FC236}">
                      <a16:creationId xmlns:a16="http://schemas.microsoft.com/office/drawing/2014/main" id="{FBB0AA89-25F9-41AE-B4A3-29D5CC847697}"/>
                    </a:ext>
                  </a:extLst>
                </p:cNvPr>
                <p:cNvSpPr>
                  <a:spLocks/>
                </p:cNvSpPr>
                <p:nvPr/>
              </p:nvSpPr>
              <p:spPr bwMode="auto">
                <a:xfrm>
                  <a:off x="5928407" y="1174751"/>
                  <a:ext cx="261937" cy="182564"/>
                </a:xfrm>
                <a:custGeom>
                  <a:avLst/>
                  <a:gdLst>
                    <a:gd name="T0" fmla="*/ 149 w 156"/>
                    <a:gd name="T1" fmla="*/ 0 h 109"/>
                    <a:gd name="T2" fmla="*/ 6 w 156"/>
                    <a:gd name="T3" fmla="*/ 0 h 109"/>
                    <a:gd name="T4" fmla="*/ 0 w 156"/>
                    <a:gd name="T5" fmla="*/ 6 h 109"/>
                    <a:gd name="T6" fmla="*/ 0 w 156"/>
                    <a:gd name="T7" fmla="*/ 109 h 109"/>
                    <a:gd name="T8" fmla="*/ 0 w 156"/>
                    <a:gd name="T9" fmla="*/ 108 h 109"/>
                    <a:gd name="T10" fmla="*/ 0 w 156"/>
                    <a:gd name="T11" fmla="*/ 109 h 109"/>
                    <a:gd name="T12" fmla="*/ 156 w 156"/>
                    <a:gd name="T13" fmla="*/ 109 h 109"/>
                    <a:gd name="T14" fmla="*/ 156 w 156"/>
                    <a:gd name="T15" fmla="*/ 6 h 109"/>
                    <a:gd name="T16" fmla="*/ 149 w 156"/>
                    <a:gd name="T1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09">
                      <a:moveTo>
                        <a:pt x="149" y="0"/>
                      </a:moveTo>
                      <a:cubicBezTo>
                        <a:pt x="6" y="0"/>
                        <a:pt x="6" y="0"/>
                        <a:pt x="6" y="0"/>
                      </a:cubicBezTo>
                      <a:cubicBezTo>
                        <a:pt x="3" y="0"/>
                        <a:pt x="0" y="3"/>
                        <a:pt x="0" y="6"/>
                      </a:cubicBezTo>
                      <a:cubicBezTo>
                        <a:pt x="0" y="109"/>
                        <a:pt x="0" y="109"/>
                        <a:pt x="0" y="109"/>
                      </a:cubicBezTo>
                      <a:cubicBezTo>
                        <a:pt x="0" y="108"/>
                        <a:pt x="0" y="108"/>
                        <a:pt x="0" y="108"/>
                      </a:cubicBezTo>
                      <a:cubicBezTo>
                        <a:pt x="0" y="109"/>
                        <a:pt x="0" y="109"/>
                        <a:pt x="0" y="109"/>
                      </a:cubicBezTo>
                      <a:cubicBezTo>
                        <a:pt x="156" y="109"/>
                        <a:pt x="156" y="109"/>
                        <a:pt x="156" y="109"/>
                      </a:cubicBezTo>
                      <a:cubicBezTo>
                        <a:pt x="156" y="6"/>
                        <a:pt x="156" y="6"/>
                        <a:pt x="156" y="6"/>
                      </a:cubicBezTo>
                      <a:cubicBezTo>
                        <a:pt x="156" y="3"/>
                        <a:pt x="153" y="0"/>
                        <a:pt x="149" y="0"/>
                      </a:cubicBezTo>
                      <a:close/>
                    </a:path>
                  </a:pathLst>
                </a:custGeom>
                <a:solidFill>
                  <a:srgbClr val="4FE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44" name="Freeform 174">
                  <a:extLst>
                    <a:ext uri="{FF2B5EF4-FFF2-40B4-BE49-F238E27FC236}">
                      <a16:creationId xmlns:a16="http://schemas.microsoft.com/office/drawing/2014/main" id="{2ACC11B8-014A-4DA1-92B5-31AAEDEBE35C}"/>
                    </a:ext>
                  </a:extLst>
                </p:cNvPr>
                <p:cNvSpPr>
                  <a:spLocks/>
                </p:cNvSpPr>
                <p:nvPr/>
              </p:nvSpPr>
              <p:spPr bwMode="auto">
                <a:xfrm>
                  <a:off x="5928407" y="1174751"/>
                  <a:ext cx="222249" cy="182564"/>
                </a:xfrm>
                <a:custGeom>
                  <a:avLst/>
                  <a:gdLst>
                    <a:gd name="T0" fmla="*/ 0 w 132"/>
                    <a:gd name="T1" fmla="*/ 109 h 109"/>
                    <a:gd name="T2" fmla="*/ 23 w 132"/>
                    <a:gd name="T3" fmla="*/ 109 h 109"/>
                    <a:gd name="T4" fmla="*/ 132 w 132"/>
                    <a:gd name="T5" fmla="*/ 0 h 109"/>
                    <a:gd name="T6" fmla="*/ 6 w 132"/>
                    <a:gd name="T7" fmla="*/ 0 h 109"/>
                    <a:gd name="T8" fmla="*/ 0 w 132"/>
                    <a:gd name="T9" fmla="*/ 6 h 109"/>
                    <a:gd name="T10" fmla="*/ 0 w 132"/>
                    <a:gd name="T11" fmla="*/ 109 h 109"/>
                  </a:gdLst>
                  <a:ahLst/>
                  <a:cxnLst>
                    <a:cxn ang="0">
                      <a:pos x="T0" y="T1"/>
                    </a:cxn>
                    <a:cxn ang="0">
                      <a:pos x="T2" y="T3"/>
                    </a:cxn>
                    <a:cxn ang="0">
                      <a:pos x="T4" y="T5"/>
                    </a:cxn>
                    <a:cxn ang="0">
                      <a:pos x="T6" y="T7"/>
                    </a:cxn>
                    <a:cxn ang="0">
                      <a:pos x="T8" y="T9"/>
                    </a:cxn>
                    <a:cxn ang="0">
                      <a:pos x="T10" y="T11"/>
                    </a:cxn>
                  </a:cxnLst>
                  <a:rect l="0" t="0" r="r" b="b"/>
                  <a:pathLst>
                    <a:path w="132" h="109">
                      <a:moveTo>
                        <a:pt x="0" y="109"/>
                      </a:moveTo>
                      <a:cubicBezTo>
                        <a:pt x="23" y="109"/>
                        <a:pt x="23" y="109"/>
                        <a:pt x="23" y="109"/>
                      </a:cubicBezTo>
                      <a:cubicBezTo>
                        <a:pt x="132" y="0"/>
                        <a:pt x="132" y="0"/>
                        <a:pt x="132" y="0"/>
                      </a:cubicBezTo>
                      <a:cubicBezTo>
                        <a:pt x="6" y="0"/>
                        <a:pt x="6" y="0"/>
                        <a:pt x="6" y="0"/>
                      </a:cubicBezTo>
                      <a:cubicBezTo>
                        <a:pt x="2" y="0"/>
                        <a:pt x="0" y="3"/>
                        <a:pt x="0" y="6"/>
                      </a:cubicBezTo>
                      <a:lnTo>
                        <a:pt x="0" y="109"/>
                      </a:lnTo>
                      <a:close/>
                    </a:path>
                  </a:pathLst>
                </a:custGeom>
                <a:solidFill>
                  <a:schemeClr val="accent1"/>
                </a:solidFill>
                <a:ln>
                  <a:noFill/>
                </a:ln>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grpSp>
        <p:grpSp>
          <p:nvGrpSpPr>
            <p:cNvPr id="229" name="Group 228">
              <a:extLst>
                <a:ext uri="{FF2B5EF4-FFF2-40B4-BE49-F238E27FC236}">
                  <a16:creationId xmlns:a16="http://schemas.microsoft.com/office/drawing/2014/main" id="{99A051F2-AE08-454F-B0B7-F6D13E548BCF}"/>
                </a:ext>
              </a:extLst>
            </p:cNvPr>
            <p:cNvGrpSpPr/>
            <p:nvPr/>
          </p:nvGrpSpPr>
          <p:grpSpPr>
            <a:xfrm>
              <a:off x="1787643" y="2670731"/>
              <a:ext cx="960120" cy="256032"/>
              <a:chOff x="2385575" y="5183691"/>
              <a:chExt cx="960120" cy="256032"/>
            </a:xfrm>
          </p:grpSpPr>
          <p:sp>
            <p:nvSpPr>
              <p:cNvPr id="238" name="Rectangle 237">
                <a:extLst>
                  <a:ext uri="{FF2B5EF4-FFF2-40B4-BE49-F238E27FC236}">
                    <a16:creationId xmlns:a16="http://schemas.microsoft.com/office/drawing/2014/main" id="{8233E2E1-6F43-4C85-99E1-67399C7FAF67}"/>
                  </a:ext>
                  <a:ext uri="{C183D7F6-B498-43B3-948B-1728B52AA6E4}">
                    <adec:decorative xmlns:adec="http://schemas.microsoft.com/office/drawing/2017/decorative" val="1"/>
                  </a:ext>
                </a:extLst>
              </p:cNvPr>
              <p:cNvSpPr/>
              <p:nvPr/>
            </p:nvSpPr>
            <p:spPr bwMode="auto">
              <a:xfrm>
                <a:off x="2385575" y="5183691"/>
                <a:ext cx="960120"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Azure SQL </a:t>
                </a:r>
              </a:p>
            </p:txBody>
          </p:sp>
          <p:pic>
            <p:nvPicPr>
              <p:cNvPr id="239" name="Graphic 238">
                <a:extLst>
                  <a:ext uri="{FF2B5EF4-FFF2-40B4-BE49-F238E27FC236}">
                    <a16:creationId xmlns:a16="http://schemas.microsoft.com/office/drawing/2014/main" id="{51426950-571A-4549-80F1-2FBE030EDE8A}"/>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3138354" y="5230745"/>
                <a:ext cx="123825" cy="161925"/>
              </a:xfrm>
              <a:prstGeom prst="rect">
                <a:avLst/>
              </a:prstGeom>
            </p:spPr>
          </p:pic>
        </p:grpSp>
        <p:sp>
          <p:nvSpPr>
            <p:cNvPr id="230" name="Rectangle 229">
              <a:extLst>
                <a:ext uri="{FF2B5EF4-FFF2-40B4-BE49-F238E27FC236}">
                  <a16:creationId xmlns:a16="http://schemas.microsoft.com/office/drawing/2014/main" id="{BAFA3D65-EB26-403C-AD62-523E5A8FBB66}"/>
                </a:ext>
                <a:ext uri="{C183D7F6-B498-43B3-948B-1728B52AA6E4}">
                  <adec:decorative xmlns:adec="http://schemas.microsoft.com/office/drawing/2017/decorative" val="1"/>
                </a:ext>
              </a:extLst>
            </p:cNvPr>
            <p:cNvSpPr/>
            <p:nvPr/>
          </p:nvSpPr>
          <p:spPr bwMode="auto">
            <a:xfrm>
              <a:off x="3814587" y="2670731"/>
              <a:ext cx="969264"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Azure SQL </a:t>
              </a:r>
              <a:b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DB Edge</a:t>
              </a:r>
            </a:p>
          </p:txBody>
        </p:sp>
        <p:sp>
          <p:nvSpPr>
            <p:cNvPr id="232" name="Rectangle 231">
              <a:extLst>
                <a:ext uri="{FF2B5EF4-FFF2-40B4-BE49-F238E27FC236}">
                  <a16:creationId xmlns:a16="http://schemas.microsoft.com/office/drawing/2014/main" id="{34B5097C-40A7-4DC7-B17F-60081AC21EAE}"/>
                </a:ext>
                <a:ext uri="{C183D7F6-B498-43B3-948B-1728B52AA6E4}">
                  <adec:decorative xmlns:adec="http://schemas.microsoft.com/office/drawing/2017/decorative" val="1"/>
                </a:ext>
              </a:extLst>
            </p:cNvPr>
            <p:cNvSpPr/>
            <p:nvPr/>
          </p:nvSpPr>
          <p:spPr bwMode="auto">
            <a:xfrm>
              <a:off x="2798235" y="3289012"/>
              <a:ext cx="969264"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Azure DB </a:t>
              </a:r>
              <a:b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for MariaDB</a:t>
              </a:r>
            </a:p>
          </p:txBody>
        </p:sp>
        <p:sp>
          <p:nvSpPr>
            <p:cNvPr id="233" name="Rectangle 232">
              <a:extLst>
                <a:ext uri="{FF2B5EF4-FFF2-40B4-BE49-F238E27FC236}">
                  <a16:creationId xmlns:a16="http://schemas.microsoft.com/office/drawing/2014/main" id="{D2AE1AD1-F047-476D-84A3-1D9C939E1FCC}"/>
                </a:ext>
                <a:ext uri="{C183D7F6-B498-43B3-948B-1728B52AA6E4}">
                  <adec:decorative xmlns:adec="http://schemas.microsoft.com/office/drawing/2017/decorative" val="1"/>
                </a:ext>
              </a:extLst>
            </p:cNvPr>
            <p:cNvSpPr/>
            <p:nvPr/>
          </p:nvSpPr>
          <p:spPr bwMode="auto">
            <a:xfrm>
              <a:off x="3814587" y="2979872"/>
              <a:ext cx="960120"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Azure DB</a:t>
              </a:r>
              <a:b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for MySQL</a:t>
              </a:r>
            </a:p>
          </p:txBody>
        </p:sp>
        <p:sp>
          <p:nvSpPr>
            <p:cNvPr id="234" name="Rectangle 233">
              <a:extLst>
                <a:ext uri="{FF2B5EF4-FFF2-40B4-BE49-F238E27FC236}">
                  <a16:creationId xmlns:a16="http://schemas.microsoft.com/office/drawing/2014/main" id="{C2A8A1F6-1465-4F29-8CD0-9E81B586F539}"/>
                </a:ext>
                <a:ext uri="{C183D7F6-B498-43B3-948B-1728B52AA6E4}">
                  <adec:decorative xmlns:adec="http://schemas.microsoft.com/office/drawing/2017/decorative" val="1"/>
                </a:ext>
              </a:extLst>
            </p:cNvPr>
            <p:cNvSpPr/>
            <p:nvPr/>
          </p:nvSpPr>
          <p:spPr bwMode="auto">
            <a:xfrm>
              <a:off x="3814587" y="3289012"/>
              <a:ext cx="969264"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t>
              </a:r>
            </a:p>
          </p:txBody>
        </p:sp>
        <p:pic>
          <p:nvPicPr>
            <p:cNvPr id="235" name="Graphic 234">
              <a:extLst>
                <a:ext uri="{FF2B5EF4-FFF2-40B4-BE49-F238E27FC236}">
                  <a16:creationId xmlns:a16="http://schemas.microsoft.com/office/drawing/2014/main" id="{85BF1B4C-192D-4B61-BCDC-50C2307DF8A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511233" y="3322336"/>
              <a:ext cx="195442" cy="195442"/>
            </a:xfrm>
            <a:prstGeom prst="rect">
              <a:avLst/>
            </a:prstGeom>
          </p:spPr>
        </p:pic>
        <p:pic>
          <p:nvPicPr>
            <p:cNvPr id="236" name="Graphic 235">
              <a:extLst>
                <a:ext uri="{FF2B5EF4-FFF2-40B4-BE49-F238E27FC236}">
                  <a16:creationId xmlns:a16="http://schemas.microsoft.com/office/drawing/2014/main" id="{A3C14B39-EEE5-4885-827A-A0073D470AE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536889" y="3012471"/>
              <a:ext cx="197337" cy="197337"/>
            </a:xfrm>
            <a:prstGeom prst="rect">
              <a:avLst/>
            </a:prstGeom>
          </p:spPr>
        </p:pic>
        <p:pic>
          <p:nvPicPr>
            <p:cNvPr id="237" name="Graphic 236">
              <a:extLst>
                <a:ext uri="{FF2B5EF4-FFF2-40B4-BE49-F238E27FC236}">
                  <a16:creationId xmlns:a16="http://schemas.microsoft.com/office/drawing/2014/main" id="{722706DF-25BE-45C7-B540-9399E9EE60D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534683" y="2700789"/>
              <a:ext cx="201748" cy="201748"/>
            </a:xfrm>
            <a:prstGeom prst="rect">
              <a:avLst/>
            </a:prstGeom>
          </p:spPr>
        </p:pic>
      </p:grpSp>
      <p:cxnSp>
        <p:nvCxnSpPr>
          <p:cNvPr id="231" name="Straight Arrow Connector 230" descr="Blue arrow">
            <a:extLst>
              <a:ext uri="{FF2B5EF4-FFF2-40B4-BE49-F238E27FC236}">
                <a16:creationId xmlns:a16="http://schemas.microsoft.com/office/drawing/2014/main" id="{53955B0D-23D4-4583-8278-6F7E1F2EC2E9}"/>
              </a:ext>
            </a:extLst>
          </p:cNvPr>
          <p:cNvCxnSpPr>
            <a:cxnSpLocks/>
          </p:cNvCxnSpPr>
          <p:nvPr/>
        </p:nvCxnSpPr>
        <p:spPr>
          <a:xfrm rot="16200000">
            <a:off x="5506634" y="2799729"/>
            <a:ext cx="82296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sp>
        <p:nvSpPr>
          <p:cNvPr id="245" name="Rectangle 244">
            <a:extLst>
              <a:ext uri="{FF2B5EF4-FFF2-40B4-BE49-F238E27FC236}">
                <a16:creationId xmlns:a16="http://schemas.microsoft.com/office/drawing/2014/main" id="{BFD44ECD-C75D-4D4B-986B-AF7781B73B6B}"/>
              </a:ext>
            </a:extLst>
          </p:cNvPr>
          <p:cNvSpPr/>
          <p:nvPr/>
        </p:nvSpPr>
        <p:spPr bwMode="auto">
          <a:xfrm>
            <a:off x="3988459" y="3118959"/>
            <a:ext cx="2103120" cy="317541"/>
          </a:xfrm>
          <a:prstGeom prst="rect">
            <a:avLst/>
          </a:prstGeom>
          <a:solidFill>
            <a:schemeClr val="bg1">
              <a:lumMod val="95000"/>
            </a:schemeClr>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Batch ingestion service</a:t>
            </a:r>
          </a:p>
        </p:txBody>
      </p:sp>
      <p:pic>
        <p:nvPicPr>
          <p:cNvPr id="246" name="Graphic 245">
            <a:extLst>
              <a:ext uri="{FF2B5EF4-FFF2-40B4-BE49-F238E27FC236}">
                <a16:creationId xmlns:a16="http://schemas.microsoft.com/office/drawing/2014/main" id="{E059E3F4-19B7-4736-8A1E-962E0507717E}"/>
              </a:ext>
              <a:ext uri="{C183D7F6-B498-43B3-948B-1728B52AA6E4}">
                <adec:decorative xmlns:adec="http://schemas.microsoft.com/office/drawing/2017/decorative" val="1"/>
              </a:ext>
            </a:extLst>
          </p:cNvPr>
          <p:cNvPicPr>
            <a:picLocks noChangeAspect="1"/>
          </p:cNvPicPr>
          <p:nvPr/>
        </p:nvPicPr>
        <p:blipFill>
          <a:blip r:embed="rId63">
            <a:extLst>
              <a:ext uri="{28A0092B-C50C-407E-A947-70E740481C1C}">
                <a14:useLocalDpi xmlns:a14="http://schemas.microsoft.com/office/drawing/2010/main" val="0"/>
              </a:ext>
              <a:ext uri="{96DAC541-7B7A-43D3-8B79-37D633B846F1}">
                <asvg:svgBlip xmlns:asvg="http://schemas.microsoft.com/office/drawing/2016/SVG/main" r:embed="rId64"/>
              </a:ext>
            </a:extLst>
          </a:blip>
          <a:srcRect/>
          <a:stretch/>
        </p:blipFill>
        <p:spPr>
          <a:xfrm>
            <a:off x="5785672" y="3151860"/>
            <a:ext cx="251738" cy="251738"/>
          </a:xfrm>
          <a:prstGeom prst="rect">
            <a:avLst/>
          </a:prstGeom>
        </p:spPr>
      </p:pic>
      <p:sp>
        <p:nvSpPr>
          <p:cNvPr id="332" name="Freeform: Shape 331">
            <a:extLst>
              <a:ext uri="{FF2B5EF4-FFF2-40B4-BE49-F238E27FC236}">
                <a16:creationId xmlns:a16="http://schemas.microsoft.com/office/drawing/2014/main" id="{6BC7A043-1869-4C8B-88B2-31BF240ED1C6}"/>
              </a:ext>
            </a:extLst>
          </p:cNvPr>
          <p:cNvSpPr/>
          <p:nvPr/>
        </p:nvSpPr>
        <p:spPr bwMode="auto">
          <a:xfrm>
            <a:off x="5786651" y="1671663"/>
            <a:ext cx="0" cy="548640"/>
          </a:xfrm>
          <a:custGeom>
            <a:avLst/>
            <a:gdLst>
              <a:gd name="connsiteX0" fmla="*/ 0 w 0"/>
              <a:gd name="connsiteY0" fmla="*/ 268224 h 268224"/>
              <a:gd name="connsiteX1" fmla="*/ 0 w 0"/>
              <a:gd name="connsiteY1" fmla="*/ 0 h 268224"/>
            </a:gdLst>
            <a:ahLst/>
            <a:cxnLst>
              <a:cxn ang="0">
                <a:pos x="connsiteX0" y="connsiteY0"/>
              </a:cxn>
              <a:cxn ang="0">
                <a:pos x="connsiteX1" y="connsiteY1"/>
              </a:cxn>
            </a:cxnLst>
            <a:rect l="l" t="t" r="r" b="b"/>
            <a:pathLst>
              <a:path h="268224">
                <a:moveTo>
                  <a:pt x="0" y="268224"/>
                </a:moveTo>
                <a:lnTo>
                  <a:pt x="0" y="0"/>
                </a:lnTo>
              </a:path>
            </a:pathLst>
          </a:cu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 name="Oval 214" descr="Dark blue circle">
            <a:extLst>
              <a:ext uri="{FF2B5EF4-FFF2-40B4-BE49-F238E27FC236}">
                <a16:creationId xmlns:a16="http://schemas.microsoft.com/office/drawing/2014/main" id="{7E9D6711-EF1E-47E3-9FB9-0637C2EF568E}"/>
              </a:ext>
            </a:extLst>
          </p:cNvPr>
          <p:cNvSpPr/>
          <p:nvPr/>
        </p:nvSpPr>
        <p:spPr bwMode="auto">
          <a:xfrm>
            <a:off x="5738157" y="2216432"/>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16" name="Oval 215" descr="Dark blue circle">
            <a:extLst>
              <a:ext uri="{FF2B5EF4-FFF2-40B4-BE49-F238E27FC236}">
                <a16:creationId xmlns:a16="http://schemas.microsoft.com/office/drawing/2014/main" id="{2986A1A1-934B-4B5D-A4B3-149616E27FC7}"/>
              </a:ext>
            </a:extLst>
          </p:cNvPr>
          <p:cNvSpPr/>
          <p:nvPr/>
        </p:nvSpPr>
        <p:spPr bwMode="auto">
          <a:xfrm>
            <a:off x="7172475" y="2232838"/>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17" name="Oval 216" descr="Dark blue circle">
            <a:extLst>
              <a:ext uri="{FF2B5EF4-FFF2-40B4-BE49-F238E27FC236}">
                <a16:creationId xmlns:a16="http://schemas.microsoft.com/office/drawing/2014/main" id="{6C3B31CF-1A34-4DBE-866B-8A00F1A48757}"/>
              </a:ext>
            </a:extLst>
          </p:cNvPr>
          <p:cNvSpPr/>
          <p:nvPr/>
        </p:nvSpPr>
        <p:spPr bwMode="auto">
          <a:xfrm>
            <a:off x="10068679" y="2224406"/>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72" name="Rectangle 471">
            <a:extLst>
              <a:ext uri="{FF2B5EF4-FFF2-40B4-BE49-F238E27FC236}">
                <a16:creationId xmlns:a16="http://schemas.microsoft.com/office/drawing/2014/main" id="{22755DBE-2B81-4CE1-AF98-10066B19502A}"/>
              </a:ext>
              <a:ext uri="{C183D7F6-B498-43B3-948B-1728B52AA6E4}">
                <adec:decorative xmlns:adec="http://schemas.microsoft.com/office/drawing/2017/decorative" val="1"/>
              </a:ext>
            </a:extLst>
          </p:cNvPr>
          <p:cNvSpPr/>
          <p:nvPr/>
        </p:nvSpPr>
        <p:spPr bwMode="auto">
          <a:xfrm>
            <a:off x="5489318" y="2164513"/>
            <a:ext cx="4771624" cy="206838"/>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0" bIns="45720" numCol="1" spcCol="0" rtlCol="0" fromWordArt="0" anchor="b" anchorCtr="0" forceAA="0" compatLnSpc="1">
            <a:prstTxWarp prst="textNoShape">
              <a:avLst/>
            </a:prstTxWarp>
            <a:noAutofit/>
          </a:bodyPr>
          <a:lstStyle/>
          <a:p>
            <a:pPr defTabSz="710593" fontAlgn="base">
              <a:spcBef>
                <a:spcPct val="0"/>
              </a:spcBef>
              <a:spcAft>
                <a:spcPct val="0"/>
              </a:spcAft>
            </a:pPr>
            <a:r>
              <a:rPr lang="en-US" sz="900" kern="0">
                <a:solidFill>
                  <a:srgbClr val="000000"/>
                </a:solidFill>
                <a:latin typeface="Segoe UI Semibold" panose="020B0702040204020203" pitchFamily="34" charset="0"/>
                <a:cs typeface="Segoe UI Semibold" panose="020B0702040204020203" pitchFamily="34" charset="0"/>
              </a:rPr>
              <a:t>Logical data warehouse &amp; Data lake</a:t>
            </a:r>
          </a:p>
        </p:txBody>
      </p:sp>
      <p:grpSp>
        <p:nvGrpSpPr>
          <p:cNvPr id="19" name="Group 18">
            <a:extLst>
              <a:ext uri="{FF2B5EF4-FFF2-40B4-BE49-F238E27FC236}">
                <a16:creationId xmlns:a16="http://schemas.microsoft.com/office/drawing/2014/main" id="{6A2DE2AE-10FC-47D9-BFD7-FA3A51A4F2F4}"/>
              </a:ext>
            </a:extLst>
          </p:cNvPr>
          <p:cNvGrpSpPr/>
          <p:nvPr/>
        </p:nvGrpSpPr>
        <p:grpSpPr>
          <a:xfrm>
            <a:off x="8189894" y="2174174"/>
            <a:ext cx="1047862" cy="200055"/>
            <a:chOff x="6490993" y="2102900"/>
            <a:chExt cx="1047862" cy="200055"/>
          </a:xfrm>
        </p:grpSpPr>
        <p:sp>
          <p:nvSpPr>
            <p:cNvPr id="5" name="Rectangle 4">
              <a:extLst>
                <a:ext uri="{FF2B5EF4-FFF2-40B4-BE49-F238E27FC236}">
                  <a16:creationId xmlns:a16="http://schemas.microsoft.com/office/drawing/2014/main" id="{7C2BC596-5238-417F-9DBB-10EB0620BFCA}"/>
                </a:ext>
              </a:extLst>
            </p:cNvPr>
            <p:cNvSpPr/>
            <p:nvPr/>
          </p:nvSpPr>
          <p:spPr>
            <a:xfrm>
              <a:off x="6568718" y="2102900"/>
              <a:ext cx="970137" cy="200055"/>
            </a:xfrm>
            <a:prstGeom prst="rect">
              <a:avLst/>
            </a:prstGeom>
          </p:spPr>
          <p:txBody>
            <a:bodyPr wrap="none">
              <a:spAutoFit/>
            </a:bodyPr>
            <a:lstStyle/>
            <a:p>
              <a:r>
                <a:rPr lang="en-US" sz="700" kern="0">
                  <a:solidFill>
                    <a:srgbClr val="0078D4"/>
                  </a:solidFill>
                  <a:cs typeface="Segoe UI Semibold" panose="020B0702040204020203" pitchFamily="34" charset="0"/>
                </a:rPr>
                <a:t>Analytics-optimized</a:t>
              </a:r>
              <a:endParaRPr lang="en-US"/>
            </a:p>
          </p:txBody>
        </p:sp>
        <p:grpSp>
          <p:nvGrpSpPr>
            <p:cNvPr id="324" name="data 2" descr="data, progress">
              <a:extLst>
                <a:ext uri="{FF2B5EF4-FFF2-40B4-BE49-F238E27FC236}">
                  <a16:creationId xmlns:a16="http://schemas.microsoft.com/office/drawing/2014/main" id="{0368FEBD-00C0-4095-8AEC-A0B23BB69F93}"/>
                </a:ext>
              </a:extLst>
            </p:cNvPr>
            <p:cNvGrpSpPr/>
            <p:nvPr/>
          </p:nvGrpSpPr>
          <p:grpSpPr>
            <a:xfrm>
              <a:off x="6490993" y="2140156"/>
              <a:ext cx="139754" cy="135703"/>
              <a:chOff x="5375441" y="1172376"/>
              <a:chExt cx="536922" cy="521359"/>
            </a:xfrm>
          </p:grpSpPr>
          <p:sp>
            <p:nvSpPr>
              <p:cNvPr id="325" name="Rectangle 35">
                <a:extLst>
                  <a:ext uri="{FF2B5EF4-FFF2-40B4-BE49-F238E27FC236}">
                    <a16:creationId xmlns:a16="http://schemas.microsoft.com/office/drawing/2014/main" id="{87CDC240-C89C-4522-B33B-162111FEDA33}"/>
                  </a:ext>
                </a:extLst>
              </p:cNvPr>
              <p:cNvSpPr>
                <a:spLocks noChangeArrowheads="1"/>
              </p:cNvSpPr>
              <p:nvPr/>
            </p:nvSpPr>
            <p:spPr bwMode="auto">
              <a:xfrm>
                <a:off x="5655574" y="1264197"/>
                <a:ext cx="56027" cy="407749"/>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algn="ctr" defTabSz="896386" fontAlgn="base"/>
                <a:endParaRPr lang="en-US" sz="1600">
                  <a:solidFill>
                    <a:srgbClr val="505050"/>
                  </a:solidFill>
                  <a:latin typeface="Segoe UI"/>
                </a:endParaRPr>
              </a:p>
            </p:txBody>
          </p:sp>
          <p:sp>
            <p:nvSpPr>
              <p:cNvPr id="326" name="Rectangle 36">
                <a:extLst>
                  <a:ext uri="{FF2B5EF4-FFF2-40B4-BE49-F238E27FC236}">
                    <a16:creationId xmlns:a16="http://schemas.microsoft.com/office/drawing/2014/main" id="{1ABBCD4C-7F35-45AB-AA01-880B5D3983E8}"/>
                  </a:ext>
                </a:extLst>
              </p:cNvPr>
              <p:cNvSpPr>
                <a:spLocks noChangeArrowheads="1"/>
              </p:cNvSpPr>
              <p:nvPr/>
            </p:nvSpPr>
            <p:spPr bwMode="auto">
              <a:xfrm>
                <a:off x="5748952" y="1172376"/>
                <a:ext cx="54470" cy="499571"/>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algn="ctr" defTabSz="896386" fontAlgn="base"/>
                <a:endParaRPr lang="en-US" sz="1600">
                  <a:solidFill>
                    <a:srgbClr val="505050"/>
                  </a:solidFill>
                  <a:latin typeface="Segoe UI"/>
                </a:endParaRPr>
              </a:p>
            </p:txBody>
          </p:sp>
          <p:sp>
            <p:nvSpPr>
              <p:cNvPr id="327" name="Oval 37">
                <a:extLst>
                  <a:ext uri="{FF2B5EF4-FFF2-40B4-BE49-F238E27FC236}">
                    <a16:creationId xmlns:a16="http://schemas.microsoft.com/office/drawing/2014/main" id="{4FA37CA8-8819-45F1-82F8-0B2E134119DD}"/>
                  </a:ext>
                </a:extLst>
              </p:cNvPr>
              <p:cNvSpPr>
                <a:spLocks noChangeArrowheads="1"/>
              </p:cNvSpPr>
              <p:nvPr/>
            </p:nvSpPr>
            <p:spPr bwMode="auto">
              <a:xfrm>
                <a:off x="5761402" y="1542774"/>
                <a:ext cx="150961" cy="150961"/>
              </a:xfrm>
              <a:prstGeom prst="ellipse">
                <a:avLst/>
              </a:prstGeom>
              <a:solidFill>
                <a:srgbClr val="4FE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lgn="ctr" defTabSz="896386" fontAlgn="base"/>
                <a:endParaRPr lang="en-US" sz="1600">
                  <a:solidFill>
                    <a:srgbClr val="505050"/>
                  </a:solidFill>
                  <a:latin typeface="Segoe UI"/>
                </a:endParaRPr>
              </a:p>
            </p:txBody>
          </p:sp>
          <p:sp>
            <p:nvSpPr>
              <p:cNvPr id="328" name="Rectangle 38">
                <a:extLst>
                  <a:ext uri="{FF2B5EF4-FFF2-40B4-BE49-F238E27FC236}">
                    <a16:creationId xmlns:a16="http://schemas.microsoft.com/office/drawing/2014/main" id="{67DE33D8-2D3C-4546-8CEE-6724F42059DC}"/>
                  </a:ext>
                </a:extLst>
              </p:cNvPr>
              <p:cNvSpPr>
                <a:spLocks noChangeArrowheads="1"/>
              </p:cNvSpPr>
              <p:nvPr/>
            </p:nvSpPr>
            <p:spPr bwMode="auto">
              <a:xfrm>
                <a:off x="5375441" y="1542774"/>
                <a:ext cx="56027" cy="129173"/>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algn="ctr" defTabSz="896386" fontAlgn="base"/>
                <a:endParaRPr lang="en-US" sz="1600">
                  <a:solidFill>
                    <a:srgbClr val="505050"/>
                  </a:solidFill>
                  <a:latin typeface="Segoe UI"/>
                </a:endParaRPr>
              </a:p>
            </p:txBody>
          </p:sp>
          <p:sp>
            <p:nvSpPr>
              <p:cNvPr id="329" name="Rectangle 39">
                <a:extLst>
                  <a:ext uri="{FF2B5EF4-FFF2-40B4-BE49-F238E27FC236}">
                    <a16:creationId xmlns:a16="http://schemas.microsoft.com/office/drawing/2014/main" id="{81EDE122-00C3-463A-9C12-0D7F520B6A9B}"/>
                  </a:ext>
                </a:extLst>
              </p:cNvPr>
              <p:cNvSpPr>
                <a:spLocks noChangeArrowheads="1"/>
              </p:cNvSpPr>
              <p:nvPr/>
            </p:nvSpPr>
            <p:spPr bwMode="auto">
              <a:xfrm>
                <a:off x="5468819" y="1449397"/>
                <a:ext cx="54470" cy="222550"/>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algn="ctr" defTabSz="896386" fontAlgn="base"/>
                <a:endParaRPr lang="en-US" sz="1600">
                  <a:solidFill>
                    <a:srgbClr val="505050"/>
                  </a:solidFill>
                  <a:latin typeface="Segoe UI"/>
                </a:endParaRPr>
              </a:p>
            </p:txBody>
          </p:sp>
          <p:sp>
            <p:nvSpPr>
              <p:cNvPr id="330" name="Rectangle 40">
                <a:extLst>
                  <a:ext uri="{FF2B5EF4-FFF2-40B4-BE49-F238E27FC236}">
                    <a16:creationId xmlns:a16="http://schemas.microsoft.com/office/drawing/2014/main" id="{B3604531-38ED-4065-8E34-887D4D512E49}"/>
                  </a:ext>
                </a:extLst>
              </p:cNvPr>
              <p:cNvSpPr>
                <a:spLocks noChangeArrowheads="1"/>
              </p:cNvSpPr>
              <p:nvPr/>
            </p:nvSpPr>
            <p:spPr bwMode="auto">
              <a:xfrm>
                <a:off x="5560640" y="1357575"/>
                <a:ext cx="56027" cy="314372"/>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algn="ctr" defTabSz="896386" fontAlgn="base"/>
                <a:endParaRPr lang="en-US" sz="1600">
                  <a:solidFill>
                    <a:srgbClr val="505050"/>
                  </a:solidFill>
                  <a:latin typeface="Segoe UI"/>
                </a:endParaRPr>
              </a:p>
            </p:txBody>
          </p:sp>
          <p:sp>
            <p:nvSpPr>
              <p:cNvPr id="331" name="Freeform 41">
                <a:extLst>
                  <a:ext uri="{FF2B5EF4-FFF2-40B4-BE49-F238E27FC236}">
                    <a16:creationId xmlns:a16="http://schemas.microsoft.com/office/drawing/2014/main" id="{1E8762B4-7323-434A-8D39-D3167A67C0D1}"/>
                  </a:ext>
                </a:extLst>
              </p:cNvPr>
              <p:cNvSpPr>
                <a:spLocks/>
              </p:cNvSpPr>
              <p:nvPr/>
            </p:nvSpPr>
            <p:spPr bwMode="auto">
              <a:xfrm>
                <a:off x="5797197" y="1580125"/>
                <a:ext cx="77815" cy="79371"/>
              </a:xfrm>
              <a:custGeom>
                <a:avLst/>
                <a:gdLst>
                  <a:gd name="T0" fmla="*/ 28 w 68"/>
                  <a:gd name="T1" fmla="*/ 0 h 68"/>
                  <a:gd name="T2" fmla="*/ 23 w 68"/>
                  <a:gd name="T3" fmla="*/ 5 h 68"/>
                  <a:gd name="T4" fmla="*/ 28 w 68"/>
                  <a:gd name="T5" fmla="*/ 10 h 68"/>
                  <a:gd name="T6" fmla="*/ 50 w 68"/>
                  <a:gd name="T7" fmla="*/ 10 h 68"/>
                  <a:gd name="T8" fmla="*/ 2 w 68"/>
                  <a:gd name="T9" fmla="*/ 59 h 68"/>
                  <a:gd name="T10" fmla="*/ 2 w 68"/>
                  <a:gd name="T11" fmla="*/ 66 h 68"/>
                  <a:gd name="T12" fmla="*/ 10 w 68"/>
                  <a:gd name="T13" fmla="*/ 66 h 68"/>
                  <a:gd name="T14" fmla="*/ 57 w 68"/>
                  <a:gd name="T15" fmla="*/ 18 h 68"/>
                  <a:gd name="T16" fmla="*/ 57 w 68"/>
                  <a:gd name="T17" fmla="*/ 40 h 68"/>
                  <a:gd name="T18" fmla="*/ 62 w 68"/>
                  <a:gd name="T19" fmla="*/ 45 h 68"/>
                  <a:gd name="T20" fmla="*/ 68 w 68"/>
                  <a:gd name="T21" fmla="*/ 40 h 68"/>
                  <a:gd name="T22" fmla="*/ 68 w 68"/>
                  <a:gd name="T23" fmla="*/ 0 h 68"/>
                  <a:gd name="T24" fmla="*/ 28 w 68"/>
                  <a:gd name="T2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68">
                    <a:moveTo>
                      <a:pt x="28" y="0"/>
                    </a:moveTo>
                    <a:cubicBezTo>
                      <a:pt x="25" y="0"/>
                      <a:pt x="23" y="2"/>
                      <a:pt x="23" y="5"/>
                    </a:cubicBezTo>
                    <a:cubicBezTo>
                      <a:pt x="23" y="8"/>
                      <a:pt x="25" y="10"/>
                      <a:pt x="28" y="10"/>
                    </a:cubicBezTo>
                    <a:cubicBezTo>
                      <a:pt x="50" y="10"/>
                      <a:pt x="50" y="10"/>
                      <a:pt x="50" y="10"/>
                    </a:cubicBezTo>
                    <a:cubicBezTo>
                      <a:pt x="2" y="59"/>
                      <a:pt x="2" y="59"/>
                      <a:pt x="2" y="59"/>
                    </a:cubicBezTo>
                    <a:cubicBezTo>
                      <a:pt x="0" y="61"/>
                      <a:pt x="0" y="64"/>
                      <a:pt x="2" y="66"/>
                    </a:cubicBezTo>
                    <a:cubicBezTo>
                      <a:pt x="4" y="68"/>
                      <a:pt x="8" y="68"/>
                      <a:pt x="10" y="66"/>
                    </a:cubicBezTo>
                    <a:cubicBezTo>
                      <a:pt x="57" y="18"/>
                      <a:pt x="57" y="18"/>
                      <a:pt x="57" y="18"/>
                    </a:cubicBezTo>
                    <a:cubicBezTo>
                      <a:pt x="57" y="40"/>
                      <a:pt x="57" y="40"/>
                      <a:pt x="57" y="40"/>
                    </a:cubicBezTo>
                    <a:cubicBezTo>
                      <a:pt x="57" y="43"/>
                      <a:pt x="62" y="45"/>
                      <a:pt x="62" y="45"/>
                    </a:cubicBezTo>
                    <a:cubicBezTo>
                      <a:pt x="65" y="45"/>
                      <a:pt x="68" y="43"/>
                      <a:pt x="68" y="40"/>
                    </a:cubicBezTo>
                    <a:cubicBezTo>
                      <a:pt x="68" y="0"/>
                      <a:pt x="68" y="0"/>
                      <a:pt x="68" y="0"/>
                    </a:cubicBez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lgn="ctr" defTabSz="896386" fontAlgn="base"/>
                <a:endParaRPr lang="en-US" sz="1600">
                  <a:solidFill>
                    <a:srgbClr val="505050"/>
                  </a:solidFill>
                  <a:latin typeface="Segoe UI"/>
                </a:endParaRPr>
              </a:p>
            </p:txBody>
          </p:sp>
        </p:grpSp>
      </p:grpSp>
      <p:grpSp>
        <p:nvGrpSpPr>
          <p:cNvPr id="21" name="Group 20">
            <a:extLst>
              <a:ext uri="{FF2B5EF4-FFF2-40B4-BE49-F238E27FC236}">
                <a16:creationId xmlns:a16="http://schemas.microsoft.com/office/drawing/2014/main" id="{78EA4989-43F6-4399-A13F-49196155F97C}"/>
              </a:ext>
            </a:extLst>
          </p:cNvPr>
          <p:cNvGrpSpPr/>
          <p:nvPr/>
        </p:nvGrpSpPr>
        <p:grpSpPr>
          <a:xfrm>
            <a:off x="7540962" y="2186600"/>
            <a:ext cx="701604" cy="175202"/>
            <a:chOff x="5387576" y="2115326"/>
            <a:chExt cx="701604" cy="175202"/>
          </a:xfrm>
        </p:grpSpPr>
        <p:sp>
          <p:nvSpPr>
            <p:cNvPr id="323" name="Rectangle 322">
              <a:extLst>
                <a:ext uri="{FF2B5EF4-FFF2-40B4-BE49-F238E27FC236}">
                  <a16:creationId xmlns:a16="http://schemas.microsoft.com/office/drawing/2014/main" id="{C3F33D0D-7E74-4E5F-A865-CCA41AA423AF}"/>
                </a:ext>
                <a:ext uri="{C183D7F6-B498-43B3-948B-1728B52AA6E4}">
                  <adec:decorative xmlns:adec="http://schemas.microsoft.com/office/drawing/2017/decorative" val="1"/>
                </a:ext>
              </a:extLst>
            </p:cNvPr>
            <p:cNvSpPr/>
            <p:nvPr/>
          </p:nvSpPr>
          <p:spPr bwMode="auto">
            <a:xfrm>
              <a:off x="5540540" y="2115326"/>
              <a:ext cx="548640" cy="175202"/>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kumimoji="0" lang="en-US" sz="700" b="0" i="0" u="none" strike="noStrike" kern="0" cap="none" spc="0" normalizeH="0" baseline="0" noProof="0">
                  <a:ln>
                    <a:noFill/>
                  </a:ln>
                  <a:solidFill>
                    <a:srgbClr val="0078D4"/>
                  </a:solidFill>
                  <a:effectLst/>
                  <a:uLnTx/>
                  <a:uFillTx/>
                  <a:latin typeface="Segoe UI"/>
                  <a:ea typeface="+mn-ea"/>
                  <a:cs typeface="Segoe UI Semibold" panose="020B0702040204020203" pitchFamily="34" charset="0"/>
                </a:rPr>
                <a:t>Data lake</a:t>
              </a:r>
            </a:p>
          </p:txBody>
        </p:sp>
        <p:pic>
          <p:nvPicPr>
            <p:cNvPr id="9" name="Graphic 8">
              <a:extLst>
                <a:ext uri="{FF2B5EF4-FFF2-40B4-BE49-F238E27FC236}">
                  <a16:creationId xmlns:a16="http://schemas.microsoft.com/office/drawing/2014/main" id="{99C7EFD9-340D-4986-AD6A-2361F83742B8}"/>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5387576" y="2142943"/>
              <a:ext cx="161925" cy="133350"/>
            </a:xfrm>
            <a:prstGeom prst="rect">
              <a:avLst/>
            </a:prstGeom>
          </p:spPr>
        </p:pic>
      </p:grpSp>
      <p:grpSp>
        <p:nvGrpSpPr>
          <p:cNvPr id="20" name="Group 19">
            <a:extLst>
              <a:ext uri="{FF2B5EF4-FFF2-40B4-BE49-F238E27FC236}">
                <a16:creationId xmlns:a16="http://schemas.microsoft.com/office/drawing/2014/main" id="{2AF7BD82-5778-4591-ADDF-8D4305FCE83A}"/>
              </a:ext>
            </a:extLst>
          </p:cNvPr>
          <p:cNvGrpSpPr/>
          <p:nvPr/>
        </p:nvGrpSpPr>
        <p:grpSpPr>
          <a:xfrm>
            <a:off x="9244076" y="2174174"/>
            <a:ext cx="976643" cy="200055"/>
            <a:chOff x="8547184" y="2102900"/>
            <a:chExt cx="976643" cy="200055"/>
          </a:xfrm>
        </p:grpSpPr>
        <p:sp>
          <p:nvSpPr>
            <p:cNvPr id="6" name="Rectangle 5">
              <a:extLst>
                <a:ext uri="{FF2B5EF4-FFF2-40B4-BE49-F238E27FC236}">
                  <a16:creationId xmlns:a16="http://schemas.microsoft.com/office/drawing/2014/main" id="{D053694D-F5AE-4776-B2B9-80F87BF9642E}"/>
                </a:ext>
              </a:extLst>
            </p:cNvPr>
            <p:cNvSpPr/>
            <p:nvPr/>
          </p:nvSpPr>
          <p:spPr>
            <a:xfrm>
              <a:off x="8617810" y="2102900"/>
              <a:ext cx="906017" cy="200055"/>
            </a:xfrm>
            <a:prstGeom prst="rect">
              <a:avLst/>
            </a:prstGeom>
          </p:spPr>
          <p:txBody>
            <a:bodyPr wrap="none">
              <a:spAutoFit/>
            </a:bodyPr>
            <a:lstStyle/>
            <a:p>
              <a:r>
                <a:rPr lang="en-US" sz="700" kern="0">
                  <a:solidFill>
                    <a:srgbClr val="0078D4"/>
                  </a:solidFill>
                  <a:cs typeface="Segoe UI Semibold" panose="020B0702040204020203" pitchFamily="34" charset="0"/>
                </a:rPr>
                <a:t>Update-optimized</a:t>
              </a:r>
              <a:endParaRPr lang="en-US"/>
            </a:p>
          </p:txBody>
        </p:sp>
        <p:grpSp>
          <p:nvGrpSpPr>
            <p:cNvPr id="17" name="Group 16">
              <a:extLst>
                <a:ext uri="{FF2B5EF4-FFF2-40B4-BE49-F238E27FC236}">
                  <a16:creationId xmlns:a16="http://schemas.microsoft.com/office/drawing/2014/main" id="{488E6EB8-F319-4B1A-977C-84CF43D7C685}"/>
                </a:ext>
              </a:extLst>
            </p:cNvPr>
            <p:cNvGrpSpPr/>
            <p:nvPr/>
          </p:nvGrpSpPr>
          <p:grpSpPr>
            <a:xfrm>
              <a:off x="8547184" y="2157881"/>
              <a:ext cx="108772" cy="108696"/>
              <a:chOff x="10075909" y="3895037"/>
              <a:chExt cx="287863" cy="287662"/>
            </a:xfrm>
          </p:grpSpPr>
          <p:sp>
            <p:nvSpPr>
              <p:cNvPr id="11" name="Freeform: Shape 10">
                <a:extLst>
                  <a:ext uri="{FF2B5EF4-FFF2-40B4-BE49-F238E27FC236}">
                    <a16:creationId xmlns:a16="http://schemas.microsoft.com/office/drawing/2014/main" id="{AC4C4279-7511-4672-8615-A2F117A9BF59}"/>
                  </a:ext>
                </a:extLst>
              </p:cNvPr>
              <p:cNvSpPr/>
              <p:nvPr/>
            </p:nvSpPr>
            <p:spPr>
              <a:xfrm>
                <a:off x="10075909" y="3895037"/>
                <a:ext cx="287863" cy="287662"/>
              </a:xfrm>
              <a:custGeom>
                <a:avLst/>
                <a:gdLst>
                  <a:gd name="connsiteX0" fmla="*/ 143932 w 287863"/>
                  <a:gd name="connsiteY0" fmla="*/ 287662 h 287662"/>
                  <a:gd name="connsiteX1" fmla="*/ 287864 w 287863"/>
                  <a:gd name="connsiteY1" fmla="*/ 143831 h 287662"/>
                  <a:gd name="connsiteX2" fmla="*/ 143932 w 287863"/>
                  <a:gd name="connsiteY2" fmla="*/ 0 h 287662"/>
                  <a:gd name="connsiteX3" fmla="*/ 0 w 287863"/>
                  <a:gd name="connsiteY3" fmla="*/ 143831 h 287662"/>
                  <a:gd name="connsiteX4" fmla="*/ 143932 w 287863"/>
                  <a:gd name="connsiteY4" fmla="*/ 287662 h 287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863" h="287662">
                    <a:moveTo>
                      <a:pt x="143932" y="287662"/>
                    </a:moveTo>
                    <a:cubicBezTo>
                      <a:pt x="223423" y="287662"/>
                      <a:pt x="287864" y="223267"/>
                      <a:pt x="287864" y="143831"/>
                    </a:cubicBezTo>
                    <a:cubicBezTo>
                      <a:pt x="287864" y="64395"/>
                      <a:pt x="223423" y="0"/>
                      <a:pt x="143932" y="0"/>
                    </a:cubicBezTo>
                    <a:cubicBezTo>
                      <a:pt x="64440" y="0"/>
                      <a:pt x="0" y="64395"/>
                      <a:pt x="0" y="143831"/>
                    </a:cubicBezTo>
                    <a:cubicBezTo>
                      <a:pt x="0" y="223267"/>
                      <a:pt x="64440" y="287662"/>
                      <a:pt x="143932" y="287662"/>
                    </a:cubicBezTo>
                    <a:close/>
                  </a:path>
                </a:pathLst>
              </a:custGeom>
              <a:solidFill>
                <a:srgbClr val="50E6FF"/>
              </a:solidFill>
              <a:ln w="9525" cap="flat">
                <a:noFill/>
                <a:prstDash val="solid"/>
                <a:miter/>
              </a:ln>
            </p:spPr>
            <p:txBody>
              <a:bodyPr rtlCol="0" anchor="ctr"/>
              <a:lstStyle/>
              <a:p>
                <a:endParaRPr lang="en-US" sz="1600"/>
              </a:p>
            </p:txBody>
          </p:sp>
          <p:sp>
            <p:nvSpPr>
              <p:cNvPr id="15" name="Freeform: Shape 14">
                <a:extLst>
                  <a:ext uri="{FF2B5EF4-FFF2-40B4-BE49-F238E27FC236}">
                    <a16:creationId xmlns:a16="http://schemas.microsoft.com/office/drawing/2014/main" id="{684D55E6-CF54-4235-81CD-F4E7B2C5FDB8}"/>
                  </a:ext>
                </a:extLst>
              </p:cNvPr>
              <p:cNvSpPr/>
              <p:nvPr/>
            </p:nvSpPr>
            <p:spPr>
              <a:xfrm>
                <a:off x="10220077" y="3930607"/>
                <a:ext cx="24363" cy="131818"/>
              </a:xfrm>
              <a:custGeom>
                <a:avLst/>
                <a:gdLst>
                  <a:gd name="connsiteX0" fmla="*/ 24363 w 24363"/>
                  <a:gd name="connsiteY0" fmla="*/ 0 h 131818"/>
                  <a:gd name="connsiteX1" fmla="*/ 0 w 24363"/>
                  <a:gd name="connsiteY1" fmla="*/ 0 h 131818"/>
                  <a:gd name="connsiteX2" fmla="*/ 0 w 24363"/>
                  <a:gd name="connsiteY2" fmla="*/ 131818 h 131818"/>
                  <a:gd name="connsiteX3" fmla="*/ 24363 w 24363"/>
                  <a:gd name="connsiteY3" fmla="*/ 131818 h 131818"/>
                  <a:gd name="connsiteX4" fmla="*/ 24363 w 24363"/>
                  <a:gd name="connsiteY4" fmla="*/ 0 h 13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3" h="131818">
                    <a:moveTo>
                      <a:pt x="24363" y="0"/>
                    </a:moveTo>
                    <a:lnTo>
                      <a:pt x="0" y="0"/>
                    </a:lnTo>
                    <a:lnTo>
                      <a:pt x="0" y="131818"/>
                    </a:lnTo>
                    <a:lnTo>
                      <a:pt x="24363" y="131818"/>
                    </a:lnTo>
                    <a:lnTo>
                      <a:pt x="24363" y="0"/>
                    </a:lnTo>
                    <a:close/>
                  </a:path>
                </a:pathLst>
              </a:custGeom>
              <a:solidFill>
                <a:srgbClr val="0078D4"/>
              </a:solidFill>
              <a:ln w="9525" cap="flat">
                <a:noFill/>
                <a:prstDash val="solid"/>
                <a:miter/>
              </a:ln>
            </p:spPr>
            <p:txBody>
              <a:bodyPr rtlCol="0" anchor="ctr"/>
              <a:lstStyle/>
              <a:p>
                <a:endParaRPr lang="en-US" sz="1600"/>
              </a:p>
            </p:txBody>
          </p:sp>
          <p:sp>
            <p:nvSpPr>
              <p:cNvPr id="16" name="Freeform: Shape 15">
                <a:extLst>
                  <a:ext uri="{FF2B5EF4-FFF2-40B4-BE49-F238E27FC236}">
                    <a16:creationId xmlns:a16="http://schemas.microsoft.com/office/drawing/2014/main" id="{0E005A0C-2382-47BE-AC8F-B66F665CE3D8}"/>
                  </a:ext>
                </a:extLst>
              </p:cNvPr>
              <p:cNvSpPr/>
              <p:nvPr/>
            </p:nvSpPr>
            <p:spPr>
              <a:xfrm>
                <a:off x="10111516" y="4038049"/>
                <a:ext cx="132872" cy="24344"/>
              </a:xfrm>
              <a:custGeom>
                <a:avLst/>
                <a:gdLst>
                  <a:gd name="connsiteX0" fmla="*/ 0 w 132872"/>
                  <a:gd name="connsiteY0" fmla="*/ 0 h 24344"/>
                  <a:gd name="connsiteX1" fmla="*/ 0 w 132872"/>
                  <a:gd name="connsiteY1" fmla="*/ 24345 h 24344"/>
                  <a:gd name="connsiteX2" fmla="*/ 132873 w 132872"/>
                  <a:gd name="connsiteY2" fmla="*/ 24345 h 24344"/>
                  <a:gd name="connsiteX3" fmla="*/ 132873 w 132872"/>
                  <a:gd name="connsiteY3" fmla="*/ 0 h 24344"/>
                  <a:gd name="connsiteX4" fmla="*/ 0 w 132872"/>
                  <a:gd name="connsiteY4" fmla="*/ 0 h 24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72" h="24344">
                    <a:moveTo>
                      <a:pt x="0" y="0"/>
                    </a:moveTo>
                    <a:lnTo>
                      <a:pt x="0" y="24345"/>
                    </a:lnTo>
                    <a:lnTo>
                      <a:pt x="132873" y="24345"/>
                    </a:lnTo>
                    <a:lnTo>
                      <a:pt x="132873" y="0"/>
                    </a:lnTo>
                    <a:lnTo>
                      <a:pt x="0" y="0"/>
                    </a:lnTo>
                    <a:close/>
                  </a:path>
                </a:pathLst>
              </a:custGeom>
              <a:solidFill>
                <a:srgbClr val="0078D4"/>
              </a:solidFill>
              <a:ln w="9525" cap="flat">
                <a:noFill/>
                <a:prstDash val="solid"/>
                <a:miter/>
              </a:ln>
            </p:spPr>
            <p:txBody>
              <a:bodyPr rtlCol="0" anchor="ctr"/>
              <a:lstStyle/>
              <a:p>
                <a:endParaRPr lang="en-US" sz="1600"/>
              </a:p>
            </p:txBody>
          </p:sp>
        </p:grpSp>
      </p:grpSp>
      <p:sp>
        <p:nvSpPr>
          <p:cNvPr id="56" name="Rectangle 55">
            <a:extLst>
              <a:ext uri="{FF2B5EF4-FFF2-40B4-BE49-F238E27FC236}">
                <a16:creationId xmlns:a16="http://schemas.microsoft.com/office/drawing/2014/main" id="{6A8F3A35-CBB0-4170-A426-D99431D1F157}"/>
              </a:ext>
              <a:ext uri="{C183D7F6-B498-43B3-948B-1728B52AA6E4}">
                <adec:decorative xmlns:adec="http://schemas.microsoft.com/office/drawing/2017/decorative" val="1"/>
              </a:ext>
            </a:extLst>
          </p:cNvPr>
          <p:cNvSpPr/>
          <p:nvPr/>
        </p:nvSpPr>
        <p:spPr bwMode="auto">
          <a:xfrm>
            <a:off x="8185830" y="1435352"/>
            <a:ext cx="3371980" cy="209953"/>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0" bIns="91440" numCol="1" spcCol="0" rtlCol="0" fromWordArt="0" anchor="ctr" anchorCtr="0" forceAA="0" compatLnSpc="1">
            <a:prstTxWarp prst="textNoShape">
              <a:avLst/>
            </a:prstTxWarp>
            <a:noAutofit/>
          </a:bodyPr>
          <a:lstStyle/>
          <a:p>
            <a:pPr defTabSz="710593" fontAlgn="base">
              <a:spcBef>
                <a:spcPct val="0"/>
              </a:spcBef>
              <a:spcAft>
                <a:spcPct val="0"/>
              </a:spcAft>
            </a:pPr>
            <a:r>
              <a:rPr lang="en-US" sz="900" kern="0">
                <a:solidFill>
                  <a:srgbClr val="000000"/>
                </a:solidFill>
                <a:latin typeface="Segoe UI Semibold" panose="020B0702040204020203" pitchFamily="34" charset="0"/>
                <a:cs typeface="Segoe UI Semibold" panose="020B0702040204020203" pitchFamily="34" charset="0"/>
              </a:rPr>
              <a:t>Stream Analytics</a:t>
            </a:r>
          </a:p>
        </p:txBody>
      </p:sp>
      <p:sp>
        <p:nvSpPr>
          <p:cNvPr id="57" name="Rectangle 56">
            <a:extLst>
              <a:ext uri="{FF2B5EF4-FFF2-40B4-BE49-F238E27FC236}">
                <a16:creationId xmlns:a16="http://schemas.microsoft.com/office/drawing/2014/main" id="{494D439E-702A-4E6B-A48F-00B469F78F62}"/>
              </a:ext>
              <a:ext uri="{C183D7F6-B498-43B3-948B-1728B52AA6E4}">
                <adec:decorative xmlns:adec="http://schemas.microsoft.com/office/drawing/2017/decorative" val="1"/>
              </a:ext>
            </a:extLst>
          </p:cNvPr>
          <p:cNvSpPr/>
          <p:nvPr/>
        </p:nvSpPr>
        <p:spPr bwMode="auto">
          <a:xfrm>
            <a:off x="6148122" y="1435352"/>
            <a:ext cx="1971749" cy="209953"/>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0" bIns="91440" numCol="1" spcCol="0" rtlCol="0" fromWordArt="0" anchor="ctr" anchorCtr="0" forceAA="0" compatLnSpc="1">
            <a:prstTxWarp prst="textNoShape">
              <a:avLst/>
            </a:prstTxWarp>
            <a:noAutofit/>
          </a:bodyPr>
          <a:lstStyle/>
          <a:p>
            <a:pPr defTabSz="710593" fontAlgn="base">
              <a:spcBef>
                <a:spcPct val="0"/>
              </a:spcBef>
              <a:spcAft>
                <a:spcPct val="0"/>
              </a:spcAft>
            </a:pPr>
            <a:r>
              <a:rPr lang="en-US" sz="900" kern="0">
                <a:solidFill>
                  <a:srgbClr val="000000"/>
                </a:solidFill>
                <a:latin typeface="Segoe UI Semibold" panose="020B0702040204020203" pitchFamily="34" charset="0"/>
                <a:cs typeface="Segoe UI Semibold" panose="020B0702040204020203" pitchFamily="34" charset="0"/>
              </a:rPr>
              <a:t>SQL</a:t>
            </a:r>
          </a:p>
        </p:txBody>
      </p:sp>
      <p:sp>
        <p:nvSpPr>
          <p:cNvPr id="58" name="Rectangle 57">
            <a:extLst>
              <a:ext uri="{FF2B5EF4-FFF2-40B4-BE49-F238E27FC236}">
                <a16:creationId xmlns:a16="http://schemas.microsoft.com/office/drawing/2014/main" id="{48B8DC3F-D03E-4FA7-BE91-89266A266AD7}"/>
              </a:ext>
              <a:ext uri="{C183D7F6-B498-43B3-948B-1728B52AA6E4}">
                <adec:decorative xmlns:adec="http://schemas.microsoft.com/office/drawing/2017/decorative" val="1"/>
              </a:ext>
            </a:extLst>
          </p:cNvPr>
          <p:cNvSpPr/>
          <p:nvPr/>
        </p:nvSpPr>
        <p:spPr bwMode="auto">
          <a:xfrm>
            <a:off x="4102482" y="1435352"/>
            <a:ext cx="1971749" cy="209953"/>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0" bIns="91440" numCol="1" spcCol="0" rtlCol="0" fromWordArt="0" anchor="ctr" anchorCtr="0" forceAA="0" compatLnSpc="1">
            <a:prstTxWarp prst="textNoShape">
              <a:avLst/>
            </a:prstTxWarp>
            <a:noAutofit/>
          </a:bodyPr>
          <a:lstStyle/>
          <a:p>
            <a:pPr defTabSz="710593" fontAlgn="base">
              <a:spcBef>
                <a:spcPct val="0"/>
              </a:spcBef>
              <a:spcAft>
                <a:spcPct val="0"/>
              </a:spcAft>
            </a:pPr>
            <a:r>
              <a:rPr lang="en-US" sz="900" kern="0">
                <a:solidFill>
                  <a:srgbClr val="000000"/>
                </a:solidFill>
                <a:latin typeface="Segoe UI Semibold" panose="020B0702040204020203" pitchFamily="34" charset="0"/>
                <a:cs typeface="Segoe UI Semibold" panose="020B0702040204020203" pitchFamily="34" charset="0"/>
              </a:rPr>
              <a:t>Spark</a:t>
            </a:r>
          </a:p>
        </p:txBody>
      </p:sp>
      <p:pic>
        <p:nvPicPr>
          <p:cNvPr id="2" name="Graphic 1">
            <a:extLst>
              <a:ext uri="{FF2B5EF4-FFF2-40B4-BE49-F238E27FC236}">
                <a16:creationId xmlns:a16="http://schemas.microsoft.com/office/drawing/2014/main" id="{D4986E08-C556-B7E6-4B67-695DEA6DE19E}"/>
              </a:ext>
            </a:extLst>
          </p:cNvPr>
          <p:cNvPicPr>
            <a:picLocks noChangeAspect="1"/>
          </p:cNvPicPr>
          <p:nvPr/>
        </p:nvPicPr>
        <p:blipFill>
          <a:blip r:embed="rId67">
            <a:extLst>
              <a:ext uri="{28A0092B-C50C-407E-A947-70E740481C1C}">
                <a14:useLocalDpi xmlns:a14="http://schemas.microsoft.com/office/drawing/2010/main" val="0"/>
              </a:ext>
              <a:ext uri="{96DAC541-7B7A-43D3-8B79-37D633B846F1}">
                <asvg:svgBlip xmlns:asvg="http://schemas.microsoft.com/office/drawing/2016/SVG/main" r:embed="rId68"/>
              </a:ext>
            </a:extLst>
          </a:blip>
          <a:stretch>
            <a:fillRect/>
          </a:stretch>
        </p:blipFill>
        <p:spPr>
          <a:xfrm>
            <a:off x="3547215" y="3799851"/>
            <a:ext cx="165100" cy="165100"/>
          </a:xfrm>
          <a:prstGeom prst="rect">
            <a:avLst/>
          </a:prstGeom>
        </p:spPr>
      </p:pic>
      <p:pic>
        <p:nvPicPr>
          <p:cNvPr id="3" name="Graphic 2">
            <a:extLst>
              <a:ext uri="{FF2B5EF4-FFF2-40B4-BE49-F238E27FC236}">
                <a16:creationId xmlns:a16="http://schemas.microsoft.com/office/drawing/2014/main" id="{F0A472DB-DEE8-4674-A146-A27DC7030B8C}"/>
              </a:ext>
            </a:extLst>
          </p:cNvPr>
          <p:cNvPicPr>
            <a:picLocks noChangeAspect="1"/>
          </p:cNvPicPr>
          <p:nvPr/>
        </p:nvPicPr>
        <p:blipFill>
          <a:blip r:embed="rId67">
            <a:extLst>
              <a:ext uri="{28A0092B-C50C-407E-A947-70E740481C1C}">
                <a14:useLocalDpi xmlns:a14="http://schemas.microsoft.com/office/drawing/2010/main" val="0"/>
              </a:ext>
              <a:ext uri="{96DAC541-7B7A-43D3-8B79-37D633B846F1}">
                <asvg:svgBlip xmlns:asvg="http://schemas.microsoft.com/office/drawing/2016/SVG/main" r:embed="rId68"/>
              </a:ext>
            </a:extLst>
          </a:blip>
          <a:stretch>
            <a:fillRect/>
          </a:stretch>
        </p:blipFill>
        <p:spPr>
          <a:xfrm>
            <a:off x="2052322" y="2246678"/>
            <a:ext cx="137160" cy="137160"/>
          </a:xfrm>
          <a:prstGeom prst="rect">
            <a:avLst/>
          </a:prstGeom>
        </p:spPr>
      </p:pic>
    </p:spTree>
    <p:extLst>
      <p:ext uri="{BB962C8B-B14F-4D97-AF65-F5344CB8AC3E}">
        <p14:creationId xmlns:p14="http://schemas.microsoft.com/office/powerpoint/2010/main" val="1231350868"/>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31"/>
                                        </p:tgtEl>
                                        <p:attrNameLst>
                                          <p:attrName>style.visibility</p:attrName>
                                        </p:attrNameLst>
                                      </p:cBhvr>
                                      <p:to>
                                        <p:strVal val="visible"/>
                                      </p:to>
                                    </p:set>
                                    <p:animEffect transition="in" filter="wipe(down)">
                                      <p:cBhvr>
                                        <p:cTn id="7" dur="500"/>
                                        <p:tgtEl>
                                          <p:spTgt spid="231"/>
                                        </p:tgtEl>
                                      </p:cBhvr>
                                    </p:animEffect>
                                  </p:childTnLst>
                                </p:cTn>
                              </p:par>
                              <p:par>
                                <p:cTn id="8" presetID="22" presetClass="entr" presetSubtype="4" fill="hold" nodeType="withEffect">
                                  <p:stCondLst>
                                    <p:cond delay="0"/>
                                  </p:stCondLst>
                                  <p:childTnLst>
                                    <p:set>
                                      <p:cBhvr>
                                        <p:cTn id="9" dur="1" fill="hold">
                                          <p:stCondLst>
                                            <p:cond delay="0"/>
                                          </p:stCondLst>
                                        </p:cTn>
                                        <p:tgtEl>
                                          <p:spTgt spid="179"/>
                                        </p:tgtEl>
                                        <p:attrNameLst>
                                          <p:attrName>style.visibility</p:attrName>
                                        </p:attrNameLst>
                                      </p:cBhvr>
                                      <p:to>
                                        <p:strVal val="visible"/>
                                      </p:to>
                                    </p:set>
                                    <p:animEffect transition="in" filter="wipe(down)">
                                      <p:cBhvr>
                                        <p:cTn id="10" dur="500"/>
                                        <p:tgtEl>
                                          <p:spTgt spid="179"/>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72"/>
                                        </p:tgtEl>
                                        <p:attrNameLst>
                                          <p:attrName>style.visibility</p:attrName>
                                        </p:attrNameLst>
                                      </p:cBhvr>
                                      <p:to>
                                        <p:strVal val="visible"/>
                                      </p:to>
                                    </p:set>
                                    <p:animEffect transition="in" filter="fade">
                                      <p:cBhvr>
                                        <p:cTn id="20" dur="500"/>
                                        <p:tgtEl>
                                          <p:spTgt spid="472"/>
                                        </p:tgtEl>
                                      </p:cBhvr>
                                    </p:animEffect>
                                  </p:childTnLst>
                                </p:cTn>
                              </p:par>
                              <p:par>
                                <p:cTn id="21" presetID="10"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183"/>
                                        </p:tgtEl>
                                        <p:attrNameLst>
                                          <p:attrName>style.visibility</p:attrName>
                                        </p:attrNameLst>
                                      </p:cBhvr>
                                      <p:to>
                                        <p:strVal val="visible"/>
                                      </p:to>
                                    </p:set>
                                    <p:animEffect transition="in" filter="wipe(left)">
                                      <p:cBhvr>
                                        <p:cTn id="33" dur="500"/>
                                        <p:tgtEl>
                                          <p:spTgt spid="183"/>
                                        </p:tgtEl>
                                      </p:cBhvr>
                                    </p:animEffect>
                                  </p:childTnLst>
                                </p:cTn>
                              </p:par>
                            </p:childTnLst>
                          </p:cTn>
                        </p:par>
                        <p:par>
                          <p:cTn id="34" fill="hold">
                            <p:stCondLst>
                              <p:cond delay="1500"/>
                            </p:stCondLst>
                            <p:childTnLst>
                              <p:par>
                                <p:cTn id="35" presetID="10" presetClass="entr" presetSubtype="0"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par>
                          <p:cTn id="38" fill="hold">
                            <p:stCondLst>
                              <p:cond delay="2000"/>
                            </p:stCondLst>
                            <p:childTnLst>
                              <p:par>
                                <p:cTn id="39" presetID="22" presetClass="entr" presetSubtype="4" fill="hold" nodeType="afterEffect">
                                  <p:stCondLst>
                                    <p:cond delay="0"/>
                                  </p:stCondLst>
                                  <p:childTnLst>
                                    <p:set>
                                      <p:cBhvr>
                                        <p:cTn id="40" dur="1" fill="hold">
                                          <p:stCondLst>
                                            <p:cond delay="0"/>
                                          </p:stCondLst>
                                        </p:cTn>
                                        <p:tgtEl>
                                          <p:spTgt spid="152"/>
                                        </p:tgtEl>
                                        <p:attrNameLst>
                                          <p:attrName>style.visibility</p:attrName>
                                        </p:attrNameLst>
                                      </p:cBhvr>
                                      <p:to>
                                        <p:strVal val="visible"/>
                                      </p:to>
                                    </p:set>
                                    <p:animEffect transition="in" filter="wipe(down)">
                                      <p:cBhvr>
                                        <p:cTn id="41" dur="500"/>
                                        <p:tgtEl>
                                          <p:spTgt spid="152"/>
                                        </p:tgtEl>
                                      </p:cBhvr>
                                    </p:animEffect>
                                  </p:childTnLst>
                                </p:cTn>
                              </p:par>
                              <p:par>
                                <p:cTn id="42" presetID="22" presetClass="entr" presetSubtype="4" fill="hold" nodeType="withEffect">
                                  <p:stCondLst>
                                    <p:cond delay="0"/>
                                  </p:stCondLst>
                                  <p:childTnLst>
                                    <p:set>
                                      <p:cBhvr>
                                        <p:cTn id="43" dur="1" fill="hold">
                                          <p:stCondLst>
                                            <p:cond delay="0"/>
                                          </p:stCondLst>
                                        </p:cTn>
                                        <p:tgtEl>
                                          <p:spTgt spid="481"/>
                                        </p:tgtEl>
                                        <p:attrNameLst>
                                          <p:attrName>style.visibility</p:attrName>
                                        </p:attrNameLst>
                                      </p:cBhvr>
                                      <p:to>
                                        <p:strVal val="visible"/>
                                      </p:to>
                                    </p:set>
                                    <p:animEffect transition="in" filter="wipe(down)">
                                      <p:cBhvr>
                                        <p:cTn id="44" dur="500"/>
                                        <p:tgtEl>
                                          <p:spTgt spid="48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80"/>
                                        </p:tgtEl>
                                        <p:attrNameLst>
                                          <p:attrName>style.visibility</p:attrName>
                                        </p:attrNameLst>
                                      </p:cBhvr>
                                      <p:to>
                                        <p:strVal val="visible"/>
                                      </p:to>
                                    </p:set>
                                    <p:animEffect transition="in" filter="fade">
                                      <p:cBhvr>
                                        <p:cTn id="47" dur="500"/>
                                        <p:tgtEl>
                                          <p:spTgt spid="480"/>
                                        </p:tgtEl>
                                      </p:cBhvr>
                                    </p:animEffect>
                                  </p:childTnLst>
                                </p:cTn>
                              </p:par>
                              <p:par>
                                <p:cTn id="48" presetID="10" presetClass="entr" presetSubtype="0" fill="hold" nodeType="withEffect">
                                  <p:stCondLst>
                                    <p:cond delay="0"/>
                                  </p:stCondLst>
                                  <p:childTnLst>
                                    <p:set>
                                      <p:cBhvr>
                                        <p:cTn id="49" dur="1" fill="hold">
                                          <p:stCondLst>
                                            <p:cond delay="0"/>
                                          </p:stCondLst>
                                        </p:cTn>
                                        <p:tgtEl>
                                          <p:spTgt spid="527"/>
                                        </p:tgtEl>
                                        <p:attrNameLst>
                                          <p:attrName>style.visibility</p:attrName>
                                        </p:attrNameLst>
                                      </p:cBhvr>
                                      <p:to>
                                        <p:strVal val="visible"/>
                                      </p:to>
                                    </p:set>
                                    <p:animEffect transition="in" filter="fade">
                                      <p:cBhvr>
                                        <p:cTn id="50" dur="500"/>
                                        <p:tgtEl>
                                          <p:spTgt spid="52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79"/>
                                        </p:tgtEl>
                                        <p:attrNameLst>
                                          <p:attrName>style.visibility</p:attrName>
                                        </p:attrNameLst>
                                      </p:cBhvr>
                                      <p:to>
                                        <p:strVal val="visible"/>
                                      </p:to>
                                    </p:set>
                                    <p:animEffect transition="in" filter="fade">
                                      <p:cBhvr>
                                        <p:cTn id="53" dur="500"/>
                                        <p:tgtEl>
                                          <p:spTgt spid="479"/>
                                        </p:tgtEl>
                                      </p:cBhvr>
                                    </p:animEffect>
                                  </p:childTnLst>
                                </p:cTn>
                              </p:par>
                            </p:childTnLst>
                          </p:cTn>
                        </p:par>
                        <p:par>
                          <p:cTn id="54" fill="hold">
                            <p:stCondLst>
                              <p:cond delay="2500"/>
                            </p:stCondLst>
                            <p:childTnLst>
                              <p:par>
                                <p:cTn id="55" presetID="10" presetClass="entr" presetSubtype="0" fill="hold" grpId="0" nodeType="afterEffect">
                                  <p:stCondLst>
                                    <p:cond delay="0"/>
                                  </p:stCondLst>
                                  <p:childTnLst>
                                    <p:set>
                                      <p:cBhvr>
                                        <p:cTn id="56" dur="1" fill="hold">
                                          <p:stCondLst>
                                            <p:cond delay="0"/>
                                          </p:stCondLst>
                                        </p:cTn>
                                        <p:tgtEl>
                                          <p:spTgt spid="171"/>
                                        </p:tgtEl>
                                        <p:attrNameLst>
                                          <p:attrName>style.visibility</p:attrName>
                                        </p:attrNameLst>
                                      </p:cBhvr>
                                      <p:to>
                                        <p:strVal val="visible"/>
                                      </p:to>
                                    </p:set>
                                    <p:animEffect transition="in" filter="fade">
                                      <p:cBhvr>
                                        <p:cTn id="57" dur="500"/>
                                        <p:tgtEl>
                                          <p:spTgt spid="171"/>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52"/>
                                        </p:tgtEl>
                                        <p:attrNameLst>
                                          <p:attrName>style.visibility</p:attrName>
                                        </p:attrNameLst>
                                      </p:cBhvr>
                                      <p:to>
                                        <p:strVal val="visible"/>
                                      </p:to>
                                    </p:set>
                                    <p:animEffect transition="in" filter="wipe(down)">
                                      <p:cBhvr>
                                        <p:cTn id="60" dur="500"/>
                                        <p:tgtEl>
                                          <p:spTgt spid="5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93"/>
                                        </p:tgtEl>
                                        <p:attrNameLst>
                                          <p:attrName>style.visibility</p:attrName>
                                        </p:attrNameLst>
                                      </p:cBhvr>
                                      <p:to>
                                        <p:strVal val="visible"/>
                                      </p:to>
                                    </p:set>
                                    <p:animEffect transition="in" filter="fade">
                                      <p:cBhvr>
                                        <p:cTn id="63" dur="500"/>
                                        <p:tgtEl>
                                          <p:spTgt spid="193"/>
                                        </p:tgtEl>
                                      </p:cBhvr>
                                    </p:animEffect>
                                  </p:childTnLst>
                                </p:cTn>
                              </p:par>
                            </p:childTnLst>
                          </p:cTn>
                        </p:par>
                        <p:par>
                          <p:cTn id="64" fill="hold">
                            <p:stCondLst>
                              <p:cond delay="3000"/>
                            </p:stCondLst>
                            <p:childTnLst>
                              <p:par>
                                <p:cTn id="65" presetID="16" presetClass="entr" presetSubtype="37" fill="hold" nodeType="afterEffect">
                                  <p:stCondLst>
                                    <p:cond delay="0"/>
                                  </p:stCondLst>
                                  <p:childTnLst>
                                    <p:set>
                                      <p:cBhvr>
                                        <p:cTn id="66" dur="1" fill="hold">
                                          <p:stCondLst>
                                            <p:cond delay="0"/>
                                          </p:stCondLst>
                                        </p:cTn>
                                        <p:tgtEl>
                                          <p:spTgt spid="380"/>
                                        </p:tgtEl>
                                        <p:attrNameLst>
                                          <p:attrName>style.visibility</p:attrName>
                                        </p:attrNameLst>
                                      </p:cBhvr>
                                      <p:to>
                                        <p:strVal val="visible"/>
                                      </p:to>
                                    </p:set>
                                    <p:animEffect transition="in" filter="barn(outVertical)">
                                      <p:cBhvr>
                                        <p:cTn id="67" dur="500"/>
                                        <p:tgtEl>
                                          <p:spTgt spid="38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81"/>
                                        </p:tgtEl>
                                        <p:attrNameLst>
                                          <p:attrName>style.visibility</p:attrName>
                                        </p:attrNameLst>
                                      </p:cBhvr>
                                      <p:to>
                                        <p:strVal val="visible"/>
                                      </p:to>
                                    </p:set>
                                    <p:animEffect transition="in" filter="fade">
                                      <p:cBhvr>
                                        <p:cTn id="70" dur="500"/>
                                        <p:tgtEl>
                                          <p:spTgt spid="381"/>
                                        </p:tgtEl>
                                      </p:cBhvr>
                                    </p:animEffect>
                                  </p:childTnLst>
                                </p:cTn>
                              </p:par>
                            </p:childTnLst>
                          </p:cTn>
                        </p:par>
                        <p:par>
                          <p:cTn id="71" fill="hold">
                            <p:stCondLst>
                              <p:cond delay="3500"/>
                            </p:stCondLst>
                            <p:childTnLst>
                              <p:par>
                                <p:cTn id="72" presetID="10" presetClass="entr" presetSubtype="0" fill="hold" nodeType="afterEffect">
                                  <p:stCondLst>
                                    <p:cond delay="0"/>
                                  </p:stCondLst>
                                  <p:childTnLst>
                                    <p:set>
                                      <p:cBhvr>
                                        <p:cTn id="73" dur="1" fill="hold">
                                          <p:stCondLst>
                                            <p:cond delay="0"/>
                                          </p:stCondLst>
                                        </p:cTn>
                                        <p:tgtEl>
                                          <p:spTgt spid="60"/>
                                        </p:tgtEl>
                                        <p:attrNameLst>
                                          <p:attrName>style.visibility</p:attrName>
                                        </p:attrNameLst>
                                      </p:cBhvr>
                                      <p:to>
                                        <p:strVal val="visible"/>
                                      </p:to>
                                    </p:set>
                                    <p:animEffect transition="in" filter="fade">
                                      <p:cBhvr>
                                        <p:cTn id="74" dur="500"/>
                                        <p:tgtEl>
                                          <p:spTgt spid="60"/>
                                        </p:tgtEl>
                                      </p:cBhvr>
                                    </p:animEffect>
                                  </p:childTnLst>
                                </p:cTn>
                              </p:par>
                            </p:childTnLst>
                          </p:cTn>
                        </p:par>
                        <p:par>
                          <p:cTn id="75" fill="hold">
                            <p:stCondLst>
                              <p:cond delay="4000"/>
                            </p:stCondLst>
                            <p:childTnLst>
                              <p:par>
                                <p:cTn id="76" presetID="22" presetClass="entr" presetSubtype="4" fill="hold" nodeType="afterEffect">
                                  <p:stCondLst>
                                    <p:cond delay="0"/>
                                  </p:stCondLst>
                                  <p:childTnLst>
                                    <p:set>
                                      <p:cBhvr>
                                        <p:cTn id="77" dur="1" fill="hold">
                                          <p:stCondLst>
                                            <p:cond delay="0"/>
                                          </p:stCondLst>
                                        </p:cTn>
                                        <p:tgtEl>
                                          <p:spTgt spid="266"/>
                                        </p:tgtEl>
                                        <p:attrNameLst>
                                          <p:attrName>style.visibility</p:attrName>
                                        </p:attrNameLst>
                                      </p:cBhvr>
                                      <p:to>
                                        <p:strVal val="visible"/>
                                      </p:to>
                                    </p:set>
                                    <p:animEffect transition="in" filter="wipe(down)">
                                      <p:cBhvr>
                                        <p:cTn id="78" dur="500"/>
                                        <p:tgtEl>
                                          <p:spTgt spid="266"/>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220"/>
                                        </p:tgtEl>
                                        <p:attrNameLst>
                                          <p:attrName>style.visibility</p:attrName>
                                        </p:attrNameLst>
                                      </p:cBhvr>
                                      <p:to>
                                        <p:strVal val="visible"/>
                                      </p:to>
                                    </p:set>
                                    <p:animEffect transition="in" filter="wipe(down)">
                                      <p:cBhvr>
                                        <p:cTn id="81" dur="500"/>
                                        <p:tgtEl>
                                          <p:spTgt spid="220"/>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332"/>
                                        </p:tgtEl>
                                        <p:attrNameLst>
                                          <p:attrName>style.visibility</p:attrName>
                                        </p:attrNameLst>
                                      </p:cBhvr>
                                      <p:to>
                                        <p:strVal val="visible"/>
                                      </p:to>
                                    </p:set>
                                    <p:animEffect transition="in" filter="wipe(down)">
                                      <p:cBhvr>
                                        <p:cTn id="84" dur="500"/>
                                        <p:tgtEl>
                                          <p:spTgt spid="332"/>
                                        </p:tgtEl>
                                      </p:cBhvr>
                                    </p:animEffect>
                                  </p:childTnLst>
                                </p:cTn>
                              </p:par>
                            </p:childTnLst>
                          </p:cTn>
                        </p:par>
                        <p:par>
                          <p:cTn id="85" fill="hold">
                            <p:stCondLst>
                              <p:cond delay="4500"/>
                            </p:stCondLst>
                            <p:childTnLst>
                              <p:par>
                                <p:cTn id="86" presetID="10"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500"/>
                                        <p:tgtEl>
                                          <p:spTgt spid="58"/>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57"/>
                                        </p:tgtEl>
                                        <p:attrNameLst>
                                          <p:attrName>style.visibility</p:attrName>
                                        </p:attrNameLst>
                                      </p:cBhvr>
                                      <p:to>
                                        <p:strVal val="visible"/>
                                      </p:to>
                                    </p:set>
                                    <p:animEffect transition="in" filter="fade">
                                      <p:cBhvr>
                                        <p:cTn id="91" dur="500"/>
                                        <p:tgtEl>
                                          <p:spTgt spid="57"/>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500"/>
                                        <p:tgtEl>
                                          <p:spTgt spid="56"/>
                                        </p:tgtEl>
                                      </p:cBhvr>
                                    </p:animEffect>
                                  </p:childTnLst>
                                </p:cTn>
                              </p:par>
                            </p:childTnLst>
                          </p:cTn>
                        </p:par>
                        <p:par>
                          <p:cTn id="95" fill="hold">
                            <p:stCondLst>
                              <p:cond delay="5000"/>
                            </p:stCondLst>
                            <p:childTnLst>
                              <p:par>
                                <p:cTn id="96" presetID="10" presetClass="entr" presetSubtype="0" fill="hold" grpId="0" nodeType="afterEffect">
                                  <p:stCondLst>
                                    <p:cond delay="0"/>
                                  </p:stCondLst>
                                  <p:childTnLst>
                                    <p:set>
                                      <p:cBhvr>
                                        <p:cTn id="97" dur="1" fill="hold">
                                          <p:stCondLst>
                                            <p:cond delay="0"/>
                                          </p:stCondLst>
                                        </p:cTn>
                                        <p:tgtEl>
                                          <p:spTgt spid="203"/>
                                        </p:tgtEl>
                                        <p:attrNameLst>
                                          <p:attrName>style.visibility</p:attrName>
                                        </p:attrNameLst>
                                      </p:cBhvr>
                                      <p:to>
                                        <p:strVal val="visible"/>
                                      </p:to>
                                    </p:set>
                                    <p:animEffect transition="in" filter="fade">
                                      <p:cBhvr>
                                        <p:cTn id="98" dur="500"/>
                                        <p:tgtEl>
                                          <p:spTgt spid="203"/>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04"/>
                                        </p:tgtEl>
                                        <p:attrNameLst>
                                          <p:attrName>style.visibility</p:attrName>
                                        </p:attrNameLst>
                                      </p:cBhvr>
                                      <p:to>
                                        <p:strVal val="visible"/>
                                      </p:to>
                                    </p:set>
                                    <p:animEffect transition="in" filter="fade">
                                      <p:cBhvr>
                                        <p:cTn id="101" dur="500"/>
                                        <p:tgtEl>
                                          <p:spTgt spid="204"/>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05"/>
                                        </p:tgtEl>
                                        <p:attrNameLst>
                                          <p:attrName>style.visibility</p:attrName>
                                        </p:attrNameLst>
                                      </p:cBhvr>
                                      <p:to>
                                        <p:strVal val="visible"/>
                                      </p:to>
                                    </p:set>
                                    <p:animEffect transition="in" filter="fade">
                                      <p:cBhvr>
                                        <p:cTn id="104" dur="500"/>
                                        <p:tgtEl>
                                          <p:spTgt spid="205"/>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13"/>
                                        </p:tgtEl>
                                        <p:attrNameLst>
                                          <p:attrName>style.visibility</p:attrName>
                                        </p:attrNameLst>
                                      </p:cBhvr>
                                      <p:to>
                                        <p:strVal val="visible"/>
                                      </p:to>
                                    </p:set>
                                    <p:animEffect transition="in" filter="fade">
                                      <p:cBhvr>
                                        <p:cTn id="107" dur="500"/>
                                        <p:tgtEl>
                                          <p:spTgt spid="213"/>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10"/>
                                        </p:tgtEl>
                                        <p:attrNameLst>
                                          <p:attrName>style.visibility</p:attrName>
                                        </p:attrNameLst>
                                      </p:cBhvr>
                                      <p:to>
                                        <p:strVal val="visible"/>
                                      </p:to>
                                    </p:set>
                                    <p:animEffect transition="in" filter="fade">
                                      <p:cBhvr>
                                        <p:cTn id="110" dur="500"/>
                                        <p:tgtEl>
                                          <p:spTgt spid="210"/>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215"/>
                                        </p:tgtEl>
                                        <p:attrNameLst>
                                          <p:attrName>style.visibility</p:attrName>
                                        </p:attrNameLst>
                                      </p:cBhvr>
                                      <p:to>
                                        <p:strVal val="visible"/>
                                      </p:to>
                                    </p:set>
                                    <p:animEffect transition="in" filter="fade">
                                      <p:cBhvr>
                                        <p:cTn id="113" dur="500"/>
                                        <p:tgtEl>
                                          <p:spTgt spid="215"/>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216"/>
                                        </p:tgtEl>
                                        <p:attrNameLst>
                                          <p:attrName>style.visibility</p:attrName>
                                        </p:attrNameLst>
                                      </p:cBhvr>
                                      <p:to>
                                        <p:strVal val="visible"/>
                                      </p:to>
                                    </p:set>
                                    <p:animEffect transition="in" filter="fade">
                                      <p:cBhvr>
                                        <p:cTn id="116" dur="500"/>
                                        <p:tgtEl>
                                          <p:spTgt spid="216"/>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217"/>
                                        </p:tgtEl>
                                        <p:attrNameLst>
                                          <p:attrName>style.visibility</p:attrName>
                                        </p:attrNameLst>
                                      </p:cBhvr>
                                      <p:to>
                                        <p:strVal val="visible"/>
                                      </p:to>
                                    </p:set>
                                    <p:animEffect transition="in" filter="fade">
                                      <p:cBhvr>
                                        <p:cTn id="119" dur="500"/>
                                        <p:tgtEl>
                                          <p:spTgt spid="217"/>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214"/>
                                        </p:tgtEl>
                                        <p:attrNameLst>
                                          <p:attrName>style.visibility</p:attrName>
                                        </p:attrNameLst>
                                      </p:cBhvr>
                                      <p:to>
                                        <p:strVal val="visible"/>
                                      </p:to>
                                    </p:set>
                                    <p:animEffect transition="in" filter="fade">
                                      <p:cBhvr>
                                        <p:cTn id="122" dur="500"/>
                                        <p:tgtEl>
                                          <p:spTgt spid="214"/>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209"/>
                                        </p:tgtEl>
                                        <p:attrNameLst>
                                          <p:attrName>style.visibility</p:attrName>
                                        </p:attrNameLst>
                                      </p:cBhvr>
                                      <p:to>
                                        <p:strVal val="visible"/>
                                      </p:to>
                                    </p:set>
                                    <p:animEffect transition="in" filter="fade">
                                      <p:cBhvr>
                                        <p:cTn id="125" dur="500"/>
                                        <p:tgtEl>
                                          <p:spTgt spid="209"/>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219"/>
                                        </p:tgtEl>
                                        <p:attrNameLst>
                                          <p:attrName>style.visibility</p:attrName>
                                        </p:attrNameLst>
                                      </p:cBhvr>
                                      <p:to>
                                        <p:strVal val="visible"/>
                                      </p:to>
                                    </p:set>
                                    <p:animEffect transition="in" filter="fade">
                                      <p:cBhvr>
                                        <p:cTn id="128" dur="500"/>
                                        <p:tgtEl>
                                          <p:spTgt spid="219"/>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336"/>
                                        </p:tgtEl>
                                        <p:attrNameLst>
                                          <p:attrName>style.visibility</p:attrName>
                                        </p:attrNameLst>
                                      </p:cBhvr>
                                      <p:to>
                                        <p:strVal val="visible"/>
                                      </p:to>
                                    </p:set>
                                    <p:animEffect transition="in" filter="fade">
                                      <p:cBhvr>
                                        <p:cTn id="131" dur="500"/>
                                        <p:tgtEl>
                                          <p:spTgt spid="336"/>
                                        </p:tgtEl>
                                      </p:cBhvr>
                                    </p:animEffect>
                                  </p:childTnLst>
                                </p:cTn>
                              </p:par>
                              <p:par>
                                <p:cTn id="132" presetID="64" presetClass="path" presetSubtype="0" repeatCount="indefinite" accel="50000" decel="50000" fill="hold" grpId="1" nodeType="withEffect">
                                  <p:stCondLst>
                                    <p:cond delay="0"/>
                                  </p:stCondLst>
                                  <p:childTnLst>
                                    <p:animMotion origin="layout" path="M -2.08333E-7 -1.48148E-6 L -2.08333E-7 -0.06458 " pathEditMode="relative" rAng="0" ptsTypes="AA">
                                      <p:cBhvr>
                                        <p:cTn id="133" dur="500" fill="hold"/>
                                        <p:tgtEl>
                                          <p:spTgt spid="204"/>
                                        </p:tgtEl>
                                        <p:attrNameLst>
                                          <p:attrName>ppt_x</p:attrName>
                                          <p:attrName>ppt_y</p:attrName>
                                        </p:attrNameLst>
                                      </p:cBhvr>
                                      <p:rCtr x="0" y="-3241"/>
                                    </p:animMotion>
                                  </p:childTnLst>
                                </p:cTn>
                              </p:par>
                              <p:par>
                                <p:cTn id="134" presetID="64" presetClass="path" presetSubtype="0" repeatCount="indefinite" accel="50000" decel="50000" fill="hold" grpId="1" nodeType="withEffect">
                                  <p:stCondLst>
                                    <p:cond delay="0"/>
                                  </p:stCondLst>
                                  <p:childTnLst>
                                    <p:animMotion origin="layout" path="M 3.33333E-6 1.48148E-6 L 3.33333E-6 -0.11829 " pathEditMode="relative" rAng="0" ptsTypes="AA">
                                      <p:cBhvr>
                                        <p:cTn id="135" dur="1000" fill="hold"/>
                                        <p:tgtEl>
                                          <p:spTgt spid="203"/>
                                        </p:tgtEl>
                                        <p:attrNameLst>
                                          <p:attrName>ppt_x</p:attrName>
                                          <p:attrName>ppt_y</p:attrName>
                                        </p:attrNameLst>
                                      </p:cBhvr>
                                      <p:rCtr x="0" y="-5926"/>
                                    </p:animMotion>
                                  </p:childTnLst>
                                </p:cTn>
                              </p:par>
                              <p:par>
                                <p:cTn id="136" presetID="63" presetClass="path" presetSubtype="0" repeatCount="indefinite" accel="50000" decel="50000" fill="hold" grpId="1" nodeType="withEffect">
                                  <p:stCondLst>
                                    <p:cond delay="0"/>
                                  </p:stCondLst>
                                  <p:childTnLst>
                                    <p:animMotion origin="layout" path="M 8.33333E-7 2.59259E-6 L 0.07409 2.59259E-6 " pathEditMode="relative" rAng="0" ptsTypes="AA">
                                      <p:cBhvr>
                                        <p:cTn id="137" dur="500" fill="hold"/>
                                        <p:tgtEl>
                                          <p:spTgt spid="205"/>
                                        </p:tgtEl>
                                        <p:attrNameLst>
                                          <p:attrName>ppt_x</p:attrName>
                                          <p:attrName>ppt_y</p:attrName>
                                        </p:attrNameLst>
                                      </p:cBhvr>
                                      <p:rCtr x="3698" y="0"/>
                                    </p:animMotion>
                                  </p:childTnLst>
                                </p:cTn>
                              </p:par>
                              <p:par>
                                <p:cTn id="138" presetID="64" presetClass="path" presetSubtype="0" repeatCount="indefinite" accel="50000" decel="50000" fill="hold" grpId="1" nodeType="withEffect">
                                  <p:stCondLst>
                                    <p:cond delay="0"/>
                                  </p:stCondLst>
                                  <p:childTnLst>
                                    <p:animMotion origin="layout" path="M 3.54167E-6 -7.40741E-7 L 3.54167E-6 -0.07199 " pathEditMode="relative" rAng="0" ptsTypes="AA">
                                      <p:cBhvr>
                                        <p:cTn id="139" dur="500" fill="hold"/>
                                        <p:tgtEl>
                                          <p:spTgt spid="209"/>
                                        </p:tgtEl>
                                        <p:attrNameLst>
                                          <p:attrName>ppt_x</p:attrName>
                                          <p:attrName>ppt_y</p:attrName>
                                        </p:attrNameLst>
                                      </p:cBhvr>
                                      <p:rCtr x="0" y="-3611"/>
                                    </p:animMotion>
                                  </p:childTnLst>
                                </p:cTn>
                              </p:par>
                              <p:par>
                                <p:cTn id="140" presetID="64" presetClass="path" presetSubtype="0" repeatCount="indefinite" accel="50000" decel="50000" fill="hold" grpId="1" nodeType="withEffect">
                                  <p:stCondLst>
                                    <p:cond delay="0"/>
                                  </p:stCondLst>
                                  <p:childTnLst>
                                    <p:animMotion origin="layout" path="M -3.33333E-6 -1.48148E-6 L -3.33333E-6 -0.08588 " pathEditMode="relative" rAng="0" ptsTypes="AA">
                                      <p:cBhvr>
                                        <p:cTn id="141" dur="500" fill="hold"/>
                                        <p:tgtEl>
                                          <p:spTgt spid="210"/>
                                        </p:tgtEl>
                                        <p:attrNameLst>
                                          <p:attrName>ppt_x</p:attrName>
                                          <p:attrName>ppt_y</p:attrName>
                                        </p:attrNameLst>
                                      </p:cBhvr>
                                      <p:rCtr x="0" y="-4306"/>
                                    </p:animMotion>
                                  </p:childTnLst>
                                </p:cTn>
                              </p:par>
                              <p:par>
                                <p:cTn id="142" presetID="64" presetClass="path" presetSubtype="0" repeatCount="indefinite" accel="50000" decel="50000" fill="hold" grpId="1" nodeType="withEffect">
                                  <p:stCondLst>
                                    <p:cond delay="0"/>
                                  </p:stCondLst>
                                  <p:childTnLst>
                                    <p:animMotion origin="layout" path="M 3.125E-6 -4.07407E-6 L 3.125E-6 -0.08055 " pathEditMode="relative" rAng="0" ptsTypes="AA">
                                      <p:cBhvr>
                                        <p:cTn id="143" dur="500" fill="hold"/>
                                        <p:tgtEl>
                                          <p:spTgt spid="214"/>
                                        </p:tgtEl>
                                        <p:attrNameLst>
                                          <p:attrName>ppt_x</p:attrName>
                                          <p:attrName>ppt_y</p:attrName>
                                        </p:attrNameLst>
                                      </p:cBhvr>
                                      <p:rCtr x="0" y="-4028"/>
                                    </p:animMotion>
                                  </p:childTnLst>
                                </p:cTn>
                              </p:par>
                              <p:par>
                                <p:cTn id="144" presetID="63" presetClass="path" presetSubtype="0" repeatCount="indefinite" accel="50000" decel="50000" fill="hold" grpId="1" nodeType="withEffect">
                                  <p:stCondLst>
                                    <p:cond delay="0"/>
                                  </p:stCondLst>
                                  <p:childTnLst>
                                    <p:animMotion origin="layout" path="M 6.25E-7 3.33333E-6 L 0.04362 -0.0007 " pathEditMode="relative" rAng="0" ptsTypes="AA">
                                      <p:cBhvr>
                                        <p:cTn id="145" dur="500" fill="hold"/>
                                        <p:tgtEl>
                                          <p:spTgt spid="213"/>
                                        </p:tgtEl>
                                        <p:attrNameLst>
                                          <p:attrName>ppt_x</p:attrName>
                                          <p:attrName>ppt_y</p:attrName>
                                        </p:attrNameLst>
                                      </p:cBhvr>
                                      <p:rCtr x="2174" y="-46"/>
                                    </p:animMotion>
                                  </p:childTnLst>
                                </p:cTn>
                              </p:par>
                              <p:par>
                                <p:cTn id="146" presetID="64" presetClass="path" presetSubtype="0" repeatCount="indefinite" accel="50000" decel="50000" fill="hold" grpId="1" nodeType="withEffect">
                                  <p:stCondLst>
                                    <p:cond delay="0"/>
                                  </p:stCondLst>
                                  <p:childTnLst>
                                    <p:animMotion origin="layout" path="M 5.55112E-17 1.48148E-6 L 5.55112E-17 -0.10301 " pathEditMode="relative" rAng="0" ptsTypes="AA">
                                      <p:cBhvr>
                                        <p:cTn id="147" dur="1000" fill="hold"/>
                                        <p:tgtEl>
                                          <p:spTgt spid="215"/>
                                        </p:tgtEl>
                                        <p:attrNameLst>
                                          <p:attrName>ppt_x</p:attrName>
                                          <p:attrName>ppt_y</p:attrName>
                                        </p:attrNameLst>
                                      </p:cBhvr>
                                      <p:rCtr x="0" y="-5162"/>
                                    </p:animMotion>
                                  </p:childTnLst>
                                </p:cTn>
                              </p:par>
                              <p:par>
                                <p:cTn id="148" presetID="64" presetClass="path" presetSubtype="0" repeatCount="indefinite" accel="50000" decel="50000" fill="hold" grpId="1" nodeType="withEffect">
                                  <p:stCondLst>
                                    <p:cond delay="0"/>
                                  </p:stCondLst>
                                  <p:childTnLst>
                                    <p:animMotion origin="layout" path="M 1.66667E-6 -3.33333E-6 L 1.66667E-6 -0.10231 " pathEditMode="relative" rAng="0" ptsTypes="AA">
                                      <p:cBhvr>
                                        <p:cTn id="149" dur="1000" fill="hold"/>
                                        <p:tgtEl>
                                          <p:spTgt spid="216"/>
                                        </p:tgtEl>
                                        <p:attrNameLst>
                                          <p:attrName>ppt_x</p:attrName>
                                          <p:attrName>ppt_y</p:attrName>
                                        </p:attrNameLst>
                                      </p:cBhvr>
                                      <p:rCtr x="0" y="-5116"/>
                                    </p:animMotion>
                                  </p:childTnLst>
                                </p:cTn>
                              </p:par>
                              <p:par>
                                <p:cTn id="150" presetID="64" presetClass="path" presetSubtype="0" repeatCount="indefinite" accel="50000" decel="50000" fill="hold" grpId="1" nodeType="withEffect">
                                  <p:stCondLst>
                                    <p:cond delay="0"/>
                                  </p:stCondLst>
                                  <p:childTnLst>
                                    <p:animMotion origin="layout" path="M 1.66667E-6 4.07407E-6 L 1.66667E-6 -0.04121 " pathEditMode="relative" rAng="0" ptsTypes="AA">
                                      <p:cBhvr>
                                        <p:cTn id="151" dur="1000" fill="hold"/>
                                        <p:tgtEl>
                                          <p:spTgt spid="217"/>
                                        </p:tgtEl>
                                        <p:attrNameLst>
                                          <p:attrName>ppt_x</p:attrName>
                                          <p:attrName>ppt_y</p:attrName>
                                        </p:attrNameLst>
                                      </p:cBhvr>
                                      <p:rCtr x="0" y="-2060"/>
                                    </p:animMotion>
                                  </p:childTnLst>
                                </p:cTn>
                              </p:par>
                              <p:par>
                                <p:cTn id="152" presetID="64" presetClass="path" presetSubtype="0" repeatCount="indefinite" accel="50000" decel="50000" fill="hold" grpId="1" nodeType="withEffect">
                                  <p:stCondLst>
                                    <p:cond delay="0"/>
                                  </p:stCondLst>
                                  <p:childTnLst>
                                    <p:animMotion origin="layout" path="M 0 -3.33333E-6 L -0.07474 -3.33333E-6 " pathEditMode="relative" rAng="0" ptsTypes="AA">
                                      <p:cBhvr>
                                        <p:cTn id="153" dur="1000" fill="hold"/>
                                        <p:tgtEl>
                                          <p:spTgt spid="219"/>
                                        </p:tgtEl>
                                        <p:attrNameLst>
                                          <p:attrName>ppt_x</p:attrName>
                                          <p:attrName>ppt_y</p:attrName>
                                        </p:attrNameLst>
                                      </p:cBhvr>
                                      <p:rCtr x="-3737" y="0"/>
                                    </p:animMotion>
                                  </p:childTnLst>
                                </p:cTn>
                              </p:par>
                              <p:par>
                                <p:cTn id="154" presetID="64" presetClass="path" presetSubtype="0" repeatCount="indefinite" accel="50000" decel="50000" fill="hold" grpId="1" nodeType="withEffect">
                                  <p:stCondLst>
                                    <p:cond delay="0"/>
                                  </p:stCondLst>
                                  <p:childTnLst>
                                    <p:animMotion origin="layout" path="M -2.08333E-6 2.59259E-6 L 0.0737 0.00092 " pathEditMode="relative" rAng="0" ptsTypes="AA">
                                      <p:cBhvr>
                                        <p:cTn id="155" dur="1000" fill="hold"/>
                                        <p:tgtEl>
                                          <p:spTgt spid="336"/>
                                        </p:tgtEl>
                                        <p:attrNameLst>
                                          <p:attrName>ppt_x</p:attrName>
                                          <p:attrName>ppt_y</p:attrName>
                                        </p:attrNameLst>
                                      </p:cBhvr>
                                      <p:rCtr x="3698"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1" grpId="0" animBg="1"/>
      <p:bldP spid="219" grpId="0" animBg="1"/>
      <p:bldP spid="219" grpId="1" animBg="1"/>
      <p:bldP spid="336" grpId="0" animBg="1"/>
      <p:bldP spid="336" grpId="1" animBg="1"/>
      <p:bldP spid="203" grpId="0" animBg="1"/>
      <p:bldP spid="203" grpId="1" animBg="1"/>
      <p:bldP spid="204" grpId="0" animBg="1"/>
      <p:bldP spid="204" grpId="1" animBg="1"/>
      <p:bldP spid="205" grpId="0" animBg="1"/>
      <p:bldP spid="205" grpId="1" animBg="1"/>
      <p:bldP spid="209" grpId="0" animBg="1"/>
      <p:bldP spid="209" grpId="1" animBg="1"/>
      <p:bldP spid="210" grpId="0" animBg="1"/>
      <p:bldP spid="210" grpId="1" animBg="1"/>
      <p:bldP spid="213" grpId="0" animBg="1"/>
      <p:bldP spid="213" grpId="1" animBg="1"/>
      <p:bldP spid="214" grpId="0" animBg="1"/>
      <p:bldP spid="214" grpId="1" animBg="1"/>
      <p:bldP spid="480" grpId="0" animBg="1"/>
      <p:bldP spid="479" grpId="0" animBg="1"/>
      <p:bldP spid="171" grpId="0" animBg="1"/>
      <p:bldP spid="193" grpId="0"/>
      <p:bldP spid="52" grpId="0" animBg="1"/>
      <p:bldP spid="220" grpId="0" animBg="1"/>
      <p:bldP spid="332" grpId="0" animBg="1"/>
      <p:bldP spid="215" grpId="0" animBg="1"/>
      <p:bldP spid="215" grpId="1" animBg="1"/>
      <p:bldP spid="216" grpId="0" animBg="1"/>
      <p:bldP spid="216" grpId="1" animBg="1"/>
      <p:bldP spid="217" grpId="0" animBg="1"/>
      <p:bldP spid="217" grpId="1" animBg="1"/>
      <p:bldP spid="472" grpId="0" animBg="1"/>
      <p:bldP spid="56" grpId="0" animBg="1"/>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490" name="Straight Arrow Connector 489">
            <a:extLst>
              <a:ext uri="{FF2B5EF4-FFF2-40B4-BE49-F238E27FC236}">
                <a16:creationId xmlns:a16="http://schemas.microsoft.com/office/drawing/2014/main" id="{71F63553-1C3F-4FDE-836B-4A8D43DD49A5}"/>
              </a:ext>
              <a:ext uri="{C183D7F6-B498-43B3-948B-1728B52AA6E4}">
                <adec:decorative xmlns:adec="http://schemas.microsoft.com/office/drawing/2017/decorative" val="1"/>
              </a:ext>
            </a:extLst>
          </p:cNvPr>
          <p:cNvCxnSpPr>
            <a:cxnSpLocks/>
          </p:cNvCxnSpPr>
          <p:nvPr/>
        </p:nvCxnSpPr>
        <p:spPr>
          <a:xfrm rot="16200000">
            <a:off x="9734660" y="1797263"/>
            <a:ext cx="27432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852" name="Straight Arrow Connector 851">
            <a:extLst>
              <a:ext uri="{FF2B5EF4-FFF2-40B4-BE49-F238E27FC236}">
                <a16:creationId xmlns:a16="http://schemas.microsoft.com/office/drawing/2014/main" id="{3545DAAF-CADF-4442-B6BF-FE6A58DFB25A}"/>
              </a:ext>
              <a:ext uri="{C183D7F6-B498-43B3-948B-1728B52AA6E4}">
                <adec:decorative xmlns:adec="http://schemas.microsoft.com/office/drawing/2017/decorative" val="1"/>
              </a:ext>
            </a:extLst>
          </p:cNvPr>
          <p:cNvCxnSpPr>
            <a:cxnSpLocks/>
          </p:cNvCxnSpPr>
          <p:nvPr/>
        </p:nvCxnSpPr>
        <p:spPr>
          <a:xfrm rot="16200000">
            <a:off x="5095814" y="1797263"/>
            <a:ext cx="27432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sp>
        <p:nvSpPr>
          <p:cNvPr id="1060" name="Oval 1059" descr="Dark blue circle">
            <a:extLst>
              <a:ext uri="{FF2B5EF4-FFF2-40B4-BE49-F238E27FC236}">
                <a16:creationId xmlns:a16="http://schemas.microsoft.com/office/drawing/2014/main" id="{745614C4-0AA0-480E-9BE7-8468A28FAECF}"/>
              </a:ext>
            </a:extLst>
          </p:cNvPr>
          <p:cNvSpPr/>
          <p:nvPr/>
        </p:nvSpPr>
        <p:spPr bwMode="auto">
          <a:xfrm>
            <a:off x="5179112" y="1870736"/>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61" name="Oval 1060" descr="Dark blue circle">
            <a:extLst>
              <a:ext uri="{FF2B5EF4-FFF2-40B4-BE49-F238E27FC236}">
                <a16:creationId xmlns:a16="http://schemas.microsoft.com/office/drawing/2014/main" id="{368B4B0C-278B-4C35-9AA3-4AA0855968E3}"/>
              </a:ext>
            </a:extLst>
          </p:cNvPr>
          <p:cNvSpPr/>
          <p:nvPr/>
        </p:nvSpPr>
        <p:spPr bwMode="auto">
          <a:xfrm>
            <a:off x="6239118" y="1859054"/>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62" name="Oval 1061" descr="Dark blue circle">
            <a:extLst>
              <a:ext uri="{FF2B5EF4-FFF2-40B4-BE49-F238E27FC236}">
                <a16:creationId xmlns:a16="http://schemas.microsoft.com/office/drawing/2014/main" id="{A5162AA6-082C-4DEB-B6A3-DD3BE1B0614E}"/>
              </a:ext>
            </a:extLst>
          </p:cNvPr>
          <p:cNvSpPr/>
          <p:nvPr/>
        </p:nvSpPr>
        <p:spPr bwMode="auto">
          <a:xfrm>
            <a:off x="7927037" y="1859054"/>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63" name="Oval 1062" descr="Dark blue circle">
            <a:extLst>
              <a:ext uri="{FF2B5EF4-FFF2-40B4-BE49-F238E27FC236}">
                <a16:creationId xmlns:a16="http://schemas.microsoft.com/office/drawing/2014/main" id="{17299E75-8F09-4FDE-B09C-6ED0C4145CD1}"/>
              </a:ext>
            </a:extLst>
          </p:cNvPr>
          <p:cNvSpPr/>
          <p:nvPr/>
        </p:nvSpPr>
        <p:spPr bwMode="auto">
          <a:xfrm>
            <a:off x="9817958" y="1852788"/>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cxnSp>
        <p:nvCxnSpPr>
          <p:cNvPr id="427" name="Straight Arrow Connector 426">
            <a:extLst>
              <a:ext uri="{FF2B5EF4-FFF2-40B4-BE49-F238E27FC236}">
                <a16:creationId xmlns:a16="http://schemas.microsoft.com/office/drawing/2014/main" id="{3343A6DC-469F-4E55-95BF-0274343BFBBA}"/>
              </a:ext>
              <a:ext uri="{C183D7F6-B498-43B3-948B-1728B52AA6E4}">
                <adec:decorative xmlns:adec="http://schemas.microsoft.com/office/drawing/2017/decorative" val="1"/>
              </a:ext>
            </a:extLst>
          </p:cNvPr>
          <p:cNvCxnSpPr>
            <a:cxnSpLocks/>
          </p:cNvCxnSpPr>
          <p:nvPr/>
        </p:nvCxnSpPr>
        <p:spPr>
          <a:xfrm rot="16200000" flipH="1">
            <a:off x="2978242" y="1907655"/>
            <a:ext cx="457200" cy="0"/>
          </a:xfrm>
          <a:prstGeom prst="straightConnector1">
            <a:avLst/>
          </a:prstGeom>
          <a:ln w="15875">
            <a:solidFill>
              <a:schemeClr val="accent1"/>
            </a:solidFill>
            <a:prstDash val="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059" name="Oval 1058" descr="Dark blue circle">
            <a:extLst>
              <a:ext uri="{FF2B5EF4-FFF2-40B4-BE49-F238E27FC236}">
                <a16:creationId xmlns:a16="http://schemas.microsoft.com/office/drawing/2014/main" id="{8EC278A0-24D9-416E-9B9B-31481F6E6BFB}"/>
              </a:ext>
            </a:extLst>
          </p:cNvPr>
          <p:cNvSpPr/>
          <p:nvPr/>
        </p:nvSpPr>
        <p:spPr bwMode="auto">
          <a:xfrm>
            <a:off x="3152016" y="2193897"/>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429" name="Group 428" descr="Data analytics">
            <a:extLst>
              <a:ext uri="{FF2B5EF4-FFF2-40B4-BE49-F238E27FC236}">
                <a16:creationId xmlns:a16="http://schemas.microsoft.com/office/drawing/2014/main" id="{C699E0BB-9933-4577-88A5-AE8126156DB2}"/>
              </a:ext>
            </a:extLst>
          </p:cNvPr>
          <p:cNvGrpSpPr/>
          <p:nvPr/>
        </p:nvGrpSpPr>
        <p:grpSpPr>
          <a:xfrm>
            <a:off x="318354" y="1015767"/>
            <a:ext cx="292797" cy="640080"/>
            <a:chOff x="318354" y="1025655"/>
            <a:chExt cx="292797" cy="640080"/>
          </a:xfrm>
        </p:grpSpPr>
        <p:cxnSp>
          <p:nvCxnSpPr>
            <p:cNvPr id="430" name="Straight Arrow Connector 429">
              <a:extLst>
                <a:ext uri="{FF2B5EF4-FFF2-40B4-BE49-F238E27FC236}">
                  <a16:creationId xmlns:a16="http://schemas.microsoft.com/office/drawing/2014/main" id="{4240E893-E456-4C7B-BE29-D41D18AB3CEB}"/>
                </a:ext>
              </a:extLst>
            </p:cNvPr>
            <p:cNvCxnSpPr>
              <a:cxnSpLocks/>
            </p:cNvCxnSpPr>
            <p:nvPr/>
          </p:nvCxnSpPr>
          <p:spPr>
            <a:xfrm rot="16200000">
              <a:off x="291111" y="1345695"/>
              <a:ext cx="640080"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431" name="TextBox 430">
              <a:extLst>
                <a:ext uri="{FF2B5EF4-FFF2-40B4-BE49-F238E27FC236}">
                  <a16:creationId xmlns:a16="http://schemas.microsoft.com/office/drawing/2014/main" id="{C9A664B0-AF61-44A6-844C-1EB3599823D3}"/>
                </a:ext>
              </a:extLst>
            </p:cNvPr>
            <p:cNvSpPr txBox="1"/>
            <p:nvPr/>
          </p:nvSpPr>
          <p:spPr>
            <a:xfrm rot="16200000">
              <a:off x="130988" y="1225253"/>
              <a:ext cx="620953"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Data </a:t>
              </a:r>
              <a:b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b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analytics</a:t>
              </a:r>
            </a:p>
          </p:txBody>
        </p:sp>
      </p:grpSp>
      <p:grpSp>
        <p:nvGrpSpPr>
          <p:cNvPr id="562" name="Group 561" descr="Internal first-party">
            <a:extLst>
              <a:ext uri="{FF2B5EF4-FFF2-40B4-BE49-F238E27FC236}">
                <a16:creationId xmlns:a16="http://schemas.microsoft.com/office/drawing/2014/main" id="{F1894449-A0B5-45B4-A5C3-645A5490E722}"/>
              </a:ext>
            </a:extLst>
          </p:cNvPr>
          <p:cNvGrpSpPr/>
          <p:nvPr/>
        </p:nvGrpSpPr>
        <p:grpSpPr>
          <a:xfrm>
            <a:off x="4895711" y="6522595"/>
            <a:ext cx="4005806" cy="158890"/>
            <a:chOff x="2857041" y="6303273"/>
            <a:chExt cx="5797295" cy="158890"/>
          </a:xfrm>
        </p:grpSpPr>
        <p:cxnSp>
          <p:nvCxnSpPr>
            <p:cNvPr id="563" name="Straight Arrow Connector 562">
              <a:extLst>
                <a:ext uri="{FF2B5EF4-FFF2-40B4-BE49-F238E27FC236}">
                  <a16:creationId xmlns:a16="http://schemas.microsoft.com/office/drawing/2014/main" id="{6502B18F-911A-4437-951F-CDFEE2306194}"/>
                </a:ext>
              </a:extLst>
            </p:cNvPr>
            <p:cNvCxnSpPr>
              <a:cxnSpLocks/>
            </p:cNvCxnSpPr>
            <p:nvPr/>
          </p:nvCxnSpPr>
          <p:spPr>
            <a:xfrm rot="10800000" flipV="1">
              <a:off x="2857041" y="6303273"/>
              <a:ext cx="5797295"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564" name="TextBox 563">
              <a:extLst>
                <a:ext uri="{FF2B5EF4-FFF2-40B4-BE49-F238E27FC236}">
                  <a16:creationId xmlns:a16="http://schemas.microsoft.com/office/drawing/2014/main" id="{8B7D7165-03F0-4369-92CB-4CECCC3C0245}"/>
                </a:ext>
              </a:extLst>
            </p:cNvPr>
            <p:cNvSpPr txBox="1"/>
            <p:nvPr/>
          </p:nvSpPr>
          <p:spPr>
            <a:xfrm>
              <a:off x="5508897" y="6354441"/>
              <a:ext cx="493580" cy="107722"/>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n-US" sz="700" b="0" i="0" u="none" strike="noStrike" kern="1200" cap="none" spc="0" normalizeH="0" baseline="0" noProof="0">
                  <a:ln>
                    <a:noFill/>
                  </a:ln>
                  <a:solidFill>
                    <a:srgbClr val="000000">
                      <a:lumMod val="65000"/>
                      <a:lumOff val="35000"/>
                    </a:srgbClr>
                  </a:solidFill>
                  <a:effectLst/>
                  <a:uLnTx/>
                  <a:uFillTx/>
                  <a:latin typeface="Segoe UI"/>
                  <a:ea typeface="+mn-ea"/>
                  <a:cs typeface="+mn-cs"/>
                </a:rPr>
                <a:t>Internal first-party</a:t>
              </a:r>
            </a:p>
          </p:txBody>
        </p:sp>
      </p:grpSp>
      <p:grpSp>
        <p:nvGrpSpPr>
          <p:cNvPr id="565" name="Group 564" descr="Second-partly">
            <a:extLst>
              <a:ext uri="{FF2B5EF4-FFF2-40B4-BE49-F238E27FC236}">
                <a16:creationId xmlns:a16="http://schemas.microsoft.com/office/drawing/2014/main" id="{34026A8C-E71E-4A9D-B721-62D084E4F972}"/>
              </a:ext>
            </a:extLst>
          </p:cNvPr>
          <p:cNvGrpSpPr/>
          <p:nvPr/>
        </p:nvGrpSpPr>
        <p:grpSpPr>
          <a:xfrm>
            <a:off x="8959153" y="6522595"/>
            <a:ext cx="1104059" cy="158890"/>
            <a:chOff x="8758225" y="6303273"/>
            <a:chExt cx="1371600" cy="158890"/>
          </a:xfrm>
        </p:grpSpPr>
        <p:cxnSp>
          <p:nvCxnSpPr>
            <p:cNvPr id="566" name="Straight Arrow Connector 565">
              <a:extLst>
                <a:ext uri="{FF2B5EF4-FFF2-40B4-BE49-F238E27FC236}">
                  <a16:creationId xmlns:a16="http://schemas.microsoft.com/office/drawing/2014/main" id="{8A2F7BEF-8E8C-4FEF-8CCE-8E03C70498F2}"/>
                </a:ext>
              </a:extLst>
            </p:cNvPr>
            <p:cNvCxnSpPr>
              <a:cxnSpLocks/>
            </p:cNvCxnSpPr>
            <p:nvPr/>
          </p:nvCxnSpPr>
          <p:spPr>
            <a:xfrm>
              <a:off x="8758225" y="6303273"/>
              <a:ext cx="1371600"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567" name="TextBox 566">
              <a:extLst>
                <a:ext uri="{FF2B5EF4-FFF2-40B4-BE49-F238E27FC236}">
                  <a16:creationId xmlns:a16="http://schemas.microsoft.com/office/drawing/2014/main" id="{B9A73C8C-09FB-4EBB-BFCD-67F9720D7F99}"/>
                </a:ext>
              </a:extLst>
            </p:cNvPr>
            <p:cNvSpPr txBox="1"/>
            <p:nvPr/>
          </p:nvSpPr>
          <p:spPr>
            <a:xfrm>
              <a:off x="9207863" y="6354441"/>
              <a:ext cx="472325" cy="107722"/>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n-US" sz="700" b="0" i="0" u="none" strike="noStrike" kern="1200" cap="none" spc="0" normalizeH="0" baseline="0" noProof="0">
                  <a:ln>
                    <a:noFill/>
                  </a:ln>
                  <a:solidFill>
                    <a:srgbClr val="000000">
                      <a:lumMod val="65000"/>
                      <a:lumOff val="35000"/>
                    </a:srgbClr>
                  </a:solidFill>
                  <a:effectLst/>
                  <a:uLnTx/>
                  <a:uFillTx/>
                  <a:latin typeface="Segoe UI"/>
                  <a:ea typeface="+mn-ea"/>
                  <a:cs typeface="+mn-cs"/>
                </a:rPr>
                <a:t>Second-party</a:t>
              </a:r>
            </a:p>
          </p:txBody>
        </p:sp>
      </p:grpSp>
      <p:grpSp>
        <p:nvGrpSpPr>
          <p:cNvPr id="568" name="Group 567" descr="External third-party">
            <a:extLst>
              <a:ext uri="{FF2B5EF4-FFF2-40B4-BE49-F238E27FC236}">
                <a16:creationId xmlns:a16="http://schemas.microsoft.com/office/drawing/2014/main" id="{94A8126F-80EB-41C5-8A0B-286DC3510EA9}"/>
              </a:ext>
            </a:extLst>
          </p:cNvPr>
          <p:cNvGrpSpPr/>
          <p:nvPr/>
        </p:nvGrpSpPr>
        <p:grpSpPr>
          <a:xfrm>
            <a:off x="10120850" y="6522595"/>
            <a:ext cx="1153549" cy="158890"/>
            <a:chOff x="10267675" y="6303273"/>
            <a:chExt cx="1371600" cy="158890"/>
          </a:xfrm>
        </p:grpSpPr>
        <p:cxnSp>
          <p:nvCxnSpPr>
            <p:cNvPr id="569" name="Straight Arrow Connector 568">
              <a:extLst>
                <a:ext uri="{FF2B5EF4-FFF2-40B4-BE49-F238E27FC236}">
                  <a16:creationId xmlns:a16="http://schemas.microsoft.com/office/drawing/2014/main" id="{E1B49323-0BAD-416D-AB00-AA4FA4074A3F}"/>
                </a:ext>
              </a:extLst>
            </p:cNvPr>
            <p:cNvCxnSpPr>
              <a:cxnSpLocks/>
            </p:cNvCxnSpPr>
            <p:nvPr/>
          </p:nvCxnSpPr>
          <p:spPr>
            <a:xfrm>
              <a:off x="10267675" y="6303273"/>
              <a:ext cx="1371600"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570" name="TextBox 569">
              <a:extLst>
                <a:ext uri="{FF2B5EF4-FFF2-40B4-BE49-F238E27FC236}">
                  <a16:creationId xmlns:a16="http://schemas.microsoft.com/office/drawing/2014/main" id="{B1BA4B3E-B138-4D32-A257-F19E96547B45}"/>
                </a:ext>
              </a:extLst>
            </p:cNvPr>
            <p:cNvSpPr txBox="1"/>
            <p:nvPr/>
          </p:nvSpPr>
          <p:spPr>
            <a:xfrm>
              <a:off x="10572762" y="6354441"/>
              <a:ext cx="761427" cy="107722"/>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n-US" sz="700" b="0" i="0" u="none" strike="noStrike" kern="1200" cap="none" spc="0" normalizeH="0" baseline="0" noProof="0">
                  <a:ln>
                    <a:noFill/>
                  </a:ln>
                  <a:solidFill>
                    <a:srgbClr val="000000">
                      <a:lumMod val="65000"/>
                      <a:lumOff val="35000"/>
                    </a:srgbClr>
                  </a:solidFill>
                  <a:effectLst/>
                  <a:uLnTx/>
                  <a:uFillTx/>
                  <a:latin typeface="Segoe UI"/>
                  <a:ea typeface="+mn-ea"/>
                  <a:cs typeface="+mn-cs"/>
                </a:rPr>
                <a:t>External third-party</a:t>
              </a:r>
            </a:p>
          </p:txBody>
        </p:sp>
      </p:grpSp>
      <p:grpSp>
        <p:nvGrpSpPr>
          <p:cNvPr id="571" name="Group 570" descr="Data managed by Microsoft">
            <a:extLst>
              <a:ext uri="{FF2B5EF4-FFF2-40B4-BE49-F238E27FC236}">
                <a16:creationId xmlns:a16="http://schemas.microsoft.com/office/drawing/2014/main" id="{90D7388E-26C1-4B29-B777-8F9C18A24E2F}"/>
              </a:ext>
            </a:extLst>
          </p:cNvPr>
          <p:cNvGrpSpPr/>
          <p:nvPr/>
        </p:nvGrpSpPr>
        <p:grpSpPr>
          <a:xfrm>
            <a:off x="1731329" y="6522595"/>
            <a:ext cx="3107254" cy="158890"/>
            <a:chOff x="1304962" y="6303273"/>
            <a:chExt cx="1499616" cy="158890"/>
          </a:xfrm>
        </p:grpSpPr>
        <p:cxnSp>
          <p:nvCxnSpPr>
            <p:cNvPr id="572" name="Straight Arrow Connector 571">
              <a:extLst>
                <a:ext uri="{FF2B5EF4-FFF2-40B4-BE49-F238E27FC236}">
                  <a16:creationId xmlns:a16="http://schemas.microsoft.com/office/drawing/2014/main" id="{AED751F2-5462-4AF3-BC76-ABC4AC8AF193}"/>
                </a:ext>
              </a:extLst>
            </p:cNvPr>
            <p:cNvCxnSpPr>
              <a:cxnSpLocks/>
            </p:cNvCxnSpPr>
            <p:nvPr/>
          </p:nvCxnSpPr>
          <p:spPr>
            <a:xfrm rot="10800000" flipV="1">
              <a:off x="1304962" y="6303273"/>
              <a:ext cx="1499616"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573" name="TextBox 572">
              <a:extLst>
                <a:ext uri="{FF2B5EF4-FFF2-40B4-BE49-F238E27FC236}">
                  <a16:creationId xmlns:a16="http://schemas.microsoft.com/office/drawing/2014/main" id="{3B1185CA-81A2-461F-9C0B-9703615766E7}"/>
                </a:ext>
              </a:extLst>
            </p:cNvPr>
            <p:cNvSpPr txBox="1"/>
            <p:nvPr/>
          </p:nvSpPr>
          <p:spPr>
            <a:xfrm>
              <a:off x="1556264" y="6354441"/>
              <a:ext cx="997014" cy="107722"/>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n-US" sz="700" b="0" i="0" u="none" strike="noStrike" kern="1200" cap="none" spc="0" normalizeH="0" baseline="0" noProof="0">
                  <a:ln>
                    <a:noFill/>
                  </a:ln>
                  <a:solidFill>
                    <a:srgbClr val="000000">
                      <a:lumMod val="65000"/>
                      <a:lumOff val="35000"/>
                    </a:srgbClr>
                  </a:solidFill>
                  <a:effectLst/>
                  <a:uLnTx/>
                  <a:uFillTx/>
                  <a:latin typeface="Segoe UI"/>
                  <a:ea typeface="+mn-ea"/>
                  <a:cs typeface="+mn-cs"/>
                </a:rPr>
                <a:t>Data under Microsoft Management</a:t>
              </a:r>
            </a:p>
          </p:txBody>
        </p:sp>
      </p:grpSp>
      <p:sp>
        <p:nvSpPr>
          <p:cNvPr id="428" name="Rectangle 427">
            <a:extLst>
              <a:ext uri="{FF2B5EF4-FFF2-40B4-BE49-F238E27FC236}">
                <a16:creationId xmlns:a16="http://schemas.microsoft.com/office/drawing/2014/main" id="{03369610-9EF7-4F3B-8835-86BEF84AE2BE}"/>
              </a:ext>
              <a:ext uri="{C183D7F6-B498-43B3-948B-1728B52AA6E4}">
                <adec:decorative xmlns:adec="http://schemas.microsoft.com/office/drawing/2017/decorative" val="1"/>
              </a:ext>
            </a:extLst>
          </p:cNvPr>
          <p:cNvSpPr/>
          <p:nvPr/>
        </p:nvSpPr>
        <p:spPr bwMode="auto">
          <a:xfrm>
            <a:off x="1323067" y="1007980"/>
            <a:ext cx="10240794" cy="636561"/>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91440" bIns="91440" numCol="1" spcCol="0" rtlCol="0" fromWordArt="0" anchor="t" anchorCtr="0" forceAA="0" compatLnSpc="1">
            <a:prstTxWarp prst="textNoShape">
              <a:avLst/>
            </a:prstTxWarp>
            <a:noAutofit/>
          </a:bodyPr>
          <a:lstStyle/>
          <a:p>
            <a:pPr marL="0" marR="0" lvl="0" indent="0" algn="l" defTabSz="710593"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Machine Learning</a:t>
            </a:r>
          </a:p>
        </p:txBody>
      </p:sp>
      <p:cxnSp>
        <p:nvCxnSpPr>
          <p:cNvPr id="432" name="Straight Connector 431" descr="Black line">
            <a:extLst>
              <a:ext uri="{FF2B5EF4-FFF2-40B4-BE49-F238E27FC236}">
                <a16:creationId xmlns:a16="http://schemas.microsoft.com/office/drawing/2014/main" id="{4A07FDD6-4E2E-48FA-A173-B7EEC594AE2D}"/>
              </a:ext>
            </a:extLst>
          </p:cNvPr>
          <p:cNvCxnSpPr>
            <a:cxnSpLocks/>
          </p:cNvCxnSpPr>
          <p:nvPr/>
        </p:nvCxnSpPr>
        <p:spPr>
          <a:xfrm rot="16200000">
            <a:off x="6769084" y="1215912"/>
            <a:ext cx="182880" cy="0"/>
          </a:xfrm>
          <a:prstGeom prst="line">
            <a:avLst/>
          </a:prstGeom>
          <a:ln>
            <a:solidFill>
              <a:schemeClr val="tx1"/>
            </a:solidFill>
            <a:prstDash val="sysDot"/>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33" name="TextBox 432">
            <a:extLst>
              <a:ext uri="{FF2B5EF4-FFF2-40B4-BE49-F238E27FC236}">
                <a16:creationId xmlns:a16="http://schemas.microsoft.com/office/drawing/2014/main" id="{C280F613-1D3D-4B34-8E31-8B41BFEBD4C5}"/>
              </a:ext>
            </a:extLst>
          </p:cNvPr>
          <p:cNvSpPr txBox="1"/>
          <p:nvPr/>
        </p:nvSpPr>
        <p:spPr>
          <a:xfrm>
            <a:off x="6564071" y="1131309"/>
            <a:ext cx="213871" cy="86753"/>
          </a:xfrm>
          <a:prstGeom prst="rect">
            <a:avLst/>
          </a:prstGeom>
          <a:solidFill>
            <a:schemeClr val="bg1"/>
          </a:solid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Offline</a:t>
            </a:r>
          </a:p>
        </p:txBody>
      </p:sp>
      <p:sp>
        <p:nvSpPr>
          <p:cNvPr id="434" name="TextBox 433">
            <a:extLst>
              <a:ext uri="{FF2B5EF4-FFF2-40B4-BE49-F238E27FC236}">
                <a16:creationId xmlns:a16="http://schemas.microsoft.com/office/drawing/2014/main" id="{02AADA16-3E95-47BA-AEEA-3E6EAEF0ED7A}"/>
              </a:ext>
            </a:extLst>
          </p:cNvPr>
          <p:cNvSpPr txBox="1"/>
          <p:nvPr/>
        </p:nvSpPr>
        <p:spPr>
          <a:xfrm>
            <a:off x="6936527" y="1131309"/>
            <a:ext cx="213871" cy="86753"/>
          </a:xfrm>
          <a:prstGeom prst="rect">
            <a:avLst/>
          </a:prstGeom>
          <a:solidFill>
            <a:schemeClr val="bg1"/>
          </a:solid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Offline</a:t>
            </a:r>
          </a:p>
        </p:txBody>
      </p:sp>
      <p:sp>
        <p:nvSpPr>
          <p:cNvPr id="435" name="TextBox 434">
            <a:extLst>
              <a:ext uri="{FF2B5EF4-FFF2-40B4-BE49-F238E27FC236}">
                <a16:creationId xmlns:a16="http://schemas.microsoft.com/office/drawing/2014/main" id="{CA57EE94-7F32-4FA0-853C-764DDFC62702}"/>
              </a:ext>
            </a:extLst>
          </p:cNvPr>
          <p:cNvSpPr txBox="1"/>
          <p:nvPr/>
        </p:nvSpPr>
        <p:spPr>
          <a:xfrm>
            <a:off x="6658198" y="1445663"/>
            <a:ext cx="390089" cy="86753"/>
          </a:xfrm>
          <a:prstGeom prst="rect">
            <a:avLst/>
          </a:prstGeom>
          <a:solidFill>
            <a:schemeClr val="bg1"/>
          </a:solid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Deployment</a:t>
            </a:r>
          </a:p>
        </p:txBody>
      </p:sp>
      <p:cxnSp>
        <p:nvCxnSpPr>
          <p:cNvPr id="436" name="Straight Arrow Connector 435" descr="Blue arrow">
            <a:extLst>
              <a:ext uri="{FF2B5EF4-FFF2-40B4-BE49-F238E27FC236}">
                <a16:creationId xmlns:a16="http://schemas.microsoft.com/office/drawing/2014/main" id="{F156469D-8ACA-42FB-B909-2645899C08E4}"/>
              </a:ext>
            </a:extLst>
          </p:cNvPr>
          <p:cNvCxnSpPr>
            <a:cxnSpLocks/>
          </p:cNvCxnSpPr>
          <p:nvPr/>
        </p:nvCxnSpPr>
        <p:spPr>
          <a:xfrm rot="16200000" flipH="1">
            <a:off x="6859175" y="1080930"/>
            <a:ext cx="0" cy="64008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379" name="Straight Arrow Connector 378" descr="Blue arrow">
            <a:extLst>
              <a:ext uri="{FF2B5EF4-FFF2-40B4-BE49-F238E27FC236}">
                <a16:creationId xmlns:a16="http://schemas.microsoft.com/office/drawing/2014/main" id="{3186E66F-56FC-47B9-B90A-D44A5DA9722A}"/>
              </a:ext>
            </a:extLst>
          </p:cNvPr>
          <p:cNvCxnSpPr>
            <a:cxnSpLocks/>
          </p:cNvCxnSpPr>
          <p:nvPr/>
        </p:nvCxnSpPr>
        <p:spPr>
          <a:xfrm flipH="1">
            <a:off x="3833993" y="1196025"/>
            <a:ext cx="234992" cy="0"/>
          </a:xfrm>
          <a:prstGeom prst="straightConnector1">
            <a:avLst/>
          </a:prstGeom>
          <a:ln>
            <a:solidFill>
              <a:schemeClr val="tx1"/>
            </a:solidFill>
            <a:headEnd type="none" w="lg" len="med"/>
            <a:tailEnd type="triangle" w="sm" len="sm"/>
          </a:ln>
        </p:spPr>
        <p:style>
          <a:lnRef idx="1">
            <a:schemeClr val="accent1"/>
          </a:lnRef>
          <a:fillRef idx="0">
            <a:schemeClr val="accent1"/>
          </a:fillRef>
          <a:effectRef idx="0">
            <a:schemeClr val="accent1"/>
          </a:effectRef>
          <a:fontRef idx="minor">
            <a:schemeClr val="tx1"/>
          </a:fontRef>
        </p:style>
      </p:cxnSp>
      <p:sp>
        <p:nvSpPr>
          <p:cNvPr id="382" name="Oval 381" descr="Dark blue circle">
            <a:extLst>
              <a:ext uri="{FF2B5EF4-FFF2-40B4-BE49-F238E27FC236}">
                <a16:creationId xmlns:a16="http://schemas.microsoft.com/office/drawing/2014/main" id="{4D020A77-45EE-4E04-825E-D20FC29381EA}"/>
              </a:ext>
            </a:extLst>
          </p:cNvPr>
          <p:cNvSpPr/>
          <p:nvPr/>
        </p:nvSpPr>
        <p:spPr bwMode="auto">
          <a:xfrm>
            <a:off x="6269987" y="1340091"/>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18" name="Group 17">
            <a:extLst>
              <a:ext uri="{FF2B5EF4-FFF2-40B4-BE49-F238E27FC236}">
                <a16:creationId xmlns:a16="http://schemas.microsoft.com/office/drawing/2014/main" id="{84D2828E-B875-45A2-8BEA-401A048E7097}"/>
              </a:ext>
            </a:extLst>
          </p:cNvPr>
          <p:cNvGrpSpPr/>
          <p:nvPr/>
        </p:nvGrpSpPr>
        <p:grpSpPr>
          <a:xfrm>
            <a:off x="2610493" y="1094491"/>
            <a:ext cx="3836335" cy="485576"/>
            <a:chOff x="2610493" y="1517278"/>
            <a:chExt cx="3836335" cy="485576"/>
          </a:xfrm>
        </p:grpSpPr>
        <p:sp>
          <p:nvSpPr>
            <p:cNvPr id="437" name="Oval 436" descr="Dark blue circle">
              <a:extLst>
                <a:ext uri="{FF2B5EF4-FFF2-40B4-BE49-F238E27FC236}">
                  <a16:creationId xmlns:a16="http://schemas.microsoft.com/office/drawing/2014/main" id="{24B4639D-CC90-4463-9148-84BEDDCA2628}"/>
                </a:ext>
              </a:extLst>
            </p:cNvPr>
            <p:cNvSpPr/>
            <p:nvPr/>
          </p:nvSpPr>
          <p:spPr bwMode="auto">
            <a:xfrm>
              <a:off x="6269987" y="1758504"/>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38" name="Rectangle 437">
              <a:extLst>
                <a:ext uri="{FF2B5EF4-FFF2-40B4-BE49-F238E27FC236}">
                  <a16:creationId xmlns:a16="http://schemas.microsoft.com/office/drawing/2014/main" id="{D823AD78-A412-4764-A3F3-9CA51A04946D}"/>
                </a:ext>
                <a:ext uri="{C183D7F6-B498-43B3-948B-1728B52AA6E4}">
                  <adec:decorative xmlns:adec="http://schemas.microsoft.com/office/drawing/2017/decorative" val="1"/>
                </a:ext>
              </a:extLst>
            </p:cNvPr>
            <p:cNvSpPr/>
            <p:nvPr/>
          </p:nvSpPr>
          <p:spPr bwMode="auto">
            <a:xfrm>
              <a:off x="2610493" y="1517278"/>
              <a:ext cx="3836335" cy="485576"/>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400"/>
                </a:spcAft>
                <a:buClrTx/>
                <a:buSzTx/>
                <a:buFontTx/>
                <a:buNone/>
                <a:tabLst/>
                <a:defRPr/>
              </a:pPr>
              <a:r>
                <a:rPr kumimoji="0" lang="en-US" sz="900" b="0" i="0" u="none" strike="noStrike" kern="0" cap="none" spc="0" normalizeH="0" baseline="0" noProof="0">
                  <a:ln>
                    <a:noFill/>
                  </a:ln>
                  <a:solidFill>
                    <a:srgbClr val="0078D4"/>
                  </a:solidFill>
                  <a:effectLst/>
                  <a:uLnTx/>
                  <a:uFillTx/>
                  <a:latin typeface="Segoe UI"/>
                  <a:ea typeface="+mn-ea"/>
                  <a:cs typeface="Segoe UI Semibold" panose="020B0702040204020203" pitchFamily="34" charset="0"/>
                </a:rPr>
                <a:t>Model dev./</a:t>
              </a:r>
              <a:br>
                <a:rPr kumimoji="0" lang="en-US" sz="900" b="0" i="0" u="none" strike="noStrike" kern="0" cap="none" spc="0" normalizeH="0" baseline="0" noProof="0">
                  <a:ln>
                    <a:noFill/>
                  </a:ln>
                  <a:solidFill>
                    <a:srgbClr val="0078D4"/>
                  </a:solidFill>
                  <a:effectLst/>
                  <a:uLnTx/>
                  <a:uFillTx/>
                  <a:latin typeface="Segoe UI"/>
                  <a:ea typeface="+mn-ea"/>
                  <a:cs typeface="Segoe UI Semibold" panose="020B0702040204020203" pitchFamily="34" charset="0"/>
                </a:rPr>
              </a:br>
              <a:r>
                <a:rPr kumimoji="0" lang="en-US" sz="900" b="0" i="0" u="none" strike="noStrike" kern="0" cap="none" spc="0" normalizeH="0" baseline="0" noProof="0">
                  <a:ln>
                    <a:noFill/>
                  </a:ln>
                  <a:solidFill>
                    <a:srgbClr val="0078D4"/>
                  </a:solidFill>
                  <a:effectLst/>
                  <a:uLnTx/>
                  <a:uFillTx/>
                  <a:latin typeface="Segoe UI"/>
                  <a:ea typeface="+mn-ea"/>
                  <a:cs typeface="Segoe UI Semibold" panose="020B0702040204020203" pitchFamily="34" charset="0"/>
                </a:rPr>
                <a:t>training</a:t>
              </a:r>
            </a:p>
          </p:txBody>
        </p:sp>
        <p:grpSp>
          <p:nvGrpSpPr>
            <p:cNvPr id="439" name="Group 438" descr="Database">
              <a:extLst>
                <a:ext uri="{FF2B5EF4-FFF2-40B4-BE49-F238E27FC236}">
                  <a16:creationId xmlns:a16="http://schemas.microsoft.com/office/drawing/2014/main" id="{86C5DE3E-19DE-4459-BF7A-D27B5F9ECD7C}"/>
                </a:ext>
              </a:extLst>
            </p:cNvPr>
            <p:cNvGrpSpPr/>
            <p:nvPr/>
          </p:nvGrpSpPr>
          <p:grpSpPr>
            <a:xfrm>
              <a:off x="3510969" y="1614150"/>
              <a:ext cx="151043" cy="200645"/>
              <a:chOff x="19547751" y="2337953"/>
              <a:chExt cx="652743" cy="867099"/>
            </a:xfrm>
          </p:grpSpPr>
          <p:sp>
            <p:nvSpPr>
              <p:cNvPr id="440" name="Freeform: Shape 439">
                <a:extLst>
                  <a:ext uri="{FF2B5EF4-FFF2-40B4-BE49-F238E27FC236}">
                    <a16:creationId xmlns:a16="http://schemas.microsoft.com/office/drawing/2014/main" id="{19A1050E-C673-4BC3-AECD-61025510B126}"/>
                  </a:ext>
                </a:extLst>
              </p:cNvPr>
              <p:cNvSpPr/>
              <p:nvPr/>
            </p:nvSpPr>
            <p:spPr>
              <a:xfrm>
                <a:off x="19547751" y="2337953"/>
                <a:ext cx="652743" cy="265932"/>
              </a:xfrm>
              <a:custGeom>
                <a:avLst/>
                <a:gdLst>
                  <a:gd name="connsiteX0" fmla="*/ 665832 w 665832"/>
                  <a:gd name="connsiteY0" fmla="*/ 135632 h 271264"/>
                  <a:gd name="connsiteX1" fmla="*/ 332916 w 665832"/>
                  <a:gd name="connsiteY1" fmla="*/ 271264 h 271264"/>
                  <a:gd name="connsiteX2" fmla="*/ 0 w 665832"/>
                  <a:gd name="connsiteY2" fmla="*/ 135632 h 271264"/>
                  <a:gd name="connsiteX3" fmla="*/ 332916 w 665832"/>
                  <a:gd name="connsiteY3" fmla="*/ 0 h 271264"/>
                  <a:gd name="connsiteX4" fmla="*/ 665832 w 665832"/>
                  <a:gd name="connsiteY4" fmla="*/ 135632 h 271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832" h="271264">
                    <a:moveTo>
                      <a:pt x="665832" y="135632"/>
                    </a:moveTo>
                    <a:cubicBezTo>
                      <a:pt x="665832" y="210540"/>
                      <a:pt x="516780" y="271264"/>
                      <a:pt x="332916" y="271264"/>
                    </a:cubicBezTo>
                    <a:cubicBezTo>
                      <a:pt x="149052" y="271264"/>
                      <a:pt x="0" y="210540"/>
                      <a:pt x="0" y="135632"/>
                    </a:cubicBezTo>
                    <a:cubicBezTo>
                      <a:pt x="0" y="60725"/>
                      <a:pt x="149052" y="0"/>
                      <a:pt x="332916" y="0"/>
                    </a:cubicBezTo>
                    <a:cubicBezTo>
                      <a:pt x="516780" y="0"/>
                      <a:pt x="665832" y="60725"/>
                      <a:pt x="665832" y="135632"/>
                    </a:cubicBezTo>
                    <a:close/>
                  </a:path>
                </a:pathLst>
              </a:custGeom>
              <a:solidFill>
                <a:srgbClr val="005A9F"/>
              </a:solidFill>
              <a:ln w="8114" cap="flat">
                <a:noFill/>
                <a:prstDash val="solid"/>
                <a:miter/>
              </a:ln>
            </p:spPr>
            <p:txBody>
              <a:bodyPr rot="0" spcFirstLastPara="0" vertOverflow="overflow" horzOverflow="overflow" vert="horz" wrap="square" lIns="107570" tIns="53785" rIns="107570" bIns="53785" numCol="1" spcCol="0" rtlCol="0" fromWordArt="0" anchor="ctr" anchorCtr="0" forceAA="0" compatLnSpc="1">
                <a:prstTxWarp prst="textNoShape">
                  <a:avLst/>
                </a:prstTxWarp>
                <a:noAutofit/>
              </a:bodyPr>
              <a:lstStyle/>
              <a:p>
                <a:pPr marL="0" marR="0" lvl="0" indent="0" algn="l" defTabSz="1097240" rtl="0" eaLnBrk="1" fontAlgn="auto" latinLnBrk="0" hangingPunct="1">
                  <a:lnSpc>
                    <a:spcPct val="100000"/>
                  </a:lnSpc>
                  <a:spcBef>
                    <a:spcPts val="0"/>
                  </a:spcBef>
                  <a:spcAft>
                    <a:spcPts val="0"/>
                  </a:spcAft>
                  <a:buClrTx/>
                  <a:buSzTx/>
                  <a:buFontTx/>
                  <a:buNone/>
                  <a:tabLst/>
                  <a:defRPr/>
                </a:pPr>
                <a:endParaRPr kumimoji="0" lang="en-US" sz="2118" b="0" i="0" u="none" strike="noStrike" kern="1200" cap="none" spc="0" normalizeH="0" baseline="0" noProof="0">
                  <a:ln>
                    <a:noFill/>
                  </a:ln>
                  <a:solidFill>
                    <a:srgbClr val="1A1A1A"/>
                  </a:solidFill>
                  <a:effectLst/>
                  <a:uLnTx/>
                  <a:uFillTx/>
                  <a:latin typeface="Segoe UI"/>
                  <a:ea typeface="+mn-ea"/>
                  <a:cs typeface="+mn-cs"/>
                </a:endParaRPr>
              </a:p>
            </p:txBody>
          </p:sp>
          <p:sp>
            <p:nvSpPr>
              <p:cNvPr id="441" name="Freeform: Shape 440">
                <a:extLst>
                  <a:ext uri="{FF2B5EF4-FFF2-40B4-BE49-F238E27FC236}">
                    <a16:creationId xmlns:a16="http://schemas.microsoft.com/office/drawing/2014/main" id="{05FA9AC5-DFF3-4A48-B7E3-C8F7C8AA5CA8}"/>
                  </a:ext>
                </a:extLst>
              </p:cNvPr>
              <p:cNvSpPr/>
              <p:nvPr/>
            </p:nvSpPr>
            <p:spPr>
              <a:xfrm>
                <a:off x="19547751" y="2471725"/>
                <a:ext cx="652743" cy="733327"/>
              </a:xfrm>
              <a:custGeom>
                <a:avLst/>
                <a:gdLst>
                  <a:gd name="connsiteX0" fmla="*/ 332916 w 665832"/>
                  <a:gd name="connsiteY0" fmla="*/ 135632 h 748031"/>
                  <a:gd name="connsiteX1" fmla="*/ 0 w 665832"/>
                  <a:gd name="connsiteY1" fmla="*/ 0 h 748031"/>
                  <a:gd name="connsiteX2" fmla="*/ 0 w 665832"/>
                  <a:gd name="connsiteY2" fmla="*/ 617332 h 748031"/>
                  <a:gd name="connsiteX3" fmla="*/ 332916 w 665832"/>
                  <a:gd name="connsiteY3" fmla="*/ 752964 h 748031"/>
                  <a:gd name="connsiteX4" fmla="*/ 665832 w 665832"/>
                  <a:gd name="connsiteY4" fmla="*/ 617332 h 748031"/>
                  <a:gd name="connsiteX5" fmla="*/ 665832 w 665832"/>
                  <a:gd name="connsiteY5" fmla="*/ 0 h 748031"/>
                  <a:gd name="connsiteX6" fmla="*/ 332916 w 665832"/>
                  <a:gd name="connsiteY6" fmla="*/ 135632 h 748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832" h="748031">
                    <a:moveTo>
                      <a:pt x="332916" y="135632"/>
                    </a:moveTo>
                    <a:cubicBezTo>
                      <a:pt x="149607" y="135632"/>
                      <a:pt x="0" y="74803"/>
                      <a:pt x="0" y="0"/>
                    </a:cubicBezTo>
                    <a:lnTo>
                      <a:pt x="0" y="617332"/>
                    </a:lnTo>
                    <a:cubicBezTo>
                      <a:pt x="0" y="692135"/>
                      <a:pt x="148785" y="752964"/>
                      <a:pt x="332916" y="752964"/>
                    </a:cubicBezTo>
                    <a:cubicBezTo>
                      <a:pt x="517047" y="752964"/>
                      <a:pt x="665832" y="692135"/>
                      <a:pt x="665832" y="617332"/>
                    </a:cubicBezTo>
                    <a:lnTo>
                      <a:pt x="665832" y="0"/>
                    </a:lnTo>
                    <a:cubicBezTo>
                      <a:pt x="666654" y="74803"/>
                      <a:pt x="517047" y="135632"/>
                      <a:pt x="332916" y="135632"/>
                    </a:cubicBezTo>
                    <a:close/>
                  </a:path>
                </a:pathLst>
              </a:custGeom>
              <a:solidFill>
                <a:srgbClr val="0078D4"/>
              </a:solidFill>
              <a:ln w="8114" cap="flat">
                <a:noFill/>
                <a:prstDash val="solid"/>
                <a:miter/>
              </a:ln>
            </p:spPr>
            <p:txBody>
              <a:bodyPr rot="0" spcFirstLastPara="0" vertOverflow="overflow" horzOverflow="overflow" vert="horz" wrap="square" lIns="107570" tIns="53785" rIns="107570" bIns="53785" numCol="1" spcCol="0" rtlCol="0" fromWordArt="0" anchor="ctr" anchorCtr="0" forceAA="0" compatLnSpc="1">
                <a:prstTxWarp prst="textNoShape">
                  <a:avLst/>
                </a:prstTxWarp>
                <a:noAutofit/>
              </a:bodyPr>
              <a:lstStyle/>
              <a:p>
                <a:pPr marL="0" marR="0" lvl="0" indent="0" algn="l" defTabSz="1097240" rtl="0" eaLnBrk="1" fontAlgn="auto" latinLnBrk="0" hangingPunct="1">
                  <a:lnSpc>
                    <a:spcPct val="100000"/>
                  </a:lnSpc>
                  <a:spcBef>
                    <a:spcPts val="0"/>
                  </a:spcBef>
                  <a:spcAft>
                    <a:spcPts val="0"/>
                  </a:spcAft>
                  <a:buClrTx/>
                  <a:buSzTx/>
                  <a:buFontTx/>
                  <a:buNone/>
                  <a:tabLst/>
                  <a:defRPr/>
                </a:pPr>
                <a:endParaRPr kumimoji="0" lang="en-US" sz="2118" b="0" i="0" u="none" strike="noStrike" kern="1200" cap="none" spc="0" normalizeH="0" baseline="0" noProof="0">
                  <a:ln>
                    <a:noFill/>
                  </a:ln>
                  <a:solidFill>
                    <a:srgbClr val="1A1A1A"/>
                  </a:solidFill>
                  <a:effectLst/>
                  <a:uLnTx/>
                  <a:uFillTx/>
                  <a:latin typeface="Segoe UI"/>
                  <a:ea typeface="+mn-ea"/>
                  <a:cs typeface="+mn-cs"/>
                </a:endParaRPr>
              </a:p>
            </p:txBody>
          </p:sp>
          <p:sp>
            <p:nvSpPr>
              <p:cNvPr id="442" name="Freeform: Shape 441">
                <a:extLst>
                  <a:ext uri="{FF2B5EF4-FFF2-40B4-BE49-F238E27FC236}">
                    <a16:creationId xmlns:a16="http://schemas.microsoft.com/office/drawing/2014/main" id="{EA98A196-9355-434B-9E63-B63386B8A840}"/>
                  </a:ext>
                </a:extLst>
              </p:cNvPr>
              <p:cNvSpPr/>
              <p:nvPr/>
            </p:nvSpPr>
            <p:spPr>
              <a:xfrm>
                <a:off x="19617055" y="2416928"/>
                <a:ext cx="507689" cy="185346"/>
              </a:xfrm>
              <a:custGeom>
                <a:avLst/>
                <a:gdLst>
                  <a:gd name="connsiteX0" fmla="*/ 524445 w 517869"/>
                  <a:gd name="connsiteY0" fmla="*/ 106862 h 189062"/>
                  <a:gd name="connsiteX1" fmla="*/ 262223 w 517869"/>
                  <a:gd name="connsiteY1" fmla="*/ 0 h 189062"/>
                  <a:gd name="connsiteX2" fmla="*/ 0 w 517869"/>
                  <a:gd name="connsiteY2" fmla="*/ 106862 h 189062"/>
                  <a:gd name="connsiteX3" fmla="*/ 22194 w 517869"/>
                  <a:gd name="connsiteY3" fmla="*/ 149606 h 189062"/>
                  <a:gd name="connsiteX4" fmla="*/ 262223 w 517869"/>
                  <a:gd name="connsiteY4" fmla="*/ 190707 h 189062"/>
                  <a:gd name="connsiteX5" fmla="*/ 503073 w 517869"/>
                  <a:gd name="connsiteY5" fmla="*/ 149606 h 189062"/>
                  <a:gd name="connsiteX6" fmla="*/ 524445 w 517869"/>
                  <a:gd name="connsiteY6" fmla="*/ 106862 h 18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7869" h="189062">
                    <a:moveTo>
                      <a:pt x="524445" y="106862"/>
                    </a:moveTo>
                    <a:cubicBezTo>
                      <a:pt x="524445" y="47677"/>
                      <a:pt x="406897" y="0"/>
                      <a:pt x="262223" y="0"/>
                    </a:cubicBezTo>
                    <a:cubicBezTo>
                      <a:pt x="117548" y="0"/>
                      <a:pt x="0" y="47677"/>
                      <a:pt x="0" y="106862"/>
                    </a:cubicBezTo>
                    <a:cubicBezTo>
                      <a:pt x="0" y="121658"/>
                      <a:pt x="7398" y="136454"/>
                      <a:pt x="22194" y="149606"/>
                    </a:cubicBezTo>
                    <a:cubicBezTo>
                      <a:pt x="83024" y="175089"/>
                      <a:pt x="167691" y="190707"/>
                      <a:pt x="262223" y="190707"/>
                    </a:cubicBezTo>
                    <a:cubicBezTo>
                      <a:pt x="356754" y="190707"/>
                      <a:pt x="442244" y="175089"/>
                      <a:pt x="503073" y="149606"/>
                    </a:cubicBezTo>
                    <a:cubicBezTo>
                      <a:pt x="517047" y="136454"/>
                      <a:pt x="524445" y="121658"/>
                      <a:pt x="524445" y="106862"/>
                    </a:cubicBezTo>
                    <a:close/>
                  </a:path>
                </a:pathLst>
              </a:custGeom>
              <a:solidFill>
                <a:srgbClr val="50E6FF"/>
              </a:solidFill>
              <a:ln w="8114" cap="flat">
                <a:noFill/>
                <a:prstDash val="solid"/>
                <a:miter/>
              </a:ln>
            </p:spPr>
            <p:txBody>
              <a:bodyPr rot="0" spcFirstLastPara="0" vertOverflow="overflow" horzOverflow="overflow" vert="horz" wrap="square" lIns="107570" tIns="53785" rIns="107570" bIns="53785" numCol="1" spcCol="0" rtlCol="0" fromWordArt="0" anchor="ctr" anchorCtr="0" forceAA="0" compatLnSpc="1">
                <a:prstTxWarp prst="textNoShape">
                  <a:avLst/>
                </a:prstTxWarp>
                <a:noAutofit/>
              </a:bodyPr>
              <a:lstStyle/>
              <a:p>
                <a:pPr marL="0" marR="0" lvl="0" indent="0" algn="l" defTabSz="1097240" rtl="0" eaLnBrk="1" fontAlgn="auto" latinLnBrk="0" hangingPunct="1">
                  <a:lnSpc>
                    <a:spcPct val="100000"/>
                  </a:lnSpc>
                  <a:spcBef>
                    <a:spcPts val="0"/>
                  </a:spcBef>
                  <a:spcAft>
                    <a:spcPts val="0"/>
                  </a:spcAft>
                  <a:buClrTx/>
                  <a:buSzTx/>
                  <a:buFontTx/>
                  <a:buNone/>
                  <a:tabLst/>
                  <a:defRPr/>
                </a:pPr>
                <a:endParaRPr kumimoji="0" lang="en-US" sz="2118" b="0" i="0" u="none" strike="noStrike" kern="1200" cap="none" spc="0" normalizeH="0" baseline="0" noProof="0">
                  <a:ln>
                    <a:noFill/>
                  </a:ln>
                  <a:solidFill>
                    <a:srgbClr val="1A1A1A"/>
                  </a:solidFill>
                  <a:effectLst/>
                  <a:uLnTx/>
                  <a:uFillTx/>
                  <a:latin typeface="Segoe UI"/>
                  <a:ea typeface="+mn-ea"/>
                  <a:cs typeface="+mn-cs"/>
                </a:endParaRPr>
              </a:p>
            </p:txBody>
          </p:sp>
        </p:grpSp>
        <p:grpSp>
          <p:nvGrpSpPr>
            <p:cNvPr id="443" name="Group 442" descr="Brain">
              <a:extLst>
                <a:ext uri="{FF2B5EF4-FFF2-40B4-BE49-F238E27FC236}">
                  <a16:creationId xmlns:a16="http://schemas.microsoft.com/office/drawing/2014/main" id="{ECBD5290-9776-4A71-B5FB-52CB5E09E279}"/>
                </a:ext>
              </a:extLst>
            </p:cNvPr>
            <p:cNvGrpSpPr/>
            <p:nvPr/>
          </p:nvGrpSpPr>
          <p:grpSpPr>
            <a:xfrm>
              <a:off x="4636386" y="1614570"/>
              <a:ext cx="195859" cy="196504"/>
              <a:chOff x="10104388" y="2268538"/>
              <a:chExt cx="482600" cy="484188"/>
            </a:xfrm>
          </p:grpSpPr>
          <p:sp>
            <p:nvSpPr>
              <p:cNvPr id="444" name="Freeform 6">
                <a:extLst>
                  <a:ext uri="{FF2B5EF4-FFF2-40B4-BE49-F238E27FC236}">
                    <a16:creationId xmlns:a16="http://schemas.microsoft.com/office/drawing/2014/main" id="{E55EB41F-3441-494D-92DE-198E22131BDB}"/>
                  </a:ext>
                </a:extLst>
              </p:cNvPr>
              <p:cNvSpPr>
                <a:spLocks/>
              </p:cNvSpPr>
              <p:nvPr/>
            </p:nvSpPr>
            <p:spPr bwMode="auto">
              <a:xfrm>
                <a:off x="10104388" y="2268538"/>
                <a:ext cx="231775" cy="484188"/>
              </a:xfrm>
              <a:custGeom>
                <a:avLst/>
                <a:gdLst>
                  <a:gd name="T0" fmla="*/ 534 w 534"/>
                  <a:gd name="T1" fmla="*/ 831 h 1115"/>
                  <a:gd name="T2" fmla="*/ 534 w 534"/>
                  <a:gd name="T3" fmla="*/ 116 h 1115"/>
                  <a:gd name="T4" fmla="*/ 521 w 534"/>
                  <a:gd name="T5" fmla="*/ 68 h 1115"/>
                  <a:gd name="T6" fmla="*/ 518 w 534"/>
                  <a:gd name="T7" fmla="*/ 61 h 1115"/>
                  <a:gd name="T8" fmla="*/ 517 w 534"/>
                  <a:gd name="T9" fmla="*/ 61 h 1115"/>
                  <a:gd name="T10" fmla="*/ 411 w 534"/>
                  <a:gd name="T11" fmla="*/ 0 h 1115"/>
                  <a:gd name="T12" fmla="*/ 290 w 534"/>
                  <a:gd name="T13" fmla="*/ 106 h 1115"/>
                  <a:gd name="T14" fmla="*/ 273 w 534"/>
                  <a:gd name="T15" fmla="*/ 105 h 1115"/>
                  <a:gd name="T16" fmla="*/ 99 w 534"/>
                  <a:gd name="T17" fmla="*/ 280 h 1115"/>
                  <a:gd name="T18" fmla="*/ 104 w 534"/>
                  <a:gd name="T19" fmla="*/ 323 h 1115"/>
                  <a:gd name="T20" fmla="*/ 0 w 534"/>
                  <a:gd name="T21" fmla="*/ 591 h 1115"/>
                  <a:gd name="T22" fmla="*/ 259 w 534"/>
                  <a:gd name="T23" fmla="*/ 964 h 1115"/>
                  <a:gd name="T24" fmla="*/ 260 w 534"/>
                  <a:gd name="T25" fmla="*/ 970 h 1115"/>
                  <a:gd name="T26" fmla="*/ 397 w 534"/>
                  <a:gd name="T27" fmla="*/ 1108 h 1115"/>
                  <a:gd name="T28" fmla="*/ 503 w 534"/>
                  <a:gd name="T29" fmla="*/ 1096 h 1115"/>
                  <a:gd name="T30" fmla="*/ 534 w 534"/>
                  <a:gd name="T31" fmla="*/ 1049 h 1115"/>
                  <a:gd name="T32" fmla="*/ 534 w 534"/>
                  <a:gd name="T33" fmla="*/ 831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4" h="1115">
                    <a:moveTo>
                      <a:pt x="534" y="831"/>
                    </a:moveTo>
                    <a:cubicBezTo>
                      <a:pt x="534" y="116"/>
                      <a:pt x="534" y="116"/>
                      <a:pt x="534" y="116"/>
                    </a:cubicBezTo>
                    <a:cubicBezTo>
                      <a:pt x="534" y="98"/>
                      <a:pt x="529" y="82"/>
                      <a:pt x="521" y="68"/>
                    </a:cubicBezTo>
                    <a:cubicBezTo>
                      <a:pt x="520" y="65"/>
                      <a:pt x="519" y="63"/>
                      <a:pt x="518" y="61"/>
                    </a:cubicBezTo>
                    <a:cubicBezTo>
                      <a:pt x="518" y="61"/>
                      <a:pt x="518" y="61"/>
                      <a:pt x="517" y="61"/>
                    </a:cubicBezTo>
                    <a:cubicBezTo>
                      <a:pt x="496" y="25"/>
                      <a:pt x="457" y="0"/>
                      <a:pt x="411" y="0"/>
                    </a:cubicBezTo>
                    <a:cubicBezTo>
                      <a:pt x="349" y="0"/>
                      <a:pt x="298" y="46"/>
                      <a:pt x="290" y="106"/>
                    </a:cubicBezTo>
                    <a:cubicBezTo>
                      <a:pt x="284" y="105"/>
                      <a:pt x="279" y="105"/>
                      <a:pt x="273" y="105"/>
                    </a:cubicBezTo>
                    <a:cubicBezTo>
                      <a:pt x="177" y="105"/>
                      <a:pt x="99" y="183"/>
                      <a:pt x="99" y="280"/>
                    </a:cubicBezTo>
                    <a:cubicBezTo>
                      <a:pt x="99" y="295"/>
                      <a:pt x="101" y="309"/>
                      <a:pt x="104" y="323"/>
                    </a:cubicBezTo>
                    <a:cubicBezTo>
                      <a:pt x="40" y="394"/>
                      <a:pt x="0" y="487"/>
                      <a:pt x="0" y="591"/>
                    </a:cubicBezTo>
                    <a:cubicBezTo>
                      <a:pt x="0" y="762"/>
                      <a:pt x="108" y="907"/>
                      <a:pt x="259" y="964"/>
                    </a:cubicBezTo>
                    <a:cubicBezTo>
                      <a:pt x="259" y="966"/>
                      <a:pt x="259" y="968"/>
                      <a:pt x="260" y="970"/>
                    </a:cubicBezTo>
                    <a:cubicBezTo>
                      <a:pt x="273" y="1039"/>
                      <a:pt x="329" y="1094"/>
                      <a:pt x="397" y="1108"/>
                    </a:cubicBezTo>
                    <a:cubicBezTo>
                      <a:pt x="435" y="1115"/>
                      <a:pt x="472" y="1110"/>
                      <a:pt x="503" y="1096"/>
                    </a:cubicBezTo>
                    <a:cubicBezTo>
                      <a:pt x="522" y="1088"/>
                      <a:pt x="534" y="1069"/>
                      <a:pt x="534" y="1049"/>
                    </a:cubicBezTo>
                    <a:lnTo>
                      <a:pt x="534" y="831"/>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445" name="Freeform 7">
                <a:extLst>
                  <a:ext uri="{FF2B5EF4-FFF2-40B4-BE49-F238E27FC236}">
                    <a16:creationId xmlns:a16="http://schemas.microsoft.com/office/drawing/2014/main" id="{C57B2427-8AC7-49BE-B338-E10C4EE19C97}"/>
                  </a:ext>
                </a:extLst>
              </p:cNvPr>
              <p:cNvSpPr>
                <a:spLocks/>
              </p:cNvSpPr>
              <p:nvPr/>
            </p:nvSpPr>
            <p:spPr bwMode="auto">
              <a:xfrm>
                <a:off x="10355213" y="2268538"/>
                <a:ext cx="231775" cy="484188"/>
              </a:xfrm>
              <a:custGeom>
                <a:avLst/>
                <a:gdLst>
                  <a:gd name="T0" fmla="*/ 0 w 534"/>
                  <a:gd name="T1" fmla="*/ 831 h 1115"/>
                  <a:gd name="T2" fmla="*/ 0 w 534"/>
                  <a:gd name="T3" fmla="*/ 116 h 1115"/>
                  <a:gd name="T4" fmla="*/ 14 w 534"/>
                  <a:gd name="T5" fmla="*/ 68 h 1115"/>
                  <a:gd name="T6" fmla="*/ 17 w 534"/>
                  <a:gd name="T7" fmla="*/ 61 h 1115"/>
                  <a:gd name="T8" fmla="*/ 17 w 534"/>
                  <a:gd name="T9" fmla="*/ 61 h 1115"/>
                  <a:gd name="T10" fmla="*/ 123 w 534"/>
                  <a:gd name="T11" fmla="*/ 0 h 1115"/>
                  <a:gd name="T12" fmla="*/ 245 w 534"/>
                  <a:gd name="T13" fmla="*/ 106 h 1115"/>
                  <a:gd name="T14" fmla="*/ 262 w 534"/>
                  <a:gd name="T15" fmla="*/ 105 h 1115"/>
                  <a:gd name="T16" fmla="*/ 436 w 534"/>
                  <a:gd name="T17" fmla="*/ 280 h 1115"/>
                  <a:gd name="T18" fmla="*/ 431 w 534"/>
                  <a:gd name="T19" fmla="*/ 323 h 1115"/>
                  <a:gd name="T20" fmla="*/ 534 w 534"/>
                  <a:gd name="T21" fmla="*/ 591 h 1115"/>
                  <a:gd name="T22" fmla="*/ 276 w 534"/>
                  <a:gd name="T23" fmla="*/ 964 h 1115"/>
                  <a:gd name="T24" fmla="*/ 275 w 534"/>
                  <a:gd name="T25" fmla="*/ 970 h 1115"/>
                  <a:gd name="T26" fmla="*/ 138 w 534"/>
                  <a:gd name="T27" fmla="*/ 1108 h 1115"/>
                  <a:gd name="T28" fmla="*/ 32 w 534"/>
                  <a:gd name="T29" fmla="*/ 1096 h 1115"/>
                  <a:gd name="T30" fmla="*/ 0 w 534"/>
                  <a:gd name="T31" fmla="*/ 1049 h 1115"/>
                  <a:gd name="T32" fmla="*/ 0 w 534"/>
                  <a:gd name="T33" fmla="*/ 831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4" h="1115">
                    <a:moveTo>
                      <a:pt x="0" y="831"/>
                    </a:moveTo>
                    <a:cubicBezTo>
                      <a:pt x="0" y="116"/>
                      <a:pt x="0" y="116"/>
                      <a:pt x="0" y="116"/>
                    </a:cubicBezTo>
                    <a:cubicBezTo>
                      <a:pt x="0" y="98"/>
                      <a:pt x="5" y="82"/>
                      <a:pt x="14" y="68"/>
                    </a:cubicBezTo>
                    <a:cubicBezTo>
                      <a:pt x="15" y="65"/>
                      <a:pt x="16" y="63"/>
                      <a:pt x="17" y="61"/>
                    </a:cubicBezTo>
                    <a:cubicBezTo>
                      <a:pt x="17" y="61"/>
                      <a:pt x="17" y="61"/>
                      <a:pt x="17" y="61"/>
                    </a:cubicBezTo>
                    <a:cubicBezTo>
                      <a:pt x="39" y="25"/>
                      <a:pt x="78" y="0"/>
                      <a:pt x="123" y="0"/>
                    </a:cubicBezTo>
                    <a:cubicBezTo>
                      <a:pt x="185" y="0"/>
                      <a:pt x="237" y="46"/>
                      <a:pt x="245" y="106"/>
                    </a:cubicBezTo>
                    <a:cubicBezTo>
                      <a:pt x="250" y="105"/>
                      <a:pt x="256" y="105"/>
                      <a:pt x="262" y="105"/>
                    </a:cubicBezTo>
                    <a:cubicBezTo>
                      <a:pt x="358" y="105"/>
                      <a:pt x="436" y="183"/>
                      <a:pt x="436" y="280"/>
                    </a:cubicBezTo>
                    <a:cubicBezTo>
                      <a:pt x="436" y="295"/>
                      <a:pt x="434" y="309"/>
                      <a:pt x="431" y="323"/>
                    </a:cubicBezTo>
                    <a:cubicBezTo>
                      <a:pt x="495" y="394"/>
                      <a:pt x="534" y="487"/>
                      <a:pt x="534" y="591"/>
                    </a:cubicBezTo>
                    <a:cubicBezTo>
                      <a:pt x="534" y="762"/>
                      <a:pt x="427" y="907"/>
                      <a:pt x="276" y="964"/>
                    </a:cubicBezTo>
                    <a:cubicBezTo>
                      <a:pt x="275" y="966"/>
                      <a:pt x="275" y="968"/>
                      <a:pt x="275" y="970"/>
                    </a:cubicBezTo>
                    <a:cubicBezTo>
                      <a:pt x="262" y="1039"/>
                      <a:pt x="206" y="1094"/>
                      <a:pt x="138" y="1108"/>
                    </a:cubicBezTo>
                    <a:cubicBezTo>
                      <a:pt x="100" y="1115"/>
                      <a:pt x="63" y="1110"/>
                      <a:pt x="32" y="1096"/>
                    </a:cubicBezTo>
                    <a:cubicBezTo>
                      <a:pt x="13" y="1088"/>
                      <a:pt x="0" y="1069"/>
                      <a:pt x="0" y="1049"/>
                    </a:cubicBezTo>
                    <a:lnTo>
                      <a:pt x="0" y="831"/>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pic>
          <p:nvPicPr>
            <p:cNvPr id="446" name="Picture 445" descr="person at desk">
              <a:extLst>
                <a:ext uri="{FF2B5EF4-FFF2-40B4-BE49-F238E27FC236}">
                  <a16:creationId xmlns:a16="http://schemas.microsoft.com/office/drawing/2014/main" id="{A1CAE08E-2A92-478F-BBC8-87ABE2EAFD7E}"/>
                </a:ext>
              </a:extLst>
            </p:cNvPr>
            <p:cNvPicPr>
              <a:picLocks noChangeAspect="1"/>
            </p:cNvPicPr>
            <p:nvPr/>
          </p:nvPicPr>
          <p:blipFill>
            <a:blip r:embed="rId3"/>
            <a:stretch>
              <a:fillRect/>
            </a:stretch>
          </p:blipFill>
          <p:spPr>
            <a:xfrm>
              <a:off x="5132912" y="1629450"/>
              <a:ext cx="169179" cy="169179"/>
            </a:xfrm>
            <a:prstGeom prst="rect">
              <a:avLst/>
            </a:prstGeom>
          </p:spPr>
        </p:pic>
        <p:grpSp>
          <p:nvGrpSpPr>
            <p:cNvPr id="447" name="Group 446" descr="Stop watch">
              <a:extLst>
                <a:ext uri="{FF2B5EF4-FFF2-40B4-BE49-F238E27FC236}">
                  <a16:creationId xmlns:a16="http://schemas.microsoft.com/office/drawing/2014/main" id="{0A1FCED2-C8F2-40BF-8FEB-56B12E1925E0}"/>
                </a:ext>
              </a:extLst>
            </p:cNvPr>
            <p:cNvGrpSpPr/>
            <p:nvPr/>
          </p:nvGrpSpPr>
          <p:grpSpPr>
            <a:xfrm>
              <a:off x="5860977" y="1593018"/>
              <a:ext cx="195884" cy="239045"/>
              <a:chOff x="10093262" y="4689778"/>
              <a:chExt cx="398934" cy="486835"/>
            </a:xfrm>
          </p:grpSpPr>
          <p:sp>
            <p:nvSpPr>
              <p:cNvPr id="448" name="Freeform 5">
                <a:extLst>
                  <a:ext uri="{FF2B5EF4-FFF2-40B4-BE49-F238E27FC236}">
                    <a16:creationId xmlns:a16="http://schemas.microsoft.com/office/drawing/2014/main" id="{CBD704FB-A3BE-4AC5-8CDF-6F55F8C9673F}"/>
                  </a:ext>
                </a:extLst>
              </p:cNvPr>
              <p:cNvSpPr>
                <a:spLocks/>
              </p:cNvSpPr>
              <p:nvPr/>
            </p:nvSpPr>
            <p:spPr bwMode="auto">
              <a:xfrm>
                <a:off x="10093262" y="4806415"/>
                <a:ext cx="62545" cy="77758"/>
              </a:xfrm>
              <a:custGeom>
                <a:avLst/>
                <a:gdLst>
                  <a:gd name="T0" fmla="*/ 26 w 37"/>
                  <a:gd name="T1" fmla="*/ 46 h 46"/>
                  <a:gd name="T2" fmla="*/ 0 w 37"/>
                  <a:gd name="T3" fmla="*/ 20 h 46"/>
                  <a:gd name="T4" fmla="*/ 20 w 37"/>
                  <a:gd name="T5" fmla="*/ 0 h 46"/>
                  <a:gd name="T6" fmla="*/ 37 w 37"/>
                  <a:gd name="T7" fmla="*/ 16 h 46"/>
                  <a:gd name="T8" fmla="*/ 26 w 37"/>
                  <a:gd name="T9" fmla="*/ 46 h 46"/>
                </a:gdLst>
                <a:ahLst/>
                <a:cxnLst>
                  <a:cxn ang="0">
                    <a:pos x="T0" y="T1"/>
                  </a:cxn>
                  <a:cxn ang="0">
                    <a:pos x="T2" y="T3"/>
                  </a:cxn>
                  <a:cxn ang="0">
                    <a:pos x="T4" y="T5"/>
                  </a:cxn>
                  <a:cxn ang="0">
                    <a:pos x="T6" y="T7"/>
                  </a:cxn>
                  <a:cxn ang="0">
                    <a:pos x="T8" y="T9"/>
                  </a:cxn>
                </a:cxnLst>
                <a:rect l="0" t="0" r="r" b="b"/>
                <a:pathLst>
                  <a:path w="37" h="46">
                    <a:moveTo>
                      <a:pt x="26" y="46"/>
                    </a:moveTo>
                    <a:lnTo>
                      <a:pt x="0" y="20"/>
                    </a:lnTo>
                    <a:lnTo>
                      <a:pt x="20" y="0"/>
                    </a:lnTo>
                    <a:lnTo>
                      <a:pt x="37" y="16"/>
                    </a:lnTo>
                    <a:lnTo>
                      <a:pt x="26" y="46"/>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449" name="Freeform 6">
                <a:extLst>
                  <a:ext uri="{FF2B5EF4-FFF2-40B4-BE49-F238E27FC236}">
                    <a16:creationId xmlns:a16="http://schemas.microsoft.com/office/drawing/2014/main" id="{62413EB6-52E5-40CE-907E-2B3FBF557578}"/>
                  </a:ext>
                </a:extLst>
              </p:cNvPr>
              <p:cNvSpPr>
                <a:spLocks/>
              </p:cNvSpPr>
              <p:nvPr/>
            </p:nvSpPr>
            <p:spPr bwMode="auto">
              <a:xfrm>
                <a:off x="10093262" y="4806415"/>
                <a:ext cx="62545" cy="77758"/>
              </a:xfrm>
              <a:custGeom>
                <a:avLst/>
                <a:gdLst>
                  <a:gd name="T0" fmla="*/ 26 w 37"/>
                  <a:gd name="T1" fmla="*/ 46 h 46"/>
                  <a:gd name="T2" fmla="*/ 0 w 37"/>
                  <a:gd name="T3" fmla="*/ 20 h 46"/>
                  <a:gd name="T4" fmla="*/ 20 w 37"/>
                  <a:gd name="T5" fmla="*/ 0 h 46"/>
                  <a:gd name="T6" fmla="*/ 37 w 37"/>
                  <a:gd name="T7" fmla="*/ 16 h 46"/>
                </a:gdLst>
                <a:ahLst/>
                <a:cxnLst>
                  <a:cxn ang="0">
                    <a:pos x="T0" y="T1"/>
                  </a:cxn>
                  <a:cxn ang="0">
                    <a:pos x="T2" y="T3"/>
                  </a:cxn>
                  <a:cxn ang="0">
                    <a:pos x="T4" y="T5"/>
                  </a:cxn>
                  <a:cxn ang="0">
                    <a:pos x="T6" y="T7"/>
                  </a:cxn>
                </a:cxnLst>
                <a:rect l="0" t="0" r="r" b="b"/>
                <a:pathLst>
                  <a:path w="37" h="46">
                    <a:moveTo>
                      <a:pt x="26" y="46"/>
                    </a:moveTo>
                    <a:lnTo>
                      <a:pt x="0" y="20"/>
                    </a:lnTo>
                    <a:lnTo>
                      <a:pt x="20" y="0"/>
                    </a:lnTo>
                    <a:lnTo>
                      <a:pt x="37"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450" name="Freeform 7">
                <a:extLst>
                  <a:ext uri="{FF2B5EF4-FFF2-40B4-BE49-F238E27FC236}">
                    <a16:creationId xmlns:a16="http://schemas.microsoft.com/office/drawing/2014/main" id="{2A94E5B4-4818-49C9-B095-B0372E22D6CE}"/>
                  </a:ext>
                </a:extLst>
              </p:cNvPr>
              <p:cNvSpPr>
                <a:spLocks/>
              </p:cNvSpPr>
              <p:nvPr/>
            </p:nvSpPr>
            <p:spPr bwMode="auto">
              <a:xfrm>
                <a:off x="10431341" y="4806415"/>
                <a:ext cx="60855" cy="74378"/>
              </a:xfrm>
              <a:custGeom>
                <a:avLst/>
                <a:gdLst>
                  <a:gd name="T0" fmla="*/ 13 w 36"/>
                  <a:gd name="T1" fmla="*/ 44 h 44"/>
                  <a:gd name="T2" fmla="*/ 36 w 36"/>
                  <a:gd name="T3" fmla="*/ 20 h 44"/>
                  <a:gd name="T4" fmla="*/ 15 w 36"/>
                  <a:gd name="T5" fmla="*/ 0 h 44"/>
                  <a:gd name="T6" fmla="*/ 0 w 36"/>
                  <a:gd name="T7" fmla="*/ 16 h 44"/>
                  <a:gd name="T8" fmla="*/ 13 w 36"/>
                  <a:gd name="T9" fmla="*/ 44 h 44"/>
                </a:gdLst>
                <a:ahLst/>
                <a:cxnLst>
                  <a:cxn ang="0">
                    <a:pos x="T0" y="T1"/>
                  </a:cxn>
                  <a:cxn ang="0">
                    <a:pos x="T2" y="T3"/>
                  </a:cxn>
                  <a:cxn ang="0">
                    <a:pos x="T4" y="T5"/>
                  </a:cxn>
                  <a:cxn ang="0">
                    <a:pos x="T6" y="T7"/>
                  </a:cxn>
                  <a:cxn ang="0">
                    <a:pos x="T8" y="T9"/>
                  </a:cxn>
                </a:cxnLst>
                <a:rect l="0" t="0" r="r" b="b"/>
                <a:pathLst>
                  <a:path w="36" h="44">
                    <a:moveTo>
                      <a:pt x="13" y="44"/>
                    </a:moveTo>
                    <a:lnTo>
                      <a:pt x="36" y="20"/>
                    </a:lnTo>
                    <a:lnTo>
                      <a:pt x="15" y="0"/>
                    </a:lnTo>
                    <a:lnTo>
                      <a:pt x="0" y="16"/>
                    </a:lnTo>
                    <a:lnTo>
                      <a:pt x="13" y="44"/>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451" name="Oval 9">
                <a:extLst>
                  <a:ext uri="{FF2B5EF4-FFF2-40B4-BE49-F238E27FC236}">
                    <a16:creationId xmlns:a16="http://schemas.microsoft.com/office/drawing/2014/main" id="{70FF92F6-E984-439F-81F4-3FAE1BDF6DB4}"/>
                  </a:ext>
                </a:extLst>
              </p:cNvPr>
              <p:cNvSpPr>
                <a:spLocks noChangeArrowheads="1"/>
              </p:cNvSpPr>
              <p:nvPr/>
            </p:nvSpPr>
            <p:spPr bwMode="auto">
              <a:xfrm>
                <a:off x="10093262" y="4777679"/>
                <a:ext cx="398934" cy="398934"/>
              </a:xfrm>
              <a:prstGeom prst="ellipse">
                <a:avLst/>
              </a:prstGeom>
              <a:solidFill>
                <a:srgbClr val="4FE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452" name="Freeform 10">
                <a:extLst>
                  <a:ext uri="{FF2B5EF4-FFF2-40B4-BE49-F238E27FC236}">
                    <a16:creationId xmlns:a16="http://schemas.microsoft.com/office/drawing/2014/main" id="{AD6E8BDB-B096-4779-8ECB-E831DB991940}"/>
                  </a:ext>
                </a:extLst>
              </p:cNvPr>
              <p:cNvSpPr>
                <a:spLocks/>
              </p:cNvSpPr>
              <p:nvPr/>
            </p:nvSpPr>
            <p:spPr bwMode="auto">
              <a:xfrm>
                <a:off x="10172711" y="4809797"/>
                <a:ext cx="287368" cy="334699"/>
              </a:xfrm>
              <a:custGeom>
                <a:avLst/>
                <a:gdLst>
                  <a:gd name="T0" fmla="*/ 11 w 289"/>
                  <a:gd name="T1" fmla="*/ 60 h 337"/>
                  <a:gd name="T2" fmla="*/ 229 w 289"/>
                  <a:gd name="T3" fmla="*/ 60 h 337"/>
                  <a:gd name="T4" fmla="*/ 229 w 289"/>
                  <a:gd name="T5" fmla="*/ 277 h 337"/>
                  <a:gd name="T6" fmla="*/ 11 w 289"/>
                  <a:gd name="T7" fmla="*/ 277 h 337"/>
                  <a:gd name="T8" fmla="*/ 122 w 289"/>
                  <a:gd name="T9" fmla="*/ 168 h 337"/>
                  <a:gd name="T10" fmla="*/ 0 w 289"/>
                  <a:gd name="T11" fmla="*/ 77 h 337"/>
                  <a:gd name="T12" fmla="*/ 11 w 289"/>
                  <a:gd name="T13" fmla="*/ 60 h 337"/>
                </a:gdLst>
                <a:ahLst/>
                <a:cxnLst>
                  <a:cxn ang="0">
                    <a:pos x="T0" y="T1"/>
                  </a:cxn>
                  <a:cxn ang="0">
                    <a:pos x="T2" y="T3"/>
                  </a:cxn>
                  <a:cxn ang="0">
                    <a:pos x="T4" y="T5"/>
                  </a:cxn>
                  <a:cxn ang="0">
                    <a:pos x="T6" y="T7"/>
                  </a:cxn>
                  <a:cxn ang="0">
                    <a:pos x="T8" y="T9"/>
                  </a:cxn>
                  <a:cxn ang="0">
                    <a:pos x="T10" y="T11"/>
                  </a:cxn>
                  <a:cxn ang="0">
                    <a:pos x="T12" y="T13"/>
                  </a:cxn>
                </a:cxnLst>
                <a:rect l="0" t="0" r="r" b="b"/>
                <a:pathLst>
                  <a:path w="289" h="337">
                    <a:moveTo>
                      <a:pt x="11" y="60"/>
                    </a:moveTo>
                    <a:cubicBezTo>
                      <a:pt x="71" y="0"/>
                      <a:pt x="169" y="0"/>
                      <a:pt x="229" y="60"/>
                    </a:cubicBezTo>
                    <a:cubicBezTo>
                      <a:pt x="289" y="120"/>
                      <a:pt x="289" y="217"/>
                      <a:pt x="229" y="277"/>
                    </a:cubicBezTo>
                    <a:cubicBezTo>
                      <a:pt x="169" y="337"/>
                      <a:pt x="71" y="337"/>
                      <a:pt x="11" y="277"/>
                    </a:cubicBezTo>
                    <a:cubicBezTo>
                      <a:pt x="122" y="168"/>
                      <a:pt x="122" y="168"/>
                      <a:pt x="122" y="168"/>
                    </a:cubicBezTo>
                    <a:cubicBezTo>
                      <a:pt x="0" y="77"/>
                      <a:pt x="0" y="77"/>
                      <a:pt x="0" y="77"/>
                    </a:cubicBezTo>
                    <a:lnTo>
                      <a:pt x="11" y="60"/>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453" name="Rectangle 11">
                <a:extLst>
                  <a:ext uri="{FF2B5EF4-FFF2-40B4-BE49-F238E27FC236}">
                    <a16:creationId xmlns:a16="http://schemas.microsoft.com/office/drawing/2014/main" id="{B02C3C11-91C4-417C-802D-6C4CD996FF4D}"/>
                  </a:ext>
                </a:extLst>
              </p:cNvPr>
              <p:cNvSpPr>
                <a:spLocks noChangeArrowheads="1"/>
              </p:cNvSpPr>
              <p:nvPr/>
            </p:nvSpPr>
            <p:spPr bwMode="auto">
              <a:xfrm>
                <a:off x="10230185" y="4689778"/>
                <a:ext cx="125090" cy="43951"/>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454" name="Rectangle 12">
                <a:extLst>
                  <a:ext uri="{FF2B5EF4-FFF2-40B4-BE49-F238E27FC236}">
                    <a16:creationId xmlns:a16="http://schemas.microsoft.com/office/drawing/2014/main" id="{754A3EEB-FD4F-48C3-A2D5-21341A6EAB22}"/>
                  </a:ext>
                </a:extLst>
              </p:cNvPr>
              <p:cNvSpPr>
                <a:spLocks noChangeArrowheads="1"/>
              </p:cNvSpPr>
              <p:nvPr/>
            </p:nvSpPr>
            <p:spPr bwMode="auto">
              <a:xfrm>
                <a:off x="10284277" y="4732038"/>
                <a:ext cx="11833" cy="45641"/>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455" name="Oval 13">
                <a:extLst>
                  <a:ext uri="{FF2B5EF4-FFF2-40B4-BE49-F238E27FC236}">
                    <a16:creationId xmlns:a16="http://schemas.microsoft.com/office/drawing/2014/main" id="{1E43C44E-76D3-47E9-883B-BFD2B2DBB921}"/>
                  </a:ext>
                </a:extLst>
              </p:cNvPr>
              <p:cNvSpPr>
                <a:spLocks noChangeArrowheads="1"/>
              </p:cNvSpPr>
              <p:nvPr/>
            </p:nvSpPr>
            <p:spPr bwMode="auto">
              <a:xfrm>
                <a:off x="10272444" y="4956861"/>
                <a:ext cx="40570" cy="4057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456" name="Freeform 14">
                <a:extLst>
                  <a:ext uri="{FF2B5EF4-FFF2-40B4-BE49-F238E27FC236}">
                    <a16:creationId xmlns:a16="http://schemas.microsoft.com/office/drawing/2014/main" id="{369C28FB-692E-4B57-ACB1-77047CF4A94B}"/>
                  </a:ext>
                </a:extLst>
              </p:cNvPr>
              <p:cNvSpPr>
                <a:spLocks/>
              </p:cNvSpPr>
              <p:nvPr/>
            </p:nvSpPr>
            <p:spPr bwMode="auto">
              <a:xfrm>
                <a:off x="10171020" y="4875722"/>
                <a:ext cx="109876" cy="92972"/>
              </a:xfrm>
              <a:custGeom>
                <a:avLst/>
                <a:gdLst>
                  <a:gd name="T0" fmla="*/ 4 w 65"/>
                  <a:gd name="T1" fmla="*/ 0 h 55"/>
                  <a:gd name="T2" fmla="*/ 0 w 65"/>
                  <a:gd name="T3" fmla="*/ 6 h 55"/>
                  <a:gd name="T4" fmla="*/ 60 w 65"/>
                  <a:gd name="T5" fmla="*/ 55 h 55"/>
                  <a:gd name="T6" fmla="*/ 65 w 65"/>
                  <a:gd name="T7" fmla="*/ 50 h 55"/>
                  <a:gd name="T8" fmla="*/ 4 w 65"/>
                  <a:gd name="T9" fmla="*/ 0 h 55"/>
                </a:gdLst>
                <a:ahLst/>
                <a:cxnLst>
                  <a:cxn ang="0">
                    <a:pos x="T0" y="T1"/>
                  </a:cxn>
                  <a:cxn ang="0">
                    <a:pos x="T2" y="T3"/>
                  </a:cxn>
                  <a:cxn ang="0">
                    <a:pos x="T4" y="T5"/>
                  </a:cxn>
                  <a:cxn ang="0">
                    <a:pos x="T6" y="T7"/>
                  </a:cxn>
                  <a:cxn ang="0">
                    <a:pos x="T8" y="T9"/>
                  </a:cxn>
                </a:cxnLst>
                <a:rect l="0" t="0" r="r" b="b"/>
                <a:pathLst>
                  <a:path w="65" h="55">
                    <a:moveTo>
                      <a:pt x="4" y="0"/>
                    </a:moveTo>
                    <a:lnTo>
                      <a:pt x="0" y="6"/>
                    </a:lnTo>
                    <a:lnTo>
                      <a:pt x="60" y="55"/>
                    </a:lnTo>
                    <a:lnTo>
                      <a:pt x="65" y="50"/>
                    </a:lnTo>
                    <a:lnTo>
                      <a:pt x="4" y="0"/>
                    </a:ln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grpSp>
        <p:cxnSp>
          <p:nvCxnSpPr>
            <p:cNvPr id="457" name="Straight Arrow Connector 456" descr="Blue arrow">
              <a:extLst>
                <a:ext uri="{FF2B5EF4-FFF2-40B4-BE49-F238E27FC236}">
                  <a16:creationId xmlns:a16="http://schemas.microsoft.com/office/drawing/2014/main" id="{B0E1E7C5-CCA3-4395-8489-4D29BF5CB38A}"/>
                </a:ext>
              </a:extLst>
            </p:cNvPr>
            <p:cNvCxnSpPr>
              <a:cxnSpLocks/>
            </p:cNvCxnSpPr>
            <p:nvPr/>
          </p:nvCxnSpPr>
          <p:spPr>
            <a:xfrm>
              <a:off x="3841613" y="1729666"/>
              <a:ext cx="234992" cy="0"/>
            </a:xfrm>
            <a:prstGeom prst="straightConnector1">
              <a:avLst/>
            </a:prstGeom>
            <a:ln>
              <a:solidFill>
                <a:schemeClr val="tx1"/>
              </a:solidFill>
              <a:headEnd type="none" w="lg" len="med"/>
              <a:tailEnd type="triangle" w="sm" len="sm"/>
            </a:ln>
          </p:spPr>
          <p:style>
            <a:lnRef idx="1">
              <a:schemeClr val="accent1"/>
            </a:lnRef>
            <a:fillRef idx="0">
              <a:schemeClr val="accent1"/>
            </a:fillRef>
            <a:effectRef idx="0">
              <a:schemeClr val="accent1"/>
            </a:effectRef>
            <a:fontRef idx="minor">
              <a:schemeClr val="tx1"/>
            </a:fontRef>
          </p:style>
        </p:cxnSp>
        <p:sp>
          <p:nvSpPr>
            <p:cNvPr id="458" name="TextBox 457">
              <a:extLst>
                <a:ext uri="{FF2B5EF4-FFF2-40B4-BE49-F238E27FC236}">
                  <a16:creationId xmlns:a16="http://schemas.microsoft.com/office/drawing/2014/main" id="{44765C1F-83BD-4ABF-A4BC-AD809A99E60B}"/>
                </a:ext>
              </a:extLst>
            </p:cNvPr>
            <p:cNvSpPr txBox="1"/>
            <p:nvPr/>
          </p:nvSpPr>
          <p:spPr>
            <a:xfrm>
              <a:off x="4982544" y="1875186"/>
              <a:ext cx="469915" cy="86754"/>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Model training</a:t>
              </a:r>
            </a:p>
          </p:txBody>
        </p:sp>
        <p:sp>
          <p:nvSpPr>
            <p:cNvPr id="459" name="TextBox 458">
              <a:extLst>
                <a:ext uri="{FF2B5EF4-FFF2-40B4-BE49-F238E27FC236}">
                  <a16:creationId xmlns:a16="http://schemas.microsoft.com/office/drawing/2014/main" id="{82DF7301-B46F-48AC-9CE0-321B5430CE85}"/>
                </a:ext>
              </a:extLst>
            </p:cNvPr>
            <p:cNvSpPr txBox="1"/>
            <p:nvPr/>
          </p:nvSpPr>
          <p:spPr>
            <a:xfrm>
              <a:off x="4631898" y="1875186"/>
              <a:ext cx="204834" cy="86754"/>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Model</a:t>
              </a:r>
            </a:p>
          </p:txBody>
        </p:sp>
        <p:sp>
          <p:nvSpPr>
            <p:cNvPr id="460" name="TextBox 459">
              <a:extLst>
                <a:ext uri="{FF2B5EF4-FFF2-40B4-BE49-F238E27FC236}">
                  <a16:creationId xmlns:a16="http://schemas.microsoft.com/office/drawing/2014/main" id="{6CE6F245-80E4-4E80-92AB-CDEBC18F3307}"/>
                </a:ext>
              </a:extLst>
            </p:cNvPr>
            <p:cNvSpPr txBox="1"/>
            <p:nvPr/>
          </p:nvSpPr>
          <p:spPr>
            <a:xfrm>
              <a:off x="5593159" y="1877227"/>
              <a:ext cx="731520" cy="9233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Model optimization</a:t>
              </a:r>
            </a:p>
          </p:txBody>
        </p:sp>
        <p:sp>
          <p:nvSpPr>
            <p:cNvPr id="461" name="TextBox 460">
              <a:extLst>
                <a:ext uri="{FF2B5EF4-FFF2-40B4-BE49-F238E27FC236}">
                  <a16:creationId xmlns:a16="http://schemas.microsoft.com/office/drawing/2014/main" id="{49664E34-E53A-486F-9038-0CCC932B1FE8}"/>
                </a:ext>
              </a:extLst>
            </p:cNvPr>
            <p:cNvSpPr txBox="1"/>
            <p:nvPr/>
          </p:nvSpPr>
          <p:spPr>
            <a:xfrm>
              <a:off x="3212915" y="1869607"/>
              <a:ext cx="731520" cy="92333"/>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Offline featurization</a:t>
              </a:r>
            </a:p>
          </p:txBody>
        </p:sp>
        <p:cxnSp>
          <p:nvCxnSpPr>
            <p:cNvPr id="462" name="Straight Arrow Connector 461" descr="Blue arrow">
              <a:extLst>
                <a:ext uri="{FF2B5EF4-FFF2-40B4-BE49-F238E27FC236}">
                  <a16:creationId xmlns:a16="http://schemas.microsoft.com/office/drawing/2014/main" id="{3DFC805F-0E5C-42FD-BF54-944542049713}"/>
                </a:ext>
              </a:extLst>
            </p:cNvPr>
            <p:cNvCxnSpPr>
              <a:cxnSpLocks/>
            </p:cNvCxnSpPr>
            <p:nvPr/>
          </p:nvCxnSpPr>
          <p:spPr>
            <a:xfrm rot="5400000">
              <a:off x="4982578" y="1627327"/>
              <a:ext cx="0" cy="173736"/>
            </a:xfrm>
            <a:prstGeom prst="straightConnector1">
              <a:avLst/>
            </a:prstGeom>
            <a:ln>
              <a:solidFill>
                <a:schemeClr val="tx1"/>
              </a:solidFill>
              <a:headEnd type="none" w="lg" len="med"/>
              <a:tailEnd type="triangle" w="sm" len="sm"/>
            </a:ln>
          </p:spPr>
          <p:style>
            <a:lnRef idx="1">
              <a:schemeClr val="accent1"/>
            </a:lnRef>
            <a:fillRef idx="0">
              <a:schemeClr val="accent1"/>
            </a:fillRef>
            <a:effectRef idx="0">
              <a:schemeClr val="accent1"/>
            </a:effectRef>
            <a:fontRef idx="minor">
              <a:schemeClr val="tx1"/>
            </a:fontRef>
          </p:style>
        </p:cxnSp>
        <p:cxnSp>
          <p:nvCxnSpPr>
            <p:cNvPr id="473" name="Straight Arrow Connector 472" descr="Blue arrow">
              <a:extLst>
                <a:ext uri="{FF2B5EF4-FFF2-40B4-BE49-F238E27FC236}">
                  <a16:creationId xmlns:a16="http://schemas.microsoft.com/office/drawing/2014/main" id="{91AEE377-6AE6-4FE6-ABD7-3F339D912155}"/>
                </a:ext>
              </a:extLst>
            </p:cNvPr>
            <p:cNvCxnSpPr>
              <a:cxnSpLocks/>
            </p:cNvCxnSpPr>
            <p:nvPr/>
          </p:nvCxnSpPr>
          <p:spPr>
            <a:xfrm rot="16200000">
              <a:off x="5588384" y="1628281"/>
              <a:ext cx="0" cy="171829"/>
            </a:xfrm>
            <a:prstGeom prst="straightConnector1">
              <a:avLst/>
            </a:prstGeom>
            <a:ln>
              <a:solidFill>
                <a:schemeClr val="tx1"/>
              </a:solidFill>
              <a:headEnd type="none" w="lg" len="med"/>
              <a:tailEnd type="triangle" w="sm" len="sm"/>
            </a:ln>
          </p:spPr>
          <p:style>
            <a:lnRef idx="1">
              <a:schemeClr val="accent1"/>
            </a:lnRef>
            <a:fillRef idx="0">
              <a:schemeClr val="accent1"/>
            </a:fillRef>
            <a:effectRef idx="0">
              <a:schemeClr val="accent1"/>
            </a:effectRef>
            <a:fontRef idx="minor">
              <a:schemeClr val="tx1"/>
            </a:fontRef>
          </p:style>
        </p:cxnSp>
        <p:cxnSp>
          <p:nvCxnSpPr>
            <p:cNvPr id="477" name="Straight Arrow Connector 476" descr="Blue arrow">
              <a:extLst>
                <a:ext uri="{FF2B5EF4-FFF2-40B4-BE49-F238E27FC236}">
                  <a16:creationId xmlns:a16="http://schemas.microsoft.com/office/drawing/2014/main" id="{95A9E59F-0B7C-4CBA-8646-27200BAAAB3F}"/>
                </a:ext>
              </a:extLst>
            </p:cNvPr>
            <p:cNvCxnSpPr>
              <a:cxnSpLocks/>
            </p:cNvCxnSpPr>
            <p:nvPr/>
          </p:nvCxnSpPr>
          <p:spPr>
            <a:xfrm flipH="1">
              <a:off x="3841613" y="1644918"/>
              <a:ext cx="234992" cy="0"/>
            </a:xfrm>
            <a:prstGeom prst="straightConnector1">
              <a:avLst/>
            </a:prstGeom>
            <a:ln>
              <a:solidFill>
                <a:schemeClr val="tx1"/>
              </a:solidFill>
              <a:headEnd type="none" w="lg" len="med"/>
              <a:tailEnd type="triangle" w="sm" len="sm"/>
            </a:ln>
          </p:spPr>
          <p:style>
            <a:lnRef idx="1">
              <a:schemeClr val="accent1"/>
            </a:lnRef>
            <a:fillRef idx="0">
              <a:schemeClr val="accent1"/>
            </a:fillRef>
            <a:effectRef idx="0">
              <a:schemeClr val="accent1"/>
            </a:effectRef>
            <a:fontRef idx="minor">
              <a:schemeClr val="tx1"/>
            </a:fontRef>
          </p:style>
        </p:cxnSp>
        <p:grpSp>
          <p:nvGrpSpPr>
            <p:cNvPr id="478" name="bidirectional" descr=" bidirectional, junction, split, change course">
              <a:extLst>
                <a:ext uri="{FF2B5EF4-FFF2-40B4-BE49-F238E27FC236}">
                  <a16:creationId xmlns:a16="http://schemas.microsoft.com/office/drawing/2014/main" id="{5F78FAB7-F4FB-448E-8458-A38BC4341C0C}"/>
                </a:ext>
              </a:extLst>
            </p:cNvPr>
            <p:cNvGrpSpPr>
              <a:grpSpLocks noChangeAspect="1"/>
            </p:cNvGrpSpPr>
            <p:nvPr/>
          </p:nvGrpSpPr>
          <p:grpSpPr bwMode="auto">
            <a:xfrm>
              <a:off x="4194694" y="1610850"/>
              <a:ext cx="192057" cy="203945"/>
              <a:chOff x="5796" y="793"/>
              <a:chExt cx="210" cy="223"/>
            </a:xfrm>
          </p:grpSpPr>
          <p:sp>
            <p:nvSpPr>
              <p:cNvPr id="484" name="AutoShape 59">
                <a:extLst>
                  <a:ext uri="{FF2B5EF4-FFF2-40B4-BE49-F238E27FC236}">
                    <a16:creationId xmlns:a16="http://schemas.microsoft.com/office/drawing/2014/main" id="{009B91B9-3A6E-4064-A54B-D31483D193DB}"/>
                  </a:ext>
                </a:extLst>
              </p:cNvPr>
              <p:cNvSpPr>
                <a:spLocks noChangeAspect="1" noChangeArrowheads="1" noTextEdit="1"/>
              </p:cNvSpPr>
              <p:nvPr/>
            </p:nvSpPr>
            <p:spPr bwMode="auto">
              <a:xfrm>
                <a:off x="5796" y="793"/>
                <a:ext cx="210"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p>
                <a:pPr marL="0" marR="0" lvl="0" indent="0" algn="ctr" defTabSz="1097240" rtl="0" eaLnBrk="1" fontAlgn="auto" latinLnBrk="0" hangingPunct="1">
                  <a:lnSpc>
                    <a:spcPct val="100000"/>
                  </a:lnSpc>
                  <a:spcBef>
                    <a:spcPts val="0"/>
                  </a:spcBef>
                  <a:spcAft>
                    <a:spcPts val="0"/>
                  </a:spcAft>
                  <a:buClrTx/>
                  <a:buSzTx/>
                  <a:buFontTx/>
                  <a:buNone/>
                  <a:tabLst/>
                  <a:defRPr/>
                </a:pPr>
                <a:endParaRPr kumimoji="0" lang="en-US" sz="2118" b="0" i="0" u="none" strike="noStrike" kern="1200" cap="none" spc="0" normalizeH="0" baseline="0" noProof="0">
                  <a:ln>
                    <a:noFill/>
                  </a:ln>
                  <a:solidFill>
                    <a:srgbClr val="1A1A1A"/>
                  </a:solidFill>
                  <a:effectLst/>
                  <a:uLnTx/>
                  <a:uFillTx/>
                  <a:latin typeface="Segoe UI"/>
                  <a:ea typeface="+mn-ea"/>
                  <a:cs typeface="+mn-cs"/>
                </a:endParaRPr>
              </a:p>
            </p:txBody>
          </p:sp>
          <p:sp>
            <p:nvSpPr>
              <p:cNvPr id="487" name="Freeform 61">
                <a:extLst>
                  <a:ext uri="{FF2B5EF4-FFF2-40B4-BE49-F238E27FC236}">
                    <a16:creationId xmlns:a16="http://schemas.microsoft.com/office/drawing/2014/main" id="{F840ABAD-540B-48A2-AA3E-F29B61ADA39B}"/>
                  </a:ext>
                </a:extLst>
              </p:cNvPr>
              <p:cNvSpPr>
                <a:spLocks/>
              </p:cNvSpPr>
              <p:nvPr/>
            </p:nvSpPr>
            <p:spPr bwMode="auto">
              <a:xfrm>
                <a:off x="5796" y="793"/>
                <a:ext cx="121" cy="113"/>
              </a:xfrm>
              <a:custGeom>
                <a:avLst/>
                <a:gdLst>
                  <a:gd name="T0" fmla="*/ 55 w 104"/>
                  <a:gd name="T1" fmla="*/ 0 h 97"/>
                  <a:gd name="T2" fmla="*/ 0 w 104"/>
                  <a:gd name="T3" fmla="*/ 16 h 97"/>
                  <a:gd name="T4" fmla="*/ 42 w 104"/>
                  <a:gd name="T5" fmla="*/ 55 h 97"/>
                  <a:gd name="T6" fmla="*/ 45 w 104"/>
                  <a:gd name="T7" fmla="*/ 42 h 97"/>
                  <a:gd name="T8" fmla="*/ 75 w 104"/>
                  <a:gd name="T9" fmla="*/ 97 h 97"/>
                  <a:gd name="T10" fmla="*/ 104 w 104"/>
                  <a:gd name="T11" fmla="*/ 97 h 97"/>
                  <a:gd name="T12" fmla="*/ 53 w 104"/>
                  <a:gd name="T13" fmla="*/ 13 h 97"/>
                  <a:gd name="T14" fmla="*/ 55 w 104"/>
                  <a:gd name="T15" fmla="*/ 0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97">
                    <a:moveTo>
                      <a:pt x="55" y="0"/>
                    </a:moveTo>
                    <a:cubicBezTo>
                      <a:pt x="0" y="16"/>
                      <a:pt x="0" y="16"/>
                      <a:pt x="0" y="16"/>
                    </a:cubicBezTo>
                    <a:cubicBezTo>
                      <a:pt x="42" y="55"/>
                      <a:pt x="42" y="55"/>
                      <a:pt x="42" y="55"/>
                    </a:cubicBezTo>
                    <a:cubicBezTo>
                      <a:pt x="45" y="42"/>
                      <a:pt x="45" y="42"/>
                      <a:pt x="45" y="42"/>
                    </a:cubicBezTo>
                    <a:cubicBezTo>
                      <a:pt x="64" y="54"/>
                      <a:pt x="75" y="75"/>
                      <a:pt x="75" y="97"/>
                    </a:cubicBezTo>
                    <a:cubicBezTo>
                      <a:pt x="104" y="97"/>
                      <a:pt x="104" y="97"/>
                      <a:pt x="104" y="97"/>
                    </a:cubicBezTo>
                    <a:cubicBezTo>
                      <a:pt x="104" y="61"/>
                      <a:pt x="84" y="29"/>
                      <a:pt x="53" y="13"/>
                    </a:cubicBezTo>
                    <a:lnTo>
                      <a:pt x="55" y="0"/>
                    </a:ln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marL="0" marR="0" lvl="0" indent="0" algn="ctr" defTabSz="1097240" rtl="0" eaLnBrk="1" fontAlgn="auto" latinLnBrk="0" hangingPunct="1">
                  <a:lnSpc>
                    <a:spcPct val="100000"/>
                  </a:lnSpc>
                  <a:spcBef>
                    <a:spcPts val="0"/>
                  </a:spcBef>
                  <a:spcAft>
                    <a:spcPts val="0"/>
                  </a:spcAft>
                  <a:buClrTx/>
                  <a:buSzTx/>
                  <a:buFontTx/>
                  <a:buNone/>
                  <a:tabLst/>
                  <a:defRPr/>
                </a:pPr>
                <a:endParaRPr kumimoji="0" lang="en-US" sz="2118" b="0" i="0" u="none" strike="noStrike" kern="1200" cap="none" spc="0" normalizeH="0" baseline="0" noProof="0">
                  <a:ln>
                    <a:noFill/>
                  </a:ln>
                  <a:solidFill>
                    <a:srgbClr val="1A1A1A"/>
                  </a:solidFill>
                  <a:effectLst/>
                  <a:uLnTx/>
                  <a:uFillTx/>
                  <a:latin typeface="Segoe UI"/>
                  <a:ea typeface="+mn-ea"/>
                  <a:cs typeface="+mn-cs"/>
                </a:endParaRPr>
              </a:p>
            </p:txBody>
          </p:sp>
          <p:sp>
            <p:nvSpPr>
              <p:cNvPr id="488" name="Freeform 62">
                <a:extLst>
                  <a:ext uri="{FF2B5EF4-FFF2-40B4-BE49-F238E27FC236}">
                    <a16:creationId xmlns:a16="http://schemas.microsoft.com/office/drawing/2014/main" id="{303A6179-43B6-40DF-A32A-1150B219FD0A}"/>
                  </a:ext>
                </a:extLst>
              </p:cNvPr>
              <p:cNvSpPr>
                <a:spLocks/>
              </p:cNvSpPr>
              <p:nvPr/>
            </p:nvSpPr>
            <p:spPr bwMode="auto">
              <a:xfrm>
                <a:off x="5884" y="793"/>
                <a:ext cx="121" cy="223"/>
              </a:xfrm>
              <a:custGeom>
                <a:avLst/>
                <a:gdLst>
                  <a:gd name="T0" fmla="*/ 52 w 104"/>
                  <a:gd name="T1" fmla="*/ 13 h 192"/>
                  <a:gd name="T2" fmla="*/ 0 w 104"/>
                  <a:gd name="T3" fmla="*/ 97 h 192"/>
                  <a:gd name="T4" fmla="*/ 97 w 104"/>
                  <a:gd name="T5" fmla="*/ 192 h 192"/>
                  <a:gd name="T6" fmla="*/ 97 w 104"/>
                  <a:gd name="T7" fmla="*/ 163 h 192"/>
                  <a:gd name="T8" fmla="*/ 29 w 104"/>
                  <a:gd name="T9" fmla="*/ 97 h 192"/>
                  <a:gd name="T10" fmla="*/ 60 w 104"/>
                  <a:gd name="T11" fmla="*/ 42 h 192"/>
                  <a:gd name="T12" fmla="*/ 63 w 104"/>
                  <a:gd name="T13" fmla="*/ 55 h 192"/>
                  <a:gd name="T14" fmla="*/ 104 w 104"/>
                  <a:gd name="T15" fmla="*/ 16 h 192"/>
                  <a:gd name="T16" fmla="*/ 49 w 104"/>
                  <a:gd name="T17" fmla="*/ 0 h 192"/>
                  <a:gd name="T18" fmla="*/ 52 w 104"/>
                  <a:gd name="T19" fmla="*/ 1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92">
                    <a:moveTo>
                      <a:pt x="52" y="13"/>
                    </a:moveTo>
                    <a:cubicBezTo>
                      <a:pt x="21" y="29"/>
                      <a:pt x="0" y="61"/>
                      <a:pt x="0" y="97"/>
                    </a:cubicBezTo>
                    <a:cubicBezTo>
                      <a:pt x="0" y="149"/>
                      <a:pt x="43" y="192"/>
                      <a:pt x="97" y="192"/>
                    </a:cubicBezTo>
                    <a:cubicBezTo>
                      <a:pt x="97" y="163"/>
                      <a:pt x="97" y="163"/>
                      <a:pt x="97" y="163"/>
                    </a:cubicBezTo>
                    <a:cubicBezTo>
                      <a:pt x="60" y="163"/>
                      <a:pt x="29" y="133"/>
                      <a:pt x="29" y="97"/>
                    </a:cubicBezTo>
                    <a:cubicBezTo>
                      <a:pt x="29" y="75"/>
                      <a:pt x="41" y="54"/>
                      <a:pt x="60" y="42"/>
                    </a:cubicBezTo>
                    <a:cubicBezTo>
                      <a:pt x="63" y="55"/>
                      <a:pt x="63" y="55"/>
                      <a:pt x="63" y="55"/>
                    </a:cubicBezTo>
                    <a:cubicBezTo>
                      <a:pt x="104" y="16"/>
                      <a:pt x="104" y="16"/>
                      <a:pt x="104" y="16"/>
                    </a:cubicBezTo>
                    <a:cubicBezTo>
                      <a:pt x="49" y="0"/>
                      <a:pt x="49" y="0"/>
                      <a:pt x="49" y="0"/>
                    </a:cubicBezTo>
                    <a:lnTo>
                      <a:pt x="52" y="13"/>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marL="0" marR="0" lvl="0" indent="0" algn="ctr" defTabSz="1097240" rtl="0" eaLnBrk="1" fontAlgn="auto" latinLnBrk="0" hangingPunct="1">
                  <a:lnSpc>
                    <a:spcPct val="100000"/>
                  </a:lnSpc>
                  <a:spcBef>
                    <a:spcPts val="0"/>
                  </a:spcBef>
                  <a:spcAft>
                    <a:spcPts val="0"/>
                  </a:spcAft>
                  <a:buClrTx/>
                  <a:buSzTx/>
                  <a:buFontTx/>
                  <a:buNone/>
                  <a:tabLst/>
                  <a:defRPr/>
                </a:pPr>
                <a:endParaRPr kumimoji="0" lang="en-US" sz="2118" b="0" i="0" u="none" strike="noStrike" kern="1200" cap="none" spc="0" normalizeH="0" baseline="0" noProof="0">
                  <a:ln>
                    <a:noFill/>
                  </a:ln>
                  <a:solidFill>
                    <a:srgbClr val="1A1A1A"/>
                  </a:solidFill>
                  <a:effectLst/>
                  <a:uLnTx/>
                  <a:uFillTx/>
                  <a:latin typeface="Segoe UI"/>
                  <a:ea typeface="+mn-ea"/>
                  <a:cs typeface="+mn-cs"/>
                </a:endParaRPr>
              </a:p>
            </p:txBody>
          </p:sp>
        </p:grpSp>
        <p:sp>
          <p:nvSpPr>
            <p:cNvPr id="489" name="TextBox 488">
              <a:extLst>
                <a:ext uri="{FF2B5EF4-FFF2-40B4-BE49-F238E27FC236}">
                  <a16:creationId xmlns:a16="http://schemas.microsoft.com/office/drawing/2014/main" id="{786859AF-995F-46A5-A9F7-49F3C545656A}"/>
                </a:ext>
              </a:extLst>
            </p:cNvPr>
            <p:cNvSpPr txBox="1"/>
            <p:nvPr/>
          </p:nvSpPr>
          <p:spPr>
            <a:xfrm>
              <a:off x="4085135" y="1875186"/>
              <a:ext cx="411175" cy="86754"/>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Featurization</a:t>
              </a:r>
            </a:p>
          </p:txBody>
        </p:sp>
      </p:grpSp>
      <p:grpSp>
        <p:nvGrpSpPr>
          <p:cNvPr id="22" name="Group 21">
            <a:extLst>
              <a:ext uri="{FF2B5EF4-FFF2-40B4-BE49-F238E27FC236}">
                <a16:creationId xmlns:a16="http://schemas.microsoft.com/office/drawing/2014/main" id="{A1F90AF4-3B0A-4D3D-9DAC-608CAF52CB96}"/>
              </a:ext>
            </a:extLst>
          </p:cNvPr>
          <p:cNvGrpSpPr/>
          <p:nvPr/>
        </p:nvGrpSpPr>
        <p:grpSpPr>
          <a:xfrm>
            <a:off x="7271522" y="1093104"/>
            <a:ext cx="4199307" cy="485576"/>
            <a:chOff x="7271522" y="1515891"/>
            <a:chExt cx="4199307" cy="485576"/>
          </a:xfrm>
        </p:grpSpPr>
        <p:sp>
          <p:nvSpPr>
            <p:cNvPr id="463" name="Rectangle 462">
              <a:extLst>
                <a:ext uri="{FF2B5EF4-FFF2-40B4-BE49-F238E27FC236}">
                  <a16:creationId xmlns:a16="http://schemas.microsoft.com/office/drawing/2014/main" id="{883AF638-2ED8-4AF4-9E11-B7073AC4F01E}"/>
                </a:ext>
                <a:ext uri="{C183D7F6-B498-43B3-948B-1728B52AA6E4}">
                  <adec:decorative xmlns:adec="http://schemas.microsoft.com/office/drawing/2017/decorative" val="1"/>
                </a:ext>
              </a:extLst>
            </p:cNvPr>
            <p:cNvSpPr/>
            <p:nvPr/>
          </p:nvSpPr>
          <p:spPr bwMode="auto">
            <a:xfrm>
              <a:off x="7271522" y="1515891"/>
              <a:ext cx="4199307" cy="485576"/>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400"/>
                </a:spcAft>
                <a:buClrTx/>
                <a:buSzTx/>
                <a:buFontTx/>
                <a:buNone/>
                <a:tabLst/>
                <a:defRPr/>
              </a:pPr>
              <a:r>
                <a:rPr kumimoji="0" lang="en-US" sz="900" b="0" i="0" u="none" strike="noStrike" kern="0" cap="none" spc="0" normalizeH="0" baseline="0" noProof="0">
                  <a:ln>
                    <a:noFill/>
                  </a:ln>
                  <a:solidFill>
                    <a:srgbClr val="0078D4"/>
                  </a:solidFill>
                  <a:effectLst/>
                  <a:uLnTx/>
                  <a:uFillTx/>
                  <a:latin typeface="Segoe UI"/>
                  <a:ea typeface="+mn-ea"/>
                  <a:cs typeface="Segoe UI Semibold" panose="020B0702040204020203" pitchFamily="34" charset="0"/>
                </a:rPr>
                <a:t>Model scoring</a:t>
              </a:r>
            </a:p>
          </p:txBody>
        </p:sp>
        <p:pic>
          <p:nvPicPr>
            <p:cNvPr id="464" name="Picture 463" descr="Government building">
              <a:extLst>
                <a:ext uri="{FF2B5EF4-FFF2-40B4-BE49-F238E27FC236}">
                  <a16:creationId xmlns:a16="http://schemas.microsoft.com/office/drawing/2014/main" id="{EA8678CB-F4C0-4B28-8140-D6BA2C6A9E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1965" y="1562482"/>
              <a:ext cx="249598" cy="249594"/>
            </a:xfrm>
            <a:prstGeom prst="rect">
              <a:avLst/>
            </a:prstGeom>
          </p:spPr>
        </p:pic>
        <p:grpSp>
          <p:nvGrpSpPr>
            <p:cNvPr id="465" name="bidirectional" descr=" bidirectional, junction, split, change course">
              <a:extLst>
                <a:ext uri="{FF2B5EF4-FFF2-40B4-BE49-F238E27FC236}">
                  <a16:creationId xmlns:a16="http://schemas.microsoft.com/office/drawing/2014/main" id="{29238A60-B15E-46D3-8ACD-4E268B39EBBE}"/>
                </a:ext>
              </a:extLst>
            </p:cNvPr>
            <p:cNvGrpSpPr>
              <a:grpSpLocks noChangeAspect="1"/>
            </p:cNvGrpSpPr>
            <p:nvPr/>
          </p:nvGrpSpPr>
          <p:grpSpPr bwMode="auto">
            <a:xfrm>
              <a:off x="9528181" y="1569103"/>
              <a:ext cx="222574" cy="236350"/>
              <a:chOff x="5796" y="793"/>
              <a:chExt cx="210" cy="223"/>
            </a:xfrm>
          </p:grpSpPr>
          <p:sp>
            <p:nvSpPr>
              <p:cNvPr id="466" name="AutoShape 59">
                <a:extLst>
                  <a:ext uri="{FF2B5EF4-FFF2-40B4-BE49-F238E27FC236}">
                    <a16:creationId xmlns:a16="http://schemas.microsoft.com/office/drawing/2014/main" id="{40AFE7FB-8AFD-4CAB-8313-AF028F15398F}"/>
                  </a:ext>
                </a:extLst>
              </p:cNvPr>
              <p:cNvSpPr>
                <a:spLocks noChangeAspect="1" noChangeArrowheads="1" noTextEdit="1"/>
              </p:cNvSpPr>
              <p:nvPr/>
            </p:nvSpPr>
            <p:spPr bwMode="auto">
              <a:xfrm>
                <a:off x="5796" y="793"/>
                <a:ext cx="210"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p>
                <a:pPr marL="0" marR="0" lvl="0" indent="0" algn="ctr" defTabSz="1097240" rtl="0" eaLnBrk="1" fontAlgn="auto" latinLnBrk="0" hangingPunct="1">
                  <a:lnSpc>
                    <a:spcPct val="100000"/>
                  </a:lnSpc>
                  <a:spcBef>
                    <a:spcPts val="0"/>
                  </a:spcBef>
                  <a:spcAft>
                    <a:spcPts val="0"/>
                  </a:spcAft>
                  <a:buClrTx/>
                  <a:buSzTx/>
                  <a:buFontTx/>
                  <a:buNone/>
                  <a:tabLst/>
                  <a:defRPr/>
                </a:pPr>
                <a:endParaRPr kumimoji="0" lang="en-US" sz="2118" b="0" i="0" u="none" strike="noStrike" kern="1200" cap="none" spc="0" normalizeH="0" baseline="0" noProof="0">
                  <a:ln>
                    <a:noFill/>
                  </a:ln>
                  <a:solidFill>
                    <a:srgbClr val="1A1A1A"/>
                  </a:solidFill>
                  <a:effectLst/>
                  <a:uLnTx/>
                  <a:uFillTx/>
                  <a:latin typeface="Segoe UI"/>
                  <a:ea typeface="+mn-ea"/>
                  <a:cs typeface="+mn-cs"/>
                </a:endParaRPr>
              </a:p>
            </p:txBody>
          </p:sp>
          <p:sp>
            <p:nvSpPr>
              <p:cNvPr id="467" name="Freeform 61">
                <a:extLst>
                  <a:ext uri="{FF2B5EF4-FFF2-40B4-BE49-F238E27FC236}">
                    <a16:creationId xmlns:a16="http://schemas.microsoft.com/office/drawing/2014/main" id="{5195CD89-F00A-48DC-A463-803605E35E63}"/>
                  </a:ext>
                </a:extLst>
              </p:cNvPr>
              <p:cNvSpPr>
                <a:spLocks/>
              </p:cNvSpPr>
              <p:nvPr/>
            </p:nvSpPr>
            <p:spPr bwMode="auto">
              <a:xfrm>
                <a:off x="5796" y="793"/>
                <a:ext cx="121" cy="113"/>
              </a:xfrm>
              <a:custGeom>
                <a:avLst/>
                <a:gdLst>
                  <a:gd name="T0" fmla="*/ 55 w 104"/>
                  <a:gd name="T1" fmla="*/ 0 h 97"/>
                  <a:gd name="T2" fmla="*/ 0 w 104"/>
                  <a:gd name="T3" fmla="*/ 16 h 97"/>
                  <a:gd name="T4" fmla="*/ 42 w 104"/>
                  <a:gd name="T5" fmla="*/ 55 h 97"/>
                  <a:gd name="T6" fmla="*/ 45 w 104"/>
                  <a:gd name="T7" fmla="*/ 42 h 97"/>
                  <a:gd name="T8" fmla="*/ 75 w 104"/>
                  <a:gd name="T9" fmla="*/ 97 h 97"/>
                  <a:gd name="T10" fmla="*/ 104 w 104"/>
                  <a:gd name="T11" fmla="*/ 97 h 97"/>
                  <a:gd name="T12" fmla="*/ 53 w 104"/>
                  <a:gd name="T13" fmla="*/ 13 h 97"/>
                  <a:gd name="T14" fmla="*/ 55 w 104"/>
                  <a:gd name="T15" fmla="*/ 0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97">
                    <a:moveTo>
                      <a:pt x="55" y="0"/>
                    </a:moveTo>
                    <a:cubicBezTo>
                      <a:pt x="0" y="16"/>
                      <a:pt x="0" y="16"/>
                      <a:pt x="0" y="16"/>
                    </a:cubicBezTo>
                    <a:cubicBezTo>
                      <a:pt x="42" y="55"/>
                      <a:pt x="42" y="55"/>
                      <a:pt x="42" y="55"/>
                    </a:cubicBezTo>
                    <a:cubicBezTo>
                      <a:pt x="45" y="42"/>
                      <a:pt x="45" y="42"/>
                      <a:pt x="45" y="42"/>
                    </a:cubicBezTo>
                    <a:cubicBezTo>
                      <a:pt x="64" y="54"/>
                      <a:pt x="75" y="75"/>
                      <a:pt x="75" y="97"/>
                    </a:cubicBezTo>
                    <a:cubicBezTo>
                      <a:pt x="104" y="97"/>
                      <a:pt x="104" y="97"/>
                      <a:pt x="104" y="97"/>
                    </a:cubicBezTo>
                    <a:cubicBezTo>
                      <a:pt x="104" y="61"/>
                      <a:pt x="84" y="29"/>
                      <a:pt x="53" y="13"/>
                    </a:cubicBezTo>
                    <a:lnTo>
                      <a:pt x="55" y="0"/>
                    </a:ln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marL="0" marR="0" lvl="0" indent="0" algn="ctr" defTabSz="1097240" rtl="0" eaLnBrk="1" fontAlgn="auto" latinLnBrk="0" hangingPunct="1">
                  <a:lnSpc>
                    <a:spcPct val="100000"/>
                  </a:lnSpc>
                  <a:spcBef>
                    <a:spcPts val="0"/>
                  </a:spcBef>
                  <a:spcAft>
                    <a:spcPts val="0"/>
                  </a:spcAft>
                  <a:buClrTx/>
                  <a:buSzTx/>
                  <a:buFontTx/>
                  <a:buNone/>
                  <a:tabLst/>
                  <a:defRPr/>
                </a:pPr>
                <a:endParaRPr kumimoji="0" lang="en-US" sz="2118" b="0" i="0" u="none" strike="noStrike" kern="1200" cap="none" spc="0" normalizeH="0" baseline="0" noProof="0">
                  <a:ln>
                    <a:noFill/>
                  </a:ln>
                  <a:solidFill>
                    <a:srgbClr val="1A1A1A"/>
                  </a:solidFill>
                  <a:effectLst/>
                  <a:uLnTx/>
                  <a:uFillTx/>
                  <a:latin typeface="Segoe UI"/>
                  <a:ea typeface="+mn-ea"/>
                  <a:cs typeface="+mn-cs"/>
                </a:endParaRPr>
              </a:p>
            </p:txBody>
          </p:sp>
          <p:sp>
            <p:nvSpPr>
              <p:cNvPr id="468" name="Freeform 62">
                <a:extLst>
                  <a:ext uri="{FF2B5EF4-FFF2-40B4-BE49-F238E27FC236}">
                    <a16:creationId xmlns:a16="http://schemas.microsoft.com/office/drawing/2014/main" id="{591AAF43-F038-4A43-8ACA-3F996E39745E}"/>
                  </a:ext>
                </a:extLst>
              </p:cNvPr>
              <p:cNvSpPr>
                <a:spLocks/>
              </p:cNvSpPr>
              <p:nvPr/>
            </p:nvSpPr>
            <p:spPr bwMode="auto">
              <a:xfrm>
                <a:off x="5884" y="793"/>
                <a:ext cx="121" cy="223"/>
              </a:xfrm>
              <a:custGeom>
                <a:avLst/>
                <a:gdLst>
                  <a:gd name="T0" fmla="*/ 52 w 104"/>
                  <a:gd name="T1" fmla="*/ 13 h 192"/>
                  <a:gd name="T2" fmla="*/ 0 w 104"/>
                  <a:gd name="T3" fmla="*/ 97 h 192"/>
                  <a:gd name="T4" fmla="*/ 97 w 104"/>
                  <a:gd name="T5" fmla="*/ 192 h 192"/>
                  <a:gd name="T6" fmla="*/ 97 w 104"/>
                  <a:gd name="T7" fmla="*/ 163 h 192"/>
                  <a:gd name="T8" fmla="*/ 29 w 104"/>
                  <a:gd name="T9" fmla="*/ 97 h 192"/>
                  <a:gd name="T10" fmla="*/ 60 w 104"/>
                  <a:gd name="T11" fmla="*/ 42 h 192"/>
                  <a:gd name="T12" fmla="*/ 63 w 104"/>
                  <a:gd name="T13" fmla="*/ 55 h 192"/>
                  <a:gd name="T14" fmla="*/ 104 w 104"/>
                  <a:gd name="T15" fmla="*/ 16 h 192"/>
                  <a:gd name="T16" fmla="*/ 49 w 104"/>
                  <a:gd name="T17" fmla="*/ 0 h 192"/>
                  <a:gd name="T18" fmla="*/ 52 w 104"/>
                  <a:gd name="T19" fmla="*/ 1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92">
                    <a:moveTo>
                      <a:pt x="52" y="13"/>
                    </a:moveTo>
                    <a:cubicBezTo>
                      <a:pt x="21" y="29"/>
                      <a:pt x="0" y="61"/>
                      <a:pt x="0" y="97"/>
                    </a:cubicBezTo>
                    <a:cubicBezTo>
                      <a:pt x="0" y="149"/>
                      <a:pt x="43" y="192"/>
                      <a:pt x="97" y="192"/>
                    </a:cubicBezTo>
                    <a:cubicBezTo>
                      <a:pt x="97" y="163"/>
                      <a:pt x="97" y="163"/>
                      <a:pt x="97" y="163"/>
                    </a:cubicBezTo>
                    <a:cubicBezTo>
                      <a:pt x="60" y="163"/>
                      <a:pt x="29" y="133"/>
                      <a:pt x="29" y="97"/>
                    </a:cubicBezTo>
                    <a:cubicBezTo>
                      <a:pt x="29" y="75"/>
                      <a:pt x="41" y="54"/>
                      <a:pt x="60" y="42"/>
                    </a:cubicBezTo>
                    <a:cubicBezTo>
                      <a:pt x="63" y="55"/>
                      <a:pt x="63" y="55"/>
                      <a:pt x="63" y="55"/>
                    </a:cubicBezTo>
                    <a:cubicBezTo>
                      <a:pt x="104" y="16"/>
                      <a:pt x="104" y="16"/>
                      <a:pt x="104" y="16"/>
                    </a:cubicBezTo>
                    <a:cubicBezTo>
                      <a:pt x="49" y="0"/>
                      <a:pt x="49" y="0"/>
                      <a:pt x="49" y="0"/>
                    </a:cubicBezTo>
                    <a:lnTo>
                      <a:pt x="52" y="13"/>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marL="0" marR="0" lvl="0" indent="0" algn="ctr" defTabSz="1097240" rtl="0" eaLnBrk="1" fontAlgn="auto" latinLnBrk="0" hangingPunct="1">
                  <a:lnSpc>
                    <a:spcPct val="100000"/>
                  </a:lnSpc>
                  <a:spcBef>
                    <a:spcPts val="0"/>
                  </a:spcBef>
                  <a:spcAft>
                    <a:spcPts val="0"/>
                  </a:spcAft>
                  <a:buClrTx/>
                  <a:buSzTx/>
                  <a:buFontTx/>
                  <a:buNone/>
                  <a:tabLst/>
                  <a:defRPr/>
                </a:pPr>
                <a:endParaRPr kumimoji="0" lang="en-US" sz="2118" b="0" i="0" u="none" strike="noStrike" kern="1200" cap="none" spc="0" normalizeH="0" baseline="0" noProof="0">
                  <a:ln>
                    <a:noFill/>
                  </a:ln>
                  <a:solidFill>
                    <a:srgbClr val="1A1A1A"/>
                  </a:solidFill>
                  <a:effectLst/>
                  <a:uLnTx/>
                  <a:uFillTx/>
                  <a:latin typeface="Segoe UI"/>
                  <a:ea typeface="+mn-ea"/>
                  <a:cs typeface="+mn-cs"/>
                </a:endParaRPr>
              </a:p>
            </p:txBody>
          </p:sp>
        </p:grpSp>
        <p:grpSp>
          <p:nvGrpSpPr>
            <p:cNvPr id="469" name="Group 468" descr="Brain">
              <a:extLst>
                <a:ext uri="{FF2B5EF4-FFF2-40B4-BE49-F238E27FC236}">
                  <a16:creationId xmlns:a16="http://schemas.microsoft.com/office/drawing/2014/main" id="{59874BC7-092C-4B8F-9CE7-C675754A1220}"/>
                </a:ext>
              </a:extLst>
            </p:cNvPr>
            <p:cNvGrpSpPr/>
            <p:nvPr/>
          </p:nvGrpSpPr>
          <p:grpSpPr>
            <a:xfrm>
              <a:off x="10111049" y="1573415"/>
              <a:ext cx="226980" cy="227726"/>
              <a:chOff x="10104388" y="2268538"/>
              <a:chExt cx="482600" cy="484188"/>
            </a:xfrm>
          </p:grpSpPr>
          <p:sp>
            <p:nvSpPr>
              <p:cNvPr id="470" name="Freeform 6">
                <a:extLst>
                  <a:ext uri="{FF2B5EF4-FFF2-40B4-BE49-F238E27FC236}">
                    <a16:creationId xmlns:a16="http://schemas.microsoft.com/office/drawing/2014/main" id="{7491A92F-BA15-47E9-9DC4-09B4D376AEA7}"/>
                  </a:ext>
                </a:extLst>
              </p:cNvPr>
              <p:cNvSpPr>
                <a:spLocks/>
              </p:cNvSpPr>
              <p:nvPr/>
            </p:nvSpPr>
            <p:spPr bwMode="auto">
              <a:xfrm>
                <a:off x="10104388" y="2268538"/>
                <a:ext cx="231775" cy="484188"/>
              </a:xfrm>
              <a:custGeom>
                <a:avLst/>
                <a:gdLst>
                  <a:gd name="T0" fmla="*/ 534 w 534"/>
                  <a:gd name="T1" fmla="*/ 831 h 1115"/>
                  <a:gd name="T2" fmla="*/ 534 w 534"/>
                  <a:gd name="T3" fmla="*/ 116 h 1115"/>
                  <a:gd name="T4" fmla="*/ 521 w 534"/>
                  <a:gd name="T5" fmla="*/ 68 h 1115"/>
                  <a:gd name="T6" fmla="*/ 518 w 534"/>
                  <a:gd name="T7" fmla="*/ 61 h 1115"/>
                  <a:gd name="T8" fmla="*/ 517 w 534"/>
                  <a:gd name="T9" fmla="*/ 61 h 1115"/>
                  <a:gd name="T10" fmla="*/ 411 w 534"/>
                  <a:gd name="T11" fmla="*/ 0 h 1115"/>
                  <a:gd name="T12" fmla="*/ 290 w 534"/>
                  <a:gd name="T13" fmla="*/ 106 h 1115"/>
                  <a:gd name="T14" fmla="*/ 273 w 534"/>
                  <a:gd name="T15" fmla="*/ 105 h 1115"/>
                  <a:gd name="T16" fmla="*/ 99 w 534"/>
                  <a:gd name="T17" fmla="*/ 280 h 1115"/>
                  <a:gd name="T18" fmla="*/ 104 w 534"/>
                  <a:gd name="T19" fmla="*/ 323 h 1115"/>
                  <a:gd name="T20" fmla="*/ 0 w 534"/>
                  <a:gd name="T21" fmla="*/ 591 h 1115"/>
                  <a:gd name="T22" fmla="*/ 259 w 534"/>
                  <a:gd name="T23" fmla="*/ 964 h 1115"/>
                  <a:gd name="T24" fmla="*/ 260 w 534"/>
                  <a:gd name="T25" fmla="*/ 970 h 1115"/>
                  <a:gd name="T26" fmla="*/ 397 w 534"/>
                  <a:gd name="T27" fmla="*/ 1108 h 1115"/>
                  <a:gd name="T28" fmla="*/ 503 w 534"/>
                  <a:gd name="T29" fmla="*/ 1096 h 1115"/>
                  <a:gd name="T30" fmla="*/ 534 w 534"/>
                  <a:gd name="T31" fmla="*/ 1049 h 1115"/>
                  <a:gd name="T32" fmla="*/ 534 w 534"/>
                  <a:gd name="T33" fmla="*/ 831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4" h="1115">
                    <a:moveTo>
                      <a:pt x="534" y="831"/>
                    </a:moveTo>
                    <a:cubicBezTo>
                      <a:pt x="534" y="116"/>
                      <a:pt x="534" y="116"/>
                      <a:pt x="534" y="116"/>
                    </a:cubicBezTo>
                    <a:cubicBezTo>
                      <a:pt x="534" y="98"/>
                      <a:pt x="529" y="82"/>
                      <a:pt x="521" y="68"/>
                    </a:cubicBezTo>
                    <a:cubicBezTo>
                      <a:pt x="520" y="65"/>
                      <a:pt x="519" y="63"/>
                      <a:pt x="518" y="61"/>
                    </a:cubicBezTo>
                    <a:cubicBezTo>
                      <a:pt x="518" y="61"/>
                      <a:pt x="518" y="61"/>
                      <a:pt x="517" y="61"/>
                    </a:cubicBezTo>
                    <a:cubicBezTo>
                      <a:pt x="496" y="25"/>
                      <a:pt x="457" y="0"/>
                      <a:pt x="411" y="0"/>
                    </a:cubicBezTo>
                    <a:cubicBezTo>
                      <a:pt x="349" y="0"/>
                      <a:pt x="298" y="46"/>
                      <a:pt x="290" y="106"/>
                    </a:cubicBezTo>
                    <a:cubicBezTo>
                      <a:pt x="284" y="105"/>
                      <a:pt x="279" y="105"/>
                      <a:pt x="273" y="105"/>
                    </a:cubicBezTo>
                    <a:cubicBezTo>
                      <a:pt x="177" y="105"/>
                      <a:pt x="99" y="183"/>
                      <a:pt x="99" y="280"/>
                    </a:cubicBezTo>
                    <a:cubicBezTo>
                      <a:pt x="99" y="295"/>
                      <a:pt x="101" y="309"/>
                      <a:pt x="104" y="323"/>
                    </a:cubicBezTo>
                    <a:cubicBezTo>
                      <a:pt x="40" y="394"/>
                      <a:pt x="0" y="487"/>
                      <a:pt x="0" y="591"/>
                    </a:cubicBezTo>
                    <a:cubicBezTo>
                      <a:pt x="0" y="762"/>
                      <a:pt x="108" y="907"/>
                      <a:pt x="259" y="964"/>
                    </a:cubicBezTo>
                    <a:cubicBezTo>
                      <a:pt x="259" y="966"/>
                      <a:pt x="259" y="968"/>
                      <a:pt x="260" y="970"/>
                    </a:cubicBezTo>
                    <a:cubicBezTo>
                      <a:pt x="273" y="1039"/>
                      <a:pt x="329" y="1094"/>
                      <a:pt x="397" y="1108"/>
                    </a:cubicBezTo>
                    <a:cubicBezTo>
                      <a:pt x="435" y="1115"/>
                      <a:pt x="472" y="1110"/>
                      <a:pt x="503" y="1096"/>
                    </a:cubicBezTo>
                    <a:cubicBezTo>
                      <a:pt x="522" y="1088"/>
                      <a:pt x="534" y="1069"/>
                      <a:pt x="534" y="1049"/>
                    </a:cubicBezTo>
                    <a:lnTo>
                      <a:pt x="534" y="831"/>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471" name="Freeform 7">
                <a:extLst>
                  <a:ext uri="{FF2B5EF4-FFF2-40B4-BE49-F238E27FC236}">
                    <a16:creationId xmlns:a16="http://schemas.microsoft.com/office/drawing/2014/main" id="{2136AC22-CC79-4249-BF04-ADF73C3443ED}"/>
                  </a:ext>
                </a:extLst>
              </p:cNvPr>
              <p:cNvSpPr>
                <a:spLocks/>
              </p:cNvSpPr>
              <p:nvPr/>
            </p:nvSpPr>
            <p:spPr bwMode="auto">
              <a:xfrm>
                <a:off x="10355213" y="2268538"/>
                <a:ext cx="231775" cy="484188"/>
              </a:xfrm>
              <a:custGeom>
                <a:avLst/>
                <a:gdLst>
                  <a:gd name="T0" fmla="*/ 0 w 534"/>
                  <a:gd name="T1" fmla="*/ 831 h 1115"/>
                  <a:gd name="T2" fmla="*/ 0 w 534"/>
                  <a:gd name="T3" fmla="*/ 116 h 1115"/>
                  <a:gd name="T4" fmla="*/ 14 w 534"/>
                  <a:gd name="T5" fmla="*/ 68 h 1115"/>
                  <a:gd name="T6" fmla="*/ 17 w 534"/>
                  <a:gd name="T7" fmla="*/ 61 h 1115"/>
                  <a:gd name="T8" fmla="*/ 17 w 534"/>
                  <a:gd name="T9" fmla="*/ 61 h 1115"/>
                  <a:gd name="T10" fmla="*/ 123 w 534"/>
                  <a:gd name="T11" fmla="*/ 0 h 1115"/>
                  <a:gd name="T12" fmla="*/ 245 w 534"/>
                  <a:gd name="T13" fmla="*/ 106 h 1115"/>
                  <a:gd name="T14" fmla="*/ 262 w 534"/>
                  <a:gd name="T15" fmla="*/ 105 h 1115"/>
                  <a:gd name="T16" fmla="*/ 436 w 534"/>
                  <a:gd name="T17" fmla="*/ 280 h 1115"/>
                  <a:gd name="T18" fmla="*/ 431 w 534"/>
                  <a:gd name="T19" fmla="*/ 323 h 1115"/>
                  <a:gd name="T20" fmla="*/ 534 w 534"/>
                  <a:gd name="T21" fmla="*/ 591 h 1115"/>
                  <a:gd name="T22" fmla="*/ 276 w 534"/>
                  <a:gd name="T23" fmla="*/ 964 h 1115"/>
                  <a:gd name="T24" fmla="*/ 275 w 534"/>
                  <a:gd name="T25" fmla="*/ 970 h 1115"/>
                  <a:gd name="T26" fmla="*/ 138 w 534"/>
                  <a:gd name="T27" fmla="*/ 1108 h 1115"/>
                  <a:gd name="T28" fmla="*/ 32 w 534"/>
                  <a:gd name="T29" fmla="*/ 1096 h 1115"/>
                  <a:gd name="T30" fmla="*/ 0 w 534"/>
                  <a:gd name="T31" fmla="*/ 1049 h 1115"/>
                  <a:gd name="T32" fmla="*/ 0 w 534"/>
                  <a:gd name="T33" fmla="*/ 831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4" h="1115">
                    <a:moveTo>
                      <a:pt x="0" y="831"/>
                    </a:moveTo>
                    <a:cubicBezTo>
                      <a:pt x="0" y="116"/>
                      <a:pt x="0" y="116"/>
                      <a:pt x="0" y="116"/>
                    </a:cubicBezTo>
                    <a:cubicBezTo>
                      <a:pt x="0" y="98"/>
                      <a:pt x="5" y="82"/>
                      <a:pt x="14" y="68"/>
                    </a:cubicBezTo>
                    <a:cubicBezTo>
                      <a:pt x="15" y="65"/>
                      <a:pt x="16" y="63"/>
                      <a:pt x="17" y="61"/>
                    </a:cubicBezTo>
                    <a:cubicBezTo>
                      <a:pt x="17" y="61"/>
                      <a:pt x="17" y="61"/>
                      <a:pt x="17" y="61"/>
                    </a:cubicBezTo>
                    <a:cubicBezTo>
                      <a:pt x="39" y="25"/>
                      <a:pt x="78" y="0"/>
                      <a:pt x="123" y="0"/>
                    </a:cubicBezTo>
                    <a:cubicBezTo>
                      <a:pt x="185" y="0"/>
                      <a:pt x="237" y="46"/>
                      <a:pt x="245" y="106"/>
                    </a:cubicBezTo>
                    <a:cubicBezTo>
                      <a:pt x="250" y="105"/>
                      <a:pt x="256" y="105"/>
                      <a:pt x="262" y="105"/>
                    </a:cubicBezTo>
                    <a:cubicBezTo>
                      <a:pt x="358" y="105"/>
                      <a:pt x="436" y="183"/>
                      <a:pt x="436" y="280"/>
                    </a:cubicBezTo>
                    <a:cubicBezTo>
                      <a:pt x="436" y="295"/>
                      <a:pt x="434" y="309"/>
                      <a:pt x="431" y="323"/>
                    </a:cubicBezTo>
                    <a:cubicBezTo>
                      <a:pt x="495" y="394"/>
                      <a:pt x="534" y="487"/>
                      <a:pt x="534" y="591"/>
                    </a:cubicBezTo>
                    <a:cubicBezTo>
                      <a:pt x="534" y="762"/>
                      <a:pt x="427" y="907"/>
                      <a:pt x="276" y="964"/>
                    </a:cubicBezTo>
                    <a:cubicBezTo>
                      <a:pt x="275" y="966"/>
                      <a:pt x="275" y="968"/>
                      <a:pt x="275" y="970"/>
                    </a:cubicBezTo>
                    <a:cubicBezTo>
                      <a:pt x="262" y="1039"/>
                      <a:pt x="206" y="1094"/>
                      <a:pt x="138" y="1108"/>
                    </a:cubicBezTo>
                    <a:cubicBezTo>
                      <a:pt x="100" y="1115"/>
                      <a:pt x="63" y="1110"/>
                      <a:pt x="32" y="1096"/>
                    </a:cubicBezTo>
                    <a:cubicBezTo>
                      <a:pt x="13" y="1088"/>
                      <a:pt x="0" y="1069"/>
                      <a:pt x="0" y="1049"/>
                    </a:cubicBezTo>
                    <a:lnTo>
                      <a:pt x="0" y="831"/>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474" name="TextBox 473">
              <a:extLst>
                <a:ext uri="{FF2B5EF4-FFF2-40B4-BE49-F238E27FC236}">
                  <a16:creationId xmlns:a16="http://schemas.microsoft.com/office/drawing/2014/main" id="{D03F7FF2-E34F-498E-AD11-6117CE8D3B51}"/>
                </a:ext>
              </a:extLst>
            </p:cNvPr>
            <p:cNvSpPr txBox="1"/>
            <p:nvPr/>
          </p:nvSpPr>
          <p:spPr>
            <a:xfrm>
              <a:off x="8910127" y="1877227"/>
              <a:ext cx="253274" cy="9233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Policies</a:t>
              </a:r>
            </a:p>
          </p:txBody>
        </p:sp>
        <p:sp>
          <p:nvSpPr>
            <p:cNvPr id="475" name="TextBox 474">
              <a:extLst>
                <a:ext uri="{FF2B5EF4-FFF2-40B4-BE49-F238E27FC236}">
                  <a16:creationId xmlns:a16="http://schemas.microsoft.com/office/drawing/2014/main" id="{EE1C0E23-F423-46E9-A1C3-3B925A25DE62}"/>
                </a:ext>
              </a:extLst>
            </p:cNvPr>
            <p:cNvSpPr txBox="1"/>
            <p:nvPr/>
          </p:nvSpPr>
          <p:spPr>
            <a:xfrm>
              <a:off x="9420658" y="1877227"/>
              <a:ext cx="437620" cy="9233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Featurization</a:t>
              </a:r>
            </a:p>
          </p:txBody>
        </p:sp>
        <p:sp>
          <p:nvSpPr>
            <p:cNvPr id="476" name="TextBox 475">
              <a:extLst>
                <a:ext uri="{FF2B5EF4-FFF2-40B4-BE49-F238E27FC236}">
                  <a16:creationId xmlns:a16="http://schemas.microsoft.com/office/drawing/2014/main" id="{6DE3C2F0-98DB-4E46-851E-6D9038974322}"/>
                </a:ext>
              </a:extLst>
            </p:cNvPr>
            <p:cNvSpPr txBox="1"/>
            <p:nvPr/>
          </p:nvSpPr>
          <p:spPr>
            <a:xfrm>
              <a:off x="10115535" y="1877227"/>
              <a:ext cx="218008" cy="9233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Model</a:t>
              </a:r>
            </a:p>
          </p:txBody>
        </p:sp>
      </p:grpSp>
      <p:grpSp>
        <p:nvGrpSpPr>
          <p:cNvPr id="670" name="Group 669" descr="Data stores, processing &amp; access">
            <a:extLst>
              <a:ext uri="{FF2B5EF4-FFF2-40B4-BE49-F238E27FC236}">
                <a16:creationId xmlns:a16="http://schemas.microsoft.com/office/drawing/2014/main" id="{1607AF90-7F5C-43DF-8C70-E38F8E519082}"/>
              </a:ext>
            </a:extLst>
          </p:cNvPr>
          <p:cNvGrpSpPr/>
          <p:nvPr/>
        </p:nvGrpSpPr>
        <p:grpSpPr>
          <a:xfrm>
            <a:off x="441464" y="1759163"/>
            <a:ext cx="169688" cy="1645920"/>
            <a:chOff x="441464" y="1311903"/>
            <a:chExt cx="169688" cy="1645920"/>
          </a:xfrm>
        </p:grpSpPr>
        <p:cxnSp>
          <p:nvCxnSpPr>
            <p:cNvPr id="671" name="Straight Arrow Connector 670">
              <a:extLst>
                <a:ext uri="{FF2B5EF4-FFF2-40B4-BE49-F238E27FC236}">
                  <a16:creationId xmlns:a16="http://schemas.microsoft.com/office/drawing/2014/main" id="{68B0EA3B-F8FC-4230-834E-476F2860622C}"/>
                </a:ext>
              </a:extLst>
            </p:cNvPr>
            <p:cNvCxnSpPr>
              <a:cxnSpLocks/>
            </p:cNvCxnSpPr>
            <p:nvPr/>
          </p:nvCxnSpPr>
          <p:spPr>
            <a:xfrm rot="16200000">
              <a:off x="-211808" y="2134863"/>
              <a:ext cx="1645920"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672" name="TextBox 671">
              <a:extLst>
                <a:ext uri="{FF2B5EF4-FFF2-40B4-BE49-F238E27FC236}">
                  <a16:creationId xmlns:a16="http://schemas.microsoft.com/office/drawing/2014/main" id="{34019BA5-3BD3-40CB-A1C5-16D8CE71216A}"/>
                </a:ext>
              </a:extLst>
            </p:cNvPr>
            <p:cNvSpPr txBox="1"/>
            <p:nvPr/>
          </p:nvSpPr>
          <p:spPr>
            <a:xfrm rot="16200000">
              <a:off x="-228500" y="2160272"/>
              <a:ext cx="1463040"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Data store, processing &amp; access</a:t>
              </a:r>
            </a:p>
          </p:txBody>
        </p:sp>
      </p:grpSp>
      <p:sp>
        <p:nvSpPr>
          <p:cNvPr id="860" name="Rectangle 859">
            <a:extLst>
              <a:ext uri="{FF2B5EF4-FFF2-40B4-BE49-F238E27FC236}">
                <a16:creationId xmlns:a16="http://schemas.microsoft.com/office/drawing/2014/main" id="{24BB6DC0-9393-4F2B-9A54-80F0FCFB49BA}"/>
              </a:ext>
            </a:extLst>
          </p:cNvPr>
          <p:cNvSpPr/>
          <p:nvPr/>
        </p:nvSpPr>
        <p:spPr bwMode="auto">
          <a:xfrm>
            <a:off x="1309528" y="2171774"/>
            <a:ext cx="10254335" cy="735769"/>
          </a:xfrm>
          <a:prstGeom prst="rect">
            <a:avLst/>
          </a:prstGeom>
          <a:solidFill>
            <a:schemeClr val="bg1">
              <a:lumMod val="95000"/>
            </a:schemeClr>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91440" bIns="91440" numCol="1" spcCol="0" rtlCol="0" fromWordArt="0" anchor="t" anchorCtr="0" forceAA="0" compatLnSpc="1">
            <a:prstTxWarp prst="textNoShape">
              <a:avLst/>
            </a:prstTxWarp>
            <a:noAutofit/>
          </a:bodyPr>
          <a:lstStyle/>
          <a:p>
            <a:pPr marL="0" marR="0" lvl="0" indent="0" algn="l" defTabSz="710593"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API/</a:t>
            </a:r>
            <a:b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Microservices</a:t>
            </a:r>
          </a:p>
        </p:txBody>
      </p:sp>
      <p:cxnSp>
        <p:nvCxnSpPr>
          <p:cNvPr id="861" name="Straight Arrow Connector 860">
            <a:extLst>
              <a:ext uri="{FF2B5EF4-FFF2-40B4-BE49-F238E27FC236}">
                <a16:creationId xmlns:a16="http://schemas.microsoft.com/office/drawing/2014/main" id="{2E21B617-D4DD-49CA-852F-DAFFB87B4462}"/>
              </a:ext>
            </a:extLst>
          </p:cNvPr>
          <p:cNvCxnSpPr>
            <a:cxnSpLocks/>
          </p:cNvCxnSpPr>
          <p:nvPr/>
        </p:nvCxnSpPr>
        <p:spPr>
          <a:xfrm flipH="1">
            <a:off x="4632163" y="2545741"/>
            <a:ext cx="731520" cy="0"/>
          </a:xfrm>
          <a:prstGeom prst="straightConnector1">
            <a:avLst/>
          </a:prstGeom>
          <a:ln w="15875">
            <a:solidFill>
              <a:schemeClr val="accent1"/>
            </a:solidFill>
            <a:prstDash val="solid"/>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862" name="Rectangle 861">
            <a:extLst>
              <a:ext uri="{FF2B5EF4-FFF2-40B4-BE49-F238E27FC236}">
                <a16:creationId xmlns:a16="http://schemas.microsoft.com/office/drawing/2014/main" id="{955E2DAA-2426-4701-8A5B-9A54EF2486C1}"/>
              </a:ext>
            </a:extLst>
          </p:cNvPr>
          <p:cNvSpPr/>
          <p:nvPr/>
        </p:nvSpPr>
        <p:spPr bwMode="auto">
          <a:xfrm>
            <a:off x="4759942" y="2414165"/>
            <a:ext cx="475962" cy="263153"/>
          </a:xfrm>
          <a:prstGeom prst="rect">
            <a:avLst/>
          </a:prstGeom>
          <a:solidFill>
            <a:srgbClr val="F2F2F2"/>
          </a:solidFill>
          <a:ln w="952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710593" rtl="0" eaLnBrk="1" fontAlgn="auto" latinLnBrk="0" hangingPunct="1">
              <a:lnSpc>
                <a:spcPct val="100000"/>
              </a:lnSpc>
              <a:spcBef>
                <a:spcPct val="0"/>
              </a:spcBef>
              <a:spcAft>
                <a:spcPct val="35000"/>
              </a:spcAft>
              <a:buClrTx/>
              <a:buSzTx/>
              <a:buFontTx/>
              <a:buNone/>
              <a:tabLst/>
              <a:defRPr/>
            </a:pPr>
            <a:r>
              <a:rPr lang="en-US" sz="800" kern="0">
                <a:solidFill>
                  <a:schemeClr val="accent1"/>
                </a:solidFill>
                <a:latin typeface="Segoe UI Semibold" panose="020B0702040204020203" pitchFamily="34" charset="0"/>
                <a:cs typeface="Segoe UI Semibold" panose="020B0702040204020203" pitchFamily="34" charset="0"/>
              </a:rPr>
              <a:t>Synapse Link</a:t>
            </a:r>
            <a:endParaRPr kumimoji="0" lang="en-US" sz="800" b="0" i="0" u="none" strike="noStrike" kern="0" cap="none" spc="0" normalizeH="0" baseline="0" noProof="0">
              <a:ln>
                <a:noFill/>
              </a:ln>
              <a:solidFill>
                <a:schemeClr val="accent1"/>
              </a:solidFill>
              <a:effectLst/>
              <a:uLnTx/>
              <a:uFillTx/>
              <a:latin typeface="Segoe UI Semibold" panose="020B0702040204020203" pitchFamily="34" charset="0"/>
              <a:cs typeface="Segoe UI Semibold" panose="020B0702040204020203" pitchFamily="34" charset="0"/>
            </a:endParaRPr>
          </a:p>
        </p:txBody>
      </p:sp>
      <p:sp>
        <p:nvSpPr>
          <p:cNvPr id="863" name="Oval 862" descr="Dark blue circle">
            <a:extLst>
              <a:ext uri="{FF2B5EF4-FFF2-40B4-BE49-F238E27FC236}">
                <a16:creationId xmlns:a16="http://schemas.microsoft.com/office/drawing/2014/main" id="{93C85FA1-9A50-4B97-B3E9-E1E20413F05A}"/>
              </a:ext>
            </a:extLst>
          </p:cNvPr>
          <p:cNvSpPr/>
          <p:nvPr/>
        </p:nvSpPr>
        <p:spPr bwMode="auto">
          <a:xfrm>
            <a:off x="5432309" y="2493329"/>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864" name="Group 863">
            <a:extLst>
              <a:ext uri="{FF2B5EF4-FFF2-40B4-BE49-F238E27FC236}">
                <a16:creationId xmlns:a16="http://schemas.microsoft.com/office/drawing/2014/main" id="{884F11C5-CFD5-49CF-8F2E-4BBD5F8EAAD3}"/>
              </a:ext>
            </a:extLst>
          </p:cNvPr>
          <p:cNvGrpSpPr/>
          <p:nvPr/>
        </p:nvGrpSpPr>
        <p:grpSpPr>
          <a:xfrm>
            <a:off x="1398491" y="2261124"/>
            <a:ext cx="3345670" cy="554255"/>
            <a:chOff x="1398491" y="1871062"/>
            <a:chExt cx="3345670" cy="554255"/>
          </a:xfrm>
        </p:grpSpPr>
        <p:grpSp>
          <p:nvGrpSpPr>
            <p:cNvPr id="865" name="Group 864">
              <a:extLst>
                <a:ext uri="{FF2B5EF4-FFF2-40B4-BE49-F238E27FC236}">
                  <a16:creationId xmlns:a16="http://schemas.microsoft.com/office/drawing/2014/main" id="{A68E720B-D145-40D2-8858-61B43586550B}"/>
                </a:ext>
              </a:extLst>
            </p:cNvPr>
            <p:cNvGrpSpPr/>
            <p:nvPr/>
          </p:nvGrpSpPr>
          <p:grpSpPr>
            <a:xfrm>
              <a:off x="3322752" y="1871062"/>
              <a:ext cx="787954" cy="263154"/>
              <a:chOff x="4758375" y="1844568"/>
              <a:chExt cx="787954" cy="263154"/>
            </a:xfrm>
          </p:grpSpPr>
          <p:pic>
            <p:nvPicPr>
              <p:cNvPr id="891" name="Graphic 890">
                <a:extLst>
                  <a:ext uri="{FF2B5EF4-FFF2-40B4-BE49-F238E27FC236}">
                    <a16:creationId xmlns:a16="http://schemas.microsoft.com/office/drawing/2014/main" id="{2807F143-806A-4FBD-9EE1-D2CE555332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58375" y="1916013"/>
                <a:ext cx="120266" cy="120266"/>
              </a:xfrm>
              <a:prstGeom prst="rect">
                <a:avLst/>
              </a:prstGeom>
            </p:spPr>
          </p:pic>
          <p:sp>
            <p:nvSpPr>
              <p:cNvPr id="892" name="Rectangle 891">
                <a:extLst>
                  <a:ext uri="{FF2B5EF4-FFF2-40B4-BE49-F238E27FC236}">
                    <a16:creationId xmlns:a16="http://schemas.microsoft.com/office/drawing/2014/main" id="{6090FF1F-4881-4F7A-B72C-2C47EB64E708}"/>
                  </a:ext>
                  <a:ext uri="{C183D7F6-B498-43B3-948B-1728B52AA6E4}">
                    <adec:decorative xmlns:adec="http://schemas.microsoft.com/office/drawing/2017/decorative" val="1"/>
                  </a:ext>
                </a:extLst>
              </p:cNvPr>
              <p:cNvSpPr/>
              <p:nvPr/>
            </p:nvSpPr>
            <p:spPr bwMode="auto">
              <a:xfrm>
                <a:off x="4875996" y="1844568"/>
                <a:ext cx="670333" cy="263154"/>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lang="en-US" sz="600" kern="0">
                    <a:solidFill>
                      <a:schemeClr val="tx1"/>
                    </a:solidFill>
                    <a:latin typeface="Segoe UI"/>
                    <a:cs typeface="Segoe UI Semibold" panose="020B0702040204020203" pitchFamily="34" charset="0"/>
                  </a:rPr>
                  <a:t>Azure Data </a:t>
                </a:r>
                <a:br>
                  <a:rPr lang="en-US" sz="600" kern="0">
                    <a:solidFill>
                      <a:schemeClr val="tx1"/>
                    </a:solidFill>
                    <a:latin typeface="Segoe UI"/>
                    <a:cs typeface="Segoe UI Semibold" panose="020B0702040204020203" pitchFamily="34" charset="0"/>
                  </a:rPr>
                </a:br>
                <a:r>
                  <a:rPr lang="en-US" sz="600" kern="0">
                    <a:solidFill>
                      <a:schemeClr val="tx1"/>
                    </a:solidFill>
                    <a:latin typeface="Segoe UI"/>
                    <a:cs typeface="Segoe UI Semibold" panose="020B0702040204020203" pitchFamily="34" charset="0"/>
                  </a:rPr>
                  <a:t>Explorer Clusters</a:t>
                </a:r>
                <a:endParaRPr kumimoji="0" lang="en-US" sz="600" b="0" i="0" u="none" strike="noStrike" kern="0" cap="none" spc="0" normalizeH="0" baseline="0" noProof="0">
                  <a:ln>
                    <a:noFill/>
                  </a:ln>
                  <a:solidFill>
                    <a:schemeClr val="tx1"/>
                  </a:solidFill>
                  <a:effectLst/>
                  <a:uLnTx/>
                  <a:uFillTx/>
                  <a:latin typeface="Segoe UI"/>
                  <a:cs typeface="Segoe UI Semibold" panose="020B0702040204020203" pitchFamily="34" charset="0"/>
                </a:endParaRPr>
              </a:p>
            </p:txBody>
          </p:sp>
        </p:grpSp>
        <p:grpSp>
          <p:nvGrpSpPr>
            <p:cNvPr id="866" name="Group 865">
              <a:extLst>
                <a:ext uri="{FF2B5EF4-FFF2-40B4-BE49-F238E27FC236}">
                  <a16:creationId xmlns:a16="http://schemas.microsoft.com/office/drawing/2014/main" id="{18E07B61-400D-40FF-9C7B-9E0A444EC58E}"/>
                </a:ext>
              </a:extLst>
            </p:cNvPr>
            <p:cNvGrpSpPr/>
            <p:nvPr/>
          </p:nvGrpSpPr>
          <p:grpSpPr>
            <a:xfrm>
              <a:off x="1398491" y="1875236"/>
              <a:ext cx="3345670" cy="550081"/>
              <a:chOff x="1398491" y="1875236"/>
              <a:chExt cx="3345670" cy="550081"/>
            </a:xfrm>
          </p:grpSpPr>
          <p:grpSp>
            <p:nvGrpSpPr>
              <p:cNvPr id="867" name="Group 866">
                <a:extLst>
                  <a:ext uri="{FF2B5EF4-FFF2-40B4-BE49-F238E27FC236}">
                    <a16:creationId xmlns:a16="http://schemas.microsoft.com/office/drawing/2014/main" id="{FC8E72FF-FF46-4CD2-B0B4-112E51FF7FD7}"/>
                  </a:ext>
                </a:extLst>
              </p:cNvPr>
              <p:cNvGrpSpPr/>
              <p:nvPr/>
            </p:nvGrpSpPr>
            <p:grpSpPr>
              <a:xfrm>
                <a:off x="2175989" y="1879392"/>
                <a:ext cx="593975" cy="246495"/>
                <a:chOff x="3591833" y="1852898"/>
                <a:chExt cx="593975" cy="246495"/>
              </a:xfrm>
            </p:grpSpPr>
            <p:pic>
              <p:nvPicPr>
                <p:cNvPr id="889" name="Graphic 888">
                  <a:extLst>
                    <a:ext uri="{FF2B5EF4-FFF2-40B4-BE49-F238E27FC236}">
                      <a16:creationId xmlns:a16="http://schemas.microsoft.com/office/drawing/2014/main" id="{09C29CDF-9BAB-484A-981D-ED9B3276A3B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1833" y="1904727"/>
                  <a:ext cx="142836" cy="142836"/>
                </a:xfrm>
                <a:prstGeom prst="rect">
                  <a:avLst/>
                </a:prstGeom>
              </p:spPr>
            </p:pic>
            <p:sp>
              <p:nvSpPr>
                <p:cNvPr id="890" name="Rectangle 889">
                  <a:extLst>
                    <a:ext uri="{FF2B5EF4-FFF2-40B4-BE49-F238E27FC236}">
                      <a16:creationId xmlns:a16="http://schemas.microsoft.com/office/drawing/2014/main" id="{99DF95F3-2559-4D8E-AF85-73EC98A61AEE}"/>
                    </a:ext>
                    <a:ext uri="{C183D7F6-B498-43B3-948B-1728B52AA6E4}">
                      <adec:decorative xmlns:adec="http://schemas.microsoft.com/office/drawing/2017/decorative" val="1"/>
                    </a:ext>
                  </a:extLst>
                </p:cNvPr>
                <p:cNvSpPr/>
                <p:nvPr/>
              </p:nvSpPr>
              <p:spPr bwMode="auto">
                <a:xfrm>
                  <a:off x="3733046" y="1852898"/>
                  <a:ext cx="452762" cy="246495"/>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HD Insight </a:t>
                  </a:r>
                  <a:b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b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Clusters</a:t>
                  </a:r>
                </a:p>
              </p:txBody>
            </p:sp>
          </p:grpSp>
          <p:grpSp>
            <p:nvGrpSpPr>
              <p:cNvPr id="868" name="Group 867">
                <a:extLst>
                  <a:ext uri="{FF2B5EF4-FFF2-40B4-BE49-F238E27FC236}">
                    <a16:creationId xmlns:a16="http://schemas.microsoft.com/office/drawing/2014/main" id="{40BF46F7-7C45-4A53-9E21-DDEB6351F43A}"/>
                  </a:ext>
                </a:extLst>
              </p:cNvPr>
              <p:cNvGrpSpPr/>
              <p:nvPr/>
            </p:nvGrpSpPr>
            <p:grpSpPr>
              <a:xfrm>
                <a:off x="2783656" y="1875236"/>
                <a:ext cx="525404" cy="254806"/>
                <a:chOff x="4192014" y="1848742"/>
                <a:chExt cx="525404" cy="254806"/>
              </a:xfrm>
            </p:grpSpPr>
            <p:pic>
              <p:nvPicPr>
                <p:cNvPr id="887" name="Graphic 886">
                  <a:extLst>
                    <a:ext uri="{FF2B5EF4-FFF2-40B4-BE49-F238E27FC236}">
                      <a16:creationId xmlns:a16="http://schemas.microsoft.com/office/drawing/2014/main" id="{025F8C60-C9D2-4269-8D8C-D87315A096F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92014" y="1905807"/>
                  <a:ext cx="140678" cy="140678"/>
                </a:xfrm>
                <a:prstGeom prst="rect">
                  <a:avLst/>
                </a:prstGeom>
              </p:spPr>
            </p:pic>
            <p:sp>
              <p:nvSpPr>
                <p:cNvPr id="888" name="Rectangle 887">
                  <a:extLst>
                    <a:ext uri="{FF2B5EF4-FFF2-40B4-BE49-F238E27FC236}">
                      <a16:creationId xmlns:a16="http://schemas.microsoft.com/office/drawing/2014/main" id="{7387C5F2-306A-4916-A50D-10D646923D6F}"/>
                    </a:ext>
                    <a:ext uri="{C183D7F6-B498-43B3-948B-1728B52AA6E4}">
                      <adec:decorative xmlns:adec="http://schemas.microsoft.com/office/drawing/2017/decorative" val="1"/>
                    </a:ext>
                  </a:extLst>
                </p:cNvPr>
                <p:cNvSpPr/>
                <p:nvPr/>
              </p:nvSpPr>
              <p:spPr bwMode="auto">
                <a:xfrm>
                  <a:off x="4320227" y="1848742"/>
                  <a:ext cx="397191" cy="254806"/>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Stream Analytics</a:t>
                  </a:r>
                </a:p>
              </p:txBody>
            </p:sp>
          </p:grpSp>
          <p:grpSp>
            <p:nvGrpSpPr>
              <p:cNvPr id="869" name="Group 868">
                <a:extLst>
                  <a:ext uri="{FF2B5EF4-FFF2-40B4-BE49-F238E27FC236}">
                    <a16:creationId xmlns:a16="http://schemas.microsoft.com/office/drawing/2014/main" id="{31D2380C-1224-46D7-A1AA-9BE20CD2D636}"/>
                  </a:ext>
                </a:extLst>
              </p:cNvPr>
              <p:cNvGrpSpPr/>
              <p:nvPr/>
            </p:nvGrpSpPr>
            <p:grpSpPr>
              <a:xfrm>
                <a:off x="1398491" y="2178822"/>
                <a:ext cx="686582" cy="246495"/>
                <a:chOff x="2214889" y="2091134"/>
                <a:chExt cx="686582" cy="246495"/>
              </a:xfrm>
            </p:grpSpPr>
            <p:pic>
              <p:nvPicPr>
                <p:cNvPr id="885" name="Graphic 884">
                  <a:extLst>
                    <a:ext uri="{FF2B5EF4-FFF2-40B4-BE49-F238E27FC236}">
                      <a16:creationId xmlns:a16="http://schemas.microsoft.com/office/drawing/2014/main" id="{05108C04-9115-4EE6-B155-16FB3B5EBCB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2214889" y="2142964"/>
                  <a:ext cx="142834" cy="142834"/>
                </a:xfrm>
                <a:prstGeom prst="rect">
                  <a:avLst/>
                </a:prstGeom>
              </p:spPr>
            </p:pic>
            <p:sp>
              <p:nvSpPr>
                <p:cNvPr id="886" name="Rectangle 885">
                  <a:extLst>
                    <a:ext uri="{FF2B5EF4-FFF2-40B4-BE49-F238E27FC236}">
                      <a16:creationId xmlns:a16="http://schemas.microsoft.com/office/drawing/2014/main" id="{FF6413E3-D7D2-4F5B-BDA5-3A52FEBB5BB4}"/>
                    </a:ext>
                    <a:ext uri="{C183D7F6-B498-43B3-948B-1728B52AA6E4}">
                      <adec:decorative xmlns:adec="http://schemas.microsoft.com/office/drawing/2017/decorative" val="1"/>
                    </a:ext>
                  </a:extLst>
                </p:cNvPr>
                <p:cNvSpPr/>
                <p:nvPr/>
              </p:nvSpPr>
              <p:spPr bwMode="auto">
                <a:xfrm>
                  <a:off x="2357545" y="2091134"/>
                  <a:ext cx="543926" cy="246495"/>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Azure </a:t>
                  </a:r>
                  <a:b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b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Cosmos DB</a:t>
                  </a:r>
                </a:p>
              </p:txBody>
            </p:sp>
          </p:grpSp>
          <p:sp>
            <p:nvSpPr>
              <p:cNvPr id="884" name="Rectangle 883">
                <a:extLst>
                  <a:ext uri="{FF2B5EF4-FFF2-40B4-BE49-F238E27FC236}">
                    <a16:creationId xmlns:a16="http://schemas.microsoft.com/office/drawing/2014/main" id="{8DFEFF0A-B616-4EA1-904C-CAE1D14DD4EE}"/>
                  </a:ext>
                  <a:ext uri="{C183D7F6-B498-43B3-948B-1728B52AA6E4}">
                    <adec:decorative xmlns:adec="http://schemas.microsoft.com/office/drawing/2017/decorative" val="1"/>
                  </a:ext>
                </a:extLst>
              </p:cNvPr>
              <p:cNvSpPr/>
              <p:nvPr/>
            </p:nvSpPr>
            <p:spPr bwMode="auto">
              <a:xfrm>
                <a:off x="2183338" y="2178822"/>
                <a:ext cx="711294" cy="246495"/>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Azure Health</a:t>
                </a:r>
                <a:b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b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Data Services</a:t>
                </a:r>
                <a:endParaRPr kumimoji="0" lang="en-US" sz="600" b="0" i="0" u="none" strike="noStrike" kern="0" cap="none" spc="0" normalizeH="0" baseline="0" noProof="0">
                  <a:ln>
                    <a:noFill/>
                  </a:ln>
                  <a:solidFill>
                    <a:schemeClr val="tx1"/>
                  </a:solidFill>
                  <a:effectLst/>
                  <a:uLnTx/>
                  <a:uFillTx/>
                  <a:latin typeface="Segoe UI"/>
                  <a:cs typeface="Segoe UI Semibold" panose="020B0702040204020203" pitchFamily="34" charset="0"/>
                </a:endParaRPr>
              </a:p>
            </p:txBody>
          </p:sp>
          <p:grpSp>
            <p:nvGrpSpPr>
              <p:cNvPr id="871" name="Group 870">
                <a:extLst>
                  <a:ext uri="{FF2B5EF4-FFF2-40B4-BE49-F238E27FC236}">
                    <a16:creationId xmlns:a16="http://schemas.microsoft.com/office/drawing/2014/main" id="{E75F31FE-1AAB-4193-9A25-249E89E15799}"/>
                  </a:ext>
                </a:extLst>
              </p:cNvPr>
              <p:cNvGrpSpPr/>
              <p:nvPr/>
            </p:nvGrpSpPr>
            <p:grpSpPr>
              <a:xfrm>
                <a:off x="2838490" y="2178822"/>
                <a:ext cx="691924" cy="246495"/>
                <a:chOff x="3624039" y="2091134"/>
                <a:chExt cx="691924" cy="246495"/>
              </a:xfrm>
            </p:grpSpPr>
            <p:pic>
              <p:nvPicPr>
                <p:cNvPr id="881" name="Graphic 880">
                  <a:extLst>
                    <a:ext uri="{FF2B5EF4-FFF2-40B4-BE49-F238E27FC236}">
                      <a16:creationId xmlns:a16="http://schemas.microsoft.com/office/drawing/2014/main" id="{2AD6BBC6-DEEB-417A-A627-22E615901AD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624039" y="2145196"/>
                  <a:ext cx="138370" cy="138370"/>
                </a:xfrm>
                <a:prstGeom prst="rect">
                  <a:avLst/>
                </a:prstGeom>
              </p:spPr>
            </p:pic>
            <p:sp>
              <p:nvSpPr>
                <p:cNvPr id="882" name="Rectangle 881">
                  <a:extLst>
                    <a:ext uri="{FF2B5EF4-FFF2-40B4-BE49-F238E27FC236}">
                      <a16:creationId xmlns:a16="http://schemas.microsoft.com/office/drawing/2014/main" id="{4C1FA6A2-B0EE-4624-9543-7C2BD9C88003}"/>
                    </a:ext>
                    <a:ext uri="{C183D7F6-B498-43B3-948B-1728B52AA6E4}">
                      <adec:decorative xmlns:adec="http://schemas.microsoft.com/office/drawing/2017/decorative" val="1"/>
                    </a:ext>
                  </a:extLst>
                </p:cNvPr>
                <p:cNvSpPr/>
                <p:nvPr/>
              </p:nvSpPr>
              <p:spPr bwMode="auto">
                <a:xfrm>
                  <a:off x="3738023" y="2091134"/>
                  <a:ext cx="577940" cy="246495"/>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Azure DB </a:t>
                  </a:r>
                  <a:b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b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for MariaDB</a:t>
                  </a:r>
                </a:p>
              </p:txBody>
            </p:sp>
          </p:grpSp>
          <p:grpSp>
            <p:nvGrpSpPr>
              <p:cNvPr id="872" name="Group 871">
                <a:extLst>
                  <a:ext uri="{FF2B5EF4-FFF2-40B4-BE49-F238E27FC236}">
                    <a16:creationId xmlns:a16="http://schemas.microsoft.com/office/drawing/2014/main" id="{253469AC-67E5-4105-8125-1B1C88E40B70}"/>
                  </a:ext>
                </a:extLst>
              </p:cNvPr>
              <p:cNvGrpSpPr/>
              <p:nvPr/>
            </p:nvGrpSpPr>
            <p:grpSpPr>
              <a:xfrm>
                <a:off x="3468176" y="2178822"/>
                <a:ext cx="706400" cy="246495"/>
                <a:chOff x="4223604" y="2091134"/>
                <a:chExt cx="706400" cy="246495"/>
              </a:xfrm>
            </p:grpSpPr>
            <p:pic>
              <p:nvPicPr>
                <p:cNvPr id="879" name="Graphic 878">
                  <a:extLst>
                    <a:ext uri="{FF2B5EF4-FFF2-40B4-BE49-F238E27FC236}">
                      <a16:creationId xmlns:a16="http://schemas.microsoft.com/office/drawing/2014/main" id="{9C5A03D6-3D8F-4588-835D-07DAFDF39DA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223604" y="2113507"/>
                  <a:ext cx="201748" cy="201748"/>
                </a:xfrm>
                <a:prstGeom prst="rect">
                  <a:avLst/>
                </a:prstGeom>
              </p:spPr>
            </p:pic>
            <p:sp>
              <p:nvSpPr>
                <p:cNvPr id="880" name="Rectangle 879">
                  <a:extLst>
                    <a:ext uri="{FF2B5EF4-FFF2-40B4-BE49-F238E27FC236}">
                      <a16:creationId xmlns:a16="http://schemas.microsoft.com/office/drawing/2014/main" id="{2C627ED1-ECCE-43D8-94FF-BEAD8831205F}"/>
                    </a:ext>
                    <a:ext uri="{C183D7F6-B498-43B3-948B-1728B52AA6E4}">
                      <adec:decorative xmlns:adec="http://schemas.microsoft.com/office/drawing/2017/decorative" val="1"/>
                    </a:ext>
                  </a:extLst>
                </p:cNvPr>
                <p:cNvSpPr/>
                <p:nvPr/>
              </p:nvSpPr>
              <p:spPr bwMode="auto">
                <a:xfrm>
                  <a:off x="4415168" y="2091134"/>
                  <a:ext cx="514836" cy="246495"/>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Azure SQL </a:t>
                  </a:r>
                  <a:b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b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DB Edge</a:t>
                  </a:r>
                </a:p>
              </p:txBody>
            </p:sp>
          </p:grpSp>
          <p:grpSp>
            <p:nvGrpSpPr>
              <p:cNvPr id="873" name="Group 872">
                <a:extLst>
                  <a:ext uri="{FF2B5EF4-FFF2-40B4-BE49-F238E27FC236}">
                    <a16:creationId xmlns:a16="http://schemas.microsoft.com/office/drawing/2014/main" id="{EC5E71F3-C542-43A0-B94B-1FA989C4E4FB}"/>
                  </a:ext>
                </a:extLst>
              </p:cNvPr>
              <p:cNvGrpSpPr/>
              <p:nvPr/>
            </p:nvGrpSpPr>
            <p:grpSpPr>
              <a:xfrm>
                <a:off x="4112337" y="2178822"/>
                <a:ext cx="621596" cy="246495"/>
                <a:chOff x="4840751" y="2091134"/>
                <a:chExt cx="621596" cy="246495"/>
              </a:xfrm>
            </p:grpSpPr>
            <p:pic>
              <p:nvPicPr>
                <p:cNvPr id="877" name="Graphic 876">
                  <a:extLst>
                    <a:ext uri="{FF2B5EF4-FFF2-40B4-BE49-F238E27FC236}">
                      <a16:creationId xmlns:a16="http://schemas.microsoft.com/office/drawing/2014/main" id="{72354DBE-30C8-462C-873C-18F15F1BD53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840751" y="2144526"/>
                  <a:ext cx="139710" cy="139710"/>
                </a:xfrm>
                <a:prstGeom prst="rect">
                  <a:avLst/>
                </a:prstGeom>
              </p:spPr>
            </p:pic>
            <p:sp>
              <p:nvSpPr>
                <p:cNvPr id="878" name="Rectangle 877">
                  <a:extLst>
                    <a:ext uri="{FF2B5EF4-FFF2-40B4-BE49-F238E27FC236}">
                      <a16:creationId xmlns:a16="http://schemas.microsoft.com/office/drawing/2014/main" id="{EC750C3D-1047-4D6E-83C8-2E540F4F6523}"/>
                    </a:ext>
                    <a:ext uri="{C183D7F6-B498-43B3-948B-1728B52AA6E4}">
                      <adec:decorative xmlns:adec="http://schemas.microsoft.com/office/drawing/2017/decorative" val="1"/>
                    </a:ext>
                  </a:extLst>
                </p:cNvPr>
                <p:cNvSpPr/>
                <p:nvPr/>
              </p:nvSpPr>
              <p:spPr bwMode="auto">
                <a:xfrm>
                  <a:off x="4956057" y="2091134"/>
                  <a:ext cx="506290" cy="246495"/>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Azure DB </a:t>
                  </a:r>
                  <a:b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b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for MySQL</a:t>
                  </a:r>
                </a:p>
              </p:txBody>
            </p:sp>
          </p:grpSp>
          <p:grpSp>
            <p:nvGrpSpPr>
              <p:cNvPr id="874" name="Group 873">
                <a:extLst>
                  <a:ext uri="{FF2B5EF4-FFF2-40B4-BE49-F238E27FC236}">
                    <a16:creationId xmlns:a16="http://schemas.microsoft.com/office/drawing/2014/main" id="{D762C45C-B71B-49E6-88BC-984C3B56B9DF}"/>
                  </a:ext>
                </a:extLst>
              </p:cNvPr>
              <p:cNvGrpSpPr/>
              <p:nvPr/>
            </p:nvGrpSpPr>
            <p:grpSpPr>
              <a:xfrm>
                <a:off x="4124398" y="1897574"/>
                <a:ext cx="619763" cy="170803"/>
                <a:chOff x="5473186" y="2128980"/>
                <a:chExt cx="619763" cy="170803"/>
              </a:xfrm>
            </p:grpSpPr>
            <p:pic>
              <p:nvPicPr>
                <p:cNvPr id="875" name="Graphic 874">
                  <a:extLst>
                    <a:ext uri="{FF2B5EF4-FFF2-40B4-BE49-F238E27FC236}">
                      <a16:creationId xmlns:a16="http://schemas.microsoft.com/office/drawing/2014/main" id="{7A146D6A-DB2A-4B60-BD9F-C8DBB6FBA9DB}"/>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p:blipFill>
              <p:spPr>
                <a:xfrm>
                  <a:off x="5473186" y="2142964"/>
                  <a:ext cx="142834" cy="142834"/>
                </a:xfrm>
                <a:prstGeom prst="rect">
                  <a:avLst/>
                </a:prstGeom>
              </p:spPr>
            </p:pic>
            <p:sp>
              <p:nvSpPr>
                <p:cNvPr id="876" name="Rectangle 875">
                  <a:extLst>
                    <a:ext uri="{FF2B5EF4-FFF2-40B4-BE49-F238E27FC236}">
                      <a16:creationId xmlns:a16="http://schemas.microsoft.com/office/drawing/2014/main" id="{72FC18C1-157A-4C9D-A0E2-27A3863C9D5A}"/>
                    </a:ext>
                    <a:ext uri="{C183D7F6-B498-43B3-948B-1728B52AA6E4}">
                      <adec:decorative xmlns:adec="http://schemas.microsoft.com/office/drawing/2017/decorative" val="1"/>
                    </a:ext>
                  </a:extLst>
                </p:cNvPr>
                <p:cNvSpPr/>
                <p:nvPr/>
              </p:nvSpPr>
              <p:spPr bwMode="auto">
                <a:xfrm>
                  <a:off x="5579841" y="2128980"/>
                  <a:ext cx="513108" cy="170803"/>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Azure </a:t>
                  </a:r>
                  <a:r>
                    <a:rPr lang="en-US" sz="600" kern="0">
                      <a:solidFill>
                        <a:schemeClr val="tx1"/>
                      </a:solidFill>
                      <a:latin typeface="Segoe UI"/>
                      <a:cs typeface="Segoe UI Semibold" panose="020B0702040204020203" pitchFamily="34" charset="0"/>
                    </a:rPr>
                    <a:t>SQL</a:t>
                  </a:r>
                  <a:endParaRPr kumimoji="0" lang="en-US" sz="600" b="0" i="0" u="none" strike="noStrike" kern="0" cap="none" spc="0" normalizeH="0" baseline="0" noProof="0">
                    <a:ln>
                      <a:noFill/>
                    </a:ln>
                    <a:solidFill>
                      <a:schemeClr val="tx1"/>
                    </a:solidFill>
                    <a:effectLst/>
                    <a:uLnTx/>
                    <a:uFillTx/>
                    <a:latin typeface="Segoe UI"/>
                    <a:cs typeface="Segoe UI Semibold" panose="020B0702040204020203" pitchFamily="34" charset="0"/>
                  </a:endParaRPr>
                </a:p>
              </p:txBody>
            </p:sp>
          </p:grpSp>
        </p:grpSp>
      </p:grpSp>
      <p:sp>
        <p:nvSpPr>
          <p:cNvPr id="893" name="Oval 892" descr="Dark blue circle">
            <a:extLst>
              <a:ext uri="{FF2B5EF4-FFF2-40B4-BE49-F238E27FC236}">
                <a16:creationId xmlns:a16="http://schemas.microsoft.com/office/drawing/2014/main" id="{9196996A-3C44-4003-AC5B-34AB5AABF829}"/>
              </a:ext>
            </a:extLst>
          </p:cNvPr>
          <p:cNvSpPr/>
          <p:nvPr/>
        </p:nvSpPr>
        <p:spPr bwMode="auto">
          <a:xfrm>
            <a:off x="4534537" y="2487123"/>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94" name="Rectangle 893">
            <a:extLst>
              <a:ext uri="{FF2B5EF4-FFF2-40B4-BE49-F238E27FC236}">
                <a16:creationId xmlns:a16="http://schemas.microsoft.com/office/drawing/2014/main" id="{1B6F49B1-F179-425F-996A-C26C4A7D4010}"/>
              </a:ext>
              <a:ext uri="{C183D7F6-B498-43B3-948B-1728B52AA6E4}">
                <adec:decorative xmlns:adec="http://schemas.microsoft.com/office/drawing/2017/decorative" val="1"/>
              </a:ext>
            </a:extLst>
          </p:cNvPr>
          <p:cNvSpPr/>
          <p:nvPr/>
        </p:nvSpPr>
        <p:spPr bwMode="auto">
          <a:xfrm>
            <a:off x="5593160" y="5213929"/>
            <a:ext cx="1039700" cy="31578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cxnSp>
        <p:nvCxnSpPr>
          <p:cNvPr id="895" name="Straight Arrow Connector 894" descr="Blue arrow">
            <a:extLst>
              <a:ext uri="{FF2B5EF4-FFF2-40B4-BE49-F238E27FC236}">
                <a16:creationId xmlns:a16="http://schemas.microsoft.com/office/drawing/2014/main" id="{9B7EA321-37A5-4940-B349-65848B66ECE1}"/>
              </a:ext>
            </a:extLst>
          </p:cNvPr>
          <p:cNvCxnSpPr>
            <a:cxnSpLocks/>
          </p:cNvCxnSpPr>
          <p:nvPr/>
        </p:nvCxnSpPr>
        <p:spPr>
          <a:xfrm rot="16200000">
            <a:off x="6279852" y="5219594"/>
            <a:ext cx="27432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grpSp>
        <p:nvGrpSpPr>
          <p:cNvPr id="896" name="Group 895" descr="Blue dotted lines">
            <a:extLst>
              <a:ext uri="{FF2B5EF4-FFF2-40B4-BE49-F238E27FC236}">
                <a16:creationId xmlns:a16="http://schemas.microsoft.com/office/drawing/2014/main" id="{D2747943-9EFF-4AFA-BD4B-48780EC731DE}"/>
              </a:ext>
            </a:extLst>
          </p:cNvPr>
          <p:cNvGrpSpPr/>
          <p:nvPr/>
        </p:nvGrpSpPr>
        <p:grpSpPr>
          <a:xfrm rot="5400000">
            <a:off x="10388283" y="2851178"/>
            <a:ext cx="457200" cy="85914"/>
            <a:chOff x="6484552" y="5288986"/>
            <a:chExt cx="464060" cy="137286"/>
          </a:xfrm>
        </p:grpSpPr>
        <p:cxnSp>
          <p:nvCxnSpPr>
            <p:cNvPr id="897" name="Straight Arrow Connector 896">
              <a:extLst>
                <a:ext uri="{FF2B5EF4-FFF2-40B4-BE49-F238E27FC236}">
                  <a16:creationId xmlns:a16="http://schemas.microsoft.com/office/drawing/2014/main" id="{2A530ABC-0772-4241-ADCC-42D7F5F0B907}"/>
                </a:ext>
              </a:extLst>
            </p:cNvPr>
            <p:cNvCxnSpPr>
              <a:cxnSpLocks/>
            </p:cNvCxnSpPr>
            <p:nvPr/>
          </p:nvCxnSpPr>
          <p:spPr>
            <a:xfrm>
              <a:off x="6484552" y="5288986"/>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cxnSp>
          <p:nvCxnSpPr>
            <p:cNvPr id="898" name="Straight Arrow Connector 897">
              <a:extLst>
                <a:ext uri="{FF2B5EF4-FFF2-40B4-BE49-F238E27FC236}">
                  <a16:creationId xmlns:a16="http://schemas.microsoft.com/office/drawing/2014/main" id="{80F1FA07-1AA1-4647-9B39-18541232CC6C}"/>
                </a:ext>
              </a:extLst>
            </p:cNvPr>
            <p:cNvCxnSpPr>
              <a:cxnSpLocks/>
            </p:cNvCxnSpPr>
            <p:nvPr/>
          </p:nvCxnSpPr>
          <p:spPr>
            <a:xfrm>
              <a:off x="6484552" y="5426272"/>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grpSp>
      <p:grpSp>
        <p:nvGrpSpPr>
          <p:cNvPr id="899" name="Group 898" descr="Dotted blue lines">
            <a:extLst>
              <a:ext uri="{FF2B5EF4-FFF2-40B4-BE49-F238E27FC236}">
                <a16:creationId xmlns:a16="http://schemas.microsoft.com/office/drawing/2014/main" id="{36EDBB47-C656-4B41-937B-3ECF73497937}"/>
              </a:ext>
            </a:extLst>
          </p:cNvPr>
          <p:cNvGrpSpPr/>
          <p:nvPr/>
        </p:nvGrpSpPr>
        <p:grpSpPr>
          <a:xfrm rot="16200000">
            <a:off x="7835598" y="3381716"/>
            <a:ext cx="182880" cy="95363"/>
            <a:chOff x="6484552" y="5288986"/>
            <a:chExt cx="464060" cy="137286"/>
          </a:xfrm>
        </p:grpSpPr>
        <p:cxnSp>
          <p:nvCxnSpPr>
            <p:cNvPr id="900" name="Straight Arrow Connector 899">
              <a:extLst>
                <a:ext uri="{FF2B5EF4-FFF2-40B4-BE49-F238E27FC236}">
                  <a16:creationId xmlns:a16="http://schemas.microsoft.com/office/drawing/2014/main" id="{794C6A34-FDE3-42E3-BE25-387D82D2C3A5}"/>
                </a:ext>
              </a:extLst>
            </p:cNvPr>
            <p:cNvCxnSpPr>
              <a:cxnSpLocks/>
            </p:cNvCxnSpPr>
            <p:nvPr/>
          </p:nvCxnSpPr>
          <p:spPr>
            <a:xfrm>
              <a:off x="6484552" y="5288986"/>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cxnSp>
          <p:nvCxnSpPr>
            <p:cNvPr id="901" name="Straight Arrow Connector 900">
              <a:extLst>
                <a:ext uri="{FF2B5EF4-FFF2-40B4-BE49-F238E27FC236}">
                  <a16:creationId xmlns:a16="http://schemas.microsoft.com/office/drawing/2014/main" id="{6DCFDF6F-0BDA-4067-B6CA-E4EEE3156CF6}"/>
                </a:ext>
              </a:extLst>
            </p:cNvPr>
            <p:cNvCxnSpPr>
              <a:cxnSpLocks/>
            </p:cNvCxnSpPr>
            <p:nvPr/>
          </p:nvCxnSpPr>
          <p:spPr>
            <a:xfrm>
              <a:off x="6484552" y="5426272"/>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grpSp>
      <p:grpSp>
        <p:nvGrpSpPr>
          <p:cNvPr id="902" name="Group 901" descr="Dotted blue lines">
            <a:extLst>
              <a:ext uri="{FF2B5EF4-FFF2-40B4-BE49-F238E27FC236}">
                <a16:creationId xmlns:a16="http://schemas.microsoft.com/office/drawing/2014/main" id="{95079AE0-0EBB-4FEA-809F-AE968CBC5E38}"/>
              </a:ext>
            </a:extLst>
          </p:cNvPr>
          <p:cNvGrpSpPr/>
          <p:nvPr/>
        </p:nvGrpSpPr>
        <p:grpSpPr>
          <a:xfrm rot="10800000">
            <a:off x="8355845" y="3185585"/>
            <a:ext cx="640080" cy="85914"/>
            <a:chOff x="6484552" y="5288986"/>
            <a:chExt cx="464060" cy="137286"/>
          </a:xfrm>
        </p:grpSpPr>
        <p:cxnSp>
          <p:nvCxnSpPr>
            <p:cNvPr id="903" name="Straight Arrow Connector 902">
              <a:extLst>
                <a:ext uri="{FF2B5EF4-FFF2-40B4-BE49-F238E27FC236}">
                  <a16:creationId xmlns:a16="http://schemas.microsoft.com/office/drawing/2014/main" id="{F89045B6-1496-49E5-80D9-E21EA3DAFB02}"/>
                </a:ext>
              </a:extLst>
            </p:cNvPr>
            <p:cNvCxnSpPr>
              <a:cxnSpLocks/>
            </p:cNvCxnSpPr>
            <p:nvPr/>
          </p:nvCxnSpPr>
          <p:spPr>
            <a:xfrm>
              <a:off x="6484552" y="5288986"/>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cxnSp>
          <p:nvCxnSpPr>
            <p:cNvPr id="904" name="Straight Arrow Connector 903">
              <a:extLst>
                <a:ext uri="{FF2B5EF4-FFF2-40B4-BE49-F238E27FC236}">
                  <a16:creationId xmlns:a16="http://schemas.microsoft.com/office/drawing/2014/main" id="{5B47181A-ADC5-4F23-A3D1-3CDCA6F61F44}"/>
                </a:ext>
              </a:extLst>
            </p:cNvPr>
            <p:cNvCxnSpPr>
              <a:cxnSpLocks/>
            </p:cNvCxnSpPr>
            <p:nvPr/>
          </p:nvCxnSpPr>
          <p:spPr>
            <a:xfrm>
              <a:off x="6484552" y="5426272"/>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grpSp>
      <p:grpSp>
        <p:nvGrpSpPr>
          <p:cNvPr id="905" name="Group 904" descr="Dotted blue lines">
            <a:extLst>
              <a:ext uri="{FF2B5EF4-FFF2-40B4-BE49-F238E27FC236}">
                <a16:creationId xmlns:a16="http://schemas.microsoft.com/office/drawing/2014/main" id="{CDD72D85-888C-4BC2-A037-B387142539EA}"/>
              </a:ext>
            </a:extLst>
          </p:cNvPr>
          <p:cNvGrpSpPr/>
          <p:nvPr/>
        </p:nvGrpSpPr>
        <p:grpSpPr>
          <a:xfrm rot="10800000">
            <a:off x="10821337" y="2526554"/>
            <a:ext cx="171829" cy="85914"/>
            <a:chOff x="6484552" y="5288986"/>
            <a:chExt cx="464060" cy="137286"/>
          </a:xfrm>
        </p:grpSpPr>
        <p:cxnSp>
          <p:nvCxnSpPr>
            <p:cNvPr id="906" name="Straight Arrow Connector 905">
              <a:extLst>
                <a:ext uri="{FF2B5EF4-FFF2-40B4-BE49-F238E27FC236}">
                  <a16:creationId xmlns:a16="http://schemas.microsoft.com/office/drawing/2014/main" id="{15E1B5D6-226B-401A-9AEB-3BAF74C769B1}"/>
                </a:ext>
              </a:extLst>
            </p:cNvPr>
            <p:cNvCxnSpPr>
              <a:cxnSpLocks/>
            </p:cNvCxnSpPr>
            <p:nvPr/>
          </p:nvCxnSpPr>
          <p:spPr>
            <a:xfrm>
              <a:off x="6484552" y="5288986"/>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cxnSp>
          <p:nvCxnSpPr>
            <p:cNvPr id="907" name="Straight Arrow Connector 906">
              <a:extLst>
                <a:ext uri="{FF2B5EF4-FFF2-40B4-BE49-F238E27FC236}">
                  <a16:creationId xmlns:a16="http://schemas.microsoft.com/office/drawing/2014/main" id="{925DB4A8-CABA-43F4-9566-103C78522091}"/>
                </a:ext>
              </a:extLst>
            </p:cNvPr>
            <p:cNvCxnSpPr>
              <a:cxnSpLocks/>
            </p:cNvCxnSpPr>
            <p:nvPr/>
          </p:nvCxnSpPr>
          <p:spPr>
            <a:xfrm>
              <a:off x="6484552" y="5426272"/>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grpSp>
      <p:grpSp>
        <p:nvGrpSpPr>
          <p:cNvPr id="908" name="Group 907" descr="Data stores, processing &amp; access">
            <a:extLst>
              <a:ext uri="{FF2B5EF4-FFF2-40B4-BE49-F238E27FC236}">
                <a16:creationId xmlns:a16="http://schemas.microsoft.com/office/drawing/2014/main" id="{07131CFF-2708-4D2D-9912-F03E11D6DB8D}"/>
              </a:ext>
            </a:extLst>
          </p:cNvPr>
          <p:cNvGrpSpPr/>
          <p:nvPr/>
        </p:nvGrpSpPr>
        <p:grpSpPr>
          <a:xfrm>
            <a:off x="441464" y="1762980"/>
            <a:ext cx="169688" cy="1645920"/>
            <a:chOff x="441464" y="1311903"/>
            <a:chExt cx="169688" cy="1645920"/>
          </a:xfrm>
        </p:grpSpPr>
        <p:cxnSp>
          <p:nvCxnSpPr>
            <p:cNvPr id="909" name="Straight Arrow Connector 908">
              <a:extLst>
                <a:ext uri="{FF2B5EF4-FFF2-40B4-BE49-F238E27FC236}">
                  <a16:creationId xmlns:a16="http://schemas.microsoft.com/office/drawing/2014/main" id="{B2C2E19A-2DA8-4066-A38F-BAB6A562DB23}"/>
                </a:ext>
              </a:extLst>
            </p:cNvPr>
            <p:cNvCxnSpPr>
              <a:cxnSpLocks/>
            </p:cNvCxnSpPr>
            <p:nvPr/>
          </p:nvCxnSpPr>
          <p:spPr>
            <a:xfrm rot="16200000">
              <a:off x="-211808" y="2134863"/>
              <a:ext cx="1645920"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910" name="TextBox 909">
              <a:extLst>
                <a:ext uri="{FF2B5EF4-FFF2-40B4-BE49-F238E27FC236}">
                  <a16:creationId xmlns:a16="http://schemas.microsoft.com/office/drawing/2014/main" id="{7061601D-2C57-426E-A6E3-108C88F1BD96}"/>
                </a:ext>
              </a:extLst>
            </p:cNvPr>
            <p:cNvSpPr txBox="1"/>
            <p:nvPr/>
          </p:nvSpPr>
          <p:spPr>
            <a:xfrm rot="16200000">
              <a:off x="-228500" y="2160272"/>
              <a:ext cx="1463040"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Data store, processing &amp; access</a:t>
              </a:r>
            </a:p>
          </p:txBody>
        </p:sp>
      </p:grpSp>
      <p:grpSp>
        <p:nvGrpSpPr>
          <p:cNvPr id="911" name="Group 910" descr="Data sources">
            <a:extLst>
              <a:ext uri="{FF2B5EF4-FFF2-40B4-BE49-F238E27FC236}">
                <a16:creationId xmlns:a16="http://schemas.microsoft.com/office/drawing/2014/main" id="{6B639640-3A3C-4EBB-BFEC-36F6AD5D6971}"/>
              </a:ext>
            </a:extLst>
          </p:cNvPr>
          <p:cNvGrpSpPr/>
          <p:nvPr/>
        </p:nvGrpSpPr>
        <p:grpSpPr>
          <a:xfrm>
            <a:off x="441464" y="4023205"/>
            <a:ext cx="169688" cy="1005840"/>
            <a:chOff x="441464" y="3616097"/>
            <a:chExt cx="169688" cy="1005840"/>
          </a:xfrm>
        </p:grpSpPr>
        <p:cxnSp>
          <p:nvCxnSpPr>
            <p:cNvPr id="912" name="Straight Arrow Connector 911">
              <a:extLst>
                <a:ext uri="{FF2B5EF4-FFF2-40B4-BE49-F238E27FC236}">
                  <a16:creationId xmlns:a16="http://schemas.microsoft.com/office/drawing/2014/main" id="{D358ADAE-197E-4399-A76F-FADEC7F887B5}"/>
                </a:ext>
              </a:extLst>
            </p:cNvPr>
            <p:cNvCxnSpPr>
              <a:cxnSpLocks/>
            </p:cNvCxnSpPr>
            <p:nvPr/>
          </p:nvCxnSpPr>
          <p:spPr>
            <a:xfrm rot="16200000">
              <a:off x="108232" y="4119017"/>
              <a:ext cx="1005840"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913" name="TextBox 912">
              <a:extLst>
                <a:ext uri="{FF2B5EF4-FFF2-40B4-BE49-F238E27FC236}">
                  <a16:creationId xmlns:a16="http://schemas.microsoft.com/office/drawing/2014/main" id="{9681660C-AA06-4349-AF4C-9C68CE4E4000}"/>
                </a:ext>
              </a:extLst>
            </p:cNvPr>
            <p:cNvSpPr txBox="1"/>
            <p:nvPr/>
          </p:nvSpPr>
          <p:spPr>
            <a:xfrm rot="16200000">
              <a:off x="182980" y="4185094"/>
              <a:ext cx="640080"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Data sources</a:t>
              </a:r>
            </a:p>
          </p:txBody>
        </p:sp>
      </p:grpSp>
      <p:grpSp>
        <p:nvGrpSpPr>
          <p:cNvPr id="914" name="Group 913" descr="Data is born">
            <a:extLst>
              <a:ext uri="{FF2B5EF4-FFF2-40B4-BE49-F238E27FC236}">
                <a16:creationId xmlns:a16="http://schemas.microsoft.com/office/drawing/2014/main" id="{1C2D6A09-E298-4DD6-A831-2DE85434F261}"/>
              </a:ext>
            </a:extLst>
          </p:cNvPr>
          <p:cNvGrpSpPr/>
          <p:nvPr/>
        </p:nvGrpSpPr>
        <p:grpSpPr>
          <a:xfrm>
            <a:off x="318355" y="5152408"/>
            <a:ext cx="292797" cy="460083"/>
            <a:chOff x="318355" y="4706520"/>
            <a:chExt cx="292797" cy="460083"/>
          </a:xfrm>
        </p:grpSpPr>
        <p:cxnSp>
          <p:nvCxnSpPr>
            <p:cNvPr id="915" name="Straight Arrow Connector 914">
              <a:extLst>
                <a:ext uri="{FF2B5EF4-FFF2-40B4-BE49-F238E27FC236}">
                  <a16:creationId xmlns:a16="http://schemas.microsoft.com/office/drawing/2014/main" id="{A96B465B-EC0D-472C-8EB5-954A21FC3735}"/>
                </a:ext>
              </a:extLst>
            </p:cNvPr>
            <p:cNvCxnSpPr>
              <a:cxnSpLocks/>
            </p:cNvCxnSpPr>
            <p:nvPr/>
          </p:nvCxnSpPr>
          <p:spPr>
            <a:xfrm rot="16200000">
              <a:off x="382552" y="4938003"/>
              <a:ext cx="457200"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916" name="TextBox 915">
              <a:extLst>
                <a:ext uri="{FF2B5EF4-FFF2-40B4-BE49-F238E27FC236}">
                  <a16:creationId xmlns:a16="http://schemas.microsoft.com/office/drawing/2014/main" id="{A1162EB2-6E31-4EBF-BEA9-82FBE16161A6}"/>
                </a:ext>
              </a:extLst>
            </p:cNvPr>
            <p:cNvSpPr txBox="1"/>
            <p:nvPr/>
          </p:nvSpPr>
          <p:spPr>
            <a:xfrm rot="16200000">
              <a:off x="212865" y="4812010"/>
              <a:ext cx="457202"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Data </a:t>
              </a:r>
              <a:b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b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is born</a:t>
              </a:r>
            </a:p>
          </p:txBody>
        </p:sp>
      </p:grpSp>
      <p:grpSp>
        <p:nvGrpSpPr>
          <p:cNvPr id="917" name="Group 916" descr="Data ingest">
            <a:extLst>
              <a:ext uri="{FF2B5EF4-FFF2-40B4-BE49-F238E27FC236}">
                <a16:creationId xmlns:a16="http://schemas.microsoft.com/office/drawing/2014/main" id="{DC856011-D99A-4FAB-9B62-A27AE10DA4D8}"/>
              </a:ext>
            </a:extLst>
          </p:cNvPr>
          <p:cNvGrpSpPr/>
          <p:nvPr/>
        </p:nvGrpSpPr>
        <p:grpSpPr>
          <a:xfrm>
            <a:off x="318355" y="3532263"/>
            <a:ext cx="292797" cy="367579"/>
            <a:chOff x="318355" y="3055394"/>
            <a:chExt cx="292797" cy="367579"/>
          </a:xfrm>
        </p:grpSpPr>
        <p:cxnSp>
          <p:nvCxnSpPr>
            <p:cNvPr id="918" name="Straight Arrow Connector 917">
              <a:extLst>
                <a:ext uri="{FF2B5EF4-FFF2-40B4-BE49-F238E27FC236}">
                  <a16:creationId xmlns:a16="http://schemas.microsoft.com/office/drawing/2014/main" id="{EA5448BA-97E3-4885-8413-35B909264D9B}"/>
                </a:ext>
              </a:extLst>
            </p:cNvPr>
            <p:cNvCxnSpPr>
              <a:cxnSpLocks/>
            </p:cNvCxnSpPr>
            <p:nvPr/>
          </p:nvCxnSpPr>
          <p:spPr>
            <a:xfrm rot="16200000">
              <a:off x="428272" y="3240093"/>
              <a:ext cx="365760"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919" name="TextBox 918">
              <a:extLst>
                <a:ext uri="{FF2B5EF4-FFF2-40B4-BE49-F238E27FC236}">
                  <a16:creationId xmlns:a16="http://schemas.microsoft.com/office/drawing/2014/main" id="{806329C2-1457-449E-B61C-C3E98D7FD8D6}"/>
                </a:ext>
              </a:extLst>
            </p:cNvPr>
            <p:cNvSpPr txBox="1"/>
            <p:nvPr/>
          </p:nvSpPr>
          <p:spPr>
            <a:xfrm rot="16200000">
              <a:off x="262150" y="3111599"/>
              <a:ext cx="358632"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Data </a:t>
              </a:r>
              <a:b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b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ingest</a:t>
              </a:r>
            </a:p>
          </p:txBody>
        </p:sp>
      </p:grpSp>
      <p:grpSp>
        <p:nvGrpSpPr>
          <p:cNvPr id="920" name="Group 919" descr="Dotted blue lines">
            <a:extLst>
              <a:ext uri="{FF2B5EF4-FFF2-40B4-BE49-F238E27FC236}">
                <a16:creationId xmlns:a16="http://schemas.microsoft.com/office/drawing/2014/main" id="{36606BEB-9018-4627-9154-79891D48A844}"/>
              </a:ext>
            </a:extLst>
          </p:cNvPr>
          <p:cNvGrpSpPr/>
          <p:nvPr/>
        </p:nvGrpSpPr>
        <p:grpSpPr>
          <a:xfrm rot="16200000">
            <a:off x="11075306" y="2228927"/>
            <a:ext cx="365760" cy="95363"/>
            <a:chOff x="6484552" y="5288986"/>
            <a:chExt cx="464060" cy="137286"/>
          </a:xfrm>
        </p:grpSpPr>
        <p:cxnSp>
          <p:nvCxnSpPr>
            <p:cNvPr id="921" name="Straight Arrow Connector 920">
              <a:extLst>
                <a:ext uri="{FF2B5EF4-FFF2-40B4-BE49-F238E27FC236}">
                  <a16:creationId xmlns:a16="http://schemas.microsoft.com/office/drawing/2014/main" id="{E37E5D41-E6E2-4AED-81B5-C9F6D3075BB0}"/>
                </a:ext>
              </a:extLst>
            </p:cNvPr>
            <p:cNvCxnSpPr>
              <a:cxnSpLocks/>
            </p:cNvCxnSpPr>
            <p:nvPr/>
          </p:nvCxnSpPr>
          <p:spPr>
            <a:xfrm>
              <a:off x="6484552" y="5288986"/>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cxnSp>
          <p:nvCxnSpPr>
            <p:cNvPr id="922" name="Straight Arrow Connector 921">
              <a:extLst>
                <a:ext uri="{FF2B5EF4-FFF2-40B4-BE49-F238E27FC236}">
                  <a16:creationId xmlns:a16="http://schemas.microsoft.com/office/drawing/2014/main" id="{8AF5111F-D46D-46A2-AD99-280039BB5F0D}"/>
                </a:ext>
              </a:extLst>
            </p:cNvPr>
            <p:cNvCxnSpPr>
              <a:cxnSpLocks/>
            </p:cNvCxnSpPr>
            <p:nvPr/>
          </p:nvCxnSpPr>
          <p:spPr>
            <a:xfrm>
              <a:off x="6484552" y="5426272"/>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grpSp>
      <p:sp>
        <p:nvSpPr>
          <p:cNvPr id="923" name="Rectangle 922" descr="Person">
            <a:extLst>
              <a:ext uri="{FF2B5EF4-FFF2-40B4-BE49-F238E27FC236}">
                <a16:creationId xmlns:a16="http://schemas.microsoft.com/office/drawing/2014/main" id="{DDCC3BC5-E498-480E-9E2A-3485B50750D6}"/>
              </a:ext>
            </a:extLst>
          </p:cNvPr>
          <p:cNvSpPr/>
          <p:nvPr/>
        </p:nvSpPr>
        <p:spPr bwMode="auto">
          <a:xfrm>
            <a:off x="5644117" y="5226132"/>
            <a:ext cx="274962" cy="27496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924" name="Graphic 923" descr="Person">
            <a:extLst>
              <a:ext uri="{FF2B5EF4-FFF2-40B4-BE49-F238E27FC236}">
                <a16:creationId xmlns:a16="http://schemas.microsoft.com/office/drawing/2014/main" id="{DB2DE865-2B06-4383-BD20-879E43CF46AE}"/>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628563" y="5207942"/>
            <a:ext cx="315786" cy="315786"/>
          </a:xfrm>
          <a:prstGeom prst="rect">
            <a:avLst/>
          </a:prstGeom>
        </p:spPr>
      </p:pic>
      <p:pic>
        <p:nvPicPr>
          <p:cNvPr id="925" name="Graphic 924" descr="App">
            <a:extLst>
              <a:ext uri="{FF2B5EF4-FFF2-40B4-BE49-F238E27FC236}">
                <a16:creationId xmlns:a16="http://schemas.microsoft.com/office/drawing/2014/main" id="{FB72B9FB-389A-4824-99F9-120EC770511B}"/>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6255831" y="5207943"/>
            <a:ext cx="315785" cy="315785"/>
          </a:xfrm>
          <a:prstGeom prst="rect">
            <a:avLst/>
          </a:prstGeom>
        </p:spPr>
      </p:pic>
      <p:grpSp>
        <p:nvGrpSpPr>
          <p:cNvPr id="926" name="Group 925" descr="Dotted blue lines">
            <a:extLst>
              <a:ext uri="{FF2B5EF4-FFF2-40B4-BE49-F238E27FC236}">
                <a16:creationId xmlns:a16="http://schemas.microsoft.com/office/drawing/2014/main" id="{23AD146A-98EC-428E-B2D4-C954445C3C8F}"/>
              </a:ext>
            </a:extLst>
          </p:cNvPr>
          <p:cNvGrpSpPr/>
          <p:nvPr/>
        </p:nvGrpSpPr>
        <p:grpSpPr>
          <a:xfrm rot="16200000">
            <a:off x="9705898" y="2943587"/>
            <a:ext cx="182880" cy="95363"/>
            <a:chOff x="6484552" y="5288986"/>
            <a:chExt cx="464060" cy="137286"/>
          </a:xfrm>
        </p:grpSpPr>
        <p:cxnSp>
          <p:nvCxnSpPr>
            <p:cNvPr id="927" name="Straight Arrow Connector 926">
              <a:extLst>
                <a:ext uri="{FF2B5EF4-FFF2-40B4-BE49-F238E27FC236}">
                  <a16:creationId xmlns:a16="http://schemas.microsoft.com/office/drawing/2014/main" id="{BF99328E-1C19-493F-9196-8AB3E2EAD417}"/>
                </a:ext>
              </a:extLst>
            </p:cNvPr>
            <p:cNvCxnSpPr>
              <a:cxnSpLocks/>
            </p:cNvCxnSpPr>
            <p:nvPr/>
          </p:nvCxnSpPr>
          <p:spPr>
            <a:xfrm>
              <a:off x="6484552" y="5288986"/>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cxnSp>
          <p:nvCxnSpPr>
            <p:cNvPr id="928" name="Straight Arrow Connector 927">
              <a:extLst>
                <a:ext uri="{FF2B5EF4-FFF2-40B4-BE49-F238E27FC236}">
                  <a16:creationId xmlns:a16="http://schemas.microsoft.com/office/drawing/2014/main" id="{922ADFCB-5187-47E0-82DD-2C557A18ADF5}"/>
                </a:ext>
              </a:extLst>
            </p:cNvPr>
            <p:cNvCxnSpPr>
              <a:cxnSpLocks/>
            </p:cNvCxnSpPr>
            <p:nvPr/>
          </p:nvCxnSpPr>
          <p:spPr>
            <a:xfrm>
              <a:off x="6484552" y="5426272"/>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grpSp>
      <p:cxnSp>
        <p:nvCxnSpPr>
          <p:cNvPr id="929" name="Straight Arrow Connector 928" descr="Blue arrow">
            <a:extLst>
              <a:ext uri="{FF2B5EF4-FFF2-40B4-BE49-F238E27FC236}">
                <a16:creationId xmlns:a16="http://schemas.microsoft.com/office/drawing/2014/main" id="{2A33E0EA-16CB-4BE5-B1A1-F24DFB71272A}"/>
              </a:ext>
            </a:extLst>
          </p:cNvPr>
          <p:cNvCxnSpPr>
            <a:cxnSpLocks/>
          </p:cNvCxnSpPr>
          <p:nvPr/>
        </p:nvCxnSpPr>
        <p:spPr>
          <a:xfrm rot="16200000">
            <a:off x="4957330" y="3917190"/>
            <a:ext cx="142301"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grpSp>
        <p:nvGrpSpPr>
          <p:cNvPr id="930" name="Group 929">
            <a:extLst>
              <a:ext uri="{FF2B5EF4-FFF2-40B4-BE49-F238E27FC236}">
                <a16:creationId xmlns:a16="http://schemas.microsoft.com/office/drawing/2014/main" id="{A61E7140-550E-4ED7-A39E-4C26CF92A34F}"/>
              </a:ext>
            </a:extLst>
          </p:cNvPr>
          <p:cNvGrpSpPr/>
          <p:nvPr/>
        </p:nvGrpSpPr>
        <p:grpSpPr>
          <a:xfrm>
            <a:off x="2788920" y="3984941"/>
            <a:ext cx="6859886" cy="147251"/>
            <a:chOff x="2360351" y="4411178"/>
            <a:chExt cx="7288455" cy="147251"/>
          </a:xfrm>
        </p:grpSpPr>
        <p:sp>
          <p:nvSpPr>
            <p:cNvPr id="931" name="Freeform: Shape 930">
              <a:extLst>
                <a:ext uri="{FF2B5EF4-FFF2-40B4-BE49-F238E27FC236}">
                  <a16:creationId xmlns:a16="http://schemas.microsoft.com/office/drawing/2014/main" id="{31A14D3E-238D-440F-A5CA-EF5626A29E1B}"/>
                </a:ext>
              </a:extLst>
            </p:cNvPr>
            <p:cNvSpPr/>
            <p:nvPr/>
          </p:nvSpPr>
          <p:spPr bwMode="auto">
            <a:xfrm rot="16200000">
              <a:off x="2309838" y="4466896"/>
              <a:ext cx="101730" cy="0"/>
            </a:xfrm>
            <a:custGeom>
              <a:avLst/>
              <a:gdLst>
                <a:gd name="connsiteX0" fmla="*/ 0 w 208722"/>
                <a:gd name="connsiteY0" fmla="*/ 0 h 0"/>
                <a:gd name="connsiteX1" fmla="*/ 208722 w 208722"/>
                <a:gd name="connsiteY1" fmla="*/ 0 h 0"/>
              </a:gdLst>
              <a:ahLst/>
              <a:cxnLst>
                <a:cxn ang="0">
                  <a:pos x="connsiteX0" y="connsiteY0"/>
                </a:cxn>
                <a:cxn ang="0">
                  <a:pos x="connsiteX1" y="connsiteY1"/>
                </a:cxn>
              </a:cxnLst>
              <a:rect l="l" t="t" r="r" b="b"/>
              <a:pathLst>
                <a:path w="208722">
                  <a:moveTo>
                    <a:pt x="0" y="0"/>
                  </a:moveTo>
                  <a:lnTo>
                    <a:pt x="208722" y="0"/>
                  </a:lnTo>
                </a:path>
              </a:pathLst>
            </a:cu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932" name="Freeform: Shape 931">
              <a:extLst>
                <a:ext uri="{FF2B5EF4-FFF2-40B4-BE49-F238E27FC236}">
                  <a16:creationId xmlns:a16="http://schemas.microsoft.com/office/drawing/2014/main" id="{FF40AC8F-C05B-4440-94EF-97488D460327}"/>
                </a:ext>
              </a:extLst>
            </p:cNvPr>
            <p:cNvSpPr/>
            <p:nvPr/>
          </p:nvSpPr>
          <p:spPr bwMode="auto">
            <a:xfrm rot="16200000">
              <a:off x="5614035" y="4466896"/>
              <a:ext cx="101730" cy="0"/>
            </a:xfrm>
            <a:custGeom>
              <a:avLst/>
              <a:gdLst>
                <a:gd name="connsiteX0" fmla="*/ 0 w 208722"/>
                <a:gd name="connsiteY0" fmla="*/ 0 h 0"/>
                <a:gd name="connsiteX1" fmla="*/ 208722 w 208722"/>
                <a:gd name="connsiteY1" fmla="*/ 0 h 0"/>
              </a:gdLst>
              <a:ahLst/>
              <a:cxnLst>
                <a:cxn ang="0">
                  <a:pos x="connsiteX0" y="connsiteY0"/>
                </a:cxn>
                <a:cxn ang="0">
                  <a:pos x="connsiteX1" y="connsiteY1"/>
                </a:cxn>
              </a:cxnLst>
              <a:rect l="l" t="t" r="r" b="b"/>
              <a:pathLst>
                <a:path w="208722">
                  <a:moveTo>
                    <a:pt x="0" y="0"/>
                  </a:moveTo>
                  <a:lnTo>
                    <a:pt x="208722" y="0"/>
                  </a:lnTo>
                </a:path>
              </a:pathLst>
            </a:cu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933" name="Freeform: Shape 932">
              <a:extLst>
                <a:ext uri="{FF2B5EF4-FFF2-40B4-BE49-F238E27FC236}">
                  <a16:creationId xmlns:a16="http://schemas.microsoft.com/office/drawing/2014/main" id="{165854C8-BE19-4BF6-9B24-273BF3B53E6B}"/>
                </a:ext>
              </a:extLst>
            </p:cNvPr>
            <p:cNvSpPr/>
            <p:nvPr/>
          </p:nvSpPr>
          <p:spPr bwMode="auto">
            <a:xfrm rot="16200000">
              <a:off x="8364052" y="4487279"/>
              <a:ext cx="142300" cy="0"/>
            </a:xfrm>
            <a:custGeom>
              <a:avLst/>
              <a:gdLst>
                <a:gd name="connsiteX0" fmla="*/ 0 w 208722"/>
                <a:gd name="connsiteY0" fmla="*/ 0 h 0"/>
                <a:gd name="connsiteX1" fmla="*/ 208722 w 208722"/>
                <a:gd name="connsiteY1" fmla="*/ 0 h 0"/>
              </a:gdLst>
              <a:ahLst/>
              <a:cxnLst>
                <a:cxn ang="0">
                  <a:pos x="connsiteX0" y="connsiteY0"/>
                </a:cxn>
                <a:cxn ang="0">
                  <a:pos x="connsiteX1" y="connsiteY1"/>
                </a:cxn>
              </a:cxnLst>
              <a:rect l="l" t="t" r="r" b="b"/>
              <a:pathLst>
                <a:path w="208722">
                  <a:moveTo>
                    <a:pt x="0" y="0"/>
                  </a:moveTo>
                  <a:lnTo>
                    <a:pt x="208722" y="0"/>
                  </a:lnTo>
                </a:path>
              </a:pathLst>
            </a:cu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934" name="Freeform: Shape 933">
              <a:extLst>
                <a:ext uri="{FF2B5EF4-FFF2-40B4-BE49-F238E27FC236}">
                  <a16:creationId xmlns:a16="http://schemas.microsoft.com/office/drawing/2014/main" id="{55836118-04C4-41EF-B8D9-DFAB534A205B}"/>
                </a:ext>
              </a:extLst>
            </p:cNvPr>
            <p:cNvSpPr/>
            <p:nvPr/>
          </p:nvSpPr>
          <p:spPr bwMode="auto">
            <a:xfrm rot="16200000">
              <a:off x="5980986" y="790551"/>
              <a:ext cx="0" cy="7241270"/>
            </a:xfrm>
            <a:custGeom>
              <a:avLst/>
              <a:gdLst>
                <a:gd name="connsiteX0" fmla="*/ 0 w 0"/>
                <a:gd name="connsiteY0" fmla="*/ 0 h 2852531"/>
                <a:gd name="connsiteX1" fmla="*/ 0 w 0"/>
                <a:gd name="connsiteY1" fmla="*/ 2852531 h 2852531"/>
              </a:gdLst>
              <a:ahLst/>
              <a:cxnLst>
                <a:cxn ang="0">
                  <a:pos x="connsiteX0" y="connsiteY0"/>
                </a:cxn>
                <a:cxn ang="0">
                  <a:pos x="connsiteX1" y="connsiteY1"/>
                </a:cxn>
              </a:cxnLst>
              <a:rect l="l" t="t" r="r" b="b"/>
              <a:pathLst>
                <a:path h="2852531">
                  <a:moveTo>
                    <a:pt x="0" y="0"/>
                  </a:moveTo>
                  <a:lnTo>
                    <a:pt x="0" y="2852531"/>
                  </a:lnTo>
                </a:path>
              </a:pathLst>
            </a:cu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935" name="Freeform: Shape 934">
              <a:extLst>
                <a:ext uri="{FF2B5EF4-FFF2-40B4-BE49-F238E27FC236}">
                  <a16:creationId xmlns:a16="http://schemas.microsoft.com/office/drawing/2014/main" id="{07049E9F-542F-4948-B754-8C5F75AB1AFB}"/>
                </a:ext>
              </a:extLst>
            </p:cNvPr>
            <p:cNvSpPr/>
            <p:nvPr/>
          </p:nvSpPr>
          <p:spPr bwMode="auto">
            <a:xfrm rot="16200000">
              <a:off x="9577656" y="4482328"/>
              <a:ext cx="142300" cy="0"/>
            </a:xfrm>
            <a:custGeom>
              <a:avLst/>
              <a:gdLst>
                <a:gd name="connsiteX0" fmla="*/ 0 w 208722"/>
                <a:gd name="connsiteY0" fmla="*/ 0 h 0"/>
                <a:gd name="connsiteX1" fmla="*/ 208722 w 208722"/>
                <a:gd name="connsiteY1" fmla="*/ 0 h 0"/>
              </a:gdLst>
              <a:ahLst/>
              <a:cxnLst>
                <a:cxn ang="0">
                  <a:pos x="connsiteX0" y="connsiteY0"/>
                </a:cxn>
                <a:cxn ang="0">
                  <a:pos x="connsiteX1" y="connsiteY1"/>
                </a:cxn>
              </a:cxnLst>
              <a:rect l="l" t="t" r="r" b="b"/>
              <a:pathLst>
                <a:path w="208722">
                  <a:moveTo>
                    <a:pt x="0" y="0"/>
                  </a:moveTo>
                  <a:lnTo>
                    <a:pt x="208722" y="0"/>
                  </a:lnTo>
                </a:path>
              </a:pathLst>
            </a:cu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cxnSp>
        <p:nvCxnSpPr>
          <p:cNvPr id="936" name="Straight Arrow Connector 935" descr="Blue arrow">
            <a:extLst>
              <a:ext uri="{FF2B5EF4-FFF2-40B4-BE49-F238E27FC236}">
                <a16:creationId xmlns:a16="http://schemas.microsoft.com/office/drawing/2014/main" id="{81033635-A54E-4970-AF86-CA08A6835E16}"/>
              </a:ext>
            </a:extLst>
          </p:cNvPr>
          <p:cNvCxnSpPr>
            <a:cxnSpLocks/>
          </p:cNvCxnSpPr>
          <p:nvPr/>
        </p:nvCxnSpPr>
        <p:spPr>
          <a:xfrm rot="16200000">
            <a:off x="7197171" y="3916575"/>
            <a:ext cx="14230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sp>
        <p:nvSpPr>
          <p:cNvPr id="937" name="Rectangle 936" descr="Gray box">
            <a:extLst>
              <a:ext uri="{FF2B5EF4-FFF2-40B4-BE49-F238E27FC236}">
                <a16:creationId xmlns:a16="http://schemas.microsoft.com/office/drawing/2014/main" id="{E6E7FC0B-A960-400D-8D98-D69A3CC42044}"/>
              </a:ext>
            </a:extLst>
          </p:cNvPr>
          <p:cNvSpPr/>
          <p:nvPr/>
        </p:nvSpPr>
        <p:spPr bwMode="auto">
          <a:xfrm>
            <a:off x="4897712" y="4079632"/>
            <a:ext cx="4003804" cy="1000762"/>
          </a:xfrm>
          <a:prstGeom prst="rect">
            <a:avLst/>
          </a:prstGeom>
          <a:no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146304"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endParaRPr kumimoji="0" lang="en-US" sz="900" b="0" i="0" u="none" strike="noStrike" kern="0" cap="none" spc="0" normalizeH="0" baseline="0" noProof="0" err="1">
              <a:ln>
                <a:noFill/>
              </a:ln>
              <a:solidFill>
                <a:srgbClr val="000000"/>
              </a:solidFill>
              <a:effectLst/>
              <a:uLnTx/>
              <a:uFillTx/>
              <a:latin typeface="Segoe UI Semibold" panose="020B0702040204020203" pitchFamily="34" charset="0"/>
              <a:ea typeface="+mn-ea"/>
              <a:cs typeface="Segoe UI Semibold" panose="020B0702040204020203" pitchFamily="34" charset="0"/>
            </a:endParaRPr>
          </a:p>
        </p:txBody>
      </p:sp>
      <p:sp>
        <p:nvSpPr>
          <p:cNvPr id="938" name="Rectangle 937">
            <a:extLst>
              <a:ext uri="{FF2B5EF4-FFF2-40B4-BE49-F238E27FC236}">
                <a16:creationId xmlns:a16="http://schemas.microsoft.com/office/drawing/2014/main" id="{AB4CED77-D231-4A17-AE60-8C596D1DCE1E}"/>
              </a:ext>
              <a:ext uri="{C183D7F6-B498-43B3-948B-1728B52AA6E4}">
                <adec:decorative xmlns:adec="http://schemas.microsoft.com/office/drawing/2017/decorative" val="1"/>
              </a:ext>
            </a:extLst>
          </p:cNvPr>
          <p:cNvSpPr/>
          <p:nvPr/>
        </p:nvSpPr>
        <p:spPr bwMode="auto">
          <a:xfrm>
            <a:off x="8959153" y="4147410"/>
            <a:ext cx="1104059" cy="865207"/>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146304"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Campaign data, conversion data</a:t>
            </a:r>
          </a:p>
        </p:txBody>
      </p:sp>
      <p:sp>
        <p:nvSpPr>
          <p:cNvPr id="939" name="Rectangle 938">
            <a:extLst>
              <a:ext uri="{FF2B5EF4-FFF2-40B4-BE49-F238E27FC236}">
                <a16:creationId xmlns:a16="http://schemas.microsoft.com/office/drawing/2014/main" id="{679323E4-D41A-43C4-9C4E-EFBC9CB8E583}"/>
              </a:ext>
              <a:ext uri="{C183D7F6-B498-43B3-948B-1728B52AA6E4}">
                <adec:decorative xmlns:adec="http://schemas.microsoft.com/office/drawing/2017/decorative" val="1"/>
              </a:ext>
            </a:extLst>
          </p:cNvPr>
          <p:cNvSpPr/>
          <p:nvPr/>
        </p:nvSpPr>
        <p:spPr bwMode="auto">
          <a:xfrm>
            <a:off x="10120850" y="4147412"/>
            <a:ext cx="1104059" cy="865203"/>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146304"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Third-party data </a:t>
            </a: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(digital media, enrichment and apps)</a:t>
            </a:r>
          </a:p>
        </p:txBody>
      </p:sp>
      <p:sp>
        <p:nvSpPr>
          <p:cNvPr id="940" name="Rectangle 939" descr="Gray box">
            <a:extLst>
              <a:ext uri="{FF2B5EF4-FFF2-40B4-BE49-F238E27FC236}">
                <a16:creationId xmlns:a16="http://schemas.microsoft.com/office/drawing/2014/main" id="{88EAC4B8-EFD4-48A3-A806-B86ADF5F81B8}"/>
              </a:ext>
            </a:extLst>
          </p:cNvPr>
          <p:cNvSpPr/>
          <p:nvPr/>
        </p:nvSpPr>
        <p:spPr bwMode="auto">
          <a:xfrm>
            <a:off x="1731329" y="4079632"/>
            <a:ext cx="3107254" cy="1000762"/>
          </a:xfrm>
          <a:prstGeom prst="rect">
            <a:avLst/>
          </a:prstGeom>
          <a:no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146304"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endParaRPr kumimoji="0" lang="en-US" sz="900" b="0" i="0" u="none" strike="noStrike" kern="0" cap="none" spc="0" normalizeH="0" baseline="0" noProof="0" err="1">
              <a:ln>
                <a:noFill/>
              </a:ln>
              <a:solidFill>
                <a:srgbClr val="000000"/>
              </a:solidFill>
              <a:effectLst/>
              <a:uLnTx/>
              <a:uFillTx/>
              <a:latin typeface="Segoe UI Semibold" panose="020B0702040204020203" pitchFamily="34" charset="0"/>
              <a:ea typeface="+mn-ea"/>
              <a:cs typeface="Segoe UI Semibold" panose="020B0702040204020203" pitchFamily="34" charset="0"/>
            </a:endParaRPr>
          </a:p>
        </p:txBody>
      </p:sp>
      <p:grpSp>
        <p:nvGrpSpPr>
          <p:cNvPr id="941" name="Group 940">
            <a:extLst>
              <a:ext uri="{FF2B5EF4-FFF2-40B4-BE49-F238E27FC236}">
                <a16:creationId xmlns:a16="http://schemas.microsoft.com/office/drawing/2014/main" id="{B037CF86-6D3A-442E-A6E3-954EA4E96DC2}"/>
              </a:ext>
            </a:extLst>
          </p:cNvPr>
          <p:cNvGrpSpPr/>
          <p:nvPr/>
        </p:nvGrpSpPr>
        <p:grpSpPr>
          <a:xfrm>
            <a:off x="4955543" y="4097162"/>
            <a:ext cx="3878058" cy="912203"/>
            <a:chOff x="3950883" y="4523399"/>
            <a:chExt cx="3878058" cy="912203"/>
          </a:xfrm>
        </p:grpSpPr>
        <p:grpSp>
          <p:nvGrpSpPr>
            <p:cNvPr id="942" name="Group 941">
              <a:extLst>
                <a:ext uri="{FF2B5EF4-FFF2-40B4-BE49-F238E27FC236}">
                  <a16:creationId xmlns:a16="http://schemas.microsoft.com/office/drawing/2014/main" id="{C34D0C02-CD6B-4699-A49C-E014446145C5}"/>
                </a:ext>
              </a:extLst>
            </p:cNvPr>
            <p:cNvGrpSpPr/>
            <p:nvPr/>
          </p:nvGrpSpPr>
          <p:grpSpPr>
            <a:xfrm>
              <a:off x="3950883" y="4573647"/>
              <a:ext cx="3878058" cy="861955"/>
              <a:chOff x="4855607" y="4573647"/>
              <a:chExt cx="2973334" cy="861955"/>
            </a:xfrm>
          </p:grpSpPr>
          <p:sp>
            <p:nvSpPr>
              <p:cNvPr id="962" name="TextBox 961">
                <a:extLst>
                  <a:ext uri="{FF2B5EF4-FFF2-40B4-BE49-F238E27FC236}">
                    <a16:creationId xmlns:a16="http://schemas.microsoft.com/office/drawing/2014/main" id="{A8E77BFF-7065-40F1-85A1-04EF1B49AB65}"/>
                  </a:ext>
                </a:extLst>
              </p:cNvPr>
              <p:cNvSpPr txBox="1">
                <a:spLocks/>
              </p:cNvSpPr>
              <p:nvPr/>
            </p:nvSpPr>
            <p:spPr>
              <a:xfrm>
                <a:off x="5867133" y="4573647"/>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Mainframe</a:t>
                </a:r>
              </a:p>
            </p:txBody>
          </p:sp>
          <p:sp>
            <p:nvSpPr>
              <p:cNvPr id="963" name="TextBox 962">
                <a:extLst>
                  <a:ext uri="{FF2B5EF4-FFF2-40B4-BE49-F238E27FC236}">
                    <a16:creationId xmlns:a16="http://schemas.microsoft.com/office/drawing/2014/main" id="{73DCED4E-F5B2-489E-AF46-425D330D7C7E}"/>
                  </a:ext>
                </a:extLst>
              </p:cNvPr>
              <p:cNvSpPr txBox="1">
                <a:spLocks/>
              </p:cNvSpPr>
              <p:nvPr/>
            </p:nvSpPr>
            <p:spPr>
              <a:xfrm>
                <a:off x="6868821" y="4573647"/>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Other </a:t>
                </a:r>
                <a:br>
                  <a:rPr lang="en-US" sz="700">
                    <a:solidFill>
                      <a:sysClr val="windowText" lastClr="000000"/>
                    </a:solidFill>
                    <a:latin typeface="+mj-lt"/>
                  </a:rPr>
                </a:br>
                <a:r>
                  <a:rPr lang="en-US" sz="700">
                    <a:solidFill>
                      <a:sysClr val="windowText" lastClr="000000"/>
                    </a:solidFill>
                    <a:latin typeface="+mj-lt"/>
                  </a:rPr>
                  <a:t>clouds</a:t>
                </a:r>
              </a:p>
            </p:txBody>
          </p:sp>
          <p:sp>
            <p:nvSpPr>
              <p:cNvPr id="964" name="TextBox 963">
                <a:extLst>
                  <a:ext uri="{FF2B5EF4-FFF2-40B4-BE49-F238E27FC236}">
                    <a16:creationId xmlns:a16="http://schemas.microsoft.com/office/drawing/2014/main" id="{A1A7E189-2C6A-4AF2-8F10-341A7A709356}"/>
                  </a:ext>
                </a:extLst>
              </p:cNvPr>
              <p:cNvSpPr txBox="1">
                <a:spLocks/>
              </p:cNvSpPr>
              <p:nvPr/>
            </p:nvSpPr>
            <p:spPr>
              <a:xfrm>
                <a:off x="4855607" y="4573647"/>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SaaS (LOB)</a:t>
                </a:r>
              </a:p>
            </p:txBody>
          </p:sp>
          <p:sp>
            <p:nvSpPr>
              <p:cNvPr id="965" name="TextBox 964">
                <a:extLst>
                  <a:ext uri="{FF2B5EF4-FFF2-40B4-BE49-F238E27FC236}">
                    <a16:creationId xmlns:a16="http://schemas.microsoft.com/office/drawing/2014/main" id="{B8F72759-52B5-4289-BEEF-9F2715CB9C35}"/>
                  </a:ext>
                </a:extLst>
              </p:cNvPr>
              <p:cNvSpPr txBox="1">
                <a:spLocks/>
              </p:cNvSpPr>
              <p:nvPr/>
            </p:nvSpPr>
            <p:spPr>
              <a:xfrm>
                <a:off x="5867133" y="4876731"/>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Store</a:t>
                </a:r>
              </a:p>
            </p:txBody>
          </p:sp>
          <p:sp>
            <p:nvSpPr>
              <p:cNvPr id="966" name="TextBox 965">
                <a:extLst>
                  <a:ext uri="{FF2B5EF4-FFF2-40B4-BE49-F238E27FC236}">
                    <a16:creationId xmlns:a16="http://schemas.microsoft.com/office/drawing/2014/main" id="{169C8426-CFC1-4467-92C1-68F66FBEFC2C}"/>
                  </a:ext>
                </a:extLst>
              </p:cNvPr>
              <p:cNvSpPr txBox="1">
                <a:spLocks/>
              </p:cNvSpPr>
              <p:nvPr/>
            </p:nvSpPr>
            <p:spPr>
              <a:xfrm>
                <a:off x="6868821" y="4876731"/>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Analytics</a:t>
                </a:r>
              </a:p>
            </p:txBody>
          </p:sp>
          <p:sp>
            <p:nvSpPr>
              <p:cNvPr id="967" name="TextBox 966">
                <a:extLst>
                  <a:ext uri="{FF2B5EF4-FFF2-40B4-BE49-F238E27FC236}">
                    <a16:creationId xmlns:a16="http://schemas.microsoft.com/office/drawing/2014/main" id="{76B51B26-063F-4368-9FD3-0BDEFC34F0A7}"/>
                  </a:ext>
                </a:extLst>
              </p:cNvPr>
              <p:cNvSpPr txBox="1">
                <a:spLocks/>
              </p:cNvSpPr>
              <p:nvPr/>
            </p:nvSpPr>
            <p:spPr>
              <a:xfrm>
                <a:off x="4855607" y="4876731"/>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Excel CSV</a:t>
                </a:r>
              </a:p>
            </p:txBody>
          </p:sp>
          <p:sp>
            <p:nvSpPr>
              <p:cNvPr id="968" name="TextBox 967">
                <a:extLst>
                  <a:ext uri="{FF2B5EF4-FFF2-40B4-BE49-F238E27FC236}">
                    <a16:creationId xmlns:a16="http://schemas.microsoft.com/office/drawing/2014/main" id="{3F60528B-459A-4D6E-A873-7866AD1905F7}"/>
                  </a:ext>
                </a:extLst>
              </p:cNvPr>
              <p:cNvSpPr txBox="1">
                <a:spLocks/>
              </p:cNvSpPr>
              <p:nvPr/>
            </p:nvSpPr>
            <p:spPr>
              <a:xfrm>
                <a:off x="5867133" y="5181750"/>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Edge</a:t>
                </a:r>
              </a:p>
            </p:txBody>
          </p:sp>
          <p:sp>
            <p:nvSpPr>
              <p:cNvPr id="969" name="TextBox 968">
                <a:extLst>
                  <a:ext uri="{FF2B5EF4-FFF2-40B4-BE49-F238E27FC236}">
                    <a16:creationId xmlns:a16="http://schemas.microsoft.com/office/drawing/2014/main" id="{88BFA14C-A1F9-4E6F-8369-977C16CD674D}"/>
                  </a:ext>
                </a:extLst>
              </p:cNvPr>
              <p:cNvSpPr txBox="1">
                <a:spLocks/>
              </p:cNvSpPr>
              <p:nvPr/>
            </p:nvSpPr>
            <p:spPr>
              <a:xfrm>
                <a:off x="6868821" y="5181750"/>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a:t>
                </a:r>
              </a:p>
            </p:txBody>
          </p:sp>
          <p:sp>
            <p:nvSpPr>
              <p:cNvPr id="970" name="TextBox 969">
                <a:extLst>
                  <a:ext uri="{FF2B5EF4-FFF2-40B4-BE49-F238E27FC236}">
                    <a16:creationId xmlns:a16="http://schemas.microsoft.com/office/drawing/2014/main" id="{00732DEE-E833-4C4E-9CF0-83E64C5E58D6}"/>
                  </a:ext>
                </a:extLst>
              </p:cNvPr>
              <p:cNvSpPr txBox="1">
                <a:spLocks/>
              </p:cNvSpPr>
              <p:nvPr/>
            </p:nvSpPr>
            <p:spPr>
              <a:xfrm>
                <a:off x="4855607" y="5181750"/>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Social Media</a:t>
                </a:r>
              </a:p>
            </p:txBody>
          </p:sp>
        </p:grpSp>
        <p:pic>
          <p:nvPicPr>
            <p:cNvPr id="943" name="Graphic 942" descr="Salesforce logo">
              <a:extLst>
                <a:ext uri="{FF2B5EF4-FFF2-40B4-BE49-F238E27FC236}">
                  <a16:creationId xmlns:a16="http://schemas.microsoft.com/office/drawing/2014/main" id="{71C10816-5EEA-42F0-A284-618B22D08266}"/>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4960890" y="4631728"/>
              <a:ext cx="198179" cy="138844"/>
            </a:xfrm>
            <a:prstGeom prst="rect">
              <a:avLst/>
            </a:prstGeom>
          </p:spPr>
        </p:pic>
        <p:pic>
          <p:nvPicPr>
            <p:cNvPr id="944" name="Graphic 943" descr="Facebook icon">
              <a:extLst>
                <a:ext uri="{FF2B5EF4-FFF2-40B4-BE49-F238E27FC236}">
                  <a16:creationId xmlns:a16="http://schemas.microsoft.com/office/drawing/2014/main" id="{47AFB5B2-2348-404A-BCAB-9FA21C331F41}"/>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rcRect/>
            <a:stretch/>
          </p:blipFill>
          <p:spPr>
            <a:xfrm>
              <a:off x="4849744" y="5242276"/>
              <a:ext cx="132800" cy="132800"/>
            </a:xfrm>
            <a:prstGeom prst="rect">
              <a:avLst/>
            </a:prstGeom>
          </p:spPr>
        </p:pic>
        <p:pic>
          <p:nvPicPr>
            <p:cNvPr id="945" name="Graphic 944" descr="Twitter icon">
              <a:extLst>
                <a:ext uri="{FF2B5EF4-FFF2-40B4-BE49-F238E27FC236}">
                  <a16:creationId xmlns:a16="http://schemas.microsoft.com/office/drawing/2014/main" id="{3C2CFF30-F050-4F15-907B-9CBD0CA79F2D}"/>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rcRect/>
            <a:stretch/>
          </p:blipFill>
          <p:spPr>
            <a:xfrm>
              <a:off x="5021660" y="5242276"/>
              <a:ext cx="132800" cy="132800"/>
            </a:xfrm>
            <a:prstGeom prst="rect">
              <a:avLst/>
            </a:prstGeom>
          </p:spPr>
        </p:pic>
        <p:pic>
          <p:nvPicPr>
            <p:cNvPr id="946" name="Graphic 945" descr="Arm logo">
              <a:extLst>
                <a:ext uri="{FF2B5EF4-FFF2-40B4-BE49-F238E27FC236}">
                  <a16:creationId xmlns:a16="http://schemas.microsoft.com/office/drawing/2014/main" id="{03424970-671E-4283-A08D-DEF4E5101ADA}"/>
                </a:ext>
              </a:extLst>
            </p:cNvPr>
            <p:cNvPicPr>
              <a:picLocks noChangeAspect="1"/>
            </p:cNvPicPr>
            <p:nvPr/>
          </p:nvPicPr>
          <p:blipFill rotWithShape="1">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rcRect l="29946" t="37964" r="29873" b="38862"/>
            <a:stretch/>
          </p:blipFill>
          <p:spPr>
            <a:xfrm>
              <a:off x="6189480" y="5241037"/>
              <a:ext cx="303548" cy="135278"/>
            </a:xfrm>
            <a:prstGeom prst="rect">
              <a:avLst/>
            </a:prstGeom>
          </p:spPr>
        </p:pic>
        <p:pic>
          <p:nvPicPr>
            <p:cNvPr id="947" name="Graphic 946" descr="Intel logo">
              <a:extLst>
                <a:ext uri="{FF2B5EF4-FFF2-40B4-BE49-F238E27FC236}">
                  <a16:creationId xmlns:a16="http://schemas.microsoft.com/office/drawing/2014/main" id="{3B063BDB-BAE3-4852-8BEE-0757C5AC5103}"/>
                </a:ext>
              </a:extLst>
            </p:cNvPr>
            <p:cNvPicPr>
              <a:picLocks noChangeAspect="1"/>
            </p:cNvPicPr>
            <p:nvPr/>
          </p:nvPicPr>
          <p:blipFill rotWithShape="1">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rcRect t="18359" b="13389"/>
            <a:stretch/>
          </p:blipFill>
          <p:spPr>
            <a:xfrm>
              <a:off x="5964498" y="5209231"/>
              <a:ext cx="225176" cy="198890"/>
            </a:xfrm>
            <a:prstGeom prst="rect">
              <a:avLst/>
            </a:prstGeom>
          </p:spPr>
        </p:pic>
        <p:pic>
          <p:nvPicPr>
            <p:cNvPr id="948" name="Graphic 947" descr="Alibaba cloud logo">
              <a:extLst>
                <a:ext uri="{FF2B5EF4-FFF2-40B4-BE49-F238E27FC236}">
                  <a16:creationId xmlns:a16="http://schemas.microsoft.com/office/drawing/2014/main" id="{16C2397D-AAAB-4BCF-945C-0A26B596FBE4}"/>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7478910" y="4612811"/>
              <a:ext cx="310664" cy="159388"/>
            </a:xfrm>
            <a:prstGeom prst="rect">
              <a:avLst/>
            </a:prstGeom>
          </p:spPr>
        </p:pic>
        <p:pic>
          <p:nvPicPr>
            <p:cNvPr id="949" name="Graphic 948" descr="AWS logo">
              <a:extLst>
                <a:ext uri="{FF2B5EF4-FFF2-40B4-BE49-F238E27FC236}">
                  <a16:creationId xmlns:a16="http://schemas.microsoft.com/office/drawing/2014/main" id="{C1DEC89A-0891-4884-9815-58B98F00F1B0}"/>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7136760" y="4656236"/>
              <a:ext cx="202962" cy="202962"/>
            </a:xfrm>
            <a:prstGeom prst="rect">
              <a:avLst/>
            </a:prstGeom>
          </p:spPr>
        </p:pic>
        <p:pic>
          <p:nvPicPr>
            <p:cNvPr id="950" name="Graphic 949" descr="Google cloud logo">
              <a:extLst>
                <a:ext uri="{FF2B5EF4-FFF2-40B4-BE49-F238E27FC236}">
                  <a16:creationId xmlns:a16="http://schemas.microsoft.com/office/drawing/2014/main" id="{EE898298-42C5-4D61-A434-1C2838020EA0}"/>
                </a:ext>
              </a:extLst>
            </p:cNvPr>
            <p:cNvPicPr>
              <a:picLocks noChangeAspect="1"/>
            </p:cNvPicPr>
            <p:nvPr/>
          </p:nvPicPr>
          <p:blipFill rotWithShape="1">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rcRect l="9401" t="36396" r="8939" b="38967"/>
            <a:stretch/>
          </p:blipFill>
          <p:spPr>
            <a:xfrm>
              <a:off x="6966479" y="4552031"/>
              <a:ext cx="543524" cy="163978"/>
            </a:xfrm>
            <a:prstGeom prst="rect">
              <a:avLst/>
            </a:prstGeom>
          </p:spPr>
        </p:pic>
        <p:pic>
          <p:nvPicPr>
            <p:cNvPr id="951" name="Graphic 950" descr="SAS logo">
              <a:extLst>
                <a:ext uri="{FF2B5EF4-FFF2-40B4-BE49-F238E27FC236}">
                  <a16:creationId xmlns:a16="http://schemas.microsoft.com/office/drawing/2014/main" id="{1588B6E1-3F74-44F5-A2F7-3857EC8A6766}"/>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557811" y="4939091"/>
              <a:ext cx="248391" cy="139755"/>
            </a:xfrm>
            <a:prstGeom prst="rect">
              <a:avLst/>
            </a:prstGeom>
          </p:spPr>
        </p:pic>
        <p:pic>
          <p:nvPicPr>
            <p:cNvPr id="952" name="Picture 28" descr="Image result for Cloudera">
              <a:extLst>
                <a:ext uri="{FF2B5EF4-FFF2-40B4-BE49-F238E27FC236}">
                  <a16:creationId xmlns:a16="http://schemas.microsoft.com/office/drawing/2014/main" id="{56FE911E-9D75-431F-BEB7-988B039D30E1}"/>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7200803" y="4969079"/>
              <a:ext cx="328984" cy="79779"/>
            </a:xfrm>
            <a:prstGeom prst="rect">
              <a:avLst/>
            </a:prstGeom>
            <a:noFill/>
            <a:extLst>
              <a:ext uri="{909E8E84-426E-40DD-AFC4-6F175D3DCCD1}">
                <a14:hiddenFill xmlns:a14="http://schemas.microsoft.com/office/drawing/2010/main">
                  <a:solidFill>
                    <a:srgbClr val="FFFFFF"/>
                  </a:solidFill>
                </a14:hiddenFill>
              </a:ext>
            </a:extLst>
          </p:spPr>
        </p:pic>
        <p:pic>
          <p:nvPicPr>
            <p:cNvPr id="953" name="Graphic 952" descr="Databrick logo">
              <a:extLst>
                <a:ext uri="{FF2B5EF4-FFF2-40B4-BE49-F238E27FC236}">
                  <a16:creationId xmlns:a16="http://schemas.microsoft.com/office/drawing/2014/main" id="{DA6EF047-DD4A-40B7-BC4D-A7C86A19664C}"/>
                </a:ext>
              </a:extLst>
            </p:cNvPr>
            <p:cNvPicPr>
              <a:picLocks noChangeAspect="1"/>
            </p:cNvPicPr>
            <p:nvPr/>
          </p:nvPicPr>
          <p:blipFill>
            <a:blip r:embed="rId44">
              <a:extLst>
                <a:ext uri="{28A0092B-C50C-407E-A947-70E740481C1C}">
                  <a14:useLocalDpi xmlns:a14="http://schemas.microsoft.com/office/drawing/2010/main" val="0"/>
                </a:ext>
                <a:ext uri="{96DAC541-7B7A-43D3-8B79-37D633B846F1}">
                  <asvg:svgBlip xmlns:asvg="http://schemas.microsoft.com/office/drawing/2016/SVG/main" r:embed="rId45"/>
                </a:ext>
              </a:extLst>
            </a:blip>
            <a:srcRect/>
            <a:stretch/>
          </p:blipFill>
          <p:spPr>
            <a:xfrm>
              <a:off x="7032032" y="4947726"/>
              <a:ext cx="122484" cy="122484"/>
            </a:xfrm>
            <a:prstGeom prst="rect">
              <a:avLst/>
            </a:prstGeom>
          </p:spPr>
        </p:pic>
        <p:pic>
          <p:nvPicPr>
            <p:cNvPr id="954" name="Picture 953" descr="Excel">
              <a:extLst>
                <a:ext uri="{FF2B5EF4-FFF2-40B4-BE49-F238E27FC236}">
                  <a16:creationId xmlns:a16="http://schemas.microsoft.com/office/drawing/2014/main" id="{D2893626-83F8-4EED-907E-3CF1DE3A885F}"/>
                </a:ext>
              </a:extLst>
            </p:cNvPr>
            <p:cNvPicPr>
              <a:picLocks noChangeAspect="1"/>
            </p:cNvPicPr>
            <p:nvPr/>
          </p:nvPicPr>
          <p:blipFill>
            <a:blip r:embed="rId46">
              <a:extLst>
                <a:ext uri="{28A0092B-C50C-407E-A947-70E740481C1C}">
                  <a14:useLocalDpi xmlns:a14="http://schemas.microsoft.com/office/drawing/2010/main" val="0"/>
                </a:ext>
              </a:extLst>
            </a:blip>
            <a:srcRect/>
            <a:stretch/>
          </p:blipFill>
          <p:spPr>
            <a:xfrm>
              <a:off x="4894539" y="4842934"/>
              <a:ext cx="337347" cy="337347"/>
            </a:xfrm>
            <a:prstGeom prst="rect">
              <a:avLst/>
            </a:prstGeom>
          </p:spPr>
        </p:pic>
        <p:pic>
          <p:nvPicPr>
            <p:cNvPr id="955" name="Picture 4" descr="A close up of a sign&#10;&#10;Description automatically generated">
              <a:extLst>
                <a:ext uri="{FF2B5EF4-FFF2-40B4-BE49-F238E27FC236}">
                  <a16:creationId xmlns:a16="http://schemas.microsoft.com/office/drawing/2014/main" id="{4753DA42-FDC7-4904-9EC8-4BD007B0893A}"/>
                </a:ext>
              </a:extLst>
            </p:cNvP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6309191" y="4622075"/>
              <a:ext cx="157072" cy="157072"/>
            </a:xfrm>
            <a:prstGeom prst="rect">
              <a:avLst/>
            </a:prstGeom>
            <a:noFill/>
            <a:extLst>
              <a:ext uri="{909E8E84-426E-40DD-AFC4-6F175D3DCCD1}">
                <a14:hiddenFill xmlns:a14="http://schemas.microsoft.com/office/drawing/2010/main">
                  <a:solidFill>
                    <a:srgbClr val="FFFFFF"/>
                  </a:solidFill>
                </a14:hiddenFill>
              </a:ext>
            </a:extLst>
          </p:spPr>
        </p:pic>
        <p:pic>
          <p:nvPicPr>
            <p:cNvPr id="956" name="Picture 14" descr="Image result for Oracle">
              <a:extLst>
                <a:ext uri="{FF2B5EF4-FFF2-40B4-BE49-F238E27FC236}">
                  <a16:creationId xmlns:a16="http://schemas.microsoft.com/office/drawing/2014/main" id="{ED730697-6B4C-4E38-BC24-36C8734FBEC4}"/>
                </a:ext>
              </a:extLst>
            </p:cNvPr>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5804434" y="4921280"/>
              <a:ext cx="302551" cy="42980"/>
            </a:xfrm>
            <a:prstGeom prst="rect">
              <a:avLst/>
            </a:prstGeom>
            <a:noFill/>
            <a:extLst>
              <a:ext uri="{909E8E84-426E-40DD-AFC4-6F175D3DCCD1}">
                <a14:hiddenFill xmlns:a14="http://schemas.microsoft.com/office/drawing/2010/main">
                  <a:solidFill>
                    <a:srgbClr val="FFFFFF"/>
                  </a:solidFill>
                </a14:hiddenFill>
              </a:ext>
            </a:extLst>
          </p:spPr>
        </p:pic>
        <p:pic>
          <p:nvPicPr>
            <p:cNvPr id="957" name="Picture 24" descr="Image result for Teradata logo">
              <a:extLst>
                <a:ext uri="{FF2B5EF4-FFF2-40B4-BE49-F238E27FC236}">
                  <a16:creationId xmlns:a16="http://schemas.microsoft.com/office/drawing/2014/main" id="{25973FDA-A1E0-4178-8FA6-48332B59FC40}"/>
                </a:ext>
              </a:extLst>
            </p:cNvPr>
            <p:cNvPicPr>
              <a:picLocks noChangeAspect="1" noChangeArrowheads="1"/>
            </p:cNvPicPr>
            <p:nvPr/>
          </p:nvPicPr>
          <p:blipFill rotWithShape="1">
            <a:blip r:embed="rId49" cstate="print">
              <a:extLst>
                <a:ext uri="{28A0092B-C50C-407E-A947-70E740481C1C}">
                  <a14:useLocalDpi xmlns:a14="http://schemas.microsoft.com/office/drawing/2010/main" val="0"/>
                </a:ext>
              </a:extLst>
            </a:blip>
            <a:srcRect/>
            <a:stretch/>
          </p:blipFill>
          <p:spPr bwMode="auto">
            <a:xfrm>
              <a:off x="5816671" y="5007246"/>
              <a:ext cx="278076" cy="93659"/>
            </a:xfrm>
            <a:prstGeom prst="rect">
              <a:avLst/>
            </a:prstGeom>
            <a:noFill/>
            <a:extLst>
              <a:ext uri="{909E8E84-426E-40DD-AFC4-6F175D3DCCD1}">
                <a14:hiddenFill xmlns:a14="http://schemas.microsoft.com/office/drawing/2010/main">
                  <a:solidFill>
                    <a:srgbClr val="FFFFFF"/>
                  </a:solidFill>
                </a14:hiddenFill>
              </a:ext>
            </a:extLst>
          </p:spPr>
        </p:pic>
        <p:pic>
          <p:nvPicPr>
            <p:cNvPr id="958" name="Picture 2" descr="MonoDB logo">
              <a:extLst>
                <a:ext uri="{FF2B5EF4-FFF2-40B4-BE49-F238E27FC236}">
                  <a16:creationId xmlns:a16="http://schemas.microsoft.com/office/drawing/2014/main" id="{1AD67596-03D7-4A73-8FD0-212ADDD0554F}"/>
                </a:ext>
              </a:extLst>
            </p:cNvPr>
            <p:cNvPicPr>
              <a:picLocks noChangeAspect="1" noChangeArrowheads="1"/>
            </p:cNvPicPr>
            <p:nvPr/>
          </p:nvPicPr>
          <p:blipFill>
            <a:blip r:embed="rId50" cstate="print">
              <a:extLst>
                <a:ext uri="{28A0092B-C50C-407E-A947-70E740481C1C}">
                  <a14:useLocalDpi xmlns:a14="http://schemas.microsoft.com/office/drawing/2010/main" val="0"/>
                </a:ext>
              </a:extLst>
            </a:blip>
            <a:stretch>
              <a:fillRect/>
            </a:stretch>
          </p:blipFill>
          <p:spPr bwMode="auto">
            <a:xfrm>
              <a:off x="6167318" y="5019753"/>
              <a:ext cx="300288" cy="81528"/>
            </a:xfrm>
            <a:prstGeom prst="rect">
              <a:avLst/>
            </a:prstGeom>
            <a:noFill/>
            <a:extLst>
              <a:ext uri="{909E8E84-426E-40DD-AFC4-6F175D3DCCD1}">
                <a14:hiddenFill xmlns:a14="http://schemas.microsoft.com/office/drawing/2010/main">
                  <a:solidFill>
                    <a:srgbClr val="FFFFFF"/>
                  </a:solidFill>
                </a14:hiddenFill>
              </a:ext>
            </a:extLst>
          </p:spPr>
        </p:pic>
        <p:pic>
          <p:nvPicPr>
            <p:cNvPr id="959" name="Picture 958" descr="Cassandra logo">
              <a:extLst>
                <a:ext uri="{FF2B5EF4-FFF2-40B4-BE49-F238E27FC236}">
                  <a16:creationId xmlns:a16="http://schemas.microsoft.com/office/drawing/2014/main" id="{F33EC409-2627-421D-ABE3-EBB5853763B9}"/>
                </a:ext>
              </a:extLst>
            </p:cNvPr>
            <p:cNvPicPr>
              <a:picLocks noChangeAspect="1"/>
            </p:cNvPicPr>
            <p:nvPr/>
          </p:nvPicPr>
          <p:blipFill>
            <a:blip r:embed="rId51"/>
            <a:stretch>
              <a:fillRect/>
            </a:stretch>
          </p:blipFill>
          <p:spPr>
            <a:xfrm>
              <a:off x="6221116" y="4897313"/>
              <a:ext cx="192693" cy="129201"/>
            </a:xfrm>
            <a:prstGeom prst="rect">
              <a:avLst/>
            </a:prstGeom>
          </p:spPr>
        </p:pic>
        <p:pic>
          <p:nvPicPr>
            <p:cNvPr id="960" name="Picture 8" descr="Image result for SAP HANA logo">
              <a:extLst>
                <a:ext uri="{FF2B5EF4-FFF2-40B4-BE49-F238E27FC236}">
                  <a16:creationId xmlns:a16="http://schemas.microsoft.com/office/drawing/2014/main" id="{62277021-E5A8-418D-9142-40D8A61A1D2C}"/>
                </a:ext>
              </a:extLst>
            </p:cNvPr>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4638883" y="4738869"/>
              <a:ext cx="244544" cy="67216"/>
            </a:xfrm>
            <a:prstGeom prst="rect">
              <a:avLst/>
            </a:prstGeom>
            <a:noFill/>
            <a:extLst>
              <a:ext uri="{909E8E84-426E-40DD-AFC4-6F175D3DCCD1}">
                <a14:hiddenFill xmlns:a14="http://schemas.microsoft.com/office/drawing/2010/main">
                  <a:solidFill>
                    <a:srgbClr val="FFFFFF"/>
                  </a:solidFill>
                </a14:hiddenFill>
              </a:ext>
            </a:extLst>
          </p:spPr>
        </p:pic>
        <p:pic>
          <p:nvPicPr>
            <p:cNvPr id="961" name="Graphic 960" descr="Workday logo">
              <a:extLst>
                <a:ext uri="{FF2B5EF4-FFF2-40B4-BE49-F238E27FC236}">
                  <a16:creationId xmlns:a16="http://schemas.microsoft.com/office/drawing/2014/main" id="{A8A55F90-F78C-458A-A587-E5C91141447F}"/>
                </a:ext>
              </a:extLst>
            </p:cNvPr>
            <p:cNvPicPr>
              <a:picLocks noChangeAspect="1"/>
            </p:cNvPicPr>
            <p:nvPr/>
          </p:nvPicPr>
          <p:blipFill>
            <a:blip r:embed="rId53">
              <a:extLst>
                <a:ext uri="{28A0092B-C50C-407E-A947-70E740481C1C}">
                  <a14:useLocalDpi xmlns:a14="http://schemas.microsoft.com/office/drawing/2010/main" val="0"/>
                </a:ext>
                <a:ext uri="{96DAC541-7B7A-43D3-8B79-37D633B846F1}">
                  <asvg:svgBlip xmlns:asvg="http://schemas.microsoft.com/office/drawing/2016/SVG/main" r:embed="rId54"/>
                </a:ext>
              </a:extLst>
            </a:blip>
            <a:stretch>
              <a:fillRect/>
            </a:stretch>
          </p:blipFill>
          <p:spPr>
            <a:xfrm>
              <a:off x="4624566" y="4523399"/>
              <a:ext cx="281268" cy="281268"/>
            </a:xfrm>
            <a:prstGeom prst="rect">
              <a:avLst/>
            </a:prstGeom>
          </p:spPr>
        </p:pic>
      </p:grpSp>
      <p:cxnSp>
        <p:nvCxnSpPr>
          <p:cNvPr id="971" name="Straight Arrow Connector 970" descr="Blue arrow">
            <a:extLst>
              <a:ext uri="{FF2B5EF4-FFF2-40B4-BE49-F238E27FC236}">
                <a16:creationId xmlns:a16="http://schemas.microsoft.com/office/drawing/2014/main" id="{4C614970-0AFF-4DC8-AB59-E3EF55520B4C}"/>
              </a:ext>
            </a:extLst>
          </p:cNvPr>
          <p:cNvCxnSpPr>
            <a:cxnSpLocks/>
          </p:cNvCxnSpPr>
          <p:nvPr/>
        </p:nvCxnSpPr>
        <p:spPr>
          <a:xfrm>
            <a:off x="5942302" y="5365088"/>
            <a:ext cx="233796"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sp>
        <p:nvSpPr>
          <p:cNvPr id="972" name="Oval 971" descr="Dark blue circle">
            <a:extLst>
              <a:ext uri="{FF2B5EF4-FFF2-40B4-BE49-F238E27FC236}">
                <a16:creationId xmlns:a16="http://schemas.microsoft.com/office/drawing/2014/main" id="{0F13C24F-B5A5-4690-9B0B-A67B8FEAFA5A}"/>
              </a:ext>
            </a:extLst>
          </p:cNvPr>
          <p:cNvSpPr/>
          <p:nvPr/>
        </p:nvSpPr>
        <p:spPr bwMode="auto">
          <a:xfrm>
            <a:off x="5863747" y="3549786"/>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73" name="Oval 972" descr="Dark blue circle">
            <a:extLst>
              <a:ext uri="{FF2B5EF4-FFF2-40B4-BE49-F238E27FC236}">
                <a16:creationId xmlns:a16="http://schemas.microsoft.com/office/drawing/2014/main" id="{4ED0A5DC-84EA-41A8-9E64-2007572D3CA3}"/>
              </a:ext>
            </a:extLst>
          </p:cNvPr>
          <p:cNvSpPr/>
          <p:nvPr/>
        </p:nvSpPr>
        <p:spPr bwMode="auto">
          <a:xfrm>
            <a:off x="7873176" y="3552023"/>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74" name="Oval 973" descr="Dark blue circle">
            <a:extLst>
              <a:ext uri="{FF2B5EF4-FFF2-40B4-BE49-F238E27FC236}">
                <a16:creationId xmlns:a16="http://schemas.microsoft.com/office/drawing/2014/main" id="{3889830A-0FF6-442D-9C7A-C812841997B3}"/>
              </a:ext>
            </a:extLst>
          </p:cNvPr>
          <p:cNvSpPr/>
          <p:nvPr/>
        </p:nvSpPr>
        <p:spPr bwMode="auto">
          <a:xfrm>
            <a:off x="8170016" y="3172396"/>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75" name="Oval 974" descr="Dark blue circle">
            <a:extLst>
              <a:ext uri="{FF2B5EF4-FFF2-40B4-BE49-F238E27FC236}">
                <a16:creationId xmlns:a16="http://schemas.microsoft.com/office/drawing/2014/main" id="{2A41609D-FAC1-49B1-A097-89E4A0346D92}"/>
              </a:ext>
            </a:extLst>
          </p:cNvPr>
          <p:cNvSpPr/>
          <p:nvPr/>
        </p:nvSpPr>
        <p:spPr bwMode="auto">
          <a:xfrm>
            <a:off x="9749657" y="3145121"/>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76" name="Oval 975" descr="Dark blue circle">
            <a:extLst>
              <a:ext uri="{FF2B5EF4-FFF2-40B4-BE49-F238E27FC236}">
                <a16:creationId xmlns:a16="http://schemas.microsoft.com/office/drawing/2014/main" id="{6F2E52AB-19EB-4209-9BF0-F629244E95D0}"/>
              </a:ext>
            </a:extLst>
          </p:cNvPr>
          <p:cNvSpPr/>
          <p:nvPr/>
        </p:nvSpPr>
        <p:spPr bwMode="auto">
          <a:xfrm>
            <a:off x="10563990" y="3123940"/>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77" name="Oval 976" descr="Dark blue circle">
            <a:extLst>
              <a:ext uri="{FF2B5EF4-FFF2-40B4-BE49-F238E27FC236}">
                <a16:creationId xmlns:a16="http://schemas.microsoft.com/office/drawing/2014/main" id="{67409597-29C7-4479-8074-16351AF0A593}"/>
              </a:ext>
            </a:extLst>
          </p:cNvPr>
          <p:cNvSpPr/>
          <p:nvPr/>
        </p:nvSpPr>
        <p:spPr bwMode="auto">
          <a:xfrm>
            <a:off x="10532862" y="2508134"/>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78" name="Oval 977" descr="Dark blue circle">
            <a:extLst>
              <a:ext uri="{FF2B5EF4-FFF2-40B4-BE49-F238E27FC236}">
                <a16:creationId xmlns:a16="http://schemas.microsoft.com/office/drawing/2014/main" id="{8D612088-0B86-42E6-A5A2-9D0FAF2BBF25}"/>
              </a:ext>
            </a:extLst>
          </p:cNvPr>
          <p:cNvSpPr/>
          <p:nvPr/>
        </p:nvSpPr>
        <p:spPr bwMode="auto">
          <a:xfrm>
            <a:off x="11199673" y="2472574"/>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79" name="Rectangle 978">
            <a:extLst>
              <a:ext uri="{FF2B5EF4-FFF2-40B4-BE49-F238E27FC236}">
                <a16:creationId xmlns:a16="http://schemas.microsoft.com/office/drawing/2014/main" id="{D2F06855-5D73-4220-8039-32FC3F918961}"/>
              </a:ext>
            </a:extLst>
          </p:cNvPr>
          <p:cNvSpPr/>
          <p:nvPr/>
        </p:nvSpPr>
        <p:spPr bwMode="auto">
          <a:xfrm>
            <a:off x="6219963" y="3509021"/>
            <a:ext cx="2103120" cy="317541"/>
          </a:xfrm>
          <a:prstGeom prst="rect">
            <a:avLst/>
          </a:prstGeom>
          <a:solidFill>
            <a:schemeClr val="bg1">
              <a:lumMod val="95000"/>
            </a:schemeClr>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Real-time streaming data</a:t>
            </a:r>
          </a:p>
        </p:txBody>
      </p:sp>
      <p:pic>
        <p:nvPicPr>
          <p:cNvPr id="980" name="Graphic 979">
            <a:extLst>
              <a:ext uri="{FF2B5EF4-FFF2-40B4-BE49-F238E27FC236}">
                <a16:creationId xmlns:a16="http://schemas.microsoft.com/office/drawing/2014/main" id="{9ABDB160-B53C-497A-97BB-76AA2A79A7E4}"/>
              </a:ext>
              <a:ext uri="{C183D7F6-B498-43B3-948B-1728B52AA6E4}">
                <adec:decorative xmlns:adec="http://schemas.microsoft.com/office/drawing/2017/decorative" val="1"/>
              </a:ext>
            </a:extLst>
          </p:cNvPr>
          <p:cNvPicPr>
            <a:picLocks noChangeAspect="1"/>
          </p:cNvPicPr>
          <p:nvPr/>
        </p:nvPicPr>
        <p:blipFill>
          <a:blip r:embed="rId55">
            <a:extLst>
              <a:ext uri="{28A0092B-C50C-407E-A947-70E740481C1C}">
                <a14:useLocalDpi xmlns:a14="http://schemas.microsoft.com/office/drawing/2010/main" val="0"/>
              </a:ext>
              <a:ext uri="{96DAC541-7B7A-43D3-8B79-37D633B846F1}">
                <asvg:svgBlip xmlns:asvg="http://schemas.microsoft.com/office/drawing/2016/SVG/main" r:embed="rId56"/>
              </a:ext>
            </a:extLst>
          </a:blip>
          <a:srcRect/>
          <a:stretch/>
        </p:blipFill>
        <p:spPr>
          <a:xfrm rot="5400000">
            <a:off x="7964511" y="3541922"/>
            <a:ext cx="251738" cy="251738"/>
          </a:xfrm>
          <a:prstGeom prst="rect">
            <a:avLst/>
          </a:prstGeom>
        </p:spPr>
      </p:pic>
      <p:grpSp>
        <p:nvGrpSpPr>
          <p:cNvPr id="981" name="Group 980">
            <a:extLst>
              <a:ext uri="{FF2B5EF4-FFF2-40B4-BE49-F238E27FC236}">
                <a16:creationId xmlns:a16="http://schemas.microsoft.com/office/drawing/2014/main" id="{FFC1713B-3708-4FB9-BA03-BC85645B3E65}"/>
              </a:ext>
            </a:extLst>
          </p:cNvPr>
          <p:cNvGrpSpPr/>
          <p:nvPr/>
        </p:nvGrpSpPr>
        <p:grpSpPr>
          <a:xfrm>
            <a:off x="7515558" y="3082390"/>
            <a:ext cx="822960" cy="283517"/>
            <a:chOff x="6530821" y="2692328"/>
            <a:chExt cx="822960" cy="283517"/>
          </a:xfrm>
        </p:grpSpPr>
        <p:sp>
          <p:nvSpPr>
            <p:cNvPr id="982" name="Rectangle 981">
              <a:extLst>
                <a:ext uri="{FF2B5EF4-FFF2-40B4-BE49-F238E27FC236}">
                  <a16:creationId xmlns:a16="http://schemas.microsoft.com/office/drawing/2014/main" id="{5BD5841D-0530-42E4-9F80-FC19370AC8E1}"/>
                </a:ext>
              </a:extLst>
            </p:cNvPr>
            <p:cNvSpPr/>
            <p:nvPr/>
          </p:nvSpPr>
          <p:spPr bwMode="auto">
            <a:xfrm>
              <a:off x="6530821" y="2692328"/>
              <a:ext cx="822960" cy="283517"/>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91440" tIns="0" rIns="91440" bIns="0" numCol="1" spcCol="0" rtlCol="0" fromWordArt="0" anchor="ctr"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Change </a:t>
              </a:r>
              <a:b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feed</a:t>
              </a:r>
            </a:p>
          </p:txBody>
        </p:sp>
        <p:pic>
          <p:nvPicPr>
            <p:cNvPr id="983" name="Graphic 982">
              <a:extLst>
                <a:ext uri="{FF2B5EF4-FFF2-40B4-BE49-F238E27FC236}">
                  <a16:creationId xmlns:a16="http://schemas.microsoft.com/office/drawing/2014/main" id="{5C298443-D99D-47C5-A5EC-E59B8185DF8C}"/>
                </a:ext>
              </a:extLst>
            </p:cNvPr>
            <p:cNvPicPr>
              <a:picLocks noChangeAspect="1"/>
            </p:cNvPicPr>
            <p:nvPr/>
          </p:nvPicPr>
          <p:blipFill>
            <a:blip r:embed="rId57">
              <a:extLst>
                <a:ext uri="{28A0092B-C50C-407E-A947-70E740481C1C}">
                  <a14:useLocalDpi xmlns:a14="http://schemas.microsoft.com/office/drawing/2010/main" val="0"/>
                </a:ext>
                <a:ext uri="{96DAC541-7B7A-43D3-8B79-37D633B846F1}">
                  <asvg:svgBlip xmlns:asvg="http://schemas.microsoft.com/office/drawing/2016/SVG/main" r:embed="rId58"/>
                </a:ext>
              </a:extLst>
            </a:blip>
            <a:srcRect/>
            <a:stretch/>
          </p:blipFill>
          <p:spPr>
            <a:xfrm>
              <a:off x="7082636" y="2761160"/>
              <a:ext cx="163308" cy="163308"/>
            </a:xfrm>
            <a:prstGeom prst="rect">
              <a:avLst/>
            </a:prstGeom>
          </p:spPr>
        </p:pic>
      </p:grpSp>
      <p:grpSp>
        <p:nvGrpSpPr>
          <p:cNvPr id="984" name="Group 983">
            <a:extLst>
              <a:ext uri="{FF2B5EF4-FFF2-40B4-BE49-F238E27FC236}">
                <a16:creationId xmlns:a16="http://schemas.microsoft.com/office/drawing/2014/main" id="{B41E9678-A435-468F-9FDB-9F08C1241042}"/>
              </a:ext>
            </a:extLst>
          </p:cNvPr>
          <p:cNvGrpSpPr/>
          <p:nvPr/>
        </p:nvGrpSpPr>
        <p:grpSpPr>
          <a:xfrm>
            <a:off x="9030767" y="3086589"/>
            <a:ext cx="1760405" cy="282580"/>
            <a:chOff x="9030767" y="2696527"/>
            <a:chExt cx="1760405" cy="282580"/>
          </a:xfrm>
        </p:grpSpPr>
        <p:sp>
          <p:nvSpPr>
            <p:cNvPr id="985" name="Rectangle 984">
              <a:extLst>
                <a:ext uri="{FF2B5EF4-FFF2-40B4-BE49-F238E27FC236}">
                  <a16:creationId xmlns:a16="http://schemas.microsoft.com/office/drawing/2014/main" id="{3017C90F-56A4-4B0A-A4CD-FF36DEF18164}"/>
                </a:ext>
              </a:extLst>
            </p:cNvPr>
            <p:cNvSpPr/>
            <p:nvPr/>
          </p:nvSpPr>
          <p:spPr bwMode="auto">
            <a:xfrm>
              <a:off x="9030767" y="2696527"/>
              <a:ext cx="1760405" cy="282580"/>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91440" tIns="91440" rIns="91440" bIns="91440" numCol="1" spcCol="0" rtlCol="0" fromWordArt="0" anchor="ctr"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Event Based Processing</a:t>
              </a:r>
            </a:p>
          </p:txBody>
        </p:sp>
        <p:pic>
          <p:nvPicPr>
            <p:cNvPr id="986" name="Graphic 985">
              <a:extLst>
                <a:ext uri="{FF2B5EF4-FFF2-40B4-BE49-F238E27FC236}">
                  <a16:creationId xmlns:a16="http://schemas.microsoft.com/office/drawing/2014/main" id="{AB39E377-8DCE-44C8-BFEA-6C3E427A5C94}"/>
                </a:ext>
              </a:extLst>
            </p:cNvPr>
            <p:cNvPicPr>
              <a:picLocks noChangeAspect="1"/>
            </p:cNvPicPr>
            <p:nvPr/>
          </p:nvPicPr>
          <p:blipFill>
            <a:blip r:embed="rId59">
              <a:extLst>
                <a:ext uri="{28A0092B-C50C-407E-A947-70E740481C1C}">
                  <a14:useLocalDpi xmlns:a14="http://schemas.microsoft.com/office/drawing/2010/main" val="0"/>
                </a:ext>
                <a:ext uri="{96DAC541-7B7A-43D3-8B79-37D633B846F1}">
                  <asvg:svgBlip xmlns:asvg="http://schemas.microsoft.com/office/drawing/2016/SVG/main" r:embed="rId60"/>
                </a:ext>
              </a:extLst>
            </a:blip>
            <a:srcRect/>
            <a:stretch/>
          </p:blipFill>
          <p:spPr>
            <a:xfrm>
              <a:off x="10248311" y="2757832"/>
              <a:ext cx="173089" cy="173088"/>
            </a:xfrm>
            <a:prstGeom prst="rect">
              <a:avLst/>
            </a:prstGeom>
          </p:spPr>
        </p:pic>
        <p:pic>
          <p:nvPicPr>
            <p:cNvPr id="987" name="Graphic 986">
              <a:extLst>
                <a:ext uri="{FF2B5EF4-FFF2-40B4-BE49-F238E27FC236}">
                  <a16:creationId xmlns:a16="http://schemas.microsoft.com/office/drawing/2014/main" id="{4C20C82D-16DA-4F86-A071-FF5C18F5C17C}"/>
                </a:ext>
              </a:extLst>
            </p:cNvPr>
            <p:cNvPicPr>
              <a:picLocks noChangeAspect="1"/>
            </p:cNvPicPr>
            <p:nvPr/>
          </p:nvPicPr>
          <p:blipFill rotWithShape="1">
            <a:blip r:embed="rId61">
              <a:extLst>
                <a:ext uri="{28A0092B-C50C-407E-A947-70E740481C1C}">
                  <a14:useLocalDpi xmlns:a14="http://schemas.microsoft.com/office/drawing/2010/main" val="0"/>
                </a:ext>
                <a:ext uri="{96DAC541-7B7A-43D3-8B79-37D633B846F1}">
                  <asvg:svgBlip xmlns:asvg="http://schemas.microsoft.com/office/drawing/2016/SVG/main" r:embed="rId62"/>
                </a:ext>
              </a:extLst>
            </a:blip>
            <a:srcRect t="2" r="69645" b="-3413"/>
            <a:stretch/>
          </p:blipFill>
          <p:spPr>
            <a:xfrm>
              <a:off x="10480860" y="2759374"/>
              <a:ext cx="103933" cy="164388"/>
            </a:xfrm>
            <a:prstGeom prst="rect">
              <a:avLst/>
            </a:prstGeom>
          </p:spPr>
        </p:pic>
      </p:grpSp>
      <p:sp>
        <p:nvSpPr>
          <p:cNvPr id="988" name="Rectangle 987">
            <a:extLst>
              <a:ext uri="{FF2B5EF4-FFF2-40B4-BE49-F238E27FC236}">
                <a16:creationId xmlns:a16="http://schemas.microsoft.com/office/drawing/2014/main" id="{8E9F62EA-6FCA-4CF4-835F-FB9CCD61F6D2}"/>
              </a:ext>
            </a:extLst>
          </p:cNvPr>
          <p:cNvSpPr/>
          <p:nvPr/>
        </p:nvSpPr>
        <p:spPr bwMode="auto">
          <a:xfrm>
            <a:off x="11026678" y="2458456"/>
            <a:ext cx="452270" cy="222109"/>
          </a:xfrm>
          <a:prstGeom prst="rect">
            <a:avLst/>
          </a:prstGeom>
          <a:solidFill>
            <a:schemeClr val="bg1"/>
          </a:solidFill>
          <a:ln w="15875">
            <a:solidFill>
              <a:srgbClr val="BFBFB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r>
              <a:rPr kumimoji="0" lang="en-US" sz="600" b="0" i="0" u="none" strike="noStrike" kern="0" cap="none" spc="0" normalizeH="0" baseline="0" noProof="0">
                <a:ln>
                  <a:noFill/>
                </a:ln>
                <a:solidFill>
                  <a:srgbClr val="0078D4"/>
                </a:solidFill>
                <a:effectLst/>
                <a:uLnTx/>
                <a:uFillTx/>
                <a:latin typeface="Segoe UI"/>
                <a:ea typeface="+mn-ea"/>
                <a:cs typeface="Segoe UI Semibold" panose="020B0702040204020203" pitchFamily="34" charset="0"/>
              </a:rPr>
              <a:t>Last 15 min</a:t>
            </a:r>
          </a:p>
        </p:txBody>
      </p:sp>
      <p:sp>
        <p:nvSpPr>
          <p:cNvPr id="989" name="Rectangle 988">
            <a:extLst>
              <a:ext uri="{FF2B5EF4-FFF2-40B4-BE49-F238E27FC236}">
                <a16:creationId xmlns:a16="http://schemas.microsoft.com/office/drawing/2014/main" id="{94D9116E-B84F-4F4E-A990-808A582944EA}"/>
              </a:ext>
            </a:extLst>
          </p:cNvPr>
          <p:cNvSpPr/>
          <p:nvPr/>
        </p:nvSpPr>
        <p:spPr bwMode="auto">
          <a:xfrm>
            <a:off x="10390167" y="2458456"/>
            <a:ext cx="453433" cy="222109"/>
          </a:xfrm>
          <a:prstGeom prst="rect">
            <a:avLst/>
          </a:prstGeom>
          <a:solidFill>
            <a:schemeClr val="bg1"/>
          </a:solidFill>
          <a:ln w="15875">
            <a:solidFill>
              <a:srgbClr val="BFBFB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r>
              <a:rPr kumimoji="0" lang="en-US" sz="600" b="0" i="0" u="none" strike="noStrike" kern="0" cap="none" spc="0" normalizeH="0" baseline="0" noProof="0">
                <a:ln>
                  <a:noFill/>
                </a:ln>
                <a:solidFill>
                  <a:srgbClr val="0078D4"/>
                </a:solidFill>
                <a:effectLst/>
                <a:uLnTx/>
                <a:uFillTx/>
                <a:latin typeface="Segoe UI"/>
                <a:ea typeface="+mn-ea"/>
                <a:cs typeface="Segoe UI Semibold" panose="020B0702040204020203" pitchFamily="34" charset="0"/>
              </a:rPr>
              <a:t>Last 1,000 records</a:t>
            </a:r>
          </a:p>
        </p:txBody>
      </p:sp>
      <p:sp>
        <p:nvSpPr>
          <p:cNvPr id="990" name="Rectangle 989">
            <a:extLst>
              <a:ext uri="{FF2B5EF4-FFF2-40B4-BE49-F238E27FC236}">
                <a16:creationId xmlns:a16="http://schemas.microsoft.com/office/drawing/2014/main" id="{D1A8023F-CF23-420B-AF99-D819C5B83E34}"/>
              </a:ext>
              <a:ext uri="{C183D7F6-B498-43B3-948B-1728B52AA6E4}">
                <adec:decorative xmlns:adec="http://schemas.microsoft.com/office/drawing/2017/decorative" val="1"/>
              </a:ext>
            </a:extLst>
          </p:cNvPr>
          <p:cNvSpPr/>
          <p:nvPr/>
        </p:nvSpPr>
        <p:spPr bwMode="auto">
          <a:xfrm>
            <a:off x="5405040" y="2254067"/>
            <a:ext cx="4934710" cy="583348"/>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91440" bIns="91440" numCol="1" spcCol="0" rtlCol="0" fromWordArt="0" anchor="t" anchorCtr="0" forceAA="0" compatLnSpc="1">
            <a:prstTxWarp prst="textNoShape">
              <a:avLst/>
            </a:prstTxWarp>
            <a:noAutofit/>
          </a:bodyPr>
          <a:lstStyle/>
          <a:p>
            <a:pPr marL="0" marR="0" lvl="0" indent="0" algn="ctr" defTabSz="710593" rtl="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endParaRPr>
          </a:p>
        </p:txBody>
      </p:sp>
      <p:sp>
        <p:nvSpPr>
          <p:cNvPr id="991" name="Rectangle 990">
            <a:extLst>
              <a:ext uri="{FF2B5EF4-FFF2-40B4-BE49-F238E27FC236}">
                <a16:creationId xmlns:a16="http://schemas.microsoft.com/office/drawing/2014/main" id="{D88AA57B-1A4C-492C-A434-0922237262ED}"/>
              </a:ext>
              <a:ext uri="{C183D7F6-B498-43B3-948B-1728B52AA6E4}">
                <adec:decorative xmlns:adec="http://schemas.microsoft.com/office/drawing/2017/decorative" val="1"/>
              </a:ext>
            </a:extLst>
          </p:cNvPr>
          <p:cNvSpPr/>
          <p:nvPr/>
        </p:nvSpPr>
        <p:spPr bwMode="auto">
          <a:xfrm>
            <a:off x="7622142" y="2316937"/>
            <a:ext cx="2377440" cy="191073"/>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defTabSz="710593">
              <a:lnSpc>
                <a:spcPct val="90000"/>
              </a:lnSpc>
              <a:spcBef>
                <a:spcPct val="0"/>
              </a:spcBef>
              <a:spcAft>
                <a:spcPts val="400"/>
              </a:spcAft>
              <a:defRPr/>
            </a:pPr>
            <a:r>
              <a:rPr lang="en-US" sz="900" kern="0">
                <a:solidFill>
                  <a:srgbClr val="000000"/>
                </a:solidFill>
                <a:latin typeface="Segoe UI Semibold" panose="020B0702040204020203" pitchFamily="34" charset="0"/>
                <a:cs typeface="Segoe UI Semibold" panose="020B0702040204020203" pitchFamily="34" charset="0"/>
              </a:rPr>
              <a:t>CDM    </a:t>
            </a:r>
            <a:r>
              <a:rPr kumimoji="0" lang="en-US" sz="700" b="0" i="0" u="none" strike="noStrike" kern="0" cap="none" spc="0" normalizeH="0" baseline="0" noProof="0">
                <a:ln>
                  <a:noFill/>
                </a:ln>
                <a:solidFill>
                  <a:srgbClr val="0078D4"/>
                </a:solidFill>
                <a:effectLst/>
                <a:uLnTx/>
                <a:uFillTx/>
                <a:latin typeface="Segoe UI"/>
                <a:ea typeface="+mn-ea"/>
                <a:cs typeface="Segoe UI Semibold" panose="020B0702040204020203" pitchFamily="34" charset="0"/>
              </a:rPr>
              <a:t>Profile unification</a:t>
            </a:r>
            <a:r>
              <a:rPr kumimoji="0" lang="en-US" sz="700" b="0" i="0" u="none" strike="noStrike" kern="0" cap="none" spc="0" normalizeH="0" noProof="0">
                <a:ln>
                  <a:noFill/>
                </a:ln>
                <a:solidFill>
                  <a:srgbClr val="0078D4"/>
                </a:solidFill>
                <a:effectLst/>
                <a:uLnTx/>
                <a:uFillTx/>
                <a:latin typeface="Segoe UI"/>
                <a:ea typeface="+mn-ea"/>
                <a:cs typeface="Segoe UI Semibold" panose="020B0702040204020203" pitchFamily="34" charset="0"/>
              </a:rPr>
              <a:t> | </a:t>
            </a:r>
            <a:r>
              <a:rPr kumimoji="0" lang="en-US" sz="700" b="0" i="0" u="none" strike="noStrike" kern="0" cap="none" spc="0" normalizeH="0" baseline="0" noProof="0">
                <a:ln>
                  <a:noFill/>
                </a:ln>
                <a:solidFill>
                  <a:srgbClr val="0078D4"/>
                </a:solidFill>
                <a:effectLst/>
                <a:uLnTx/>
                <a:uFillTx/>
                <a:latin typeface="Segoe UI"/>
                <a:ea typeface="+mn-ea"/>
                <a:cs typeface="Segoe UI Semibold" panose="020B0702040204020203" pitchFamily="34" charset="0"/>
              </a:rPr>
              <a:t>Signalization | Segmentation</a:t>
            </a:r>
          </a:p>
        </p:txBody>
      </p:sp>
      <p:sp>
        <p:nvSpPr>
          <p:cNvPr id="992" name="Freeform: Shape 991">
            <a:extLst>
              <a:ext uri="{FF2B5EF4-FFF2-40B4-BE49-F238E27FC236}">
                <a16:creationId xmlns:a16="http://schemas.microsoft.com/office/drawing/2014/main" id="{E15A91FB-D597-4C53-AA69-8E05FCE0A24B}"/>
              </a:ext>
            </a:extLst>
          </p:cNvPr>
          <p:cNvSpPr/>
          <p:nvPr/>
        </p:nvSpPr>
        <p:spPr bwMode="auto">
          <a:xfrm>
            <a:off x="10120850" y="2371674"/>
            <a:ext cx="0" cy="268224"/>
          </a:xfrm>
          <a:custGeom>
            <a:avLst/>
            <a:gdLst>
              <a:gd name="connsiteX0" fmla="*/ 0 w 0"/>
              <a:gd name="connsiteY0" fmla="*/ 268224 h 268224"/>
              <a:gd name="connsiteX1" fmla="*/ 0 w 0"/>
              <a:gd name="connsiteY1" fmla="*/ 0 h 268224"/>
            </a:gdLst>
            <a:ahLst/>
            <a:cxnLst>
              <a:cxn ang="0">
                <a:pos x="connsiteX0" y="connsiteY0"/>
              </a:cxn>
              <a:cxn ang="0">
                <a:pos x="connsiteX1" y="connsiteY1"/>
              </a:cxn>
            </a:cxnLst>
            <a:rect l="l" t="t" r="r" b="b"/>
            <a:pathLst>
              <a:path h="268224">
                <a:moveTo>
                  <a:pt x="0" y="268224"/>
                </a:moveTo>
                <a:lnTo>
                  <a:pt x="0" y="0"/>
                </a:lnTo>
              </a:path>
            </a:pathLst>
          </a:cu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3" name="Freeform: Shape 992">
            <a:extLst>
              <a:ext uri="{FF2B5EF4-FFF2-40B4-BE49-F238E27FC236}">
                <a16:creationId xmlns:a16="http://schemas.microsoft.com/office/drawing/2014/main" id="{C114F510-311E-4387-9257-6C5AD9C37698}"/>
              </a:ext>
            </a:extLst>
          </p:cNvPr>
          <p:cNvSpPr/>
          <p:nvPr/>
        </p:nvSpPr>
        <p:spPr bwMode="auto">
          <a:xfrm>
            <a:off x="7220830" y="2054105"/>
            <a:ext cx="0" cy="548640"/>
          </a:xfrm>
          <a:custGeom>
            <a:avLst/>
            <a:gdLst>
              <a:gd name="connsiteX0" fmla="*/ 0 w 0"/>
              <a:gd name="connsiteY0" fmla="*/ 268224 h 268224"/>
              <a:gd name="connsiteX1" fmla="*/ 0 w 0"/>
              <a:gd name="connsiteY1" fmla="*/ 0 h 268224"/>
            </a:gdLst>
            <a:ahLst/>
            <a:cxnLst>
              <a:cxn ang="0">
                <a:pos x="connsiteX0" y="connsiteY0"/>
              </a:cxn>
              <a:cxn ang="0">
                <a:pos x="connsiteX1" y="connsiteY1"/>
              </a:cxn>
            </a:cxnLst>
            <a:rect l="l" t="t" r="r" b="b"/>
            <a:pathLst>
              <a:path h="268224">
                <a:moveTo>
                  <a:pt x="0" y="268224"/>
                </a:moveTo>
                <a:lnTo>
                  <a:pt x="0" y="0"/>
                </a:lnTo>
              </a:path>
            </a:pathLst>
          </a:cu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94" name="Group 993">
            <a:extLst>
              <a:ext uri="{FF2B5EF4-FFF2-40B4-BE49-F238E27FC236}">
                <a16:creationId xmlns:a16="http://schemas.microsoft.com/office/drawing/2014/main" id="{9D863066-B9C3-4E57-874C-732CBBC23180}"/>
              </a:ext>
            </a:extLst>
          </p:cNvPr>
          <p:cNvGrpSpPr/>
          <p:nvPr/>
        </p:nvGrpSpPr>
        <p:grpSpPr>
          <a:xfrm>
            <a:off x="1787642" y="4142857"/>
            <a:ext cx="2996209" cy="874313"/>
            <a:chOff x="1787642" y="2670731"/>
            <a:chExt cx="2996209" cy="874313"/>
          </a:xfrm>
        </p:grpSpPr>
        <p:sp>
          <p:nvSpPr>
            <p:cNvPr id="995" name="Rectangle 994">
              <a:extLst>
                <a:ext uri="{FF2B5EF4-FFF2-40B4-BE49-F238E27FC236}">
                  <a16:creationId xmlns:a16="http://schemas.microsoft.com/office/drawing/2014/main" id="{6F049022-7AC5-4787-81AB-9D55F13A5BFE}"/>
                </a:ext>
                <a:ext uri="{C183D7F6-B498-43B3-948B-1728B52AA6E4}">
                  <adec:decorative xmlns:adec="http://schemas.microsoft.com/office/drawing/2017/decorative" val="1"/>
                </a:ext>
              </a:extLst>
            </p:cNvPr>
            <p:cNvSpPr/>
            <p:nvPr/>
          </p:nvSpPr>
          <p:spPr bwMode="auto">
            <a:xfrm>
              <a:off x="1787643" y="2979872"/>
              <a:ext cx="969264"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Azure </a:t>
              </a:r>
              <a:b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Cosmos DB</a:t>
              </a:r>
            </a:p>
          </p:txBody>
        </p:sp>
        <p:sp>
          <p:nvSpPr>
            <p:cNvPr id="996" name="Rectangle 995">
              <a:extLst>
                <a:ext uri="{FF2B5EF4-FFF2-40B4-BE49-F238E27FC236}">
                  <a16:creationId xmlns:a16="http://schemas.microsoft.com/office/drawing/2014/main" id="{91AE1392-F6A6-4198-A41F-16E03245B363}"/>
                </a:ext>
                <a:ext uri="{C183D7F6-B498-43B3-948B-1728B52AA6E4}">
                  <adec:decorative xmlns:adec="http://schemas.microsoft.com/office/drawing/2017/decorative" val="1"/>
                </a:ext>
              </a:extLst>
            </p:cNvPr>
            <p:cNvSpPr/>
            <p:nvPr/>
          </p:nvSpPr>
          <p:spPr bwMode="auto">
            <a:xfrm>
              <a:off x="2807379" y="2670731"/>
              <a:ext cx="960120" cy="256032"/>
            </a:xfrm>
            <a:prstGeom prst="rect">
              <a:avLst/>
            </a:prstGeom>
            <a:solidFill>
              <a:schemeClr val="bg1">
                <a:lumMod val="95000"/>
              </a:schemeClr>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Azure Health</a:t>
              </a:r>
              <a:b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Data Services</a:t>
              </a:r>
            </a:p>
          </p:txBody>
        </p:sp>
        <p:sp>
          <p:nvSpPr>
            <p:cNvPr id="997" name="Rectangle 996">
              <a:extLst>
                <a:ext uri="{FF2B5EF4-FFF2-40B4-BE49-F238E27FC236}">
                  <a16:creationId xmlns:a16="http://schemas.microsoft.com/office/drawing/2014/main" id="{3D6BCC15-7D36-4B67-B268-4C94164D9236}"/>
                </a:ext>
                <a:ext uri="{C183D7F6-B498-43B3-948B-1728B52AA6E4}">
                  <adec:decorative xmlns:adec="http://schemas.microsoft.com/office/drawing/2017/decorative" val="1"/>
                </a:ext>
              </a:extLst>
            </p:cNvPr>
            <p:cNvSpPr/>
            <p:nvPr/>
          </p:nvSpPr>
          <p:spPr bwMode="auto">
            <a:xfrm>
              <a:off x="1787642" y="3289012"/>
              <a:ext cx="969264"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Microsoft 365</a:t>
              </a:r>
            </a:p>
          </p:txBody>
        </p:sp>
        <p:grpSp>
          <p:nvGrpSpPr>
            <p:cNvPr id="998" name="Group 997">
              <a:extLst>
                <a:ext uri="{FF2B5EF4-FFF2-40B4-BE49-F238E27FC236}">
                  <a16:creationId xmlns:a16="http://schemas.microsoft.com/office/drawing/2014/main" id="{1C6B2881-04A5-43DF-AA60-0DED622F8166}"/>
                </a:ext>
              </a:extLst>
            </p:cNvPr>
            <p:cNvGrpSpPr/>
            <p:nvPr/>
          </p:nvGrpSpPr>
          <p:grpSpPr>
            <a:xfrm>
              <a:off x="3622728" y="2803162"/>
              <a:ext cx="38699" cy="4343"/>
              <a:chOff x="1834226" y="5095955"/>
              <a:chExt cx="79067" cy="8874"/>
            </a:xfrm>
          </p:grpSpPr>
          <p:sp>
            <p:nvSpPr>
              <p:cNvPr id="1026" name="Freeform: Shape 1025">
                <a:extLst>
                  <a:ext uri="{FF2B5EF4-FFF2-40B4-BE49-F238E27FC236}">
                    <a16:creationId xmlns:a16="http://schemas.microsoft.com/office/drawing/2014/main" id="{BB7EFD72-0B0A-4245-90B4-4232634C4E89}"/>
                  </a:ext>
                </a:extLst>
              </p:cNvPr>
              <p:cNvSpPr/>
              <p:nvPr/>
            </p:nvSpPr>
            <p:spPr>
              <a:xfrm>
                <a:off x="1834226" y="5097433"/>
                <a:ext cx="11273" cy="7396"/>
              </a:xfrm>
              <a:custGeom>
                <a:avLst/>
                <a:gdLst>
                  <a:gd name="connsiteX0" fmla="*/ 9579 w 11273"/>
                  <a:gd name="connsiteY0" fmla="*/ 1283 h 7396"/>
                  <a:gd name="connsiteX1" fmla="*/ 6042 w 11273"/>
                  <a:gd name="connsiteY1" fmla="*/ 174 h 7396"/>
                  <a:gd name="connsiteX2" fmla="*/ 831 w 11273"/>
                  <a:gd name="connsiteY2" fmla="*/ 913 h 7396"/>
                  <a:gd name="connsiteX3" fmla="*/ 15 w 11273"/>
                  <a:gd name="connsiteY3" fmla="*/ 2187 h 7396"/>
                  <a:gd name="connsiteX4" fmla="*/ 5250 w 11273"/>
                  <a:gd name="connsiteY4" fmla="*/ 7347 h 7396"/>
                  <a:gd name="connsiteX5" fmla="*/ 5986 w 11273"/>
                  <a:gd name="connsiteY5" fmla="*/ 7397 h 7396"/>
                  <a:gd name="connsiteX6" fmla="*/ 11163 w 11273"/>
                  <a:gd name="connsiteY6" fmla="*/ 4052 h 7396"/>
                  <a:gd name="connsiteX7" fmla="*/ 11245 w 11273"/>
                  <a:gd name="connsiteY7" fmla="*/ 3764 h 7396"/>
                  <a:gd name="connsiteX8" fmla="*/ 9579 w 11273"/>
                  <a:gd name="connsiteY8" fmla="*/ 1283 h 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3" h="7396">
                    <a:moveTo>
                      <a:pt x="9579" y="1283"/>
                    </a:moveTo>
                    <a:cubicBezTo>
                      <a:pt x="8477" y="708"/>
                      <a:pt x="7276" y="330"/>
                      <a:pt x="6042" y="174"/>
                    </a:cubicBezTo>
                    <a:cubicBezTo>
                      <a:pt x="4279" y="-213"/>
                      <a:pt x="2424" y="51"/>
                      <a:pt x="831" y="913"/>
                    </a:cubicBezTo>
                    <a:cubicBezTo>
                      <a:pt x="399" y="1209"/>
                      <a:pt x="105" y="1669"/>
                      <a:pt x="15" y="2187"/>
                    </a:cubicBezTo>
                    <a:cubicBezTo>
                      <a:pt x="-214" y="3830"/>
                      <a:pt x="2212" y="6920"/>
                      <a:pt x="5250" y="7347"/>
                    </a:cubicBezTo>
                    <a:cubicBezTo>
                      <a:pt x="5495" y="7380"/>
                      <a:pt x="5740" y="7397"/>
                      <a:pt x="5986" y="7397"/>
                    </a:cubicBezTo>
                    <a:cubicBezTo>
                      <a:pt x="8215" y="7397"/>
                      <a:pt x="10232" y="6082"/>
                      <a:pt x="11163" y="4052"/>
                    </a:cubicBezTo>
                    <a:lnTo>
                      <a:pt x="11245" y="3764"/>
                    </a:lnTo>
                    <a:cubicBezTo>
                      <a:pt x="11351" y="3238"/>
                      <a:pt x="11237" y="2195"/>
                      <a:pt x="9579" y="1283"/>
                    </a:cubicBezTo>
                    <a:close/>
                  </a:path>
                </a:pathLst>
              </a:custGeom>
              <a:solidFill>
                <a:srgbClr val="FFFFFF"/>
              </a:solidFill>
              <a:ln w="93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027" name="Freeform: Shape 1026">
                <a:extLst>
                  <a:ext uri="{FF2B5EF4-FFF2-40B4-BE49-F238E27FC236}">
                    <a16:creationId xmlns:a16="http://schemas.microsoft.com/office/drawing/2014/main" id="{2D992972-3CA0-43E8-8BD2-E266774537C5}"/>
                  </a:ext>
                </a:extLst>
              </p:cNvPr>
              <p:cNvSpPr/>
              <p:nvPr/>
            </p:nvSpPr>
            <p:spPr>
              <a:xfrm>
                <a:off x="1903055" y="5095955"/>
                <a:ext cx="10238" cy="6346"/>
              </a:xfrm>
              <a:custGeom>
                <a:avLst/>
                <a:gdLst>
                  <a:gd name="connsiteX0" fmla="*/ 8319 w 10238"/>
                  <a:gd name="connsiteY0" fmla="*/ 199 h 6346"/>
                  <a:gd name="connsiteX1" fmla="*/ 4807 w 10238"/>
                  <a:gd name="connsiteY1" fmla="*/ 125 h 6346"/>
                  <a:gd name="connsiteX2" fmla="*/ 12 w 10238"/>
                  <a:gd name="connsiteY2" fmla="*/ 3149 h 6346"/>
                  <a:gd name="connsiteX3" fmla="*/ 53 w 10238"/>
                  <a:gd name="connsiteY3" fmla="*/ 3297 h 6346"/>
                  <a:gd name="connsiteX4" fmla="*/ 4774 w 10238"/>
                  <a:gd name="connsiteY4" fmla="*/ 6346 h 6346"/>
                  <a:gd name="connsiteX5" fmla="*/ 5444 w 10238"/>
                  <a:gd name="connsiteY5" fmla="*/ 6305 h 6346"/>
                  <a:gd name="connsiteX6" fmla="*/ 8923 w 10238"/>
                  <a:gd name="connsiteY6" fmla="*/ 4381 h 6346"/>
                  <a:gd name="connsiteX7" fmla="*/ 10239 w 10238"/>
                  <a:gd name="connsiteY7" fmla="*/ 1711 h 6346"/>
                  <a:gd name="connsiteX8" fmla="*/ 8319 w 10238"/>
                  <a:gd name="connsiteY8" fmla="*/ 199 h 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38" h="6346">
                    <a:moveTo>
                      <a:pt x="8319" y="199"/>
                    </a:moveTo>
                    <a:cubicBezTo>
                      <a:pt x="7159" y="-39"/>
                      <a:pt x="5975" y="-63"/>
                      <a:pt x="4807" y="125"/>
                    </a:cubicBezTo>
                    <a:cubicBezTo>
                      <a:pt x="2266" y="495"/>
                      <a:pt x="-192" y="1637"/>
                      <a:pt x="12" y="3149"/>
                    </a:cubicBezTo>
                    <a:lnTo>
                      <a:pt x="53" y="3297"/>
                    </a:lnTo>
                    <a:cubicBezTo>
                      <a:pt x="894" y="5162"/>
                      <a:pt x="2740" y="6354"/>
                      <a:pt x="4774" y="6346"/>
                    </a:cubicBezTo>
                    <a:cubicBezTo>
                      <a:pt x="5003" y="6346"/>
                      <a:pt x="5223" y="6338"/>
                      <a:pt x="5444" y="6305"/>
                    </a:cubicBezTo>
                    <a:cubicBezTo>
                      <a:pt x="6784" y="6066"/>
                      <a:pt x="8009" y="5393"/>
                      <a:pt x="8923" y="4381"/>
                    </a:cubicBezTo>
                    <a:cubicBezTo>
                      <a:pt x="9683" y="3700"/>
                      <a:pt x="10165" y="2738"/>
                      <a:pt x="10239" y="1711"/>
                    </a:cubicBezTo>
                    <a:cubicBezTo>
                      <a:pt x="10115" y="1005"/>
                      <a:pt x="9430" y="462"/>
                      <a:pt x="8319" y="199"/>
                    </a:cubicBezTo>
                    <a:close/>
                  </a:path>
                </a:pathLst>
              </a:custGeom>
              <a:solidFill>
                <a:srgbClr val="FFFFFF"/>
              </a:solidFill>
              <a:ln w="93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pic>
          <p:nvPicPr>
            <p:cNvPr id="999" name="Graphic 998" descr="planet">
              <a:extLst>
                <a:ext uri="{FF2B5EF4-FFF2-40B4-BE49-F238E27FC236}">
                  <a16:creationId xmlns:a16="http://schemas.microsoft.com/office/drawing/2014/main" id="{1FBC62A1-2645-4109-A9F6-F28749E1479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2542206" y="3023872"/>
              <a:ext cx="173865" cy="173865"/>
            </a:xfrm>
            <a:prstGeom prst="rect">
              <a:avLst/>
            </a:prstGeom>
          </p:spPr>
        </p:pic>
        <p:grpSp>
          <p:nvGrpSpPr>
            <p:cNvPr id="1000" name="laptop">
              <a:extLst>
                <a:ext uri="{FF2B5EF4-FFF2-40B4-BE49-F238E27FC236}">
                  <a16:creationId xmlns:a16="http://schemas.microsoft.com/office/drawing/2014/main" id="{01CAC5AE-2DC1-447B-96BB-758BEEDFD807}"/>
                </a:ext>
                <a:ext uri="{C183D7F6-B498-43B3-948B-1728B52AA6E4}">
                  <adec:decorative xmlns:adec="http://schemas.microsoft.com/office/drawing/2017/decorative" val="1"/>
                </a:ext>
              </a:extLst>
            </p:cNvPr>
            <p:cNvGrpSpPr/>
            <p:nvPr/>
          </p:nvGrpSpPr>
          <p:grpSpPr>
            <a:xfrm>
              <a:off x="2545118" y="3362443"/>
              <a:ext cx="168040" cy="122716"/>
              <a:chOff x="5866495" y="1174751"/>
              <a:chExt cx="382588" cy="279400"/>
            </a:xfrm>
          </p:grpSpPr>
          <p:sp>
            <p:nvSpPr>
              <p:cNvPr id="1017" name="Freeform 51">
                <a:extLst>
                  <a:ext uri="{FF2B5EF4-FFF2-40B4-BE49-F238E27FC236}">
                    <a16:creationId xmlns:a16="http://schemas.microsoft.com/office/drawing/2014/main" id="{EB497067-B228-4DF8-955B-148A78494378}"/>
                  </a:ext>
                </a:extLst>
              </p:cNvPr>
              <p:cNvSpPr>
                <a:spLocks/>
              </p:cNvSpPr>
              <p:nvPr/>
            </p:nvSpPr>
            <p:spPr bwMode="auto">
              <a:xfrm>
                <a:off x="5866495" y="1260476"/>
                <a:ext cx="382588" cy="193675"/>
              </a:xfrm>
              <a:custGeom>
                <a:avLst/>
                <a:gdLst>
                  <a:gd name="T0" fmla="*/ 203 w 241"/>
                  <a:gd name="T1" fmla="*/ 61 h 122"/>
                  <a:gd name="T2" fmla="*/ 120 w 241"/>
                  <a:gd name="T3" fmla="*/ 0 h 122"/>
                  <a:gd name="T4" fmla="*/ 39 w 241"/>
                  <a:gd name="T5" fmla="*/ 61 h 122"/>
                  <a:gd name="T6" fmla="*/ 38 w 241"/>
                  <a:gd name="T7" fmla="*/ 61 h 122"/>
                  <a:gd name="T8" fmla="*/ 0 w 241"/>
                  <a:gd name="T9" fmla="*/ 122 h 122"/>
                  <a:gd name="T10" fmla="*/ 241 w 241"/>
                  <a:gd name="T11" fmla="*/ 122 h 122"/>
                  <a:gd name="T12" fmla="*/ 203 w 241"/>
                  <a:gd name="T13" fmla="*/ 61 h 122"/>
                </a:gdLst>
                <a:ahLst/>
                <a:cxnLst>
                  <a:cxn ang="0">
                    <a:pos x="T0" y="T1"/>
                  </a:cxn>
                  <a:cxn ang="0">
                    <a:pos x="T2" y="T3"/>
                  </a:cxn>
                  <a:cxn ang="0">
                    <a:pos x="T4" y="T5"/>
                  </a:cxn>
                  <a:cxn ang="0">
                    <a:pos x="T6" y="T7"/>
                  </a:cxn>
                  <a:cxn ang="0">
                    <a:pos x="T8" y="T9"/>
                  </a:cxn>
                  <a:cxn ang="0">
                    <a:pos x="T10" y="T11"/>
                  </a:cxn>
                  <a:cxn ang="0">
                    <a:pos x="T12" y="T13"/>
                  </a:cxn>
                </a:cxnLst>
                <a:rect l="0" t="0" r="r" b="b"/>
                <a:pathLst>
                  <a:path w="241" h="122">
                    <a:moveTo>
                      <a:pt x="203" y="61"/>
                    </a:moveTo>
                    <a:lnTo>
                      <a:pt x="120" y="0"/>
                    </a:lnTo>
                    <a:lnTo>
                      <a:pt x="39" y="61"/>
                    </a:lnTo>
                    <a:lnTo>
                      <a:pt x="38" y="61"/>
                    </a:lnTo>
                    <a:lnTo>
                      <a:pt x="0" y="122"/>
                    </a:lnTo>
                    <a:lnTo>
                      <a:pt x="241" y="122"/>
                    </a:lnTo>
                    <a:lnTo>
                      <a:pt x="203" y="61"/>
                    </a:lnTo>
                    <a:close/>
                  </a:path>
                </a:pathLst>
              </a:custGeom>
              <a:solidFill>
                <a:schemeClr val="accent1"/>
              </a:solidFill>
              <a:ln>
                <a:noFill/>
              </a:ln>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18" name="Freeform 52">
                <a:extLst>
                  <a:ext uri="{FF2B5EF4-FFF2-40B4-BE49-F238E27FC236}">
                    <a16:creationId xmlns:a16="http://schemas.microsoft.com/office/drawing/2014/main" id="{556CB769-E53A-47D0-99C1-55723705211A}"/>
                  </a:ext>
                </a:extLst>
              </p:cNvPr>
              <p:cNvSpPr>
                <a:spLocks/>
              </p:cNvSpPr>
              <p:nvPr/>
            </p:nvSpPr>
            <p:spPr bwMode="auto">
              <a:xfrm>
                <a:off x="5928407" y="1174751"/>
                <a:ext cx="261937" cy="182564"/>
              </a:xfrm>
              <a:custGeom>
                <a:avLst/>
                <a:gdLst>
                  <a:gd name="T0" fmla="*/ 149 w 156"/>
                  <a:gd name="T1" fmla="*/ 0 h 109"/>
                  <a:gd name="T2" fmla="*/ 6 w 156"/>
                  <a:gd name="T3" fmla="*/ 0 h 109"/>
                  <a:gd name="T4" fmla="*/ 0 w 156"/>
                  <a:gd name="T5" fmla="*/ 6 h 109"/>
                  <a:gd name="T6" fmla="*/ 0 w 156"/>
                  <a:gd name="T7" fmla="*/ 109 h 109"/>
                  <a:gd name="T8" fmla="*/ 0 w 156"/>
                  <a:gd name="T9" fmla="*/ 108 h 109"/>
                  <a:gd name="T10" fmla="*/ 0 w 156"/>
                  <a:gd name="T11" fmla="*/ 109 h 109"/>
                  <a:gd name="T12" fmla="*/ 156 w 156"/>
                  <a:gd name="T13" fmla="*/ 109 h 109"/>
                  <a:gd name="T14" fmla="*/ 156 w 156"/>
                  <a:gd name="T15" fmla="*/ 6 h 109"/>
                  <a:gd name="T16" fmla="*/ 149 w 156"/>
                  <a:gd name="T1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09">
                    <a:moveTo>
                      <a:pt x="149" y="0"/>
                    </a:moveTo>
                    <a:cubicBezTo>
                      <a:pt x="6" y="0"/>
                      <a:pt x="6" y="0"/>
                      <a:pt x="6" y="0"/>
                    </a:cubicBezTo>
                    <a:cubicBezTo>
                      <a:pt x="3" y="0"/>
                      <a:pt x="0" y="3"/>
                      <a:pt x="0" y="6"/>
                    </a:cubicBezTo>
                    <a:cubicBezTo>
                      <a:pt x="0" y="109"/>
                      <a:pt x="0" y="109"/>
                      <a:pt x="0" y="109"/>
                    </a:cubicBezTo>
                    <a:cubicBezTo>
                      <a:pt x="0" y="108"/>
                      <a:pt x="0" y="108"/>
                      <a:pt x="0" y="108"/>
                    </a:cubicBezTo>
                    <a:cubicBezTo>
                      <a:pt x="0" y="109"/>
                      <a:pt x="0" y="109"/>
                      <a:pt x="0" y="109"/>
                    </a:cubicBezTo>
                    <a:cubicBezTo>
                      <a:pt x="156" y="109"/>
                      <a:pt x="156" y="109"/>
                      <a:pt x="156" y="109"/>
                    </a:cubicBezTo>
                    <a:cubicBezTo>
                      <a:pt x="156" y="6"/>
                      <a:pt x="156" y="6"/>
                      <a:pt x="156" y="6"/>
                    </a:cubicBezTo>
                    <a:cubicBezTo>
                      <a:pt x="156" y="3"/>
                      <a:pt x="153" y="0"/>
                      <a:pt x="149" y="0"/>
                    </a:cubicBezTo>
                    <a:close/>
                  </a:path>
                </a:pathLst>
              </a:custGeom>
              <a:solidFill>
                <a:srgbClr val="4FE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19" name="Freeform 174">
                <a:extLst>
                  <a:ext uri="{FF2B5EF4-FFF2-40B4-BE49-F238E27FC236}">
                    <a16:creationId xmlns:a16="http://schemas.microsoft.com/office/drawing/2014/main" id="{3FE35DA5-FF1C-47EC-A250-1B5019C3332E}"/>
                  </a:ext>
                </a:extLst>
              </p:cNvPr>
              <p:cNvSpPr>
                <a:spLocks/>
              </p:cNvSpPr>
              <p:nvPr/>
            </p:nvSpPr>
            <p:spPr bwMode="auto">
              <a:xfrm>
                <a:off x="5928407" y="1174751"/>
                <a:ext cx="222249" cy="182564"/>
              </a:xfrm>
              <a:custGeom>
                <a:avLst/>
                <a:gdLst>
                  <a:gd name="T0" fmla="*/ 0 w 132"/>
                  <a:gd name="T1" fmla="*/ 109 h 109"/>
                  <a:gd name="T2" fmla="*/ 23 w 132"/>
                  <a:gd name="T3" fmla="*/ 109 h 109"/>
                  <a:gd name="T4" fmla="*/ 132 w 132"/>
                  <a:gd name="T5" fmla="*/ 0 h 109"/>
                  <a:gd name="T6" fmla="*/ 6 w 132"/>
                  <a:gd name="T7" fmla="*/ 0 h 109"/>
                  <a:gd name="T8" fmla="*/ 0 w 132"/>
                  <a:gd name="T9" fmla="*/ 6 h 109"/>
                  <a:gd name="T10" fmla="*/ 0 w 132"/>
                  <a:gd name="T11" fmla="*/ 109 h 109"/>
                </a:gdLst>
                <a:ahLst/>
                <a:cxnLst>
                  <a:cxn ang="0">
                    <a:pos x="T0" y="T1"/>
                  </a:cxn>
                  <a:cxn ang="0">
                    <a:pos x="T2" y="T3"/>
                  </a:cxn>
                  <a:cxn ang="0">
                    <a:pos x="T4" y="T5"/>
                  </a:cxn>
                  <a:cxn ang="0">
                    <a:pos x="T6" y="T7"/>
                  </a:cxn>
                  <a:cxn ang="0">
                    <a:pos x="T8" y="T9"/>
                  </a:cxn>
                  <a:cxn ang="0">
                    <a:pos x="T10" y="T11"/>
                  </a:cxn>
                </a:cxnLst>
                <a:rect l="0" t="0" r="r" b="b"/>
                <a:pathLst>
                  <a:path w="132" h="109">
                    <a:moveTo>
                      <a:pt x="0" y="109"/>
                    </a:moveTo>
                    <a:cubicBezTo>
                      <a:pt x="23" y="109"/>
                      <a:pt x="23" y="109"/>
                      <a:pt x="23" y="109"/>
                    </a:cubicBezTo>
                    <a:cubicBezTo>
                      <a:pt x="132" y="0"/>
                      <a:pt x="132" y="0"/>
                      <a:pt x="132" y="0"/>
                    </a:cubicBezTo>
                    <a:cubicBezTo>
                      <a:pt x="6" y="0"/>
                      <a:pt x="6" y="0"/>
                      <a:pt x="6" y="0"/>
                    </a:cubicBezTo>
                    <a:cubicBezTo>
                      <a:pt x="2" y="0"/>
                      <a:pt x="0" y="3"/>
                      <a:pt x="0" y="6"/>
                    </a:cubicBezTo>
                    <a:lnTo>
                      <a:pt x="0" y="109"/>
                    </a:lnTo>
                    <a:close/>
                  </a:path>
                </a:pathLst>
              </a:custGeom>
              <a:solidFill>
                <a:schemeClr val="accent1"/>
              </a:solidFill>
              <a:ln>
                <a:noFill/>
              </a:ln>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grpSp>
          <p:nvGrpSpPr>
            <p:cNvPr id="1001" name="Group 1000">
              <a:extLst>
                <a:ext uri="{FF2B5EF4-FFF2-40B4-BE49-F238E27FC236}">
                  <a16:creationId xmlns:a16="http://schemas.microsoft.com/office/drawing/2014/main" id="{838DF3C9-92C8-4E59-A4BF-9C5BA74B1702}"/>
                </a:ext>
              </a:extLst>
            </p:cNvPr>
            <p:cNvGrpSpPr/>
            <p:nvPr/>
          </p:nvGrpSpPr>
          <p:grpSpPr>
            <a:xfrm>
              <a:off x="2807379" y="2979872"/>
              <a:ext cx="960120" cy="256032"/>
              <a:chOff x="2385575" y="4874551"/>
              <a:chExt cx="960120" cy="256032"/>
            </a:xfrm>
          </p:grpSpPr>
          <p:sp>
            <p:nvSpPr>
              <p:cNvPr id="1012" name="Rectangle 1011">
                <a:extLst>
                  <a:ext uri="{FF2B5EF4-FFF2-40B4-BE49-F238E27FC236}">
                    <a16:creationId xmlns:a16="http://schemas.microsoft.com/office/drawing/2014/main" id="{ADE38A3E-8FD4-41D9-83AD-45FE66A24A9F}"/>
                  </a:ext>
                  <a:ext uri="{C183D7F6-B498-43B3-948B-1728B52AA6E4}">
                    <adec:decorative xmlns:adec="http://schemas.microsoft.com/office/drawing/2017/decorative" val="1"/>
                  </a:ext>
                </a:extLst>
              </p:cNvPr>
              <p:cNvSpPr/>
              <p:nvPr/>
            </p:nvSpPr>
            <p:spPr bwMode="auto">
              <a:xfrm>
                <a:off x="2385575" y="4874551"/>
                <a:ext cx="960120"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Dynamics 365</a:t>
                </a:r>
              </a:p>
            </p:txBody>
          </p:sp>
          <p:grpSp>
            <p:nvGrpSpPr>
              <p:cNvPr id="1013" name="laptop">
                <a:extLst>
                  <a:ext uri="{FF2B5EF4-FFF2-40B4-BE49-F238E27FC236}">
                    <a16:creationId xmlns:a16="http://schemas.microsoft.com/office/drawing/2014/main" id="{EC9EE602-EFC3-423C-9120-F2EBECC93799}"/>
                  </a:ext>
                  <a:ext uri="{C183D7F6-B498-43B3-948B-1728B52AA6E4}">
                    <adec:decorative xmlns:adec="http://schemas.microsoft.com/office/drawing/2017/decorative" val="1"/>
                  </a:ext>
                </a:extLst>
              </p:cNvPr>
              <p:cNvGrpSpPr/>
              <p:nvPr/>
            </p:nvGrpSpPr>
            <p:grpSpPr>
              <a:xfrm>
                <a:off x="3129744" y="4945307"/>
                <a:ext cx="168040" cy="122716"/>
                <a:chOff x="5866495" y="1174751"/>
                <a:chExt cx="382588" cy="279400"/>
              </a:xfrm>
            </p:grpSpPr>
            <p:sp>
              <p:nvSpPr>
                <p:cNvPr id="1014" name="Freeform 51">
                  <a:extLst>
                    <a:ext uri="{FF2B5EF4-FFF2-40B4-BE49-F238E27FC236}">
                      <a16:creationId xmlns:a16="http://schemas.microsoft.com/office/drawing/2014/main" id="{E3E60A68-67C4-4861-A7DF-21B2E83452EE}"/>
                    </a:ext>
                  </a:extLst>
                </p:cNvPr>
                <p:cNvSpPr>
                  <a:spLocks/>
                </p:cNvSpPr>
                <p:nvPr/>
              </p:nvSpPr>
              <p:spPr bwMode="auto">
                <a:xfrm>
                  <a:off x="5866495" y="1260476"/>
                  <a:ext cx="382588" cy="193675"/>
                </a:xfrm>
                <a:custGeom>
                  <a:avLst/>
                  <a:gdLst>
                    <a:gd name="T0" fmla="*/ 203 w 241"/>
                    <a:gd name="T1" fmla="*/ 61 h 122"/>
                    <a:gd name="T2" fmla="*/ 120 w 241"/>
                    <a:gd name="T3" fmla="*/ 0 h 122"/>
                    <a:gd name="T4" fmla="*/ 39 w 241"/>
                    <a:gd name="T5" fmla="*/ 61 h 122"/>
                    <a:gd name="T6" fmla="*/ 38 w 241"/>
                    <a:gd name="T7" fmla="*/ 61 h 122"/>
                    <a:gd name="T8" fmla="*/ 0 w 241"/>
                    <a:gd name="T9" fmla="*/ 122 h 122"/>
                    <a:gd name="T10" fmla="*/ 241 w 241"/>
                    <a:gd name="T11" fmla="*/ 122 h 122"/>
                    <a:gd name="T12" fmla="*/ 203 w 241"/>
                    <a:gd name="T13" fmla="*/ 61 h 122"/>
                  </a:gdLst>
                  <a:ahLst/>
                  <a:cxnLst>
                    <a:cxn ang="0">
                      <a:pos x="T0" y="T1"/>
                    </a:cxn>
                    <a:cxn ang="0">
                      <a:pos x="T2" y="T3"/>
                    </a:cxn>
                    <a:cxn ang="0">
                      <a:pos x="T4" y="T5"/>
                    </a:cxn>
                    <a:cxn ang="0">
                      <a:pos x="T6" y="T7"/>
                    </a:cxn>
                    <a:cxn ang="0">
                      <a:pos x="T8" y="T9"/>
                    </a:cxn>
                    <a:cxn ang="0">
                      <a:pos x="T10" y="T11"/>
                    </a:cxn>
                    <a:cxn ang="0">
                      <a:pos x="T12" y="T13"/>
                    </a:cxn>
                  </a:cxnLst>
                  <a:rect l="0" t="0" r="r" b="b"/>
                  <a:pathLst>
                    <a:path w="241" h="122">
                      <a:moveTo>
                        <a:pt x="203" y="61"/>
                      </a:moveTo>
                      <a:lnTo>
                        <a:pt x="120" y="0"/>
                      </a:lnTo>
                      <a:lnTo>
                        <a:pt x="39" y="61"/>
                      </a:lnTo>
                      <a:lnTo>
                        <a:pt x="38" y="61"/>
                      </a:lnTo>
                      <a:lnTo>
                        <a:pt x="0" y="122"/>
                      </a:lnTo>
                      <a:lnTo>
                        <a:pt x="241" y="122"/>
                      </a:lnTo>
                      <a:lnTo>
                        <a:pt x="203" y="61"/>
                      </a:lnTo>
                      <a:close/>
                    </a:path>
                  </a:pathLst>
                </a:custGeom>
                <a:solidFill>
                  <a:schemeClr val="accent1"/>
                </a:solidFill>
                <a:ln>
                  <a:noFill/>
                </a:ln>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15" name="Freeform 52">
                  <a:extLst>
                    <a:ext uri="{FF2B5EF4-FFF2-40B4-BE49-F238E27FC236}">
                      <a16:creationId xmlns:a16="http://schemas.microsoft.com/office/drawing/2014/main" id="{BEF3109D-B922-49AD-A425-133FA78D7216}"/>
                    </a:ext>
                  </a:extLst>
                </p:cNvPr>
                <p:cNvSpPr>
                  <a:spLocks/>
                </p:cNvSpPr>
                <p:nvPr/>
              </p:nvSpPr>
              <p:spPr bwMode="auto">
                <a:xfrm>
                  <a:off x="5928407" y="1174751"/>
                  <a:ext cx="261937" cy="182564"/>
                </a:xfrm>
                <a:custGeom>
                  <a:avLst/>
                  <a:gdLst>
                    <a:gd name="T0" fmla="*/ 149 w 156"/>
                    <a:gd name="T1" fmla="*/ 0 h 109"/>
                    <a:gd name="T2" fmla="*/ 6 w 156"/>
                    <a:gd name="T3" fmla="*/ 0 h 109"/>
                    <a:gd name="T4" fmla="*/ 0 w 156"/>
                    <a:gd name="T5" fmla="*/ 6 h 109"/>
                    <a:gd name="T6" fmla="*/ 0 w 156"/>
                    <a:gd name="T7" fmla="*/ 109 h 109"/>
                    <a:gd name="T8" fmla="*/ 0 w 156"/>
                    <a:gd name="T9" fmla="*/ 108 h 109"/>
                    <a:gd name="T10" fmla="*/ 0 w 156"/>
                    <a:gd name="T11" fmla="*/ 109 h 109"/>
                    <a:gd name="T12" fmla="*/ 156 w 156"/>
                    <a:gd name="T13" fmla="*/ 109 h 109"/>
                    <a:gd name="T14" fmla="*/ 156 w 156"/>
                    <a:gd name="T15" fmla="*/ 6 h 109"/>
                    <a:gd name="T16" fmla="*/ 149 w 156"/>
                    <a:gd name="T1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09">
                      <a:moveTo>
                        <a:pt x="149" y="0"/>
                      </a:moveTo>
                      <a:cubicBezTo>
                        <a:pt x="6" y="0"/>
                        <a:pt x="6" y="0"/>
                        <a:pt x="6" y="0"/>
                      </a:cubicBezTo>
                      <a:cubicBezTo>
                        <a:pt x="3" y="0"/>
                        <a:pt x="0" y="3"/>
                        <a:pt x="0" y="6"/>
                      </a:cubicBezTo>
                      <a:cubicBezTo>
                        <a:pt x="0" y="109"/>
                        <a:pt x="0" y="109"/>
                        <a:pt x="0" y="109"/>
                      </a:cubicBezTo>
                      <a:cubicBezTo>
                        <a:pt x="0" y="108"/>
                        <a:pt x="0" y="108"/>
                        <a:pt x="0" y="108"/>
                      </a:cubicBezTo>
                      <a:cubicBezTo>
                        <a:pt x="0" y="109"/>
                        <a:pt x="0" y="109"/>
                        <a:pt x="0" y="109"/>
                      </a:cubicBezTo>
                      <a:cubicBezTo>
                        <a:pt x="156" y="109"/>
                        <a:pt x="156" y="109"/>
                        <a:pt x="156" y="109"/>
                      </a:cubicBezTo>
                      <a:cubicBezTo>
                        <a:pt x="156" y="6"/>
                        <a:pt x="156" y="6"/>
                        <a:pt x="156" y="6"/>
                      </a:cubicBezTo>
                      <a:cubicBezTo>
                        <a:pt x="156" y="3"/>
                        <a:pt x="153" y="0"/>
                        <a:pt x="149" y="0"/>
                      </a:cubicBezTo>
                      <a:close/>
                    </a:path>
                  </a:pathLst>
                </a:custGeom>
                <a:solidFill>
                  <a:srgbClr val="4FE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16" name="Freeform 174">
                  <a:extLst>
                    <a:ext uri="{FF2B5EF4-FFF2-40B4-BE49-F238E27FC236}">
                      <a16:creationId xmlns:a16="http://schemas.microsoft.com/office/drawing/2014/main" id="{19396C57-3EAF-46E1-92CA-3869750776DE}"/>
                    </a:ext>
                  </a:extLst>
                </p:cNvPr>
                <p:cNvSpPr>
                  <a:spLocks/>
                </p:cNvSpPr>
                <p:nvPr/>
              </p:nvSpPr>
              <p:spPr bwMode="auto">
                <a:xfrm>
                  <a:off x="5928407" y="1174751"/>
                  <a:ext cx="222249" cy="182564"/>
                </a:xfrm>
                <a:custGeom>
                  <a:avLst/>
                  <a:gdLst>
                    <a:gd name="T0" fmla="*/ 0 w 132"/>
                    <a:gd name="T1" fmla="*/ 109 h 109"/>
                    <a:gd name="T2" fmla="*/ 23 w 132"/>
                    <a:gd name="T3" fmla="*/ 109 h 109"/>
                    <a:gd name="T4" fmla="*/ 132 w 132"/>
                    <a:gd name="T5" fmla="*/ 0 h 109"/>
                    <a:gd name="T6" fmla="*/ 6 w 132"/>
                    <a:gd name="T7" fmla="*/ 0 h 109"/>
                    <a:gd name="T8" fmla="*/ 0 w 132"/>
                    <a:gd name="T9" fmla="*/ 6 h 109"/>
                    <a:gd name="T10" fmla="*/ 0 w 132"/>
                    <a:gd name="T11" fmla="*/ 109 h 109"/>
                  </a:gdLst>
                  <a:ahLst/>
                  <a:cxnLst>
                    <a:cxn ang="0">
                      <a:pos x="T0" y="T1"/>
                    </a:cxn>
                    <a:cxn ang="0">
                      <a:pos x="T2" y="T3"/>
                    </a:cxn>
                    <a:cxn ang="0">
                      <a:pos x="T4" y="T5"/>
                    </a:cxn>
                    <a:cxn ang="0">
                      <a:pos x="T6" y="T7"/>
                    </a:cxn>
                    <a:cxn ang="0">
                      <a:pos x="T8" y="T9"/>
                    </a:cxn>
                    <a:cxn ang="0">
                      <a:pos x="T10" y="T11"/>
                    </a:cxn>
                  </a:cxnLst>
                  <a:rect l="0" t="0" r="r" b="b"/>
                  <a:pathLst>
                    <a:path w="132" h="109">
                      <a:moveTo>
                        <a:pt x="0" y="109"/>
                      </a:moveTo>
                      <a:cubicBezTo>
                        <a:pt x="23" y="109"/>
                        <a:pt x="23" y="109"/>
                        <a:pt x="23" y="109"/>
                      </a:cubicBezTo>
                      <a:cubicBezTo>
                        <a:pt x="132" y="0"/>
                        <a:pt x="132" y="0"/>
                        <a:pt x="132" y="0"/>
                      </a:cubicBezTo>
                      <a:cubicBezTo>
                        <a:pt x="6" y="0"/>
                        <a:pt x="6" y="0"/>
                        <a:pt x="6" y="0"/>
                      </a:cubicBezTo>
                      <a:cubicBezTo>
                        <a:pt x="2" y="0"/>
                        <a:pt x="0" y="3"/>
                        <a:pt x="0" y="6"/>
                      </a:cubicBezTo>
                      <a:lnTo>
                        <a:pt x="0" y="109"/>
                      </a:lnTo>
                      <a:close/>
                    </a:path>
                  </a:pathLst>
                </a:custGeom>
                <a:solidFill>
                  <a:schemeClr val="accent1"/>
                </a:solidFill>
                <a:ln>
                  <a:noFill/>
                </a:ln>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grpSp>
        <p:grpSp>
          <p:nvGrpSpPr>
            <p:cNvPr id="1002" name="Group 1001">
              <a:extLst>
                <a:ext uri="{FF2B5EF4-FFF2-40B4-BE49-F238E27FC236}">
                  <a16:creationId xmlns:a16="http://schemas.microsoft.com/office/drawing/2014/main" id="{7D5D4818-E29C-4D10-B712-085392C3508E}"/>
                </a:ext>
              </a:extLst>
            </p:cNvPr>
            <p:cNvGrpSpPr/>
            <p:nvPr/>
          </p:nvGrpSpPr>
          <p:grpSpPr>
            <a:xfrm>
              <a:off x="1787643" y="2670731"/>
              <a:ext cx="960120" cy="256032"/>
              <a:chOff x="2385575" y="5183691"/>
              <a:chExt cx="960120" cy="256032"/>
            </a:xfrm>
          </p:grpSpPr>
          <p:sp>
            <p:nvSpPr>
              <p:cNvPr id="1010" name="Rectangle 1009">
                <a:extLst>
                  <a:ext uri="{FF2B5EF4-FFF2-40B4-BE49-F238E27FC236}">
                    <a16:creationId xmlns:a16="http://schemas.microsoft.com/office/drawing/2014/main" id="{77E00120-06D4-4DFD-9405-CD8B74DBFAAD}"/>
                  </a:ext>
                  <a:ext uri="{C183D7F6-B498-43B3-948B-1728B52AA6E4}">
                    <adec:decorative xmlns:adec="http://schemas.microsoft.com/office/drawing/2017/decorative" val="1"/>
                  </a:ext>
                </a:extLst>
              </p:cNvPr>
              <p:cNvSpPr/>
              <p:nvPr/>
            </p:nvSpPr>
            <p:spPr bwMode="auto">
              <a:xfrm>
                <a:off x="2385575" y="5183691"/>
                <a:ext cx="960120"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Azure SQL </a:t>
                </a:r>
              </a:p>
            </p:txBody>
          </p:sp>
          <p:pic>
            <p:nvPicPr>
              <p:cNvPr id="1011" name="Graphic 1010">
                <a:extLst>
                  <a:ext uri="{FF2B5EF4-FFF2-40B4-BE49-F238E27FC236}">
                    <a16:creationId xmlns:a16="http://schemas.microsoft.com/office/drawing/2014/main" id="{FC49B99B-5C59-4979-B119-28A9055F0CBD}"/>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3138354" y="5230745"/>
                <a:ext cx="123825" cy="161925"/>
              </a:xfrm>
              <a:prstGeom prst="rect">
                <a:avLst/>
              </a:prstGeom>
            </p:spPr>
          </p:pic>
        </p:grpSp>
        <p:sp>
          <p:nvSpPr>
            <p:cNvPr id="1003" name="Rectangle 1002">
              <a:extLst>
                <a:ext uri="{FF2B5EF4-FFF2-40B4-BE49-F238E27FC236}">
                  <a16:creationId xmlns:a16="http://schemas.microsoft.com/office/drawing/2014/main" id="{A9F00C1D-BCA6-443A-B21F-F691281D836D}"/>
                </a:ext>
                <a:ext uri="{C183D7F6-B498-43B3-948B-1728B52AA6E4}">
                  <adec:decorative xmlns:adec="http://schemas.microsoft.com/office/drawing/2017/decorative" val="1"/>
                </a:ext>
              </a:extLst>
            </p:cNvPr>
            <p:cNvSpPr/>
            <p:nvPr/>
          </p:nvSpPr>
          <p:spPr bwMode="auto">
            <a:xfrm>
              <a:off x="3814587" y="2670731"/>
              <a:ext cx="969264"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Azure SQL </a:t>
              </a:r>
              <a:b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DB Edge</a:t>
              </a:r>
            </a:p>
          </p:txBody>
        </p:sp>
        <p:sp>
          <p:nvSpPr>
            <p:cNvPr id="1004" name="Rectangle 1003">
              <a:extLst>
                <a:ext uri="{FF2B5EF4-FFF2-40B4-BE49-F238E27FC236}">
                  <a16:creationId xmlns:a16="http://schemas.microsoft.com/office/drawing/2014/main" id="{57CDC58B-CE87-4DDD-A7A5-DD818681D80E}"/>
                </a:ext>
                <a:ext uri="{C183D7F6-B498-43B3-948B-1728B52AA6E4}">
                  <adec:decorative xmlns:adec="http://schemas.microsoft.com/office/drawing/2017/decorative" val="1"/>
                </a:ext>
              </a:extLst>
            </p:cNvPr>
            <p:cNvSpPr/>
            <p:nvPr/>
          </p:nvSpPr>
          <p:spPr bwMode="auto">
            <a:xfrm>
              <a:off x="2798235" y="3289012"/>
              <a:ext cx="969264"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Azure DB </a:t>
              </a:r>
              <a:b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for MariaDB</a:t>
              </a:r>
            </a:p>
          </p:txBody>
        </p:sp>
        <p:sp>
          <p:nvSpPr>
            <p:cNvPr id="1005" name="Rectangle 1004">
              <a:extLst>
                <a:ext uri="{FF2B5EF4-FFF2-40B4-BE49-F238E27FC236}">
                  <a16:creationId xmlns:a16="http://schemas.microsoft.com/office/drawing/2014/main" id="{2FE70F77-D96A-449E-AC52-A5F0E6C4FC9F}"/>
                </a:ext>
                <a:ext uri="{C183D7F6-B498-43B3-948B-1728B52AA6E4}">
                  <adec:decorative xmlns:adec="http://schemas.microsoft.com/office/drawing/2017/decorative" val="1"/>
                </a:ext>
              </a:extLst>
            </p:cNvPr>
            <p:cNvSpPr/>
            <p:nvPr/>
          </p:nvSpPr>
          <p:spPr bwMode="auto">
            <a:xfrm>
              <a:off x="3814587" y="2979872"/>
              <a:ext cx="960120"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Azure DB</a:t>
              </a:r>
              <a:b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for MySQL</a:t>
              </a:r>
            </a:p>
          </p:txBody>
        </p:sp>
        <p:sp>
          <p:nvSpPr>
            <p:cNvPr id="1006" name="Rectangle 1005">
              <a:extLst>
                <a:ext uri="{FF2B5EF4-FFF2-40B4-BE49-F238E27FC236}">
                  <a16:creationId xmlns:a16="http://schemas.microsoft.com/office/drawing/2014/main" id="{DE699249-89FF-401D-9926-956B7CA5B47E}"/>
                </a:ext>
                <a:ext uri="{C183D7F6-B498-43B3-948B-1728B52AA6E4}">
                  <adec:decorative xmlns:adec="http://schemas.microsoft.com/office/drawing/2017/decorative" val="1"/>
                </a:ext>
              </a:extLst>
            </p:cNvPr>
            <p:cNvSpPr/>
            <p:nvPr/>
          </p:nvSpPr>
          <p:spPr bwMode="auto">
            <a:xfrm>
              <a:off x="3814587" y="3289012"/>
              <a:ext cx="969264"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t>
              </a:r>
            </a:p>
          </p:txBody>
        </p:sp>
        <p:pic>
          <p:nvPicPr>
            <p:cNvPr id="1007" name="Graphic 1006">
              <a:extLst>
                <a:ext uri="{FF2B5EF4-FFF2-40B4-BE49-F238E27FC236}">
                  <a16:creationId xmlns:a16="http://schemas.microsoft.com/office/drawing/2014/main" id="{9000229F-B514-495F-97CA-BA6CB4CCC7C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511233" y="3322336"/>
              <a:ext cx="195442" cy="195442"/>
            </a:xfrm>
            <a:prstGeom prst="rect">
              <a:avLst/>
            </a:prstGeom>
          </p:spPr>
        </p:pic>
        <p:pic>
          <p:nvPicPr>
            <p:cNvPr id="1008" name="Graphic 1007">
              <a:extLst>
                <a:ext uri="{FF2B5EF4-FFF2-40B4-BE49-F238E27FC236}">
                  <a16:creationId xmlns:a16="http://schemas.microsoft.com/office/drawing/2014/main" id="{29FCE5DF-A257-4EAF-AD0B-F5833FECD3D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536889" y="3012471"/>
              <a:ext cx="197337" cy="197337"/>
            </a:xfrm>
            <a:prstGeom prst="rect">
              <a:avLst/>
            </a:prstGeom>
          </p:spPr>
        </p:pic>
        <p:pic>
          <p:nvPicPr>
            <p:cNvPr id="1009" name="Graphic 1008">
              <a:extLst>
                <a:ext uri="{FF2B5EF4-FFF2-40B4-BE49-F238E27FC236}">
                  <a16:creationId xmlns:a16="http://schemas.microsoft.com/office/drawing/2014/main" id="{D4A69766-9289-46E3-B23A-EF90AD8295F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534683" y="2700789"/>
              <a:ext cx="201748" cy="201748"/>
            </a:xfrm>
            <a:prstGeom prst="rect">
              <a:avLst/>
            </a:prstGeom>
          </p:spPr>
        </p:pic>
      </p:grpSp>
      <p:cxnSp>
        <p:nvCxnSpPr>
          <p:cNvPr id="1029" name="Straight Arrow Connector 1028" descr="Blue arrow">
            <a:extLst>
              <a:ext uri="{FF2B5EF4-FFF2-40B4-BE49-F238E27FC236}">
                <a16:creationId xmlns:a16="http://schemas.microsoft.com/office/drawing/2014/main" id="{CA606752-6970-47A3-831D-C6651B622207}"/>
              </a:ext>
            </a:extLst>
          </p:cNvPr>
          <p:cNvCxnSpPr>
            <a:cxnSpLocks/>
          </p:cNvCxnSpPr>
          <p:nvPr/>
        </p:nvCxnSpPr>
        <p:spPr>
          <a:xfrm rot="16200000">
            <a:off x="5506634" y="3189791"/>
            <a:ext cx="82296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sp>
        <p:nvSpPr>
          <p:cNvPr id="1030" name="Rectangle 1029">
            <a:extLst>
              <a:ext uri="{FF2B5EF4-FFF2-40B4-BE49-F238E27FC236}">
                <a16:creationId xmlns:a16="http://schemas.microsoft.com/office/drawing/2014/main" id="{75D646EA-4110-4200-8A30-5774AF40CD3E}"/>
              </a:ext>
            </a:extLst>
          </p:cNvPr>
          <p:cNvSpPr/>
          <p:nvPr/>
        </p:nvSpPr>
        <p:spPr bwMode="auto">
          <a:xfrm>
            <a:off x="3988459" y="3509021"/>
            <a:ext cx="2103120" cy="317541"/>
          </a:xfrm>
          <a:prstGeom prst="rect">
            <a:avLst/>
          </a:prstGeom>
          <a:solidFill>
            <a:schemeClr val="bg1">
              <a:lumMod val="95000"/>
            </a:schemeClr>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Batch ingestion service</a:t>
            </a:r>
          </a:p>
        </p:txBody>
      </p:sp>
      <p:pic>
        <p:nvPicPr>
          <p:cNvPr id="1031" name="Graphic 1030">
            <a:extLst>
              <a:ext uri="{FF2B5EF4-FFF2-40B4-BE49-F238E27FC236}">
                <a16:creationId xmlns:a16="http://schemas.microsoft.com/office/drawing/2014/main" id="{9668C915-D41A-46CF-9555-F1007B564A10}"/>
              </a:ext>
              <a:ext uri="{C183D7F6-B498-43B3-948B-1728B52AA6E4}">
                <adec:decorative xmlns:adec="http://schemas.microsoft.com/office/drawing/2017/decorative" val="1"/>
              </a:ext>
            </a:extLst>
          </p:cNvPr>
          <p:cNvPicPr>
            <a:picLocks noChangeAspect="1"/>
          </p:cNvPicPr>
          <p:nvPr/>
        </p:nvPicPr>
        <p:blipFill>
          <a:blip r:embed="rId65">
            <a:extLst>
              <a:ext uri="{28A0092B-C50C-407E-A947-70E740481C1C}">
                <a14:useLocalDpi xmlns:a14="http://schemas.microsoft.com/office/drawing/2010/main" val="0"/>
              </a:ext>
              <a:ext uri="{96DAC541-7B7A-43D3-8B79-37D633B846F1}">
                <asvg:svgBlip xmlns:asvg="http://schemas.microsoft.com/office/drawing/2016/SVG/main" r:embed="rId66"/>
              </a:ext>
            </a:extLst>
          </a:blip>
          <a:srcRect/>
          <a:stretch/>
        </p:blipFill>
        <p:spPr>
          <a:xfrm>
            <a:off x="5785672" y="3541922"/>
            <a:ext cx="251738" cy="251738"/>
          </a:xfrm>
          <a:prstGeom prst="rect">
            <a:avLst/>
          </a:prstGeom>
        </p:spPr>
      </p:pic>
      <p:sp>
        <p:nvSpPr>
          <p:cNvPr id="1032" name="Freeform: Shape 1031">
            <a:extLst>
              <a:ext uri="{FF2B5EF4-FFF2-40B4-BE49-F238E27FC236}">
                <a16:creationId xmlns:a16="http://schemas.microsoft.com/office/drawing/2014/main" id="{A9E0BA09-4A61-4866-A9C0-992549443F8B}"/>
              </a:ext>
            </a:extLst>
          </p:cNvPr>
          <p:cNvSpPr/>
          <p:nvPr/>
        </p:nvSpPr>
        <p:spPr bwMode="auto">
          <a:xfrm>
            <a:off x="5786651" y="2061725"/>
            <a:ext cx="0" cy="548640"/>
          </a:xfrm>
          <a:custGeom>
            <a:avLst/>
            <a:gdLst>
              <a:gd name="connsiteX0" fmla="*/ 0 w 0"/>
              <a:gd name="connsiteY0" fmla="*/ 268224 h 268224"/>
              <a:gd name="connsiteX1" fmla="*/ 0 w 0"/>
              <a:gd name="connsiteY1" fmla="*/ 0 h 268224"/>
            </a:gdLst>
            <a:ahLst/>
            <a:cxnLst>
              <a:cxn ang="0">
                <a:pos x="connsiteX0" y="connsiteY0"/>
              </a:cxn>
              <a:cxn ang="0">
                <a:pos x="connsiteX1" y="connsiteY1"/>
              </a:cxn>
            </a:cxnLst>
            <a:rect l="l" t="t" r="r" b="b"/>
            <a:pathLst>
              <a:path h="268224">
                <a:moveTo>
                  <a:pt x="0" y="268224"/>
                </a:moveTo>
                <a:lnTo>
                  <a:pt x="0" y="0"/>
                </a:lnTo>
              </a:path>
            </a:pathLst>
          </a:cu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3" name="Oval 1032" descr="Dark blue circle">
            <a:extLst>
              <a:ext uri="{FF2B5EF4-FFF2-40B4-BE49-F238E27FC236}">
                <a16:creationId xmlns:a16="http://schemas.microsoft.com/office/drawing/2014/main" id="{B8EA62DB-5418-4F9D-A92A-7EF49ABF4878}"/>
              </a:ext>
            </a:extLst>
          </p:cNvPr>
          <p:cNvSpPr/>
          <p:nvPr/>
        </p:nvSpPr>
        <p:spPr bwMode="auto">
          <a:xfrm>
            <a:off x="5738157" y="2606494"/>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34" name="Oval 1033" descr="Dark blue circle">
            <a:extLst>
              <a:ext uri="{FF2B5EF4-FFF2-40B4-BE49-F238E27FC236}">
                <a16:creationId xmlns:a16="http://schemas.microsoft.com/office/drawing/2014/main" id="{9B828060-4A69-4EC9-A3B5-F41ECEA71B08}"/>
              </a:ext>
            </a:extLst>
          </p:cNvPr>
          <p:cNvSpPr/>
          <p:nvPr/>
        </p:nvSpPr>
        <p:spPr bwMode="auto">
          <a:xfrm>
            <a:off x="7172475" y="2622900"/>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35" name="Oval 1034" descr="Dark blue circle">
            <a:extLst>
              <a:ext uri="{FF2B5EF4-FFF2-40B4-BE49-F238E27FC236}">
                <a16:creationId xmlns:a16="http://schemas.microsoft.com/office/drawing/2014/main" id="{6FEB7320-8426-43FD-BFB5-C4982FDC2DCE}"/>
              </a:ext>
            </a:extLst>
          </p:cNvPr>
          <p:cNvSpPr/>
          <p:nvPr/>
        </p:nvSpPr>
        <p:spPr bwMode="auto">
          <a:xfrm>
            <a:off x="10068679" y="2614468"/>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36" name="Rectangle 1035">
            <a:extLst>
              <a:ext uri="{FF2B5EF4-FFF2-40B4-BE49-F238E27FC236}">
                <a16:creationId xmlns:a16="http://schemas.microsoft.com/office/drawing/2014/main" id="{3C025287-6B81-44EA-87E3-16168A3691CD}"/>
              </a:ext>
              <a:ext uri="{C183D7F6-B498-43B3-948B-1728B52AA6E4}">
                <adec:decorative xmlns:adec="http://schemas.microsoft.com/office/drawing/2017/decorative" val="1"/>
              </a:ext>
            </a:extLst>
          </p:cNvPr>
          <p:cNvSpPr/>
          <p:nvPr/>
        </p:nvSpPr>
        <p:spPr bwMode="auto">
          <a:xfrm>
            <a:off x="5489318" y="2554575"/>
            <a:ext cx="4771624" cy="206838"/>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0" bIns="45720" numCol="1" spcCol="0" rtlCol="0" fromWordArt="0" anchor="b" anchorCtr="0" forceAA="0" compatLnSpc="1">
            <a:prstTxWarp prst="textNoShape">
              <a:avLst/>
            </a:prstTxWarp>
            <a:noAutofit/>
          </a:bodyPr>
          <a:lstStyle/>
          <a:p>
            <a:pPr defTabSz="710593" fontAlgn="base">
              <a:spcBef>
                <a:spcPct val="0"/>
              </a:spcBef>
              <a:spcAft>
                <a:spcPct val="0"/>
              </a:spcAft>
            </a:pPr>
            <a:r>
              <a:rPr lang="en-US" sz="900" kern="0">
                <a:solidFill>
                  <a:srgbClr val="000000"/>
                </a:solidFill>
                <a:latin typeface="Segoe UI Semibold" panose="020B0702040204020203" pitchFamily="34" charset="0"/>
                <a:cs typeface="Segoe UI Semibold" panose="020B0702040204020203" pitchFamily="34" charset="0"/>
              </a:rPr>
              <a:t>Logical data warehouse &amp; Data lake</a:t>
            </a:r>
          </a:p>
        </p:txBody>
      </p:sp>
      <p:grpSp>
        <p:nvGrpSpPr>
          <p:cNvPr id="1037" name="Group 1036">
            <a:extLst>
              <a:ext uri="{FF2B5EF4-FFF2-40B4-BE49-F238E27FC236}">
                <a16:creationId xmlns:a16="http://schemas.microsoft.com/office/drawing/2014/main" id="{C9553B96-DABF-4CFC-8F56-560F14DC9E7E}"/>
              </a:ext>
            </a:extLst>
          </p:cNvPr>
          <p:cNvGrpSpPr/>
          <p:nvPr/>
        </p:nvGrpSpPr>
        <p:grpSpPr>
          <a:xfrm>
            <a:off x="8189894" y="2564236"/>
            <a:ext cx="1047862" cy="200055"/>
            <a:chOff x="6490993" y="2102900"/>
            <a:chExt cx="1047862" cy="200055"/>
          </a:xfrm>
        </p:grpSpPr>
        <p:sp>
          <p:nvSpPr>
            <p:cNvPr id="1038" name="Rectangle 1037">
              <a:extLst>
                <a:ext uri="{FF2B5EF4-FFF2-40B4-BE49-F238E27FC236}">
                  <a16:creationId xmlns:a16="http://schemas.microsoft.com/office/drawing/2014/main" id="{F80A6453-5A96-4173-B7EF-C106C4CEDF05}"/>
                </a:ext>
              </a:extLst>
            </p:cNvPr>
            <p:cNvSpPr/>
            <p:nvPr/>
          </p:nvSpPr>
          <p:spPr>
            <a:xfrm>
              <a:off x="6568718" y="2102900"/>
              <a:ext cx="970137" cy="200055"/>
            </a:xfrm>
            <a:prstGeom prst="rect">
              <a:avLst/>
            </a:prstGeom>
          </p:spPr>
          <p:txBody>
            <a:bodyPr wrap="none">
              <a:spAutoFit/>
            </a:bodyPr>
            <a:lstStyle/>
            <a:p>
              <a:r>
                <a:rPr lang="en-US" sz="700" kern="0">
                  <a:solidFill>
                    <a:srgbClr val="0078D4"/>
                  </a:solidFill>
                  <a:cs typeface="Segoe UI Semibold" panose="020B0702040204020203" pitchFamily="34" charset="0"/>
                </a:rPr>
                <a:t>Analytics-optimized</a:t>
              </a:r>
              <a:endParaRPr lang="en-US"/>
            </a:p>
          </p:txBody>
        </p:sp>
        <p:grpSp>
          <p:nvGrpSpPr>
            <p:cNvPr id="1039" name="data 2" descr="data, progress">
              <a:extLst>
                <a:ext uri="{FF2B5EF4-FFF2-40B4-BE49-F238E27FC236}">
                  <a16:creationId xmlns:a16="http://schemas.microsoft.com/office/drawing/2014/main" id="{9BCB56CD-E72D-41EA-86D0-1DE78ACE0DB0}"/>
                </a:ext>
              </a:extLst>
            </p:cNvPr>
            <p:cNvGrpSpPr/>
            <p:nvPr/>
          </p:nvGrpSpPr>
          <p:grpSpPr>
            <a:xfrm>
              <a:off x="6490993" y="2140156"/>
              <a:ext cx="139754" cy="135703"/>
              <a:chOff x="5375441" y="1172376"/>
              <a:chExt cx="536922" cy="521359"/>
            </a:xfrm>
          </p:grpSpPr>
          <p:sp>
            <p:nvSpPr>
              <p:cNvPr id="1040" name="Rectangle 35">
                <a:extLst>
                  <a:ext uri="{FF2B5EF4-FFF2-40B4-BE49-F238E27FC236}">
                    <a16:creationId xmlns:a16="http://schemas.microsoft.com/office/drawing/2014/main" id="{A49FC0FF-1FB8-4619-9876-071A3B32CB0F}"/>
                  </a:ext>
                </a:extLst>
              </p:cNvPr>
              <p:cNvSpPr>
                <a:spLocks noChangeArrowheads="1"/>
              </p:cNvSpPr>
              <p:nvPr/>
            </p:nvSpPr>
            <p:spPr bwMode="auto">
              <a:xfrm>
                <a:off x="5655574" y="1264197"/>
                <a:ext cx="56027" cy="407749"/>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algn="ctr" defTabSz="896386" fontAlgn="base"/>
                <a:endParaRPr lang="en-US" sz="1600">
                  <a:solidFill>
                    <a:srgbClr val="505050"/>
                  </a:solidFill>
                  <a:latin typeface="Segoe UI"/>
                </a:endParaRPr>
              </a:p>
            </p:txBody>
          </p:sp>
          <p:sp>
            <p:nvSpPr>
              <p:cNvPr id="1041" name="Rectangle 36">
                <a:extLst>
                  <a:ext uri="{FF2B5EF4-FFF2-40B4-BE49-F238E27FC236}">
                    <a16:creationId xmlns:a16="http://schemas.microsoft.com/office/drawing/2014/main" id="{DD25A455-8DFD-4391-BAA0-5C80EE83B8FF}"/>
                  </a:ext>
                </a:extLst>
              </p:cNvPr>
              <p:cNvSpPr>
                <a:spLocks noChangeArrowheads="1"/>
              </p:cNvSpPr>
              <p:nvPr/>
            </p:nvSpPr>
            <p:spPr bwMode="auto">
              <a:xfrm>
                <a:off x="5748952" y="1172376"/>
                <a:ext cx="54470" cy="499571"/>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algn="ctr" defTabSz="896386" fontAlgn="base"/>
                <a:endParaRPr lang="en-US" sz="1600">
                  <a:solidFill>
                    <a:srgbClr val="505050"/>
                  </a:solidFill>
                  <a:latin typeface="Segoe UI"/>
                </a:endParaRPr>
              </a:p>
            </p:txBody>
          </p:sp>
          <p:sp>
            <p:nvSpPr>
              <p:cNvPr id="1042" name="Oval 37">
                <a:extLst>
                  <a:ext uri="{FF2B5EF4-FFF2-40B4-BE49-F238E27FC236}">
                    <a16:creationId xmlns:a16="http://schemas.microsoft.com/office/drawing/2014/main" id="{53C226DC-B696-490F-BB45-5205D935F235}"/>
                  </a:ext>
                </a:extLst>
              </p:cNvPr>
              <p:cNvSpPr>
                <a:spLocks noChangeArrowheads="1"/>
              </p:cNvSpPr>
              <p:nvPr/>
            </p:nvSpPr>
            <p:spPr bwMode="auto">
              <a:xfrm>
                <a:off x="5761402" y="1542774"/>
                <a:ext cx="150961" cy="150961"/>
              </a:xfrm>
              <a:prstGeom prst="ellipse">
                <a:avLst/>
              </a:prstGeom>
              <a:solidFill>
                <a:srgbClr val="4FE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lgn="ctr" defTabSz="896386" fontAlgn="base"/>
                <a:endParaRPr lang="en-US" sz="1600">
                  <a:solidFill>
                    <a:srgbClr val="505050"/>
                  </a:solidFill>
                  <a:latin typeface="Segoe UI"/>
                </a:endParaRPr>
              </a:p>
            </p:txBody>
          </p:sp>
          <p:sp>
            <p:nvSpPr>
              <p:cNvPr id="1043" name="Rectangle 38">
                <a:extLst>
                  <a:ext uri="{FF2B5EF4-FFF2-40B4-BE49-F238E27FC236}">
                    <a16:creationId xmlns:a16="http://schemas.microsoft.com/office/drawing/2014/main" id="{E252F387-C07C-4533-9066-FAA7201DCB34}"/>
                  </a:ext>
                </a:extLst>
              </p:cNvPr>
              <p:cNvSpPr>
                <a:spLocks noChangeArrowheads="1"/>
              </p:cNvSpPr>
              <p:nvPr/>
            </p:nvSpPr>
            <p:spPr bwMode="auto">
              <a:xfrm>
                <a:off x="5375441" y="1542774"/>
                <a:ext cx="56027" cy="129173"/>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algn="ctr" defTabSz="896386" fontAlgn="base"/>
                <a:endParaRPr lang="en-US" sz="1600">
                  <a:solidFill>
                    <a:srgbClr val="505050"/>
                  </a:solidFill>
                  <a:latin typeface="Segoe UI"/>
                </a:endParaRPr>
              </a:p>
            </p:txBody>
          </p:sp>
          <p:sp>
            <p:nvSpPr>
              <p:cNvPr id="1044" name="Rectangle 39">
                <a:extLst>
                  <a:ext uri="{FF2B5EF4-FFF2-40B4-BE49-F238E27FC236}">
                    <a16:creationId xmlns:a16="http://schemas.microsoft.com/office/drawing/2014/main" id="{A0E63B8D-A946-4970-9AD8-B44BDF2F6E7C}"/>
                  </a:ext>
                </a:extLst>
              </p:cNvPr>
              <p:cNvSpPr>
                <a:spLocks noChangeArrowheads="1"/>
              </p:cNvSpPr>
              <p:nvPr/>
            </p:nvSpPr>
            <p:spPr bwMode="auto">
              <a:xfrm>
                <a:off x="5468819" y="1449397"/>
                <a:ext cx="54470" cy="222550"/>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algn="ctr" defTabSz="896386" fontAlgn="base"/>
                <a:endParaRPr lang="en-US" sz="1600">
                  <a:solidFill>
                    <a:srgbClr val="505050"/>
                  </a:solidFill>
                  <a:latin typeface="Segoe UI"/>
                </a:endParaRPr>
              </a:p>
            </p:txBody>
          </p:sp>
          <p:sp>
            <p:nvSpPr>
              <p:cNvPr id="1045" name="Rectangle 40">
                <a:extLst>
                  <a:ext uri="{FF2B5EF4-FFF2-40B4-BE49-F238E27FC236}">
                    <a16:creationId xmlns:a16="http://schemas.microsoft.com/office/drawing/2014/main" id="{78A924CC-5CEF-4B9E-BED6-B14A3C41E5BF}"/>
                  </a:ext>
                </a:extLst>
              </p:cNvPr>
              <p:cNvSpPr>
                <a:spLocks noChangeArrowheads="1"/>
              </p:cNvSpPr>
              <p:nvPr/>
            </p:nvSpPr>
            <p:spPr bwMode="auto">
              <a:xfrm>
                <a:off x="5560640" y="1357575"/>
                <a:ext cx="56027" cy="314372"/>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algn="ctr" defTabSz="896386" fontAlgn="base"/>
                <a:endParaRPr lang="en-US" sz="1600">
                  <a:solidFill>
                    <a:srgbClr val="505050"/>
                  </a:solidFill>
                  <a:latin typeface="Segoe UI"/>
                </a:endParaRPr>
              </a:p>
            </p:txBody>
          </p:sp>
          <p:sp>
            <p:nvSpPr>
              <p:cNvPr id="1046" name="Freeform 41">
                <a:extLst>
                  <a:ext uri="{FF2B5EF4-FFF2-40B4-BE49-F238E27FC236}">
                    <a16:creationId xmlns:a16="http://schemas.microsoft.com/office/drawing/2014/main" id="{2B13A3A1-94BB-4B3C-AEC2-ADE9DA7671D5}"/>
                  </a:ext>
                </a:extLst>
              </p:cNvPr>
              <p:cNvSpPr>
                <a:spLocks/>
              </p:cNvSpPr>
              <p:nvPr/>
            </p:nvSpPr>
            <p:spPr bwMode="auto">
              <a:xfrm>
                <a:off x="5797197" y="1580125"/>
                <a:ext cx="77815" cy="79371"/>
              </a:xfrm>
              <a:custGeom>
                <a:avLst/>
                <a:gdLst>
                  <a:gd name="T0" fmla="*/ 28 w 68"/>
                  <a:gd name="T1" fmla="*/ 0 h 68"/>
                  <a:gd name="T2" fmla="*/ 23 w 68"/>
                  <a:gd name="T3" fmla="*/ 5 h 68"/>
                  <a:gd name="T4" fmla="*/ 28 w 68"/>
                  <a:gd name="T5" fmla="*/ 10 h 68"/>
                  <a:gd name="T6" fmla="*/ 50 w 68"/>
                  <a:gd name="T7" fmla="*/ 10 h 68"/>
                  <a:gd name="T8" fmla="*/ 2 w 68"/>
                  <a:gd name="T9" fmla="*/ 59 h 68"/>
                  <a:gd name="T10" fmla="*/ 2 w 68"/>
                  <a:gd name="T11" fmla="*/ 66 h 68"/>
                  <a:gd name="T12" fmla="*/ 10 w 68"/>
                  <a:gd name="T13" fmla="*/ 66 h 68"/>
                  <a:gd name="T14" fmla="*/ 57 w 68"/>
                  <a:gd name="T15" fmla="*/ 18 h 68"/>
                  <a:gd name="T16" fmla="*/ 57 w 68"/>
                  <a:gd name="T17" fmla="*/ 40 h 68"/>
                  <a:gd name="T18" fmla="*/ 62 w 68"/>
                  <a:gd name="T19" fmla="*/ 45 h 68"/>
                  <a:gd name="T20" fmla="*/ 68 w 68"/>
                  <a:gd name="T21" fmla="*/ 40 h 68"/>
                  <a:gd name="T22" fmla="*/ 68 w 68"/>
                  <a:gd name="T23" fmla="*/ 0 h 68"/>
                  <a:gd name="T24" fmla="*/ 28 w 68"/>
                  <a:gd name="T2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68">
                    <a:moveTo>
                      <a:pt x="28" y="0"/>
                    </a:moveTo>
                    <a:cubicBezTo>
                      <a:pt x="25" y="0"/>
                      <a:pt x="23" y="2"/>
                      <a:pt x="23" y="5"/>
                    </a:cubicBezTo>
                    <a:cubicBezTo>
                      <a:pt x="23" y="8"/>
                      <a:pt x="25" y="10"/>
                      <a:pt x="28" y="10"/>
                    </a:cubicBezTo>
                    <a:cubicBezTo>
                      <a:pt x="50" y="10"/>
                      <a:pt x="50" y="10"/>
                      <a:pt x="50" y="10"/>
                    </a:cubicBezTo>
                    <a:cubicBezTo>
                      <a:pt x="2" y="59"/>
                      <a:pt x="2" y="59"/>
                      <a:pt x="2" y="59"/>
                    </a:cubicBezTo>
                    <a:cubicBezTo>
                      <a:pt x="0" y="61"/>
                      <a:pt x="0" y="64"/>
                      <a:pt x="2" y="66"/>
                    </a:cubicBezTo>
                    <a:cubicBezTo>
                      <a:pt x="4" y="68"/>
                      <a:pt x="8" y="68"/>
                      <a:pt x="10" y="66"/>
                    </a:cubicBezTo>
                    <a:cubicBezTo>
                      <a:pt x="57" y="18"/>
                      <a:pt x="57" y="18"/>
                      <a:pt x="57" y="18"/>
                    </a:cubicBezTo>
                    <a:cubicBezTo>
                      <a:pt x="57" y="40"/>
                      <a:pt x="57" y="40"/>
                      <a:pt x="57" y="40"/>
                    </a:cubicBezTo>
                    <a:cubicBezTo>
                      <a:pt x="57" y="43"/>
                      <a:pt x="62" y="45"/>
                      <a:pt x="62" y="45"/>
                    </a:cubicBezTo>
                    <a:cubicBezTo>
                      <a:pt x="65" y="45"/>
                      <a:pt x="68" y="43"/>
                      <a:pt x="68" y="40"/>
                    </a:cubicBezTo>
                    <a:cubicBezTo>
                      <a:pt x="68" y="0"/>
                      <a:pt x="68" y="0"/>
                      <a:pt x="68" y="0"/>
                    </a:cubicBez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lgn="ctr" defTabSz="896386" fontAlgn="base"/>
                <a:endParaRPr lang="en-US" sz="1600">
                  <a:solidFill>
                    <a:srgbClr val="505050"/>
                  </a:solidFill>
                  <a:latin typeface="Segoe UI"/>
                </a:endParaRPr>
              </a:p>
            </p:txBody>
          </p:sp>
        </p:grpSp>
      </p:grpSp>
      <p:grpSp>
        <p:nvGrpSpPr>
          <p:cNvPr id="1047" name="Group 1046">
            <a:extLst>
              <a:ext uri="{FF2B5EF4-FFF2-40B4-BE49-F238E27FC236}">
                <a16:creationId xmlns:a16="http://schemas.microsoft.com/office/drawing/2014/main" id="{441E4C67-5460-4F38-B90E-EBC6109FD3E9}"/>
              </a:ext>
            </a:extLst>
          </p:cNvPr>
          <p:cNvGrpSpPr/>
          <p:nvPr/>
        </p:nvGrpSpPr>
        <p:grpSpPr>
          <a:xfrm>
            <a:off x="7540962" y="2576662"/>
            <a:ext cx="701604" cy="175202"/>
            <a:chOff x="5387576" y="2115326"/>
            <a:chExt cx="701604" cy="175202"/>
          </a:xfrm>
        </p:grpSpPr>
        <p:sp>
          <p:nvSpPr>
            <p:cNvPr id="1048" name="Rectangle 1047">
              <a:extLst>
                <a:ext uri="{FF2B5EF4-FFF2-40B4-BE49-F238E27FC236}">
                  <a16:creationId xmlns:a16="http://schemas.microsoft.com/office/drawing/2014/main" id="{0F556504-EDBE-4810-B87E-473E4DDE4857}"/>
                </a:ext>
                <a:ext uri="{C183D7F6-B498-43B3-948B-1728B52AA6E4}">
                  <adec:decorative xmlns:adec="http://schemas.microsoft.com/office/drawing/2017/decorative" val="1"/>
                </a:ext>
              </a:extLst>
            </p:cNvPr>
            <p:cNvSpPr/>
            <p:nvPr/>
          </p:nvSpPr>
          <p:spPr bwMode="auto">
            <a:xfrm>
              <a:off x="5540540" y="2115326"/>
              <a:ext cx="548640" cy="175202"/>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kumimoji="0" lang="en-US" sz="700" b="0" i="0" u="none" strike="noStrike" kern="0" cap="none" spc="0" normalizeH="0" baseline="0" noProof="0">
                  <a:ln>
                    <a:noFill/>
                  </a:ln>
                  <a:solidFill>
                    <a:srgbClr val="0078D4"/>
                  </a:solidFill>
                  <a:effectLst/>
                  <a:uLnTx/>
                  <a:uFillTx/>
                  <a:latin typeface="Segoe UI"/>
                  <a:ea typeface="+mn-ea"/>
                  <a:cs typeface="Segoe UI Semibold" panose="020B0702040204020203" pitchFamily="34" charset="0"/>
                </a:rPr>
                <a:t>Data lake</a:t>
              </a:r>
            </a:p>
          </p:txBody>
        </p:sp>
        <p:pic>
          <p:nvPicPr>
            <p:cNvPr id="1049" name="Graphic 1048">
              <a:extLst>
                <a:ext uri="{FF2B5EF4-FFF2-40B4-BE49-F238E27FC236}">
                  <a16:creationId xmlns:a16="http://schemas.microsoft.com/office/drawing/2014/main" id="{1DF479C2-8655-4F13-87A3-761241485F20}"/>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5387576" y="2142943"/>
              <a:ext cx="161925" cy="133350"/>
            </a:xfrm>
            <a:prstGeom prst="rect">
              <a:avLst/>
            </a:prstGeom>
          </p:spPr>
        </p:pic>
      </p:grpSp>
      <p:grpSp>
        <p:nvGrpSpPr>
          <p:cNvPr id="1050" name="Group 1049">
            <a:extLst>
              <a:ext uri="{FF2B5EF4-FFF2-40B4-BE49-F238E27FC236}">
                <a16:creationId xmlns:a16="http://schemas.microsoft.com/office/drawing/2014/main" id="{75A7409B-A689-41FD-88B0-9018959C00DE}"/>
              </a:ext>
            </a:extLst>
          </p:cNvPr>
          <p:cNvGrpSpPr/>
          <p:nvPr/>
        </p:nvGrpSpPr>
        <p:grpSpPr>
          <a:xfrm>
            <a:off x="9244076" y="2564236"/>
            <a:ext cx="976643" cy="200055"/>
            <a:chOff x="8547184" y="2102900"/>
            <a:chExt cx="976643" cy="200055"/>
          </a:xfrm>
        </p:grpSpPr>
        <p:sp>
          <p:nvSpPr>
            <p:cNvPr id="1051" name="Rectangle 1050">
              <a:extLst>
                <a:ext uri="{FF2B5EF4-FFF2-40B4-BE49-F238E27FC236}">
                  <a16:creationId xmlns:a16="http://schemas.microsoft.com/office/drawing/2014/main" id="{03C2CD64-DF0A-4935-AB64-B39A41DF499F}"/>
                </a:ext>
              </a:extLst>
            </p:cNvPr>
            <p:cNvSpPr/>
            <p:nvPr/>
          </p:nvSpPr>
          <p:spPr>
            <a:xfrm>
              <a:off x="8617810" y="2102900"/>
              <a:ext cx="906017" cy="200055"/>
            </a:xfrm>
            <a:prstGeom prst="rect">
              <a:avLst/>
            </a:prstGeom>
          </p:spPr>
          <p:txBody>
            <a:bodyPr wrap="none">
              <a:spAutoFit/>
            </a:bodyPr>
            <a:lstStyle/>
            <a:p>
              <a:r>
                <a:rPr lang="en-US" sz="700" kern="0">
                  <a:solidFill>
                    <a:srgbClr val="0078D4"/>
                  </a:solidFill>
                  <a:cs typeface="Segoe UI Semibold" panose="020B0702040204020203" pitchFamily="34" charset="0"/>
                </a:rPr>
                <a:t>Update-optimized</a:t>
              </a:r>
              <a:endParaRPr lang="en-US"/>
            </a:p>
          </p:txBody>
        </p:sp>
        <p:grpSp>
          <p:nvGrpSpPr>
            <p:cNvPr id="1052" name="Group 1051">
              <a:extLst>
                <a:ext uri="{FF2B5EF4-FFF2-40B4-BE49-F238E27FC236}">
                  <a16:creationId xmlns:a16="http://schemas.microsoft.com/office/drawing/2014/main" id="{3C77DD20-56CC-4950-9322-5F490C251F67}"/>
                </a:ext>
              </a:extLst>
            </p:cNvPr>
            <p:cNvGrpSpPr/>
            <p:nvPr/>
          </p:nvGrpSpPr>
          <p:grpSpPr>
            <a:xfrm>
              <a:off x="8547184" y="2157881"/>
              <a:ext cx="108772" cy="108696"/>
              <a:chOff x="10075909" y="3895037"/>
              <a:chExt cx="287863" cy="287662"/>
            </a:xfrm>
          </p:grpSpPr>
          <p:sp>
            <p:nvSpPr>
              <p:cNvPr id="1053" name="Freeform: Shape 1052">
                <a:extLst>
                  <a:ext uri="{FF2B5EF4-FFF2-40B4-BE49-F238E27FC236}">
                    <a16:creationId xmlns:a16="http://schemas.microsoft.com/office/drawing/2014/main" id="{9E46AFD6-BB4E-451E-B325-5074FD36E4CD}"/>
                  </a:ext>
                </a:extLst>
              </p:cNvPr>
              <p:cNvSpPr/>
              <p:nvPr/>
            </p:nvSpPr>
            <p:spPr>
              <a:xfrm>
                <a:off x="10075909" y="3895037"/>
                <a:ext cx="287863" cy="287662"/>
              </a:xfrm>
              <a:custGeom>
                <a:avLst/>
                <a:gdLst>
                  <a:gd name="connsiteX0" fmla="*/ 143932 w 287863"/>
                  <a:gd name="connsiteY0" fmla="*/ 287662 h 287662"/>
                  <a:gd name="connsiteX1" fmla="*/ 287864 w 287863"/>
                  <a:gd name="connsiteY1" fmla="*/ 143831 h 287662"/>
                  <a:gd name="connsiteX2" fmla="*/ 143932 w 287863"/>
                  <a:gd name="connsiteY2" fmla="*/ 0 h 287662"/>
                  <a:gd name="connsiteX3" fmla="*/ 0 w 287863"/>
                  <a:gd name="connsiteY3" fmla="*/ 143831 h 287662"/>
                  <a:gd name="connsiteX4" fmla="*/ 143932 w 287863"/>
                  <a:gd name="connsiteY4" fmla="*/ 287662 h 287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863" h="287662">
                    <a:moveTo>
                      <a:pt x="143932" y="287662"/>
                    </a:moveTo>
                    <a:cubicBezTo>
                      <a:pt x="223423" y="287662"/>
                      <a:pt x="287864" y="223267"/>
                      <a:pt x="287864" y="143831"/>
                    </a:cubicBezTo>
                    <a:cubicBezTo>
                      <a:pt x="287864" y="64395"/>
                      <a:pt x="223423" y="0"/>
                      <a:pt x="143932" y="0"/>
                    </a:cubicBezTo>
                    <a:cubicBezTo>
                      <a:pt x="64440" y="0"/>
                      <a:pt x="0" y="64395"/>
                      <a:pt x="0" y="143831"/>
                    </a:cubicBezTo>
                    <a:cubicBezTo>
                      <a:pt x="0" y="223267"/>
                      <a:pt x="64440" y="287662"/>
                      <a:pt x="143932" y="287662"/>
                    </a:cubicBezTo>
                    <a:close/>
                  </a:path>
                </a:pathLst>
              </a:custGeom>
              <a:solidFill>
                <a:srgbClr val="50E6FF"/>
              </a:solidFill>
              <a:ln w="9525" cap="flat">
                <a:noFill/>
                <a:prstDash val="solid"/>
                <a:miter/>
              </a:ln>
            </p:spPr>
            <p:txBody>
              <a:bodyPr rtlCol="0" anchor="ctr"/>
              <a:lstStyle/>
              <a:p>
                <a:endParaRPr lang="en-US" sz="1600"/>
              </a:p>
            </p:txBody>
          </p:sp>
          <p:sp>
            <p:nvSpPr>
              <p:cNvPr id="1054" name="Freeform: Shape 1053">
                <a:extLst>
                  <a:ext uri="{FF2B5EF4-FFF2-40B4-BE49-F238E27FC236}">
                    <a16:creationId xmlns:a16="http://schemas.microsoft.com/office/drawing/2014/main" id="{8DC7ED0B-3524-4AA8-9E23-C3CC6FDAED1A}"/>
                  </a:ext>
                </a:extLst>
              </p:cNvPr>
              <p:cNvSpPr/>
              <p:nvPr/>
            </p:nvSpPr>
            <p:spPr>
              <a:xfrm>
                <a:off x="10220077" y="3930607"/>
                <a:ext cx="24363" cy="131818"/>
              </a:xfrm>
              <a:custGeom>
                <a:avLst/>
                <a:gdLst>
                  <a:gd name="connsiteX0" fmla="*/ 24363 w 24363"/>
                  <a:gd name="connsiteY0" fmla="*/ 0 h 131818"/>
                  <a:gd name="connsiteX1" fmla="*/ 0 w 24363"/>
                  <a:gd name="connsiteY1" fmla="*/ 0 h 131818"/>
                  <a:gd name="connsiteX2" fmla="*/ 0 w 24363"/>
                  <a:gd name="connsiteY2" fmla="*/ 131818 h 131818"/>
                  <a:gd name="connsiteX3" fmla="*/ 24363 w 24363"/>
                  <a:gd name="connsiteY3" fmla="*/ 131818 h 131818"/>
                  <a:gd name="connsiteX4" fmla="*/ 24363 w 24363"/>
                  <a:gd name="connsiteY4" fmla="*/ 0 h 13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3" h="131818">
                    <a:moveTo>
                      <a:pt x="24363" y="0"/>
                    </a:moveTo>
                    <a:lnTo>
                      <a:pt x="0" y="0"/>
                    </a:lnTo>
                    <a:lnTo>
                      <a:pt x="0" y="131818"/>
                    </a:lnTo>
                    <a:lnTo>
                      <a:pt x="24363" y="131818"/>
                    </a:lnTo>
                    <a:lnTo>
                      <a:pt x="24363" y="0"/>
                    </a:lnTo>
                    <a:close/>
                  </a:path>
                </a:pathLst>
              </a:custGeom>
              <a:solidFill>
                <a:srgbClr val="0078D4"/>
              </a:solidFill>
              <a:ln w="9525" cap="flat">
                <a:noFill/>
                <a:prstDash val="solid"/>
                <a:miter/>
              </a:ln>
            </p:spPr>
            <p:txBody>
              <a:bodyPr rtlCol="0" anchor="ctr"/>
              <a:lstStyle/>
              <a:p>
                <a:endParaRPr lang="en-US" sz="1600"/>
              </a:p>
            </p:txBody>
          </p:sp>
          <p:sp>
            <p:nvSpPr>
              <p:cNvPr id="1055" name="Freeform: Shape 1054">
                <a:extLst>
                  <a:ext uri="{FF2B5EF4-FFF2-40B4-BE49-F238E27FC236}">
                    <a16:creationId xmlns:a16="http://schemas.microsoft.com/office/drawing/2014/main" id="{7F0A1C1D-45D8-44CE-86CD-BB32FEA821D1}"/>
                  </a:ext>
                </a:extLst>
              </p:cNvPr>
              <p:cNvSpPr/>
              <p:nvPr/>
            </p:nvSpPr>
            <p:spPr>
              <a:xfrm>
                <a:off x="10111516" y="4038049"/>
                <a:ext cx="132872" cy="24344"/>
              </a:xfrm>
              <a:custGeom>
                <a:avLst/>
                <a:gdLst>
                  <a:gd name="connsiteX0" fmla="*/ 0 w 132872"/>
                  <a:gd name="connsiteY0" fmla="*/ 0 h 24344"/>
                  <a:gd name="connsiteX1" fmla="*/ 0 w 132872"/>
                  <a:gd name="connsiteY1" fmla="*/ 24345 h 24344"/>
                  <a:gd name="connsiteX2" fmla="*/ 132873 w 132872"/>
                  <a:gd name="connsiteY2" fmla="*/ 24345 h 24344"/>
                  <a:gd name="connsiteX3" fmla="*/ 132873 w 132872"/>
                  <a:gd name="connsiteY3" fmla="*/ 0 h 24344"/>
                  <a:gd name="connsiteX4" fmla="*/ 0 w 132872"/>
                  <a:gd name="connsiteY4" fmla="*/ 0 h 24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72" h="24344">
                    <a:moveTo>
                      <a:pt x="0" y="0"/>
                    </a:moveTo>
                    <a:lnTo>
                      <a:pt x="0" y="24345"/>
                    </a:lnTo>
                    <a:lnTo>
                      <a:pt x="132873" y="24345"/>
                    </a:lnTo>
                    <a:lnTo>
                      <a:pt x="132873" y="0"/>
                    </a:lnTo>
                    <a:lnTo>
                      <a:pt x="0" y="0"/>
                    </a:lnTo>
                    <a:close/>
                  </a:path>
                </a:pathLst>
              </a:custGeom>
              <a:solidFill>
                <a:srgbClr val="0078D4"/>
              </a:solidFill>
              <a:ln w="9525" cap="flat">
                <a:noFill/>
                <a:prstDash val="solid"/>
                <a:miter/>
              </a:ln>
            </p:spPr>
            <p:txBody>
              <a:bodyPr rtlCol="0" anchor="ctr"/>
              <a:lstStyle/>
              <a:p>
                <a:endParaRPr lang="en-US" sz="1600"/>
              </a:p>
            </p:txBody>
          </p:sp>
        </p:grpSp>
      </p:grpSp>
      <p:sp>
        <p:nvSpPr>
          <p:cNvPr id="1056" name="Rectangle 1055">
            <a:extLst>
              <a:ext uri="{FF2B5EF4-FFF2-40B4-BE49-F238E27FC236}">
                <a16:creationId xmlns:a16="http://schemas.microsoft.com/office/drawing/2014/main" id="{ADD35739-DBAD-4E3C-88F3-B4290A0EBDB9}"/>
              </a:ext>
              <a:ext uri="{C183D7F6-B498-43B3-948B-1728B52AA6E4}">
                <adec:decorative xmlns:adec="http://schemas.microsoft.com/office/drawing/2017/decorative" val="1"/>
              </a:ext>
            </a:extLst>
          </p:cNvPr>
          <p:cNvSpPr/>
          <p:nvPr/>
        </p:nvSpPr>
        <p:spPr bwMode="auto">
          <a:xfrm>
            <a:off x="8185830" y="1825414"/>
            <a:ext cx="3371980" cy="209953"/>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0" bIns="91440" numCol="1" spcCol="0" rtlCol="0" fromWordArt="0" anchor="ctr" anchorCtr="0" forceAA="0" compatLnSpc="1">
            <a:prstTxWarp prst="textNoShape">
              <a:avLst/>
            </a:prstTxWarp>
            <a:noAutofit/>
          </a:bodyPr>
          <a:lstStyle/>
          <a:p>
            <a:pPr defTabSz="710593" fontAlgn="base">
              <a:spcBef>
                <a:spcPct val="0"/>
              </a:spcBef>
              <a:spcAft>
                <a:spcPct val="0"/>
              </a:spcAft>
            </a:pPr>
            <a:r>
              <a:rPr lang="en-US" sz="900" kern="0">
                <a:solidFill>
                  <a:srgbClr val="000000"/>
                </a:solidFill>
                <a:latin typeface="Segoe UI Semibold" panose="020B0702040204020203" pitchFamily="34" charset="0"/>
                <a:cs typeface="Segoe UI Semibold" panose="020B0702040204020203" pitchFamily="34" charset="0"/>
              </a:rPr>
              <a:t>Stream Analytics</a:t>
            </a:r>
          </a:p>
        </p:txBody>
      </p:sp>
      <p:sp>
        <p:nvSpPr>
          <p:cNvPr id="1058" name="Rectangle 1057">
            <a:extLst>
              <a:ext uri="{FF2B5EF4-FFF2-40B4-BE49-F238E27FC236}">
                <a16:creationId xmlns:a16="http://schemas.microsoft.com/office/drawing/2014/main" id="{3DF155F5-29AC-4CD3-9C19-909FABB3E556}"/>
              </a:ext>
              <a:ext uri="{C183D7F6-B498-43B3-948B-1728B52AA6E4}">
                <adec:decorative xmlns:adec="http://schemas.microsoft.com/office/drawing/2017/decorative" val="1"/>
              </a:ext>
            </a:extLst>
          </p:cNvPr>
          <p:cNvSpPr/>
          <p:nvPr/>
        </p:nvSpPr>
        <p:spPr bwMode="auto">
          <a:xfrm>
            <a:off x="4102482" y="1825414"/>
            <a:ext cx="1971749" cy="209953"/>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0" bIns="91440" numCol="1" spcCol="0" rtlCol="0" fromWordArt="0" anchor="ctr" anchorCtr="0" forceAA="0" compatLnSpc="1">
            <a:prstTxWarp prst="textNoShape">
              <a:avLst/>
            </a:prstTxWarp>
            <a:noAutofit/>
          </a:bodyPr>
          <a:lstStyle/>
          <a:p>
            <a:pPr defTabSz="710593" fontAlgn="base">
              <a:spcBef>
                <a:spcPct val="0"/>
              </a:spcBef>
              <a:spcAft>
                <a:spcPct val="0"/>
              </a:spcAft>
            </a:pPr>
            <a:r>
              <a:rPr lang="en-US" sz="900" kern="0">
                <a:solidFill>
                  <a:srgbClr val="000000"/>
                </a:solidFill>
                <a:latin typeface="Segoe UI Semibold" panose="020B0702040204020203" pitchFamily="34" charset="0"/>
                <a:cs typeface="Segoe UI Semibold" panose="020B0702040204020203" pitchFamily="34" charset="0"/>
              </a:rPr>
              <a:t>Spark</a:t>
            </a:r>
          </a:p>
        </p:txBody>
      </p:sp>
      <p:cxnSp>
        <p:nvCxnSpPr>
          <p:cNvPr id="851" name="Straight Arrow Connector 850">
            <a:extLst>
              <a:ext uri="{FF2B5EF4-FFF2-40B4-BE49-F238E27FC236}">
                <a16:creationId xmlns:a16="http://schemas.microsoft.com/office/drawing/2014/main" id="{88C515DB-97AD-4876-8E68-BA8490B8912F}"/>
              </a:ext>
              <a:ext uri="{C183D7F6-B498-43B3-948B-1728B52AA6E4}">
                <adec:decorative xmlns:adec="http://schemas.microsoft.com/office/drawing/2017/decorative" val="1"/>
              </a:ext>
            </a:extLst>
          </p:cNvPr>
          <p:cNvCxnSpPr>
            <a:cxnSpLocks/>
          </p:cNvCxnSpPr>
          <p:nvPr/>
        </p:nvCxnSpPr>
        <p:spPr>
          <a:xfrm rot="16200000">
            <a:off x="6155457" y="1724111"/>
            <a:ext cx="27432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859" name="Straight Arrow Connector 858">
            <a:extLst>
              <a:ext uri="{FF2B5EF4-FFF2-40B4-BE49-F238E27FC236}">
                <a16:creationId xmlns:a16="http://schemas.microsoft.com/office/drawing/2014/main" id="{9F45DC6C-1592-4FB6-BA11-53C5C98EE20C}"/>
              </a:ext>
              <a:ext uri="{C183D7F6-B498-43B3-948B-1728B52AA6E4}">
                <adec:decorative xmlns:adec="http://schemas.microsoft.com/office/drawing/2017/decorative" val="1"/>
              </a:ext>
            </a:extLst>
          </p:cNvPr>
          <p:cNvCxnSpPr>
            <a:cxnSpLocks/>
          </p:cNvCxnSpPr>
          <p:nvPr/>
        </p:nvCxnSpPr>
        <p:spPr>
          <a:xfrm rot="16200000">
            <a:off x="7844847" y="1715130"/>
            <a:ext cx="27432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sp>
        <p:nvSpPr>
          <p:cNvPr id="1057" name="Rectangle 1056">
            <a:extLst>
              <a:ext uri="{FF2B5EF4-FFF2-40B4-BE49-F238E27FC236}">
                <a16:creationId xmlns:a16="http://schemas.microsoft.com/office/drawing/2014/main" id="{43AF87DE-1A56-4824-B78E-17C73795BE8E}"/>
              </a:ext>
              <a:ext uri="{C183D7F6-B498-43B3-948B-1728B52AA6E4}">
                <adec:decorative xmlns:adec="http://schemas.microsoft.com/office/drawing/2017/decorative" val="1"/>
              </a:ext>
            </a:extLst>
          </p:cNvPr>
          <p:cNvSpPr/>
          <p:nvPr/>
        </p:nvSpPr>
        <p:spPr bwMode="auto">
          <a:xfrm>
            <a:off x="6148122" y="1825414"/>
            <a:ext cx="1971749" cy="209953"/>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0" bIns="91440" numCol="1" spcCol="0" rtlCol="0" fromWordArt="0" anchor="ctr" anchorCtr="0" forceAA="0" compatLnSpc="1">
            <a:prstTxWarp prst="textNoShape">
              <a:avLst/>
            </a:prstTxWarp>
            <a:noAutofit/>
          </a:bodyPr>
          <a:lstStyle/>
          <a:p>
            <a:pPr defTabSz="710593" fontAlgn="base">
              <a:spcBef>
                <a:spcPct val="0"/>
              </a:spcBef>
              <a:spcAft>
                <a:spcPct val="0"/>
              </a:spcAft>
            </a:pPr>
            <a:r>
              <a:rPr lang="en-US" sz="900" kern="0">
                <a:solidFill>
                  <a:srgbClr val="000000"/>
                </a:solidFill>
                <a:latin typeface="Segoe UI Semibold" panose="020B0702040204020203" pitchFamily="34" charset="0"/>
                <a:cs typeface="Segoe UI Semibold" panose="020B0702040204020203" pitchFamily="34" charset="0"/>
              </a:rPr>
              <a:t>SQL</a:t>
            </a:r>
          </a:p>
        </p:txBody>
      </p:sp>
      <p:pic>
        <p:nvPicPr>
          <p:cNvPr id="2" name="Graphic 1">
            <a:extLst>
              <a:ext uri="{FF2B5EF4-FFF2-40B4-BE49-F238E27FC236}">
                <a16:creationId xmlns:a16="http://schemas.microsoft.com/office/drawing/2014/main" id="{7A049906-41AC-28A8-F779-5A3FF91644BB}"/>
              </a:ext>
            </a:extLst>
          </p:cNvPr>
          <p:cNvPicPr>
            <a:picLocks noChangeAspect="1"/>
          </p:cNvPicPr>
          <p:nvPr/>
        </p:nvPicPr>
        <p:blipFill>
          <a:blip r:embed="rId69">
            <a:extLst>
              <a:ext uri="{28A0092B-C50C-407E-A947-70E740481C1C}">
                <a14:useLocalDpi xmlns:a14="http://schemas.microsoft.com/office/drawing/2010/main" val="0"/>
              </a:ext>
              <a:ext uri="{96DAC541-7B7A-43D3-8B79-37D633B846F1}">
                <asvg:svgBlip xmlns:asvg="http://schemas.microsoft.com/office/drawing/2016/SVG/main" r:embed="rId70"/>
              </a:ext>
            </a:extLst>
          </a:blip>
          <a:stretch>
            <a:fillRect/>
          </a:stretch>
        </p:blipFill>
        <p:spPr>
          <a:xfrm>
            <a:off x="3540564" y="4200104"/>
            <a:ext cx="165100" cy="165100"/>
          </a:xfrm>
          <a:prstGeom prst="rect">
            <a:avLst/>
          </a:prstGeom>
        </p:spPr>
      </p:pic>
      <p:pic>
        <p:nvPicPr>
          <p:cNvPr id="3" name="Graphic 2">
            <a:extLst>
              <a:ext uri="{FF2B5EF4-FFF2-40B4-BE49-F238E27FC236}">
                <a16:creationId xmlns:a16="http://schemas.microsoft.com/office/drawing/2014/main" id="{E1CA1A2C-5651-2EDD-E3DA-2A8DE0B40328}"/>
              </a:ext>
            </a:extLst>
          </p:cNvPr>
          <p:cNvPicPr>
            <a:picLocks noChangeAspect="1"/>
          </p:cNvPicPr>
          <p:nvPr/>
        </p:nvPicPr>
        <p:blipFill>
          <a:blip r:embed="rId69">
            <a:extLst>
              <a:ext uri="{28A0092B-C50C-407E-A947-70E740481C1C}">
                <a14:useLocalDpi xmlns:a14="http://schemas.microsoft.com/office/drawing/2010/main" val="0"/>
              </a:ext>
              <a:ext uri="{96DAC541-7B7A-43D3-8B79-37D633B846F1}">
                <asvg:svgBlip xmlns:asvg="http://schemas.microsoft.com/office/drawing/2016/SVG/main" r:embed="rId70"/>
              </a:ext>
            </a:extLst>
          </a:blip>
          <a:stretch>
            <a:fillRect/>
          </a:stretch>
        </p:blipFill>
        <p:spPr>
          <a:xfrm>
            <a:off x="2049247" y="2624253"/>
            <a:ext cx="137160" cy="137160"/>
          </a:xfrm>
          <a:prstGeom prst="rect">
            <a:avLst/>
          </a:prstGeom>
        </p:spPr>
      </p:pic>
    </p:spTree>
    <p:extLst>
      <p:ext uri="{BB962C8B-B14F-4D97-AF65-F5344CB8AC3E}">
        <p14:creationId xmlns:p14="http://schemas.microsoft.com/office/powerpoint/2010/main" val="991415204"/>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90"/>
                                        </p:tgtEl>
                                        <p:attrNameLst>
                                          <p:attrName>style.visibility</p:attrName>
                                        </p:attrNameLst>
                                      </p:cBhvr>
                                      <p:to>
                                        <p:strVal val="visible"/>
                                      </p:to>
                                    </p:set>
                                    <p:animEffect transition="in" filter="wipe(down)">
                                      <p:cBhvr>
                                        <p:cTn id="7" dur="500"/>
                                        <p:tgtEl>
                                          <p:spTgt spid="490"/>
                                        </p:tgtEl>
                                      </p:cBhvr>
                                    </p:animEffect>
                                  </p:childTnLst>
                                </p:cTn>
                              </p:par>
                              <p:par>
                                <p:cTn id="8" presetID="16" presetClass="entr" presetSubtype="42" fill="hold" nodeType="withEffect">
                                  <p:stCondLst>
                                    <p:cond delay="0"/>
                                  </p:stCondLst>
                                  <p:childTnLst>
                                    <p:set>
                                      <p:cBhvr>
                                        <p:cTn id="9" dur="1" fill="hold">
                                          <p:stCondLst>
                                            <p:cond delay="0"/>
                                          </p:stCondLst>
                                        </p:cTn>
                                        <p:tgtEl>
                                          <p:spTgt spid="427"/>
                                        </p:tgtEl>
                                        <p:attrNameLst>
                                          <p:attrName>style.visibility</p:attrName>
                                        </p:attrNameLst>
                                      </p:cBhvr>
                                      <p:to>
                                        <p:strVal val="visible"/>
                                      </p:to>
                                    </p:set>
                                    <p:animEffect transition="in" filter="barn(outHorizontal)">
                                      <p:cBhvr>
                                        <p:cTn id="10" dur="500"/>
                                        <p:tgtEl>
                                          <p:spTgt spid="427"/>
                                        </p:tgtEl>
                                      </p:cBhvr>
                                    </p:animEffect>
                                  </p:childTnLst>
                                </p:cTn>
                              </p:par>
                              <p:par>
                                <p:cTn id="11" presetID="22" presetClass="entr" presetSubtype="4" fill="hold" nodeType="withEffect">
                                  <p:stCondLst>
                                    <p:cond delay="0"/>
                                  </p:stCondLst>
                                  <p:childTnLst>
                                    <p:set>
                                      <p:cBhvr>
                                        <p:cTn id="12" dur="1" fill="hold">
                                          <p:stCondLst>
                                            <p:cond delay="0"/>
                                          </p:stCondLst>
                                        </p:cTn>
                                        <p:tgtEl>
                                          <p:spTgt spid="851"/>
                                        </p:tgtEl>
                                        <p:attrNameLst>
                                          <p:attrName>style.visibility</p:attrName>
                                        </p:attrNameLst>
                                      </p:cBhvr>
                                      <p:to>
                                        <p:strVal val="visible"/>
                                      </p:to>
                                    </p:set>
                                    <p:animEffect transition="in" filter="wipe(down)">
                                      <p:cBhvr>
                                        <p:cTn id="13" dur="500"/>
                                        <p:tgtEl>
                                          <p:spTgt spid="851"/>
                                        </p:tgtEl>
                                      </p:cBhvr>
                                    </p:animEffect>
                                  </p:childTnLst>
                                </p:cTn>
                              </p:par>
                              <p:par>
                                <p:cTn id="14" presetID="22" presetClass="entr" presetSubtype="4" fill="hold" nodeType="withEffect">
                                  <p:stCondLst>
                                    <p:cond delay="0"/>
                                  </p:stCondLst>
                                  <p:childTnLst>
                                    <p:set>
                                      <p:cBhvr>
                                        <p:cTn id="15" dur="1" fill="hold">
                                          <p:stCondLst>
                                            <p:cond delay="0"/>
                                          </p:stCondLst>
                                        </p:cTn>
                                        <p:tgtEl>
                                          <p:spTgt spid="852"/>
                                        </p:tgtEl>
                                        <p:attrNameLst>
                                          <p:attrName>style.visibility</p:attrName>
                                        </p:attrNameLst>
                                      </p:cBhvr>
                                      <p:to>
                                        <p:strVal val="visible"/>
                                      </p:to>
                                    </p:set>
                                    <p:animEffect transition="in" filter="wipe(down)">
                                      <p:cBhvr>
                                        <p:cTn id="16" dur="500"/>
                                        <p:tgtEl>
                                          <p:spTgt spid="852"/>
                                        </p:tgtEl>
                                      </p:cBhvr>
                                    </p:animEffect>
                                  </p:childTnLst>
                                </p:cTn>
                              </p:par>
                              <p:par>
                                <p:cTn id="17" presetID="22" presetClass="entr" presetSubtype="4" fill="hold" nodeType="withEffect">
                                  <p:stCondLst>
                                    <p:cond delay="0"/>
                                  </p:stCondLst>
                                  <p:childTnLst>
                                    <p:set>
                                      <p:cBhvr>
                                        <p:cTn id="18" dur="1" fill="hold">
                                          <p:stCondLst>
                                            <p:cond delay="0"/>
                                          </p:stCondLst>
                                        </p:cTn>
                                        <p:tgtEl>
                                          <p:spTgt spid="859"/>
                                        </p:tgtEl>
                                        <p:attrNameLst>
                                          <p:attrName>style.visibility</p:attrName>
                                        </p:attrNameLst>
                                      </p:cBhvr>
                                      <p:to>
                                        <p:strVal val="visible"/>
                                      </p:to>
                                    </p:set>
                                    <p:animEffect transition="in" filter="wipe(down)">
                                      <p:cBhvr>
                                        <p:cTn id="19" dur="500"/>
                                        <p:tgtEl>
                                          <p:spTgt spid="859"/>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972"/>
                                        </p:tgtEl>
                                        <p:attrNameLst>
                                          <p:attrName>style.visibility</p:attrName>
                                        </p:attrNameLst>
                                      </p:cBhvr>
                                      <p:to>
                                        <p:strVal val="visible"/>
                                      </p:to>
                                    </p:set>
                                    <p:animEffect transition="in" filter="fade">
                                      <p:cBhvr>
                                        <p:cTn id="23" dur="500"/>
                                        <p:tgtEl>
                                          <p:spTgt spid="97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73"/>
                                        </p:tgtEl>
                                        <p:attrNameLst>
                                          <p:attrName>style.visibility</p:attrName>
                                        </p:attrNameLst>
                                      </p:cBhvr>
                                      <p:to>
                                        <p:strVal val="visible"/>
                                      </p:to>
                                    </p:set>
                                    <p:animEffect transition="in" filter="fade">
                                      <p:cBhvr>
                                        <p:cTn id="26" dur="500"/>
                                        <p:tgtEl>
                                          <p:spTgt spid="97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74"/>
                                        </p:tgtEl>
                                        <p:attrNameLst>
                                          <p:attrName>style.visibility</p:attrName>
                                        </p:attrNameLst>
                                      </p:cBhvr>
                                      <p:to>
                                        <p:strVal val="visible"/>
                                      </p:to>
                                    </p:set>
                                    <p:animEffect transition="in" filter="fade">
                                      <p:cBhvr>
                                        <p:cTn id="29" dur="500"/>
                                        <p:tgtEl>
                                          <p:spTgt spid="97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77"/>
                                        </p:tgtEl>
                                        <p:attrNameLst>
                                          <p:attrName>style.visibility</p:attrName>
                                        </p:attrNameLst>
                                      </p:cBhvr>
                                      <p:to>
                                        <p:strVal val="visible"/>
                                      </p:to>
                                    </p:set>
                                    <p:animEffect transition="in" filter="fade">
                                      <p:cBhvr>
                                        <p:cTn id="32" dur="500"/>
                                        <p:tgtEl>
                                          <p:spTgt spid="97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76"/>
                                        </p:tgtEl>
                                        <p:attrNameLst>
                                          <p:attrName>style.visibility</p:attrName>
                                        </p:attrNameLst>
                                      </p:cBhvr>
                                      <p:to>
                                        <p:strVal val="visible"/>
                                      </p:to>
                                    </p:set>
                                    <p:animEffect transition="in" filter="fade">
                                      <p:cBhvr>
                                        <p:cTn id="35" dur="500"/>
                                        <p:tgtEl>
                                          <p:spTgt spid="97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33"/>
                                        </p:tgtEl>
                                        <p:attrNameLst>
                                          <p:attrName>style.visibility</p:attrName>
                                        </p:attrNameLst>
                                      </p:cBhvr>
                                      <p:to>
                                        <p:strVal val="visible"/>
                                      </p:to>
                                    </p:set>
                                    <p:animEffect transition="in" filter="fade">
                                      <p:cBhvr>
                                        <p:cTn id="38" dur="500"/>
                                        <p:tgtEl>
                                          <p:spTgt spid="103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34"/>
                                        </p:tgtEl>
                                        <p:attrNameLst>
                                          <p:attrName>style.visibility</p:attrName>
                                        </p:attrNameLst>
                                      </p:cBhvr>
                                      <p:to>
                                        <p:strVal val="visible"/>
                                      </p:to>
                                    </p:set>
                                    <p:animEffect transition="in" filter="fade">
                                      <p:cBhvr>
                                        <p:cTn id="41" dur="500"/>
                                        <p:tgtEl>
                                          <p:spTgt spid="103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35"/>
                                        </p:tgtEl>
                                        <p:attrNameLst>
                                          <p:attrName>style.visibility</p:attrName>
                                        </p:attrNameLst>
                                      </p:cBhvr>
                                      <p:to>
                                        <p:strVal val="visible"/>
                                      </p:to>
                                    </p:set>
                                    <p:animEffect transition="in" filter="fade">
                                      <p:cBhvr>
                                        <p:cTn id="44" dur="500"/>
                                        <p:tgtEl>
                                          <p:spTgt spid="103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78"/>
                                        </p:tgtEl>
                                        <p:attrNameLst>
                                          <p:attrName>style.visibility</p:attrName>
                                        </p:attrNameLst>
                                      </p:cBhvr>
                                      <p:to>
                                        <p:strVal val="visible"/>
                                      </p:to>
                                    </p:set>
                                    <p:animEffect transition="in" filter="fade">
                                      <p:cBhvr>
                                        <p:cTn id="47" dur="500"/>
                                        <p:tgtEl>
                                          <p:spTgt spid="97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975"/>
                                        </p:tgtEl>
                                        <p:attrNameLst>
                                          <p:attrName>style.visibility</p:attrName>
                                        </p:attrNameLst>
                                      </p:cBhvr>
                                      <p:to>
                                        <p:strVal val="visible"/>
                                      </p:to>
                                    </p:set>
                                    <p:animEffect transition="in" filter="fade">
                                      <p:cBhvr>
                                        <p:cTn id="50" dur="500"/>
                                        <p:tgtEl>
                                          <p:spTgt spid="97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63"/>
                                        </p:tgtEl>
                                        <p:attrNameLst>
                                          <p:attrName>style.visibility</p:attrName>
                                        </p:attrNameLst>
                                      </p:cBhvr>
                                      <p:to>
                                        <p:strVal val="visible"/>
                                      </p:to>
                                    </p:set>
                                    <p:animEffect transition="in" filter="fade">
                                      <p:cBhvr>
                                        <p:cTn id="53" dur="500"/>
                                        <p:tgtEl>
                                          <p:spTgt spid="86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93"/>
                                        </p:tgtEl>
                                        <p:attrNameLst>
                                          <p:attrName>style.visibility</p:attrName>
                                        </p:attrNameLst>
                                      </p:cBhvr>
                                      <p:to>
                                        <p:strVal val="visible"/>
                                      </p:to>
                                    </p:set>
                                    <p:animEffect transition="in" filter="fade">
                                      <p:cBhvr>
                                        <p:cTn id="56" dur="500"/>
                                        <p:tgtEl>
                                          <p:spTgt spid="89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82"/>
                                        </p:tgtEl>
                                        <p:attrNameLst>
                                          <p:attrName>style.visibility</p:attrName>
                                        </p:attrNameLst>
                                      </p:cBhvr>
                                      <p:to>
                                        <p:strVal val="visible"/>
                                      </p:to>
                                    </p:set>
                                    <p:animEffect transition="in" filter="fade">
                                      <p:cBhvr>
                                        <p:cTn id="59" dur="500"/>
                                        <p:tgtEl>
                                          <p:spTgt spid="38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59"/>
                                        </p:tgtEl>
                                        <p:attrNameLst>
                                          <p:attrName>style.visibility</p:attrName>
                                        </p:attrNameLst>
                                      </p:cBhvr>
                                      <p:to>
                                        <p:strVal val="visible"/>
                                      </p:to>
                                    </p:set>
                                    <p:animEffect transition="in" filter="fade">
                                      <p:cBhvr>
                                        <p:cTn id="62" dur="500"/>
                                        <p:tgtEl>
                                          <p:spTgt spid="105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061"/>
                                        </p:tgtEl>
                                        <p:attrNameLst>
                                          <p:attrName>style.visibility</p:attrName>
                                        </p:attrNameLst>
                                      </p:cBhvr>
                                      <p:to>
                                        <p:strVal val="visible"/>
                                      </p:to>
                                    </p:set>
                                    <p:animEffect transition="in" filter="fade">
                                      <p:cBhvr>
                                        <p:cTn id="65" dur="500"/>
                                        <p:tgtEl>
                                          <p:spTgt spid="106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063"/>
                                        </p:tgtEl>
                                        <p:attrNameLst>
                                          <p:attrName>style.visibility</p:attrName>
                                        </p:attrNameLst>
                                      </p:cBhvr>
                                      <p:to>
                                        <p:strVal val="visible"/>
                                      </p:to>
                                    </p:set>
                                    <p:animEffect transition="in" filter="fade">
                                      <p:cBhvr>
                                        <p:cTn id="68" dur="500"/>
                                        <p:tgtEl>
                                          <p:spTgt spid="106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060"/>
                                        </p:tgtEl>
                                        <p:attrNameLst>
                                          <p:attrName>style.visibility</p:attrName>
                                        </p:attrNameLst>
                                      </p:cBhvr>
                                      <p:to>
                                        <p:strVal val="visible"/>
                                      </p:to>
                                    </p:set>
                                    <p:animEffect transition="in" filter="fade">
                                      <p:cBhvr>
                                        <p:cTn id="71" dur="500"/>
                                        <p:tgtEl>
                                          <p:spTgt spid="106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062"/>
                                        </p:tgtEl>
                                        <p:attrNameLst>
                                          <p:attrName>style.visibility</p:attrName>
                                        </p:attrNameLst>
                                      </p:cBhvr>
                                      <p:to>
                                        <p:strVal val="visible"/>
                                      </p:to>
                                    </p:set>
                                    <p:animEffect transition="in" filter="fade">
                                      <p:cBhvr>
                                        <p:cTn id="74" dur="500"/>
                                        <p:tgtEl>
                                          <p:spTgt spid="1062"/>
                                        </p:tgtEl>
                                      </p:cBhvr>
                                    </p:animEffect>
                                  </p:childTnLst>
                                </p:cTn>
                              </p:par>
                              <p:par>
                                <p:cTn id="75" presetID="63" presetClass="path" presetSubtype="0" repeatCount="indefinite" accel="50000" decel="50000" fill="hold" grpId="1" nodeType="withEffect">
                                  <p:stCondLst>
                                    <p:cond delay="0"/>
                                  </p:stCondLst>
                                  <p:childTnLst>
                                    <p:animMotion origin="layout" path="M 2.08333E-7 -7.40741E-7 L 0.08854 -7.40741E-7 " pathEditMode="relative" rAng="0" ptsTypes="AA">
                                      <p:cBhvr>
                                        <p:cTn id="76" dur="1000" fill="hold"/>
                                        <p:tgtEl>
                                          <p:spTgt spid="382"/>
                                        </p:tgtEl>
                                        <p:attrNameLst>
                                          <p:attrName>ppt_x</p:attrName>
                                          <p:attrName>ppt_y</p:attrName>
                                        </p:attrNameLst>
                                      </p:cBhvr>
                                      <p:rCtr x="4427" y="0"/>
                                    </p:animMotion>
                                  </p:childTnLst>
                                </p:cTn>
                              </p:par>
                              <p:par>
                                <p:cTn id="77" presetID="64" presetClass="path" presetSubtype="0" repeatCount="indefinite" accel="50000" decel="50000" fill="hold" grpId="1" nodeType="withEffect">
                                  <p:stCondLst>
                                    <p:cond delay="0"/>
                                  </p:stCondLst>
                                  <p:childTnLst>
                                    <p:animMotion origin="layout" path="M -2.08333E-7 -4.44444E-6 L -2.08333E-7 -0.06458 " pathEditMode="relative" rAng="0" ptsTypes="AA">
                                      <p:cBhvr>
                                        <p:cTn id="78" dur="500" fill="hold"/>
                                        <p:tgtEl>
                                          <p:spTgt spid="973"/>
                                        </p:tgtEl>
                                        <p:attrNameLst>
                                          <p:attrName>ppt_x</p:attrName>
                                          <p:attrName>ppt_y</p:attrName>
                                        </p:attrNameLst>
                                      </p:cBhvr>
                                      <p:rCtr x="0" y="-3241"/>
                                    </p:animMotion>
                                  </p:childTnLst>
                                </p:cTn>
                              </p:par>
                              <p:par>
                                <p:cTn id="79" presetID="64" presetClass="path" presetSubtype="0" repeatCount="indefinite" accel="50000" decel="50000" fill="hold" grpId="1" nodeType="withEffect">
                                  <p:stCondLst>
                                    <p:cond delay="0"/>
                                  </p:stCondLst>
                                  <p:childTnLst>
                                    <p:animMotion origin="layout" path="M 3.33333E-6 -2.96296E-6 L 3.33333E-6 -0.11828 " pathEditMode="relative" rAng="0" ptsTypes="AA">
                                      <p:cBhvr>
                                        <p:cTn id="80" dur="1000" fill="hold"/>
                                        <p:tgtEl>
                                          <p:spTgt spid="972"/>
                                        </p:tgtEl>
                                        <p:attrNameLst>
                                          <p:attrName>ppt_x</p:attrName>
                                          <p:attrName>ppt_y</p:attrName>
                                        </p:attrNameLst>
                                      </p:cBhvr>
                                      <p:rCtr x="0" y="-5926"/>
                                    </p:animMotion>
                                  </p:childTnLst>
                                </p:cTn>
                              </p:par>
                              <p:par>
                                <p:cTn id="81" presetID="63" presetClass="path" presetSubtype="0" repeatCount="indefinite" accel="50000" decel="50000" fill="hold" grpId="1" nodeType="withEffect">
                                  <p:stCondLst>
                                    <p:cond delay="0"/>
                                  </p:stCondLst>
                                  <p:childTnLst>
                                    <p:animMotion origin="layout" path="M 8.33333E-7 -3.7037E-7 L 0.07409 -3.7037E-7 " pathEditMode="relative" rAng="0" ptsTypes="AA">
                                      <p:cBhvr>
                                        <p:cTn id="82" dur="500" fill="hold"/>
                                        <p:tgtEl>
                                          <p:spTgt spid="974"/>
                                        </p:tgtEl>
                                        <p:attrNameLst>
                                          <p:attrName>ppt_x</p:attrName>
                                          <p:attrName>ppt_y</p:attrName>
                                        </p:attrNameLst>
                                      </p:cBhvr>
                                      <p:rCtr x="3698" y="0"/>
                                    </p:animMotion>
                                  </p:childTnLst>
                                </p:cTn>
                              </p:par>
                              <p:par>
                                <p:cTn id="83" presetID="64" presetClass="path" presetSubtype="0" repeatCount="indefinite" accel="50000" decel="50000" fill="hold" grpId="1" nodeType="withEffect">
                                  <p:stCondLst>
                                    <p:cond delay="0"/>
                                  </p:stCondLst>
                                  <p:childTnLst>
                                    <p:animMotion origin="layout" path="M 3.54167E-6 4.81481E-6 L 3.54167E-6 -0.072 " pathEditMode="relative" rAng="0" ptsTypes="AA">
                                      <p:cBhvr>
                                        <p:cTn id="84" dur="500" fill="hold"/>
                                        <p:tgtEl>
                                          <p:spTgt spid="975"/>
                                        </p:tgtEl>
                                        <p:attrNameLst>
                                          <p:attrName>ppt_x</p:attrName>
                                          <p:attrName>ppt_y</p:attrName>
                                        </p:attrNameLst>
                                      </p:cBhvr>
                                      <p:rCtr x="0" y="-3611"/>
                                    </p:animMotion>
                                  </p:childTnLst>
                                </p:cTn>
                              </p:par>
                              <p:par>
                                <p:cTn id="85" presetID="64" presetClass="path" presetSubtype="0" repeatCount="indefinite" accel="50000" decel="50000" fill="hold" grpId="1" nodeType="withEffect">
                                  <p:stCondLst>
                                    <p:cond delay="0"/>
                                  </p:stCondLst>
                                  <p:childTnLst>
                                    <p:animMotion origin="layout" path="M -3.33333E-6 4.07407E-6 L -3.33333E-6 -0.08588 " pathEditMode="relative" rAng="0" ptsTypes="AA">
                                      <p:cBhvr>
                                        <p:cTn id="86" dur="500" fill="hold"/>
                                        <p:tgtEl>
                                          <p:spTgt spid="976"/>
                                        </p:tgtEl>
                                        <p:attrNameLst>
                                          <p:attrName>ppt_x</p:attrName>
                                          <p:attrName>ppt_y</p:attrName>
                                        </p:attrNameLst>
                                      </p:cBhvr>
                                      <p:rCtr x="0" y="-4306"/>
                                    </p:animMotion>
                                  </p:childTnLst>
                                </p:cTn>
                              </p:par>
                              <p:par>
                                <p:cTn id="87" presetID="64" presetClass="path" presetSubtype="0" repeatCount="indefinite" accel="50000" decel="50000" fill="hold" grpId="1" nodeType="withEffect">
                                  <p:stCondLst>
                                    <p:cond delay="0"/>
                                  </p:stCondLst>
                                  <p:childTnLst>
                                    <p:animMotion origin="layout" path="M 3.125E-6 2.96296E-6 L 3.125E-6 -0.08056 " pathEditMode="relative" rAng="0" ptsTypes="AA">
                                      <p:cBhvr>
                                        <p:cTn id="88" dur="500" fill="hold"/>
                                        <p:tgtEl>
                                          <p:spTgt spid="978"/>
                                        </p:tgtEl>
                                        <p:attrNameLst>
                                          <p:attrName>ppt_x</p:attrName>
                                          <p:attrName>ppt_y</p:attrName>
                                        </p:attrNameLst>
                                      </p:cBhvr>
                                      <p:rCtr x="0" y="-4028"/>
                                    </p:animMotion>
                                  </p:childTnLst>
                                </p:cTn>
                              </p:par>
                              <p:par>
                                <p:cTn id="89" presetID="63" presetClass="path" presetSubtype="0" repeatCount="indefinite" accel="50000" decel="50000" fill="hold" grpId="1" nodeType="withEffect">
                                  <p:stCondLst>
                                    <p:cond delay="0"/>
                                  </p:stCondLst>
                                  <p:childTnLst>
                                    <p:animMotion origin="layout" path="M 6.25E-7 -1.11111E-6 L 0.04362 -0.00069 " pathEditMode="relative" rAng="0" ptsTypes="AA">
                                      <p:cBhvr>
                                        <p:cTn id="90" dur="500" fill="hold"/>
                                        <p:tgtEl>
                                          <p:spTgt spid="977"/>
                                        </p:tgtEl>
                                        <p:attrNameLst>
                                          <p:attrName>ppt_x</p:attrName>
                                          <p:attrName>ppt_y</p:attrName>
                                        </p:attrNameLst>
                                      </p:cBhvr>
                                      <p:rCtr x="2174" y="-46"/>
                                    </p:animMotion>
                                  </p:childTnLst>
                                </p:cTn>
                              </p:par>
                              <p:par>
                                <p:cTn id="91" presetID="64" presetClass="path" presetSubtype="0" repeatCount="indefinite" accel="50000" decel="50000" fill="hold" grpId="1" nodeType="withEffect">
                                  <p:stCondLst>
                                    <p:cond delay="0"/>
                                  </p:stCondLst>
                                  <p:childTnLst>
                                    <p:animMotion origin="layout" path="M 5.55112E-17 -2.96296E-6 L 5.55112E-17 -0.10301 " pathEditMode="relative" rAng="0" ptsTypes="AA">
                                      <p:cBhvr>
                                        <p:cTn id="92" dur="1000" fill="hold"/>
                                        <p:tgtEl>
                                          <p:spTgt spid="1033"/>
                                        </p:tgtEl>
                                        <p:attrNameLst>
                                          <p:attrName>ppt_x</p:attrName>
                                          <p:attrName>ppt_y</p:attrName>
                                        </p:attrNameLst>
                                      </p:cBhvr>
                                      <p:rCtr x="0" y="-5162"/>
                                    </p:animMotion>
                                  </p:childTnLst>
                                </p:cTn>
                              </p:par>
                              <p:par>
                                <p:cTn id="93" presetID="64" presetClass="path" presetSubtype="0" repeatCount="indefinite" accel="50000" decel="50000" fill="hold" grpId="1" nodeType="withEffect">
                                  <p:stCondLst>
                                    <p:cond delay="0"/>
                                  </p:stCondLst>
                                  <p:childTnLst>
                                    <p:animMotion origin="layout" path="M 1.66667E-6 2.22222E-6 L 1.66667E-6 -0.10232 " pathEditMode="relative" rAng="0" ptsTypes="AA">
                                      <p:cBhvr>
                                        <p:cTn id="94" dur="1000" fill="hold"/>
                                        <p:tgtEl>
                                          <p:spTgt spid="1034"/>
                                        </p:tgtEl>
                                        <p:attrNameLst>
                                          <p:attrName>ppt_x</p:attrName>
                                          <p:attrName>ppt_y</p:attrName>
                                        </p:attrNameLst>
                                      </p:cBhvr>
                                      <p:rCtr x="0" y="-5116"/>
                                    </p:animMotion>
                                  </p:childTnLst>
                                </p:cTn>
                              </p:par>
                              <p:par>
                                <p:cTn id="95" presetID="64" presetClass="path" presetSubtype="0" repeatCount="indefinite" accel="50000" decel="50000" fill="hold" grpId="1" nodeType="withEffect">
                                  <p:stCondLst>
                                    <p:cond delay="0"/>
                                  </p:stCondLst>
                                  <p:childTnLst>
                                    <p:animMotion origin="layout" path="M 1.66667E-6 -3.7037E-7 L 1.66667E-6 -0.0412 " pathEditMode="relative" rAng="0" ptsTypes="AA">
                                      <p:cBhvr>
                                        <p:cTn id="96" dur="1000" fill="hold"/>
                                        <p:tgtEl>
                                          <p:spTgt spid="1035"/>
                                        </p:tgtEl>
                                        <p:attrNameLst>
                                          <p:attrName>ppt_x</p:attrName>
                                          <p:attrName>ppt_y</p:attrName>
                                        </p:attrNameLst>
                                      </p:cBhvr>
                                      <p:rCtr x="0" y="-2060"/>
                                    </p:animMotion>
                                  </p:childTnLst>
                                </p:cTn>
                              </p:par>
                              <p:par>
                                <p:cTn id="97" presetID="64" presetClass="path" presetSubtype="0" repeatCount="indefinite" accel="50000" decel="50000" fill="hold" grpId="1" nodeType="withEffect">
                                  <p:stCondLst>
                                    <p:cond delay="0"/>
                                  </p:stCondLst>
                                  <p:childTnLst>
                                    <p:animMotion origin="layout" path="M 0 3.7037E-6 L -0.07474 3.7037E-6 " pathEditMode="relative" rAng="0" ptsTypes="AA">
                                      <p:cBhvr>
                                        <p:cTn id="98" dur="1000" fill="hold"/>
                                        <p:tgtEl>
                                          <p:spTgt spid="863"/>
                                        </p:tgtEl>
                                        <p:attrNameLst>
                                          <p:attrName>ppt_x</p:attrName>
                                          <p:attrName>ppt_y</p:attrName>
                                        </p:attrNameLst>
                                      </p:cBhvr>
                                      <p:rCtr x="-3737" y="0"/>
                                    </p:animMotion>
                                  </p:childTnLst>
                                </p:cTn>
                              </p:par>
                              <p:par>
                                <p:cTn id="99" presetID="64" presetClass="path" presetSubtype="0" repeatCount="indefinite" accel="50000" decel="50000" fill="hold" grpId="1" nodeType="withEffect">
                                  <p:stCondLst>
                                    <p:cond delay="0"/>
                                  </p:stCondLst>
                                  <p:childTnLst>
                                    <p:animMotion origin="layout" path="M -2.08333E-6 -1.85185E-6 L 0.0737 0.00093 " pathEditMode="relative" rAng="0" ptsTypes="AA">
                                      <p:cBhvr>
                                        <p:cTn id="100" dur="1000" fill="hold"/>
                                        <p:tgtEl>
                                          <p:spTgt spid="893"/>
                                        </p:tgtEl>
                                        <p:attrNameLst>
                                          <p:attrName>ppt_x</p:attrName>
                                          <p:attrName>ppt_y</p:attrName>
                                        </p:attrNameLst>
                                      </p:cBhvr>
                                      <p:rCtr x="3685" y="46"/>
                                    </p:animMotion>
                                  </p:childTnLst>
                                </p:cTn>
                              </p:par>
                              <p:par>
                                <p:cTn id="101" presetID="64" presetClass="path" presetSubtype="0" repeatCount="indefinite" accel="50000" decel="50000" fill="hold" grpId="1" nodeType="withEffect">
                                  <p:stCondLst>
                                    <p:cond delay="0"/>
                                  </p:stCondLst>
                                  <p:childTnLst>
                                    <p:animMotion origin="layout" path="M -6.25E-7 2.22222E-6 L -6.25E-7 -0.10139 " pathEditMode="relative" rAng="0" ptsTypes="AA">
                                      <p:cBhvr>
                                        <p:cTn id="102" dur="1000" fill="hold"/>
                                        <p:tgtEl>
                                          <p:spTgt spid="1059"/>
                                        </p:tgtEl>
                                        <p:attrNameLst>
                                          <p:attrName>ppt_x</p:attrName>
                                          <p:attrName>ppt_y</p:attrName>
                                        </p:attrNameLst>
                                      </p:cBhvr>
                                      <p:rCtr x="0" y="-5069"/>
                                    </p:animMotion>
                                  </p:childTnLst>
                                </p:cTn>
                              </p:par>
                              <p:par>
                                <p:cTn id="103" presetID="64" presetClass="path" presetSubtype="0" repeatCount="indefinite" accel="50000" decel="50000" fill="hold" grpId="1" nodeType="withEffect">
                                  <p:stCondLst>
                                    <p:cond delay="0"/>
                                  </p:stCondLst>
                                  <p:childTnLst>
                                    <p:animMotion origin="layout" path="M 3.33333E-6 4.44444E-6 L 3.33333E-6 -0.05996 " pathEditMode="relative" rAng="0" ptsTypes="AA">
                                      <p:cBhvr>
                                        <p:cTn id="104" dur="1000" fill="hold"/>
                                        <p:tgtEl>
                                          <p:spTgt spid="1060"/>
                                        </p:tgtEl>
                                        <p:attrNameLst>
                                          <p:attrName>ppt_x</p:attrName>
                                          <p:attrName>ppt_y</p:attrName>
                                        </p:attrNameLst>
                                      </p:cBhvr>
                                      <p:rCtr x="0" y="-3009"/>
                                    </p:animMotion>
                                  </p:childTnLst>
                                </p:cTn>
                              </p:par>
                              <p:par>
                                <p:cTn id="105" presetID="64" presetClass="path" presetSubtype="0" repeatCount="indefinite" accel="50000" decel="50000" fill="hold" grpId="1" nodeType="withEffect">
                                  <p:stCondLst>
                                    <p:cond delay="0"/>
                                  </p:stCondLst>
                                  <p:childTnLst>
                                    <p:animMotion origin="layout" path="M 4.16667E-6 4.81481E-6 L 4.16667E-6 -0.05996 " pathEditMode="relative" rAng="0" ptsTypes="AA">
                                      <p:cBhvr>
                                        <p:cTn id="106" dur="1000" fill="hold"/>
                                        <p:tgtEl>
                                          <p:spTgt spid="1061"/>
                                        </p:tgtEl>
                                        <p:attrNameLst>
                                          <p:attrName>ppt_x</p:attrName>
                                          <p:attrName>ppt_y</p:attrName>
                                        </p:attrNameLst>
                                      </p:cBhvr>
                                      <p:rCtr x="0" y="-3009"/>
                                    </p:animMotion>
                                  </p:childTnLst>
                                </p:cTn>
                              </p:par>
                              <p:par>
                                <p:cTn id="107" presetID="64" presetClass="path" presetSubtype="0" repeatCount="indefinite" accel="50000" decel="50000" fill="hold" grpId="1" nodeType="withEffect">
                                  <p:stCondLst>
                                    <p:cond delay="0"/>
                                  </p:stCondLst>
                                  <p:childTnLst>
                                    <p:animMotion origin="layout" path="M 2.70833E-6 4.81481E-6 L 2.70833E-6 -0.05996 " pathEditMode="relative" rAng="0" ptsTypes="AA">
                                      <p:cBhvr>
                                        <p:cTn id="108" dur="1000" fill="hold"/>
                                        <p:tgtEl>
                                          <p:spTgt spid="1062"/>
                                        </p:tgtEl>
                                        <p:attrNameLst>
                                          <p:attrName>ppt_x</p:attrName>
                                          <p:attrName>ppt_y</p:attrName>
                                        </p:attrNameLst>
                                      </p:cBhvr>
                                      <p:rCtr x="0" y="-3009"/>
                                    </p:animMotion>
                                  </p:childTnLst>
                                </p:cTn>
                              </p:par>
                              <p:par>
                                <p:cTn id="109" presetID="64" presetClass="path" presetSubtype="0" repeatCount="indefinite" accel="50000" decel="50000" fill="hold" grpId="1" nodeType="withEffect">
                                  <p:stCondLst>
                                    <p:cond delay="0"/>
                                  </p:stCondLst>
                                  <p:childTnLst>
                                    <p:animMotion origin="layout" path="M 4.58333E-6 7.40741E-7 L 4.58333E-6 -0.05995 " pathEditMode="relative" rAng="0" ptsTypes="AA">
                                      <p:cBhvr>
                                        <p:cTn id="110" dur="1000" fill="hold"/>
                                        <p:tgtEl>
                                          <p:spTgt spid="1063"/>
                                        </p:tgtEl>
                                        <p:attrNameLst>
                                          <p:attrName>ppt_x</p:attrName>
                                          <p:attrName>ppt_y</p:attrName>
                                        </p:attrNameLst>
                                      </p:cBhvr>
                                      <p:rCtr x="0" y="-30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0" grpId="0" animBg="1"/>
      <p:bldP spid="1060" grpId="1" animBg="1"/>
      <p:bldP spid="1061" grpId="0" animBg="1"/>
      <p:bldP spid="1061" grpId="1" animBg="1"/>
      <p:bldP spid="1062" grpId="0" animBg="1"/>
      <p:bldP spid="1062" grpId="1" animBg="1"/>
      <p:bldP spid="1063" grpId="0" animBg="1"/>
      <p:bldP spid="1063" grpId="1" animBg="1"/>
      <p:bldP spid="1059" grpId="0" animBg="1"/>
      <p:bldP spid="1059" grpId="1" animBg="1"/>
      <p:bldP spid="382" grpId="0" animBg="1"/>
      <p:bldP spid="382" grpId="1" animBg="1"/>
      <p:bldP spid="863" grpId="0" animBg="1"/>
      <p:bldP spid="863" grpId="1" animBg="1"/>
      <p:bldP spid="893" grpId="0" animBg="1"/>
      <p:bldP spid="893" grpId="1" animBg="1"/>
      <p:bldP spid="972" grpId="0" animBg="1"/>
      <p:bldP spid="972" grpId="1" animBg="1"/>
      <p:bldP spid="973" grpId="0" animBg="1"/>
      <p:bldP spid="973" grpId="1" animBg="1"/>
      <p:bldP spid="974" grpId="0" animBg="1"/>
      <p:bldP spid="974" grpId="1" animBg="1"/>
      <p:bldP spid="975" grpId="0" animBg="1"/>
      <p:bldP spid="975" grpId="1" animBg="1"/>
      <p:bldP spid="976" grpId="0" animBg="1"/>
      <p:bldP spid="976" grpId="1" animBg="1"/>
      <p:bldP spid="977" grpId="0" animBg="1"/>
      <p:bldP spid="977" grpId="1" animBg="1"/>
      <p:bldP spid="978" grpId="0" animBg="1"/>
      <p:bldP spid="978" grpId="1" animBg="1"/>
      <p:bldP spid="1033" grpId="0" animBg="1"/>
      <p:bldP spid="1033" grpId="1" animBg="1"/>
      <p:bldP spid="1034" grpId="0" animBg="1"/>
      <p:bldP spid="1034" grpId="1" animBg="1"/>
      <p:bldP spid="1035" grpId="0" animBg="1"/>
      <p:bldP spid="1035" grpId="1"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787" name="Straight Arrow Connector 786">
            <a:extLst>
              <a:ext uri="{FF2B5EF4-FFF2-40B4-BE49-F238E27FC236}">
                <a16:creationId xmlns:a16="http://schemas.microsoft.com/office/drawing/2014/main" id="{40A9DDA0-C577-4863-9807-D04E523CC7ED}"/>
              </a:ext>
              <a:ext uri="{C183D7F6-B498-43B3-948B-1728B52AA6E4}">
                <adec:decorative xmlns:adec="http://schemas.microsoft.com/office/drawing/2017/decorative" val="1"/>
              </a:ext>
            </a:extLst>
          </p:cNvPr>
          <p:cNvCxnSpPr>
            <a:cxnSpLocks/>
          </p:cNvCxnSpPr>
          <p:nvPr/>
        </p:nvCxnSpPr>
        <p:spPr>
          <a:xfrm rot="16200000">
            <a:off x="6020889" y="1314244"/>
            <a:ext cx="30070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543" name="Straight Arrow Connector 542">
            <a:extLst>
              <a:ext uri="{FF2B5EF4-FFF2-40B4-BE49-F238E27FC236}">
                <a16:creationId xmlns:a16="http://schemas.microsoft.com/office/drawing/2014/main" id="{BCD31C99-BC33-45A6-89BB-FC0FAF254C72}"/>
              </a:ext>
              <a:ext uri="{C183D7F6-B498-43B3-948B-1728B52AA6E4}">
                <adec:decorative xmlns:adec="http://schemas.microsoft.com/office/drawing/2017/decorative" val="1"/>
              </a:ext>
            </a:extLst>
          </p:cNvPr>
          <p:cNvCxnSpPr>
            <a:cxnSpLocks/>
          </p:cNvCxnSpPr>
          <p:nvPr/>
        </p:nvCxnSpPr>
        <p:spPr>
          <a:xfrm rot="16200000">
            <a:off x="1839845" y="1314245"/>
            <a:ext cx="30070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544" name="Straight Arrow Connector 543">
            <a:extLst>
              <a:ext uri="{FF2B5EF4-FFF2-40B4-BE49-F238E27FC236}">
                <a16:creationId xmlns:a16="http://schemas.microsoft.com/office/drawing/2014/main" id="{0A0DA9B4-74EE-4E1C-94C8-BF82EB3B69D2}"/>
              </a:ext>
              <a:ext uri="{C183D7F6-B498-43B3-948B-1728B52AA6E4}">
                <adec:decorative xmlns:adec="http://schemas.microsoft.com/office/drawing/2017/decorative" val="1"/>
              </a:ext>
            </a:extLst>
          </p:cNvPr>
          <p:cNvCxnSpPr>
            <a:cxnSpLocks/>
          </p:cNvCxnSpPr>
          <p:nvPr/>
        </p:nvCxnSpPr>
        <p:spPr>
          <a:xfrm rot="16200000">
            <a:off x="9220825" y="1314244"/>
            <a:ext cx="30070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545" name="Straight Arrow Connector 544">
            <a:extLst>
              <a:ext uri="{FF2B5EF4-FFF2-40B4-BE49-F238E27FC236}">
                <a16:creationId xmlns:a16="http://schemas.microsoft.com/office/drawing/2014/main" id="{B49AB10F-93DD-4BF5-8993-986697E483FC}"/>
              </a:ext>
              <a:ext uri="{C183D7F6-B498-43B3-948B-1728B52AA6E4}">
                <adec:decorative xmlns:adec="http://schemas.microsoft.com/office/drawing/2017/decorative" val="1"/>
              </a:ext>
            </a:extLst>
          </p:cNvPr>
          <p:cNvCxnSpPr>
            <a:cxnSpLocks/>
          </p:cNvCxnSpPr>
          <p:nvPr/>
        </p:nvCxnSpPr>
        <p:spPr>
          <a:xfrm rot="16200000">
            <a:off x="4703453" y="1314244"/>
            <a:ext cx="30070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786" name="Straight Arrow Connector 785">
            <a:extLst>
              <a:ext uri="{FF2B5EF4-FFF2-40B4-BE49-F238E27FC236}">
                <a16:creationId xmlns:a16="http://schemas.microsoft.com/office/drawing/2014/main" id="{36A4EE54-F57E-4174-984A-A51BC7DFE35A}"/>
              </a:ext>
              <a:ext uri="{C183D7F6-B498-43B3-948B-1728B52AA6E4}">
                <adec:decorative xmlns:adec="http://schemas.microsoft.com/office/drawing/2017/decorative" val="1"/>
              </a:ext>
            </a:extLst>
          </p:cNvPr>
          <p:cNvCxnSpPr>
            <a:cxnSpLocks/>
          </p:cNvCxnSpPr>
          <p:nvPr/>
        </p:nvCxnSpPr>
        <p:spPr>
          <a:xfrm rot="16200000">
            <a:off x="3125668" y="1314245"/>
            <a:ext cx="30070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sp>
        <p:nvSpPr>
          <p:cNvPr id="1058" name="Oval 1057" descr="Dark blue circle">
            <a:extLst>
              <a:ext uri="{FF2B5EF4-FFF2-40B4-BE49-F238E27FC236}">
                <a16:creationId xmlns:a16="http://schemas.microsoft.com/office/drawing/2014/main" id="{02C17090-423B-4491-ABCB-0B080FFC669D}"/>
              </a:ext>
            </a:extLst>
          </p:cNvPr>
          <p:cNvSpPr/>
          <p:nvPr/>
        </p:nvSpPr>
        <p:spPr bwMode="auto">
          <a:xfrm>
            <a:off x="1936333" y="1451013"/>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59" name="Oval 1058" descr="Dark blue circle">
            <a:extLst>
              <a:ext uri="{FF2B5EF4-FFF2-40B4-BE49-F238E27FC236}">
                <a16:creationId xmlns:a16="http://schemas.microsoft.com/office/drawing/2014/main" id="{4049FD33-13DA-478A-9D66-1714CB38E745}"/>
              </a:ext>
            </a:extLst>
          </p:cNvPr>
          <p:cNvSpPr/>
          <p:nvPr/>
        </p:nvSpPr>
        <p:spPr bwMode="auto">
          <a:xfrm>
            <a:off x="3221683" y="1477191"/>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60" name="Oval 1059" descr="Dark blue circle">
            <a:extLst>
              <a:ext uri="{FF2B5EF4-FFF2-40B4-BE49-F238E27FC236}">
                <a16:creationId xmlns:a16="http://schemas.microsoft.com/office/drawing/2014/main" id="{08CA09DD-7240-45CC-BBC0-6E7F1A47FA58}"/>
              </a:ext>
            </a:extLst>
          </p:cNvPr>
          <p:cNvSpPr/>
          <p:nvPr/>
        </p:nvSpPr>
        <p:spPr bwMode="auto">
          <a:xfrm>
            <a:off x="4795409" y="1471550"/>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61" name="Oval 1060" descr="Dark blue circle">
            <a:extLst>
              <a:ext uri="{FF2B5EF4-FFF2-40B4-BE49-F238E27FC236}">
                <a16:creationId xmlns:a16="http://schemas.microsoft.com/office/drawing/2014/main" id="{869E82BD-70EA-4360-A2BB-D6905D18B288}"/>
              </a:ext>
            </a:extLst>
          </p:cNvPr>
          <p:cNvSpPr/>
          <p:nvPr/>
        </p:nvSpPr>
        <p:spPr bwMode="auto">
          <a:xfrm>
            <a:off x="6121770" y="1451037"/>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62" name="Oval 1061" descr="Dark blue circle">
            <a:extLst>
              <a:ext uri="{FF2B5EF4-FFF2-40B4-BE49-F238E27FC236}">
                <a16:creationId xmlns:a16="http://schemas.microsoft.com/office/drawing/2014/main" id="{41FA5C7F-9EDB-44F0-A03C-1D3BDD8C616B}"/>
              </a:ext>
            </a:extLst>
          </p:cNvPr>
          <p:cNvSpPr/>
          <p:nvPr/>
        </p:nvSpPr>
        <p:spPr bwMode="auto">
          <a:xfrm>
            <a:off x="9327189" y="1446216"/>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540" name="Group 539" descr="Data consumption">
            <a:extLst>
              <a:ext uri="{FF2B5EF4-FFF2-40B4-BE49-F238E27FC236}">
                <a16:creationId xmlns:a16="http://schemas.microsoft.com/office/drawing/2014/main" id="{0060A96D-77F5-4C17-984A-86ABC33A4A7B}"/>
              </a:ext>
            </a:extLst>
          </p:cNvPr>
          <p:cNvGrpSpPr/>
          <p:nvPr/>
        </p:nvGrpSpPr>
        <p:grpSpPr>
          <a:xfrm>
            <a:off x="318354" y="556239"/>
            <a:ext cx="292796" cy="758952"/>
            <a:chOff x="318354" y="556239"/>
            <a:chExt cx="292796" cy="758952"/>
          </a:xfrm>
        </p:grpSpPr>
        <p:cxnSp>
          <p:nvCxnSpPr>
            <p:cNvPr id="541" name="Straight Arrow Connector 540">
              <a:extLst>
                <a:ext uri="{FF2B5EF4-FFF2-40B4-BE49-F238E27FC236}">
                  <a16:creationId xmlns:a16="http://schemas.microsoft.com/office/drawing/2014/main" id="{CC32F197-273F-45B3-897E-B517F72D0404}"/>
                </a:ext>
              </a:extLst>
            </p:cNvPr>
            <p:cNvCxnSpPr>
              <a:cxnSpLocks/>
            </p:cNvCxnSpPr>
            <p:nvPr/>
          </p:nvCxnSpPr>
          <p:spPr>
            <a:xfrm rot="16200000">
              <a:off x="231674" y="935715"/>
              <a:ext cx="758952"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542" name="TextBox 541">
              <a:extLst>
                <a:ext uri="{FF2B5EF4-FFF2-40B4-BE49-F238E27FC236}">
                  <a16:creationId xmlns:a16="http://schemas.microsoft.com/office/drawing/2014/main" id="{A431B5FC-D5C2-4ED6-B5BC-3579FA07EC77}"/>
                </a:ext>
              </a:extLst>
            </p:cNvPr>
            <p:cNvSpPr txBox="1"/>
            <p:nvPr/>
          </p:nvSpPr>
          <p:spPr>
            <a:xfrm rot="16200000">
              <a:off x="96008" y="809758"/>
              <a:ext cx="690913"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Data </a:t>
              </a:r>
              <a:b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b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consumption</a:t>
              </a:r>
            </a:p>
          </p:txBody>
        </p:sp>
      </p:grpSp>
      <p:grpSp>
        <p:nvGrpSpPr>
          <p:cNvPr id="562" name="Group 561" descr="Internal first-party">
            <a:extLst>
              <a:ext uri="{FF2B5EF4-FFF2-40B4-BE49-F238E27FC236}">
                <a16:creationId xmlns:a16="http://schemas.microsoft.com/office/drawing/2014/main" id="{F1894449-A0B5-45B4-A5C3-645A5490E722}"/>
              </a:ext>
            </a:extLst>
          </p:cNvPr>
          <p:cNvGrpSpPr/>
          <p:nvPr/>
        </p:nvGrpSpPr>
        <p:grpSpPr>
          <a:xfrm>
            <a:off x="4895711" y="6522595"/>
            <a:ext cx="4005806" cy="158890"/>
            <a:chOff x="2857041" y="6303273"/>
            <a:chExt cx="5797295" cy="158890"/>
          </a:xfrm>
        </p:grpSpPr>
        <p:cxnSp>
          <p:nvCxnSpPr>
            <p:cNvPr id="563" name="Straight Arrow Connector 562">
              <a:extLst>
                <a:ext uri="{FF2B5EF4-FFF2-40B4-BE49-F238E27FC236}">
                  <a16:creationId xmlns:a16="http://schemas.microsoft.com/office/drawing/2014/main" id="{6502B18F-911A-4437-951F-CDFEE2306194}"/>
                </a:ext>
              </a:extLst>
            </p:cNvPr>
            <p:cNvCxnSpPr>
              <a:cxnSpLocks/>
            </p:cNvCxnSpPr>
            <p:nvPr/>
          </p:nvCxnSpPr>
          <p:spPr>
            <a:xfrm rot="10800000" flipV="1">
              <a:off x="2857041" y="6303273"/>
              <a:ext cx="5797295"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564" name="TextBox 563">
              <a:extLst>
                <a:ext uri="{FF2B5EF4-FFF2-40B4-BE49-F238E27FC236}">
                  <a16:creationId xmlns:a16="http://schemas.microsoft.com/office/drawing/2014/main" id="{8B7D7165-03F0-4369-92CB-4CECCC3C0245}"/>
                </a:ext>
              </a:extLst>
            </p:cNvPr>
            <p:cNvSpPr txBox="1"/>
            <p:nvPr/>
          </p:nvSpPr>
          <p:spPr>
            <a:xfrm>
              <a:off x="5508897" y="6354441"/>
              <a:ext cx="493580" cy="107722"/>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n-US" sz="700" b="0" i="0" u="none" strike="noStrike" kern="1200" cap="none" spc="0" normalizeH="0" baseline="0" noProof="0">
                  <a:ln>
                    <a:noFill/>
                  </a:ln>
                  <a:solidFill>
                    <a:srgbClr val="000000">
                      <a:lumMod val="65000"/>
                      <a:lumOff val="35000"/>
                    </a:srgbClr>
                  </a:solidFill>
                  <a:effectLst/>
                  <a:uLnTx/>
                  <a:uFillTx/>
                  <a:latin typeface="Segoe UI"/>
                  <a:ea typeface="+mn-ea"/>
                  <a:cs typeface="+mn-cs"/>
                </a:rPr>
                <a:t>Internal first-party</a:t>
              </a:r>
            </a:p>
          </p:txBody>
        </p:sp>
      </p:grpSp>
      <p:grpSp>
        <p:nvGrpSpPr>
          <p:cNvPr id="565" name="Group 564" descr="Second-partly">
            <a:extLst>
              <a:ext uri="{FF2B5EF4-FFF2-40B4-BE49-F238E27FC236}">
                <a16:creationId xmlns:a16="http://schemas.microsoft.com/office/drawing/2014/main" id="{34026A8C-E71E-4A9D-B721-62D084E4F972}"/>
              </a:ext>
            </a:extLst>
          </p:cNvPr>
          <p:cNvGrpSpPr/>
          <p:nvPr/>
        </p:nvGrpSpPr>
        <p:grpSpPr>
          <a:xfrm>
            <a:off x="8959153" y="6522595"/>
            <a:ext cx="1104059" cy="158890"/>
            <a:chOff x="8758225" y="6303273"/>
            <a:chExt cx="1371600" cy="158890"/>
          </a:xfrm>
        </p:grpSpPr>
        <p:cxnSp>
          <p:nvCxnSpPr>
            <p:cNvPr id="566" name="Straight Arrow Connector 565">
              <a:extLst>
                <a:ext uri="{FF2B5EF4-FFF2-40B4-BE49-F238E27FC236}">
                  <a16:creationId xmlns:a16="http://schemas.microsoft.com/office/drawing/2014/main" id="{8A2F7BEF-8E8C-4FEF-8CCE-8E03C70498F2}"/>
                </a:ext>
              </a:extLst>
            </p:cNvPr>
            <p:cNvCxnSpPr>
              <a:cxnSpLocks/>
            </p:cNvCxnSpPr>
            <p:nvPr/>
          </p:nvCxnSpPr>
          <p:spPr>
            <a:xfrm>
              <a:off x="8758225" y="6303273"/>
              <a:ext cx="1371600"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567" name="TextBox 566">
              <a:extLst>
                <a:ext uri="{FF2B5EF4-FFF2-40B4-BE49-F238E27FC236}">
                  <a16:creationId xmlns:a16="http://schemas.microsoft.com/office/drawing/2014/main" id="{B9A73C8C-09FB-4EBB-BFCD-67F9720D7F99}"/>
                </a:ext>
              </a:extLst>
            </p:cNvPr>
            <p:cNvSpPr txBox="1"/>
            <p:nvPr/>
          </p:nvSpPr>
          <p:spPr>
            <a:xfrm>
              <a:off x="9207863" y="6354441"/>
              <a:ext cx="472325" cy="107722"/>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n-US" sz="700" b="0" i="0" u="none" strike="noStrike" kern="1200" cap="none" spc="0" normalizeH="0" baseline="0" noProof="0">
                  <a:ln>
                    <a:noFill/>
                  </a:ln>
                  <a:solidFill>
                    <a:srgbClr val="000000">
                      <a:lumMod val="65000"/>
                      <a:lumOff val="35000"/>
                    </a:srgbClr>
                  </a:solidFill>
                  <a:effectLst/>
                  <a:uLnTx/>
                  <a:uFillTx/>
                  <a:latin typeface="Segoe UI"/>
                  <a:ea typeface="+mn-ea"/>
                  <a:cs typeface="+mn-cs"/>
                </a:rPr>
                <a:t>Second-party</a:t>
              </a:r>
            </a:p>
          </p:txBody>
        </p:sp>
      </p:grpSp>
      <p:grpSp>
        <p:nvGrpSpPr>
          <p:cNvPr id="568" name="Group 567" descr="External third-party">
            <a:extLst>
              <a:ext uri="{FF2B5EF4-FFF2-40B4-BE49-F238E27FC236}">
                <a16:creationId xmlns:a16="http://schemas.microsoft.com/office/drawing/2014/main" id="{94A8126F-80EB-41C5-8A0B-286DC3510EA9}"/>
              </a:ext>
            </a:extLst>
          </p:cNvPr>
          <p:cNvGrpSpPr/>
          <p:nvPr/>
        </p:nvGrpSpPr>
        <p:grpSpPr>
          <a:xfrm>
            <a:off x="10120850" y="6522595"/>
            <a:ext cx="1153549" cy="158890"/>
            <a:chOff x="10267675" y="6303273"/>
            <a:chExt cx="1371600" cy="158890"/>
          </a:xfrm>
        </p:grpSpPr>
        <p:cxnSp>
          <p:nvCxnSpPr>
            <p:cNvPr id="569" name="Straight Arrow Connector 568">
              <a:extLst>
                <a:ext uri="{FF2B5EF4-FFF2-40B4-BE49-F238E27FC236}">
                  <a16:creationId xmlns:a16="http://schemas.microsoft.com/office/drawing/2014/main" id="{E1B49323-0BAD-416D-AB00-AA4FA4074A3F}"/>
                </a:ext>
              </a:extLst>
            </p:cNvPr>
            <p:cNvCxnSpPr>
              <a:cxnSpLocks/>
            </p:cNvCxnSpPr>
            <p:nvPr/>
          </p:nvCxnSpPr>
          <p:spPr>
            <a:xfrm>
              <a:off x="10267675" y="6303273"/>
              <a:ext cx="1371600"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570" name="TextBox 569">
              <a:extLst>
                <a:ext uri="{FF2B5EF4-FFF2-40B4-BE49-F238E27FC236}">
                  <a16:creationId xmlns:a16="http://schemas.microsoft.com/office/drawing/2014/main" id="{B1BA4B3E-B138-4D32-A257-F19E96547B45}"/>
                </a:ext>
              </a:extLst>
            </p:cNvPr>
            <p:cNvSpPr txBox="1"/>
            <p:nvPr/>
          </p:nvSpPr>
          <p:spPr>
            <a:xfrm>
              <a:off x="10572762" y="6354441"/>
              <a:ext cx="761427" cy="107722"/>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n-US" sz="700" b="0" i="0" u="none" strike="noStrike" kern="1200" cap="none" spc="0" normalizeH="0" baseline="0" noProof="0">
                  <a:ln>
                    <a:noFill/>
                  </a:ln>
                  <a:solidFill>
                    <a:srgbClr val="000000">
                      <a:lumMod val="65000"/>
                      <a:lumOff val="35000"/>
                    </a:srgbClr>
                  </a:solidFill>
                  <a:effectLst/>
                  <a:uLnTx/>
                  <a:uFillTx/>
                  <a:latin typeface="Segoe UI"/>
                  <a:ea typeface="+mn-ea"/>
                  <a:cs typeface="+mn-cs"/>
                </a:rPr>
                <a:t>External third-party</a:t>
              </a:r>
            </a:p>
          </p:txBody>
        </p:sp>
      </p:grpSp>
      <p:grpSp>
        <p:nvGrpSpPr>
          <p:cNvPr id="571" name="Group 570" descr="Data managed by Microsoft">
            <a:extLst>
              <a:ext uri="{FF2B5EF4-FFF2-40B4-BE49-F238E27FC236}">
                <a16:creationId xmlns:a16="http://schemas.microsoft.com/office/drawing/2014/main" id="{90D7388E-26C1-4B29-B777-8F9C18A24E2F}"/>
              </a:ext>
            </a:extLst>
          </p:cNvPr>
          <p:cNvGrpSpPr/>
          <p:nvPr/>
        </p:nvGrpSpPr>
        <p:grpSpPr>
          <a:xfrm>
            <a:off x="1731329" y="6522595"/>
            <a:ext cx="3107254" cy="158890"/>
            <a:chOff x="1304962" y="6303273"/>
            <a:chExt cx="1499616" cy="158890"/>
          </a:xfrm>
        </p:grpSpPr>
        <p:cxnSp>
          <p:nvCxnSpPr>
            <p:cNvPr id="572" name="Straight Arrow Connector 571">
              <a:extLst>
                <a:ext uri="{FF2B5EF4-FFF2-40B4-BE49-F238E27FC236}">
                  <a16:creationId xmlns:a16="http://schemas.microsoft.com/office/drawing/2014/main" id="{AED751F2-5462-4AF3-BC76-ABC4AC8AF193}"/>
                </a:ext>
              </a:extLst>
            </p:cNvPr>
            <p:cNvCxnSpPr>
              <a:cxnSpLocks/>
            </p:cNvCxnSpPr>
            <p:nvPr/>
          </p:nvCxnSpPr>
          <p:spPr>
            <a:xfrm rot="10800000" flipV="1">
              <a:off x="1304962" y="6303273"/>
              <a:ext cx="1499616"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573" name="TextBox 572">
              <a:extLst>
                <a:ext uri="{FF2B5EF4-FFF2-40B4-BE49-F238E27FC236}">
                  <a16:creationId xmlns:a16="http://schemas.microsoft.com/office/drawing/2014/main" id="{3B1185CA-81A2-461F-9C0B-9703615766E7}"/>
                </a:ext>
              </a:extLst>
            </p:cNvPr>
            <p:cNvSpPr txBox="1"/>
            <p:nvPr/>
          </p:nvSpPr>
          <p:spPr>
            <a:xfrm>
              <a:off x="1556264" y="6354441"/>
              <a:ext cx="997014" cy="107722"/>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n-US" sz="700" b="0" i="0" u="none" strike="noStrike" kern="1200" cap="none" spc="0" normalizeH="0" baseline="0" noProof="0">
                  <a:ln>
                    <a:noFill/>
                  </a:ln>
                  <a:solidFill>
                    <a:srgbClr val="000000">
                      <a:lumMod val="65000"/>
                      <a:lumOff val="35000"/>
                    </a:srgbClr>
                  </a:solidFill>
                  <a:effectLst/>
                  <a:uLnTx/>
                  <a:uFillTx/>
                  <a:latin typeface="Segoe UI"/>
                  <a:ea typeface="+mn-ea"/>
                  <a:cs typeface="+mn-cs"/>
                </a:rPr>
                <a:t>Data under Microsoft Management</a:t>
              </a:r>
            </a:p>
          </p:txBody>
        </p:sp>
      </p:grpSp>
      <p:sp>
        <p:nvSpPr>
          <p:cNvPr id="383" name="Oval 382" descr="Dark blue circle">
            <a:extLst>
              <a:ext uri="{FF2B5EF4-FFF2-40B4-BE49-F238E27FC236}">
                <a16:creationId xmlns:a16="http://schemas.microsoft.com/office/drawing/2014/main" id="{6ACFB831-A4B4-4F4A-84A1-DFAC26300E07}"/>
              </a:ext>
            </a:extLst>
          </p:cNvPr>
          <p:cNvSpPr/>
          <p:nvPr/>
        </p:nvSpPr>
        <p:spPr bwMode="auto">
          <a:xfrm>
            <a:off x="11412079" y="887584"/>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93" name="Rectangle 492">
            <a:extLst>
              <a:ext uri="{FF2B5EF4-FFF2-40B4-BE49-F238E27FC236}">
                <a16:creationId xmlns:a16="http://schemas.microsoft.com/office/drawing/2014/main" id="{62D4478F-322D-4DDD-AAD1-04056F50680C}"/>
              </a:ext>
              <a:ext uri="{C183D7F6-B498-43B3-948B-1728B52AA6E4}">
                <adec:decorative xmlns:adec="http://schemas.microsoft.com/office/drawing/2017/decorative" val="1"/>
              </a:ext>
            </a:extLst>
          </p:cNvPr>
          <p:cNvSpPr/>
          <p:nvPr/>
        </p:nvSpPr>
        <p:spPr bwMode="auto">
          <a:xfrm>
            <a:off x="6860524" y="589135"/>
            <a:ext cx="4703338" cy="561184"/>
          </a:xfrm>
          <a:prstGeom prst="rect">
            <a:avLst/>
          </a:prstGeom>
          <a:solidFill>
            <a:srgbClr val="F2F2F2"/>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91440" bIns="91440" numCol="1" spcCol="0" rtlCol="0" fromWordArt="0" anchor="t" anchorCtr="0" forceAA="0" compatLnSpc="1">
            <a:prstTxWarp prst="textNoShape">
              <a:avLst/>
            </a:prstTxWarp>
            <a:noAutofit/>
          </a:bodyPr>
          <a:lstStyle/>
          <a:p>
            <a:pPr marL="0" marR="0" lvl="0" indent="0" algn="l" defTabSz="710593"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Real-time insights and alerts</a:t>
            </a:r>
          </a:p>
        </p:txBody>
      </p:sp>
      <p:grpSp>
        <p:nvGrpSpPr>
          <p:cNvPr id="494" name="server" descr="server, data">
            <a:extLst>
              <a:ext uri="{FF2B5EF4-FFF2-40B4-BE49-F238E27FC236}">
                <a16:creationId xmlns:a16="http://schemas.microsoft.com/office/drawing/2014/main" id="{571A32A2-0E7F-443D-9C47-2615537EC690}"/>
              </a:ext>
            </a:extLst>
          </p:cNvPr>
          <p:cNvGrpSpPr/>
          <p:nvPr/>
        </p:nvGrpSpPr>
        <p:grpSpPr>
          <a:xfrm>
            <a:off x="11100424" y="814021"/>
            <a:ext cx="357897" cy="288454"/>
            <a:chOff x="2589870" y="1219200"/>
            <a:chExt cx="528742" cy="426150"/>
          </a:xfrm>
        </p:grpSpPr>
        <p:sp>
          <p:nvSpPr>
            <p:cNvPr id="495" name="Freeform 13">
              <a:extLst>
                <a:ext uri="{FF2B5EF4-FFF2-40B4-BE49-F238E27FC236}">
                  <a16:creationId xmlns:a16="http://schemas.microsoft.com/office/drawing/2014/main" id="{0138C435-CC68-4D51-A7E7-FF5E80B9EC11}"/>
                </a:ext>
              </a:extLst>
            </p:cNvPr>
            <p:cNvSpPr>
              <a:spLocks/>
            </p:cNvSpPr>
            <p:nvPr/>
          </p:nvSpPr>
          <p:spPr bwMode="auto">
            <a:xfrm>
              <a:off x="2589870" y="1219200"/>
              <a:ext cx="455086" cy="386692"/>
            </a:xfrm>
            <a:custGeom>
              <a:avLst/>
              <a:gdLst>
                <a:gd name="T0" fmla="*/ 452 w 466"/>
                <a:gd name="T1" fmla="*/ 396 h 396"/>
                <a:gd name="T2" fmla="*/ 14 w 466"/>
                <a:gd name="T3" fmla="*/ 396 h 396"/>
                <a:gd name="T4" fmla="*/ 0 w 466"/>
                <a:gd name="T5" fmla="*/ 382 h 396"/>
                <a:gd name="T6" fmla="*/ 0 w 466"/>
                <a:gd name="T7" fmla="*/ 14 h 396"/>
                <a:gd name="T8" fmla="*/ 14 w 466"/>
                <a:gd name="T9" fmla="*/ 0 h 396"/>
                <a:gd name="T10" fmla="*/ 452 w 466"/>
                <a:gd name="T11" fmla="*/ 0 h 396"/>
                <a:gd name="T12" fmla="*/ 466 w 466"/>
                <a:gd name="T13" fmla="*/ 14 h 396"/>
                <a:gd name="T14" fmla="*/ 466 w 466"/>
                <a:gd name="T15" fmla="*/ 382 h 396"/>
                <a:gd name="T16" fmla="*/ 452 w 466"/>
                <a:gd name="T17" fmla="*/ 39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6" h="396">
                  <a:moveTo>
                    <a:pt x="452" y="396"/>
                  </a:moveTo>
                  <a:cubicBezTo>
                    <a:pt x="14" y="396"/>
                    <a:pt x="14" y="396"/>
                    <a:pt x="14" y="396"/>
                  </a:cubicBezTo>
                  <a:cubicBezTo>
                    <a:pt x="6" y="396"/>
                    <a:pt x="0" y="390"/>
                    <a:pt x="0" y="382"/>
                  </a:cubicBezTo>
                  <a:cubicBezTo>
                    <a:pt x="0" y="14"/>
                    <a:pt x="0" y="14"/>
                    <a:pt x="0" y="14"/>
                  </a:cubicBezTo>
                  <a:cubicBezTo>
                    <a:pt x="0" y="6"/>
                    <a:pt x="6" y="0"/>
                    <a:pt x="14" y="0"/>
                  </a:cubicBezTo>
                  <a:cubicBezTo>
                    <a:pt x="452" y="0"/>
                    <a:pt x="452" y="0"/>
                    <a:pt x="452" y="0"/>
                  </a:cubicBezTo>
                  <a:cubicBezTo>
                    <a:pt x="460" y="0"/>
                    <a:pt x="466" y="6"/>
                    <a:pt x="466" y="14"/>
                  </a:cubicBezTo>
                  <a:cubicBezTo>
                    <a:pt x="466" y="382"/>
                    <a:pt x="466" y="382"/>
                    <a:pt x="466" y="382"/>
                  </a:cubicBezTo>
                  <a:cubicBezTo>
                    <a:pt x="466" y="390"/>
                    <a:pt x="460" y="396"/>
                    <a:pt x="452" y="396"/>
                  </a:cubicBez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496" name="Rectangle 14">
              <a:extLst>
                <a:ext uri="{FF2B5EF4-FFF2-40B4-BE49-F238E27FC236}">
                  <a16:creationId xmlns:a16="http://schemas.microsoft.com/office/drawing/2014/main" id="{370A355F-0655-4371-963B-04930CD154B3}"/>
                </a:ext>
              </a:extLst>
            </p:cNvPr>
            <p:cNvSpPr>
              <a:spLocks noChangeArrowheads="1"/>
            </p:cNvSpPr>
            <p:nvPr/>
          </p:nvSpPr>
          <p:spPr bwMode="auto">
            <a:xfrm>
              <a:off x="2968670" y="1379664"/>
              <a:ext cx="30251" cy="189400"/>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497" name="Rectangle 15">
              <a:extLst>
                <a:ext uri="{FF2B5EF4-FFF2-40B4-BE49-F238E27FC236}">
                  <a16:creationId xmlns:a16="http://schemas.microsoft.com/office/drawing/2014/main" id="{52E121BE-4431-4626-BD47-97C9BDE819D2}"/>
                </a:ext>
              </a:extLst>
            </p:cNvPr>
            <p:cNvSpPr>
              <a:spLocks noChangeArrowheads="1"/>
            </p:cNvSpPr>
            <p:nvPr/>
          </p:nvSpPr>
          <p:spPr bwMode="auto">
            <a:xfrm>
              <a:off x="2926581" y="1424383"/>
              <a:ext cx="30251" cy="144681"/>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498" name="Rectangle 16">
              <a:extLst>
                <a:ext uri="{FF2B5EF4-FFF2-40B4-BE49-F238E27FC236}">
                  <a16:creationId xmlns:a16="http://schemas.microsoft.com/office/drawing/2014/main" id="{CB8806D4-C84E-4185-BE22-4F22E662C425}"/>
                </a:ext>
              </a:extLst>
            </p:cNvPr>
            <p:cNvSpPr>
              <a:spLocks noChangeArrowheads="1"/>
            </p:cNvSpPr>
            <p:nvPr/>
          </p:nvSpPr>
          <p:spPr bwMode="auto">
            <a:xfrm>
              <a:off x="2884492" y="1476994"/>
              <a:ext cx="30251" cy="92069"/>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499" name="Rectangle 17">
              <a:extLst>
                <a:ext uri="{FF2B5EF4-FFF2-40B4-BE49-F238E27FC236}">
                  <a16:creationId xmlns:a16="http://schemas.microsoft.com/office/drawing/2014/main" id="{D4F6D725-6F0E-4ABB-9655-3C768A338DA3}"/>
                </a:ext>
              </a:extLst>
            </p:cNvPr>
            <p:cNvSpPr>
              <a:spLocks noChangeArrowheads="1"/>
            </p:cNvSpPr>
            <p:nvPr/>
          </p:nvSpPr>
          <p:spPr bwMode="auto">
            <a:xfrm>
              <a:off x="2842403" y="1461211"/>
              <a:ext cx="30251" cy="107853"/>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00" name="Rectangle 18">
              <a:extLst>
                <a:ext uri="{FF2B5EF4-FFF2-40B4-BE49-F238E27FC236}">
                  <a16:creationId xmlns:a16="http://schemas.microsoft.com/office/drawing/2014/main" id="{F90549AE-C027-417E-AD87-6BF9931781A4}"/>
                </a:ext>
              </a:extLst>
            </p:cNvPr>
            <p:cNvSpPr>
              <a:spLocks noChangeArrowheads="1"/>
            </p:cNvSpPr>
            <p:nvPr/>
          </p:nvSpPr>
          <p:spPr bwMode="auto">
            <a:xfrm>
              <a:off x="2800315" y="1496724"/>
              <a:ext cx="30251" cy="72340"/>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01" name="Rectangle 19">
              <a:extLst>
                <a:ext uri="{FF2B5EF4-FFF2-40B4-BE49-F238E27FC236}">
                  <a16:creationId xmlns:a16="http://schemas.microsoft.com/office/drawing/2014/main" id="{DE59BFB2-D2CF-4B0C-BBAB-A55E64F553A3}"/>
                </a:ext>
              </a:extLst>
            </p:cNvPr>
            <p:cNvSpPr>
              <a:spLocks noChangeArrowheads="1"/>
            </p:cNvSpPr>
            <p:nvPr/>
          </p:nvSpPr>
          <p:spPr bwMode="auto">
            <a:xfrm>
              <a:off x="2968670" y="1402024"/>
              <a:ext cx="30251" cy="1670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02" name="Rectangle 20">
              <a:extLst>
                <a:ext uri="{FF2B5EF4-FFF2-40B4-BE49-F238E27FC236}">
                  <a16:creationId xmlns:a16="http://schemas.microsoft.com/office/drawing/2014/main" id="{3406A9EF-4423-4E54-A2C2-5298CF035A93}"/>
                </a:ext>
              </a:extLst>
            </p:cNvPr>
            <p:cNvSpPr>
              <a:spLocks noChangeArrowheads="1"/>
            </p:cNvSpPr>
            <p:nvPr/>
          </p:nvSpPr>
          <p:spPr bwMode="auto">
            <a:xfrm>
              <a:off x="2926581" y="1448058"/>
              <a:ext cx="30251" cy="1210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03" name="Rectangle 21">
              <a:extLst>
                <a:ext uri="{FF2B5EF4-FFF2-40B4-BE49-F238E27FC236}">
                  <a16:creationId xmlns:a16="http://schemas.microsoft.com/office/drawing/2014/main" id="{CA911F3B-B9BB-48F7-A9BB-D07915F2C4FF}"/>
                </a:ext>
              </a:extLst>
            </p:cNvPr>
            <p:cNvSpPr>
              <a:spLocks noChangeArrowheads="1"/>
            </p:cNvSpPr>
            <p:nvPr/>
          </p:nvSpPr>
          <p:spPr bwMode="auto">
            <a:xfrm>
              <a:off x="2884492" y="1496724"/>
              <a:ext cx="30251" cy="723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04" name="Rectangle 22">
              <a:extLst>
                <a:ext uri="{FF2B5EF4-FFF2-40B4-BE49-F238E27FC236}">
                  <a16:creationId xmlns:a16="http://schemas.microsoft.com/office/drawing/2014/main" id="{C892FE01-CB7D-4213-9F30-F2E26E712923}"/>
                </a:ext>
              </a:extLst>
            </p:cNvPr>
            <p:cNvSpPr>
              <a:spLocks noChangeArrowheads="1"/>
            </p:cNvSpPr>
            <p:nvPr/>
          </p:nvSpPr>
          <p:spPr bwMode="auto">
            <a:xfrm>
              <a:off x="2842403" y="1526975"/>
              <a:ext cx="30251" cy="420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05" name="Rectangle 23">
              <a:extLst>
                <a:ext uri="{FF2B5EF4-FFF2-40B4-BE49-F238E27FC236}">
                  <a16:creationId xmlns:a16="http://schemas.microsoft.com/office/drawing/2014/main" id="{AE43DAB1-2086-428F-BC7B-2B22C35C9526}"/>
                </a:ext>
              </a:extLst>
            </p:cNvPr>
            <p:cNvSpPr>
              <a:spLocks noChangeArrowheads="1"/>
            </p:cNvSpPr>
            <p:nvPr/>
          </p:nvSpPr>
          <p:spPr bwMode="auto">
            <a:xfrm>
              <a:off x="2800315" y="1544074"/>
              <a:ext cx="30251" cy="249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06" name="Freeform 24">
              <a:extLst>
                <a:ext uri="{FF2B5EF4-FFF2-40B4-BE49-F238E27FC236}">
                  <a16:creationId xmlns:a16="http://schemas.microsoft.com/office/drawing/2014/main" id="{D3292539-45B7-4BFF-B039-B68659720E02}"/>
                </a:ext>
              </a:extLst>
            </p:cNvPr>
            <p:cNvSpPr>
              <a:spLocks/>
            </p:cNvSpPr>
            <p:nvPr/>
          </p:nvSpPr>
          <p:spPr bwMode="auto">
            <a:xfrm>
              <a:off x="2798999" y="1309954"/>
              <a:ext cx="199922" cy="147311"/>
            </a:xfrm>
            <a:custGeom>
              <a:avLst/>
              <a:gdLst>
                <a:gd name="T0" fmla="*/ 170 w 205"/>
                <a:gd name="T1" fmla="*/ 0 h 152"/>
                <a:gd name="T2" fmla="*/ 164 w 205"/>
                <a:gd name="T3" fmla="*/ 6 h 152"/>
                <a:gd name="T4" fmla="*/ 170 w 205"/>
                <a:gd name="T5" fmla="*/ 12 h 152"/>
                <a:gd name="T6" fmla="*/ 185 w 205"/>
                <a:gd name="T7" fmla="*/ 12 h 152"/>
                <a:gd name="T8" fmla="*/ 99 w 205"/>
                <a:gd name="T9" fmla="*/ 98 h 152"/>
                <a:gd name="T10" fmla="*/ 77 w 205"/>
                <a:gd name="T11" fmla="*/ 75 h 152"/>
                <a:gd name="T12" fmla="*/ 73 w 205"/>
                <a:gd name="T13" fmla="*/ 73 h 152"/>
                <a:gd name="T14" fmla="*/ 73 w 205"/>
                <a:gd name="T15" fmla="*/ 73 h 152"/>
                <a:gd name="T16" fmla="*/ 68 w 205"/>
                <a:gd name="T17" fmla="*/ 75 h 152"/>
                <a:gd name="T18" fmla="*/ 3 w 205"/>
                <a:gd name="T19" fmla="*/ 142 h 152"/>
                <a:gd name="T20" fmla="*/ 3 w 205"/>
                <a:gd name="T21" fmla="*/ 150 h 152"/>
                <a:gd name="T22" fmla="*/ 7 w 205"/>
                <a:gd name="T23" fmla="*/ 152 h 152"/>
                <a:gd name="T24" fmla="*/ 11 w 205"/>
                <a:gd name="T25" fmla="*/ 150 h 152"/>
                <a:gd name="T26" fmla="*/ 73 w 205"/>
                <a:gd name="T27" fmla="*/ 88 h 152"/>
                <a:gd name="T28" fmla="*/ 95 w 205"/>
                <a:gd name="T29" fmla="*/ 111 h 152"/>
                <a:gd name="T30" fmla="*/ 99 w 205"/>
                <a:gd name="T31" fmla="*/ 113 h 152"/>
                <a:gd name="T32" fmla="*/ 104 w 205"/>
                <a:gd name="T33" fmla="*/ 111 h 152"/>
                <a:gd name="T34" fmla="*/ 193 w 205"/>
                <a:gd name="T35" fmla="*/ 21 h 152"/>
                <a:gd name="T36" fmla="*/ 193 w 205"/>
                <a:gd name="T37" fmla="*/ 35 h 152"/>
                <a:gd name="T38" fmla="*/ 199 w 205"/>
                <a:gd name="T39" fmla="*/ 41 h 152"/>
                <a:gd name="T40" fmla="*/ 205 w 205"/>
                <a:gd name="T41" fmla="*/ 35 h 152"/>
                <a:gd name="T42" fmla="*/ 205 w 205"/>
                <a:gd name="T43" fmla="*/ 0 h 152"/>
                <a:gd name="T44" fmla="*/ 170 w 205"/>
                <a:gd name="T4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 h="152">
                  <a:moveTo>
                    <a:pt x="170" y="0"/>
                  </a:moveTo>
                  <a:cubicBezTo>
                    <a:pt x="167" y="0"/>
                    <a:pt x="164" y="3"/>
                    <a:pt x="164" y="6"/>
                  </a:cubicBezTo>
                  <a:cubicBezTo>
                    <a:pt x="164" y="9"/>
                    <a:pt x="167" y="12"/>
                    <a:pt x="170" y="12"/>
                  </a:cubicBezTo>
                  <a:cubicBezTo>
                    <a:pt x="185" y="12"/>
                    <a:pt x="185" y="12"/>
                    <a:pt x="185" y="12"/>
                  </a:cubicBezTo>
                  <a:cubicBezTo>
                    <a:pt x="99" y="98"/>
                    <a:pt x="99" y="98"/>
                    <a:pt x="99" y="98"/>
                  </a:cubicBezTo>
                  <a:cubicBezTo>
                    <a:pt x="77" y="75"/>
                    <a:pt x="77" y="75"/>
                    <a:pt x="77" y="75"/>
                  </a:cubicBezTo>
                  <a:cubicBezTo>
                    <a:pt x="76" y="74"/>
                    <a:pt x="74" y="73"/>
                    <a:pt x="73" y="73"/>
                  </a:cubicBezTo>
                  <a:cubicBezTo>
                    <a:pt x="73" y="73"/>
                    <a:pt x="73" y="73"/>
                    <a:pt x="73" y="73"/>
                  </a:cubicBezTo>
                  <a:cubicBezTo>
                    <a:pt x="71" y="73"/>
                    <a:pt x="70" y="74"/>
                    <a:pt x="68" y="75"/>
                  </a:cubicBezTo>
                  <a:cubicBezTo>
                    <a:pt x="3" y="142"/>
                    <a:pt x="3" y="142"/>
                    <a:pt x="3" y="142"/>
                  </a:cubicBezTo>
                  <a:cubicBezTo>
                    <a:pt x="0" y="144"/>
                    <a:pt x="0" y="148"/>
                    <a:pt x="3" y="150"/>
                  </a:cubicBezTo>
                  <a:cubicBezTo>
                    <a:pt x="4" y="151"/>
                    <a:pt x="5" y="152"/>
                    <a:pt x="7" y="152"/>
                  </a:cubicBezTo>
                  <a:cubicBezTo>
                    <a:pt x="9" y="152"/>
                    <a:pt x="10" y="151"/>
                    <a:pt x="11" y="150"/>
                  </a:cubicBezTo>
                  <a:cubicBezTo>
                    <a:pt x="73" y="88"/>
                    <a:pt x="73" y="88"/>
                    <a:pt x="73" y="88"/>
                  </a:cubicBezTo>
                  <a:cubicBezTo>
                    <a:pt x="95" y="111"/>
                    <a:pt x="95" y="111"/>
                    <a:pt x="95" y="111"/>
                  </a:cubicBezTo>
                  <a:cubicBezTo>
                    <a:pt x="96" y="112"/>
                    <a:pt x="98" y="113"/>
                    <a:pt x="99" y="113"/>
                  </a:cubicBezTo>
                  <a:cubicBezTo>
                    <a:pt x="101" y="113"/>
                    <a:pt x="103" y="112"/>
                    <a:pt x="104" y="111"/>
                  </a:cubicBezTo>
                  <a:cubicBezTo>
                    <a:pt x="193" y="21"/>
                    <a:pt x="193" y="21"/>
                    <a:pt x="193" y="21"/>
                  </a:cubicBezTo>
                  <a:cubicBezTo>
                    <a:pt x="193" y="35"/>
                    <a:pt x="193" y="35"/>
                    <a:pt x="193" y="35"/>
                  </a:cubicBezTo>
                  <a:cubicBezTo>
                    <a:pt x="193" y="38"/>
                    <a:pt x="196" y="41"/>
                    <a:pt x="199" y="41"/>
                  </a:cubicBezTo>
                  <a:cubicBezTo>
                    <a:pt x="202" y="41"/>
                    <a:pt x="205" y="38"/>
                    <a:pt x="205" y="35"/>
                  </a:cubicBezTo>
                  <a:cubicBezTo>
                    <a:pt x="205" y="0"/>
                    <a:pt x="205" y="0"/>
                    <a:pt x="205" y="0"/>
                  </a:cubicBezTo>
                  <a:lnTo>
                    <a:pt x="17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07" name="Freeform 25">
              <a:extLst>
                <a:ext uri="{FF2B5EF4-FFF2-40B4-BE49-F238E27FC236}">
                  <a16:creationId xmlns:a16="http://schemas.microsoft.com/office/drawing/2014/main" id="{5D64682A-83B1-4D15-A440-EF9B9C0C8453}"/>
                </a:ext>
              </a:extLst>
            </p:cNvPr>
            <p:cNvSpPr>
              <a:spLocks noEditPoints="1"/>
            </p:cNvSpPr>
            <p:nvPr/>
          </p:nvSpPr>
          <p:spPr bwMode="auto">
            <a:xfrm>
              <a:off x="2798999" y="1308639"/>
              <a:ext cx="201238" cy="149942"/>
            </a:xfrm>
            <a:custGeom>
              <a:avLst/>
              <a:gdLst>
                <a:gd name="T0" fmla="*/ 73 w 206"/>
                <a:gd name="T1" fmla="*/ 75 h 154"/>
                <a:gd name="T2" fmla="*/ 69 w 206"/>
                <a:gd name="T3" fmla="*/ 77 h 154"/>
                <a:gd name="T4" fmla="*/ 3 w 206"/>
                <a:gd name="T5" fmla="*/ 143 h 154"/>
                <a:gd name="T6" fmla="*/ 2 w 206"/>
                <a:gd name="T7" fmla="*/ 147 h 154"/>
                <a:gd name="T8" fmla="*/ 3 w 206"/>
                <a:gd name="T9" fmla="*/ 150 h 154"/>
                <a:gd name="T10" fmla="*/ 11 w 206"/>
                <a:gd name="T11" fmla="*/ 150 h 154"/>
                <a:gd name="T12" fmla="*/ 73 w 206"/>
                <a:gd name="T13" fmla="*/ 88 h 154"/>
                <a:gd name="T14" fmla="*/ 96 w 206"/>
                <a:gd name="T15" fmla="*/ 111 h 154"/>
                <a:gd name="T16" fmla="*/ 100 w 206"/>
                <a:gd name="T17" fmla="*/ 113 h 154"/>
                <a:gd name="T18" fmla="*/ 103 w 206"/>
                <a:gd name="T19" fmla="*/ 111 h 154"/>
                <a:gd name="T20" fmla="*/ 194 w 206"/>
                <a:gd name="T21" fmla="*/ 19 h 154"/>
                <a:gd name="T22" fmla="*/ 194 w 206"/>
                <a:gd name="T23" fmla="*/ 36 h 154"/>
                <a:gd name="T24" fmla="*/ 199 w 206"/>
                <a:gd name="T25" fmla="*/ 41 h 154"/>
                <a:gd name="T26" fmla="*/ 204 w 206"/>
                <a:gd name="T27" fmla="*/ 36 h 154"/>
                <a:gd name="T28" fmla="*/ 204 w 206"/>
                <a:gd name="T29" fmla="*/ 2 h 154"/>
                <a:gd name="T30" fmla="*/ 170 w 206"/>
                <a:gd name="T31" fmla="*/ 2 h 154"/>
                <a:gd name="T32" fmla="*/ 165 w 206"/>
                <a:gd name="T33" fmla="*/ 7 h 154"/>
                <a:gd name="T34" fmla="*/ 170 w 206"/>
                <a:gd name="T35" fmla="*/ 12 h 154"/>
                <a:gd name="T36" fmla="*/ 187 w 206"/>
                <a:gd name="T37" fmla="*/ 12 h 154"/>
                <a:gd name="T38" fmla="*/ 99 w 206"/>
                <a:gd name="T39" fmla="*/ 101 h 154"/>
                <a:gd name="T40" fmla="*/ 76 w 206"/>
                <a:gd name="T41" fmla="*/ 77 h 154"/>
                <a:gd name="T42" fmla="*/ 73 w 206"/>
                <a:gd name="T43" fmla="*/ 75 h 154"/>
                <a:gd name="T44" fmla="*/ 7 w 206"/>
                <a:gd name="T45" fmla="*/ 154 h 154"/>
                <a:gd name="T46" fmla="*/ 2 w 206"/>
                <a:gd name="T47" fmla="*/ 152 h 154"/>
                <a:gd name="T48" fmla="*/ 0 w 206"/>
                <a:gd name="T49" fmla="*/ 147 h 154"/>
                <a:gd name="T50" fmla="*/ 2 w 206"/>
                <a:gd name="T51" fmla="*/ 142 h 154"/>
                <a:gd name="T52" fmla="*/ 68 w 206"/>
                <a:gd name="T53" fmla="*/ 75 h 154"/>
                <a:gd name="T54" fmla="*/ 78 w 206"/>
                <a:gd name="T55" fmla="*/ 76 h 154"/>
                <a:gd name="T56" fmla="*/ 99 w 206"/>
                <a:gd name="T57" fmla="*/ 98 h 154"/>
                <a:gd name="T58" fmla="*/ 182 w 206"/>
                <a:gd name="T59" fmla="*/ 14 h 154"/>
                <a:gd name="T60" fmla="*/ 170 w 206"/>
                <a:gd name="T61" fmla="*/ 14 h 154"/>
                <a:gd name="T62" fmla="*/ 163 w 206"/>
                <a:gd name="T63" fmla="*/ 7 h 154"/>
                <a:gd name="T64" fmla="*/ 170 w 206"/>
                <a:gd name="T65" fmla="*/ 0 h 154"/>
                <a:gd name="T66" fmla="*/ 206 w 206"/>
                <a:gd name="T67" fmla="*/ 0 h 154"/>
                <a:gd name="T68" fmla="*/ 206 w 206"/>
                <a:gd name="T69" fmla="*/ 36 h 154"/>
                <a:gd name="T70" fmla="*/ 199 w 206"/>
                <a:gd name="T71" fmla="*/ 43 h 154"/>
                <a:gd name="T72" fmla="*/ 192 w 206"/>
                <a:gd name="T73" fmla="*/ 36 h 154"/>
                <a:gd name="T74" fmla="*/ 192 w 206"/>
                <a:gd name="T75" fmla="*/ 24 h 154"/>
                <a:gd name="T76" fmla="*/ 104 w 206"/>
                <a:gd name="T77" fmla="*/ 113 h 154"/>
                <a:gd name="T78" fmla="*/ 99 w 206"/>
                <a:gd name="T79" fmla="*/ 115 h 154"/>
                <a:gd name="T80" fmla="*/ 94 w 206"/>
                <a:gd name="T81" fmla="*/ 113 h 154"/>
                <a:gd name="T82" fmla="*/ 73 w 206"/>
                <a:gd name="T83" fmla="*/ 90 h 154"/>
                <a:gd name="T84" fmla="*/ 12 w 206"/>
                <a:gd name="T85" fmla="*/ 152 h 154"/>
                <a:gd name="T86" fmla="*/ 7 w 206"/>
                <a:gd name="T87"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6" h="154">
                  <a:moveTo>
                    <a:pt x="73" y="75"/>
                  </a:moveTo>
                  <a:cubicBezTo>
                    <a:pt x="71" y="75"/>
                    <a:pt x="70" y="76"/>
                    <a:pt x="69" y="77"/>
                  </a:cubicBezTo>
                  <a:cubicBezTo>
                    <a:pt x="3" y="143"/>
                    <a:pt x="3" y="143"/>
                    <a:pt x="3" y="143"/>
                  </a:cubicBezTo>
                  <a:cubicBezTo>
                    <a:pt x="2" y="144"/>
                    <a:pt x="2" y="145"/>
                    <a:pt x="2" y="147"/>
                  </a:cubicBezTo>
                  <a:cubicBezTo>
                    <a:pt x="2" y="148"/>
                    <a:pt x="2" y="149"/>
                    <a:pt x="3" y="150"/>
                  </a:cubicBezTo>
                  <a:cubicBezTo>
                    <a:pt x="5" y="152"/>
                    <a:pt x="9" y="152"/>
                    <a:pt x="11" y="150"/>
                  </a:cubicBezTo>
                  <a:cubicBezTo>
                    <a:pt x="73" y="88"/>
                    <a:pt x="73" y="88"/>
                    <a:pt x="73" y="88"/>
                  </a:cubicBezTo>
                  <a:cubicBezTo>
                    <a:pt x="96" y="111"/>
                    <a:pt x="96" y="111"/>
                    <a:pt x="96" y="111"/>
                  </a:cubicBezTo>
                  <a:cubicBezTo>
                    <a:pt x="97" y="112"/>
                    <a:pt x="98" y="113"/>
                    <a:pt x="100" y="113"/>
                  </a:cubicBezTo>
                  <a:cubicBezTo>
                    <a:pt x="101" y="113"/>
                    <a:pt x="102" y="112"/>
                    <a:pt x="103" y="111"/>
                  </a:cubicBezTo>
                  <a:cubicBezTo>
                    <a:pt x="194" y="19"/>
                    <a:pt x="194" y="19"/>
                    <a:pt x="194" y="19"/>
                  </a:cubicBezTo>
                  <a:cubicBezTo>
                    <a:pt x="194" y="36"/>
                    <a:pt x="194" y="36"/>
                    <a:pt x="194" y="36"/>
                  </a:cubicBezTo>
                  <a:cubicBezTo>
                    <a:pt x="194" y="38"/>
                    <a:pt x="196" y="41"/>
                    <a:pt x="199" y="41"/>
                  </a:cubicBezTo>
                  <a:cubicBezTo>
                    <a:pt x="202" y="41"/>
                    <a:pt x="204" y="38"/>
                    <a:pt x="204" y="36"/>
                  </a:cubicBezTo>
                  <a:cubicBezTo>
                    <a:pt x="204" y="2"/>
                    <a:pt x="204" y="2"/>
                    <a:pt x="204" y="2"/>
                  </a:cubicBezTo>
                  <a:cubicBezTo>
                    <a:pt x="170" y="2"/>
                    <a:pt x="170" y="2"/>
                    <a:pt x="170" y="2"/>
                  </a:cubicBezTo>
                  <a:cubicBezTo>
                    <a:pt x="168" y="2"/>
                    <a:pt x="165" y="4"/>
                    <a:pt x="165" y="7"/>
                  </a:cubicBezTo>
                  <a:cubicBezTo>
                    <a:pt x="165" y="10"/>
                    <a:pt x="168" y="12"/>
                    <a:pt x="170" y="12"/>
                  </a:cubicBezTo>
                  <a:cubicBezTo>
                    <a:pt x="187" y="12"/>
                    <a:pt x="187" y="12"/>
                    <a:pt x="187" y="12"/>
                  </a:cubicBezTo>
                  <a:cubicBezTo>
                    <a:pt x="99" y="101"/>
                    <a:pt x="99" y="101"/>
                    <a:pt x="99" y="101"/>
                  </a:cubicBezTo>
                  <a:cubicBezTo>
                    <a:pt x="76" y="77"/>
                    <a:pt x="76" y="77"/>
                    <a:pt x="76" y="77"/>
                  </a:cubicBezTo>
                  <a:cubicBezTo>
                    <a:pt x="75" y="76"/>
                    <a:pt x="74" y="75"/>
                    <a:pt x="73" y="75"/>
                  </a:cubicBezTo>
                  <a:close/>
                  <a:moveTo>
                    <a:pt x="7" y="154"/>
                  </a:moveTo>
                  <a:cubicBezTo>
                    <a:pt x="5" y="154"/>
                    <a:pt x="3" y="153"/>
                    <a:pt x="2" y="152"/>
                  </a:cubicBezTo>
                  <a:cubicBezTo>
                    <a:pt x="1" y="150"/>
                    <a:pt x="0" y="149"/>
                    <a:pt x="0" y="147"/>
                  </a:cubicBezTo>
                  <a:cubicBezTo>
                    <a:pt x="0" y="145"/>
                    <a:pt x="1" y="143"/>
                    <a:pt x="2" y="142"/>
                  </a:cubicBezTo>
                  <a:cubicBezTo>
                    <a:pt x="68" y="75"/>
                    <a:pt x="68" y="75"/>
                    <a:pt x="68" y="75"/>
                  </a:cubicBezTo>
                  <a:cubicBezTo>
                    <a:pt x="70" y="73"/>
                    <a:pt x="75" y="73"/>
                    <a:pt x="78" y="76"/>
                  </a:cubicBezTo>
                  <a:cubicBezTo>
                    <a:pt x="99" y="98"/>
                    <a:pt x="99" y="98"/>
                    <a:pt x="99" y="98"/>
                  </a:cubicBezTo>
                  <a:cubicBezTo>
                    <a:pt x="182" y="14"/>
                    <a:pt x="182" y="14"/>
                    <a:pt x="182" y="14"/>
                  </a:cubicBezTo>
                  <a:cubicBezTo>
                    <a:pt x="170" y="14"/>
                    <a:pt x="170" y="14"/>
                    <a:pt x="170" y="14"/>
                  </a:cubicBezTo>
                  <a:cubicBezTo>
                    <a:pt x="166" y="14"/>
                    <a:pt x="163" y="11"/>
                    <a:pt x="163" y="7"/>
                  </a:cubicBezTo>
                  <a:cubicBezTo>
                    <a:pt x="163" y="3"/>
                    <a:pt x="166" y="0"/>
                    <a:pt x="170" y="0"/>
                  </a:cubicBezTo>
                  <a:cubicBezTo>
                    <a:pt x="206" y="0"/>
                    <a:pt x="206" y="0"/>
                    <a:pt x="206" y="0"/>
                  </a:cubicBezTo>
                  <a:cubicBezTo>
                    <a:pt x="206" y="36"/>
                    <a:pt x="206" y="36"/>
                    <a:pt x="206" y="36"/>
                  </a:cubicBezTo>
                  <a:cubicBezTo>
                    <a:pt x="206" y="40"/>
                    <a:pt x="203" y="43"/>
                    <a:pt x="199" y="43"/>
                  </a:cubicBezTo>
                  <a:cubicBezTo>
                    <a:pt x="195" y="43"/>
                    <a:pt x="192" y="40"/>
                    <a:pt x="192" y="36"/>
                  </a:cubicBezTo>
                  <a:cubicBezTo>
                    <a:pt x="192" y="24"/>
                    <a:pt x="192" y="24"/>
                    <a:pt x="192" y="24"/>
                  </a:cubicBezTo>
                  <a:cubicBezTo>
                    <a:pt x="104" y="113"/>
                    <a:pt x="104" y="113"/>
                    <a:pt x="104" y="113"/>
                  </a:cubicBezTo>
                  <a:cubicBezTo>
                    <a:pt x="103" y="114"/>
                    <a:pt x="101" y="115"/>
                    <a:pt x="99" y="115"/>
                  </a:cubicBezTo>
                  <a:cubicBezTo>
                    <a:pt x="98" y="115"/>
                    <a:pt x="96" y="114"/>
                    <a:pt x="94" y="113"/>
                  </a:cubicBezTo>
                  <a:cubicBezTo>
                    <a:pt x="73" y="90"/>
                    <a:pt x="73" y="90"/>
                    <a:pt x="73" y="90"/>
                  </a:cubicBezTo>
                  <a:cubicBezTo>
                    <a:pt x="12" y="152"/>
                    <a:pt x="12" y="152"/>
                    <a:pt x="12" y="152"/>
                  </a:cubicBezTo>
                  <a:cubicBezTo>
                    <a:pt x="11" y="153"/>
                    <a:pt x="9" y="154"/>
                    <a:pt x="7" y="154"/>
                  </a:cubicBez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08" name="Rectangle 26">
              <a:extLst>
                <a:ext uri="{FF2B5EF4-FFF2-40B4-BE49-F238E27FC236}">
                  <a16:creationId xmlns:a16="http://schemas.microsoft.com/office/drawing/2014/main" id="{C1AE1597-1AB8-4DAD-86DE-1912103606E9}"/>
                </a:ext>
              </a:extLst>
            </p:cNvPr>
            <p:cNvSpPr>
              <a:spLocks noChangeArrowheads="1"/>
            </p:cNvSpPr>
            <p:nvPr/>
          </p:nvSpPr>
          <p:spPr bwMode="auto">
            <a:xfrm>
              <a:off x="2625383" y="1519083"/>
              <a:ext cx="142050" cy="17099"/>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09" name="Rectangle 27">
              <a:extLst>
                <a:ext uri="{FF2B5EF4-FFF2-40B4-BE49-F238E27FC236}">
                  <a16:creationId xmlns:a16="http://schemas.microsoft.com/office/drawing/2014/main" id="{6752731E-08DD-4061-9978-005B11C32A6D}"/>
                </a:ext>
              </a:extLst>
            </p:cNvPr>
            <p:cNvSpPr>
              <a:spLocks noChangeArrowheads="1"/>
            </p:cNvSpPr>
            <p:nvPr/>
          </p:nvSpPr>
          <p:spPr bwMode="auto">
            <a:xfrm>
              <a:off x="2625383" y="1551965"/>
              <a:ext cx="142050" cy="17099"/>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10" name="Freeform 28">
              <a:extLst>
                <a:ext uri="{FF2B5EF4-FFF2-40B4-BE49-F238E27FC236}">
                  <a16:creationId xmlns:a16="http://schemas.microsoft.com/office/drawing/2014/main" id="{9916A362-DFF3-41AC-AECD-0EEE2A0E9AEE}"/>
                </a:ext>
              </a:extLst>
            </p:cNvPr>
            <p:cNvSpPr>
              <a:spLocks noEditPoints="1"/>
            </p:cNvSpPr>
            <p:nvPr/>
          </p:nvSpPr>
          <p:spPr bwMode="auto">
            <a:xfrm>
              <a:off x="2628013" y="1324422"/>
              <a:ext cx="138104" cy="139419"/>
            </a:xfrm>
            <a:custGeom>
              <a:avLst/>
              <a:gdLst>
                <a:gd name="T0" fmla="*/ 72 w 141"/>
                <a:gd name="T1" fmla="*/ 92 h 142"/>
                <a:gd name="T2" fmla="*/ 49 w 141"/>
                <a:gd name="T3" fmla="*/ 69 h 142"/>
                <a:gd name="T4" fmla="*/ 72 w 141"/>
                <a:gd name="T5" fmla="*/ 46 h 142"/>
                <a:gd name="T6" fmla="*/ 95 w 141"/>
                <a:gd name="T7" fmla="*/ 69 h 142"/>
                <a:gd name="T8" fmla="*/ 72 w 141"/>
                <a:gd name="T9" fmla="*/ 92 h 142"/>
                <a:gd name="T10" fmla="*/ 141 w 141"/>
                <a:gd name="T11" fmla="*/ 77 h 142"/>
                <a:gd name="T12" fmla="*/ 141 w 141"/>
                <a:gd name="T13" fmla="*/ 61 h 142"/>
                <a:gd name="T14" fmla="*/ 140 w 141"/>
                <a:gd name="T15" fmla="*/ 60 h 142"/>
                <a:gd name="T16" fmla="*/ 123 w 141"/>
                <a:gd name="T17" fmla="*/ 54 h 142"/>
                <a:gd name="T18" fmla="*/ 119 w 141"/>
                <a:gd name="T19" fmla="*/ 43 h 142"/>
                <a:gd name="T20" fmla="*/ 127 w 141"/>
                <a:gd name="T21" fmla="*/ 26 h 142"/>
                <a:gd name="T22" fmla="*/ 128 w 141"/>
                <a:gd name="T23" fmla="*/ 24 h 142"/>
                <a:gd name="T24" fmla="*/ 123 w 141"/>
                <a:gd name="T25" fmla="*/ 19 h 142"/>
                <a:gd name="T26" fmla="*/ 117 w 141"/>
                <a:gd name="T27" fmla="*/ 12 h 142"/>
                <a:gd name="T28" fmla="*/ 115 w 141"/>
                <a:gd name="T29" fmla="*/ 13 h 142"/>
                <a:gd name="T30" fmla="*/ 98 w 141"/>
                <a:gd name="T31" fmla="*/ 22 h 142"/>
                <a:gd name="T32" fmla="*/ 87 w 141"/>
                <a:gd name="T33" fmla="*/ 19 h 142"/>
                <a:gd name="T34" fmla="*/ 80 w 141"/>
                <a:gd name="T35" fmla="*/ 0 h 142"/>
                <a:gd name="T36" fmla="*/ 63 w 141"/>
                <a:gd name="T37" fmla="*/ 0 h 142"/>
                <a:gd name="T38" fmla="*/ 62 w 141"/>
                <a:gd name="T39" fmla="*/ 1 h 142"/>
                <a:gd name="T40" fmla="*/ 57 w 141"/>
                <a:gd name="T41" fmla="*/ 18 h 142"/>
                <a:gd name="T42" fmla="*/ 45 w 141"/>
                <a:gd name="T43" fmla="*/ 22 h 142"/>
                <a:gd name="T44" fmla="*/ 26 w 141"/>
                <a:gd name="T45" fmla="*/ 13 h 142"/>
                <a:gd name="T46" fmla="*/ 15 w 141"/>
                <a:gd name="T47" fmla="*/ 24 h 142"/>
                <a:gd name="T48" fmla="*/ 16 w 141"/>
                <a:gd name="T49" fmla="*/ 27 h 142"/>
                <a:gd name="T50" fmla="*/ 24 w 141"/>
                <a:gd name="T51" fmla="*/ 43 h 142"/>
                <a:gd name="T52" fmla="*/ 20 w 141"/>
                <a:gd name="T53" fmla="*/ 54 h 142"/>
                <a:gd name="T54" fmla="*/ 0 w 141"/>
                <a:gd name="T55" fmla="*/ 61 h 142"/>
                <a:gd name="T56" fmla="*/ 0 w 141"/>
                <a:gd name="T57" fmla="*/ 78 h 142"/>
                <a:gd name="T58" fmla="*/ 2 w 141"/>
                <a:gd name="T59" fmla="*/ 79 h 142"/>
                <a:gd name="T60" fmla="*/ 20 w 141"/>
                <a:gd name="T61" fmla="*/ 84 h 142"/>
                <a:gd name="T62" fmla="*/ 24 w 141"/>
                <a:gd name="T63" fmla="*/ 96 h 142"/>
                <a:gd name="T64" fmla="*/ 15 w 141"/>
                <a:gd name="T65" fmla="*/ 115 h 142"/>
                <a:gd name="T66" fmla="*/ 27 w 141"/>
                <a:gd name="T67" fmla="*/ 126 h 142"/>
                <a:gd name="T68" fmla="*/ 29 w 141"/>
                <a:gd name="T69" fmla="*/ 125 h 142"/>
                <a:gd name="T70" fmla="*/ 46 w 141"/>
                <a:gd name="T71" fmla="*/ 117 h 142"/>
                <a:gd name="T72" fmla="*/ 57 w 141"/>
                <a:gd name="T73" fmla="*/ 122 h 142"/>
                <a:gd name="T74" fmla="*/ 64 w 141"/>
                <a:gd name="T75" fmla="*/ 142 h 142"/>
                <a:gd name="T76" fmla="*/ 80 w 141"/>
                <a:gd name="T77" fmla="*/ 142 h 142"/>
                <a:gd name="T78" fmla="*/ 81 w 141"/>
                <a:gd name="T79" fmla="*/ 139 h 142"/>
                <a:gd name="T80" fmla="*/ 87 w 141"/>
                <a:gd name="T81" fmla="*/ 122 h 142"/>
                <a:gd name="T82" fmla="*/ 98 w 141"/>
                <a:gd name="T83" fmla="*/ 117 h 142"/>
                <a:gd name="T84" fmla="*/ 117 w 141"/>
                <a:gd name="T85" fmla="*/ 126 h 142"/>
                <a:gd name="T86" fmla="*/ 129 w 141"/>
                <a:gd name="T87" fmla="*/ 114 h 142"/>
                <a:gd name="T88" fmla="*/ 128 w 141"/>
                <a:gd name="T89" fmla="*/ 112 h 142"/>
                <a:gd name="T90" fmla="*/ 119 w 141"/>
                <a:gd name="T91" fmla="*/ 96 h 142"/>
                <a:gd name="T92" fmla="*/ 123 w 141"/>
                <a:gd name="T93" fmla="*/ 84 h 142"/>
                <a:gd name="T94" fmla="*/ 141 w 141"/>
                <a:gd name="T95" fmla="*/ 7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1" h="142">
                  <a:moveTo>
                    <a:pt x="72" y="92"/>
                  </a:moveTo>
                  <a:cubicBezTo>
                    <a:pt x="59" y="92"/>
                    <a:pt x="49" y="82"/>
                    <a:pt x="49" y="69"/>
                  </a:cubicBezTo>
                  <a:cubicBezTo>
                    <a:pt x="49" y="57"/>
                    <a:pt x="59" y="46"/>
                    <a:pt x="72" y="46"/>
                  </a:cubicBezTo>
                  <a:cubicBezTo>
                    <a:pt x="85" y="46"/>
                    <a:pt x="95" y="57"/>
                    <a:pt x="95" y="69"/>
                  </a:cubicBezTo>
                  <a:cubicBezTo>
                    <a:pt x="95" y="82"/>
                    <a:pt x="85" y="92"/>
                    <a:pt x="72" y="92"/>
                  </a:cubicBezTo>
                  <a:close/>
                  <a:moveTo>
                    <a:pt x="141" y="77"/>
                  </a:moveTo>
                  <a:cubicBezTo>
                    <a:pt x="141" y="61"/>
                    <a:pt x="141" y="61"/>
                    <a:pt x="141" y="61"/>
                  </a:cubicBezTo>
                  <a:cubicBezTo>
                    <a:pt x="140" y="60"/>
                    <a:pt x="140" y="60"/>
                    <a:pt x="140" y="60"/>
                  </a:cubicBezTo>
                  <a:cubicBezTo>
                    <a:pt x="123" y="54"/>
                    <a:pt x="123" y="54"/>
                    <a:pt x="123" y="54"/>
                  </a:cubicBezTo>
                  <a:cubicBezTo>
                    <a:pt x="119" y="43"/>
                    <a:pt x="119" y="43"/>
                    <a:pt x="119" y="43"/>
                  </a:cubicBezTo>
                  <a:cubicBezTo>
                    <a:pt x="127" y="26"/>
                    <a:pt x="127" y="26"/>
                    <a:pt x="127" y="26"/>
                  </a:cubicBezTo>
                  <a:cubicBezTo>
                    <a:pt x="128" y="24"/>
                    <a:pt x="128" y="24"/>
                    <a:pt x="128" y="24"/>
                  </a:cubicBezTo>
                  <a:cubicBezTo>
                    <a:pt x="123" y="19"/>
                    <a:pt x="123" y="19"/>
                    <a:pt x="123" y="19"/>
                  </a:cubicBezTo>
                  <a:cubicBezTo>
                    <a:pt x="117" y="12"/>
                    <a:pt x="117" y="12"/>
                    <a:pt x="117" y="12"/>
                  </a:cubicBezTo>
                  <a:cubicBezTo>
                    <a:pt x="115" y="13"/>
                    <a:pt x="115" y="13"/>
                    <a:pt x="115" y="13"/>
                  </a:cubicBezTo>
                  <a:cubicBezTo>
                    <a:pt x="98" y="22"/>
                    <a:pt x="98" y="22"/>
                    <a:pt x="98" y="22"/>
                  </a:cubicBezTo>
                  <a:cubicBezTo>
                    <a:pt x="87" y="19"/>
                    <a:pt x="87" y="19"/>
                    <a:pt x="87" y="19"/>
                  </a:cubicBezTo>
                  <a:cubicBezTo>
                    <a:pt x="80" y="0"/>
                    <a:pt x="80" y="0"/>
                    <a:pt x="80" y="0"/>
                  </a:cubicBezTo>
                  <a:cubicBezTo>
                    <a:pt x="63" y="0"/>
                    <a:pt x="63" y="0"/>
                    <a:pt x="63" y="0"/>
                  </a:cubicBezTo>
                  <a:cubicBezTo>
                    <a:pt x="62" y="1"/>
                    <a:pt x="62" y="1"/>
                    <a:pt x="62" y="1"/>
                  </a:cubicBezTo>
                  <a:cubicBezTo>
                    <a:pt x="57" y="18"/>
                    <a:pt x="57" y="18"/>
                    <a:pt x="57" y="18"/>
                  </a:cubicBezTo>
                  <a:cubicBezTo>
                    <a:pt x="45" y="22"/>
                    <a:pt x="45" y="22"/>
                    <a:pt x="45" y="22"/>
                  </a:cubicBezTo>
                  <a:cubicBezTo>
                    <a:pt x="26" y="13"/>
                    <a:pt x="26" y="13"/>
                    <a:pt x="26" y="13"/>
                  </a:cubicBezTo>
                  <a:cubicBezTo>
                    <a:pt x="15" y="24"/>
                    <a:pt x="15" y="24"/>
                    <a:pt x="15" y="24"/>
                  </a:cubicBezTo>
                  <a:cubicBezTo>
                    <a:pt x="16" y="27"/>
                    <a:pt x="16" y="27"/>
                    <a:pt x="16" y="27"/>
                  </a:cubicBezTo>
                  <a:cubicBezTo>
                    <a:pt x="24" y="43"/>
                    <a:pt x="24" y="43"/>
                    <a:pt x="24" y="43"/>
                  </a:cubicBezTo>
                  <a:cubicBezTo>
                    <a:pt x="20" y="54"/>
                    <a:pt x="20" y="54"/>
                    <a:pt x="20" y="54"/>
                  </a:cubicBezTo>
                  <a:cubicBezTo>
                    <a:pt x="0" y="61"/>
                    <a:pt x="0" y="61"/>
                    <a:pt x="0" y="61"/>
                  </a:cubicBezTo>
                  <a:cubicBezTo>
                    <a:pt x="0" y="78"/>
                    <a:pt x="0" y="78"/>
                    <a:pt x="0" y="78"/>
                  </a:cubicBezTo>
                  <a:cubicBezTo>
                    <a:pt x="2" y="79"/>
                    <a:pt x="2" y="79"/>
                    <a:pt x="2" y="79"/>
                  </a:cubicBezTo>
                  <a:cubicBezTo>
                    <a:pt x="20" y="84"/>
                    <a:pt x="20" y="84"/>
                    <a:pt x="20" y="84"/>
                  </a:cubicBezTo>
                  <a:cubicBezTo>
                    <a:pt x="24" y="96"/>
                    <a:pt x="24" y="96"/>
                    <a:pt x="24" y="96"/>
                  </a:cubicBezTo>
                  <a:cubicBezTo>
                    <a:pt x="15" y="115"/>
                    <a:pt x="15" y="115"/>
                    <a:pt x="15" y="115"/>
                  </a:cubicBezTo>
                  <a:cubicBezTo>
                    <a:pt x="27" y="126"/>
                    <a:pt x="27" y="126"/>
                    <a:pt x="27" y="126"/>
                  </a:cubicBezTo>
                  <a:cubicBezTo>
                    <a:pt x="29" y="125"/>
                    <a:pt x="29" y="125"/>
                    <a:pt x="29" y="125"/>
                  </a:cubicBezTo>
                  <a:cubicBezTo>
                    <a:pt x="46" y="117"/>
                    <a:pt x="46" y="117"/>
                    <a:pt x="46" y="117"/>
                  </a:cubicBezTo>
                  <a:cubicBezTo>
                    <a:pt x="57" y="122"/>
                    <a:pt x="57" y="122"/>
                    <a:pt x="57" y="122"/>
                  </a:cubicBezTo>
                  <a:cubicBezTo>
                    <a:pt x="64" y="142"/>
                    <a:pt x="64" y="142"/>
                    <a:pt x="64" y="142"/>
                  </a:cubicBezTo>
                  <a:cubicBezTo>
                    <a:pt x="80" y="142"/>
                    <a:pt x="80" y="142"/>
                    <a:pt x="80" y="142"/>
                  </a:cubicBezTo>
                  <a:cubicBezTo>
                    <a:pt x="81" y="139"/>
                    <a:pt x="81" y="139"/>
                    <a:pt x="81" y="139"/>
                  </a:cubicBezTo>
                  <a:cubicBezTo>
                    <a:pt x="87" y="122"/>
                    <a:pt x="87" y="122"/>
                    <a:pt x="87" y="122"/>
                  </a:cubicBezTo>
                  <a:cubicBezTo>
                    <a:pt x="98" y="117"/>
                    <a:pt x="98" y="117"/>
                    <a:pt x="98" y="117"/>
                  </a:cubicBezTo>
                  <a:cubicBezTo>
                    <a:pt x="117" y="126"/>
                    <a:pt x="117" y="126"/>
                    <a:pt x="117" y="126"/>
                  </a:cubicBezTo>
                  <a:cubicBezTo>
                    <a:pt x="129" y="114"/>
                    <a:pt x="129" y="114"/>
                    <a:pt x="129" y="114"/>
                  </a:cubicBezTo>
                  <a:cubicBezTo>
                    <a:pt x="128" y="112"/>
                    <a:pt x="128" y="112"/>
                    <a:pt x="128" y="112"/>
                  </a:cubicBezTo>
                  <a:cubicBezTo>
                    <a:pt x="119" y="96"/>
                    <a:pt x="119" y="96"/>
                    <a:pt x="119" y="96"/>
                  </a:cubicBezTo>
                  <a:cubicBezTo>
                    <a:pt x="123" y="84"/>
                    <a:pt x="123" y="84"/>
                    <a:pt x="123" y="84"/>
                  </a:cubicBezTo>
                  <a:lnTo>
                    <a:pt x="141"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11" name="Oval 29">
              <a:extLst>
                <a:ext uri="{FF2B5EF4-FFF2-40B4-BE49-F238E27FC236}">
                  <a16:creationId xmlns:a16="http://schemas.microsoft.com/office/drawing/2014/main" id="{94132B2C-7DDA-476E-A47B-2B5E50506973}"/>
                </a:ext>
              </a:extLst>
            </p:cNvPr>
            <p:cNvSpPr>
              <a:spLocks noChangeArrowheads="1"/>
            </p:cNvSpPr>
            <p:nvPr/>
          </p:nvSpPr>
          <p:spPr bwMode="auto">
            <a:xfrm>
              <a:off x="2955517" y="1482256"/>
              <a:ext cx="163095" cy="163094"/>
            </a:xfrm>
            <a:prstGeom prst="ellipse">
              <a:avLst/>
            </a:prstGeom>
            <a:solidFill>
              <a:srgbClr val="4FE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12" name="Freeform 30">
              <a:extLst>
                <a:ext uri="{FF2B5EF4-FFF2-40B4-BE49-F238E27FC236}">
                  <a16:creationId xmlns:a16="http://schemas.microsoft.com/office/drawing/2014/main" id="{BD7989D5-BAF8-4C55-AD62-7870372C191B}"/>
                </a:ext>
              </a:extLst>
            </p:cNvPr>
            <p:cNvSpPr>
              <a:spLocks/>
            </p:cNvSpPr>
            <p:nvPr/>
          </p:nvSpPr>
          <p:spPr bwMode="auto">
            <a:xfrm>
              <a:off x="2993661" y="1529606"/>
              <a:ext cx="88124" cy="68394"/>
            </a:xfrm>
            <a:custGeom>
              <a:avLst/>
              <a:gdLst>
                <a:gd name="T0" fmla="*/ 22 w 67"/>
                <a:gd name="T1" fmla="*/ 52 h 52"/>
                <a:gd name="T2" fmla="*/ 0 w 67"/>
                <a:gd name="T3" fmla="*/ 29 h 52"/>
                <a:gd name="T4" fmla="*/ 6 w 67"/>
                <a:gd name="T5" fmla="*/ 23 h 52"/>
                <a:gd name="T6" fmla="*/ 22 w 67"/>
                <a:gd name="T7" fmla="*/ 39 h 52"/>
                <a:gd name="T8" fmla="*/ 61 w 67"/>
                <a:gd name="T9" fmla="*/ 0 h 52"/>
                <a:gd name="T10" fmla="*/ 67 w 67"/>
                <a:gd name="T11" fmla="*/ 6 h 52"/>
                <a:gd name="T12" fmla="*/ 22 w 67"/>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67" h="52">
                  <a:moveTo>
                    <a:pt x="22" y="52"/>
                  </a:moveTo>
                  <a:lnTo>
                    <a:pt x="0" y="29"/>
                  </a:lnTo>
                  <a:lnTo>
                    <a:pt x="6" y="23"/>
                  </a:lnTo>
                  <a:lnTo>
                    <a:pt x="22" y="39"/>
                  </a:lnTo>
                  <a:lnTo>
                    <a:pt x="61" y="0"/>
                  </a:lnTo>
                  <a:lnTo>
                    <a:pt x="67" y="6"/>
                  </a:lnTo>
                  <a:lnTo>
                    <a:pt x="22"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13" name="Freeform 31">
              <a:extLst>
                <a:ext uri="{FF2B5EF4-FFF2-40B4-BE49-F238E27FC236}">
                  <a16:creationId xmlns:a16="http://schemas.microsoft.com/office/drawing/2014/main" id="{555BE5A4-E819-434A-BAA2-A3F8E17EDAD8}"/>
                </a:ext>
              </a:extLst>
            </p:cNvPr>
            <p:cNvSpPr>
              <a:spLocks/>
            </p:cNvSpPr>
            <p:nvPr/>
          </p:nvSpPr>
          <p:spPr bwMode="auto">
            <a:xfrm>
              <a:off x="2589870" y="1219200"/>
              <a:ext cx="455086" cy="60503"/>
            </a:xfrm>
            <a:custGeom>
              <a:avLst/>
              <a:gdLst>
                <a:gd name="T0" fmla="*/ 452 w 466"/>
                <a:gd name="T1" fmla="*/ 0 h 61"/>
                <a:gd name="T2" fmla="*/ 14 w 466"/>
                <a:gd name="T3" fmla="*/ 0 h 61"/>
                <a:gd name="T4" fmla="*/ 0 w 466"/>
                <a:gd name="T5" fmla="*/ 14 h 61"/>
                <a:gd name="T6" fmla="*/ 0 w 466"/>
                <a:gd name="T7" fmla="*/ 61 h 61"/>
                <a:gd name="T8" fmla="*/ 466 w 466"/>
                <a:gd name="T9" fmla="*/ 61 h 61"/>
                <a:gd name="T10" fmla="*/ 466 w 466"/>
                <a:gd name="T11" fmla="*/ 14 h 61"/>
                <a:gd name="T12" fmla="*/ 452 w 466"/>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466" h="61">
                  <a:moveTo>
                    <a:pt x="452" y="0"/>
                  </a:moveTo>
                  <a:cubicBezTo>
                    <a:pt x="14" y="0"/>
                    <a:pt x="14" y="0"/>
                    <a:pt x="14" y="0"/>
                  </a:cubicBezTo>
                  <a:cubicBezTo>
                    <a:pt x="6" y="0"/>
                    <a:pt x="0" y="6"/>
                    <a:pt x="0" y="14"/>
                  </a:cubicBezTo>
                  <a:cubicBezTo>
                    <a:pt x="0" y="61"/>
                    <a:pt x="0" y="61"/>
                    <a:pt x="0" y="61"/>
                  </a:cubicBezTo>
                  <a:cubicBezTo>
                    <a:pt x="466" y="61"/>
                    <a:pt x="466" y="61"/>
                    <a:pt x="466" y="61"/>
                  </a:cubicBezTo>
                  <a:cubicBezTo>
                    <a:pt x="466" y="14"/>
                    <a:pt x="466" y="14"/>
                    <a:pt x="466" y="14"/>
                  </a:cubicBezTo>
                  <a:cubicBezTo>
                    <a:pt x="466" y="6"/>
                    <a:pt x="460" y="0"/>
                    <a:pt x="452" y="0"/>
                  </a:cubicBezTo>
                  <a:close/>
                </a:path>
              </a:pathLst>
            </a:custGeom>
            <a:solidFill>
              <a:srgbClr val="4FE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grpSp>
      <p:sp>
        <p:nvSpPr>
          <p:cNvPr id="384" name="Oval 383" descr="Dark blue circle">
            <a:extLst>
              <a:ext uri="{FF2B5EF4-FFF2-40B4-BE49-F238E27FC236}">
                <a16:creationId xmlns:a16="http://schemas.microsoft.com/office/drawing/2014/main" id="{93A20F37-0805-4949-B083-604258886BCF}"/>
              </a:ext>
            </a:extLst>
          </p:cNvPr>
          <p:cNvSpPr/>
          <p:nvPr/>
        </p:nvSpPr>
        <p:spPr bwMode="auto">
          <a:xfrm>
            <a:off x="4465308" y="599414"/>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14" name="Rectangle 513">
            <a:extLst>
              <a:ext uri="{FF2B5EF4-FFF2-40B4-BE49-F238E27FC236}">
                <a16:creationId xmlns:a16="http://schemas.microsoft.com/office/drawing/2014/main" id="{42D3FC4F-7129-4AF1-9ADE-9D174210DA58}"/>
              </a:ext>
              <a:ext uri="{C183D7F6-B498-43B3-948B-1728B52AA6E4}">
                <adec:decorative xmlns:adec="http://schemas.microsoft.com/office/drawing/2017/decorative" val="1"/>
              </a:ext>
            </a:extLst>
          </p:cNvPr>
          <p:cNvSpPr/>
          <p:nvPr/>
        </p:nvSpPr>
        <p:spPr bwMode="auto">
          <a:xfrm>
            <a:off x="1321426" y="587411"/>
            <a:ext cx="2837620" cy="564383"/>
          </a:xfrm>
          <a:prstGeom prst="rect">
            <a:avLst/>
          </a:prstGeom>
          <a:solidFill>
            <a:schemeClr val="bg1">
              <a:lumMod val="95000"/>
            </a:schemeClr>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91440" bIns="91440" numCol="1" spcCol="0" rtlCol="0" fromWordArt="0" anchor="t" anchorCtr="0" forceAA="0" compatLnSpc="1">
            <a:prstTxWarp prst="textNoShape">
              <a:avLst/>
            </a:prstTxWarp>
            <a:noAutofit/>
          </a:bodyPr>
          <a:lstStyle/>
          <a:p>
            <a:pPr marL="0" marR="0" lvl="0" indent="0" algn="l" defTabSz="710593"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Data visualization</a:t>
            </a:r>
          </a:p>
        </p:txBody>
      </p:sp>
      <p:sp>
        <p:nvSpPr>
          <p:cNvPr id="516" name="Rectangle 515">
            <a:extLst>
              <a:ext uri="{FF2B5EF4-FFF2-40B4-BE49-F238E27FC236}">
                <a16:creationId xmlns:a16="http://schemas.microsoft.com/office/drawing/2014/main" id="{1CA5B7A1-99D3-4DE3-BD0E-9999510B07FE}"/>
              </a:ext>
              <a:ext uri="{C183D7F6-B498-43B3-948B-1728B52AA6E4}">
                <adec:decorative xmlns:adec="http://schemas.microsoft.com/office/drawing/2017/decorative" val="1"/>
              </a:ext>
            </a:extLst>
          </p:cNvPr>
          <p:cNvSpPr/>
          <p:nvPr/>
        </p:nvSpPr>
        <p:spPr bwMode="auto">
          <a:xfrm>
            <a:off x="2464684" y="649047"/>
            <a:ext cx="1622669" cy="421378"/>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R="0" lvl="0" indent="0" defTabSz="710593" fontAlgn="base">
              <a:lnSpc>
                <a:spcPct val="100000"/>
              </a:lnSpc>
              <a:spcBef>
                <a:spcPct val="0"/>
              </a:spcBef>
              <a:spcAft>
                <a:spcPct val="0"/>
              </a:spcAft>
              <a:buClrTx/>
              <a:buSzTx/>
              <a:buFontTx/>
              <a:buNone/>
              <a:tabLst/>
              <a:defRPr/>
            </a:pPr>
            <a:r>
              <a:rPr lang="en-US" sz="900" kern="0">
                <a:solidFill>
                  <a:srgbClr val="000000"/>
                </a:solidFill>
                <a:latin typeface="Segoe UI Semibold" panose="020B0702040204020203" pitchFamily="34" charset="0"/>
                <a:cs typeface="Segoe UI Semibold" panose="020B0702040204020203" pitchFamily="34" charset="0"/>
              </a:rPr>
              <a:t>Business specific reports</a:t>
            </a:r>
          </a:p>
        </p:txBody>
      </p:sp>
      <p:grpSp>
        <p:nvGrpSpPr>
          <p:cNvPr id="522" name="multi-device" descr="monitor, tablet, approval, multi-device">
            <a:extLst>
              <a:ext uri="{FF2B5EF4-FFF2-40B4-BE49-F238E27FC236}">
                <a16:creationId xmlns:a16="http://schemas.microsoft.com/office/drawing/2014/main" id="{23CDB620-7693-4669-B37D-DA3FB64AB645}"/>
              </a:ext>
            </a:extLst>
          </p:cNvPr>
          <p:cNvGrpSpPr/>
          <p:nvPr/>
        </p:nvGrpSpPr>
        <p:grpSpPr>
          <a:xfrm>
            <a:off x="3813838" y="838277"/>
            <a:ext cx="248971" cy="179043"/>
            <a:chOff x="6336189" y="3003045"/>
            <a:chExt cx="766275" cy="551057"/>
          </a:xfrm>
        </p:grpSpPr>
        <p:grpSp>
          <p:nvGrpSpPr>
            <p:cNvPr id="523" name="Group 522">
              <a:extLst>
                <a:ext uri="{FF2B5EF4-FFF2-40B4-BE49-F238E27FC236}">
                  <a16:creationId xmlns:a16="http://schemas.microsoft.com/office/drawing/2014/main" id="{E1D9D39F-B5BA-428F-A032-A7B5BD719031}"/>
                </a:ext>
              </a:extLst>
            </p:cNvPr>
            <p:cNvGrpSpPr/>
            <p:nvPr/>
          </p:nvGrpSpPr>
          <p:grpSpPr>
            <a:xfrm>
              <a:off x="6336189" y="3034808"/>
              <a:ext cx="676958" cy="519294"/>
              <a:chOff x="-521811" y="6917198"/>
              <a:chExt cx="676958" cy="519294"/>
            </a:xfrm>
          </p:grpSpPr>
          <p:grpSp>
            <p:nvGrpSpPr>
              <p:cNvPr id="530" name="Group 529">
                <a:extLst>
                  <a:ext uri="{FF2B5EF4-FFF2-40B4-BE49-F238E27FC236}">
                    <a16:creationId xmlns:a16="http://schemas.microsoft.com/office/drawing/2014/main" id="{B04641B7-59BB-44EB-99D0-2A60C0356235}"/>
                  </a:ext>
                </a:extLst>
              </p:cNvPr>
              <p:cNvGrpSpPr/>
              <p:nvPr/>
            </p:nvGrpSpPr>
            <p:grpSpPr>
              <a:xfrm>
                <a:off x="-521811" y="6917198"/>
                <a:ext cx="579992" cy="423562"/>
                <a:chOff x="5884864" y="1174751"/>
                <a:chExt cx="382588" cy="279400"/>
              </a:xfrm>
            </p:grpSpPr>
            <p:sp>
              <p:nvSpPr>
                <p:cNvPr id="537" name="Freeform 51">
                  <a:extLst>
                    <a:ext uri="{FF2B5EF4-FFF2-40B4-BE49-F238E27FC236}">
                      <a16:creationId xmlns:a16="http://schemas.microsoft.com/office/drawing/2014/main" id="{54895968-2F64-42AF-923C-DB316C23A41C}"/>
                    </a:ext>
                  </a:extLst>
                </p:cNvPr>
                <p:cNvSpPr>
                  <a:spLocks/>
                </p:cNvSpPr>
                <p:nvPr/>
              </p:nvSpPr>
              <p:spPr bwMode="auto">
                <a:xfrm>
                  <a:off x="5884864" y="1260476"/>
                  <a:ext cx="382588" cy="193675"/>
                </a:xfrm>
                <a:custGeom>
                  <a:avLst/>
                  <a:gdLst>
                    <a:gd name="T0" fmla="*/ 203 w 241"/>
                    <a:gd name="T1" fmla="*/ 61 h 122"/>
                    <a:gd name="T2" fmla="*/ 120 w 241"/>
                    <a:gd name="T3" fmla="*/ 0 h 122"/>
                    <a:gd name="T4" fmla="*/ 39 w 241"/>
                    <a:gd name="T5" fmla="*/ 61 h 122"/>
                    <a:gd name="T6" fmla="*/ 38 w 241"/>
                    <a:gd name="T7" fmla="*/ 61 h 122"/>
                    <a:gd name="T8" fmla="*/ 0 w 241"/>
                    <a:gd name="T9" fmla="*/ 122 h 122"/>
                    <a:gd name="T10" fmla="*/ 241 w 241"/>
                    <a:gd name="T11" fmla="*/ 122 h 122"/>
                    <a:gd name="T12" fmla="*/ 203 w 241"/>
                    <a:gd name="T13" fmla="*/ 61 h 122"/>
                  </a:gdLst>
                  <a:ahLst/>
                  <a:cxnLst>
                    <a:cxn ang="0">
                      <a:pos x="T0" y="T1"/>
                    </a:cxn>
                    <a:cxn ang="0">
                      <a:pos x="T2" y="T3"/>
                    </a:cxn>
                    <a:cxn ang="0">
                      <a:pos x="T4" y="T5"/>
                    </a:cxn>
                    <a:cxn ang="0">
                      <a:pos x="T6" y="T7"/>
                    </a:cxn>
                    <a:cxn ang="0">
                      <a:pos x="T8" y="T9"/>
                    </a:cxn>
                    <a:cxn ang="0">
                      <a:pos x="T10" y="T11"/>
                    </a:cxn>
                    <a:cxn ang="0">
                      <a:pos x="T12" y="T13"/>
                    </a:cxn>
                  </a:cxnLst>
                  <a:rect l="0" t="0" r="r" b="b"/>
                  <a:pathLst>
                    <a:path w="241" h="122">
                      <a:moveTo>
                        <a:pt x="203" y="61"/>
                      </a:moveTo>
                      <a:lnTo>
                        <a:pt x="120" y="0"/>
                      </a:lnTo>
                      <a:lnTo>
                        <a:pt x="39" y="61"/>
                      </a:lnTo>
                      <a:lnTo>
                        <a:pt x="38" y="61"/>
                      </a:lnTo>
                      <a:lnTo>
                        <a:pt x="0" y="122"/>
                      </a:lnTo>
                      <a:lnTo>
                        <a:pt x="241" y="122"/>
                      </a:lnTo>
                      <a:lnTo>
                        <a:pt x="203" y="61"/>
                      </a:lnTo>
                      <a:close/>
                    </a:path>
                  </a:pathLst>
                </a:custGeom>
                <a:solidFill>
                  <a:schemeClr val="accent1"/>
                </a:solidFill>
                <a:ln>
                  <a:noFill/>
                </a:ln>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538" name="Freeform 52">
                  <a:extLst>
                    <a:ext uri="{FF2B5EF4-FFF2-40B4-BE49-F238E27FC236}">
                      <a16:creationId xmlns:a16="http://schemas.microsoft.com/office/drawing/2014/main" id="{E7A75079-4554-4298-AA1F-27D6C0FEEB43}"/>
                    </a:ext>
                  </a:extLst>
                </p:cNvPr>
                <p:cNvSpPr>
                  <a:spLocks/>
                </p:cNvSpPr>
                <p:nvPr/>
              </p:nvSpPr>
              <p:spPr bwMode="auto">
                <a:xfrm>
                  <a:off x="5946776" y="1174751"/>
                  <a:ext cx="261938" cy="182563"/>
                </a:xfrm>
                <a:custGeom>
                  <a:avLst/>
                  <a:gdLst>
                    <a:gd name="T0" fmla="*/ 149 w 156"/>
                    <a:gd name="T1" fmla="*/ 0 h 109"/>
                    <a:gd name="T2" fmla="*/ 6 w 156"/>
                    <a:gd name="T3" fmla="*/ 0 h 109"/>
                    <a:gd name="T4" fmla="*/ 0 w 156"/>
                    <a:gd name="T5" fmla="*/ 6 h 109"/>
                    <a:gd name="T6" fmla="*/ 0 w 156"/>
                    <a:gd name="T7" fmla="*/ 109 h 109"/>
                    <a:gd name="T8" fmla="*/ 0 w 156"/>
                    <a:gd name="T9" fmla="*/ 108 h 109"/>
                    <a:gd name="T10" fmla="*/ 0 w 156"/>
                    <a:gd name="T11" fmla="*/ 109 h 109"/>
                    <a:gd name="T12" fmla="*/ 156 w 156"/>
                    <a:gd name="T13" fmla="*/ 109 h 109"/>
                    <a:gd name="T14" fmla="*/ 156 w 156"/>
                    <a:gd name="T15" fmla="*/ 6 h 109"/>
                    <a:gd name="T16" fmla="*/ 149 w 156"/>
                    <a:gd name="T1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09">
                      <a:moveTo>
                        <a:pt x="149" y="0"/>
                      </a:moveTo>
                      <a:cubicBezTo>
                        <a:pt x="6" y="0"/>
                        <a:pt x="6" y="0"/>
                        <a:pt x="6" y="0"/>
                      </a:cubicBezTo>
                      <a:cubicBezTo>
                        <a:pt x="3" y="0"/>
                        <a:pt x="0" y="3"/>
                        <a:pt x="0" y="6"/>
                      </a:cubicBezTo>
                      <a:cubicBezTo>
                        <a:pt x="0" y="109"/>
                        <a:pt x="0" y="109"/>
                        <a:pt x="0" y="109"/>
                      </a:cubicBezTo>
                      <a:cubicBezTo>
                        <a:pt x="0" y="108"/>
                        <a:pt x="0" y="108"/>
                        <a:pt x="0" y="108"/>
                      </a:cubicBezTo>
                      <a:cubicBezTo>
                        <a:pt x="0" y="109"/>
                        <a:pt x="0" y="109"/>
                        <a:pt x="0" y="109"/>
                      </a:cubicBezTo>
                      <a:cubicBezTo>
                        <a:pt x="156" y="109"/>
                        <a:pt x="156" y="109"/>
                        <a:pt x="156" y="109"/>
                      </a:cubicBezTo>
                      <a:cubicBezTo>
                        <a:pt x="156" y="6"/>
                        <a:pt x="156" y="6"/>
                        <a:pt x="156" y="6"/>
                      </a:cubicBezTo>
                      <a:cubicBezTo>
                        <a:pt x="156" y="3"/>
                        <a:pt x="153" y="0"/>
                        <a:pt x="149" y="0"/>
                      </a:cubicBezTo>
                      <a:close/>
                    </a:path>
                  </a:pathLst>
                </a:custGeom>
                <a:solidFill>
                  <a:srgbClr val="4FE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539" name="Freeform 174">
                  <a:extLst>
                    <a:ext uri="{FF2B5EF4-FFF2-40B4-BE49-F238E27FC236}">
                      <a16:creationId xmlns:a16="http://schemas.microsoft.com/office/drawing/2014/main" id="{770A2E00-0A5D-4198-BDB4-A1647B306FBC}"/>
                    </a:ext>
                  </a:extLst>
                </p:cNvPr>
                <p:cNvSpPr>
                  <a:spLocks/>
                </p:cNvSpPr>
                <p:nvPr/>
              </p:nvSpPr>
              <p:spPr bwMode="auto">
                <a:xfrm>
                  <a:off x="5946776" y="1174751"/>
                  <a:ext cx="222250" cy="182563"/>
                </a:xfrm>
                <a:custGeom>
                  <a:avLst/>
                  <a:gdLst>
                    <a:gd name="T0" fmla="*/ 0 w 132"/>
                    <a:gd name="T1" fmla="*/ 109 h 109"/>
                    <a:gd name="T2" fmla="*/ 23 w 132"/>
                    <a:gd name="T3" fmla="*/ 109 h 109"/>
                    <a:gd name="T4" fmla="*/ 132 w 132"/>
                    <a:gd name="T5" fmla="*/ 0 h 109"/>
                    <a:gd name="T6" fmla="*/ 6 w 132"/>
                    <a:gd name="T7" fmla="*/ 0 h 109"/>
                    <a:gd name="T8" fmla="*/ 0 w 132"/>
                    <a:gd name="T9" fmla="*/ 6 h 109"/>
                    <a:gd name="T10" fmla="*/ 0 w 132"/>
                    <a:gd name="T11" fmla="*/ 109 h 109"/>
                  </a:gdLst>
                  <a:ahLst/>
                  <a:cxnLst>
                    <a:cxn ang="0">
                      <a:pos x="T0" y="T1"/>
                    </a:cxn>
                    <a:cxn ang="0">
                      <a:pos x="T2" y="T3"/>
                    </a:cxn>
                    <a:cxn ang="0">
                      <a:pos x="T4" y="T5"/>
                    </a:cxn>
                    <a:cxn ang="0">
                      <a:pos x="T6" y="T7"/>
                    </a:cxn>
                    <a:cxn ang="0">
                      <a:pos x="T8" y="T9"/>
                    </a:cxn>
                    <a:cxn ang="0">
                      <a:pos x="T10" y="T11"/>
                    </a:cxn>
                  </a:cxnLst>
                  <a:rect l="0" t="0" r="r" b="b"/>
                  <a:pathLst>
                    <a:path w="132" h="109">
                      <a:moveTo>
                        <a:pt x="0" y="109"/>
                      </a:moveTo>
                      <a:cubicBezTo>
                        <a:pt x="23" y="109"/>
                        <a:pt x="23" y="109"/>
                        <a:pt x="23" y="109"/>
                      </a:cubicBezTo>
                      <a:cubicBezTo>
                        <a:pt x="132" y="0"/>
                        <a:pt x="132" y="0"/>
                        <a:pt x="132" y="0"/>
                      </a:cubicBezTo>
                      <a:cubicBezTo>
                        <a:pt x="6" y="0"/>
                        <a:pt x="6" y="0"/>
                        <a:pt x="6" y="0"/>
                      </a:cubicBezTo>
                      <a:cubicBezTo>
                        <a:pt x="2" y="0"/>
                        <a:pt x="0" y="3"/>
                        <a:pt x="0" y="6"/>
                      </a:cubicBezTo>
                      <a:lnTo>
                        <a:pt x="0" y="109"/>
                      </a:lnTo>
                      <a:close/>
                    </a:path>
                  </a:pathLst>
                </a:custGeom>
                <a:solidFill>
                  <a:schemeClr val="accent1"/>
                </a:solidFill>
                <a:ln>
                  <a:noFill/>
                </a:ln>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grpSp>
          <p:grpSp>
            <p:nvGrpSpPr>
              <p:cNvPr id="531" name="Group 530">
                <a:extLst>
                  <a:ext uri="{FF2B5EF4-FFF2-40B4-BE49-F238E27FC236}">
                    <a16:creationId xmlns:a16="http://schemas.microsoft.com/office/drawing/2014/main" id="{FD76D779-A11E-4114-AA17-768F71867D8F}"/>
                  </a:ext>
                </a:extLst>
              </p:cNvPr>
              <p:cNvGrpSpPr/>
              <p:nvPr/>
            </p:nvGrpSpPr>
            <p:grpSpPr>
              <a:xfrm>
                <a:off x="-225680" y="7155179"/>
                <a:ext cx="380827" cy="281313"/>
                <a:chOff x="5056189" y="1363664"/>
                <a:chExt cx="315913" cy="233363"/>
              </a:xfrm>
            </p:grpSpPr>
            <p:sp>
              <p:nvSpPr>
                <p:cNvPr id="532" name="Freeform 44">
                  <a:extLst>
                    <a:ext uri="{FF2B5EF4-FFF2-40B4-BE49-F238E27FC236}">
                      <a16:creationId xmlns:a16="http://schemas.microsoft.com/office/drawing/2014/main" id="{DE1A06CA-CF24-46A8-942A-231F000B3421}"/>
                    </a:ext>
                  </a:extLst>
                </p:cNvPr>
                <p:cNvSpPr>
                  <a:spLocks/>
                </p:cNvSpPr>
                <p:nvPr/>
              </p:nvSpPr>
              <p:spPr bwMode="auto">
                <a:xfrm>
                  <a:off x="5056189" y="1379539"/>
                  <a:ext cx="315913" cy="217488"/>
                </a:xfrm>
                <a:custGeom>
                  <a:avLst/>
                  <a:gdLst>
                    <a:gd name="T0" fmla="*/ 188 w 188"/>
                    <a:gd name="T1" fmla="*/ 119 h 129"/>
                    <a:gd name="T2" fmla="*/ 179 w 188"/>
                    <a:gd name="T3" fmla="*/ 129 h 129"/>
                    <a:gd name="T4" fmla="*/ 9 w 188"/>
                    <a:gd name="T5" fmla="*/ 129 h 129"/>
                    <a:gd name="T6" fmla="*/ 0 w 188"/>
                    <a:gd name="T7" fmla="*/ 119 h 129"/>
                    <a:gd name="T8" fmla="*/ 0 w 188"/>
                    <a:gd name="T9" fmla="*/ 82 h 129"/>
                    <a:gd name="T10" fmla="*/ 9 w 188"/>
                    <a:gd name="T11" fmla="*/ 72 h 129"/>
                    <a:gd name="T12" fmla="*/ 179 w 188"/>
                    <a:gd name="T13" fmla="*/ 72 h 129"/>
                    <a:gd name="T14" fmla="*/ 188 w 188"/>
                    <a:gd name="T15" fmla="*/ 82 h 129"/>
                    <a:gd name="T16" fmla="*/ 188 w 188"/>
                    <a:gd name="T17"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129">
                      <a:moveTo>
                        <a:pt x="188" y="119"/>
                      </a:moveTo>
                      <a:cubicBezTo>
                        <a:pt x="188" y="125"/>
                        <a:pt x="184" y="129"/>
                        <a:pt x="179" y="129"/>
                      </a:cubicBezTo>
                      <a:cubicBezTo>
                        <a:pt x="9" y="129"/>
                        <a:pt x="9" y="129"/>
                        <a:pt x="9" y="129"/>
                      </a:cubicBezTo>
                      <a:cubicBezTo>
                        <a:pt x="4" y="129"/>
                        <a:pt x="0" y="125"/>
                        <a:pt x="0" y="119"/>
                      </a:cubicBezTo>
                      <a:cubicBezTo>
                        <a:pt x="0" y="0"/>
                        <a:pt x="0" y="82"/>
                        <a:pt x="0" y="82"/>
                      </a:cubicBezTo>
                      <a:cubicBezTo>
                        <a:pt x="0" y="76"/>
                        <a:pt x="4" y="72"/>
                        <a:pt x="9" y="72"/>
                      </a:cubicBezTo>
                      <a:cubicBezTo>
                        <a:pt x="179" y="72"/>
                        <a:pt x="179" y="72"/>
                        <a:pt x="179" y="72"/>
                      </a:cubicBezTo>
                      <a:cubicBezTo>
                        <a:pt x="184" y="72"/>
                        <a:pt x="188" y="76"/>
                        <a:pt x="188" y="82"/>
                      </a:cubicBezTo>
                      <a:lnTo>
                        <a:pt x="188" y="119"/>
                      </a:lnTo>
                      <a:close/>
                    </a:path>
                  </a:pathLst>
                </a:custGeom>
                <a:solidFill>
                  <a:schemeClr val="accent1"/>
                </a:solidFill>
                <a:ln>
                  <a:noFill/>
                </a:ln>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533" name="Freeform 45">
                  <a:extLst>
                    <a:ext uri="{FF2B5EF4-FFF2-40B4-BE49-F238E27FC236}">
                      <a16:creationId xmlns:a16="http://schemas.microsoft.com/office/drawing/2014/main" id="{B2C2CF56-7774-45FC-B1D8-41F1F15FDDA0}"/>
                    </a:ext>
                  </a:extLst>
                </p:cNvPr>
                <p:cNvSpPr>
                  <a:spLocks/>
                </p:cNvSpPr>
                <p:nvPr/>
              </p:nvSpPr>
              <p:spPr bwMode="auto">
                <a:xfrm>
                  <a:off x="5060951" y="1365251"/>
                  <a:ext cx="215900" cy="157163"/>
                </a:xfrm>
                <a:custGeom>
                  <a:avLst/>
                  <a:gdLst>
                    <a:gd name="T0" fmla="*/ 129 w 129"/>
                    <a:gd name="T1" fmla="*/ 0 h 94"/>
                    <a:gd name="T2" fmla="*/ 19 w 129"/>
                    <a:gd name="T3" fmla="*/ 0 h 94"/>
                    <a:gd name="T4" fmla="*/ 0 w 129"/>
                    <a:gd name="T5" fmla="*/ 19 h 94"/>
                    <a:gd name="T6" fmla="*/ 0 w 129"/>
                    <a:gd name="T7" fmla="*/ 94 h 94"/>
                    <a:gd name="T8" fmla="*/ 129 w 129"/>
                    <a:gd name="T9" fmla="*/ 94 h 94"/>
                    <a:gd name="T10" fmla="*/ 129 w 129"/>
                    <a:gd name="T11" fmla="*/ 0 h 94"/>
                  </a:gdLst>
                  <a:ahLst/>
                  <a:cxnLst>
                    <a:cxn ang="0">
                      <a:pos x="T0" y="T1"/>
                    </a:cxn>
                    <a:cxn ang="0">
                      <a:pos x="T2" y="T3"/>
                    </a:cxn>
                    <a:cxn ang="0">
                      <a:pos x="T4" y="T5"/>
                    </a:cxn>
                    <a:cxn ang="0">
                      <a:pos x="T6" y="T7"/>
                    </a:cxn>
                    <a:cxn ang="0">
                      <a:pos x="T8" y="T9"/>
                    </a:cxn>
                    <a:cxn ang="0">
                      <a:pos x="T10" y="T11"/>
                    </a:cxn>
                  </a:cxnLst>
                  <a:rect l="0" t="0" r="r" b="b"/>
                  <a:pathLst>
                    <a:path w="129" h="94">
                      <a:moveTo>
                        <a:pt x="129" y="0"/>
                      </a:moveTo>
                      <a:cubicBezTo>
                        <a:pt x="19" y="0"/>
                        <a:pt x="19" y="0"/>
                        <a:pt x="19" y="0"/>
                      </a:cubicBezTo>
                      <a:cubicBezTo>
                        <a:pt x="9" y="0"/>
                        <a:pt x="0" y="9"/>
                        <a:pt x="0" y="19"/>
                      </a:cubicBezTo>
                      <a:cubicBezTo>
                        <a:pt x="0" y="94"/>
                        <a:pt x="0" y="94"/>
                        <a:pt x="0" y="94"/>
                      </a:cubicBezTo>
                      <a:cubicBezTo>
                        <a:pt x="129" y="94"/>
                        <a:pt x="129" y="94"/>
                        <a:pt x="129" y="94"/>
                      </a:cubicBezTo>
                      <a:lnTo>
                        <a:pt x="1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534" name="Freeform 46">
                  <a:extLst>
                    <a:ext uri="{FF2B5EF4-FFF2-40B4-BE49-F238E27FC236}">
                      <a16:creationId xmlns:a16="http://schemas.microsoft.com/office/drawing/2014/main" id="{5040A144-550C-4514-AB3C-2E1A719E3F42}"/>
                    </a:ext>
                  </a:extLst>
                </p:cNvPr>
                <p:cNvSpPr>
                  <a:spLocks/>
                </p:cNvSpPr>
                <p:nvPr/>
              </p:nvSpPr>
              <p:spPr bwMode="auto">
                <a:xfrm>
                  <a:off x="5056189" y="1363664"/>
                  <a:ext cx="315913" cy="158750"/>
                </a:xfrm>
                <a:custGeom>
                  <a:avLst/>
                  <a:gdLst>
                    <a:gd name="T0" fmla="*/ 179 w 188"/>
                    <a:gd name="T1" fmla="*/ 0 h 95"/>
                    <a:gd name="T2" fmla="*/ 10 w 188"/>
                    <a:gd name="T3" fmla="*/ 0 h 95"/>
                    <a:gd name="T4" fmla="*/ 0 w 188"/>
                    <a:gd name="T5" fmla="*/ 10 h 95"/>
                    <a:gd name="T6" fmla="*/ 0 w 188"/>
                    <a:gd name="T7" fmla="*/ 95 h 95"/>
                    <a:gd name="T8" fmla="*/ 188 w 188"/>
                    <a:gd name="T9" fmla="*/ 95 h 95"/>
                    <a:gd name="T10" fmla="*/ 188 w 188"/>
                    <a:gd name="T11" fmla="*/ 10 h 95"/>
                    <a:gd name="T12" fmla="*/ 179 w 188"/>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88" h="95">
                      <a:moveTo>
                        <a:pt x="179" y="0"/>
                      </a:moveTo>
                      <a:cubicBezTo>
                        <a:pt x="10" y="0"/>
                        <a:pt x="10" y="0"/>
                        <a:pt x="10" y="0"/>
                      </a:cubicBezTo>
                      <a:cubicBezTo>
                        <a:pt x="4" y="0"/>
                        <a:pt x="0" y="5"/>
                        <a:pt x="0" y="10"/>
                      </a:cubicBezTo>
                      <a:cubicBezTo>
                        <a:pt x="0" y="95"/>
                        <a:pt x="0" y="95"/>
                        <a:pt x="0" y="95"/>
                      </a:cubicBezTo>
                      <a:cubicBezTo>
                        <a:pt x="188" y="95"/>
                        <a:pt x="188" y="95"/>
                        <a:pt x="188" y="95"/>
                      </a:cubicBezTo>
                      <a:cubicBezTo>
                        <a:pt x="188" y="10"/>
                        <a:pt x="188" y="10"/>
                        <a:pt x="188" y="10"/>
                      </a:cubicBezTo>
                      <a:cubicBezTo>
                        <a:pt x="188" y="5"/>
                        <a:pt x="184" y="0"/>
                        <a:pt x="179" y="0"/>
                      </a:cubicBezTo>
                      <a:close/>
                    </a:path>
                  </a:pathLst>
                </a:custGeom>
                <a:solidFill>
                  <a:srgbClr val="4FE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535" name="Rectangle 534">
                  <a:extLst>
                    <a:ext uri="{FF2B5EF4-FFF2-40B4-BE49-F238E27FC236}">
                      <a16:creationId xmlns:a16="http://schemas.microsoft.com/office/drawing/2014/main" id="{CFF94409-14F1-453C-BEBD-F04102CD910E}"/>
                    </a:ext>
                  </a:extLst>
                </p:cNvPr>
                <p:cNvSpPr>
                  <a:spLocks noChangeArrowheads="1"/>
                </p:cNvSpPr>
                <p:nvPr/>
              </p:nvSpPr>
              <p:spPr bwMode="auto">
                <a:xfrm>
                  <a:off x="5194301" y="1544639"/>
                  <a:ext cx="42863" cy="20638"/>
                </a:xfrm>
                <a:prstGeom prst="rect">
                  <a:avLst/>
                </a:prstGeom>
                <a:solidFill>
                  <a:srgbClr val="4FE4FF"/>
                </a:solidFill>
                <a:ln>
                  <a:noFill/>
                </a:ln>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536" name="Freeform 172">
                  <a:extLst>
                    <a:ext uri="{FF2B5EF4-FFF2-40B4-BE49-F238E27FC236}">
                      <a16:creationId xmlns:a16="http://schemas.microsoft.com/office/drawing/2014/main" id="{46C90356-D33F-4A16-A437-1EF0458FD523}"/>
                    </a:ext>
                  </a:extLst>
                </p:cNvPr>
                <p:cNvSpPr>
                  <a:spLocks/>
                </p:cNvSpPr>
                <p:nvPr/>
              </p:nvSpPr>
              <p:spPr bwMode="auto">
                <a:xfrm>
                  <a:off x="5056189" y="1363664"/>
                  <a:ext cx="196850" cy="158750"/>
                </a:xfrm>
                <a:custGeom>
                  <a:avLst/>
                  <a:gdLst>
                    <a:gd name="T0" fmla="*/ 22 w 117"/>
                    <a:gd name="T1" fmla="*/ 95 h 95"/>
                    <a:gd name="T2" fmla="*/ 117 w 117"/>
                    <a:gd name="T3" fmla="*/ 0 h 95"/>
                    <a:gd name="T4" fmla="*/ 9 w 117"/>
                    <a:gd name="T5" fmla="*/ 0 h 95"/>
                    <a:gd name="T6" fmla="*/ 0 w 117"/>
                    <a:gd name="T7" fmla="*/ 10 h 95"/>
                    <a:gd name="T8" fmla="*/ 0 w 117"/>
                    <a:gd name="T9" fmla="*/ 95 h 95"/>
                    <a:gd name="T10" fmla="*/ 22 w 117"/>
                    <a:gd name="T11" fmla="*/ 95 h 95"/>
                  </a:gdLst>
                  <a:ahLst/>
                  <a:cxnLst>
                    <a:cxn ang="0">
                      <a:pos x="T0" y="T1"/>
                    </a:cxn>
                    <a:cxn ang="0">
                      <a:pos x="T2" y="T3"/>
                    </a:cxn>
                    <a:cxn ang="0">
                      <a:pos x="T4" y="T5"/>
                    </a:cxn>
                    <a:cxn ang="0">
                      <a:pos x="T6" y="T7"/>
                    </a:cxn>
                    <a:cxn ang="0">
                      <a:pos x="T8" y="T9"/>
                    </a:cxn>
                    <a:cxn ang="0">
                      <a:pos x="T10" y="T11"/>
                    </a:cxn>
                  </a:cxnLst>
                  <a:rect l="0" t="0" r="r" b="b"/>
                  <a:pathLst>
                    <a:path w="117" h="95">
                      <a:moveTo>
                        <a:pt x="22" y="95"/>
                      </a:moveTo>
                      <a:cubicBezTo>
                        <a:pt x="117" y="0"/>
                        <a:pt x="117" y="0"/>
                        <a:pt x="117" y="0"/>
                      </a:cubicBezTo>
                      <a:cubicBezTo>
                        <a:pt x="9" y="0"/>
                        <a:pt x="9" y="0"/>
                        <a:pt x="9" y="0"/>
                      </a:cubicBezTo>
                      <a:cubicBezTo>
                        <a:pt x="4" y="0"/>
                        <a:pt x="0" y="5"/>
                        <a:pt x="0" y="10"/>
                      </a:cubicBezTo>
                      <a:cubicBezTo>
                        <a:pt x="0" y="95"/>
                        <a:pt x="0" y="95"/>
                        <a:pt x="0" y="95"/>
                      </a:cubicBezTo>
                      <a:lnTo>
                        <a:pt x="22" y="95"/>
                      </a:lnTo>
                      <a:close/>
                    </a:path>
                  </a:pathLst>
                </a:custGeom>
                <a:solidFill>
                  <a:schemeClr val="accent1"/>
                </a:solidFill>
                <a:ln>
                  <a:noFill/>
                </a:ln>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grpSp>
        </p:grpSp>
        <p:grpSp>
          <p:nvGrpSpPr>
            <p:cNvPr id="524" name="Group 523">
              <a:extLst>
                <a:ext uri="{FF2B5EF4-FFF2-40B4-BE49-F238E27FC236}">
                  <a16:creationId xmlns:a16="http://schemas.microsoft.com/office/drawing/2014/main" id="{5522A699-98DA-4256-81E0-75E11FF9AEE4}"/>
                </a:ext>
              </a:extLst>
            </p:cNvPr>
            <p:cNvGrpSpPr/>
            <p:nvPr/>
          </p:nvGrpSpPr>
          <p:grpSpPr>
            <a:xfrm>
              <a:off x="6875158" y="3003045"/>
              <a:ext cx="227306" cy="227306"/>
              <a:chOff x="7632926" y="5102513"/>
              <a:chExt cx="369887" cy="369887"/>
            </a:xfrm>
          </p:grpSpPr>
          <p:sp>
            <p:nvSpPr>
              <p:cNvPr id="525" name="Oval 5">
                <a:extLst>
                  <a:ext uri="{FF2B5EF4-FFF2-40B4-BE49-F238E27FC236}">
                    <a16:creationId xmlns:a16="http://schemas.microsoft.com/office/drawing/2014/main" id="{7A832605-BEE2-4F33-9F70-5AE68F26714A}"/>
                  </a:ext>
                </a:extLst>
              </p:cNvPr>
              <p:cNvSpPr>
                <a:spLocks noChangeArrowheads="1"/>
              </p:cNvSpPr>
              <p:nvPr/>
            </p:nvSpPr>
            <p:spPr bwMode="auto">
              <a:xfrm>
                <a:off x="7632926" y="5102513"/>
                <a:ext cx="369887" cy="369887"/>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526" name="Freeform 7">
                <a:extLst>
                  <a:ext uri="{FF2B5EF4-FFF2-40B4-BE49-F238E27FC236}">
                    <a16:creationId xmlns:a16="http://schemas.microsoft.com/office/drawing/2014/main" id="{4911CE18-DDA1-4A61-8FFC-C52229D838D5}"/>
                  </a:ext>
                </a:extLst>
              </p:cNvPr>
              <p:cNvSpPr>
                <a:spLocks/>
              </p:cNvSpPr>
              <p:nvPr/>
            </p:nvSpPr>
            <p:spPr bwMode="auto">
              <a:xfrm>
                <a:off x="7707532" y="5197765"/>
                <a:ext cx="220662" cy="173038"/>
              </a:xfrm>
              <a:custGeom>
                <a:avLst/>
                <a:gdLst>
                  <a:gd name="T0" fmla="*/ 124 w 139"/>
                  <a:gd name="T1" fmla="*/ 0 h 109"/>
                  <a:gd name="T2" fmla="*/ 46 w 139"/>
                  <a:gd name="T3" fmla="*/ 76 h 109"/>
                  <a:gd name="T4" fmla="*/ 15 w 139"/>
                  <a:gd name="T5" fmla="*/ 45 h 109"/>
                  <a:gd name="T6" fmla="*/ 0 w 139"/>
                  <a:gd name="T7" fmla="*/ 60 h 109"/>
                  <a:gd name="T8" fmla="*/ 46 w 139"/>
                  <a:gd name="T9" fmla="*/ 109 h 109"/>
                  <a:gd name="T10" fmla="*/ 139 w 139"/>
                  <a:gd name="T11" fmla="*/ 16 h 109"/>
                  <a:gd name="T12" fmla="*/ 124 w 139"/>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139" h="109">
                    <a:moveTo>
                      <a:pt x="124" y="0"/>
                    </a:moveTo>
                    <a:lnTo>
                      <a:pt x="46" y="76"/>
                    </a:lnTo>
                    <a:lnTo>
                      <a:pt x="15" y="45"/>
                    </a:lnTo>
                    <a:lnTo>
                      <a:pt x="0" y="60"/>
                    </a:lnTo>
                    <a:lnTo>
                      <a:pt x="46" y="109"/>
                    </a:lnTo>
                    <a:lnTo>
                      <a:pt x="139" y="16"/>
                    </a:lnTo>
                    <a:lnTo>
                      <a:pt x="124" y="0"/>
                    </a:lnTo>
                    <a:close/>
                  </a:path>
                </a:pathLst>
              </a:custGeom>
              <a:solidFill>
                <a:srgbClr val="0075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grpSp>
      </p:grpSp>
      <p:sp>
        <p:nvSpPr>
          <p:cNvPr id="25" name="Rectangle 24">
            <a:extLst>
              <a:ext uri="{FF2B5EF4-FFF2-40B4-BE49-F238E27FC236}">
                <a16:creationId xmlns:a16="http://schemas.microsoft.com/office/drawing/2014/main" id="{F0A486F8-D069-4002-BD36-16456F9570F2}"/>
              </a:ext>
              <a:ext uri="{C183D7F6-B498-43B3-948B-1728B52AA6E4}">
                <adec:decorative xmlns:adec="http://schemas.microsoft.com/office/drawing/2017/decorative" val="1"/>
              </a:ext>
            </a:extLst>
          </p:cNvPr>
          <p:cNvSpPr/>
          <p:nvPr/>
        </p:nvSpPr>
        <p:spPr bwMode="auto">
          <a:xfrm>
            <a:off x="4227108" y="587005"/>
            <a:ext cx="1253391" cy="559435"/>
          </a:xfrm>
          <a:prstGeom prst="rect">
            <a:avLst/>
          </a:prstGeom>
          <a:solidFill>
            <a:srgbClr val="F2F2F2"/>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91440" bIns="91440" numCol="1" spcCol="0" rtlCol="0" fromWordArt="0" anchor="t" anchorCtr="0" forceAA="0" compatLnSpc="1">
            <a:prstTxWarp prst="textNoShape">
              <a:avLst/>
            </a:prstTxWarp>
            <a:noAutofit/>
          </a:bodyPr>
          <a:lstStyle/>
          <a:p>
            <a:pPr defTabSz="710593" fontAlgn="base">
              <a:spcBef>
                <a:spcPct val="0"/>
              </a:spcBef>
              <a:spcAft>
                <a:spcPct val="0"/>
              </a:spcAft>
            </a:pPr>
            <a:r>
              <a:rPr lang="en-US" sz="900" kern="0">
                <a:solidFill>
                  <a:srgbClr val="000000"/>
                </a:solidFill>
                <a:latin typeface="Segoe UI Semibold" panose="020B0702040204020203" pitchFamily="34" charset="0"/>
                <a:cs typeface="Segoe UI Semibold" panose="020B0702040204020203" pitchFamily="34" charset="0"/>
              </a:rPr>
              <a:t>Notebooks</a:t>
            </a:r>
          </a:p>
        </p:txBody>
      </p:sp>
      <p:sp>
        <p:nvSpPr>
          <p:cNvPr id="26" name="Rectangle 25">
            <a:extLst>
              <a:ext uri="{FF2B5EF4-FFF2-40B4-BE49-F238E27FC236}">
                <a16:creationId xmlns:a16="http://schemas.microsoft.com/office/drawing/2014/main" id="{E5127428-F77E-4861-9EFA-B87329528070}"/>
              </a:ext>
              <a:ext uri="{C183D7F6-B498-43B3-948B-1728B52AA6E4}">
                <adec:decorative xmlns:adec="http://schemas.microsoft.com/office/drawing/2017/decorative" val="1"/>
              </a:ext>
            </a:extLst>
          </p:cNvPr>
          <p:cNvSpPr/>
          <p:nvPr/>
        </p:nvSpPr>
        <p:spPr bwMode="auto">
          <a:xfrm>
            <a:off x="5544544" y="587005"/>
            <a:ext cx="1253391" cy="559435"/>
          </a:xfrm>
          <a:prstGeom prst="rect">
            <a:avLst/>
          </a:prstGeom>
          <a:solidFill>
            <a:srgbClr val="F2F2F2"/>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91440" bIns="91440" numCol="1" spcCol="0" rtlCol="0" fromWordArt="0" anchor="t" anchorCtr="0" forceAA="0" compatLnSpc="1">
            <a:prstTxWarp prst="textNoShape">
              <a:avLst/>
            </a:prstTxWarp>
            <a:noAutofit/>
          </a:bodyPr>
          <a:lstStyle/>
          <a:p>
            <a:pPr defTabSz="710593" fontAlgn="base">
              <a:spcBef>
                <a:spcPct val="0"/>
              </a:spcBef>
              <a:spcAft>
                <a:spcPct val="0"/>
              </a:spcAft>
            </a:pPr>
            <a:r>
              <a:rPr lang="en-US" sz="900" kern="0" err="1">
                <a:solidFill>
                  <a:srgbClr val="000000"/>
                </a:solidFill>
                <a:latin typeface="Segoe UI Semibold" panose="020B0702040204020203" pitchFamily="34" charset="0"/>
                <a:cs typeface="Segoe UI Semibold" panose="020B0702040204020203" pitchFamily="34" charset="0"/>
              </a:rPr>
              <a:t>Adhoc</a:t>
            </a:r>
            <a:r>
              <a:rPr lang="en-US" sz="900" kern="0">
                <a:solidFill>
                  <a:srgbClr val="000000"/>
                </a:solidFill>
                <a:latin typeface="Segoe UI Semibold" panose="020B0702040204020203" pitchFamily="34" charset="0"/>
                <a:cs typeface="Segoe UI Semibold" panose="020B0702040204020203" pitchFamily="34" charset="0"/>
              </a:rPr>
              <a:t> Queries</a:t>
            </a:r>
          </a:p>
        </p:txBody>
      </p:sp>
      <p:grpSp>
        <p:nvGrpSpPr>
          <p:cNvPr id="773" name="laptop" descr="laptop">
            <a:extLst>
              <a:ext uri="{FF2B5EF4-FFF2-40B4-BE49-F238E27FC236}">
                <a16:creationId xmlns:a16="http://schemas.microsoft.com/office/drawing/2014/main" id="{6B1009BA-4585-4A8A-81B2-4DF855CE8C6A}"/>
              </a:ext>
            </a:extLst>
          </p:cNvPr>
          <p:cNvGrpSpPr/>
          <p:nvPr/>
        </p:nvGrpSpPr>
        <p:grpSpPr>
          <a:xfrm>
            <a:off x="5165097" y="889699"/>
            <a:ext cx="239958" cy="175239"/>
            <a:chOff x="5884864" y="1174751"/>
            <a:chExt cx="382588" cy="279400"/>
          </a:xfrm>
        </p:grpSpPr>
        <p:sp>
          <p:nvSpPr>
            <p:cNvPr id="774" name="Freeform 51">
              <a:extLst>
                <a:ext uri="{FF2B5EF4-FFF2-40B4-BE49-F238E27FC236}">
                  <a16:creationId xmlns:a16="http://schemas.microsoft.com/office/drawing/2014/main" id="{DB68CDA4-D014-43CF-AE3A-2E3C160F398B}"/>
                </a:ext>
              </a:extLst>
            </p:cNvPr>
            <p:cNvSpPr>
              <a:spLocks/>
            </p:cNvSpPr>
            <p:nvPr/>
          </p:nvSpPr>
          <p:spPr bwMode="auto">
            <a:xfrm>
              <a:off x="5884864" y="1260476"/>
              <a:ext cx="382588" cy="193675"/>
            </a:xfrm>
            <a:custGeom>
              <a:avLst/>
              <a:gdLst>
                <a:gd name="T0" fmla="*/ 203 w 241"/>
                <a:gd name="T1" fmla="*/ 61 h 122"/>
                <a:gd name="T2" fmla="*/ 120 w 241"/>
                <a:gd name="T3" fmla="*/ 0 h 122"/>
                <a:gd name="T4" fmla="*/ 39 w 241"/>
                <a:gd name="T5" fmla="*/ 61 h 122"/>
                <a:gd name="T6" fmla="*/ 38 w 241"/>
                <a:gd name="T7" fmla="*/ 61 h 122"/>
                <a:gd name="T8" fmla="*/ 0 w 241"/>
                <a:gd name="T9" fmla="*/ 122 h 122"/>
                <a:gd name="T10" fmla="*/ 241 w 241"/>
                <a:gd name="T11" fmla="*/ 122 h 122"/>
                <a:gd name="T12" fmla="*/ 203 w 241"/>
                <a:gd name="T13" fmla="*/ 61 h 122"/>
              </a:gdLst>
              <a:ahLst/>
              <a:cxnLst>
                <a:cxn ang="0">
                  <a:pos x="T0" y="T1"/>
                </a:cxn>
                <a:cxn ang="0">
                  <a:pos x="T2" y="T3"/>
                </a:cxn>
                <a:cxn ang="0">
                  <a:pos x="T4" y="T5"/>
                </a:cxn>
                <a:cxn ang="0">
                  <a:pos x="T6" y="T7"/>
                </a:cxn>
                <a:cxn ang="0">
                  <a:pos x="T8" y="T9"/>
                </a:cxn>
                <a:cxn ang="0">
                  <a:pos x="T10" y="T11"/>
                </a:cxn>
                <a:cxn ang="0">
                  <a:pos x="T12" y="T13"/>
                </a:cxn>
              </a:cxnLst>
              <a:rect l="0" t="0" r="r" b="b"/>
              <a:pathLst>
                <a:path w="241" h="122">
                  <a:moveTo>
                    <a:pt x="203" y="61"/>
                  </a:moveTo>
                  <a:lnTo>
                    <a:pt x="120" y="0"/>
                  </a:lnTo>
                  <a:lnTo>
                    <a:pt x="39" y="61"/>
                  </a:lnTo>
                  <a:lnTo>
                    <a:pt x="38" y="61"/>
                  </a:lnTo>
                  <a:lnTo>
                    <a:pt x="0" y="122"/>
                  </a:lnTo>
                  <a:lnTo>
                    <a:pt x="241" y="122"/>
                  </a:lnTo>
                  <a:lnTo>
                    <a:pt x="203" y="61"/>
                  </a:lnTo>
                  <a:close/>
                </a:path>
              </a:pathLst>
            </a:custGeom>
            <a:solidFill>
              <a:srgbClr val="0078D4"/>
            </a:solidFill>
            <a:ln>
              <a:noFill/>
            </a:ln>
          </p:spPr>
          <p:txBody>
            <a:bodyPr vert="horz" wrap="square" lIns="89642" tIns="44821" rIns="89642" bIns="44821" numCol="1" anchor="t" anchorCtr="0" compatLnSpc="1">
              <a:prstTxWarp prst="textNoShape">
                <a:avLst/>
              </a:prstTxWarp>
            </a:bodyPr>
            <a:lstStyle/>
            <a:p>
              <a:pPr algn="ctr" defTabSz="896386" fontAlgn="base"/>
              <a:endParaRPr lang="en-US" sz="1667">
                <a:solidFill>
                  <a:srgbClr val="505050"/>
                </a:solidFill>
                <a:latin typeface="Segoe UI"/>
              </a:endParaRPr>
            </a:p>
          </p:txBody>
        </p:sp>
        <p:sp>
          <p:nvSpPr>
            <p:cNvPr id="775" name="Freeform 52">
              <a:extLst>
                <a:ext uri="{FF2B5EF4-FFF2-40B4-BE49-F238E27FC236}">
                  <a16:creationId xmlns:a16="http://schemas.microsoft.com/office/drawing/2014/main" id="{2F854C0E-5195-419F-A113-F4A0467E48DA}"/>
                </a:ext>
              </a:extLst>
            </p:cNvPr>
            <p:cNvSpPr>
              <a:spLocks/>
            </p:cNvSpPr>
            <p:nvPr/>
          </p:nvSpPr>
          <p:spPr bwMode="auto">
            <a:xfrm>
              <a:off x="5946776" y="1174751"/>
              <a:ext cx="261938" cy="182563"/>
            </a:xfrm>
            <a:custGeom>
              <a:avLst/>
              <a:gdLst>
                <a:gd name="T0" fmla="*/ 149 w 156"/>
                <a:gd name="T1" fmla="*/ 0 h 109"/>
                <a:gd name="T2" fmla="*/ 6 w 156"/>
                <a:gd name="T3" fmla="*/ 0 h 109"/>
                <a:gd name="T4" fmla="*/ 0 w 156"/>
                <a:gd name="T5" fmla="*/ 6 h 109"/>
                <a:gd name="T6" fmla="*/ 0 w 156"/>
                <a:gd name="T7" fmla="*/ 109 h 109"/>
                <a:gd name="T8" fmla="*/ 0 w 156"/>
                <a:gd name="T9" fmla="*/ 108 h 109"/>
                <a:gd name="T10" fmla="*/ 0 w 156"/>
                <a:gd name="T11" fmla="*/ 109 h 109"/>
                <a:gd name="T12" fmla="*/ 156 w 156"/>
                <a:gd name="T13" fmla="*/ 109 h 109"/>
                <a:gd name="T14" fmla="*/ 156 w 156"/>
                <a:gd name="T15" fmla="*/ 6 h 109"/>
                <a:gd name="T16" fmla="*/ 149 w 156"/>
                <a:gd name="T1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09">
                  <a:moveTo>
                    <a:pt x="149" y="0"/>
                  </a:moveTo>
                  <a:cubicBezTo>
                    <a:pt x="6" y="0"/>
                    <a:pt x="6" y="0"/>
                    <a:pt x="6" y="0"/>
                  </a:cubicBezTo>
                  <a:cubicBezTo>
                    <a:pt x="3" y="0"/>
                    <a:pt x="0" y="3"/>
                    <a:pt x="0" y="6"/>
                  </a:cubicBezTo>
                  <a:cubicBezTo>
                    <a:pt x="0" y="109"/>
                    <a:pt x="0" y="109"/>
                    <a:pt x="0" y="109"/>
                  </a:cubicBezTo>
                  <a:cubicBezTo>
                    <a:pt x="0" y="108"/>
                    <a:pt x="0" y="108"/>
                    <a:pt x="0" y="108"/>
                  </a:cubicBezTo>
                  <a:cubicBezTo>
                    <a:pt x="0" y="109"/>
                    <a:pt x="0" y="109"/>
                    <a:pt x="0" y="109"/>
                  </a:cubicBezTo>
                  <a:cubicBezTo>
                    <a:pt x="156" y="109"/>
                    <a:pt x="156" y="109"/>
                    <a:pt x="156" y="109"/>
                  </a:cubicBezTo>
                  <a:cubicBezTo>
                    <a:pt x="156" y="6"/>
                    <a:pt x="156" y="6"/>
                    <a:pt x="156" y="6"/>
                  </a:cubicBezTo>
                  <a:cubicBezTo>
                    <a:pt x="156" y="3"/>
                    <a:pt x="153" y="0"/>
                    <a:pt x="149" y="0"/>
                  </a:cubicBezTo>
                  <a:close/>
                </a:path>
              </a:pathLst>
            </a:custGeom>
            <a:solidFill>
              <a:srgbClr val="4FE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lgn="ctr" defTabSz="896386" fontAlgn="base"/>
              <a:endParaRPr lang="en-US" sz="1667">
                <a:solidFill>
                  <a:srgbClr val="505050"/>
                </a:solidFill>
                <a:latin typeface="Segoe UI"/>
              </a:endParaRPr>
            </a:p>
          </p:txBody>
        </p:sp>
        <p:sp>
          <p:nvSpPr>
            <p:cNvPr id="776" name="Freeform 174">
              <a:extLst>
                <a:ext uri="{FF2B5EF4-FFF2-40B4-BE49-F238E27FC236}">
                  <a16:creationId xmlns:a16="http://schemas.microsoft.com/office/drawing/2014/main" id="{35F4012B-3E11-47C1-98CA-9D1AA4690CAA}"/>
                </a:ext>
              </a:extLst>
            </p:cNvPr>
            <p:cNvSpPr>
              <a:spLocks/>
            </p:cNvSpPr>
            <p:nvPr/>
          </p:nvSpPr>
          <p:spPr bwMode="auto">
            <a:xfrm>
              <a:off x="5946776" y="1174751"/>
              <a:ext cx="222250" cy="182563"/>
            </a:xfrm>
            <a:custGeom>
              <a:avLst/>
              <a:gdLst>
                <a:gd name="T0" fmla="*/ 0 w 132"/>
                <a:gd name="T1" fmla="*/ 109 h 109"/>
                <a:gd name="T2" fmla="*/ 23 w 132"/>
                <a:gd name="T3" fmla="*/ 109 h 109"/>
                <a:gd name="T4" fmla="*/ 132 w 132"/>
                <a:gd name="T5" fmla="*/ 0 h 109"/>
                <a:gd name="T6" fmla="*/ 6 w 132"/>
                <a:gd name="T7" fmla="*/ 0 h 109"/>
                <a:gd name="T8" fmla="*/ 0 w 132"/>
                <a:gd name="T9" fmla="*/ 6 h 109"/>
                <a:gd name="T10" fmla="*/ 0 w 132"/>
                <a:gd name="T11" fmla="*/ 109 h 109"/>
              </a:gdLst>
              <a:ahLst/>
              <a:cxnLst>
                <a:cxn ang="0">
                  <a:pos x="T0" y="T1"/>
                </a:cxn>
                <a:cxn ang="0">
                  <a:pos x="T2" y="T3"/>
                </a:cxn>
                <a:cxn ang="0">
                  <a:pos x="T4" y="T5"/>
                </a:cxn>
                <a:cxn ang="0">
                  <a:pos x="T6" y="T7"/>
                </a:cxn>
                <a:cxn ang="0">
                  <a:pos x="T8" y="T9"/>
                </a:cxn>
                <a:cxn ang="0">
                  <a:pos x="T10" y="T11"/>
                </a:cxn>
              </a:cxnLst>
              <a:rect l="0" t="0" r="r" b="b"/>
              <a:pathLst>
                <a:path w="132" h="109">
                  <a:moveTo>
                    <a:pt x="0" y="109"/>
                  </a:moveTo>
                  <a:cubicBezTo>
                    <a:pt x="23" y="109"/>
                    <a:pt x="23" y="109"/>
                    <a:pt x="23" y="109"/>
                  </a:cubicBezTo>
                  <a:cubicBezTo>
                    <a:pt x="132" y="0"/>
                    <a:pt x="132" y="0"/>
                    <a:pt x="132" y="0"/>
                  </a:cubicBezTo>
                  <a:cubicBezTo>
                    <a:pt x="6" y="0"/>
                    <a:pt x="6" y="0"/>
                    <a:pt x="6" y="0"/>
                  </a:cubicBezTo>
                  <a:cubicBezTo>
                    <a:pt x="2" y="0"/>
                    <a:pt x="0" y="3"/>
                    <a:pt x="0" y="6"/>
                  </a:cubicBezTo>
                  <a:lnTo>
                    <a:pt x="0" y="109"/>
                  </a:lnTo>
                  <a:close/>
                </a:path>
              </a:pathLst>
            </a:custGeom>
            <a:solidFill>
              <a:srgbClr val="0078D4"/>
            </a:solidFill>
            <a:ln>
              <a:noFill/>
            </a:ln>
          </p:spPr>
          <p:txBody>
            <a:bodyPr vert="horz" wrap="square" lIns="89642" tIns="44821" rIns="89642" bIns="44821" numCol="1" anchor="t" anchorCtr="0" compatLnSpc="1">
              <a:prstTxWarp prst="textNoShape">
                <a:avLst/>
              </a:prstTxWarp>
            </a:bodyPr>
            <a:lstStyle/>
            <a:p>
              <a:pPr algn="ctr" defTabSz="896386" fontAlgn="base"/>
              <a:endParaRPr lang="en-US" sz="1667">
                <a:solidFill>
                  <a:srgbClr val="505050"/>
                </a:solidFill>
                <a:latin typeface="Segoe UI"/>
              </a:endParaRPr>
            </a:p>
          </p:txBody>
        </p:sp>
      </p:grpSp>
      <p:grpSp>
        <p:nvGrpSpPr>
          <p:cNvPr id="777" name="Group 776" descr="magnifying glass, search, analyze, interpret&#10;">
            <a:extLst>
              <a:ext uri="{FF2B5EF4-FFF2-40B4-BE49-F238E27FC236}">
                <a16:creationId xmlns:a16="http://schemas.microsoft.com/office/drawing/2014/main" id="{0154D49C-64FA-44A9-90E3-D9FC3E3EB5CB}"/>
              </a:ext>
            </a:extLst>
          </p:cNvPr>
          <p:cNvGrpSpPr>
            <a:grpSpLocks noChangeAspect="1"/>
          </p:cNvGrpSpPr>
          <p:nvPr/>
        </p:nvGrpSpPr>
        <p:grpSpPr>
          <a:xfrm>
            <a:off x="6457319" y="830987"/>
            <a:ext cx="266025" cy="266024"/>
            <a:chOff x="7791430" y="1922801"/>
            <a:chExt cx="492940" cy="492938"/>
          </a:xfrm>
        </p:grpSpPr>
        <p:sp>
          <p:nvSpPr>
            <p:cNvPr id="778" name="AutoShape 78">
              <a:extLst>
                <a:ext uri="{FF2B5EF4-FFF2-40B4-BE49-F238E27FC236}">
                  <a16:creationId xmlns:a16="http://schemas.microsoft.com/office/drawing/2014/main" id="{DCE016E4-4178-4203-BA7B-758352642DCC}"/>
                </a:ext>
              </a:extLst>
            </p:cNvPr>
            <p:cNvSpPr>
              <a:spLocks noChangeAspect="1" noChangeArrowheads="1" noTextEdit="1"/>
            </p:cNvSpPr>
            <p:nvPr/>
          </p:nvSpPr>
          <p:spPr bwMode="auto">
            <a:xfrm>
              <a:off x="7791430" y="1922801"/>
              <a:ext cx="492940" cy="49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9" name="Oval 89">
              <a:extLst>
                <a:ext uri="{FF2B5EF4-FFF2-40B4-BE49-F238E27FC236}">
                  <a16:creationId xmlns:a16="http://schemas.microsoft.com/office/drawing/2014/main" id="{3971BFA2-A4FC-4989-B3A3-45E490402E47}"/>
                </a:ext>
              </a:extLst>
            </p:cNvPr>
            <p:cNvSpPr>
              <a:spLocks noChangeArrowheads="1"/>
            </p:cNvSpPr>
            <p:nvPr/>
          </p:nvSpPr>
          <p:spPr bwMode="auto">
            <a:xfrm>
              <a:off x="7956431" y="2087801"/>
              <a:ext cx="53625" cy="53625"/>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0" name="Oval 90">
              <a:extLst>
                <a:ext uri="{FF2B5EF4-FFF2-40B4-BE49-F238E27FC236}">
                  <a16:creationId xmlns:a16="http://schemas.microsoft.com/office/drawing/2014/main" id="{854E84FA-DE2B-4A2D-9E1A-E490D117E424}"/>
                </a:ext>
              </a:extLst>
            </p:cNvPr>
            <p:cNvSpPr>
              <a:spLocks noChangeArrowheads="1"/>
            </p:cNvSpPr>
            <p:nvPr/>
          </p:nvSpPr>
          <p:spPr bwMode="auto">
            <a:xfrm>
              <a:off x="8036869" y="2087801"/>
              <a:ext cx="53625" cy="53625"/>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1" name="Oval 93">
              <a:extLst>
                <a:ext uri="{FF2B5EF4-FFF2-40B4-BE49-F238E27FC236}">
                  <a16:creationId xmlns:a16="http://schemas.microsoft.com/office/drawing/2014/main" id="{86BD67FF-DF0D-4DAA-8AC1-C9A296200A67}"/>
                </a:ext>
              </a:extLst>
            </p:cNvPr>
            <p:cNvSpPr>
              <a:spLocks noChangeArrowheads="1"/>
            </p:cNvSpPr>
            <p:nvPr/>
          </p:nvSpPr>
          <p:spPr bwMode="auto">
            <a:xfrm>
              <a:off x="7956431" y="2168239"/>
              <a:ext cx="53625" cy="53625"/>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2" name="Freeform 98">
              <a:extLst>
                <a:ext uri="{FF2B5EF4-FFF2-40B4-BE49-F238E27FC236}">
                  <a16:creationId xmlns:a16="http://schemas.microsoft.com/office/drawing/2014/main" id="{93A9C784-AFF9-4213-A824-06553663A06C}"/>
                </a:ext>
              </a:extLst>
            </p:cNvPr>
            <p:cNvSpPr>
              <a:spLocks noEditPoints="1"/>
            </p:cNvSpPr>
            <p:nvPr/>
          </p:nvSpPr>
          <p:spPr bwMode="auto">
            <a:xfrm>
              <a:off x="8036869" y="2168239"/>
              <a:ext cx="245439" cy="245438"/>
            </a:xfrm>
            <a:custGeom>
              <a:avLst/>
              <a:gdLst>
                <a:gd name="T0" fmla="*/ 91 w 91"/>
                <a:gd name="T1" fmla="*/ 83 h 91"/>
                <a:gd name="T2" fmla="*/ 62 w 91"/>
                <a:gd name="T3" fmla="*/ 55 h 91"/>
                <a:gd name="T4" fmla="*/ 69 w 91"/>
                <a:gd name="T5" fmla="*/ 34 h 91"/>
                <a:gd name="T6" fmla="*/ 35 w 91"/>
                <a:gd name="T7" fmla="*/ 0 h 91"/>
                <a:gd name="T8" fmla="*/ 0 w 91"/>
                <a:gd name="T9" fmla="*/ 34 h 91"/>
                <a:gd name="T10" fmla="*/ 35 w 91"/>
                <a:gd name="T11" fmla="*/ 68 h 91"/>
                <a:gd name="T12" fmla="*/ 55 w 91"/>
                <a:gd name="T13" fmla="*/ 62 h 91"/>
                <a:gd name="T14" fmla="*/ 84 w 91"/>
                <a:gd name="T15" fmla="*/ 91 h 91"/>
                <a:gd name="T16" fmla="*/ 91 w 91"/>
                <a:gd name="T17" fmla="*/ 83 h 91"/>
                <a:gd name="T18" fmla="*/ 35 w 91"/>
                <a:gd name="T19" fmla="*/ 58 h 91"/>
                <a:gd name="T20" fmla="*/ 10 w 91"/>
                <a:gd name="T21" fmla="*/ 34 h 91"/>
                <a:gd name="T22" fmla="*/ 35 w 91"/>
                <a:gd name="T23" fmla="*/ 10 h 91"/>
                <a:gd name="T24" fmla="*/ 59 w 91"/>
                <a:gd name="T25" fmla="*/ 34 h 91"/>
                <a:gd name="T26" fmla="*/ 35 w 91"/>
                <a:gd name="T27" fmla="*/ 5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91" y="83"/>
                  </a:moveTo>
                  <a:cubicBezTo>
                    <a:pt x="62" y="55"/>
                    <a:pt x="62" y="55"/>
                    <a:pt x="62" y="55"/>
                  </a:cubicBezTo>
                  <a:cubicBezTo>
                    <a:pt x="66" y="49"/>
                    <a:pt x="69" y="42"/>
                    <a:pt x="69" y="34"/>
                  </a:cubicBezTo>
                  <a:cubicBezTo>
                    <a:pt x="69" y="15"/>
                    <a:pt x="54" y="0"/>
                    <a:pt x="35" y="0"/>
                  </a:cubicBezTo>
                  <a:cubicBezTo>
                    <a:pt x="16" y="0"/>
                    <a:pt x="0" y="15"/>
                    <a:pt x="0" y="34"/>
                  </a:cubicBezTo>
                  <a:cubicBezTo>
                    <a:pt x="0" y="53"/>
                    <a:pt x="16" y="68"/>
                    <a:pt x="35" y="68"/>
                  </a:cubicBezTo>
                  <a:cubicBezTo>
                    <a:pt x="42" y="68"/>
                    <a:pt x="49" y="66"/>
                    <a:pt x="55" y="62"/>
                  </a:cubicBezTo>
                  <a:cubicBezTo>
                    <a:pt x="84" y="91"/>
                    <a:pt x="84" y="91"/>
                    <a:pt x="84" y="91"/>
                  </a:cubicBezTo>
                  <a:lnTo>
                    <a:pt x="91" y="83"/>
                  </a:lnTo>
                  <a:close/>
                  <a:moveTo>
                    <a:pt x="35" y="58"/>
                  </a:moveTo>
                  <a:cubicBezTo>
                    <a:pt x="21" y="58"/>
                    <a:pt x="10" y="47"/>
                    <a:pt x="10" y="34"/>
                  </a:cubicBezTo>
                  <a:cubicBezTo>
                    <a:pt x="10" y="20"/>
                    <a:pt x="21" y="10"/>
                    <a:pt x="35" y="10"/>
                  </a:cubicBezTo>
                  <a:cubicBezTo>
                    <a:pt x="48" y="10"/>
                    <a:pt x="59" y="20"/>
                    <a:pt x="59" y="34"/>
                  </a:cubicBezTo>
                  <a:cubicBezTo>
                    <a:pt x="59" y="47"/>
                    <a:pt x="48" y="58"/>
                    <a:pt x="35" y="58"/>
                  </a:cubicBez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3" name="Freeform 99">
              <a:extLst>
                <a:ext uri="{FF2B5EF4-FFF2-40B4-BE49-F238E27FC236}">
                  <a16:creationId xmlns:a16="http://schemas.microsoft.com/office/drawing/2014/main" id="{C33C2B2E-D7EE-4F4F-89E4-6410F1CB89AE}"/>
                </a:ext>
              </a:extLst>
            </p:cNvPr>
            <p:cNvSpPr>
              <a:spLocks/>
            </p:cNvSpPr>
            <p:nvPr/>
          </p:nvSpPr>
          <p:spPr bwMode="auto">
            <a:xfrm>
              <a:off x="7875993" y="2003239"/>
              <a:ext cx="107250" cy="111375"/>
            </a:xfrm>
            <a:custGeom>
              <a:avLst/>
              <a:gdLst>
                <a:gd name="T0" fmla="*/ 13 w 52"/>
                <a:gd name="T1" fmla="*/ 54 h 54"/>
                <a:gd name="T2" fmla="*/ 0 w 52"/>
                <a:gd name="T3" fmla="*/ 54 h 54"/>
                <a:gd name="T4" fmla="*/ 0 w 52"/>
                <a:gd name="T5" fmla="*/ 0 h 54"/>
                <a:gd name="T6" fmla="*/ 52 w 52"/>
                <a:gd name="T7" fmla="*/ 0 h 54"/>
                <a:gd name="T8" fmla="*/ 52 w 52"/>
                <a:gd name="T9" fmla="*/ 13 h 54"/>
                <a:gd name="T10" fmla="*/ 13 w 52"/>
                <a:gd name="T11" fmla="*/ 13 h 54"/>
                <a:gd name="T12" fmla="*/ 13 w 52"/>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52" h="54">
                  <a:moveTo>
                    <a:pt x="13" y="54"/>
                  </a:moveTo>
                  <a:lnTo>
                    <a:pt x="0" y="54"/>
                  </a:lnTo>
                  <a:lnTo>
                    <a:pt x="0" y="0"/>
                  </a:lnTo>
                  <a:lnTo>
                    <a:pt x="52" y="0"/>
                  </a:lnTo>
                  <a:lnTo>
                    <a:pt x="52" y="13"/>
                  </a:lnTo>
                  <a:lnTo>
                    <a:pt x="13" y="13"/>
                  </a:lnTo>
                  <a:lnTo>
                    <a:pt x="13" y="54"/>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4" name="Freeform 100">
              <a:extLst>
                <a:ext uri="{FF2B5EF4-FFF2-40B4-BE49-F238E27FC236}">
                  <a16:creationId xmlns:a16="http://schemas.microsoft.com/office/drawing/2014/main" id="{9F009060-AC68-4A87-876C-7D0851299821}"/>
                </a:ext>
              </a:extLst>
            </p:cNvPr>
            <p:cNvSpPr>
              <a:spLocks/>
            </p:cNvSpPr>
            <p:nvPr/>
          </p:nvSpPr>
          <p:spPr bwMode="auto">
            <a:xfrm>
              <a:off x="7871868" y="2195051"/>
              <a:ext cx="111375" cy="111375"/>
            </a:xfrm>
            <a:custGeom>
              <a:avLst/>
              <a:gdLst>
                <a:gd name="T0" fmla="*/ 54 w 54"/>
                <a:gd name="T1" fmla="*/ 40 h 54"/>
                <a:gd name="T2" fmla="*/ 54 w 54"/>
                <a:gd name="T3" fmla="*/ 54 h 54"/>
                <a:gd name="T4" fmla="*/ 0 w 54"/>
                <a:gd name="T5" fmla="*/ 54 h 54"/>
                <a:gd name="T6" fmla="*/ 0 w 54"/>
                <a:gd name="T7" fmla="*/ 0 h 54"/>
                <a:gd name="T8" fmla="*/ 15 w 54"/>
                <a:gd name="T9" fmla="*/ 0 h 54"/>
                <a:gd name="T10" fmla="*/ 15 w 54"/>
                <a:gd name="T11" fmla="*/ 40 h 54"/>
                <a:gd name="T12" fmla="*/ 54 w 54"/>
                <a:gd name="T13" fmla="*/ 40 h 54"/>
              </a:gdLst>
              <a:ahLst/>
              <a:cxnLst>
                <a:cxn ang="0">
                  <a:pos x="T0" y="T1"/>
                </a:cxn>
                <a:cxn ang="0">
                  <a:pos x="T2" y="T3"/>
                </a:cxn>
                <a:cxn ang="0">
                  <a:pos x="T4" y="T5"/>
                </a:cxn>
                <a:cxn ang="0">
                  <a:pos x="T6" y="T7"/>
                </a:cxn>
                <a:cxn ang="0">
                  <a:pos x="T8" y="T9"/>
                </a:cxn>
                <a:cxn ang="0">
                  <a:pos x="T10" y="T11"/>
                </a:cxn>
                <a:cxn ang="0">
                  <a:pos x="T12" y="T13"/>
                </a:cxn>
              </a:cxnLst>
              <a:rect l="0" t="0" r="r" b="b"/>
              <a:pathLst>
                <a:path w="54" h="54">
                  <a:moveTo>
                    <a:pt x="54" y="40"/>
                  </a:moveTo>
                  <a:lnTo>
                    <a:pt x="54" y="54"/>
                  </a:lnTo>
                  <a:lnTo>
                    <a:pt x="0" y="54"/>
                  </a:lnTo>
                  <a:lnTo>
                    <a:pt x="0" y="0"/>
                  </a:lnTo>
                  <a:lnTo>
                    <a:pt x="15" y="0"/>
                  </a:lnTo>
                  <a:lnTo>
                    <a:pt x="15" y="40"/>
                  </a:lnTo>
                  <a:lnTo>
                    <a:pt x="54" y="40"/>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5" name="Freeform 101">
              <a:extLst>
                <a:ext uri="{FF2B5EF4-FFF2-40B4-BE49-F238E27FC236}">
                  <a16:creationId xmlns:a16="http://schemas.microsoft.com/office/drawing/2014/main" id="{BEB2DA6E-5EBC-4D9C-A013-CCAFF1DC079D}"/>
                </a:ext>
              </a:extLst>
            </p:cNvPr>
            <p:cNvSpPr>
              <a:spLocks/>
            </p:cNvSpPr>
            <p:nvPr/>
          </p:nvSpPr>
          <p:spPr bwMode="auto">
            <a:xfrm>
              <a:off x="8063681" y="2003239"/>
              <a:ext cx="107250" cy="111375"/>
            </a:xfrm>
            <a:custGeom>
              <a:avLst/>
              <a:gdLst>
                <a:gd name="T0" fmla="*/ 0 w 52"/>
                <a:gd name="T1" fmla="*/ 13 h 54"/>
                <a:gd name="T2" fmla="*/ 0 w 52"/>
                <a:gd name="T3" fmla="*/ 0 h 54"/>
                <a:gd name="T4" fmla="*/ 52 w 52"/>
                <a:gd name="T5" fmla="*/ 0 h 54"/>
                <a:gd name="T6" fmla="*/ 52 w 52"/>
                <a:gd name="T7" fmla="*/ 54 h 54"/>
                <a:gd name="T8" fmla="*/ 39 w 52"/>
                <a:gd name="T9" fmla="*/ 54 h 54"/>
                <a:gd name="T10" fmla="*/ 39 w 52"/>
                <a:gd name="T11" fmla="*/ 13 h 54"/>
                <a:gd name="T12" fmla="*/ 0 w 52"/>
                <a:gd name="T13" fmla="*/ 13 h 54"/>
              </a:gdLst>
              <a:ahLst/>
              <a:cxnLst>
                <a:cxn ang="0">
                  <a:pos x="T0" y="T1"/>
                </a:cxn>
                <a:cxn ang="0">
                  <a:pos x="T2" y="T3"/>
                </a:cxn>
                <a:cxn ang="0">
                  <a:pos x="T4" y="T5"/>
                </a:cxn>
                <a:cxn ang="0">
                  <a:pos x="T6" y="T7"/>
                </a:cxn>
                <a:cxn ang="0">
                  <a:pos x="T8" y="T9"/>
                </a:cxn>
                <a:cxn ang="0">
                  <a:pos x="T10" y="T11"/>
                </a:cxn>
                <a:cxn ang="0">
                  <a:pos x="T12" y="T13"/>
                </a:cxn>
              </a:cxnLst>
              <a:rect l="0" t="0" r="r" b="b"/>
              <a:pathLst>
                <a:path w="52" h="54">
                  <a:moveTo>
                    <a:pt x="0" y="13"/>
                  </a:moveTo>
                  <a:lnTo>
                    <a:pt x="0" y="0"/>
                  </a:lnTo>
                  <a:lnTo>
                    <a:pt x="52" y="0"/>
                  </a:lnTo>
                  <a:lnTo>
                    <a:pt x="52" y="54"/>
                  </a:lnTo>
                  <a:lnTo>
                    <a:pt x="39" y="54"/>
                  </a:lnTo>
                  <a:lnTo>
                    <a:pt x="39" y="13"/>
                  </a:lnTo>
                  <a:lnTo>
                    <a:pt x="0" y="13"/>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788" name="Straight Arrow Connector 787">
            <a:extLst>
              <a:ext uri="{FF2B5EF4-FFF2-40B4-BE49-F238E27FC236}">
                <a16:creationId xmlns:a16="http://schemas.microsoft.com/office/drawing/2014/main" id="{26730132-2A75-49DA-B9F8-4C5299010368}"/>
              </a:ext>
              <a:ext uri="{C183D7F6-B498-43B3-948B-1728B52AA6E4}">
                <adec:decorative xmlns:adec="http://schemas.microsoft.com/office/drawing/2017/decorative" val="1"/>
              </a:ext>
            </a:extLst>
          </p:cNvPr>
          <p:cNvCxnSpPr>
            <a:cxnSpLocks/>
          </p:cNvCxnSpPr>
          <p:nvPr/>
        </p:nvCxnSpPr>
        <p:spPr>
          <a:xfrm rot="16200000">
            <a:off x="9734660" y="2201542"/>
            <a:ext cx="27432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789" name="Straight Arrow Connector 788">
            <a:extLst>
              <a:ext uri="{FF2B5EF4-FFF2-40B4-BE49-F238E27FC236}">
                <a16:creationId xmlns:a16="http://schemas.microsoft.com/office/drawing/2014/main" id="{038D5171-2DCC-4F88-B065-353FC36A44CD}"/>
              </a:ext>
              <a:ext uri="{C183D7F6-B498-43B3-948B-1728B52AA6E4}">
                <adec:decorative xmlns:adec="http://schemas.microsoft.com/office/drawing/2017/decorative" val="1"/>
              </a:ext>
            </a:extLst>
          </p:cNvPr>
          <p:cNvCxnSpPr>
            <a:cxnSpLocks/>
          </p:cNvCxnSpPr>
          <p:nvPr/>
        </p:nvCxnSpPr>
        <p:spPr>
          <a:xfrm rot="16200000">
            <a:off x="5095814" y="2201542"/>
            <a:ext cx="27432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sp>
        <p:nvSpPr>
          <p:cNvPr id="790" name="Oval 789" descr="Dark blue circle">
            <a:extLst>
              <a:ext uri="{FF2B5EF4-FFF2-40B4-BE49-F238E27FC236}">
                <a16:creationId xmlns:a16="http://schemas.microsoft.com/office/drawing/2014/main" id="{BAAD716C-DBE0-44D8-8874-AED1C0DB0727}"/>
              </a:ext>
            </a:extLst>
          </p:cNvPr>
          <p:cNvSpPr/>
          <p:nvPr/>
        </p:nvSpPr>
        <p:spPr bwMode="auto">
          <a:xfrm>
            <a:off x="5179112" y="2275015"/>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91" name="Oval 790" descr="Dark blue circle">
            <a:extLst>
              <a:ext uri="{FF2B5EF4-FFF2-40B4-BE49-F238E27FC236}">
                <a16:creationId xmlns:a16="http://schemas.microsoft.com/office/drawing/2014/main" id="{65CBDB1D-3018-4C14-8708-8869A155776F}"/>
              </a:ext>
            </a:extLst>
          </p:cNvPr>
          <p:cNvSpPr/>
          <p:nvPr/>
        </p:nvSpPr>
        <p:spPr bwMode="auto">
          <a:xfrm>
            <a:off x="6239118" y="2263333"/>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92" name="Oval 791" descr="Dark blue circle">
            <a:extLst>
              <a:ext uri="{FF2B5EF4-FFF2-40B4-BE49-F238E27FC236}">
                <a16:creationId xmlns:a16="http://schemas.microsoft.com/office/drawing/2014/main" id="{F5F89C7C-041B-4431-AF23-5F2164AF2566}"/>
              </a:ext>
            </a:extLst>
          </p:cNvPr>
          <p:cNvSpPr/>
          <p:nvPr/>
        </p:nvSpPr>
        <p:spPr bwMode="auto">
          <a:xfrm>
            <a:off x="7927037" y="2263333"/>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93" name="Oval 792" descr="Dark blue circle">
            <a:extLst>
              <a:ext uri="{FF2B5EF4-FFF2-40B4-BE49-F238E27FC236}">
                <a16:creationId xmlns:a16="http://schemas.microsoft.com/office/drawing/2014/main" id="{6D5DF6CE-2DDB-41B0-963B-C2B773768C00}"/>
              </a:ext>
            </a:extLst>
          </p:cNvPr>
          <p:cNvSpPr/>
          <p:nvPr/>
        </p:nvSpPr>
        <p:spPr bwMode="auto">
          <a:xfrm>
            <a:off x="9817958" y="2257067"/>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cxnSp>
        <p:nvCxnSpPr>
          <p:cNvPr id="794" name="Straight Arrow Connector 793">
            <a:extLst>
              <a:ext uri="{FF2B5EF4-FFF2-40B4-BE49-F238E27FC236}">
                <a16:creationId xmlns:a16="http://schemas.microsoft.com/office/drawing/2014/main" id="{6111C4F9-1E1E-41EC-BFAF-92CF7335C9E7}"/>
              </a:ext>
              <a:ext uri="{C183D7F6-B498-43B3-948B-1728B52AA6E4}">
                <adec:decorative xmlns:adec="http://schemas.microsoft.com/office/drawing/2017/decorative" val="1"/>
              </a:ext>
            </a:extLst>
          </p:cNvPr>
          <p:cNvCxnSpPr>
            <a:cxnSpLocks/>
          </p:cNvCxnSpPr>
          <p:nvPr/>
        </p:nvCxnSpPr>
        <p:spPr>
          <a:xfrm rot="16200000" flipH="1">
            <a:off x="2978242" y="2311934"/>
            <a:ext cx="457200" cy="0"/>
          </a:xfrm>
          <a:prstGeom prst="straightConnector1">
            <a:avLst/>
          </a:prstGeom>
          <a:ln w="15875">
            <a:solidFill>
              <a:schemeClr val="accent1"/>
            </a:solidFill>
            <a:prstDash val="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795" name="Oval 794" descr="Dark blue circle">
            <a:extLst>
              <a:ext uri="{FF2B5EF4-FFF2-40B4-BE49-F238E27FC236}">
                <a16:creationId xmlns:a16="http://schemas.microsoft.com/office/drawing/2014/main" id="{2F9A0A14-BA1A-4654-B32F-1B188817C176}"/>
              </a:ext>
            </a:extLst>
          </p:cNvPr>
          <p:cNvSpPr/>
          <p:nvPr/>
        </p:nvSpPr>
        <p:spPr bwMode="auto">
          <a:xfrm>
            <a:off x="3152016" y="2598176"/>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796" name="Group 795" descr="Data analytics">
            <a:extLst>
              <a:ext uri="{FF2B5EF4-FFF2-40B4-BE49-F238E27FC236}">
                <a16:creationId xmlns:a16="http://schemas.microsoft.com/office/drawing/2014/main" id="{CCA5E309-C243-40E2-B993-C7BFE505564D}"/>
              </a:ext>
            </a:extLst>
          </p:cNvPr>
          <p:cNvGrpSpPr/>
          <p:nvPr/>
        </p:nvGrpSpPr>
        <p:grpSpPr>
          <a:xfrm>
            <a:off x="318354" y="1420046"/>
            <a:ext cx="292797" cy="640080"/>
            <a:chOff x="318354" y="1025655"/>
            <a:chExt cx="292797" cy="640080"/>
          </a:xfrm>
        </p:grpSpPr>
        <p:cxnSp>
          <p:nvCxnSpPr>
            <p:cNvPr id="797" name="Straight Arrow Connector 796">
              <a:extLst>
                <a:ext uri="{FF2B5EF4-FFF2-40B4-BE49-F238E27FC236}">
                  <a16:creationId xmlns:a16="http://schemas.microsoft.com/office/drawing/2014/main" id="{CC32BEF0-B3C9-412C-8A7B-EA0A3974B87A}"/>
                </a:ext>
              </a:extLst>
            </p:cNvPr>
            <p:cNvCxnSpPr>
              <a:cxnSpLocks/>
            </p:cNvCxnSpPr>
            <p:nvPr/>
          </p:nvCxnSpPr>
          <p:spPr>
            <a:xfrm rot="16200000">
              <a:off x="291111" y="1345695"/>
              <a:ext cx="640080"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798" name="TextBox 797">
              <a:extLst>
                <a:ext uri="{FF2B5EF4-FFF2-40B4-BE49-F238E27FC236}">
                  <a16:creationId xmlns:a16="http://schemas.microsoft.com/office/drawing/2014/main" id="{2DF907F0-CB87-4639-AE35-77ECBC450DA0}"/>
                </a:ext>
              </a:extLst>
            </p:cNvPr>
            <p:cNvSpPr txBox="1"/>
            <p:nvPr/>
          </p:nvSpPr>
          <p:spPr>
            <a:xfrm rot="16200000">
              <a:off x="130988" y="1225253"/>
              <a:ext cx="620953"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Data </a:t>
              </a:r>
              <a:b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b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analytics</a:t>
              </a:r>
            </a:p>
          </p:txBody>
        </p:sp>
      </p:grpSp>
      <p:sp>
        <p:nvSpPr>
          <p:cNvPr id="799" name="Rectangle 798">
            <a:extLst>
              <a:ext uri="{FF2B5EF4-FFF2-40B4-BE49-F238E27FC236}">
                <a16:creationId xmlns:a16="http://schemas.microsoft.com/office/drawing/2014/main" id="{26B021A2-B9F6-4DB2-B09E-E41F53DE566E}"/>
              </a:ext>
              <a:ext uri="{C183D7F6-B498-43B3-948B-1728B52AA6E4}">
                <adec:decorative xmlns:adec="http://schemas.microsoft.com/office/drawing/2017/decorative" val="1"/>
              </a:ext>
            </a:extLst>
          </p:cNvPr>
          <p:cNvSpPr/>
          <p:nvPr/>
        </p:nvSpPr>
        <p:spPr bwMode="auto">
          <a:xfrm>
            <a:off x="1323067" y="1412259"/>
            <a:ext cx="10240794" cy="636561"/>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91440" bIns="91440" numCol="1" spcCol="0" rtlCol="0" fromWordArt="0" anchor="t" anchorCtr="0" forceAA="0" compatLnSpc="1">
            <a:prstTxWarp prst="textNoShape">
              <a:avLst/>
            </a:prstTxWarp>
            <a:noAutofit/>
          </a:bodyPr>
          <a:lstStyle/>
          <a:p>
            <a:pPr marL="0" marR="0" lvl="0" indent="0" algn="l" defTabSz="710593"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Machine Learning</a:t>
            </a:r>
          </a:p>
        </p:txBody>
      </p:sp>
      <p:cxnSp>
        <p:nvCxnSpPr>
          <p:cNvPr id="800" name="Straight Connector 799" descr="Black line">
            <a:extLst>
              <a:ext uri="{FF2B5EF4-FFF2-40B4-BE49-F238E27FC236}">
                <a16:creationId xmlns:a16="http://schemas.microsoft.com/office/drawing/2014/main" id="{7DD74F20-D20E-47D7-BBBB-7A4F820D8064}"/>
              </a:ext>
            </a:extLst>
          </p:cNvPr>
          <p:cNvCxnSpPr>
            <a:cxnSpLocks/>
          </p:cNvCxnSpPr>
          <p:nvPr/>
        </p:nvCxnSpPr>
        <p:spPr>
          <a:xfrm rot="16200000">
            <a:off x="6769084" y="1620191"/>
            <a:ext cx="182880" cy="0"/>
          </a:xfrm>
          <a:prstGeom prst="line">
            <a:avLst/>
          </a:prstGeom>
          <a:ln>
            <a:solidFill>
              <a:schemeClr val="tx1"/>
            </a:solidFill>
            <a:prstDash val="sysDot"/>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801" name="TextBox 800">
            <a:extLst>
              <a:ext uri="{FF2B5EF4-FFF2-40B4-BE49-F238E27FC236}">
                <a16:creationId xmlns:a16="http://schemas.microsoft.com/office/drawing/2014/main" id="{9427BB7D-5B1B-4AEC-8A75-58758C03DC97}"/>
              </a:ext>
            </a:extLst>
          </p:cNvPr>
          <p:cNvSpPr txBox="1"/>
          <p:nvPr/>
        </p:nvSpPr>
        <p:spPr>
          <a:xfrm>
            <a:off x="6564071" y="1535588"/>
            <a:ext cx="213871" cy="86753"/>
          </a:xfrm>
          <a:prstGeom prst="rect">
            <a:avLst/>
          </a:prstGeom>
          <a:solidFill>
            <a:schemeClr val="bg1"/>
          </a:solid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Offline</a:t>
            </a:r>
          </a:p>
        </p:txBody>
      </p:sp>
      <p:sp>
        <p:nvSpPr>
          <p:cNvPr id="802" name="TextBox 801">
            <a:extLst>
              <a:ext uri="{FF2B5EF4-FFF2-40B4-BE49-F238E27FC236}">
                <a16:creationId xmlns:a16="http://schemas.microsoft.com/office/drawing/2014/main" id="{1577EDA1-EDD1-4C3D-95E5-B88D5DBA36D7}"/>
              </a:ext>
            </a:extLst>
          </p:cNvPr>
          <p:cNvSpPr txBox="1"/>
          <p:nvPr/>
        </p:nvSpPr>
        <p:spPr>
          <a:xfrm>
            <a:off x="6936527" y="1535588"/>
            <a:ext cx="213871" cy="86753"/>
          </a:xfrm>
          <a:prstGeom prst="rect">
            <a:avLst/>
          </a:prstGeom>
          <a:solidFill>
            <a:schemeClr val="bg1"/>
          </a:solid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Offline</a:t>
            </a:r>
          </a:p>
        </p:txBody>
      </p:sp>
      <p:sp>
        <p:nvSpPr>
          <p:cNvPr id="803" name="TextBox 802">
            <a:extLst>
              <a:ext uri="{FF2B5EF4-FFF2-40B4-BE49-F238E27FC236}">
                <a16:creationId xmlns:a16="http://schemas.microsoft.com/office/drawing/2014/main" id="{FB30ECCE-6B87-488B-B77D-001E059F7C46}"/>
              </a:ext>
            </a:extLst>
          </p:cNvPr>
          <p:cNvSpPr txBox="1"/>
          <p:nvPr/>
        </p:nvSpPr>
        <p:spPr>
          <a:xfrm>
            <a:off x="6658198" y="1849942"/>
            <a:ext cx="390089" cy="86753"/>
          </a:xfrm>
          <a:prstGeom prst="rect">
            <a:avLst/>
          </a:prstGeom>
          <a:solidFill>
            <a:schemeClr val="bg1"/>
          </a:solid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Deployment</a:t>
            </a:r>
          </a:p>
        </p:txBody>
      </p:sp>
      <p:cxnSp>
        <p:nvCxnSpPr>
          <p:cNvPr id="804" name="Straight Arrow Connector 803" descr="Blue arrow">
            <a:extLst>
              <a:ext uri="{FF2B5EF4-FFF2-40B4-BE49-F238E27FC236}">
                <a16:creationId xmlns:a16="http://schemas.microsoft.com/office/drawing/2014/main" id="{3AA04DEC-823D-4D34-A213-95189B6995C3}"/>
              </a:ext>
            </a:extLst>
          </p:cNvPr>
          <p:cNvCxnSpPr>
            <a:cxnSpLocks/>
          </p:cNvCxnSpPr>
          <p:nvPr/>
        </p:nvCxnSpPr>
        <p:spPr>
          <a:xfrm rot="16200000" flipH="1">
            <a:off x="6859175" y="1485209"/>
            <a:ext cx="0" cy="64008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805" name="Straight Arrow Connector 804" descr="Blue arrow">
            <a:extLst>
              <a:ext uri="{FF2B5EF4-FFF2-40B4-BE49-F238E27FC236}">
                <a16:creationId xmlns:a16="http://schemas.microsoft.com/office/drawing/2014/main" id="{BDAD4334-70C9-4BF6-A256-E435BD90610B}"/>
              </a:ext>
            </a:extLst>
          </p:cNvPr>
          <p:cNvCxnSpPr>
            <a:cxnSpLocks/>
          </p:cNvCxnSpPr>
          <p:nvPr/>
        </p:nvCxnSpPr>
        <p:spPr>
          <a:xfrm flipH="1">
            <a:off x="3833993" y="1600304"/>
            <a:ext cx="234992" cy="0"/>
          </a:xfrm>
          <a:prstGeom prst="straightConnector1">
            <a:avLst/>
          </a:prstGeom>
          <a:ln>
            <a:solidFill>
              <a:schemeClr val="tx1"/>
            </a:solidFill>
            <a:headEnd type="none" w="lg" len="med"/>
            <a:tailEnd type="triangle" w="sm" len="sm"/>
          </a:ln>
        </p:spPr>
        <p:style>
          <a:lnRef idx="1">
            <a:schemeClr val="accent1"/>
          </a:lnRef>
          <a:fillRef idx="0">
            <a:schemeClr val="accent1"/>
          </a:fillRef>
          <a:effectRef idx="0">
            <a:schemeClr val="accent1"/>
          </a:effectRef>
          <a:fontRef idx="minor">
            <a:schemeClr val="tx1"/>
          </a:fontRef>
        </p:style>
      </p:cxnSp>
      <p:sp>
        <p:nvSpPr>
          <p:cNvPr id="806" name="Oval 805" descr="Dark blue circle">
            <a:extLst>
              <a:ext uri="{FF2B5EF4-FFF2-40B4-BE49-F238E27FC236}">
                <a16:creationId xmlns:a16="http://schemas.microsoft.com/office/drawing/2014/main" id="{CE5C1E1F-15F5-4D86-B053-4458DD44C5BA}"/>
              </a:ext>
            </a:extLst>
          </p:cNvPr>
          <p:cNvSpPr/>
          <p:nvPr/>
        </p:nvSpPr>
        <p:spPr bwMode="auto">
          <a:xfrm>
            <a:off x="6269987" y="1744370"/>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807" name="Group 806">
            <a:extLst>
              <a:ext uri="{FF2B5EF4-FFF2-40B4-BE49-F238E27FC236}">
                <a16:creationId xmlns:a16="http://schemas.microsoft.com/office/drawing/2014/main" id="{B2847C42-55A5-44B1-815E-EE88403D3094}"/>
              </a:ext>
            </a:extLst>
          </p:cNvPr>
          <p:cNvGrpSpPr/>
          <p:nvPr/>
        </p:nvGrpSpPr>
        <p:grpSpPr>
          <a:xfrm>
            <a:off x="2610493" y="1498770"/>
            <a:ext cx="3836335" cy="485576"/>
            <a:chOff x="2610493" y="1517278"/>
            <a:chExt cx="3836335" cy="485576"/>
          </a:xfrm>
        </p:grpSpPr>
        <p:sp>
          <p:nvSpPr>
            <p:cNvPr id="808" name="Oval 807" descr="Dark blue circle">
              <a:extLst>
                <a:ext uri="{FF2B5EF4-FFF2-40B4-BE49-F238E27FC236}">
                  <a16:creationId xmlns:a16="http://schemas.microsoft.com/office/drawing/2014/main" id="{2E00AC45-DBD9-4211-8603-9C7809DE1AA0}"/>
                </a:ext>
              </a:extLst>
            </p:cNvPr>
            <p:cNvSpPr/>
            <p:nvPr/>
          </p:nvSpPr>
          <p:spPr bwMode="auto">
            <a:xfrm>
              <a:off x="6269987" y="1758504"/>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09" name="Rectangle 808">
              <a:extLst>
                <a:ext uri="{FF2B5EF4-FFF2-40B4-BE49-F238E27FC236}">
                  <a16:creationId xmlns:a16="http://schemas.microsoft.com/office/drawing/2014/main" id="{0816FE0F-3B60-4976-87B9-5B3DDCE0C964}"/>
                </a:ext>
                <a:ext uri="{C183D7F6-B498-43B3-948B-1728B52AA6E4}">
                  <adec:decorative xmlns:adec="http://schemas.microsoft.com/office/drawing/2017/decorative" val="1"/>
                </a:ext>
              </a:extLst>
            </p:cNvPr>
            <p:cNvSpPr/>
            <p:nvPr/>
          </p:nvSpPr>
          <p:spPr bwMode="auto">
            <a:xfrm>
              <a:off x="2610493" y="1517278"/>
              <a:ext cx="3836335" cy="485576"/>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400"/>
                </a:spcAft>
                <a:buClrTx/>
                <a:buSzTx/>
                <a:buFontTx/>
                <a:buNone/>
                <a:tabLst/>
                <a:defRPr/>
              </a:pPr>
              <a:r>
                <a:rPr kumimoji="0" lang="en-US" sz="900" b="0" i="0" u="none" strike="noStrike" kern="0" cap="none" spc="0" normalizeH="0" baseline="0" noProof="0">
                  <a:ln>
                    <a:noFill/>
                  </a:ln>
                  <a:solidFill>
                    <a:srgbClr val="0078D4"/>
                  </a:solidFill>
                  <a:effectLst/>
                  <a:uLnTx/>
                  <a:uFillTx/>
                  <a:latin typeface="Segoe UI"/>
                  <a:ea typeface="+mn-ea"/>
                  <a:cs typeface="Segoe UI Semibold" panose="020B0702040204020203" pitchFamily="34" charset="0"/>
                </a:rPr>
                <a:t>Model dev./</a:t>
              </a:r>
              <a:br>
                <a:rPr kumimoji="0" lang="en-US" sz="900" b="0" i="0" u="none" strike="noStrike" kern="0" cap="none" spc="0" normalizeH="0" baseline="0" noProof="0">
                  <a:ln>
                    <a:noFill/>
                  </a:ln>
                  <a:solidFill>
                    <a:srgbClr val="0078D4"/>
                  </a:solidFill>
                  <a:effectLst/>
                  <a:uLnTx/>
                  <a:uFillTx/>
                  <a:latin typeface="Segoe UI"/>
                  <a:ea typeface="+mn-ea"/>
                  <a:cs typeface="Segoe UI Semibold" panose="020B0702040204020203" pitchFamily="34" charset="0"/>
                </a:rPr>
              </a:br>
              <a:r>
                <a:rPr kumimoji="0" lang="en-US" sz="900" b="0" i="0" u="none" strike="noStrike" kern="0" cap="none" spc="0" normalizeH="0" baseline="0" noProof="0">
                  <a:ln>
                    <a:noFill/>
                  </a:ln>
                  <a:solidFill>
                    <a:srgbClr val="0078D4"/>
                  </a:solidFill>
                  <a:effectLst/>
                  <a:uLnTx/>
                  <a:uFillTx/>
                  <a:latin typeface="Segoe UI"/>
                  <a:ea typeface="+mn-ea"/>
                  <a:cs typeface="Segoe UI Semibold" panose="020B0702040204020203" pitchFamily="34" charset="0"/>
                </a:rPr>
                <a:t>training</a:t>
              </a:r>
            </a:p>
          </p:txBody>
        </p:sp>
        <p:grpSp>
          <p:nvGrpSpPr>
            <p:cNvPr id="810" name="Group 809" descr="Database">
              <a:extLst>
                <a:ext uri="{FF2B5EF4-FFF2-40B4-BE49-F238E27FC236}">
                  <a16:creationId xmlns:a16="http://schemas.microsoft.com/office/drawing/2014/main" id="{0787A503-A307-469E-AED7-A893EA9BBE34}"/>
                </a:ext>
              </a:extLst>
            </p:cNvPr>
            <p:cNvGrpSpPr/>
            <p:nvPr/>
          </p:nvGrpSpPr>
          <p:grpSpPr>
            <a:xfrm>
              <a:off x="3510969" y="1614150"/>
              <a:ext cx="151043" cy="200645"/>
              <a:chOff x="19547751" y="2337953"/>
              <a:chExt cx="652743" cy="867099"/>
            </a:xfrm>
          </p:grpSpPr>
          <p:sp>
            <p:nvSpPr>
              <p:cNvPr id="838" name="Freeform: Shape 837">
                <a:extLst>
                  <a:ext uri="{FF2B5EF4-FFF2-40B4-BE49-F238E27FC236}">
                    <a16:creationId xmlns:a16="http://schemas.microsoft.com/office/drawing/2014/main" id="{B02F65AD-85DA-4A44-93B9-9594BE1D386D}"/>
                  </a:ext>
                </a:extLst>
              </p:cNvPr>
              <p:cNvSpPr/>
              <p:nvPr/>
            </p:nvSpPr>
            <p:spPr>
              <a:xfrm>
                <a:off x="19547751" y="2337953"/>
                <a:ext cx="652743" cy="265932"/>
              </a:xfrm>
              <a:custGeom>
                <a:avLst/>
                <a:gdLst>
                  <a:gd name="connsiteX0" fmla="*/ 665832 w 665832"/>
                  <a:gd name="connsiteY0" fmla="*/ 135632 h 271264"/>
                  <a:gd name="connsiteX1" fmla="*/ 332916 w 665832"/>
                  <a:gd name="connsiteY1" fmla="*/ 271264 h 271264"/>
                  <a:gd name="connsiteX2" fmla="*/ 0 w 665832"/>
                  <a:gd name="connsiteY2" fmla="*/ 135632 h 271264"/>
                  <a:gd name="connsiteX3" fmla="*/ 332916 w 665832"/>
                  <a:gd name="connsiteY3" fmla="*/ 0 h 271264"/>
                  <a:gd name="connsiteX4" fmla="*/ 665832 w 665832"/>
                  <a:gd name="connsiteY4" fmla="*/ 135632 h 271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832" h="271264">
                    <a:moveTo>
                      <a:pt x="665832" y="135632"/>
                    </a:moveTo>
                    <a:cubicBezTo>
                      <a:pt x="665832" y="210540"/>
                      <a:pt x="516780" y="271264"/>
                      <a:pt x="332916" y="271264"/>
                    </a:cubicBezTo>
                    <a:cubicBezTo>
                      <a:pt x="149052" y="271264"/>
                      <a:pt x="0" y="210540"/>
                      <a:pt x="0" y="135632"/>
                    </a:cubicBezTo>
                    <a:cubicBezTo>
                      <a:pt x="0" y="60725"/>
                      <a:pt x="149052" y="0"/>
                      <a:pt x="332916" y="0"/>
                    </a:cubicBezTo>
                    <a:cubicBezTo>
                      <a:pt x="516780" y="0"/>
                      <a:pt x="665832" y="60725"/>
                      <a:pt x="665832" y="135632"/>
                    </a:cubicBezTo>
                    <a:close/>
                  </a:path>
                </a:pathLst>
              </a:custGeom>
              <a:solidFill>
                <a:srgbClr val="005A9F"/>
              </a:solidFill>
              <a:ln w="8114" cap="flat">
                <a:noFill/>
                <a:prstDash val="solid"/>
                <a:miter/>
              </a:ln>
            </p:spPr>
            <p:txBody>
              <a:bodyPr rot="0" spcFirstLastPara="0" vertOverflow="overflow" horzOverflow="overflow" vert="horz" wrap="square" lIns="107570" tIns="53785" rIns="107570" bIns="53785" numCol="1" spcCol="0" rtlCol="0" fromWordArt="0" anchor="ctr" anchorCtr="0" forceAA="0" compatLnSpc="1">
                <a:prstTxWarp prst="textNoShape">
                  <a:avLst/>
                </a:prstTxWarp>
                <a:noAutofit/>
              </a:bodyPr>
              <a:lstStyle/>
              <a:p>
                <a:pPr marL="0" marR="0" lvl="0" indent="0" algn="l" defTabSz="1097240" rtl="0" eaLnBrk="1" fontAlgn="auto" latinLnBrk="0" hangingPunct="1">
                  <a:lnSpc>
                    <a:spcPct val="100000"/>
                  </a:lnSpc>
                  <a:spcBef>
                    <a:spcPts val="0"/>
                  </a:spcBef>
                  <a:spcAft>
                    <a:spcPts val="0"/>
                  </a:spcAft>
                  <a:buClrTx/>
                  <a:buSzTx/>
                  <a:buFontTx/>
                  <a:buNone/>
                  <a:tabLst/>
                  <a:defRPr/>
                </a:pPr>
                <a:endParaRPr kumimoji="0" lang="en-US" sz="2118" b="0" i="0" u="none" strike="noStrike" kern="1200" cap="none" spc="0" normalizeH="0" baseline="0" noProof="0">
                  <a:ln>
                    <a:noFill/>
                  </a:ln>
                  <a:solidFill>
                    <a:srgbClr val="1A1A1A"/>
                  </a:solidFill>
                  <a:effectLst/>
                  <a:uLnTx/>
                  <a:uFillTx/>
                  <a:latin typeface="Segoe UI"/>
                  <a:ea typeface="+mn-ea"/>
                  <a:cs typeface="+mn-cs"/>
                </a:endParaRPr>
              </a:p>
            </p:txBody>
          </p:sp>
          <p:sp>
            <p:nvSpPr>
              <p:cNvPr id="839" name="Freeform: Shape 838">
                <a:extLst>
                  <a:ext uri="{FF2B5EF4-FFF2-40B4-BE49-F238E27FC236}">
                    <a16:creationId xmlns:a16="http://schemas.microsoft.com/office/drawing/2014/main" id="{515E0A1B-E280-42BB-89DC-179546C9523D}"/>
                  </a:ext>
                </a:extLst>
              </p:cNvPr>
              <p:cNvSpPr/>
              <p:nvPr/>
            </p:nvSpPr>
            <p:spPr>
              <a:xfrm>
                <a:off x="19547751" y="2471725"/>
                <a:ext cx="652743" cy="733327"/>
              </a:xfrm>
              <a:custGeom>
                <a:avLst/>
                <a:gdLst>
                  <a:gd name="connsiteX0" fmla="*/ 332916 w 665832"/>
                  <a:gd name="connsiteY0" fmla="*/ 135632 h 748031"/>
                  <a:gd name="connsiteX1" fmla="*/ 0 w 665832"/>
                  <a:gd name="connsiteY1" fmla="*/ 0 h 748031"/>
                  <a:gd name="connsiteX2" fmla="*/ 0 w 665832"/>
                  <a:gd name="connsiteY2" fmla="*/ 617332 h 748031"/>
                  <a:gd name="connsiteX3" fmla="*/ 332916 w 665832"/>
                  <a:gd name="connsiteY3" fmla="*/ 752964 h 748031"/>
                  <a:gd name="connsiteX4" fmla="*/ 665832 w 665832"/>
                  <a:gd name="connsiteY4" fmla="*/ 617332 h 748031"/>
                  <a:gd name="connsiteX5" fmla="*/ 665832 w 665832"/>
                  <a:gd name="connsiteY5" fmla="*/ 0 h 748031"/>
                  <a:gd name="connsiteX6" fmla="*/ 332916 w 665832"/>
                  <a:gd name="connsiteY6" fmla="*/ 135632 h 748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832" h="748031">
                    <a:moveTo>
                      <a:pt x="332916" y="135632"/>
                    </a:moveTo>
                    <a:cubicBezTo>
                      <a:pt x="149607" y="135632"/>
                      <a:pt x="0" y="74803"/>
                      <a:pt x="0" y="0"/>
                    </a:cubicBezTo>
                    <a:lnTo>
                      <a:pt x="0" y="617332"/>
                    </a:lnTo>
                    <a:cubicBezTo>
                      <a:pt x="0" y="692135"/>
                      <a:pt x="148785" y="752964"/>
                      <a:pt x="332916" y="752964"/>
                    </a:cubicBezTo>
                    <a:cubicBezTo>
                      <a:pt x="517047" y="752964"/>
                      <a:pt x="665832" y="692135"/>
                      <a:pt x="665832" y="617332"/>
                    </a:cubicBezTo>
                    <a:lnTo>
                      <a:pt x="665832" y="0"/>
                    </a:lnTo>
                    <a:cubicBezTo>
                      <a:pt x="666654" y="74803"/>
                      <a:pt x="517047" y="135632"/>
                      <a:pt x="332916" y="135632"/>
                    </a:cubicBezTo>
                    <a:close/>
                  </a:path>
                </a:pathLst>
              </a:custGeom>
              <a:solidFill>
                <a:srgbClr val="0078D4"/>
              </a:solidFill>
              <a:ln w="8114" cap="flat">
                <a:noFill/>
                <a:prstDash val="solid"/>
                <a:miter/>
              </a:ln>
            </p:spPr>
            <p:txBody>
              <a:bodyPr rot="0" spcFirstLastPara="0" vertOverflow="overflow" horzOverflow="overflow" vert="horz" wrap="square" lIns="107570" tIns="53785" rIns="107570" bIns="53785" numCol="1" spcCol="0" rtlCol="0" fromWordArt="0" anchor="ctr" anchorCtr="0" forceAA="0" compatLnSpc="1">
                <a:prstTxWarp prst="textNoShape">
                  <a:avLst/>
                </a:prstTxWarp>
                <a:noAutofit/>
              </a:bodyPr>
              <a:lstStyle/>
              <a:p>
                <a:pPr marL="0" marR="0" lvl="0" indent="0" algn="l" defTabSz="1097240" rtl="0" eaLnBrk="1" fontAlgn="auto" latinLnBrk="0" hangingPunct="1">
                  <a:lnSpc>
                    <a:spcPct val="100000"/>
                  </a:lnSpc>
                  <a:spcBef>
                    <a:spcPts val="0"/>
                  </a:spcBef>
                  <a:spcAft>
                    <a:spcPts val="0"/>
                  </a:spcAft>
                  <a:buClrTx/>
                  <a:buSzTx/>
                  <a:buFontTx/>
                  <a:buNone/>
                  <a:tabLst/>
                  <a:defRPr/>
                </a:pPr>
                <a:endParaRPr kumimoji="0" lang="en-US" sz="2118" b="0" i="0" u="none" strike="noStrike" kern="1200" cap="none" spc="0" normalizeH="0" baseline="0" noProof="0">
                  <a:ln>
                    <a:noFill/>
                  </a:ln>
                  <a:solidFill>
                    <a:srgbClr val="1A1A1A"/>
                  </a:solidFill>
                  <a:effectLst/>
                  <a:uLnTx/>
                  <a:uFillTx/>
                  <a:latin typeface="Segoe UI"/>
                  <a:ea typeface="+mn-ea"/>
                  <a:cs typeface="+mn-cs"/>
                </a:endParaRPr>
              </a:p>
            </p:txBody>
          </p:sp>
          <p:sp>
            <p:nvSpPr>
              <p:cNvPr id="840" name="Freeform: Shape 839">
                <a:extLst>
                  <a:ext uri="{FF2B5EF4-FFF2-40B4-BE49-F238E27FC236}">
                    <a16:creationId xmlns:a16="http://schemas.microsoft.com/office/drawing/2014/main" id="{CD7F59E0-C760-4A4D-82FF-349B7E661439}"/>
                  </a:ext>
                </a:extLst>
              </p:cNvPr>
              <p:cNvSpPr/>
              <p:nvPr/>
            </p:nvSpPr>
            <p:spPr>
              <a:xfrm>
                <a:off x="19617055" y="2416928"/>
                <a:ext cx="507689" cy="185346"/>
              </a:xfrm>
              <a:custGeom>
                <a:avLst/>
                <a:gdLst>
                  <a:gd name="connsiteX0" fmla="*/ 524445 w 517869"/>
                  <a:gd name="connsiteY0" fmla="*/ 106862 h 189062"/>
                  <a:gd name="connsiteX1" fmla="*/ 262223 w 517869"/>
                  <a:gd name="connsiteY1" fmla="*/ 0 h 189062"/>
                  <a:gd name="connsiteX2" fmla="*/ 0 w 517869"/>
                  <a:gd name="connsiteY2" fmla="*/ 106862 h 189062"/>
                  <a:gd name="connsiteX3" fmla="*/ 22194 w 517869"/>
                  <a:gd name="connsiteY3" fmla="*/ 149606 h 189062"/>
                  <a:gd name="connsiteX4" fmla="*/ 262223 w 517869"/>
                  <a:gd name="connsiteY4" fmla="*/ 190707 h 189062"/>
                  <a:gd name="connsiteX5" fmla="*/ 503073 w 517869"/>
                  <a:gd name="connsiteY5" fmla="*/ 149606 h 189062"/>
                  <a:gd name="connsiteX6" fmla="*/ 524445 w 517869"/>
                  <a:gd name="connsiteY6" fmla="*/ 106862 h 18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7869" h="189062">
                    <a:moveTo>
                      <a:pt x="524445" y="106862"/>
                    </a:moveTo>
                    <a:cubicBezTo>
                      <a:pt x="524445" y="47677"/>
                      <a:pt x="406897" y="0"/>
                      <a:pt x="262223" y="0"/>
                    </a:cubicBezTo>
                    <a:cubicBezTo>
                      <a:pt x="117548" y="0"/>
                      <a:pt x="0" y="47677"/>
                      <a:pt x="0" y="106862"/>
                    </a:cubicBezTo>
                    <a:cubicBezTo>
                      <a:pt x="0" y="121658"/>
                      <a:pt x="7398" y="136454"/>
                      <a:pt x="22194" y="149606"/>
                    </a:cubicBezTo>
                    <a:cubicBezTo>
                      <a:pt x="83024" y="175089"/>
                      <a:pt x="167691" y="190707"/>
                      <a:pt x="262223" y="190707"/>
                    </a:cubicBezTo>
                    <a:cubicBezTo>
                      <a:pt x="356754" y="190707"/>
                      <a:pt x="442244" y="175089"/>
                      <a:pt x="503073" y="149606"/>
                    </a:cubicBezTo>
                    <a:cubicBezTo>
                      <a:pt x="517047" y="136454"/>
                      <a:pt x="524445" y="121658"/>
                      <a:pt x="524445" y="106862"/>
                    </a:cubicBezTo>
                    <a:close/>
                  </a:path>
                </a:pathLst>
              </a:custGeom>
              <a:solidFill>
                <a:srgbClr val="50E6FF"/>
              </a:solidFill>
              <a:ln w="8114" cap="flat">
                <a:noFill/>
                <a:prstDash val="solid"/>
                <a:miter/>
              </a:ln>
            </p:spPr>
            <p:txBody>
              <a:bodyPr rot="0" spcFirstLastPara="0" vertOverflow="overflow" horzOverflow="overflow" vert="horz" wrap="square" lIns="107570" tIns="53785" rIns="107570" bIns="53785" numCol="1" spcCol="0" rtlCol="0" fromWordArt="0" anchor="ctr" anchorCtr="0" forceAA="0" compatLnSpc="1">
                <a:prstTxWarp prst="textNoShape">
                  <a:avLst/>
                </a:prstTxWarp>
                <a:noAutofit/>
              </a:bodyPr>
              <a:lstStyle/>
              <a:p>
                <a:pPr marL="0" marR="0" lvl="0" indent="0" algn="l" defTabSz="1097240" rtl="0" eaLnBrk="1" fontAlgn="auto" latinLnBrk="0" hangingPunct="1">
                  <a:lnSpc>
                    <a:spcPct val="100000"/>
                  </a:lnSpc>
                  <a:spcBef>
                    <a:spcPts val="0"/>
                  </a:spcBef>
                  <a:spcAft>
                    <a:spcPts val="0"/>
                  </a:spcAft>
                  <a:buClrTx/>
                  <a:buSzTx/>
                  <a:buFontTx/>
                  <a:buNone/>
                  <a:tabLst/>
                  <a:defRPr/>
                </a:pPr>
                <a:endParaRPr kumimoji="0" lang="en-US" sz="2118" b="0" i="0" u="none" strike="noStrike" kern="1200" cap="none" spc="0" normalizeH="0" baseline="0" noProof="0">
                  <a:ln>
                    <a:noFill/>
                  </a:ln>
                  <a:solidFill>
                    <a:srgbClr val="1A1A1A"/>
                  </a:solidFill>
                  <a:effectLst/>
                  <a:uLnTx/>
                  <a:uFillTx/>
                  <a:latin typeface="Segoe UI"/>
                  <a:ea typeface="+mn-ea"/>
                  <a:cs typeface="+mn-cs"/>
                </a:endParaRPr>
              </a:p>
            </p:txBody>
          </p:sp>
        </p:grpSp>
        <p:grpSp>
          <p:nvGrpSpPr>
            <p:cNvPr id="811" name="Group 810" descr="Brain">
              <a:extLst>
                <a:ext uri="{FF2B5EF4-FFF2-40B4-BE49-F238E27FC236}">
                  <a16:creationId xmlns:a16="http://schemas.microsoft.com/office/drawing/2014/main" id="{961BE3BE-0984-4903-A7C9-EFCAF77ED637}"/>
                </a:ext>
              </a:extLst>
            </p:cNvPr>
            <p:cNvGrpSpPr/>
            <p:nvPr/>
          </p:nvGrpSpPr>
          <p:grpSpPr>
            <a:xfrm>
              <a:off x="4636386" y="1614570"/>
              <a:ext cx="195859" cy="196504"/>
              <a:chOff x="10104388" y="2268538"/>
              <a:chExt cx="482600" cy="484188"/>
            </a:xfrm>
          </p:grpSpPr>
          <p:sp>
            <p:nvSpPr>
              <p:cNvPr id="836" name="Freeform 6">
                <a:extLst>
                  <a:ext uri="{FF2B5EF4-FFF2-40B4-BE49-F238E27FC236}">
                    <a16:creationId xmlns:a16="http://schemas.microsoft.com/office/drawing/2014/main" id="{46880A5E-EE5B-498E-9AED-AC5DF851A430}"/>
                  </a:ext>
                </a:extLst>
              </p:cNvPr>
              <p:cNvSpPr>
                <a:spLocks/>
              </p:cNvSpPr>
              <p:nvPr/>
            </p:nvSpPr>
            <p:spPr bwMode="auto">
              <a:xfrm>
                <a:off x="10104388" y="2268538"/>
                <a:ext cx="231775" cy="484188"/>
              </a:xfrm>
              <a:custGeom>
                <a:avLst/>
                <a:gdLst>
                  <a:gd name="T0" fmla="*/ 534 w 534"/>
                  <a:gd name="T1" fmla="*/ 831 h 1115"/>
                  <a:gd name="T2" fmla="*/ 534 w 534"/>
                  <a:gd name="T3" fmla="*/ 116 h 1115"/>
                  <a:gd name="T4" fmla="*/ 521 w 534"/>
                  <a:gd name="T5" fmla="*/ 68 h 1115"/>
                  <a:gd name="T6" fmla="*/ 518 w 534"/>
                  <a:gd name="T7" fmla="*/ 61 h 1115"/>
                  <a:gd name="T8" fmla="*/ 517 w 534"/>
                  <a:gd name="T9" fmla="*/ 61 h 1115"/>
                  <a:gd name="T10" fmla="*/ 411 w 534"/>
                  <a:gd name="T11" fmla="*/ 0 h 1115"/>
                  <a:gd name="T12" fmla="*/ 290 w 534"/>
                  <a:gd name="T13" fmla="*/ 106 h 1115"/>
                  <a:gd name="T14" fmla="*/ 273 w 534"/>
                  <a:gd name="T15" fmla="*/ 105 h 1115"/>
                  <a:gd name="T16" fmla="*/ 99 w 534"/>
                  <a:gd name="T17" fmla="*/ 280 h 1115"/>
                  <a:gd name="T18" fmla="*/ 104 w 534"/>
                  <a:gd name="T19" fmla="*/ 323 h 1115"/>
                  <a:gd name="T20" fmla="*/ 0 w 534"/>
                  <a:gd name="T21" fmla="*/ 591 h 1115"/>
                  <a:gd name="T22" fmla="*/ 259 w 534"/>
                  <a:gd name="T23" fmla="*/ 964 h 1115"/>
                  <a:gd name="T24" fmla="*/ 260 w 534"/>
                  <a:gd name="T25" fmla="*/ 970 h 1115"/>
                  <a:gd name="T26" fmla="*/ 397 w 534"/>
                  <a:gd name="T27" fmla="*/ 1108 h 1115"/>
                  <a:gd name="T28" fmla="*/ 503 w 534"/>
                  <a:gd name="T29" fmla="*/ 1096 h 1115"/>
                  <a:gd name="T30" fmla="*/ 534 w 534"/>
                  <a:gd name="T31" fmla="*/ 1049 h 1115"/>
                  <a:gd name="T32" fmla="*/ 534 w 534"/>
                  <a:gd name="T33" fmla="*/ 831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4" h="1115">
                    <a:moveTo>
                      <a:pt x="534" y="831"/>
                    </a:moveTo>
                    <a:cubicBezTo>
                      <a:pt x="534" y="116"/>
                      <a:pt x="534" y="116"/>
                      <a:pt x="534" y="116"/>
                    </a:cubicBezTo>
                    <a:cubicBezTo>
                      <a:pt x="534" y="98"/>
                      <a:pt x="529" y="82"/>
                      <a:pt x="521" y="68"/>
                    </a:cubicBezTo>
                    <a:cubicBezTo>
                      <a:pt x="520" y="65"/>
                      <a:pt x="519" y="63"/>
                      <a:pt x="518" y="61"/>
                    </a:cubicBezTo>
                    <a:cubicBezTo>
                      <a:pt x="518" y="61"/>
                      <a:pt x="518" y="61"/>
                      <a:pt x="517" y="61"/>
                    </a:cubicBezTo>
                    <a:cubicBezTo>
                      <a:pt x="496" y="25"/>
                      <a:pt x="457" y="0"/>
                      <a:pt x="411" y="0"/>
                    </a:cubicBezTo>
                    <a:cubicBezTo>
                      <a:pt x="349" y="0"/>
                      <a:pt x="298" y="46"/>
                      <a:pt x="290" y="106"/>
                    </a:cubicBezTo>
                    <a:cubicBezTo>
                      <a:pt x="284" y="105"/>
                      <a:pt x="279" y="105"/>
                      <a:pt x="273" y="105"/>
                    </a:cubicBezTo>
                    <a:cubicBezTo>
                      <a:pt x="177" y="105"/>
                      <a:pt x="99" y="183"/>
                      <a:pt x="99" y="280"/>
                    </a:cubicBezTo>
                    <a:cubicBezTo>
                      <a:pt x="99" y="295"/>
                      <a:pt x="101" y="309"/>
                      <a:pt x="104" y="323"/>
                    </a:cubicBezTo>
                    <a:cubicBezTo>
                      <a:pt x="40" y="394"/>
                      <a:pt x="0" y="487"/>
                      <a:pt x="0" y="591"/>
                    </a:cubicBezTo>
                    <a:cubicBezTo>
                      <a:pt x="0" y="762"/>
                      <a:pt x="108" y="907"/>
                      <a:pt x="259" y="964"/>
                    </a:cubicBezTo>
                    <a:cubicBezTo>
                      <a:pt x="259" y="966"/>
                      <a:pt x="259" y="968"/>
                      <a:pt x="260" y="970"/>
                    </a:cubicBezTo>
                    <a:cubicBezTo>
                      <a:pt x="273" y="1039"/>
                      <a:pt x="329" y="1094"/>
                      <a:pt x="397" y="1108"/>
                    </a:cubicBezTo>
                    <a:cubicBezTo>
                      <a:pt x="435" y="1115"/>
                      <a:pt x="472" y="1110"/>
                      <a:pt x="503" y="1096"/>
                    </a:cubicBezTo>
                    <a:cubicBezTo>
                      <a:pt x="522" y="1088"/>
                      <a:pt x="534" y="1069"/>
                      <a:pt x="534" y="1049"/>
                    </a:cubicBezTo>
                    <a:lnTo>
                      <a:pt x="534" y="831"/>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837" name="Freeform 7">
                <a:extLst>
                  <a:ext uri="{FF2B5EF4-FFF2-40B4-BE49-F238E27FC236}">
                    <a16:creationId xmlns:a16="http://schemas.microsoft.com/office/drawing/2014/main" id="{C6CAAC20-B505-4AD8-8F6E-4A449EF48993}"/>
                  </a:ext>
                </a:extLst>
              </p:cNvPr>
              <p:cNvSpPr>
                <a:spLocks/>
              </p:cNvSpPr>
              <p:nvPr/>
            </p:nvSpPr>
            <p:spPr bwMode="auto">
              <a:xfrm>
                <a:off x="10355213" y="2268538"/>
                <a:ext cx="231775" cy="484188"/>
              </a:xfrm>
              <a:custGeom>
                <a:avLst/>
                <a:gdLst>
                  <a:gd name="T0" fmla="*/ 0 w 534"/>
                  <a:gd name="T1" fmla="*/ 831 h 1115"/>
                  <a:gd name="T2" fmla="*/ 0 w 534"/>
                  <a:gd name="T3" fmla="*/ 116 h 1115"/>
                  <a:gd name="T4" fmla="*/ 14 w 534"/>
                  <a:gd name="T5" fmla="*/ 68 h 1115"/>
                  <a:gd name="T6" fmla="*/ 17 w 534"/>
                  <a:gd name="T7" fmla="*/ 61 h 1115"/>
                  <a:gd name="T8" fmla="*/ 17 w 534"/>
                  <a:gd name="T9" fmla="*/ 61 h 1115"/>
                  <a:gd name="T10" fmla="*/ 123 w 534"/>
                  <a:gd name="T11" fmla="*/ 0 h 1115"/>
                  <a:gd name="T12" fmla="*/ 245 w 534"/>
                  <a:gd name="T13" fmla="*/ 106 h 1115"/>
                  <a:gd name="T14" fmla="*/ 262 w 534"/>
                  <a:gd name="T15" fmla="*/ 105 h 1115"/>
                  <a:gd name="T16" fmla="*/ 436 w 534"/>
                  <a:gd name="T17" fmla="*/ 280 h 1115"/>
                  <a:gd name="T18" fmla="*/ 431 w 534"/>
                  <a:gd name="T19" fmla="*/ 323 h 1115"/>
                  <a:gd name="T20" fmla="*/ 534 w 534"/>
                  <a:gd name="T21" fmla="*/ 591 h 1115"/>
                  <a:gd name="T22" fmla="*/ 276 w 534"/>
                  <a:gd name="T23" fmla="*/ 964 h 1115"/>
                  <a:gd name="T24" fmla="*/ 275 w 534"/>
                  <a:gd name="T25" fmla="*/ 970 h 1115"/>
                  <a:gd name="T26" fmla="*/ 138 w 534"/>
                  <a:gd name="T27" fmla="*/ 1108 h 1115"/>
                  <a:gd name="T28" fmla="*/ 32 w 534"/>
                  <a:gd name="T29" fmla="*/ 1096 h 1115"/>
                  <a:gd name="T30" fmla="*/ 0 w 534"/>
                  <a:gd name="T31" fmla="*/ 1049 h 1115"/>
                  <a:gd name="T32" fmla="*/ 0 w 534"/>
                  <a:gd name="T33" fmla="*/ 831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4" h="1115">
                    <a:moveTo>
                      <a:pt x="0" y="831"/>
                    </a:moveTo>
                    <a:cubicBezTo>
                      <a:pt x="0" y="116"/>
                      <a:pt x="0" y="116"/>
                      <a:pt x="0" y="116"/>
                    </a:cubicBezTo>
                    <a:cubicBezTo>
                      <a:pt x="0" y="98"/>
                      <a:pt x="5" y="82"/>
                      <a:pt x="14" y="68"/>
                    </a:cubicBezTo>
                    <a:cubicBezTo>
                      <a:pt x="15" y="65"/>
                      <a:pt x="16" y="63"/>
                      <a:pt x="17" y="61"/>
                    </a:cubicBezTo>
                    <a:cubicBezTo>
                      <a:pt x="17" y="61"/>
                      <a:pt x="17" y="61"/>
                      <a:pt x="17" y="61"/>
                    </a:cubicBezTo>
                    <a:cubicBezTo>
                      <a:pt x="39" y="25"/>
                      <a:pt x="78" y="0"/>
                      <a:pt x="123" y="0"/>
                    </a:cubicBezTo>
                    <a:cubicBezTo>
                      <a:pt x="185" y="0"/>
                      <a:pt x="237" y="46"/>
                      <a:pt x="245" y="106"/>
                    </a:cubicBezTo>
                    <a:cubicBezTo>
                      <a:pt x="250" y="105"/>
                      <a:pt x="256" y="105"/>
                      <a:pt x="262" y="105"/>
                    </a:cubicBezTo>
                    <a:cubicBezTo>
                      <a:pt x="358" y="105"/>
                      <a:pt x="436" y="183"/>
                      <a:pt x="436" y="280"/>
                    </a:cubicBezTo>
                    <a:cubicBezTo>
                      <a:pt x="436" y="295"/>
                      <a:pt x="434" y="309"/>
                      <a:pt x="431" y="323"/>
                    </a:cubicBezTo>
                    <a:cubicBezTo>
                      <a:pt x="495" y="394"/>
                      <a:pt x="534" y="487"/>
                      <a:pt x="534" y="591"/>
                    </a:cubicBezTo>
                    <a:cubicBezTo>
                      <a:pt x="534" y="762"/>
                      <a:pt x="427" y="907"/>
                      <a:pt x="276" y="964"/>
                    </a:cubicBezTo>
                    <a:cubicBezTo>
                      <a:pt x="275" y="966"/>
                      <a:pt x="275" y="968"/>
                      <a:pt x="275" y="970"/>
                    </a:cubicBezTo>
                    <a:cubicBezTo>
                      <a:pt x="262" y="1039"/>
                      <a:pt x="206" y="1094"/>
                      <a:pt x="138" y="1108"/>
                    </a:cubicBezTo>
                    <a:cubicBezTo>
                      <a:pt x="100" y="1115"/>
                      <a:pt x="63" y="1110"/>
                      <a:pt x="32" y="1096"/>
                    </a:cubicBezTo>
                    <a:cubicBezTo>
                      <a:pt x="13" y="1088"/>
                      <a:pt x="0" y="1069"/>
                      <a:pt x="0" y="1049"/>
                    </a:cubicBezTo>
                    <a:lnTo>
                      <a:pt x="0" y="831"/>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pic>
          <p:nvPicPr>
            <p:cNvPr id="812" name="Picture 811" descr="person at desk">
              <a:extLst>
                <a:ext uri="{FF2B5EF4-FFF2-40B4-BE49-F238E27FC236}">
                  <a16:creationId xmlns:a16="http://schemas.microsoft.com/office/drawing/2014/main" id="{DAE1EB7C-950A-44A5-ADF0-80CA621F0944}"/>
                </a:ext>
              </a:extLst>
            </p:cNvPr>
            <p:cNvPicPr>
              <a:picLocks noChangeAspect="1"/>
            </p:cNvPicPr>
            <p:nvPr/>
          </p:nvPicPr>
          <p:blipFill>
            <a:blip r:embed="rId3"/>
            <a:stretch>
              <a:fillRect/>
            </a:stretch>
          </p:blipFill>
          <p:spPr>
            <a:xfrm>
              <a:off x="5132912" y="1629450"/>
              <a:ext cx="169179" cy="169179"/>
            </a:xfrm>
            <a:prstGeom prst="rect">
              <a:avLst/>
            </a:prstGeom>
          </p:spPr>
        </p:pic>
        <p:grpSp>
          <p:nvGrpSpPr>
            <p:cNvPr id="813" name="Group 812" descr="Stop watch">
              <a:extLst>
                <a:ext uri="{FF2B5EF4-FFF2-40B4-BE49-F238E27FC236}">
                  <a16:creationId xmlns:a16="http://schemas.microsoft.com/office/drawing/2014/main" id="{918B239D-7EE6-4DC5-A660-FFDD1F18510C}"/>
                </a:ext>
              </a:extLst>
            </p:cNvPr>
            <p:cNvGrpSpPr/>
            <p:nvPr/>
          </p:nvGrpSpPr>
          <p:grpSpPr>
            <a:xfrm>
              <a:off x="5860977" y="1593018"/>
              <a:ext cx="195884" cy="239045"/>
              <a:chOff x="10093262" y="4689778"/>
              <a:chExt cx="398934" cy="486835"/>
            </a:xfrm>
          </p:grpSpPr>
          <p:sp>
            <p:nvSpPr>
              <p:cNvPr id="827" name="Freeform 5">
                <a:extLst>
                  <a:ext uri="{FF2B5EF4-FFF2-40B4-BE49-F238E27FC236}">
                    <a16:creationId xmlns:a16="http://schemas.microsoft.com/office/drawing/2014/main" id="{A2CEE1A3-CD84-450C-B17D-6D5BE781407E}"/>
                  </a:ext>
                </a:extLst>
              </p:cNvPr>
              <p:cNvSpPr>
                <a:spLocks/>
              </p:cNvSpPr>
              <p:nvPr/>
            </p:nvSpPr>
            <p:spPr bwMode="auto">
              <a:xfrm>
                <a:off x="10093262" y="4806415"/>
                <a:ext cx="62545" cy="77758"/>
              </a:xfrm>
              <a:custGeom>
                <a:avLst/>
                <a:gdLst>
                  <a:gd name="T0" fmla="*/ 26 w 37"/>
                  <a:gd name="T1" fmla="*/ 46 h 46"/>
                  <a:gd name="T2" fmla="*/ 0 w 37"/>
                  <a:gd name="T3" fmla="*/ 20 h 46"/>
                  <a:gd name="T4" fmla="*/ 20 w 37"/>
                  <a:gd name="T5" fmla="*/ 0 h 46"/>
                  <a:gd name="T6" fmla="*/ 37 w 37"/>
                  <a:gd name="T7" fmla="*/ 16 h 46"/>
                  <a:gd name="T8" fmla="*/ 26 w 37"/>
                  <a:gd name="T9" fmla="*/ 46 h 46"/>
                </a:gdLst>
                <a:ahLst/>
                <a:cxnLst>
                  <a:cxn ang="0">
                    <a:pos x="T0" y="T1"/>
                  </a:cxn>
                  <a:cxn ang="0">
                    <a:pos x="T2" y="T3"/>
                  </a:cxn>
                  <a:cxn ang="0">
                    <a:pos x="T4" y="T5"/>
                  </a:cxn>
                  <a:cxn ang="0">
                    <a:pos x="T6" y="T7"/>
                  </a:cxn>
                  <a:cxn ang="0">
                    <a:pos x="T8" y="T9"/>
                  </a:cxn>
                </a:cxnLst>
                <a:rect l="0" t="0" r="r" b="b"/>
                <a:pathLst>
                  <a:path w="37" h="46">
                    <a:moveTo>
                      <a:pt x="26" y="46"/>
                    </a:moveTo>
                    <a:lnTo>
                      <a:pt x="0" y="20"/>
                    </a:lnTo>
                    <a:lnTo>
                      <a:pt x="20" y="0"/>
                    </a:lnTo>
                    <a:lnTo>
                      <a:pt x="37" y="16"/>
                    </a:lnTo>
                    <a:lnTo>
                      <a:pt x="26" y="46"/>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828" name="Freeform 6">
                <a:extLst>
                  <a:ext uri="{FF2B5EF4-FFF2-40B4-BE49-F238E27FC236}">
                    <a16:creationId xmlns:a16="http://schemas.microsoft.com/office/drawing/2014/main" id="{35028653-3AF4-4A50-A170-9ACE812D5F84}"/>
                  </a:ext>
                </a:extLst>
              </p:cNvPr>
              <p:cNvSpPr>
                <a:spLocks/>
              </p:cNvSpPr>
              <p:nvPr/>
            </p:nvSpPr>
            <p:spPr bwMode="auto">
              <a:xfrm>
                <a:off x="10093262" y="4806415"/>
                <a:ext cx="62545" cy="77758"/>
              </a:xfrm>
              <a:custGeom>
                <a:avLst/>
                <a:gdLst>
                  <a:gd name="T0" fmla="*/ 26 w 37"/>
                  <a:gd name="T1" fmla="*/ 46 h 46"/>
                  <a:gd name="T2" fmla="*/ 0 w 37"/>
                  <a:gd name="T3" fmla="*/ 20 h 46"/>
                  <a:gd name="T4" fmla="*/ 20 w 37"/>
                  <a:gd name="T5" fmla="*/ 0 h 46"/>
                  <a:gd name="T6" fmla="*/ 37 w 37"/>
                  <a:gd name="T7" fmla="*/ 16 h 46"/>
                </a:gdLst>
                <a:ahLst/>
                <a:cxnLst>
                  <a:cxn ang="0">
                    <a:pos x="T0" y="T1"/>
                  </a:cxn>
                  <a:cxn ang="0">
                    <a:pos x="T2" y="T3"/>
                  </a:cxn>
                  <a:cxn ang="0">
                    <a:pos x="T4" y="T5"/>
                  </a:cxn>
                  <a:cxn ang="0">
                    <a:pos x="T6" y="T7"/>
                  </a:cxn>
                </a:cxnLst>
                <a:rect l="0" t="0" r="r" b="b"/>
                <a:pathLst>
                  <a:path w="37" h="46">
                    <a:moveTo>
                      <a:pt x="26" y="46"/>
                    </a:moveTo>
                    <a:lnTo>
                      <a:pt x="0" y="20"/>
                    </a:lnTo>
                    <a:lnTo>
                      <a:pt x="20" y="0"/>
                    </a:lnTo>
                    <a:lnTo>
                      <a:pt x="37"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829" name="Freeform 7">
                <a:extLst>
                  <a:ext uri="{FF2B5EF4-FFF2-40B4-BE49-F238E27FC236}">
                    <a16:creationId xmlns:a16="http://schemas.microsoft.com/office/drawing/2014/main" id="{843733AF-A2B7-47B5-9EE3-20BEA58CDDA2}"/>
                  </a:ext>
                </a:extLst>
              </p:cNvPr>
              <p:cNvSpPr>
                <a:spLocks/>
              </p:cNvSpPr>
              <p:nvPr/>
            </p:nvSpPr>
            <p:spPr bwMode="auto">
              <a:xfrm>
                <a:off x="10431341" y="4806415"/>
                <a:ext cx="60855" cy="74378"/>
              </a:xfrm>
              <a:custGeom>
                <a:avLst/>
                <a:gdLst>
                  <a:gd name="T0" fmla="*/ 13 w 36"/>
                  <a:gd name="T1" fmla="*/ 44 h 44"/>
                  <a:gd name="T2" fmla="*/ 36 w 36"/>
                  <a:gd name="T3" fmla="*/ 20 h 44"/>
                  <a:gd name="T4" fmla="*/ 15 w 36"/>
                  <a:gd name="T5" fmla="*/ 0 h 44"/>
                  <a:gd name="T6" fmla="*/ 0 w 36"/>
                  <a:gd name="T7" fmla="*/ 16 h 44"/>
                  <a:gd name="T8" fmla="*/ 13 w 36"/>
                  <a:gd name="T9" fmla="*/ 44 h 44"/>
                </a:gdLst>
                <a:ahLst/>
                <a:cxnLst>
                  <a:cxn ang="0">
                    <a:pos x="T0" y="T1"/>
                  </a:cxn>
                  <a:cxn ang="0">
                    <a:pos x="T2" y="T3"/>
                  </a:cxn>
                  <a:cxn ang="0">
                    <a:pos x="T4" y="T5"/>
                  </a:cxn>
                  <a:cxn ang="0">
                    <a:pos x="T6" y="T7"/>
                  </a:cxn>
                  <a:cxn ang="0">
                    <a:pos x="T8" y="T9"/>
                  </a:cxn>
                </a:cxnLst>
                <a:rect l="0" t="0" r="r" b="b"/>
                <a:pathLst>
                  <a:path w="36" h="44">
                    <a:moveTo>
                      <a:pt x="13" y="44"/>
                    </a:moveTo>
                    <a:lnTo>
                      <a:pt x="36" y="20"/>
                    </a:lnTo>
                    <a:lnTo>
                      <a:pt x="15" y="0"/>
                    </a:lnTo>
                    <a:lnTo>
                      <a:pt x="0" y="16"/>
                    </a:lnTo>
                    <a:lnTo>
                      <a:pt x="13" y="44"/>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830" name="Oval 9">
                <a:extLst>
                  <a:ext uri="{FF2B5EF4-FFF2-40B4-BE49-F238E27FC236}">
                    <a16:creationId xmlns:a16="http://schemas.microsoft.com/office/drawing/2014/main" id="{10887429-8A6E-4B33-AF6E-CB9647ACE805}"/>
                  </a:ext>
                </a:extLst>
              </p:cNvPr>
              <p:cNvSpPr>
                <a:spLocks noChangeArrowheads="1"/>
              </p:cNvSpPr>
              <p:nvPr/>
            </p:nvSpPr>
            <p:spPr bwMode="auto">
              <a:xfrm>
                <a:off x="10093262" y="4777679"/>
                <a:ext cx="398934" cy="398934"/>
              </a:xfrm>
              <a:prstGeom prst="ellipse">
                <a:avLst/>
              </a:prstGeom>
              <a:solidFill>
                <a:srgbClr val="4FE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831" name="Freeform 10">
                <a:extLst>
                  <a:ext uri="{FF2B5EF4-FFF2-40B4-BE49-F238E27FC236}">
                    <a16:creationId xmlns:a16="http://schemas.microsoft.com/office/drawing/2014/main" id="{2262A3D6-3097-4E64-BB2D-01C1E1967A7C}"/>
                  </a:ext>
                </a:extLst>
              </p:cNvPr>
              <p:cNvSpPr>
                <a:spLocks/>
              </p:cNvSpPr>
              <p:nvPr/>
            </p:nvSpPr>
            <p:spPr bwMode="auto">
              <a:xfrm>
                <a:off x="10172711" y="4809797"/>
                <a:ext cx="287368" cy="334699"/>
              </a:xfrm>
              <a:custGeom>
                <a:avLst/>
                <a:gdLst>
                  <a:gd name="T0" fmla="*/ 11 w 289"/>
                  <a:gd name="T1" fmla="*/ 60 h 337"/>
                  <a:gd name="T2" fmla="*/ 229 w 289"/>
                  <a:gd name="T3" fmla="*/ 60 h 337"/>
                  <a:gd name="T4" fmla="*/ 229 w 289"/>
                  <a:gd name="T5" fmla="*/ 277 h 337"/>
                  <a:gd name="T6" fmla="*/ 11 w 289"/>
                  <a:gd name="T7" fmla="*/ 277 h 337"/>
                  <a:gd name="T8" fmla="*/ 122 w 289"/>
                  <a:gd name="T9" fmla="*/ 168 h 337"/>
                  <a:gd name="T10" fmla="*/ 0 w 289"/>
                  <a:gd name="T11" fmla="*/ 77 h 337"/>
                  <a:gd name="T12" fmla="*/ 11 w 289"/>
                  <a:gd name="T13" fmla="*/ 60 h 337"/>
                </a:gdLst>
                <a:ahLst/>
                <a:cxnLst>
                  <a:cxn ang="0">
                    <a:pos x="T0" y="T1"/>
                  </a:cxn>
                  <a:cxn ang="0">
                    <a:pos x="T2" y="T3"/>
                  </a:cxn>
                  <a:cxn ang="0">
                    <a:pos x="T4" y="T5"/>
                  </a:cxn>
                  <a:cxn ang="0">
                    <a:pos x="T6" y="T7"/>
                  </a:cxn>
                  <a:cxn ang="0">
                    <a:pos x="T8" y="T9"/>
                  </a:cxn>
                  <a:cxn ang="0">
                    <a:pos x="T10" y="T11"/>
                  </a:cxn>
                  <a:cxn ang="0">
                    <a:pos x="T12" y="T13"/>
                  </a:cxn>
                </a:cxnLst>
                <a:rect l="0" t="0" r="r" b="b"/>
                <a:pathLst>
                  <a:path w="289" h="337">
                    <a:moveTo>
                      <a:pt x="11" y="60"/>
                    </a:moveTo>
                    <a:cubicBezTo>
                      <a:pt x="71" y="0"/>
                      <a:pt x="169" y="0"/>
                      <a:pt x="229" y="60"/>
                    </a:cubicBezTo>
                    <a:cubicBezTo>
                      <a:pt x="289" y="120"/>
                      <a:pt x="289" y="217"/>
                      <a:pt x="229" y="277"/>
                    </a:cubicBezTo>
                    <a:cubicBezTo>
                      <a:pt x="169" y="337"/>
                      <a:pt x="71" y="337"/>
                      <a:pt x="11" y="277"/>
                    </a:cubicBezTo>
                    <a:cubicBezTo>
                      <a:pt x="122" y="168"/>
                      <a:pt x="122" y="168"/>
                      <a:pt x="122" y="168"/>
                    </a:cubicBezTo>
                    <a:cubicBezTo>
                      <a:pt x="0" y="77"/>
                      <a:pt x="0" y="77"/>
                      <a:pt x="0" y="77"/>
                    </a:cubicBezTo>
                    <a:lnTo>
                      <a:pt x="11" y="60"/>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832" name="Rectangle 11">
                <a:extLst>
                  <a:ext uri="{FF2B5EF4-FFF2-40B4-BE49-F238E27FC236}">
                    <a16:creationId xmlns:a16="http://schemas.microsoft.com/office/drawing/2014/main" id="{F7284ECE-EC03-47A3-B1B0-AF694F8FFA2D}"/>
                  </a:ext>
                </a:extLst>
              </p:cNvPr>
              <p:cNvSpPr>
                <a:spLocks noChangeArrowheads="1"/>
              </p:cNvSpPr>
              <p:nvPr/>
            </p:nvSpPr>
            <p:spPr bwMode="auto">
              <a:xfrm>
                <a:off x="10230185" y="4689778"/>
                <a:ext cx="125090" cy="43951"/>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833" name="Rectangle 12">
                <a:extLst>
                  <a:ext uri="{FF2B5EF4-FFF2-40B4-BE49-F238E27FC236}">
                    <a16:creationId xmlns:a16="http://schemas.microsoft.com/office/drawing/2014/main" id="{B68E547A-7BEE-44EB-9911-9248E1DFC242}"/>
                  </a:ext>
                </a:extLst>
              </p:cNvPr>
              <p:cNvSpPr>
                <a:spLocks noChangeArrowheads="1"/>
              </p:cNvSpPr>
              <p:nvPr/>
            </p:nvSpPr>
            <p:spPr bwMode="auto">
              <a:xfrm>
                <a:off x="10284277" y="4732038"/>
                <a:ext cx="11833" cy="45641"/>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834" name="Oval 13">
                <a:extLst>
                  <a:ext uri="{FF2B5EF4-FFF2-40B4-BE49-F238E27FC236}">
                    <a16:creationId xmlns:a16="http://schemas.microsoft.com/office/drawing/2014/main" id="{E5B66BA5-649B-4CE6-80EB-CB74806F0D53}"/>
                  </a:ext>
                </a:extLst>
              </p:cNvPr>
              <p:cNvSpPr>
                <a:spLocks noChangeArrowheads="1"/>
              </p:cNvSpPr>
              <p:nvPr/>
            </p:nvSpPr>
            <p:spPr bwMode="auto">
              <a:xfrm>
                <a:off x="10272444" y="4956861"/>
                <a:ext cx="40570" cy="4057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835" name="Freeform 14">
                <a:extLst>
                  <a:ext uri="{FF2B5EF4-FFF2-40B4-BE49-F238E27FC236}">
                    <a16:creationId xmlns:a16="http://schemas.microsoft.com/office/drawing/2014/main" id="{F39590D8-40D5-49F8-A0C3-CE31BD560046}"/>
                  </a:ext>
                </a:extLst>
              </p:cNvPr>
              <p:cNvSpPr>
                <a:spLocks/>
              </p:cNvSpPr>
              <p:nvPr/>
            </p:nvSpPr>
            <p:spPr bwMode="auto">
              <a:xfrm>
                <a:off x="10171020" y="4875722"/>
                <a:ext cx="109876" cy="92972"/>
              </a:xfrm>
              <a:custGeom>
                <a:avLst/>
                <a:gdLst>
                  <a:gd name="T0" fmla="*/ 4 w 65"/>
                  <a:gd name="T1" fmla="*/ 0 h 55"/>
                  <a:gd name="T2" fmla="*/ 0 w 65"/>
                  <a:gd name="T3" fmla="*/ 6 h 55"/>
                  <a:gd name="T4" fmla="*/ 60 w 65"/>
                  <a:gd name="T5" fmla="*/ 55 h 55"/>
                  <a:gd name="T6" fmla="*/ 65 w 65"/>
                  <a:gd name="T7" fmla="*/ 50 h 55"/>
                  <a:gd name="T8" fmla="*/ 4 w 65"/>
                  <a:gd name="T9" fmla="*/ 0 h 55"/>
                </a:gdLst>
                <a:ahLst/>
                <a:cxnLst>
                  <a:cxn ang="0">
                    <a:pos x="T0" y="T1"/>
                  </a:cxn>
                  <a:cxn ang="0">
                    <a:pos x="T2" y="T3"/>
                  </a:cxn>
                  <a:cxn ang="0">
                    <a:pos x="T4" y="T5"/>
                  </a:cxn>
                  <a:cxn ang="0">
                    <a:pos x="T6" y="T7"/>
                  </a:cxn>
                  <a:cxn ang="0">
                    <a:pos x="T8" y="T9"/>
                  </a:cxn>
                </a:cxnLst>
                <a:rect l="0" t="0" r="r" b="b"/>
                <a:pathLst>
                  <a:path w="65" h="55">
                    <a:moveTo>
                      <a:pt x="4" y="0"/>
                    </a:moveTo>
                    <a:lnTo>
                      <a:pt x="0" y="6"/>
                    </a:lnTo>
                    <a:lnTo>
                      <a:pt x="60" y="55"/>
                    </a:lnTo>
                    <a:lnTo>
                      <a:pt x="65" y="50"/>
                    </a:lnTo>
                    <a:lnTo>
                      <a:pt x="4" y="0"/>
                    </a:ln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grpSp>
        <p:cxnSp>
          <p:nvCxnSpPr>
            <p:cNvPr id="814" name="Straight Arrow Connector 813" descr="Blue arrow">
              <a:extLst>
                <a:ext uri="{FF2B5EF4-FFF2-40B4-BE49-F238E27FC236}">
                  <a16:creationId xmlns:a16="http://schemas.microsoft.com/office/drawing/2014/main" id="{8F01A727-16E2-40B2-AB23-A6634DC6B5F8}"/>
                </a:ext>
              </a:extLst>
            </p:cNvPr>
            <p:cNvCxnSpPr>
              <a:cxnSpLocks/>
            </p:cNvCxnSpPr>
            <p:nvPr/>
          </p:nvCxnSpPr>
          <p:spPr>
            <a:xfrm>
              <a:off x="3841613" y="1729666"/>
              <a:ext cx="234992" cy="0"/>
            </a:xfrm>
            <a:prstGeom prst="straightConnector1">
              <a:avLst/>
            </a:prstGeom>
            <a:ln>
              <a:solidFill>
                <a:schemeClr val="tx1"/>
              </a:solidFill>
              <a:headEnd type="none" w="lg" len="med"/>
              <a:tailEnd type="triangle" w="sm" len="sm"/>
            </a:ln>
          </p:spPr>
          <p:style>
            <a:lnRef idx="1">
              <a:schemeClr val="accent1"/>
            </a:lnRef>
            <a:fillRef idx="0">
              <a:schemeClr val="accent1"/>
            </a:fillRef>
            <a:effectRef idx="0">
              <a:schemeClr val="accent1"/>
            </a:effectRef>
            <a:fontRef idx="minor">
              <a:schemeClr val="tx1"/>
            </a:fontRef>
          </p:style>
        </p:cxnSp>
        <p:sp>
          <p:nvSpPr>
            <p:cNvPr id="815" name="TextBox 814">
              <a:extLst>
                <a:ext uri="{FF2B5EF4-FFF2-40B4-BE49-F238E27FC236}">
                  <a16:creationId xmlns:a16="http://schemas.microsoft.com/office/drawing/2014/main" id="{078135AF-A0B8-4B93-81E3-5A0D9DDC8DCB}"/>
                </a:ext>
              </a:extLst>
            </p:cNvPr>
            <p:cNvSpPr txBox="1"/>
            <p:nvPr/>
          </p:nvSpPr>
          <p:spPr>
            <a:xfrm>
              <a:off x="4982544" y="1875186"/>
              <a:ext cx="469915" cy="86754"/>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Model training</a:t>
              </a:r>
            </a:p>
          </p:txBody>
        </p:sp>
        <p:sp>
          <p:nvSpPr>
            <p:cNvPr id="816" name="TextBox 815">
              <a:extLst>
                <a:ext uri="{FF2B5EF4-FFF2-40B4-BE49-F238E27FC236}">
                  <a16:creationId xmlns:a16="http://schemas.microsoft.com/office/drawing/2014/main" id="{64D4B331-BBBA-45AB-8072-6137338B1C83}"/>
                </a:ext>
              </a:extLst>
            </p:cNvPr>
            <p:cNvSpPr txBox="1"/>
            <p:nvPr/>
          </p:nvSpPr>
          <p:spPr>
            <a:xfrm>
              <a:off x="4631898" y="1875186"/>
              <a:ext cx="204834" cy="86754"/>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Model</a:t>
              </a:r>
            </a:p>
          </p:txBody>
        </p:sp>
        <p:sp>
          <p:nvSpPr>
            <p:cNvPr id="817" name="TextBox 816">
              <a:extLst>
                <a:ext uri="{FF2B5EF4-FFF2-40B4-BE49-F238E27FC236}">
                  <a16:creationId xmlns:a16="http://schemas.microsoft.com/office/drawing/2014/main" id="{3E0F8754-BC2B-4D28-AB7F-7E33CAF83C55}"/>
                </a:ext>
              </a:extLst>
            </p:cNvPr>
            <p:cNvSpPr txBox="1"/>
            <p:nvPr/>
          </p:nvSpPr>
          <p:spPr>
            <a:xfrm>
              <a:off x="5593159" y="1877227"/>
              <a:ext cx="731520" cy="9233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Model optimization</a:t>
              </a:r>
            </a:p>
          </p:txBody>
        </p:sp>
        <p:sp>
          <p:nvSpPr>
            <p:cNvPr id="818" name="TextBox 817">
              <a:extLst>
                <a:ext uri="{FF2B5EF4-FFF2-40B4-BE49-F238E27FC236}">
                  <a16:creationId xmlns:a16="http://schemas.microsoft.com/office/drawing/2014/main" id="{8633BA9D-6441-4469-91BA-7011F54CCF75}"/>
                </a:ext>
              </a:extLst>
            </p:cNvPr>
            <p:cNvSpPr txBox="1"/>
            <p:nvPr/>
          </p:nvSpPr>
          <p:spPr>
            <a:xfrm>
              <a:off x="3212915" y="1869607"/>
              <a:ext cx="731520" cy="92333"/>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Offline featurization</a:t>
              </a:r>
            </a:p>
          </p:txBody>
        </p:sp>
        <p:cxnSp>
          <p:nvCxnSpPr>
            <p:cNvPr id="819" name="Straight Arrow Connector 818" descr="Blue arrow">
              <a:extLst>
                <a:ext uri="{FF2B5EF4-FFF2-40B4-BE49-F238E27FC236}">
                  <a16:creationId xmlns:a16="http://schemas.microsoft.com/office/drawing/2014/main" id="{7781DBE8-D90C-474C-B751-F36ACBE6629C}"/>
                </a:ext>
              </a:extLst>
            </p:cNvPr>
            <p:cNvCxnSpPr>
              <a:cxnSpLocks/>
            </p:cNvCxnSpPr>
            <p:nvPr/>
          </p:nvCxnSpPr>
          <p:spPr>
            <a:xfrm rot="5400000">
              <a:off x="4982578" y="1627327"/>
              <a:ext cx="0" cy="173736"/>
            </a:xfrm>
            <a:prstGeom prst="straightConnector1">
              <a:avLst/>
            </a:prstGeom>
            <a:ln>
              <a:solidFill>
                <a:schemeClr val="tx1"/>
              </a:solidFill>
              <a:headEnd type="none" w="lg" len="med"/>
              <a:tailEnd type="triangle" w="sm" len="sm"/>
            </a:ln>
          </p:spPr>
          <p:style>
            <a:lnRef idx="1">
              <a:schemeClr val="accent1"/>
            </a:lnRef>
            <a:fillRef idx="0">
              <a:schemeClr val="accent1"/>
            </a:fillRef>
            <a:effectRef idx="0">
              <a:schemeClr val="accent1"/>
            </a:effectRef>
            <a:fontRef idx="minor">
              <a:schemeClr val="tx1"/>
            </a:fontRef>
          </p:style>
        </p:cxnSp>
        <p:cxnSp>
          <p:nvCxnSpPr>
            <p:cNvPr id="820" name="Straight Arrow Connector 819" descr="Blue arrow">
              <a:extLst>
                <a:ext uri="{FF2B5EF4-FFF2-40B4-BE49-F238E27FC236}">
                  <a16:creationId xmlns:a16="http://schemas.microsoft.com/office/drawing/2014/main" id="{1EF64E60-7C37-4EAF-A43B-E76E1C037EED}"/>
                </a:ext>
              </a:extLst>
            </p:cNvPr>
            <p:cNvCxnSpPr>
              <a:cxnSpLocks/>
            </p:cNvCxnSpPr>
            <p:nvPr/>
          </p:nvCxnSpPr>
          <p:spPr>
            <a:xfrm rot="16200000">
              <a:off x="5588384" y="1628281"/>
              <a:ext cx="0" cy="171829"/>
            </a:xfrm>
            <a:prstGeom prst="straightConnector1">
              <a:avLst/>
            </a:prstGeom>
            <a:ln>
              <a:solidFill>
                <a:schemeClr val="tx1"/>
              </a:solidFill>
              <a:headEnd type="none" w="lg" len="med"/>
              <a:tailEnd type="triangle" w="sm" len="sm"/>
            </a:ln>
          </p:spPr>
          <p:style>
            <a:lnRef idx="1">
              <a:schemeClr val="accent1"/>
            </a:lnRef>
            <a:fillRef idx="0">
              <a:schemeClr val="accent1"/>
            </a:fillRef>
            <a:effectRef idx="0">
              <a:schemeClr val="accent1"/>
            </a:effectRef>
            <a:fontRef idx="minor">
              <a:schemeClr val="tx1"/>
            </a:fontRef>
          </p:style>
        </p:cxnSp>
        <p:cxnSp>
          <p:nvCxnSpPr>
            <p:cNvPr id="821" name="Straight Arrow Connector 820" descr="Blue arrow">
              <a:extLst>
                <a:ext uri="{FF2B5EF4-FFF2-40B4-BE49-F238E27FC236}">
                  <a16:creationId xmlns:a16="http://schemas.microsoft.com/office/drawing/2014/main" id="{BC2A17B3-E8AB-4006-920C-A544FD39CB83}"/>
                </a:ext>
              </a:extLst>
            </p:cNvPr>
            <p:cNvCxnSpPr>
              <a:cxnSpLocks/>
            </p:cNvCxnSpPr>
            <p:nvPr/>
          </p:nvCxnSpPr>
          <p:spPr>
            <a:xfrm flipH="1">
              <a:off x="3841613" y="1644918"/>
              <a:ext cx="234992" cy="0"/>
            </a:xfrm>
            <a:prstGeom prst="straightConnector1">
              <a:avLst/>
            </a:prstGeom>
            <a:ln>
              <a:solidFill>
                <a:schemeClr val="tx1"/>
              </a:solidFill>
              <a:headEnd type="none" w="lg" len="med"/>
              <a:tailEnd type="triangle" w="sm" len="sm"/>
            </a:ln>
          </p:spPr>
          <p:style>
            <a:lnRef idx="1">
              <a:schemeClr val="accent1"/>
            </a:lnRef>
            <a:fillRef idx="0">
              <a:schemeClr val="accent1"/>
            </a:fillRef>
            <a:effectRef idx="0">
              <a:schemeClr val="accent1"/>
            </a:effectRef>
            <a:fontRef idx="minor">
              <a:schemeClr val="tx1"/>
            </a:fontRef>
          </p:style>
        </p:cxnSp>
        <p:grpSp>
          <p:nvGrpSpPr>
            <p:cNvPr id="822" name="bidirectional" descr=" bidirectional, junction, split, change course">
              <a:extLst>
                <a:ext uri="{FF2B5EF4-FFF2-40B4-BE49-F238E27FC236}">
                  <a16:creationId xmlns:a16="http://schemas.microsoft.com/office/drawing/2014/main" id="{4E84C5C1-9138-4405-9658-EEB90365DCC3}"/>
                </a:ext>
              </a:extLst>
            </p:cNvPr>
            <p:cNvGrpSpPr>
              <a:grpSpLocks noChangeAspect="1"/>
            </p:cNvGrpSpPr>
            <p:nvPr/>
          </p:nvGrpSpPr>
          <p:grpSpPr bwMode="auto">
            <a:xfrm>
              <a:off x="4194694" y="1610850"/>
              <a:ext cx="192057" cy="203945"/>
              <a:chOff x="5796" y="793"/>
              <a:chExt cx="210" cy="223"/>
            </a:xfrm>
          </p:grpSpPr>
          <p:sp>
            <p:nvSpPr>
              <p:cNvPr id="824" name="AutoShape 59">
                <a:extLst>
                  <a:ext uri="{FF2B5EF4-FFF2-40B4-BE49-F238E27FC236}">
                    <a16:creationId xmlns:a16="http://schemas.microsoft.com/office/drawing/2014/main" id="{55193048-E48C-4525-B50C-0AC1669384B9}"/>
                  </a:ext>
                </a:extLst>
              </p:cNvPr>
              <p:cNvSpPr>
                <a:spLocks noChangeAspect="1" noChangeArrowheads="1" noTextEdit="1"/>
              </p:cNvSpPr>
              <p:nvPr/>
            </p:nvSpPr>
            <p:spPr bwMode="auto">
              <a:xfrm>
                <a:off x="5796" y="793"/>
                <a:ext cx="210"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p>
                <a:pPr marL="0" marR="0" lvl="0" indent="0" algn="ctr" defTabSz="1097240" rtl="0" eaLnBrk="1" fontAlgn="auto" latinLnBrk="0" hangingPunct="1">
                  <a:lnSpc>
                    <a:spcPct val="100000"/>
                  </a:lnSpc>
                  <a:spcBef>
                    <a:spcPts val="0"/>
                  </a:spcBef>
                  <a:spcAft>
                    <a:spcPts val="0"/>
                  </a:spcAft>
                  <a:buClrTx/>
                  <a:buSzTx/>
                  <a:buFontTx/>
                  <a:buNone/>
                  <a:tabLst/>
                  <a:defRPr/>
                </a:pPr>
                <a:endParaRPr kumimoji="0" lang="en-US" sz="2118" b="0" i="0" u="none" strike="noStrike" kern="1200" cap="none" spc="0" normalizeH="0" baseline="0" noProof="0">
                  <a:ln>
                    <a:noFill/>
                  </a:ln>
                  <a:solidFill>
                    <a:srgbClr val="1A1A1A"/>
                  </a:solidFill>
                  <a:effectLst/>
                  <a:uLnTx/>
                  <a:uFillTx/>
                  <a:latin typeface="Segoe UI"/>
                  <a:ea typeface="+mn-ea"/>
                  <a:cs typeface="+mn-cs"/>
                </a:endParaRPr>
              </a:p>
            </p:txBody>
          </p:sp>
          <p:sp>
            <p:nvSpPr>
              <p:cNvPr id="825" name="Freeform 61">
                <a:extLst>
                  <a:ext uri="{FF2B5EF4-FFF2-40B4-BE49-F238E27FC236}">
                    <a16:creationId xmlns:a16="http://schemas.microsoft.com/office/drawing/2014/main" id="{529BB204-50AC-4C07-B980-1E5CA8BDC952}"/>
                  </a:ext>
                </a:extLst>
              </p:cNvPr>
              <p:cNvSpPr>
                <a:spLocks/>
              </p:cNvSpPr>
              <p:nvPr/>
            </p:nvSpPr>
            <p:spPr bwMode="auto">
              <a:xfrm>
                <a:off x="5796" y="793"/>
                <a:ext cx="121" cy="113"/>
              </a:xfrm>
              <a:custGeom>
                <a:avLst/>
                <a:gdLst>
                  <a:gd name="T0" fmla="*/ 55 w 104"/>
                  <a:gd name="T1" fmla="*/ 0 h 97"/>
                  <a:gd name="T2" fmla="*/ 0 w 104"/>
                  <a:gd name="T3" fmla="*/ 16 h 97"/>
                  <a:gd name="T4" fmla="*/ 42 w 104"/>
                  <a:gd name="T5" fmla="*/ 55 h 97"/>
                  <a:gd name="T6" fmla="*/ 45 w 104"/>
                  <a:gd name="T7" fmla="*/ 42 h 97"/>
                  <a:gd name="T8" fmla="*/ 75 w 104"/>
                  <a:gd name="T9" fmla="*/ 97 h 97"/>
                  <a:gd name="T10" fmla="*/ 104 w 104"/>
                  <a:gd name="T11" fmla="*/ 97 h 97"/>
                  <a:gd name="T12" fmla="*/ 53 w 104"/>
                  <a:gd name="T13" fmla="*/ 13 h 97"/>
                  <a:gd name="T14" fmla="*/ 55 w 104"/>
                  <a:gd name="T15" fmla="*/ 0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97">
                    <a:moveTo>
                      <a:pt x="55" y="0"/>
                    </a:moveTo>
                    <a:cubicBezTo>
                      <a:pt x="0" y="16"/>
                      <a:pt x="0" y="16"/>
                      <a:pt x="0" y="16"/>
                    </a:cubicBezTo>
                    <a:cubicBezTo>
                      <a:pt x="42" y="55"/>
                      <a:pt x="42" y="55"/>
                      <a:pt x="42" y="55"/>
                    </a:cubicBezTo>
                    <a:cubicBezTo>
                      <a:pt x="45" y="42"/>
                      <a:pt x="45" y="42"/>
                      <a:pt x="45" y="42"/>
                    </a:cubicBezTo>
                    <a:cubicBezTo>
                      <a:pt x="64" y="54"/>
                      <a:pt x="75" y="75"/>
                      <a:pt x="75" y="97"/>
                    </a:cubicBezTo>
                    <a:cubicBezTo>
                      <a:pt x="104" y="97"/>
                      <a:pt x="104" y="97"/>
                      <a:pt x="104" y="97"/>
                    </a:cubicBezTo>
                    <a:cubicBezTo>
                      <a:pt x="104" y="61"/>
                      <a:pt x="84" y="29"/>
                      <a:pt x="53" y="13"/>
                    </a:cubicBezTo>
                    <a:lnTo>
                      <a:pt x="55" y="0"/>
                    </a:ln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marL="0" marR="0" lvl="0" indent="0" algn="ctr" defTabSz="1097240" rtl="0" eaLnBrk="1" fontAlgn="auto" latinLnBrk="0" hangingPunct="1">
                  <a:lnSpc>
                    <a:spcPct val="100000"/>
                  </a:lnSpc>
                  <a:spcBef>
                    <a:spcPts val="0"/>
                  </a:spcBef>
                  <a:spcAft>
                    <a:spcPts val="0"/>
                  </a:spcAft>
                  <a:buClrTx/>
                  <a:buSzTx/>
                  <a:buFontTx/>
                  <a:buNone/>
                  <a:tabLst/>
                  <a:defRPr/>
                </a:pPr>
                <a:endParaRPr kumimoji="0" lang="en-US" sz="2118" b="0" i="0" u="none" strike="noStrike" kern="1200" cap="none" spc="0" normalizeH="0" baseline="0" noProof="0">
                  <a:ln>
                    <a:noFill/>
                  </a:ln>
                  <a:solidFill>
                    <a:srgbClr val="1A1A1A"/>
                  </a:solidFill>
                  <a:effectLst/>
                  <a:uLnTx/>
                  <a:uFillTx/>
                  <a:latin typeface="Segoe UI"/>
                  <a:ea typeface="+mn-ea"/>
                  <a:cs typeface="+mn-cs"/>
                </a:endParaRPr>
              </a:p>
            </p:txBody>
          </p:sp>
          <p:sp>
            <p:nvSpPr>
              <p:cNvPr id="826" name="Freeform 62">
                <a:extLst>
                  <a:ext uri="{FF2B5EF4-FFF2-40B4-BE49-F238E27FC236}">
                    <a16:creationId xmlns:a16="http://schemas.microsoft.com/office/drawing/2014/main" id="{61C5365F-683E-405F-866C-3A3C4F651D11}"/>
                  </a:ext>
                </a:extLst>
              </p:cNvPr>
              <p:cNvSpPr>
                <a:spLocks/>
              </p:cNvSpPr>
              <p:nvPr/>
            </p:nvSpPr>
            <p:spPr bwMode="auto">
              <a:xfrm>
                <a:off x="5884" y="793"/>
                <a:ext cx="121" cy="223"/>
              </a:xfrm>
              <a:custGeom>
                <a:avLst/>
                <a:gdLst>
                  <a:gd name="T0" fmla="*/ 52 w 104"/>
                  <a:gd name="T1" fmla="*/ 13 h 192"/>
                  <a:gd name="T2" fmla="*/ 0 w 104"/>
                  <a:gd name="T3" fmla="*/ 97 h 192"/>
                  <a:gd name="T4" fmla="*/ 97 w 104"/>
                  <a:gd name="T5" fmla="*/ 192 h 192"/>
                  <a:gd name="T6" fmla="*/ 97 w 104"/>
                  <a:gd name="T7" fmla="*/ 163 h 192"/>
                  <a:gd name="T8" fmla="*/ 29 w 104"/>
                  <a:gd name="T9" fmla="*/ 97 h 192"/>
                  <a:gd name="T10" fmla="*/ 60 w 104"/>
                  <a:gd name="T11" fmla="*/ 42 h 192"/>
                  <a:gd name="T12" fmla="*/ 63 w 104"/>
                  <a:gd name="T13" fmla="*/ 55 h 192"/>
                  <a:gd name="T14" fmla="*/ 104 w 104"/>
                  <a:gd name="T15" fmla="*/ 16 h 192"/>
                  <a:gd name="T16" fmla="*/ 49 w 104"/>
                  <a:gd name="T17" fmla="*/ 0 h 192"/>
                  <a:gd name="T18" fmla="*/ 52 w 104"/>
                  <a:gd name="T19" fmla="*/ 1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92">
                    <a:moveTo>
                      <a:pt x="52" y="13"/>
                    </a:moveTo>
                    <a:cubicBezTo>
                      <a:pt x="21" y="29"/>
                      <a:pt x="0" y="61"/>
                      <a:pt x="0" y="97"/>
                    </a:cubicBezTo>
                    <a:cubicBezTo>
                      <a:pt x="0" y="149"/>
                      <a:pt x="43" y="192"/>
                      <a:pt x="97" y="192"/>
                    </a:cubicBezTo>
                    <a:cubicBezTo>
                      <a:pt x="97" y="163"/>
                      <a:pt x="97" y="163"/>
                      <a:pt x="97" y="163"/>
                    </a:cubicBezTo>
                    <a:cubicBezTo>
                      <a:pt x="60" y="163"/>
                      <a:pt x="29" y="133"/>
                      <a:pt x="29" y="97"/>
                    </a:cubicBezTo>
                    <a:cubicBezTo>
                      <a:pt x="29" y="75"/>
                      <a:pt x="41" y="54"/>
                      <a:pt x="60" y="42"/>
                    </a:cubicBezTo>
                    <a:cubicBezTo>
                      <a:pt x="63" y="55"/>
                      <a:pt x="63" y="55"/>
                      <a:pt x="63" y="55"/>
                    </a:cubicBezTo>
                    <a:cubicBezTo>
                      <a:pt x="104" y="16"/>
                      <a:pt x="104" y="16"/>
                      <a:pt x="104" y="16"/>
                    </a:cubicBezTo>
                    <a:cubicBezTo>
                      <a:pt x="49" y="0"/>
                      <a:pt x="49" y="0"/>
                      <a:pt x="49" y="0"/>
                    </a:cubicBezTo>
                    <a:lnTo>
                      <a:pt x="52" y="13"/>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marL="0" marR="0" lvl="0" indent="0" algn="ctr" defTabSz="1097240" rtl="0" eaLnBrk="1" fontAlgn="auto" latinLnBrk="0" hangingPunct="1">
                  <a:lnSpc>
                    <a:spcPct val="100000"/>
                  </a:lnSpc>
                  <a:spcBef>
                    <a:spcPts val="0"/>
                  </a:spcBef>
                  <a:spcAft>
                    <a:spcPts val="0"/>
                  </a:spcAft>
                  <a:buClrTx/>
                  <a:buSzTx/>
                  <a:buFontTx/>
                  <a:buNone/>
                  <a:tabLst/>
                  <a:defRPr/>
                </a:pPr>
                <a:endParaRPr kumimoji="0" lang="en-US" sz="2118" b="0" i="0" u="none" strike="noStrike" kern="1200" cap="none" spc="0" normalizeH="0" baseline="0" noProof="0">
                  <a:ln>
                    <a:noFill/>
                  </a:ln>
                  <a:solidFill>
                    <a:srgbClr val="1A1A1A"/>
                  </a:solidFill>
                  <a:effectLst/>
                  <a:uLnTx/>
                  <a:uFillTx/>
                  <a:latin typeface="Segoe UI"/>
                  <a:ea typeface="+mn-ea"/>
                  <a:cs typeface="+mn-cs"/>
                </a:endParaRPr>
              </a:p>
            </p:txBody>
          </p:sp>
        </p:grpSp>
        <p:sp>
          <p:nvSpPr>
            <p:cNvPr id="823" name="TextBox 822">
              <a:extLst>
                <a:ext uri="{FF2B5EF4-FFF2-40B4-BE49-F238E27FC236}">
                  <a16:creationId xmlns:a16="http://schemas.microsoft.com/office/drawing/2014/main" id="{D3FA0852-E572-4245-81FA-7D6EE9758027}"/>
                </a:ext>
              </a:extLst>
            </p:cNvPr>
            <p:cNvSpPr txBox="1"/>
            <p:nvPr/>
          </p:nvSpPr>
          <p:spPr>
            <a:xfrm>
              <a:off x="4085135" y="1875186"/>
              <a:ext cx="411175" cy="86754"/>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Featurization</a:t>
              </a:r>
            </a:p>
          </p:txBody>
        </p:sp>
      </p:grpSp>
      <p:grpSp>
        <p:nvGrpSpPr>
          <p:cNvPr id="841" name="Group 840">
            <a:extLst>
              <a:ext uri="{FF2B5EF4-FFF2-40B4-BE49-F238E27FC236}">
                <a16:creationId xmlns:a16="http://schemas.microsoft.com/office/drawing/2014/main" id="{2CD8121B-83B5-40BD-8D17-656A84D203E7}"/>
              </a:ext>
            </a:extLst>
          </p:cNvPr>
          <p:cNvGrpSpPr/>
          <p:nvPr/>
        </p:nvGrpSpPr>
        <p:grpSpPr>
          <a:xfrm>
            <a:off x="7271522" y="1497383"/>
            <a:ext cx="4199307" cy="485576"/>
            <a:chOff x="7271522" y="1515891"/>
            <a:chExt cx="4199307" cy="485576"/>
          </a:xfrm>
        </p:grpSpPr>
        <p:sp>
          <p:nvSpPr>
            <p:cNvPr id="842" name="Rectangle 841">
              <a:extLst>
                <a:ext uri="{FF2B5EF4-FFF2-40B4-BE49-F238E27FC236}">
                  <a16:creationId xmlns:a16="http://schemas.microsoft.com/office/drawing/2014/main" id="{B4A48B20-699A-492A-B3B1-4E66C10EFDAF}"/>
                </a:ext>
                <a:ext uri="{C183D7F6-B498-43B3-948B-1728B52AA6E4}">
                  <adec:decorative xmlns:adec="http://schemas.microsoft.com/office/drawing/2017/decorative" val="1"/>
                </a:ext>
              </a:extLst>
            </p:cNvPr>
            <p:cNvSpPr/>
            <p:nvPr/>
          </p:nvSpPr>
          <p:spPr bwMode="auto">
            <a:xfrm>
              <a:off x="7271522" y="1515891"/>
              <a:ext cx="4199307" cy="485576"/>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400"/>
                </a:spcAft>
                <a:buClrTx/>
                <a:buSzTx/>
                <a:buFontTx/>
                <a:buNone/>
                <a:tabLst/>
                <a:defRPr/>
              </a:pPr>
              <a:r>
                <a:rPr kumimoji="0" lang="en-US" sz="900" b="0" i="0" u="none" strike="noStrike" kern="0" cap="none" spc="0" normalizeH="0" baseline="0" noProof="0">
                  <a:ln>
                    <a:noFill/>
                  </a:ln>
                  <a:solidFill>
                    <a:srgbClr val="0078D4"/>
                  </a:solidFill>
                  <a:effectLst/>
                  <a:uLnTx/>
                  <a:uFillTx/>
                  <a:latin typeface="Segoe UI"/>
                  <a:ea typeface="+mn-ea"/>
                  <a:cs typeface="Segoe UI Semibold" panose="020B0702040204020203" pitchFamily="34" charset="0"/>
                </a:rPr>
                <a:t>Model scoring</a:t>
              </a:r>
            </a:p>
          </p:txBody>
        </p:sp>
        <p:pic>
          <p:nvPicPr>
            <p:cNvPr id="843" name="Picture 842" descr="Government building">
              <a:extLst>
                <a:ext uri="{FF2B5EF4-FFF2-40B4-BE49-F238E27FC236}">
                  <a16:creationId xmlns:a16="http://schemas.microsoft.com/office/drawing/2014/main" id="{65371BBE-BF32-4E55-B011-43D6EB0FC3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1965" y="1562482"/>
              <a:ext cx="249598" cy="249594"/>
            </a:xfrm>
            <a:prstGeom prst="rect">
              <a:avLst/>
            </a:prstGeom>
          </p:spPr>
        </p:pic>
        <p:grpSp>
          <p:nvGrpSpPr>
            <p:cNvPr id="844" name="bidirectional" descr=" bidirectional, junction, split, change course">
              <a:extLst>
                <a:ext uri="{FF2B5EF4-FFF2-40B4-BE49-F238E27FC236}">
                  <a16:creationId xmlns:a16="http://schemas.microsoft.com/office/drawing/2014/main" id="{215C11D2-DE6C-4DA5-AFC4-82A2A0A7C0B6}"/>
                </a:ext>
              </a:extLst>
            </p:cNvPr>
            <p:cNvGrpSpPr>
              <a:grpSpLocks noChangeAspect="1"/>
            </p:cNvGrpSpPr>
            <p:nvPr/>
          </p:nvGrpSpPr>
          <p:grpSpPr bwMode="auto">
            <a:xfrm>
              <a:off x="9528181" y="1569103"/>
              <a:ext cx="222574" cy="236350"/>
              <a:chOff x="5796" y="793"/>
              <a:chExt cx="210" cy="223"/>
            </a:xfrm>
          </p:grpSpPr>
          <p:sp>
            <p:nvSpPr>
              <p:cNvPr id="851" name="AutoShape 59">
                <a:extLst>
                  <a:ext uri="{FF2B5EF4-FFF2-40B4-BE49-F238E27FC236}">
                    <a16:creationId xmlns:a16="http://schemas.microsoft.com/office/drawing/2014/main" id="{9F99CF4E-9C60-4F05-B5BD-0E25CDA1BA7A}"/>
                  </a:ext>
                </a:extLst>
              </p:cNvPr>
              <p:cNvSpPr>
                <a:spLocks noChangeAspect="1" noChangeArrowheads="1" noTextEdit="1"/>
              </p:cNvSpPr>
              <p:nvPr/>
            </p:nvSpPr>
            <p:spPr bwMode="auto">
              <a:xfrm>
                <a:off x="5796" y="793"/>
                <a:ext cx="210"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p>
                <a:pPr marL="0" marR="0" lvl="0" indent="0" algn="ctr" defTabSz="1097240" rtl="0" eaLnBrk="1" fontAlgn="auto" latinLnBrk="0" hangingPunct="1">
                  <a:lnSpc>
                    <a:spcPct val="100000"/>
                  </a:lnSpc>
                  <a:spcBef>
                    <a:spcPts val="0"/>
                  </a:spcBef>
                  <a:spcAft>
                    <a:spcPts val="0"/>
                  </a:spcAft>
                  <a:buClrTx/>
                  <a:buSzTx/>
                  <a:buFontTx/>
                  <a:buNone/>
                  <a:tabLst/>
                  <a:defRPr/>
                </a:pPr>
                <a:endParaRPr kumimoji="0" lang="en-US" sz="2118" b="0" i="0" u="none" strike="noStrike" kern="1200" cap="none" spc="0" normalizeH="0" baseline="0" noProof="0">
                  <a:ln>
                    <a:noFill/>
                  </a:ln>
                  <a:solidFill>
                    <a:srgbClr val="1A1A1A"/>
                  </a:solidFill>
                  <a:effectLst/>
                  <a:uLnTx/>
                  <a:uFillTx/>
                  <a:latin typeface="Segoe UI"/>
                  <a:ea typeface="+mn-ea"/>
                  <a:cs typeface="+mn-cs"/>
                </a:endParaRPr>
              </a:p>
            </p:txBody>
          </p:sp>
          <p:sp>
            <p:nvSpPr>
              <p:cNvPr id="852" name="Freeform 61">
                <a:extLst>
                  <a:ext uri="{FF2B5EF4-FFF2-40B4-BE49-F238E27FC236}">
                    <a16:creationId xmlns:a16="http://schemas.microsoft.com/office/drawing/2014/main" id="{C0126FD0-ABDD-4AB2-8670-D497305FFE4D}"/>
                  </a:ext>
                </a:extLst>
              </p:cNvPr>
              <p:cNvSpPr>
                <a:spLocks/>
              </p:cNvSpPr>
              <p:nvPr/>
            </p:nvSpPr>
            <p:spPr bwMode="auto">
              <a:xfrm>
                <a:off x="5796" y="793"/>
                <a:ext cx="121" cy="113"/>
              </a:xfrm>
              <a:custGeom>
                <a:avLst/>
                <a:gdLst>
                  <a:gd name="T0" fmla="*/ 55 w 104"/>
                  <a:gd name="T1" fmla="*/ 0 h 97"/>
                  <a:gd name="T2" fmla="*/ 0 w 104"/>
                  <a:gd name="T3" fmla="*/ 16 h 97"/>
                  <a:gd name="T4" fmla="*/ 42 w 104"/>
                  <a:gd name="T5" fmla="*/ 55 h 97"/>
                  <a:gd name="T6" fmla="*/ 45 w 104"/>
                  <a:gd name="T7" fmla="*/ 42 h 97"/>
                  <a:gd name="T8" fmla="*/ 75 w 104"/>
                  <a:gd name="T9" fmla="*/ 97 h 97"/>
                  <a:gd name="T10" fmla="*/ 104 w 104"/>
                  <a:gd name="T11" fmla="*/ 97 h 97"/>
                  <a:gd name="T12" fmla="*/ 53 w 104"/>
                  <a:gd name="T13" fmla="*/ 13 h 97"/>
                  <a:gd name="T14" fmla="*/ 55 w 104"/>
                  <a:gd name="T15" fmla="*/ 0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97">
                    <a:moveTo>
                      <a:pt x="55" y="0"/>
                    </a:moveTo>
                    <a:cubicBezTo>
                      <a:pt x="0" y="16"/>
                      <a:pt x="0" y="16"/>
                      <a:pt x="0" y="16"/>
                    </a:cubicBezTo>
                    <a:cubicBezTo>
                      <a:pt x="42" y="55"/>
                      <a:pt x="42" y="55"/>
                      <a:pt x="42" y="55"/>
                    </a:cubicBezTo>
                    <a:cubicBezTo>
                      <a:pt x="45" y="42"/>
                      <a:pt x="45" y="42"/>
                      <a:pt x="45" y="42"/>
                    </a:cubicBezTo>
                    <a:cubicBezTo>
                      <a:pt x="64" y="54"/>
                      <a:pt x="75" y="75"/>
                      <a:pt x="75" y="97"/>
                    </a:cubicBezTo>
                    <a:cubicBezTo>
                      <a:pt x="104" y="97"/>
                      <a:pt x="104" y="97"/>
                      <a:pt x="104" y="97"/>
                    </a:cubicBezTo>
                    <a:cubicBezTo>
                      <a:pt x="104" y="61"/>
                      <a:pt x="84" y="29"/>
                      <a:pt x="53" y="13"/>
                    </a:cubicBezTo>
                    <a:lnTo>
                      <a:pt x="55" y="0"/>
                    </a:ln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marL="0" marR="0" lvl="0" indent="0" algn="ctr" defTabSz="1097240" rtl="0" eaLnBrk="1" fontAlgn="auto" latinLnBrk="0" hangingPunct="1">
                  <a:lnSpc>
                    <a:spcPct val="100000"/>
                  </a:lnSpc>
                  <a:spcBef>
                    <a:spcPts val="0"/>
                  </a:spcBef>
                  <a:spcAft>
                    <a:spcPts val="0"/>
                  </a:spcAft>
                  <a:buClrTx/>
                  <a:buSzTx/>
                  <a:buFontTx/>
                  <a:buNone/>
                  <a:tabLst/>
                  <a:defRPr/>
                </a:pPr>
                <a:endParaRPr kumimoji="0" lang="en-US" sz="2118" b="0" i="0" u="none" strike="noStrike" kern="1200" cap="none" spc="0" normalizeH="0" baseline="0" noProof="0">
                  <a:ln>
                    <a:noFill/>
                  </a:ln>
                  <a:solidFill>
                    <a:srgbClr val="1A1A1A"/>
                  </a:solidFill>
                  <a:effectLst/>
                  <a:uLnTx/>
                  <a:uFillTx/>
                  <a:latin typeface="Segoe UI"/>
                  <a:ea typeface="+mn-ea"/>
                  <a:cs typeface="+mn-cs"/>
                </a:endParaRPr>
              </a:p>
            </p:txBody>
          </p:sp>
          <p:sp>
            <p:nvSpPr>
              <p:cNvPr id="853" name="Freeform 62">
                <a:extLst>
                  <a:ext uri="{FF2B5EF4-FFF2-40B4-BE49-F238E27FC236}">
                    <a16:creationId xmlns:a16="http://schemas.microsoft.com/office/drawing/2014/main" id="{C3430674-AF4D-4D46-8776-AD17DBFD0799}"/>
                  </a:ext>
                </a:extLst>
              </p:cNvPr>
              <p:cNvSpPr>
                <a:spLocks/>
              </p:cNvSpPr>
              <p:nvPr/>
            </p:nvSpPr>
            <p:spPr bwMode="auto">
              <a:xfrm>
                <a:off x="5884" y="793"/>
                <a:ext cx="121" cy="223"/>
              </a:xfrm>
              <a:custGeom>
                <a:avLst/>
                <a:gdLst>
                  <a:gd name="T0" fmla="*/ 52 w 104"/>
                  <a:gd name="T1" fmla="*/ 13 h 192"/>
                  <a:gd name="T2" fmla="*/ 0 w 104"/>
                  <a:gd name="T3" fmla="*/ 97 h 192"/>
                  <a:gd name="T4" fmla="*/ 97 w 104"/>
                  <a:gd name="T5" fmla="*/ 192 h 192"/>
                  <a:gd name="T6" fmla="*/ 97 w 104"/>
                  <a:gd name="T7" fmla="*/ 163 h 192"/>
                  <a:gd name="T8" fmla="*/ 29 w 104"/>
                  <a:gd name="T9" fmla="*/ 97 h 192"/>
                  <a:gd name="T10" fmla="*/ 60 w 104"/>
                  <a:gd name="T11" fmla="*/ 42 h 192"/>
                  <a:gd name="T12" fmla="*/ 63 w 104"/>
                  <a:gd name="T13" fmla="*/ 55 h 192"/>
                  <a:gd name="T14" fmla="*/ 104 w 104"/>
                  <a:gd name="T15" fmla="*/ 16 h 192"/>
                  <a:gd name="T16" fmla="*/ 49 w 104"/>
                  <a:gd name="T17" fmla="*/ 0 h 192"/>
                  <a:gd name="T18" fmla="*/ 52 w 104"/>
                  <a:gd name="T19" fmla="*/ 1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92">
                    <a:moveTo>
                      <a:pt x="52" y="13"/>
                    </a:moveTo>
                    <a:cubicBezTo>
                      <a:pt x="21" y="29"/>
                      <a:pt x="0" y="61"/>
                      <a:pt x="0" y="97"/>
                    </a:cubicBezTo>
                    <a:cubicBezTo>
                      <a:pt x="0" y="149"/>
                      <a:pt x="43" y="192"/>
                      <a:pt x="97" y="192"/>
                    </a:cubicBezTo>
                    <a:cubicBezTo>
                      <a:pt x="97" y="163"/>
                      <a:pt x="97" y="163"/>
                      <a:pt x="97" y="163"/>
                    </a:cubicBezTo>
                    <a:cubicBezTo>
                      <a:pt x="60" y="163"/>
                      <a:pt x="29" y="133"/>
                      <a:pt x="29" y="97"/>
                    </a:cubicBezTo>
                    <a:cubicBezTo>
                      <a:pt x="29" y="75"/>
                      <a:pt x="41" y="54"/>
                      <a:pt x="60" y="42"/>
                    </a:cubicBezTo>
                    <a:cubicBezTo>
                      <a:pt x="63" y="55"/>
                      <a:pt x="63" y="55"/>
                      <a:pt x="63" y="55"/>
                    </a:cubicBezTo>
                    <a:cubicBezTo>
                      <a:pt x="104" y="16"/>
                      <a:pt x="104" y="16"/>
                      <a:pt x="104" y="16"/>
                    </a:cubicBezTo>
                    <a:cubicBezTo>
                      <a:pt x="49" y="0"/>
                      <a:pt x="49" y="0"/>
                      <a:pt x="49" y="0"/>
                    </a:cubicBezTo>
                    <a:lnTo>
                      <a:pt x="52" y="13"/>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marL="0" marR="0" lvl="0" indent="0" algn="ctr" defTabSz="1097240" rtl="0" eaLnBrk="1" fontAlgn="auto" latinLnBrk="0" hangingPunct="1">
                  <a:lnSpc>
                    <a:spcPct val="100000"/>
                  </a:lnSpc>
                  <a:spcBef>
                    <a:spcPts val="0"/>
                  </a:spcBef>
                  <a:spcAft>
                    <a:spcPts val="0"/>
                  </a:spcAft>
                  <a:buClrTx/>
                  <a:buSzTx/>
                  <a:buFontTx/>
                  <a:buNone/>
                  <a:tabLst/>
                  <a:defRPr/>
                </a:pPr>
                <a:endParaRPr kumimoji="0" lang="en-US" sz="2118" b="0" i="0" u="none" strike="noStrike" kern="1200" cap="none" spc="0" normalizeH="0" baseline="0" noProof="0">
                  <a:ln>
                    <a:noFill/>
                  </a:ln>
                  <a:solidFill>
                    <a:srgbClr val="1A1A1A"/>
                  </a:solidFill>
                  <a:effectLst/>
                  <a:uLnTx/>
                  <a:uFillTx/>
                  <a:latin typeface="Segoe UI"/>
                  <a:ea typeface="+mn-ea"/>
                  <a:cs typeface="+mn-cs"/>
                </a:endParaRPr>
              </a:p>
            </p:txBody>
          </p:sp>
        </p:grpSp>
        <p:grpSp>
          <p:nvGrpSpPr>
            <p:cNvPr id="845" name="Group 844" descr="Brain">
              <a:extLst>
                <a:ext uri="{FF2B5EF4-FFF2-40B4-BE49-F238E27FC236}">
                  <a16:creationId xmlns:a16="http://schemas.microsoft.com/office/drawing/2014/main" id="{1EB5139D-DC8D-4AB4-8C4C-62FF8251E3C1}"/>
                </a:ext>
              </a:extLst>
            </p:cNvPr>
            <p:cNvGrpSpPr/>
            <p:nvPr/>
          </p:nvGrpSpPr>
          <p:grpSpPr>
            <a:xfrm>
              <a:off x="10111049" y="1573415"/>
              <a:ext cx="226980" cy="227726"/>
              <a:chOff x="10104388" y="2268538"/>
              <a:chExt cx="482600" cy="484188"/>
            </a:xfrm>
          </p:grpSpPr>
          <p:sp>
            <p:nvSpPr>
              <p:cNvPr id="849" name="Freeform 6">
                <a:extLst>
                  <a:ext uri="{FF2B5EF4-FFF2-40B4-BE49-F238E27FC236}">
                    <a16:creationId xmlns:a16="http://schemas.microsoft.com/office/drawing/2014/main" id="{7D39796F-DAB4-4684-B21D-5847E2AAC2BC}"/>
                  </a:ext>
                </a:extLst>
              </p:cNvPr>
              <p:cNvSpPr>
                <a:spLocks/>
              </p:cNvSpPr>
              <p:nvPr/>
            </p:nvSpPr>
            <p:spPr bwMode="auto">
              <a:xfrm>
                <a:off x="10104388" y="2268538"/>
                <a:ext cx="231775" cy="484188"/>
              </a:xfrm>
              <a:custGeom>
                <a:avLst/>
                <a:gdLst>
                  <a:gd name="T0" fmla="*/ 534 w 534"/>
                  <a:gd name="T1" fmla="*/ 831 h 1115"/>
                  <a:gd name="T2" fmla="*/ 534 w 534"/>
                  <a:gd name="T3" fmla="*/ 116 h 1115"/>
                  <a:gd name="T4" fmla="*/ 521 w 534"/>
                  <a:gd name="T5" fmla="*/ 68 h 1115"/>
                  <a:gd name="T6" fmla="*/ 518 w 534"/>
                  <a:gd name="T7" fmla="*/ 61 h 1115"/>
                  <a:gd name="T8" fmla="*/ 517 w 534"/>
                  <a:gd name="T9" fmla="*/ 61 h 1115"/>
                  <a:gd name="T10" fmla="*/ 411 w 534"/>
                  <a:gd name="T11" fmla="*/ 0 h 1115"/>
                  <a:gd name="T12" fmla="*/ 290 w 534"/>
                  <a:gd name="T13" fmla="*/ 106 h 1115"/>
                  <a:gd name="T14" fmla="*/ 273 w 534"/>
                  <a:gd name="T15" fmla="*/ 105 h 1115"/>
                  <a:gd name="T16" fmla="*/ 99 w 534"/>
                  <a:gd name="T17" fmla="*/ 280 h 1115"/>
                  <a:gd name="T18" fmla="*/ 104 w 534"/>
                  <a:gd name="T19" fmla="*/ 323 h 1115"/>
                  <a:gd name="T20" fmla="*/ 0 w 534"/>
                  <a:gd name="T21" fmla="*/ 591 h 1115"/>
                  <a:gd name="T22" fmla="*/ 259 w 534"/>
                  <a:gd name="T23" fmla="*/ 964 h 1115"/>
                  <a:gd name="T24" fmla="*/ 260 w 534"/>
                  <a:gd name="T25" fmla="*/ 970 h 1115"/>
                  <a:gd name="T26" fmla="*/ 397 w 534"/>
                  <a:gd name="T27" fmla="*/ 1108 h 1115"/>
                  <a:gd name="T28" fmla="*/ 503 w 534"/>
                  <a:gd name="T29" fmla="*/ 1096 h 1115"/>
                  <a:gd name="T30" fmla="*/ 534 w 534"/>
                  <a:gd name="T31" fmla="*/ 1049 h 1115"/>
                  <a:gd name="T32" fmla="*/ 534 w 534"/>
                  <a:gd name="T33" fmla="*/ 831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4" h="1115">
                    <a:moveTo>
                      <a:pt x="534" y="831"/>
                    </a:moveTo>
                    <a:cubicBezTo>
                      <a:pt x="534" y="116"/>
                      <a:pt x="534" y="116"/>
                      <a:pt x="534" y="116"/>
                    </a:cubicBezTo>
                    <a:cubicBezTo>
                      <a:pt x="534" y="98"/>
                      <a:pt x="529" y="82"/>
                      <a:pt x="521" y="68"/>
                    </a:cubicBezTo>
                    <a:cubicBezTo>
                      <a:pt x="520" y="65"/>
                      <a:pt x="519" y="63"/>
                      <a:pt x="518" y="61"/>
                    </a:cubicBezTo>
                    <a:cubicBezTo>
                      <a:pt x="518" y="61"/>
                      <a:pt x="518" y="61"/>
                      <a:pt x="517" y="61"/>
                    </a:cubicBezTo>
                    <a:cubicBezTo>
                      <a:pt x="496" y="25"/>
                      <a:pt x="457" y="0"/>
                      <a:pt x="411" y="0"/>
                    </a:cubicBezTo>
                    <a:cubicBezTo>
                      <a:pt x="349" y="0"/>
                      <a:pt x="298" y="46"/>
                      <a:pt x="290" y="106"/>
                    </a:cubicBezTo>
                    <a:cubicBezTo>
                      <a:pt x="284" y="105"/>
                      <a:pt x="279" y="105"/>
                      <a:pt x="273" y="105"/>
                    </a:cubicBezTo>
                    <a:cubicBezTo>
                      <a:pt x="177" y="105"/>
                      <a:pt x="99" y="183"/>
                      <a:pt x="99" y="280"/>
                    </a:cubicBezTo>
                    <a:cubicBezTo>
                      <a:pt x="99" y="295"/>
                      <a:pt x="101" y="309"/>
                      <a:pt x="104" y="323"/>
                    </a:cubicBezTo>
                    <a:cubicBezTo>
                      <a:pt x="40" y="394"/>
                      <a:pt x="0" y="487"/>
                      <a:pt x="0" y="591"/>
                    </a:cubicBezTo>
                    <a:cubicBezTo>
                      <a:pt x="0" y="762"/>
                      <a:pt x="108" y="907"/>
                      <a:pt x="259" y="964"/>
                    </a:cubicBezTo>
                    <a:cubicBezTo>
                      <a:pt x="259" y="966"/>
                      <a:pt x="259" y="968"/>
                      <a:pt x="260" y="970"/>
                    </a:cubicBezTo>
                    <a:cubicBezTo>
                      <a:pt x="273" y="1039"/>
                      <a:pt x="329" y="1094"/>
                      <a:pt x="397" y="1108"/>
                    </a:cubicBezTo>
                    <a:cubicBezTo>
                      <a:pt x="435" y="1115"/>
                      <a:pt x="472" y="1110"/>
                      <a:pt x="503" y="1096"/>
                    </a:cubicBezTo>
                    <a:cubicBezTo>
                      <a:pt x="522" y="1088"/>
                      <a:pt x="534" y="1069"/>
                      <a:pt x="534" y="1049"/>
                    </a:cubicBezTo>
                    <a:lnTo>
                      <a:pt x="534" y="831"/>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850" name="Freeform 7">
                <a:extLst>
                  <a:ext uri="{FF2B5EF4-FFF2-40B4-BE49-F238E27FC236}">
                    <a16:creationId xmlns:a16="http://schemas.microsoft.com/office/drawing/2014/main" id="{23BB6DE5-7C1B-412A-BD1E-4B185DFCDD2D}"/>
                  </a:ext>
                </a:extLst>
              </p:cNvPr>
              <p:cNvSpPr>
                <a:spLocks/>
              </p:cNvSpPr>
              <p:nvPr/>
            </p:nvSpPr>
            <p:spPr bwMode="auto">
              <a:xfrm>
                <a:off x="10355213" y="2268538"/>
                <a:ext cx="231775" cy="484188"/>
              </a:xfrm>
              <a:custGeom>
                <a:avLst/>
                <a:gdLst>
                  <a:gd name="T0" fmla="*/ 0 w 534"/>
                  <a:gd name="T1" fmla="*/ 831 h 1115"/>
                  <a:gd name="T2" fmla="*/ 0 w 534"/>
                  <a:gd name="T3" fmla="*/ 116 h 1115"/>
                  <a:gd name="T4" fmla="*/ 14 w 534"/>
                  <a:gd name="T5" fmla="*/ 68 h 1115"/>
                  <a:gd name="T6" fmla="*/ 17 w 534"/>
                  <a:gd name="T7" fmla="*/ 61 h 1115"/>
                  <a:gd name="T8" fmla="*/ 17 w 534"/>
                  <a:gd name="T9" fmla="*/ 61 h 1115"/>
                  <a:gd name="T10" fmla="*/ 123 w 534"/>
                  <a:gd name="T11" fmla="*/ 0 h 1115"/>
                  <a:gd name="T12" fmla="*/ 245 w 534"/>
                  <a:gd name="T13" fmla="*/ 106 h 1115"/>
                  <a:gd name="T14" fmla="*/ 262 w 534"/>
                  <a:gd name="T15" fmla="*/ 105 h 1115"/>
                  <a:gd name="T16" fmla="*/ 436 w 534"/>
                  <a:gd name="T17" fmla="*/ 280 h 1115"/>
                  <a:gd name="T18" fmla="*/ 431 w 534"/>
                  <a:gd name="T19" fmla="*/ 323 h 1115"/>
                  <a:gd name="T20" fmla="*/ 534 w 534"/>
                  <a:gd name="T21" fmla="*/ 591 h 1115"/>
                  <a:gd name="T22" fmla="*/ 276 w 534"/>
                  <a:gd name="T23" fmla="*/ 964 h 1115"/>
                  <a:gd name="T24" fmla="*/ 275 w 534"/>
                  <a:gd name="T25" fmla="*/ 970 h 1115"/>
                  <a:gd name="T26" fmla="*/ 138 w 534"/>
                  <a:gd name="T27" fmla="*/ 1108 h 1115"/>
                  <a:gd name="T28" fmla="*/ 32 w 534"/>
                  <a:gd name="T29" fmla="*/ 1096 h 1115"/>
                  <a:gd name="T30" fmla="*/ 0 w 534"/>
                  <a:gd name="T31" fmla="*/ 1049 h 1115"/>
                  <a:gd name="T32" fmla="*/ 0 w 534"/>
                  <a:gd name="T33" fmla="*/ 831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4" h="1115">
                    <a:moveTo>
                      <a:pt x="0" y="831"/>
                    </a:moveTo>
                    <a:cubicBezTo>
                      <a:pt x="0" y="116"/>
                      <a:pt x="0" y="116"/>
                      <a:pt x="0" y="116"/>
                    </a:cubicBezTo>
                    <a:cubicBezTo>
                      <a:pt x="0" y="98"/>
                      <a:pt x="5" y="82"/>
                      <a:pt x="14" y="68"/>
                    </a:cubicBezTo>
                    <a:cubicBezTo>
                      <a:pt x="15" y="65"/>
                      <a:pt x="16" y="63"/>
                      <a:pt x="17" y="61"/>
                    </a:cubicBezTo>
                    <a:cubicBezTo>
                      <a:pt x="17" y="61"/>
                      <a:pt x="17" y="61"/>
                      <a:pt x="17" y="61"/>
                    </a:cubicBezTo>
                    <a:cubicBezTo>
                      <a:pt x="39" y="25"/>
                      <a:pt x="78" y="0"/>
                      <a:pt x="123" y="0"/>
                    </a:cubicBezTo>
                    <a:cubicBezTo>
                      <a:pt x="185" y="0"/>
                      <a:pt x="237" y="46"/>
                      <a:pt x="245" y="106"/>
                    </a:cubicBezTo>
                    <a:cubicBezTo>
                      <a:pt x="250" y="105"/>
                      <a:pt x="256" y="105"/>
                      <a:pt x="262" y="105"/>
                    </a:cubicBezTo>
                    <a:cubicBezTo>
                      <a:pt x="358" y="105"/>
                      <a:pt x="436" y="183"/>
                      <a:pt x="436" y="280"/>
                    </a:cubicBezTo>
                    <a:cubicBezTo>
                      <a:pt x="436" y="295"/>
                      <a:pt x="434" y="309"/>
                      <a:pt x="431" y="323"/>
                    </a:cubicBezTo>
                    <a:cubicBezTo>
                      <a:pt x="495" y="394"/>
                      <a:pt x="534" y="487"/>
                      <a:pt x="534" y="591"/>
                    </a:cubicBezTo>
                    <a:cubicBezTo>
                      <a:pt x="534" y="762"/>
                      <a:pt x="427" y="907"/>
                      <a:pt x="276" y="964"/>
                    </a:cubicBezTo>
                    <a:cubicBezTo>
                      <a:pt x="275" y="966"/>
                      <a:pt x="275" y="968"/>
                      <a:pt x="275" y="970"/>
                    </a:cubicBezTo>
                    <a:cubicBezTo>
                      <a:pt x="262" y="1039"/>
                      <a:pt x="206" y="1094"/>
                      <a:pt x="138" y="1108"/>
                    </a:cubicBezTo>
                    <a:cubicBezTo>
                      <a:pt x="100" y="1115"/>
                      <a:pt x="63" y="1110"/>
                      <a:pt x="32" y="1096"/>
                    </a:cubicBezTo>
                    <a:cubicBezTo>
                      <a:pt x="13" y="1088"/>
                      <a:pt x="0" y="1069"/>
                      <a:pt x="0" y="1049"/>
                    </a:cubicBezTo>
                    <a:lnTo>
                      <a:pt x="0" y="831"/>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846" name="TextBox 845">
              <a:extLst>
                <a:ext uri="{FF2B5EF4-FFF2-40B4-BE49-F238E27FC236}">
                  <a16:creationId xmlns:a16="http://schemas.microsoft.com/office/drawing/2014/main" id="{3310FCD0-BE88-4216-9544-FCE8DBE2EB8B}"/>
                </a:ext>
              </a:extLst>
            </p:cNvPr>
            <p:cNvSpPr txBox="1"/>
            <p:nvPr/>
          </p:nvSpPr>
          <p:spPr>
            <a:xfrm>
              <a:off x="8910127" y="1877227"/>
              <a:ext cx="253274" cy="9233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Policies</a:t>
              </a:r>
            </a:p>
          </p:txBody>
        </p:sp>
        <p:sp>
          <p:nvSpPr>
            <p:cNvPr id="847" name="TextBox 846">
              <a:extLst>
                <a:ext uri="{FF2B5EF4-FFF2-40B4-BE49-F238E27FC236}">
                  <a16:creationId xmlns:a16="http://schemas.microsoft.com/office/drawing/2014/main" id="{76C035C0-D6FF-44A7-AF8F-E4B19FCECBEC}"/>
                </a:ext>
              </a:extLst>
            </p:cNvPr>
            <p:cNvSpPr txBox="1"/>
            <p:nvPr/>
          </p:nvSpPr>
          <p:spPr>
            <a:xfrm>
              <a:off x="9420658" y="1877227"/>
              <a:ext cx="437620" cy="9233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Featurization</a:t>
              </a:r>
            </a:p>
          </p:txBody>
        </p:sp>
        <p:sp>
          <p:nvSpPr>
            <p:cNvPr id="848" name="TextBox 847">
              <a:extLst>
                <a:ext uri="{FF2B5EF4-FFF2-40B4-BE49-F238E27FC236}">
                  <a16:creationId xmlns:a16="http://schemas.microsoft.com/office/drawing/2014/main" id="{75524716-284A-4D20-AF31-5AD2711A01EF}"/>
                </a:ext>
              </a:extLst>
            </p:cNvPr>
            <p:cNvSpPr txBox="1"/>
            <p:nvPr/>
          </p:nvSpPr>
          <p:spPr>
            <a:xfrm>
              <a:off x="10115535" y="1877227"/>
              <a:ext cx="218008" cy="9233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Model</a:t>
              </a:r>
            </a:p>
          </p:txBody>
        </p:sp>
      </p:grpSp>
      <p:grpSp>
        <p:nvGrpSpPr>
          <p:cNvPr id="854" name="Group 853" descr="Data stores, processing &amp; access">
            <a:extLst>
              <a:ext uri="{FF2B5EF4-FFF2-40B4-BE49-F238E27FC236}">
                <a16:creationId xmlns:a16="http://schemas.microsoft.com/office/drawing/2014/main" id="{94B7F353-12A7-42EA-AF92-08D9D477EA69}"/>
              </a:ext>
            </a:extLst>
          </p:cNvPr>
          <p:cNvGrpSpPr/>
          <p:nvPr/>
        </p:nvGrpSpPr>
        <p:grpSpPr>
          <a:xfrm>
            <a:off x="441464" y="2163442"/>
            <a:ext cx="169688" cy="1645920"/>
            <a:chOff x="441464" y="1311903"/>
            <a:chExt cx="169688" cy="1645920"/>
          </a:xfrm>
        </p:grpSpPr>
        <p:cxnSp>
          <p:nvCxnSpPr>
            <p:cNvPr id="855" name="Straight Arrow Connector 854">
              <a:extLst>
                <a:ext uri="{FF2B5EF4-FFF2-40B4-BE49-F238E27FC236}">
                  <a16:creationId xmlns:a16="http://schemas.microsoft.com/office/drawing/2014/main" id="{098CA325-1C90-4467-89C0-104C1268C174}"/>
                </a:ext>
              </a:extLst>
            </p:cNvPr>
            <p:cNvCxnSpPr>
              <a:cxnSpLocks/>
            </p:cNvCxnSpPr>
            <p:nvPr/>
          </p:nvCxnSpPr>
          <p:spPr>
            <a:xfrm rot="16200000">
              <a:off x="-211808" y="2134863"/>
              <a:ext cx="1645920"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856" name="TextBox 855">
              <a:extLst>
                <a:ext uri="{FF2B5EF4-FFF2-40B4-BE49-F238E27FC236}">
                  <a16:creationId xmlns:a16="http://schemas.microsoft.com/office/drawing/2014/main" id="{F645EF24-A52C-43FB-8388-5FF6A083D03C}"/>
                </a:ext>
              </a:extLst>
            </p:cNvPr>
            <p:cNvSpPr txBox="1"/>
            <p:nvPr/>
          </p:nvSpPr>
          <p:spPr>
            <a:xfrm rot="16200000">
              <a:off x="-228500" y="2160272"/>
              <a:ext cx="1463040"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Data store, processing &amp; access</a:t>
              </a:r>
            </a:p>
          </p:txBody>
        </p:sp>
      </p:grpSp>
      <p:sp>
        <p:nvSpPr>
          <p:cNvPr id="857" name="Rectangle 856">
            <a:extLst>
              <a:ext uri="{FF2B5EF4-FFF2-40B4-BE49-F238E27FC236}">
                <a16:creationId xmlns:a16="http://schemas.microsoft.com/office/drawing/2014/main" id="{8F841780-F32D-4765-9C22-64FE82037A9A}"/>
              </a:ext>
            </a:extLst>
          </p:cNvPr>
          <p:cNvSpPr/>
          <p:nvPr/>
        </p:nvSpPr>
        <p:spPr bwMode="auto">
          <a:xfrm>
            <a:off x="1309528" y="2576053"/>
            <a:ext cx="10254335" cy="735769"/>
          </a:xfrm>
          <a:prstGeom prst="rect">
            <a:avLst/>
          </a:prstGeom>
          <a:solidFill>
            <a:schemeClr val="bg1">
              <a:lumMod val="95000"/>
            </a:schemeClr>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91440" bIns="91440" numCol="1" spcCol="0" rtlCol="0" fromWordArt="0" anchor="t" anchorCtr="0" forceAA="0" compatLnSpc="1">
            <a:prstTxWarp prst="textNoShape">
              <a:avLst/>
            </a:prstTxWarp>
            <a:noAutofit/>
          </a:bodyPr>
          <a:lstStyle/>
          <a:p>
            <a:pPr marL="0" marR="0" lvl="0" indent="0" algn="l" defTabSz="710593"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API/</a:t>
            </a:r>
            <a:b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Microservices</a:t>
            </a:r>
          </a:p>
        </p:txBody>
      </p:sp>
      <p:cxnSp>
        <p:nvCxnSpPr>
          <p:cNvPr id="858" name="Straight Arrow Connector 857">
            <a:extLst>
              <a:ext uri="{FF2B5EF4-FFF2-40B4-BE49-F238E27FC236}">
                <a16:creationId xmlns:a16="http://schemas.microsoft.com/office/drawing/2014/main" id="{EF1D363E-E104-4272-BDC8-E059CCDCF8CA}"/>
              </a:ext>
            </a:extLst>
          </p:cNvPr>
          <p:cNvCxnSpPr>
            <a:cxnSpLocks/>
          </p:cNvCxnSpPr>
          <p:nvPr/>
        </p:nvCxnSpPr>
        <p:spPr>
          <a:xfrm flipH="1">
            <a:off x="4632163" y="2950020"/>
            <a:ext cx="731520" cy="0"/>
          </a:xfrm>
          <a:prstGeom prst="straightConnector1">
            <a:avLst/>
          </a:prstGeom>
          <a:ln w="15875">
            <a:solidFill>
              <a:schemeClr val="accent1"/>
            </a:solidFill>
            <a:prstDash val="solid"/>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859" name="Rectangle 858">
            <a:extLst>
              <a:ext uri="{FF2B5EF4-FFF2-40B4-BE49-F238E27FC236}">
                <a16:creationId xmlns:a16="http://schemas.microsoft.com/office/drawing/2014/main" id="{326348BA-A9E6-46B7-B871-B4DB325DABD4}"/>
              </a:ext>
            </a:extLst>
          </p:cNvPr>
          <p:cNvSpPr/>
          <p:nvPr/>
        </p:nvSpPr>
        <p:spPr bwMode="auto">
          <a:xfrm>
            <a:off x="4759942" y="2818444"/>
            <a:ext cx="475962" cy="263153"/>
          </a:xfrm>
          <a:prstGeom prst="rect">
            <a:avLst/>
          </a:prstGeom>
          <a:solidFill>
            <a:srgbClr val="F2F2F2"/>
          </a:solidFill>
          <a:ln w="952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710593" rtl="0" eaLnBrk="1" fontAlgn="auto" latinLnBrk="0" hangingPunct="1">
              <a:lnSpc>
                <a:spcPct val="100000"/>
              </a:lnSpc>
              <a:spcBef>
                <a:spcPct val="0"/>
              </a:spcBef>
              <a:spcAft>
                <a:spcPct val="35000"/>
              </a:spcAft>
              <a:buClrTx/>
              <a:buSzTx/>
              <a:buFontTx/>
              <a:buNone/>
              <a:tabLst/>
              <a:defRPr/>
            </a:pPr>
            <a:r>
              <a:rPr lang="en-US" sz="800" kern="0">
                <a:solidFill>
                  <a:schemeClr val="accent1"/>
                </a:solidFill>
                <a:latin typeface="Segoe UI Semibold" panose="020B0702040204020203" pitchFamily="34" charset="0"/>
                <a:cs typeface="Segoe UI Semibold" panose="020B0702040204020203" pitchFamily="34" charset="0"/>
              </a:rPr>
              <a:t>Synapse Link</a:t>
            </a:r>
            <a:endParaRPr kumimoji="0" lang="en-US" sz="800" b="0" i="0" u="none" strike="noStrike" kern="0" cap="none" spc="0" normalizeH="0" baseline="0" noProof="0">
              <a:ln>
                <a:noFill/>
              </a:ln>
              <a:solidFill>
                <a:schemeClr val="accent1"/>
              </a:solidFill>
              <a:effectLst/>
              <a:uLnTx/>
              <a:uFillTx/>
              <a:latin typeface="Segoe UI Semibold" panose="020B0702040204020203" pitchFamily="34" charset="0"/>
              <a:cs typeface="Segoe UI Semibold" panose="020B0702040204020203" pitchFamily="34" charset="0"/>
            </a:endParaRPr>
          </a:p>
        </p:txBody>
      </p:sp>
      <p:sp>
        <p:nvSpPr>
          <p:cNvPr id="860" name="Oval 859" descr="Dark blue circle">
            <a:extLst>
              <a:ext uri="{FF2B5EF4-FFF2-40B4-BE49-F238E27FC236}">
                <a16:creationId xmlns:a16="http://schemas.microsoft.com/office/drawing/2014/main" id="{62FA256F-84A4-4E74-A682-8DAA3FAD2AB6}"/>
              </a:ext>
            </a:extLst>
          </p:cNvPr>
          <p:cNvSpPr/>
          <p:nvPr/>
        </p:nvSpPr>
        <p:spPr bwMode="auto">
          <a:xfrm>
            <a:off x="5432309" y="2897608"/>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861" name="Group 860">
            <a:extLst>
              <a:ext uri="{FF2B5EF4-FFF2-40B4-BE49-F238E27FC236}">
                <a16:creationId xmlns:a16="http://schemas.microsoft.com/office/drawing/2014/main" id="{5F0B5169-9556-4286-9909-0494606AB3B0}"/>
              </a:ext>
            </a:extLst>
          </p:cNvPr>
          <p:cNvGrpSpPr/>
          <p:nvPr/>
        </p:nvGrpSpPr>
        <p:grpSpPr>
          <a:xfrm>
            <a:off x="1398491" y="2665403"/>
            <a:ext cx="3345670" cy="554255"/>
            <a:chOff x="1398491" y="1871062"/>
            <a:chExt cx="3345670" cy="554255"/>
          </a:xfrm>
        </p:grpSpPr>
        <p:grpSp>
          <p:nvGrpSpPr>
            <p:cNvPr id="862" name="Group 861">
              <a:extLst>
                <a:ext uri="{FF2B5EF4-FFF2-40B4-BE49-F238E27FC236}">
                  <a16:creationId xmlns:a16="http://schemas.microsoft.com/office/drawing/2014/main" id="{E28DE5D1-23CA-4F07-9491-1E202E462D4F}"/>
                </a:ext>
              </a:extLst>
            </p:cNvPr>
            <p:cNvGrpSpPr/>
            <p:nvPr/>
          </p:nvGrpSpPr>
          <p:grpSpPr>
            <a:xfrm>
              <a:off x="3322752" y="1871062"/>
              <a:ext cx="787954" cy="263154"/>
              <a:chOff x="4758375" y="1844568"/>
              <a:chExt cx="787954" cy="263154"/>
            </a:xfrm>
          </p:grpSpPr>
          <p:pic>
            <p:nvPicPr>
              <p:cNvPr id="888" name="Graphic 887">
                <a:extLst>
                  <a:ext uri="{FF2B5EF4-FFF2-40B4-BE49-F238E27FC236}">
                    <a16:creationId xmlns:a16="http://schemas.microsoft.com/office/drawing/2014/main" id="{6A9D08AB-1BF5-4709-8D8B-987864D9B73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58375" y="1916013"/>
                <a:ext cx="120266" cy="120266"/>
              </a:xfrm>
              <a:prstGeom prst="rect">
                <a:avLst/>
              </a:prstGeom>
            </p:spPr>
          </p:pic>
          <p:sp>
            <p:nvSpPr>
              <p:cNvPr id="889" name="Rectangle 888">
                <a:extLst>
                  <a:ext uri="{FF2B5EF4-FFF2-40B4-BE49-F238E27FC236}">
                    <a16:creationId xmlns:a16="http://schemas.microsoft.com/office/drawing/2014/main" id="{3D09ED9B-E7DD-4AB5-A349-DD7720919F0B}"/>
                  </a:ext>
                  <a:ext uri="{C183D7F6-B498-43B3-948B-1728B52AA6E4}">
                    <adec:decorative xmlns:adec="http://schemas.microsoft.com/office/drawing/2017/decorative" val="1"/>
                  </a:ext>
                </a:extLst>
              </p:cNvPr>
              <p:cNvSpPr/>
              <p:nvPr/>
            </p:nvSpPr>
            <p:spPr bwMode="auto">
              <a:xfrm>
                <a:off x="4875996" y="1844568"/>
                <a:ext cx="670333" cy="263154"/>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lang="en-US" sz="600" kern="0">
                    <a:solidFill>
                      <a:schemeClr val="tx1"/>
                    </a:solidFill>
                    <a:latin typeface="Segoe UI"/>
                    <a:cs typeface="Segoe UI Semibold" panose="020B0702040204020203" pitchFamily="34" charset="0"/>
                  </a:rPr>
                  <a:t>Azure Data </a:t>
                </a:r>
                <a:br>
                  <a:rPr lang="en-US" sz="600" kern="0">
                    <a:solidFill>
                      <a:schemeClr val="tx1"/>
                    </a:solidFill>
                    <a:latin typeface="Segoe UI"/>
                    <a:cs typeface="Segoe UI Semibold" panose="020B0702040204020203" pitchFamily="34" charset="0"/>
                  </a:rPr>
                </a:br>
                <a:r>
                  <a:rPr lang="en-US" sz="600" kern="0">
                    <a:solidFill>
                      <a:schemeClr val="tx1"/>
                    </a:solidFill>
                    <a:latin typeface="Segoe UI"/>
                    <a:cs typeface="Segoe UI Semibold" panose="020B0702040204020203" pitchFamily="34" charset="0"/>
                  </a:rPr>
                  <a:t>Explorer Clusters</a:t>
                </a:r>
                <a:endParaRPr kumimoji="0" lang="en-US" sz="600" b="0" i="0" u="none" strike="noStrike" kern="0" cap="none" spc="0" normalizeH="0" baseline="0" noProof="0">
                  <a:ln>
                    <a:noFill/>
                  </a:ln>
                  <a:solidFill>
                    <a:schemeClr val="tx1"/>
                  </a:solidFill>
                  <a:effectLst/>
                  <a:uLnTx/>
                  <a:uFillTx/>
                  <a:latin typeface="Segoe UI"/>
                  <a:cs typeface="Segoe UI Semibold" panose="020B0702040204020203" pitchFamily="34" charset="0"/>
                </a:endParaRPr>
              </a:p>
            </p:txBody>
          </p:sp>
        </p:grpSp>
        <p:grpSp>
          <p:nvGrpSpPr>
            <p:cNvPr id="863" name="Group 862">
              <a:extLst>
                <a:ext uri="{FF2B5EF4-FFF2-40B4-BE49-F238E27FC236}">
                  <a16:creationId xmlns:a16="http://schemas.microsoft.com/office/drawing/2014/main" id="{BBFBBED8-9F9F-48BC-B354-B22487E4E06A}"/>
                </a:ext>
              </a:extLst>
            </p:cNvPr>
            <p:cNvGrpSpPr/>
            <p:nvPr/>
          </p:nvGrpSpPr>
          <p:grpSpPr>
            <a:xfrm>
              <a:off x="1398491" y="1875236"/>
              <a:ext cx="3345670" cy="550081"/>
              <a:chOff x="1398491" y="1875236"/>
              <a:chExt cx="3345670" cy="550081"/>
            </a:xfrm>
          </p:grpSpPr>
          <p:grpSp>
            <p:nvGrpSpPr>
              <p:cNvPr id="864" name="Group 863">
                <a:extLst>
                  <a:ext uri="{FF2B5EF4-FFF2-40B4-BE49-F238E27FC236}">
                    <a16:creationId xmlns:a16="http://schemas.microsoft.com/office/drawing/2014/main" id="{393D98E4-E447-4E87-90A3-DF7BE76F9ED1}"/>
                  </a:ext>
                </a:extLst>
              </p:cNvPr>
              <p:cNvGrpSpPr/>
              <p:nvPr/>
            </p:nvGrpSpPr>
            <p:grpSpPr>
              <a:xfrm>
                <a:off x="2175989" y="1879392"/>
                <a:ext cx="593975" cy="246495"/>
                <a:chOff x="3591833" y="1852898"/>
                <a:chExt cx="593975" cy="246495"/>
              </a:xfrm>
            </p:grpSpPr>
            <p:pic>
              <p:nvPicPr>
                <p:cNvPr id="886" name="Graphic 885">
                  <a:extLst>
                    <a:ext uri="{FF2B5EF4-FFF2-40B4-BE49-F238E27FC236}">
                      <a16:creationId xmlns:a16="http://schemas.microsoft.com/office/drawing/2014/main" id="{B468B62A-9E0E-4C7E-BE92-EA337086F93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1833" y="1904727"/>
                  <a:ext cx="142836" cy="142836"/>
                </a:xfrm>
                <a:prstGeom prst="rect">
                  <a:avLst/>
                </a:prstGeom>
              </p:spPr>
            </p:pic>
            <p:sp>
              <p:nvSpPr>
                <p:cNvPr id="887" name="Rectangle 886">
                  <a:extLst>
                    <a:ext uri="{FF2B5EF4-FFF2-40B4-BE49-F238E27FC236}">
                      <a16:creationId xmlns:a16="http://schemas.microsoft.com/office/drawing/2014/main" id="{0E39488F-6B97-41F2-A744-F986E77A810F}"/>
                    </a:ext>
                    <a:ext uri="{C183D7F6-B498-43B3-948B-1728B52AA6E4}">
                      <adec:decorative xmlns:adec="http://schemas.microsoft.com/office/drawing/2017/decorative" val="1"/>
                    </a:ext>
                  </a:extLst>
                </p:cNvPr>
                <p:cNvSpPr/>
                <p:nvPr/>
              </p:nvSpPr>
              <p:spPr bwMode="auto">
                <a:xfrm>
                  <a:off x="3733046" y="1852898"/>
                  <a:ext cx="452762" cy="246495"/>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HD Insight </a:t>
                  </a:r>
                  <a:b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b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Clusters</a:t>
                  </a:r>
                </a:p>
              </p:txBody>
            </p:sp>
          </p:grpSp>
          <p:grpSp>
            <p:nvGrpSpPr>
              <p:cNvPr id="865" name="Group 864">
                <a:extLst>
                  <a:ext uri="{FF2B5EF4-FFF2-40B4-BE49-F238E27FC236}">
                    <a16:creationId xmlns:a16="http://schemas.microsoft.com/office/drawing/2014/main" id="{6FC63995-D367-49F7-AD22-63D83CC9F535}"/>
                  </a:ext>
                </a:extLst>
              </p:cNvPr>
              <p:cNvGrpSpPr/>
              <p:nvPr/>
            </p:nvGrpSpPr>
            <p:grpSpPr>
              <a:xfrm>
                <a:off x="2783656" y="1875236"/>
                <a:ext cx="525404" cy="254806"/>
                <a:chOff x="4192014" y="1848742"/>
                <a:chExt cx="525404" cy="254806"/>
              </a:xfrm>
            </p:grpSpPr>
            <p:pic>
              <p:nvPicPr>
                <p:cNvPr id="884" name="Graphic 883">
                  <a:extLst>
                    <a:ext uri="{FF2B5EF4-FFF2-40B4-BE49-F238E27FC236}">
                      <a16:creationId xmlns:a16="http://schemas.microsoft.com/office/drawing/2014/main" id="{7FB345BF-E7A5-4900-B71C-F3CFCAA888A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92014" y="1905807"/>
                  <a:ext cx="140678" cy="140678"/>
                </a:xfrm>
                <a:prstGeom prst="rect">
                  <a:avLst/>
                </a:prstGeom>
              </p:spPr>
            </p:pic>
            <p:sp>
              <p:nvSpPr>
                <p:cNvPr id="885" name="Rectangle 884">
                  <a:extLst>
                    <a:ext uri="{FF2B5EF4-FFF2-40B4-BE49-F238E27FC236}">
                      <a16:creationId xmlns:a16="http://schemas.microsoft.com/office/drawing/2014/main" id="{A3C98F42-CB35-4B12-86B1-957605499B0F}"/>
                    </a:ext>
                    <a:ext uri="{C183D7F6-B498-43B3-948B-1728B52AA6E4}">
                      <adec:decorative xmlns:adec="http://schemas.microsoft.com/office/drawing/2017/decorative" val="1"/>
                    </a:ext>
                  </a:extLst>
                </p:cNvPr>
                <p:cNvSpPr/>
                <p:nvPr/>
              </p:nvSpPr>
              <p:spPr bwMode="auto">
                <a:xfrm>
                  <a:off x="4320227" y="1848742"/>
                  <a:ext cx="397191" cy="254806"/>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Stream Analytics</a:t>
                  </a:r>
                </a:p>
              </p:txBody>
            </p:sp>
          </p:grpSp>
          <p:grpSp>
            <p:nvGrpSpPr>
              <p:cNvPr id="866" name="Group 865">
                <a:extLst>
                  <a:ext uri="{FF2B5EF4-FFF2-40B4-BE49-F238E27FC236}">
                    <a16:creationId xmlns:a16="http://schemas.microsoft.com/office/drawing/2014/main" id="{B9BD3F5B-C2BD-494C-A81A-83C7351D7EEB}"/>
                  </a:ext>
                </a:extLst>
              </p:cNvPr>
              <p:cNvGrpSpPr/>
              <p:nvPr/>
            </p:nvGrpSpPr>
            <p:grpSpPr>
              <a:xfrm>
                <a:off x="1398491" y="2178822"/>
                <a:ext cx="686582" cy="246495"/>
                <a:chOff x="2214889" y="2091134"/>
                <a:chExt cx="686582" cy="246495"/>
              </a:xfrm>
            </p:grpSpPr>
            <p:pic>
              <p:nvPicPr>
                <p:cNvPr id="882" name="Graphic 881">
                  <a:extLst>
                    <a:ext uri="{FF2B5EF4-FFF2-40B4-BE49-F238E27FC236}">
                      <a16:creationId xmlns:a16="http://schemas.microsoft.com/office/drawing/2014/main" id="{A3059BD9-EEDE-4879-B19E-15EFB01331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2214889" y="2142964"/>
                  <a:ext cx="142834" cy="142834"/>
                </a:xfrm>
                <a:prstGeom prst="rect">
                  <a:avLst/>
                </a:prstGeom>
              </p:spPr>
            </p:pic>
            <p:sp>
              <p:nvSpPr>
                <p:cNvPr id="883" name="Rectangle 882">
                  <a:extLst>
                    <a:ext uri="{FF2B5EF4-FFF2-40B4-BE49-F238E27FC236}">
                      <a16:creationId xmlns:a16="http://schemas.microsoft.com/office/drawing/2014/main" id="{A917C531-9239-437E-AB3B-E29F40BEB9E9}"/>
                    </a:ext>
                    <a:ext uri="{C183D7F6-B498-43B3-948B-1728B52AA6E4}">
                      <adec:decorative xmlns:adec="http://schemas.microsoft.com/office/drawing/2017/decorative" val="1"/>
                    </a:ext>
                  </a:extLst>
                </p:cNvPr>
                <p:cNvSpPr/>
                <p:nvPr/>
              </p:nvSpPr>
              <p:spPr bwMode="auto">
                <a:xfrm>
                  <a:off x="2357545" y="2091134"/>
                  <a:ext cx="543926" cy="246495"/>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Azure </a:t>
                  </a:r>
                  <a:b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b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Cosmos DB</a:t>
                  </a:r>
                </a:p>
              </p:txBody>
            </p:sp>
          </p:grpSp>
          <p:sp>
            <p:nvSpPr>
              <p:cNvPr id="881" name="Rectangle 880">
                <a:extLst>
                  <a:ext uri="{FF2B5EF4-FFF2-40B4-BE49-F238E27FC236}">
                    <a16:creationId xmlns:a16="http://schemas.microsoft.com/office/drawing/2014/main" id="{817E8517-8214-41DB-91B8-18BBEB8F505D}"/>
                  </a:ext>
                  <a:ext uri="{C183D7F6-B498-43B3-948B-1728B52AA6E4}">
                    <adec:decorative xmlns:adec="http://schemas.microsoft.com/office/drawing/2017/decorative" val="1"/>
                  </a:ext>
                </a:extLst>
              </p:cNvPr>
              <p:cNvSpPr/>
              <p:nvPr/>
            </p:nvSpPr>
            <p:spPr bwMode="auto">
              <a:xfrm>
                <a:off x="2183338" y="2178822"/>
                <a:ext cx="711294" cy="246495"/>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Azure Health</a:t>
                </a:r>
                <a:b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b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Data Services</a:t>
                </a:r>
                <a:endParaRPr kumimoji="0" lang="en-US" sz="600" b="0" i="0" u="none" strike="noStrike" kern="0" cap="none" spc="0" normalizeH="0" baseline="0" noProof="0">
                  <a:ln>
                    <a:noFill/>
                  </a:ln>
                  <a:solidFill>
                    <a:schemeClr val="tx1"/>
                  </a:solidFill>
                  <a:effectLst/>
                  <a:uLnTx/>
                  <a:uFillTx/>
                  <a:latin typeface="Segoe UI"/>
                  <a:cs typeface="Segoe UI Semibold" panose="020B0702040204020203" pitchFamily="34" charset="0"/>
                </a:endParaRPr>
              </a:p>
            </p:txBody>
          </p:sp>
          <p:grpSp>
            <p:nvGrpSpPr>
              <p:cNvPr id="868" name="Group 867">
                <a:extLst>
                  <a:ext uri="{FF2B5EF4-FFF2-40B4-BE49-F238E27FC236}">
                    <a16:creationId xmlns:a16="http://schemas.microsoft.com/office/drawing/2014/main" id="{A6EA88E5-8F99-4580-987C-4FF21FFD847A}"/>
                  </a:ext>
                </a:extLst>
              </p:cNvPr>
              <p:cNvGrpSpPr/>
              <p:nvPr/>
            </p:nvGrpSpPr>
            <p:grpSpPr>
              <a:xfrm>
                <a:off x="2838490" y="2178822"/>
                <a:ext cx="691924" cy="246495"/>
                <a:chOff x="3624039" y="2091134"/>
                <a:chExt cx="691924" cy="246495"/>
              </a:xfrm>
            </p:grpSpPr>
            <p:pic>
              <p:nvPicPr>
                <p:cNvPr id="878" name="Graphic 877">
                  <a:extLst>
                    <a:ext uri="{FF2B5EF4-FFF2-40B4-BE49-F238E27FC236}">
                      <a16:creationId xmlns:a16="http://schemas.microsoft.com/office/drawing/2014/main" id="{133EDC11-EC81-4E85-BE08-1D0DB09566E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624039" y="2145196"/>
                  <a:ext cx="138370" cy="138370"/>
                </a:xfrm>
                <a:prstGeom prst="rect">
                  <a:avLst/>
                </a:prstGeom>
              </p:spPr>
            </p:pic>
            <p:sp>
              <p:nvSpPr>
                <p:cNvPr id="879" name="Rectangle 878">
                  <a:extLst>
                    <a:ext uri="{FF2B5EF4-FFF2-40B4-BE49-F238E27FC236}">
                      <a16:creationId xmlns:a16="http://schemas.microsoft.com/office/drawing/2014/main" id="{36FB0779-E307-461E-990F-755E337312F5}"/>
                    </a:ext>
                    <a:ext uri="{C183D7F6-B498-43B3-948B-1728B52AA6E4}">
                      <adec:decorative xmlns:adec="http://schemas.microsoft.com/office/drawing/2017/decorative" val="1"/>
                    </a:ext>
                  </a:extLst>
                </p:cNvPr>
                <p:cNvSpPr/>
                <p:nvPr/>
              </p:nvSpPr>
              <p:spPr bwMode="auto">
                <a:xfrm>
                  <a:off x="3738023" y="2091134"/>
                  <a:ext cx="577940" cy="246495"/>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Azure DB </a:t>
                  </a:r>
                  <a:b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b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for MariaDB</a:t>
                  </a:r>
                </a:p>
              </p:txBody>
            </p:sp>
          </p:grpSp>
          <p:grpSp>
            <p:nvGrpSpPr>
              <p:cNvPr id="869" name="Group 868">
                <a:extLst>
                  <a:ext uri="{FF2B5EF4-FFF2-40B4-BE49-F238E27FC236}">
                    <a16:creationId xmlns:a16="http://schemas.microsoft.com/office/drawing/2014/main" id="{F1681CFF-523B-4547-9F9A-6C51CBC13381}"/>
                  </a:ext>
                </a:extLst>
              </p:cNvPr>
              <p:cNvGrpSpPr/>
              <p:nvPr/>
            </p:nvGrpSpPr>
            <p:grpSpPr>
              <a:xfrm>
                <a:off x="3468176" y="2178822"/>
                <a:ext cx="706400" cy="246495"/>
                <a:chOff x="4223604" y="2091134"/>
                <a:chExt cx="706400" cy="246495"/>
              </a:xfrm>
            </p:grpSpPr>
            <p:pic>
              <p:nvPicPr>
                <p:cNvPr id="876" name="Graphic 875">
                  <a:extLst>
                    <a:ext uri="{FF2B5EF4-FFF2-40B4-BE49-F238E27FC236}">
                      <a16:creationId xmlns:a16="http://schemas.microsoft.com/office/drawing/2014/main" id="{1FEF59A5-DEBF-4ECE-8CC3-8C5A24BBDB1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223604" y="2113507"/>
                  <a:ext cx="201748" cy="201748"/>
                </a:xfrm>
                <a:prstGeom prst="rect">
                  <a:avLst/>
                </a:prstGeom>
              </p:spPr>
            </p:pic>
            <p:sp>
              <p:nvSpPr>
                <p:cNvPr id="877" name="Rectangle 876">
                  <a:extLst>
                    <a:ext uri="{FF2B5EF4-FFF2-40B4-BE49-F238E27FC236}">
                      <a16:creationId xmlns:a16="http://schemas.microsoft.com/office/drawing/2014/main" id="{88645130-EFFB-4247-B688-C07F929DE326}"/>
                    </a:ext>
                    <a:ext uri="{C183D7F6-B498-43B3-948B-1728B52AA6E4}">
                      <adec:decorative xmlns:adec="http://schemas.microsoft.com/office/drawing/2017/decorative" val="1"/>
                    </a:ext>
                  </a:extLst>
                </p:cNvPr>
                <p:cNvSpPr/>
                <p:nvPr/>
              </p:nvSpPr>
              <p:spPr bwMode="auto">
                <a:xfrm>
                  <a:off x="4415168" y="2091134"/>
                  <a:ext cx="514836" cy="246495"/>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Azure SQL </a:t>
                  </a:r>
                  <a:b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b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DB Edge</a:t>
                  </a:r>
                </a:p>
              </p:txBody>
            </p:sp>
          </p:grpSp>
          <p:grpSp>
            <p:nvGrpSpPr>
              <p:cNvPr id="870" name="Group 869">
                <a:extLst>
                  <a:ext uri="{FF2B5EF4-FFF2-40B4-BE49-F238E27FC236}">
                    <a16:creationId xmlns:a16="http://schemas.microsoft.com/office/drawing/2014/main" id="{1F18B97D-BEED-4DB1-8D42-B8A04C6F9027}"/>
                  </a:ext>
                </a:extLst>
              </p:cNvPr>
              <p:cNvGrpSpPr/>
              <p:nvPr/>
            </p:nvGrpSpPr>
            <p:grpSpPr>
              <a:xfrm>
                <a:off x="4112337" y="2178822"/>
                <a:ext cx="621596" cy="246495"/>
                <a:chOff x="4840751" y="2091134"/>
                <a:chExt cx="621596" cy="246495"/>
              </a:xfrm>
            </p:grpSpPr>
            <p:pic>
              <p:nvPicPr>
                <p:cNvPr id="874" name="Graphic 873">
                  <a:extLst>
                    <a:ext uri="{FF2B5EF4-FFF2-40B4-BE49-F238E27FC236}">
                      <a16:creationId xmlns:a16="http://schemas.microsoft.com/office/drawing/2014/main" id="{93C85CE1-707A-4936-B473-D1D745BDB43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840751" y="2144526"/>
                  <a:ext cx="139710" cy="139710"/>
                </a:xfrm>
                <a:prstGeom prst="rect">
                  <a:avLst/>
                </a:prstGeom>
              </p:spPr>
            </p:pic>
            <p:sp>
              <p:nvSpPr>
                <p:cNvPr id="875" name="Rectangle 874">
                  <a:extLst>
                    <a:ext uri="{FF2B5EF4-FFF2-40B4-BE49-F238E27FC236}">
                      <a16:creationId xmlns:a16="http://schemas.microsoft.com/office/drawing/2014/main" id="{2C9E8A54-C624-4F8E-B4E4-8C0BDB83313B}"/>
                    </a:ext>
                    <a:ext uri="{C183D7F6-B498-43B3-948B-1728B52AA6E4}">
                      <adec:decorative xmlns:adec="http://schemas.microsoft.com/office/drawing/2017/decorative" val="1"/>
                    </a:ext>
                  </a:extLst>
                </p:cNvPr>
                <p:cNvSpPr/>
                <p:nvPr/>
              </p:nvSpPr>
              <p:spPr bwMode="auto">
                <a:xfrm>
                  <a:off x="4956057" y="2091134"/>
                  <a:ext cx="506290" cy="246495"/>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Azure DB </a:t>
                  </a:r>
                  <a:b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b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for MySQL</a:t>
                  </a:r>
                </a:p>
              </p:txBody>
            </p:sp>
          </p:grpSp>
          <p:grpSp>
            <p:nvGrpSpPr>
              <p:cNvPr id="871" name="Group 870">
                <a:extLst>
                  <a:ext uri="{FF2B5EF4-FFF2-40B4-BE49-F238E27FC236}">
                    <a16:creationId xmlns:a16="http://schemas.microsoft.com/office/drawing/2014/main" id="{AED6E1B4-51E4-487C-9FBE-F37260FE7403}"/>
                  </a:ext>
                </a:extLst>
              </p:cNvPr>
              <p:cNvGrpSpPr/>
              <p:nvPr/>
            </p:nvGrpSpPr>
            <p:grpSpPr>
              <a:xfrm>
                <a:off x="4124398" y="1897574"/>
                <a:ext cx="619763" cy="170803"/>
                <a:chOff x="5473186" y="2128980"/>
                <a:chExt cx="619763" cy="170803"/>
              </a:xfrm>
            </p:grpSpPr>
            <p:pic>
              <p:nvPicPr>
                <p:cNvPr id="872" name="Graphic 871">
                  <a:extLst>
                    <a:ext uri="{FF2B5EF4-FFF2-40B4-BE49-F238E27FC236}">
                      <a16:creationId xmlns:a16="http://schemas.microsoft.com/office/drawing/2014/main" id="{643765AD-EC1A-4809-9CD3-8CC5A2BC4084}"/>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p:blipFill>
              <p:spPr>
                <a:xfrm>
                  <a:off x="5473186" y="2142964"/>
                  <a:ext cx="142834" cy="142834"/>
                </a:xfrm>
                <a:prstGeom prst="rect">
                  <a:avLst/>
                </a:prstGeom>
              </p:spPr>
            </p:pic>
            <p:sp>
              <p:nvSpPr>
                <p:cNvPr id="873" name="Rectangle 872">
                  <a:extLst>
                    <a:ext uri="{FF2B5EF4-FFF2-40B4-BE49-F238E27FC236}">
                      <a16:creationId xmlns:a16="http://schemas.microsoft.com/office/drawing/2014/main" id="{BEC44236-B51F-47CF-A780-032EF2EEA45E}"/>
                    </a:ext>
                    <a:ext uri="{C183D7F6-B498-43B3-948B-1728B52AA6E4}">
                      <adec:decorative xmlns:adec="http://schemas.microsoft.com/office/drawing/2017/decorative" val="1"/>
                    </a:ext>
                  </a:extLst>
                </p:cNvPr>
                <p:cNvSpPr/>
                <p:nvPr/>
              </p:nvSpPr>
              <p:spPr bwMode="auto">
                <a:xfrm>
                  <a:off x="5579841" y="2128980"/>
                  <a:ext cx="513108" cy="170803"/>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Azure </a:t>
                  </a:r>
                  <a:r>
                    <a:rPr lang="en-US" sz="600" kern="0">
                      <a:solidFill>
                        <a:schemeClr val="tx1"/>
                      </a:solidFill>
                      <a:latin typeface="Segoe UI"/>
                      <a:cs typeface="Segoe UI Semibold" panose="020B0702040204020203" pitchFamily="34" charset="0"/>
                    </a:rPr>
                    <a:t>SQL</a:t>
                  </a:r>
                  <a:endParaRPr kumimoji="0" lang="en-US" sz="600" b="0" i="0" u="none" strike="noStrike" kern="0" cap="none" spc="0" normalizeH="0" baseline="0" noProof="0">
                    <a:ln>
                      <a:noFill/>
                    </a:ln>
                    <a:solidFill>
                      <a:schemeClr val="tx1"/>
                    </a:solidFill>
                    <a:effectLst/>
                    <a:uLnTx/>
                    <a:uFillTx/>
                    <a:latin typeface="Segoe UI"/>
                    <a:cs typeface="Segoe UI Semibold" panose="020B0702040204020203" pitchFamily="34" charset="0"/>
                  </a:endParaRPr>
                </a:p>
              </p:txBody>
            </p:sp>
          </p:grpSp>
        </p:grpSp>
      </p:grpSp>
      <p:sp>
        <p:nvSpPr>
          <p:cNvPr id="890" name="Oval 889" descr="Dark blue circle">
            <a:extLst>
              <a:ext uri="{FF2B5EF4-FFF2-40B4-BE49-F238E27FC236}">
                <a16:creationId xmlns:a16="http://schemas.microsoft.com/office/drawing/2014/main" id="{D743DB8F-0316-46D5-92ED-BF6E02FD4FDB}"/>
              </a:ext>
            </a:extLst>
          </p:cNvPr>
          <p:cNvSpPr/>
          <p:nvPr/>
        </p:nvSpPr>
        <p:spPr bwMode="auto">
          <a:xfrm>
            <a:off x="4534537" y="2891402"/>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91" name="Rectangle 890">
            <a:extLst>
              <a:ext uri="{FF2B5EF4-FFF2-40B4-BE49-F238E27FC236}">
                <a16:creationId xmlns:a16="http://schemas.microsoft.com/office/drawing/2014/main" id="{E5E6037D-0B90-4E8E-B8B3-9F2D7C5B670C}"/>
              </a:ext>
              <a:ext uri="{C183D7F6-B498-43B3-948B-1728B52AA6E4}">
                <adec:decorative xmlns:adec="http://schemas.microsoft.com/office/drawing/2017/decorative" val="1"/>
              </a:ext>
            </a:extLst>
          </p:cNvPr>
          <p:cNvSpPr/>
          <p:nvPr/>
        </p:nvSpPr>
        <p:spPr bwMode="auto">
          <a:xfrm>
            <a:off x="5593160" y="5618208"/>
            <a:ext cx="1039700" cy="31578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cxnSp>
        <p:nvCxnSpPr>
          <p:cNvPr id="892" name="Straight Arrow Connector 891" descr="Blue arrow">
            <a:extLst>
              <a:ext uri="{FF2B5EF4-FFF2-40B4-BE49-F238E27FC236}">
                <a16:creationId xmlns:a16="http://schemas.microsoft.com/office/drawing/2014/main" id="{6BB9AE06-C821-47C3-99BE-BB9607770E4C}"/>
              </a:ext>
            </a:extLst>
          </p:cNvPr>
          <p:cNvCxnSpPr>
            <a:cxnSpLocks/>
          </p:cNvCxnSpPr>
          <p:nvPr/>
        </p:nvCxnSpPr>
        <p:spPr>
          <a:xfrm rot="16200000">
            <a:off x="6279852" y="5623873"/>
            <a:ext cx="27432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grpSp>
        <p:nvGrpSpPr>
          <p:cNvPr id="893" name="Group 892" descr="Blue dotted lines">
            <a:extLst>
              <a:ext uri="{FF2B5EF4-FFF2-40B4-BE49-F238E27FC236}">
                <a16:creationId xmlns:a16="http://schemas.microsoft.com/office/drawing/2014/main" id="{FDF2BAD4-8C5D-420F-9DEE-9BCABE89FE6E}"/>
              </a:ext>
            </a:extLst>
          </p:cNvPr>
          <p:cNvGrpSpPr/>
          <p:nvPr/>
        </p:nvGrpSpPr>
        <p:grpSpPr>
          <a:xfrm rot="5400000">
            <a:off x="10388283" y="3255457"/>
            <a:ext cx="457200" cy="85914"/>
            <a:chOff x="6484552" y="5288986"/>
            <a:chExt cx="464060" cy="137286"/>
          </a:xfrm>
        </p:grpSpPr>
        <p:cxnSp>
          <p:nvCxnSpPr>
            <p:cNvPr id="894" name="Straight Arrow Connector 893">
              <a:extLst>
                <a:ext uri="{FF2B5EF4-FFF2-40B4-BE49-F238E27FC236}">
                  <a16:creationId xmlns:a16="http://schemas.microsoft.com/office/drawing/2014/main" id="{DB68B36F-F691-42F1-8B73-70FF53F169EF}"/>
                </a:ext>
              </a:extLst>
            </p:cNvPr>
            <p:cNvCxnSpPr>
              <a:cxnSpLocks/>
            </p:cNvCxnSpPr>
            <p:nvPr/>
          </p:nvCxnSpPr>
          <p:spPr>
            <a:xfrm>
              <a:off x="6484552" y="5288986"/>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cxnSp>
          <p:nvCxnSpPr>
            <p:cNvPr id="895" name="Straight Arrow Connector 894">
              <a:extLst>
                <a:ext uri="{FF2B5EF4-FFF2-40B4-BE49-F238E27FC236}">
                  <a16:creationId xmlns:a16="http://schemas.microsoft.com/office/drawing/2014/main" id="{F0D4E523-BA9B-4D66-85A1-A5FA661FA6DC}"/>
                </a:ext>
              </a:extLst>
            </p:cNvPr>
            <p:cNvCxnSpPr>
              <a:cxnSpLocks/>
            </p:cNvCxnSpPr>
            <p:nvPr/>
          </p:nvCxnSpPr>
          <p:spPr>
            <a:xfrm>
              <a:off x="6484552" y="5426272"/>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grpSp>
      <p:grpSp>
        <p:nvGrpSpPr>
          <p:cNvPr id="896" name="Group 895" descr="Dotted blue lines">
            <a:extLst>
              <a:ext uri="{FF2B5EF4-FFF2-40B4-BE49-F238E27FC236}">
                <a16:creationId xmlns:a16="http://schemas.microsoft.com/office/drawing/2014/main" id="{97A204C7-F928-4241-9F93-32E4CE445FCC}"/>
              </a:ext>
            </a:extLst>
          </p:cNvPr>
          <p:cNvGrpSpPr/>
          <p:nvPr/>
        </p:nvGrpSpPr>
        <p:grpSpPr>
          <a:xfrm rot="16200000">
            <a:off x="7835598" y="3785995"/>
            <a:ext cx="182880" cy="95363"/>
            <a:chOff x="6484552" y="5288986"/>
            <a:chExt cx="464060" cy="137286"/>
          </a:xfrm>
        </p:grpSpPr>
        <p:cxnSp>
          <p:nvCxnSpPr>
            <p:cNvPr id="897" name="Straight Arrow Connector 896">
              <a:extLst>
                <a:ext uri="{FF2B5EF4-FFF2-40B4-BE49-F238E27FC236}">
                  <a16:creationId xmlns:a16="http://schemas.microsoft.com/office/drawing/2014/main" id="{27C74ECC-1D3C-4BA3-9F75-9622C61DF236}"/>
                </a:ext>
              </a:extLst>
            </p:cNvPr>
            <p:cNvCxnSpPr>
              <a:cxnSpLocks/>
            </p:cNvCxnSpPr>
            <p:nvPr/>
          </p:nvCxnSpPr>
          <p:spPr>
            <a:xfrm>
              <a:off x="6484552" y="5288986"/>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cxnSp>
          <p:nvCxnSpPr>
            <p:cNvPr id="898" name="Straight Arrow Connector 897">
              <a:extLst>
                <a:ext uri="{FF2B5EF4-FFF2-40B4-BE49-F238E27FC236}">
                  <a16:creationId xmlns:a16="http://schemas.microsoft.com/office/drawing/2014/main" id="{451D3728-597A-4A12-B05E-306DB341E38B}"/>
                </a:ext>
              </a:extLst>
            </p:cNvPr>
            <p:cNvCxnSpPr>
              <a:cxnSpLocks/>
            </p:cNvCxnSpPr>
            <p:nvPr/>
          </p:nvCxnSpPr>
          <p:spPr>
            <a:xfrm>
              <a:off x="6484552" y="5426272"/>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grpSp>
      <p:grpSp>
        <p:nvGrpSpPr>
          <p:cNvPr id="899" name="Group 898" descr="Dotted blue lines">
            <a:extLst>
              <a:ext uri="{FF2B5EF4-FFF2-40B4-BE49-F238E27FC236}">
                <a16:creationId xmlns:a16="http://schemas.microsoft.com/office/drawing/2014/main" id="{450D6C93-AC44-4876-9D22-986E062469F6}"/>
              </a:ext>
            </a:extLst>
          </p:cNvPr>
          <p:cNvGrpSpPr/>
          <p:nvPr/>
        </p:nvGrpSpPr>
        <p:grpSpPr>
          <a:xfrm rot="10800000">
            <a:off x="8355845" y="3589864"/>
            <a:ext cx="640080" cy="85914"/>
            <a:chOff x="6484552" y="5288986"/>
            <a:chExt cx="464060" cy="137286"/>
          </a:xfrm>
        </p:grpSpPr>
        <p:cxnSp>
          <p:nvCxnSpPr>
            <p:cNvPr id="900" name="Straight Arrow Connector 899">
              <a:extLst>
                <a:ext uri="{FF2B5EF4-FFF2-40B4-BE49-F238E27FC236}">
                  <a16:creationId xmlns:a16="http://schemas.microsoft.com/office/drawing/2014/main" id="{057A07DA-5C89-4380-A7AD-31C5B7E999B0}"/>
                </a:ext>
              </a:extLst>
            </p:cNvPr>
            <p:cNvCxnSpPr>
              <a:cxnSpLocks/>
            </p:cNvCxnSpPr>
            <p:nvPr/>
          </p:nvCxnSpPr>
          <p:spPr>
            <a:xfrm>
              <a:off x="6484552" y="5288986"/>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cxnSp>
          <p:nvCxnSpPr>
            <p:cNvPr id="901" name="Straight Arrow Connector 900">
              <a:extLst>
                <a:ext uri="{FF2B5EF4-FFF2-40B4-BE49-F238E27FC236}">
                  <a16:creationId xmlns:a16="http://schemas.microsoft.com/office/drawing/2014/main" id="{B5DEE5A1-7B45-4632-8BEB-E094D84F8151}"/>
                </a:ext>
              </a:extLst>
            </p:cNvPr>
            <p:cNvCxnSpPr>
              <a:cxnSpLocks/>
            </p:cNvCxnSpPr>
            <p:nvPr/>
          </p:nvCxnSpPr>
          <p:spPr>
            <a:xfrm>
              <a:off x="6484552" y="5426272"/>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grpSp>
      <p:grpSp>
        <p:nvGrpSpPr>
          <p:cNvPr id="902" name="Group 901" descr="Dotted blue lines">
            <a:extLst>
              <a:ext uri="{FF2B5EF4-FFF2-40B4-BE49-F238E27FC236}">
                <a16:creationId xmlns:a16="http://schemas.microsoft.com/office/drawing/2014/main" id="{86C260F9-1D9E-4ED1-91C2-D3C454C0A92C}"/>
              </a:ext>
            </a:extLst>
          </p:cNvPr>
          <p:cNvGrpSpPr/>
          <p:nvPr/>
        </p:nvGrpSpPr>
        <p:grpSpPr>
          <a:xfrm rot="10800000">
            <a:off x="10821337" y="2930833"/>
            <a:ext cx="171829" cy="85914"/>
            <a:chOff x="6484552" y="5288986"/>
            <a:chExt cx="464060" cy="137286"/>
          </a:xfrm>
        </p:grpSpPr>
        <p:cxnSp>
          <p:nvCxnSpPr>
            <p:cNvPr id="903" name="Straight Arrow Connector 902">
              <a:extLst>
                <a:ext uri="{FF2B5EF4-FFF2-40B4-BE49-F238E27FC236}">
                  <a16:creationId xmlns:a16="http://schemas.microsoft.com/office/drawing/2014/main" id="{3795C330-6DE6-4BC5-A98E-0E16E409BBE7}"/>
                </a:ext>
              </a:extLst>
            </p:cNvPr>
            <p:cNvCxnSpPr>
              <a:cxnSpLocks/>
            </p:cNvCxnSpPr>
            <p:nvPr/>
          </p:nvCxnSpPr>
          <p:spPr>
            <a:xfrm>
              <a:off x="6484552" y="5288986"/>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cxnSp>
          <p:nvCxnSpPr>
            <p:cNvPr id="904" name="Straight Arrow Connector 903">
              <a:extLst>
                <a:ext uri="{FF2B5EF4-FFF2-40B4-BE49-F238E27FC236}">
                  <a16:creationId xmlns:a16="http://schemas.microsoft.com/office/drawing/2014/main" id="{D4E6D018-98F3-4DA1-ABD9-7009DB081D71}"/>
                </a:ext>
              </a:extLst>
            </p:cNvPr>
            <p:cNvCxnSpPr>
              <a:cxnSpLocks/>
            </p:cNvCxnSpPr>
            <p:nvPr/>
          </p:nvCxnSpPr>
          <p:spPr>
            <a:xfrm>
              <a:off x="6484552" y="5426272"/>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grpSp>
      <p:grpSp>
        <p:nvGrpSpPr>
          <p:cNvPr id="905" name="Group 904" descr="Data stores, processing &amp; access">
            <a:extLst>
              <a:ext uri="{FF2B5EF4-FFF2-40B4-BE49-F238E27FC236}">
                <a16:creationId xmlns:a16="http://schemas.microsoft.com/office/drawing/2014/main" id="{4BC49768-E22A-47D0-8952-22E76A67D0E6}"/>
              </a:ext>
            </a:extLst>
          </p:cNvPr>
          <p:cNvGrpSpPr/>
          <p:nvPr/>
        </p:nvGrpSpPr>
        <p:grpSpPr>
          <a:xfrm>
            <a:off x="441464" y="2167259"/>
            <a:ext cx="169688" cy="1645920"/>
            <a:chOff x="441464" y="1311903"/>
            <a:chExt cx="169688" cy="1645920"/>
          </a:xfrm>
        </p:grpSpPr>
        <p:cxnSp>
          <p:nvCxnSpPr>
            <p:cNvPr id="906" name="Straight Arrow Connector 905">
              <a:extLst>
                <a:ext uri="{FF2B5EF4-FFF2-40B4-BE49-F238E27FC236}">
                  <a16:creationId xmlns:a16="http://schemas.microsoft.com/office/drawing/2014/main" id="{F75BED40-4738-4DF1-87FF-46D0A52364E4}"/>
                </a:ext>
              </a:extLst>
            </p:cNvPr>
            <p:cNvCxnSpPr>
              <a:cxnSpLocks/>
            </p:cNvCxnSpPr>
            <p:nvPr/>
          </p:nvCxnSpPr>
          <p:spPr>
            <a:xfrm rot="16200000">
              <a:off x="-211808" y="2134863"/>
              <a:ext cx="1645920"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907" name="TextBox 906">
              <a:extLst>
                <a:ext uri="{FF2B5EF4-FFF2-40B4-BE49-F238E27FC236}">
                  <a16:creationId xmlns:a16="http://schemas.microsoft.com/office/drawing/2014/main" id="{F87FCC3A-501E-4082-902D-E686554C03AD}"/>
                </a:ext>
              </a:extLst>
            </p:cNvPr>
            <p:cNvSpPr txBox="1"/>
            <p:nvPr/>
          </p:nvSpPr>
          <p:spPr>
            <a:xfrm rot="16200000">
              <a:off x="-228500" y="2160272"/>
              <a:ext cx="1463040"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Data store, processing &amp; access</a:t>
              </a:r>
            </a:p>
          </p:txBody>
        </p:sp>
      </p:grpSp>
      <p:grpSp>
        <p:nvGrpSpPr>
          <p:cNvPr id="908" name="Group 907" descr="Data sources">
            <a:extLst>
              <a:ext uri="{FF2B5EF4-FFF2-40B4-BE49-F238E27FC236}">
                <a16:creationId xmlns:a16="http://schemas.microsoft.com/office/drawing/2014/main" id="{E47C71EF-AA02-4D7A-BFA5-A0968C0239ED}"/>
              </a:ext>
            </a:extLst>
          </p:cNvPr>
          <p:cNvGrpSpPr/>
          <p:nvPr/>
        </p:nvGrpSpPr>
        <p:grpSpPr>
          <a:xfrm>
            <a:off x="441464" y="4427484"/>
            <a:ext cx="169688" cy="1005840"/>
            <a:chOff x="441464" y="3616097"/>
            <a:chExt cx="169688" cy="1005840"/>
          </a:xfrm>
        </p:grpSpPr>
        <p:cxnSp>
          <p:nvCxnSpPr>
            <p:cNvPr id="909" name="Straight Arrow Connector 908">
              <a:extLst>
                <a:ext uri="{FF2B5EF4-FFF2-40B4-BE49-F238E27FC236}">
                  <a16:creationId xmlns:a16="http://schemas.microsoft.com/office/drawing/2014/main" id="{A2F059A0-7A3E-41C6-93E0-DF27A001CC5C}"/>
                </a:ext>
              </a:extLst>
            </p:cNvPr>
            <p:cNvCxnSpPr>
              <a:cxnSpLocks/>
            </p:cNvCxnSpPr>
            <p:nvPr/>
          </p:nvCxnSpPr>
          <p:spPr>
            <a:xfrm rot="16200000">
              <a:off x="108232" y="4119017"/>
              <a:ext cx="1005840"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910" name="TextBox 909">
              <a:extLst>
                <a:ext uri="{FF2B5EF4-FFF2-40B4-BE49-F238E27FC236}">
                  <a16:creationId xmlns:a16="http://schemas.microsoft.com/office/drawing/2014/main" id="{F5C39A38-EE87-4F79-B5F8-E71F77ADEA4F}"/>
                </a:ext>
              </a:extLst>
            </p:cNvPr>
            <p:cNvSpPr txBox="1"/>
            <p:nvPr/>
          </p:nvSpPr>
          <p:spPr>
            <a:xfrm rot="16200000">
              <a:off x="182980" y="4185094"/>
              <a:ext cx="640080"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Data sources</a:t>
              </a:r>
            </a:p>
          </p:txBody>
        </p:sp>
      </p:grpSp>
      <p:grpSp>
        <p:nvGrpSpPr>
          <p:cNvPr id="911" name="Group 910" descr="Data is born">
            <a:extLst>
              <a:ext uri="{FF2B5EF4-FFF2-40B4-BE49-F238E27FC236}">
                <a16:creationId xmlns:a16="http://schemas.microsoft.com/office/drawing/2014/main" id="{D3733701-EB64-4467-A153-391680C3913C}"/>
              </a:ext>
            </a:extLst>
          </p:cNvPr>
          <p:cNvGrpSpPr/>
          <p:nvPr/>
        </p:nvGrpSpPr>
        <p:grpSpPr>
          <a:xfrm>
            <a:off x="318355" y="5556687"/>
            <a:ext cx="292797" cy="460083"/>
            <a:chOff x="318355" y="4706520"/>
            <a:chExt cx="292797" cy="460083"/>
          </a:xfrm>
        </p:grpSpPr>
        <p:cxnSp>
          <p:nvCxnSpPr>
            <p:cNvPr id="912" name="Straight Arrow Connector 911">
              <a:extLst>
                <a:ext uri="{FF2B5EF4-FFF2-40B4-BE49-F238E27FC236}">
                  <a16:creationId xmlns:a16="http://schemas.microsoft.com/office/drawing/2014/main" id="{A47DC5C2-E546-441E-8EEB-DD04A88D694F}"/>
                </a:ext>
              </a:extLst>
            </p:cNvPr>
            <p:cNvCxnSpPr>
              <a:cxnSpLocks/>
            </p:cNvCxnSpPr>
            <p:nvPr/>
          </p:nvCxnSpPr>
          <p:spPr>
            <a:xfrm rot="16200000">
              <a:off x="382552" y="4938003"/>
              <a:ext cx="457200"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913" name="TextBox 912">
              <a:extLst>
                <a:ext uri="{FF2B5EF4-FFF2-40B4-BE49-F238E27FC236}">
                  <a16:creationId xmlns:a16="http://schemas.microsoft.com/office/drawing/2014/main" id="{22B79967-522B-44C2-8283-73BC46832E64}"/>
                </a:ext>
              </a:extLst>
            </p:cNvPr>
            <p:cNvSpPr txBox="1"/>
            <p:nvPr/>
          </p:nvSpPr>
          <p:spPr>
            <a:xfrm rot="16200000">
              <a:off x="212865" y="4812010"/>
              <a:ext cx="457202"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Data </a:t>
              </a:r>
              <a:b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b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is born</a:t>
              </a:r>
            </a:p>
          </p:txBody>
        </p:sp>
      </p:grpSp>
      <p:grpSp>
        <p:nvGrpSpPr>
          <p:cNvPr id="914" name="Group 913" descr="Data ingest">
            <a:extLst>
              <a:ext uri="{FF2B5EF4-FFF2-40B4-BE49-F238E27FC236}">
                <a16:creationId xmlns:a16="http://schemas.microsoft.com/office/drawing/2014/main" id="{843295D7-7851-4079-8799-1226C2BE5409}"/>
              </a:ext>
            </a:extLst>
          </p:cNvPr>
          <p:cNvGrpSpPr/>
          <p:nvPr/>
        </p:nvGrpSpPr>
        <p:grpSpPr>
          <a:xfrm>
            <a:off x="318355" y="3936542"/>
            <a:ext cx="292797" cy="367579"/>
            <a:chOff x="318355" y="3055394"/>
            <a:chExt cx="292797" cy="367579"/>
          </a:xfrm>
        </p:grpSpPr>
        <p:cxnSp>
          <p:nvCxnSpPr>
            <p:cNvPr id="915" name="Straight Arrow Connector 914">
              <a:extLst>
                <a:ext uri="{FF2B5EF4-FFF2-40B4-BE49-F238E27FC236}">
                  <a16:creationId xmlns:a16="http://schemas.microsoft.com/office/drawing/2014/main" id="{431EA03C-44A8-4BBD-BC42-8A956A784E0A}"/>
                </a:ext>
              </a:extLst>
            </p:cNvPr>
            <p:cNvCxnSpPr>
              <a:cxnSpLocks/>
            </p:cNvCxnSpPr>
            <p:nvPr/>
          </p:nvCxnSpPr>
          <p:spPr>
            <a:xfrm rot="16200000">
              <a:off x="428272" y="3240093"/>
              <a:ext cx="365760"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916" name="TextBox 915">
              <a:extLst>
                <a:ext uri="{FF2B5EF4-FFF2-40B4-BE49-F238E27FC236}">
                  <a16:creationId xmlns:a16="http://schemas.microsoft.com/office/drawing/2014/main" id="{497C1B5A-F6B0-4CA4-8016-542EE70CBF79}"/>
                </a:ext>
              </a:extLst>
            </p:cNvPr>
            <p:cNvSpPr txBox="1"/>
            <p:nvPr/>
          </p:nvSpPr>
          <p:spPr>
            <a:xfrm rot="16200000">
              <a:off x="262150" y="3111599"/>
              <a:ext cx="358632"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Data </a:t>
              </a:r>
              <a:b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b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ingest</a:t>
              </a:r>
            </a:p>
          </p:txBody>
        </p:sp>
      </p:grpSp>
      <p:grpSp>
        <p:nvGrpSpPr>
          <p:cNvPr id="917" name="Group 916" descr="Dotted blue lines">
            <a:extLst>
              <a:ext uri="{FF2B5EF4-FFF2-40B4-BE49-F238E27FC236}">
                <a16:creationId xmlns:a16="http://schemas.microsoft.com/office/drawing/2014/main" id="{124B184E-FCCA-4A53-9AFA-5FEFC8491C03}"/>
              </a:ext>
            </a:extLst>
          </p:cNvPr>
          <p:cNvGrpSpPr/>
          <p:nvPr/>
        </p:nvGrpSpPr>
        <p:grpSpPr>
          <a:xfrm rot="16200000">
            <a:off x="11075306" y="2633206"/>
            <a:ext cx="365760" cy="95363"/>
            <a:chOff x="6484552" y="5288986"/>
            <a:chExt cx="464060" cy="137286"/>
          </a:xfrm>
        </p:grpSpPr>
        <p:cxnSp>
          <p:nvCxnSpPr>
            <p:cNvPr id="918" name="Straight Arrow Connector 917">
              <a:extLst>
                <a:ext uri="{FF2B5EF4-FFF2-40B4-BE49-F238E27FC236}">
                  <a16:creationId xmlns:a16="http://schemas.microsoft.com/office/drawing/2014/main" id="{6A7EE1F9-7416-4840-8788-28020533A082}"/>
                </a:ext>
              </a:extLst>
            </p:cNvPr>
            <p:cNvCxnSpPr>
              <a:cxnSpLocks/>
            </p:cNvCxnSpPr>
            <p:nvPr/>
          </p:nvCxnSpPr>
          <p:spPr>
            <a:xfrm>
              <a:off x="6484552" y="5288986"/>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cxnSp>
          <p:nvCxnSpPr>
            <p:cNvPr id="919" name="Straight Arrow Connector 918">
              <a:extLst>
                <a:ext uri="{FF2B5EF4-FFF2-40B4-BE49-F238E27FC236}">
                  <a16:creationId xmlns:a16="http://schemas.microsoft.com/office/drawing/2014/main" id="{1E8CD7B2-63CD-4081-BFC7-D8DE9F5B6297}"/>
                </a:ext>
              </a:extLst>
            </p:cNvPr>
            <p:cNvCxnSpPr>
              <a:cxnSpLocks/>
            </p:cNvCxnSpPr>
            <p:nvPr/>
          </p:nvCxnSpPr>
          <p:spPr>
            <a:xfrm>
              <a:off x="6484552" y="5426272"/>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grpSp>
      <p:sp>
        <p:nvSpPr>
          <p:cNvPr id="920" name="Rectangle 919" descr="Person">
            <a:extLst>
              <a:ext uri="{FF2B5EF4-FFF2-40B4-BE49-F238E27FC236}">
                <a16:creationId xmlns:a16="http://schemas.microsoft.com/office/drawing/2014/main" id="{D40D7624-AA5B-40DD-B7F1-2EFFC6358BEA}"/>
              </a:ext>
            </a:extLst>
          </p:cNvPr>
          <p:cNvSpPr/>
          <p:nvPr/>
        </p:nvSpPr>
        <p:spPr bwMode="auto">
          <a:xfrm>
            <a:off x="5644117" y="5630411"/>
            <a:ext cx="274962" cy="27496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921" name="Graphic 920" descr="Person">
            <a:extLst>
              <a:ext uri="{FF2B5EF4-FFF2-40B4-BE49-F238E27FC236}">
                <a16:creationId xmlns:a16="http://schemas.microsoft.com/office/drawing/2014/main" id="{CB8BA95A-4746-48EC-882D-7A4B2E5D6C60}"/>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628563" y="5612221"/>
            <a:ext cx="315786" cy="315786"/>
          </a:xfrm>
          <a:prstGeom prst="rect">
            <a:avLst/>
          </a:prstGeom>
        </p:spPr>
      </p:pic>
      <p:pic>
        <p:nvPicPr>
          <p:cNvPr id="922" name="Graphic 921" descr="App">
            <a:extLst>
              <a:ext uri="{FF2B5EF4-FFF2-40B4-BE49-F238E27FC236}">
                <a16:creationId xmlns:a16="http://schemas.microsoft.com/office/drawing/2014/main" id="{CDD501CD-FBDF-48CC-92DD-4FE11FE1C66E}"/>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6255831" y="5612222"/>
            <a:ext cx="315785" cy="315785"/>
          </a:xfrm>
          <a:prstGeom prst="rect">
            <a:avLst/>
          </a:prstGeom>
        </p:spPr>
      </p:pic>
      <p:grpSp>
        <p:nvGrpSpPr>
          <p:cNvPr id="923" name="Group 922" descr="Dotted blue lines">
            <a:extLst>
              <a:ext uri="{FF2B5EF4-FFF2-40B4-BE49-F238E27FC236}">
                <a16:creationId xmlns:a16="http://schemas.microsoft.com/office/drawing/2014/main" id="{E5F6DC5C-6BEE-43FA-A1CA-F554A8E2B8EF}"/>
              </a:ext>
            </a:extLst>
          </p:cNvPr>
          <p:cNvGrpSpPr/>
          <p:nvPr/>
        </p:nvGrpSpPr>
        <p:grpSpPr>
          <a:xfrm rot="16200000">
            <a:off x="9705898" y="3347866"/>
            <a:ext cx="182880" cy="95363"/>
            <a:chOff x="6484552" y="5288986"/>
            <a:chExt cx="464060" cy="137286"/>
          </a:xfrm>
        </p:grpSpPr>
        <p:cxnSp>
          <p:nvCxnSpPr>
            <p:cNvPr id="924" name="Straight Arrow Connector 923">
              <a:extLst>
                <a:ext uri="{FF2B5EF4-FFF2-40B4-BE49-F238E27FC236}">
                  <a16:creationId xmlns:a16="http://schemas.microsoft.com/office/drawing/2014/main" id="{9AFE7A79-BF6C-42CF-8B97-D7E06A207E48}"/>
                </a:ext>
              </a:extLst>
            </p:cNvPr>
            <p:cNvCxnSpPr>
              <a:cxnSpLocks/>
            </p:cNvCxnSpPr>
            <p:nvPr/>
          </p:nvCxnSpPr>
          <p:spPr>
            <a:xfrm>
              <a:off x="6484552" y="5288986"/>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cxnSp>
          <p:nvCxnSpPr>
            <p:cNvPr id="925" name="Straight Arrow Connector 924">
              <a:extLst>
                <a:ext uri="{FF2B5EF4-FFF2-40B4-BE49-F238E27FC236}">
                  <a16:creationId xmlns:a16="http://schemas.microsoft.com/office/drawing/2014/main" id="{9C51E3FA-BB8C-4765-AC75-D4B0F9E58C50}"/>
                </a:ext>
              </a:extLst>
            </p:cNvPr>
            <p:cNvCxnSpPr>
              <a:cxnSpLocks/>
            </p:cNvCxnSpPr>
            <p:nvPr/>
          </p:nvCxnSpPr>
          <p:spPr>
            <a:xfrm>
              <a:off x="6484552" y="5426272"/>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grpSp>
      <p:cxnSp>
        <p:nvCxnSpPr>
          <p:cNvPr id="926" name="Straight Arrow Connector 925" descr="Blue arrow">
            <a:extLst>
              <a:ext uri="{FF2B5EF4-FFF2-40B4-BE49-F238E27FC236}">
                <a16:creationId xmlns:a16="http://schemas.microsoft.com/office/drawing/2014/main" id="{3612DBCD-C650-40F3-BD85-A24A8CC56CD4}"/>
              </a:ext>
            </a:extLst>
          </p:cNvPr>
          <p:cNvCxnSpPr>
            <a:cxnSpLocks/>
          </p:cNvCxnSpPr>
          <p:nvPr/>
        </p:nvCxnSpPr>
        <p:spPr>
          <a:xfrm rot="16200000">
            <a:off x="4957330" y="4321469"/>
            <a:ext cx="142301"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grpSp>
        <p:nvGrpSpPr>
          <p:cNvPr id="927" name="Group 926">
            <a:extLst>
              <a:ext uri="{FF2B5EF4-FFF2-40B4-BE49-F238E27FC236}">
                <a16:creationId xmlns:a16="http://schemas.microsoft.com/office/drawing/2014/main" id="{61673DB0-D7B2-4411-B6F9-1BB299171A5B}"/>
              </a:ext>
            </a:extLst>
          </p:cNvPr>
          <p:cNvGrpSpPr/>
          <p:nvPr/>
        </p:nvGrpSpPr>
        <p:grpSpPr>
          <a:xfrm>
            <a:off x="2788920" y="4389220"/>
            <a:ext cx="6859886" cy="147251"/>
            <a:chOff x="2360351" y="4411178"/>
            <a:chExt cx="7288455" cy="147251"/>
          </a:xfrm>
        </p:grpSpPr>
        <p:sp>
          <p:nvSpPr>
            <p:cNvPr id="928" name="Freeform: Shape 927">
              <a:extLst>
                <a:ext uri="{FF2B5EF4-FFF2-40B4-BE49-F238E27FC236}">
                  <a16:creationId xmlns:a16="http://schemas.microsoft.com/office/drawing/2014/main" id="{546B95C4-B8ED-4E13-B177-9E564B640F65}"/>
                </a:ext>
              </a:extLst>
            </p:cNvPr>
            <p:cNvSpPr/>
            <p:nvPr/>
          </p:nvSpPr>
          <p:spPr bwMode="auto">
            <a:xfrm rot="16200000">
              <a:off x="2309838" y="4466896"/>
              <a:ext cx="101730" cy="0"/>
            </a:xfrm>
            <a:custGeom>
              <a:avLst/>
              <a:gdLst>
                <a:gd name="connsiteX0" fmla="*/ 0 w 208722"/>
                <a:gd name="connsiteY0" fmla="*/ 0 h 0"/>
                <a:gd name="connsiteX1" fmla="*/ 208722 w 208722"/>
                <a:gd name="connsiteY1" fmla="*/ 0 h 0"/>
              </a:gdLst>
              <a:ahLst/>
              <a:cxnLst>
                <a:cxn ang="0">
                  <a:pos x="connsiteX0" y="connsiteY0"/>
                </a:cxn>
                <a:cxn ang="0">
                  <a:pos x="connsiteX1" y="connsiteY1"/>
                </a:cxn>
              </a:cxnLst>
              <a:rect l="l" t="t" r="r" b="b"/>
              <a:pathLst>
                <a:path w="208722">
                  <a:moveTo>
                    <a:pt x="0" y="0"/>
                  </a:moveTo>
                  <a:lnTo>
                    <a:pt x="208722" y="0"/>
                  </a:lnTo>
                </a:path>
              </a:pathLst>
            </a:cu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929" name="Freeform: Shape 928">
              <a:extLst>
                <a:ext uri="{FF2B5EF4-FFF2-40B4-BE49-F238E27FC236}">
                  <a16:creationId xmlns:a16="http://schemas.microsoft.com/office/drawing/2014/main" id="{DB38A1C9-CCB3-4BB3-90DB-0957DF7973BC}"/>
                </a:ext>
              </a:extLst>
            </p:cNvPr>
            <p:cNvSpPr/>
            <p:nvPr/>
          </p:nvSpPr>
          <p:spPr bwMode="auto">
            <a:xfrm rot="16200000">
              <a:off x="5614035" y="4466896"/>
              <a:ext cx="101730" cy="0"/>
            </a:xfrm>
            <a:custGeom>
              <a:avLst/>
              <a:gdLst>
                <a:gd name="connsiteX0" fmla="*/ 0 w 208722"/>
                <a:gd name="connsiteY0" fmla="*/ 0 h 0"/>
                <a:gd name="connsiteX1" fmla="*/ 208722 w 208722"/>
                <a:gd name="connsiteY1" fmla="*/ 0 h 0"/>
              </a:gdLst>
              <a:ahLst/>
              <a:cxnLst>
                <a:cxn ang="0">
                  <a:pos x="connsiteX0" y="connsiteY0"/>
                </a:cxn>
                <a:cxn ang="0">
                  <a:pos x="connsiteX1" y="connsiteY1"/>
                </a:cxn>
              </a:cxnLst>
              <a:rect l="l" t="t" r="r" b="b"/>
              <a:pathLst>
                <a:path w="208722">
                  <a:moveTo>
                    <a:pt x="0" y="0"/>
                  </a:moveTo>
                  <a:lnTo>
                    <a:pt x="208722" y="0"/>
                  </a:lnTo>
                </a:path>
              </a:pathLst>
            </a:cu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930" name="Freeform: Shape 929">
              <a:extLst>
                <a:ext uri="{FF2B5EF4-FFF2-40B4-BE49-F238E27FC236}">
                  <a16:creationId xmlns:a16="http://schemas.microsoft.com/office/drawing/2014/main" id="{A4CC5B16-E998-4B01-9F92-875B9C3FFD82}"/>
                </a:ext>
              </a:extLst>
            </p:cNvPr>
            <p:cNvSpPr/>
            <p:nvPr/>
          </p:nvSpPr>
          <p:spPr bwMode="auto">
            <a:xfrm rot="16200000">
              <a:off x="8364052" y="4487279"/>
              <a:ext cx="142300" cy="0"/>
            </a:xfrm>
            <a:custGeom>
              <a:avLst/>
              <a:gdLst>
                <a:gd name="connsiteX0" fmla="*/ 0 w 208722"/>
                <a:gd name="connsiteY0" fmla="*/ 0 h 0"/>
                <a:gd name="connsiteX1" fmla="*/ 208722 w 208722"/>
                <a:gd name="connsiteY1" fmla="*/ 0 h 0"/>
              </a:gdLst>
              <a:ahLst/>
              <a:cxnLst>
                <a:cxn ang="0">
                  <a:pos x="connsiteX0" y="connsiteY0"/>
                </a:cxn>
                <a:cxn ang="0">
                  <a:pos x="connsiteX1" y="connsiteY1"/>
                </a:cxn>
              </a:cxnLst>
              <a:rect l="l" t="t" r="r" b="b"/>
              <a:pathLst>
                <a:path w="208722">
                  <a:moveTo>
                    <a:pt x="0" y="0"/>
                  </a:moveTo>
                  <a:lnTo>
                    <a:pt x="208722" y="0"/>
                  </a:lnTo>
                </a:path>
              </a:pathLst>
            </a:cu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931" name="Freeform: Shape 930">
              <a:extLst>
                <a:ext uri="{FF2B5EF4-FFF2-40B4-BE49-F238E27FC236}">
                  <a16:creationId xmlns:a16="http://schemas.microsoft.com/office/drawing/2014/main" id="{E2F193BF-469D-439A-BE14-389D535DF9B5}"/>
                </a:ext>
              </a:extLst>
            </p:cNvPr>
            <p:cNvSpPr/>
            <p:nvPr/>
          </p:nvSpPr>
          <p:spPr bwMode="auto">
            <a:xfrm rot="16200000">
              <a:off x="5980986" y="790551"/>
              <a:ext cx="0" cy="7241270"/>
            </a:xfrm>
            <a:custGeom>
              <a:avLst/>
              <a:gdLst>
                <a:gd name="connsiteX0" fmla="*/ 0 w 0"/>
                <a:gd name="connsiteY0" fmla="*/ 0 h 2852531"/>
                <a:gd name="connsiteX1" fmla="*/ 0 w 0"/>
                <a:gd name="connsiteY1" fmla="*/ 2852531 h 2852531"/>
              </a:gdLst>
              <a:ahLst/>
              <a:cxnLst>
                <a:cxn ang="0">
                  <a:pos x="connsiteX0" y="connsiteY0"/>
                </a:cxn>
                <a:cxn ang="0">
                  <a:pos x="connsiteX1" y="connsiteY1"/>
                </a:cxn>
              </a:cxnLst>
              <a:rect l="l" t="t" r="r" b="b"/>
              <a:pathLst>
                <a:path h="2852531">
                  <a:moveTo>
                    <a:pt x="0" y="0"/>
                  </a:moveTo>
                  <a:lnTo>
                    <a:pt x="0" y="2852531"/>
                  </a:lnTo>
                </a:path>
              </a:pathLst>
            </a:cu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932" name="Freeform: Shape 931">
              <a:extLst>
                <a:ext uri="{FF2B5EF4-FFF2-40B4-BE49-F238E27FC236}">
                  <a16:creationId xmlns:a16="http://schemas.microsoft.com/office/drawing/2014/main" id="{9C233961-882C-4209-BF7C-D91A56A31828}"/>
                </a:ext>
              </a:extLst>
            </p:cNvPr>
            <p:cNvSpPr/>
            <p:nvPr/>
          </p:nvSpPr>
          <p:spPr bwMode="auto">
            <a:xfrm rot="16200000">
              <a:off x="9577656" y="4482328"/>
              <a:ext cx="142300" cy="0"/>
            </a:xfrm>
            <a:custGeom>
              <a:avLst/>
              <a:gdLst>
                <a:gd name="connsiteX0" fmla="*/ 0 w 208722"/>
                <a:gd name="connsiteY0" fmla="*/ 0 h 0"/>
                <a:gd name="connsiteX1" fmla="*/ 208722 w 208722"/>
                <a:gd name="connsiteY1" fmla="*/ 0 h 0"/>
              </a:gdLst>
              <a:ahLst/>
              <a:cxnLst>
                <a:cxn ang="0">
                  <a:pos x="connsiteX0" y="connsiteY0"/>
                </a:cxn>
                <a:cxn ang="0">
                  <a:pos x="connsiteX1" y="connsiteY1"/>
                </a:cxn>
              </a:cxnLst>
              <a:rect l="l" t="t" r="r" b="b"/>
              <a:pathLst>
                <a:path w="208722">
                  <a:moveTo>
                    <a:pt x="0" y="0"/>
                  </a:moveTo>
                  <a:lnTo>
                    <a:pt x="208722" y="0"/>
                  </a:lnTo>
                </a:path>
              </a:pathLst>
            </a:cu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cxnSp>
        <p:nvCxnSpPr>
          <p:cNvPr id="933" name="Straight Arrow Connector 932" descr="Blue arrow">
            <a:extLst>
              <a:ext uri="{FF2B5EF4-FFF2-40B4-BE49-F238E27FC236}">
                <a16:creationId xmlns:a16="http://schemas.microsoft.com/office/drawing/2014/main" id="{18618B0D-B4B0-4656-A282-E28B1C234DD5}"/>
              </a:ext>
            </a:extLst>
          </p:cNvPr>
          <p:cNvCxnSpPr>
            <a:cxnSpLocks/>
          </p:cNvCxnSpPr>
          <p:nvPr/>
        </p:nvCxnSpPr>
        <p:spPr>
          <a:xfrm rot="16200000">
            <a:off x="7197171" y="4320854"/>
            <a:ext cx="14230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sp>
        <p:nvSpPr>
          <p:cNvPr id="934" name="Rectangle 933" descr="Gray box">
            <a:extLst>
              <a:ext uri="{FF2B5EF4-FFF2-40B4-BE49-F238E27FC236}">
                <a16:creationId xmlns:a16="http://schemas.microsoft.com/office/drawing/2014/main" id="{48EA9524-DA51-4827-9450-2AF27A004834}"/>
              </a:ext>
            </a:extLst>
          </p:cNvPr>
          <p:cNvSpPr/>
          <p:nvPr/>
        </p:nvSpPr>
        <p:spPr bwMode="auto">
          <a:xfrm>
            <a:off x="4897712" y="4483911"/>
            <a:ext cx="4003804" cy="1000762"/>
          </a:xfrm>
          <a:prstGeom prst="rect">
            <a:avLst/>
          </a:prstGeom>
          <a:no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146304"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endParaRPr kumimoji="0" lang="en-US" sz="900" b="0" i="0" u="none" strike="noStrike" kern="0" cap="none" spc="0" normalizeH="0" baseline="0" noProof="0" err="1">
              <a:ln>
                <a:noFill/>
              </a:ln>
              <a:solidFill>
                <a:srgbClr val="000000"/>
              </a:solidFill>
              <a:effectLst/>
              <a:uLnTx/>
              <a:uFillTx/>
              <a:latin typeface="Segoe UI Semibold" panose="020B0702040204020203" pitchFamily="34" charset="0"/>
              <a:ea typeface="+mn-ea"/>
              <a:cs typeface="Segoe UI Semibold" panose="020B0702040204020203" pitchFamily="34" charset="0"/>
            </a:endParaRPr>
          </a:p>
        </p:txBody>
      </p:sp>
      <p:sp>
        <p:nvSpPr>
          <p:cNvPr id="935" name="Rectangle 934">
            <a:extLst>
              <a:ext uri="{FF2B5EF4-FFF2-40B4-BE49-F238E27FC236}">
                <a16:creationId xmlns:a16="http://schemas.microsoft.com/office/drawing/2014/main" id="{659AD55F-5B4B-4E68-8B82-75A918043A12}"/>
              </a:ext>
              <a:ext uri="{C183D7F6-B498-43B3-948B-1728B52AA6E4}">
                <adec:decorative xmlns:adec="http://schemas.microsoft.com/office/drawing/2017/decorative" val="1"/>
              </a:ext>
            </a:extLst>
          </p:cNvPr>
          <p:cNvSpPr/>
          <p:nvPr/>
        </p:nvSpPr>
        <p:spPr bwMode="auto">
          <a:xfrm>
            <a:off x="8959153" y="4551689"/>
            <a:ext cx="1104059" cy="865207"/>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146304"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Campaign data, conversion data</a:t>
            </a:r>
          </a:p>
        </p:txBody>
      </p:sp>
      <p:sp>
        <p:nvSpPr>
          <p:cNvPr id="936" name="Rectangle 935">
            <a:extLst>
              <a:ext uri="{FF2B5EF4-FFF2-40B4-BE49-F238E27FC236}">
                <a16:creationId xmlns:a16="http://schemas.microsoft.com/office/drawing/2014/main" id="{2C4DB0B9-BED2-467F-AE6B-C69B62EAA135}"/>
              </a:ext>
              <a:ext uri="{C183D7F6-B498-43B3-948B-1728B52AA6E4}">
                <adec:decorative xmlns:adec="http://schemas.microsoft.com/office/drawing/2017/decorative" val="1"/>
              </a:ext>
            </a:extLst>
          </p:cNvPr>
          <p:cNvSpPr/>
          <p:nvPr/>
        </p:nvSpPr>
        <p:spPr bwMode="auto">
          <a:xfrm>
            <a:off x="10120850" y="4551691"/>
            <a:ext cx="1104059" cy="865203"/>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146304"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Third-party data </a:t>
            </a: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(digital media, enrichment and apps)</a:t>
            </a:r>
          </a:p>
        </p:txBody>
      </p:sp>
      <p:sp>
        <p:nvSpPr>
          <p:cNvPr id="937" name="Rectangle 936" descr="Gray box">
            <a:extLst>
              <a:ext uri="{FF2B5EF4-FFF2-40B4-BE49-F238E27FC236}">
                <a16:creationId xmlns:a16="http://schemas.microsoft.com/office/drawing/2014/main" id="{704E7300-BAF6-4CE8-B582-FE680474CBF5}"/>
              </a:ext>
            </a:extLst>
          </p:cNvPr>
          <p:cNvSpPr/>
          <p:nvPr/>
        </p:nvSpPr>
        <p:spPr bwMode="auto">
          <a:xfrm>
            <a:off x="1731329" y="4483911"/>
            <a:ext cx="3107254" cy="1000762"/>
          </a:xfrm>
          <a:prstGeom prst="rect">
            <a:avLst/>
          </a:prstGeom>
          <a:no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146304"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endParaRPr kumimoji="0" lang="en-US" sz="900" b="0" i="0" u="none" strike="noStrike" kern="0" cap="none" spc="0" normalizeH="0" baseline="0" noProof="0" err="1">
              <a:ln>
                <a:noFill/>
              </a:ln>
              <a:solidFill>
                <a:srgbClr val="000000"/>
              </a:solidFill>
              <a:effectLst/>
              <a:uLnTx/>
              <a:uFillTx/>
              <a:latin typeface="Segoe UI Semibold" panose="020B0702040204020203" pitchFamily="34" charset="0"/>
              <a:ea typeface="+mn-ea"/>
              <a:cs typeface="Segoe UI Semibold" panose="020B0702040204020203" pitchFamily="34" charset="0"/>
            </a:endParaRPr>
          </a:p>
        </p:txBody>
      </p:sp>
      <p:grpSp>
        <p:nvGrpSpPr>
          <p:cNvPr id="938" name="Group 937">
            <a:extLst>
              <a:ext uri="{FF2B5EF4-FFF2-40B4-BE49-F238E27FC236}">
                <a16:creationId xmlns:a16="http://schemas.microsoft.com/office/drawing/2014/main" id="{37A681D6-3715-461E-A94B-463BAD03C414}"/>
              </a:ext>
            </a:extLst>
          </p:cNvPr>
          <p:cNvGrpSpPr/>
          <p:nvPr/>
        </p:nvGrpSpPr>
        <p:grpSpPr>
          <a:xfrm>
            <a:off x="4955543" y="4501441"/>
            <a:ext cx="3878058" cy="912203"/>
            <a:chOff x="3950883" y="4523399"/>
            <a:chExt cx="3878058" cy="912203"/>
          </a:xfrm>
        </p:grpSpPr>
        <p:grpSp>
          <p:nvGrpSpPr>
            <p:cNvPr id="939" name="Group 938">
              <a:extLst>
                <a:ext uri="{FF2B5EF4-FFF2-40B4-BE49-F238E27FC236}">
                  <a16:creationId xmlns:a16="http://schemas.microsoft.com/office/drawing/2014/main" id="{90C11F9D-0430-4E8E-91FF-A74BBAB60148}"/>
                </a:ext>
              </a:extLst>
            </p:cNvPr>
            <p:cNvGrpSpPr/>
            <p:nvPr/>
          </p:nvGrpSpPr>
          <p:grpSpPr>
            <a:xfrm>
              <a:off x="3950883" y="4573647"/>
              <a:ext cx="3878058" cy="861955"/>
              <a:chOff x="4855607" y="4573647"/>
              <a:chExt cx="2973334" cy="861955"/>
            </a:xfrm>
          </p:grpSpPr>
          <p:sp>
            <p:nvSpPr>
              <p:cNvPr id="959" name="TextBox 958">
                <a:extLst>
                  <a:ext uri="{FF2B5EF4-FFF2-40B4-BE49-F238E27FC236}">
                    <a16:creationId xmlns:a16="http://schemas.microsoft.com/office/drawing/2014/main" id="{CB003947-0AEB-4FFC-9FC8-054D03755AB2}"/>
                  </a:ext>
                </a:extLst>
              </p:cNvPr>
              <p:cNvSpPr txBox="1">
                <a:spLocks/>
              </p:cNvSpPr>
              <p:nvPr/>
            </p:nvSpPr>
            <p:spPr>
              <a:xfrm>
                <a:off x="5867133" y="4573647"/>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Mainframe</a:t>
                </a:r>
              </a:p>
            </p:txBody>
          </p:sp>
          <p:sp>
            <p:nvSpPr>
              <p:cNvPr id="960" name="TextBox 959">
                <a:extLst>
                  <a:ext uri="{FF2B5EF4-FFF2-40B4-BE49-F238E27FC236}">
                    <a16:creationId xmlns:a16="http://schemas.microsoft.com/office/drawing/2014/main" id="{33CCF3D6-5E3F-4652-9C71-D3035AB332B6}"/>
                  </a:ext>
                </a:extLst>
              </p:cNvPr>
              <p:cNvSpPr txBox="1">
                <a:spLocks/>
              </p:cNvSpPr>
              <p:nvPr/>
            </p:nvSpPr>
            <p:spPr>
              <a:xfrm>
                <a:off x="6868821" y="4573647"/>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Other </a:t>
                </a:r>
                <a:br>
                  <a:rPr lang="en-US" sz="700">
                    <a:solidFill>
                      <a:sysClr val="windowText" lastClr="000000"/>
                    </a:solidFill>
                    <a:latin typeface="+mj-lt"/>
                  </a:rPr>
                </a:br>
                <a:r>
                  <a:rPr lang="en-US" sz="700">
                    <a:solidFill>
                      <a:sysClr val="windowText" lastClr="000000"/>
                    </a:solidFill>
                    <a:latin typeface="+mj-lt"/>
                  </a:rPr>
                  <a:t>clouds</a:t>
                </a:r>
              </a:p>
            </p:txBody>
          </p:sp>
          <p:sp>
            <p:nvSpPr>
              <p:cNvPr id="961" name="TextBox 960">
                <a:extLst>
                  <a:ext uri="{FF2B5EF4-FFF2-40B4-BE49-F238E27FC236}">
                    <a16:creationId xmlns:a16="http://schemas.microsoft.com/office/drawing/2014/main" id="{E2C553A9-82DA-40B3-880F-2CC0CE52DD79}"/>
                  </a:ext>
                </a:extLst>
              </p:cNvPr>
              <p:cNvSpPr txBox="1">
                <a:spLocks/>
              </p:cNvSpPr>
              <p:nvPr/>
            </p:nvSpPr>
            <p:spPr>
              <a:xfrm>
                <a:off x="4855607" y="4573647"/>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SaaS (LOB)</a:t>
                </a:r>
              </a:p>
            </p:txBody>
          </p:sp>
          <p:sp>
            <p:nvSpPr>
              <p:cNvPr id="962" name="TextBox 961">
                <a:extLst>
                  <a:ext uri="{FF2B5EF4-FFF2-40B4-BE49-F238E27FC236}">
                    <a16:creationId xmlns:a16="http://schemas.microsoft.com/office/drawing/2014/main" id="{467DA947-E3D1-46F9-8C2D-DF2F7E25B95A}"/>
                  </a:ext>
                </a:extLst>
              </p:cNvPr>
              <p:cNvSpPr txBox="1">
                <a:spLocks/>
              </p:cNvSpPr>
              <p:nvPr/>
            </p:nvSpPr>
            <p:spPr>
              <a:xfrm>
                <a:off x="5867133" y="4876731"/>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Store</a:t>
                </a:r>
              </a:p>
            </p:txBody>
          </p:sp>
          <p:sp>
            <p:nvSpPr>
              <p:cNvPr id="963" name="TextBox 962">
                <a:extLst>
                  <a:ext uri="{FF2B5EF4-FFF2-40B4-BE49-F238E27FC236}">
                    <a16:creationId xmlns:a16="http://schemas.microsoft.com/office/drawing/2014/main" id="{636B187C-41F6-4788-9D82-874AE8CC1714}"/>
                  </a:ext>
                </a:extLst>
              </p:cNvPr>
              <p:cNvSpPr txBox="1">
                <a:spLocks/>
              </p:cNvSpPr>
              <p:nvPr/>
            </p:nvSpPr>
            <p:spPr>
              <a:xfrm>
                <a:off x="6868821" y="4876731"/>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Analytics</a:t>
                </a:r>
              </a:p>
            </p:txBody>
          </p:sp>
          <p:sp>
            <p:nvSpPr>
              <p:cNvPr id="964" name="TextBox 963">
                <a:extLst>
                  <a:ext uri="{FF2B5EF4-FFF2-40B4-BE49-F238E27FC236}">
                    <a16:creationId xmlns:a16="http://schemas.microsoft.com/office/drawing/2014/main" id="{BD1725A9-393E-42AD-86CC-31FC4527A1CC}"/>
                  </a:ext>
                </a:extLst>
              </p:cNvPr>
              <p:cNvSpPr txBox="1">
                <a:spLocks/>
              </p:cNvSpPr>
              <p:nvPr/>
            </p:nvSpPr>
            <p:spPr>
              <a:xfrm>
                <a:off x="4855607" y="4876731"/>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Excel CSV</a:t>
                </a:r>
              </a:p>
            </p:txBody>
          </p:sp>
          <p:sp>
            <p:nvSpPr>
              <p:cNvPr id="965" name="TextBox 964">
                <a:extLst>
                  <a:ext uri="{FF2B5EF4-FFF2-40B4-BE49-F238E27FC236}">
                    <a16:creationId xmlns:a16="http://schemas.microsoft.com/office/drawing/2014/main" id="{22B0D16D-9A61-4711-85E4-00849C157053}"/>
                  </a:ext>
                </a:extLst>
              </p:cNvPr>
              <p:cNvSpPr txBox="1">
                <a:spLocks/>
              </p:cNvSpPr>
              <p:nvPr/>
            </p:nvSpPr>
            <p:spPr>
              <a:xfrm>
                <a:off x="5867133" y="5181750"/>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Edge</a:t>
                </a:r>
              </a:p>
            </p:txBody>
          </p:sp>
          <p:sp>
            <p:nvSpPr>
              <p:cNvPr id="966" name="TextBox 965">
                <a:extLst>
                  <a:ext uri="{FF2B5EF4-FFF2-40B4-BE49-F238E27FC236}">
                    <a16:creationId xmlns:a16="http://schemas.microsoft.com/office/drawing/2014/main" id="{0719584A-AE20-4253-B44A-13C09B80381E}"/>
                  </a:ext>
                </a:extLst>
              </p:cNvPr>
              <p:cNvSpPr txBox="1">
                <a:spLocks/>
              </p:cNvSpPr>
              <p:nvPr/>
            </p:nvSpPr>
            <p:spPr>
              <a:xfrm>
                <a:off x="6868821" y="5181750"/>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a:t>
                </a:r>
              </a:p>
            </p:txBody>
          </p:sp>
          <p:sp>
            <p:nvSpPr>
              <p:cNvPr id="967" name="TextBox 966">
                <a:extLst>
                  <a:ext uri="{FF2B5EF4-FFF2-40B4-BE49-F238E27FC236}">
                    <a16:creationId xmlns:a16="http://schemas.microsoft.com/office/drawing/2014/main" id="{2D58236A-2D24-4562-A04C-C2EF72B0511F}"/>
                  </a:ext>
                </a:extLst>
              </p:cNvPr>
              <p:cNvSpPr txBox="1">
                <a:spLocks/>
              </p:cNvSpPr>
              <p:nvPr/>
            </p:nvSpPr>
            <p:spPr>
              <a:xfrm>
                <a:off x="4855607" y="5181750"/>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Social Media</a:t>
                </a:r>
              </a:p>
            </p:txBody>
          </p:sp>
        </p:grpSp>
        <p:pic>
          <p:nvPicPr>
            <p:cNvPr id="940" name="Graphic 939" descr="Salesforce logo">
              <a:extLst>
                <a:ext uri="{FF2B5EF4-FFF2-40B4-BE49-F238E27FC236}">
                  <a16:creationId xmlns:a16="http://schemas.microsoft.com/office/drawing/2014/main" id="{370AE8DB-6B68-4F96-B38A-0F055336B4F3}"/>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4960890" y="4631728"/>
              <a:ext cx="198179" cy="138844"/>
            </a:xfrm>
            <a:prstGeom prst="rect">
              <a:avLst/>
            </a:prstGeom>
          </p:spPr>
        </p:pic>
        <p:pic>
          <p:nvPicPr>
            <p:cNvPr id="941" name="Graphic 940" descr="Facebook icon">
              <a:extLst>
                <a:ext uri="{FF2B5EF4-FFF2-40B4-BE49-F238E27FC236}">
                  <a16:creationId xmlns:a16="http://schemas.microsoft.com/office/drawing/2014/main" id="{64AA5443-881B-483E-8C21-2E7C94122779}"/>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rcRect/>
            <a:stretch/>
          </p:blipFill>
          <p:spPr>
            <a:xfrm>
              <a:off x="4849744" y="5242276"/>
              <a:ext cx="132800" cy="132800"/>
            </a:xfrm>
            <a:prstGeom prst="rect">
              <a:avLst/>
            </a:prstGeom>
          </p:spPr>
        </p:pic>
        <p:pic>
          <p:nvPicPr>
            <p:cNvPr id="942" name="Graphic 941" descr="Twitter icon">
              <a:extLst>
                <a:ext uri="{FF2B5EF4-FFF2-40B4-BE49-F238E27FC236}">
                  <a16:creationId xmlns:a16="http://schemas.microsoft.com/office/drawing/2014/main" id="{19E259FA-F291-4985-A451-4FFCC043508B}"/>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rcRect/>
            <a:stretch/>
          </p:blipFill>
          <p:spPr>
            <a:xfrm>
              <a:off x="5021660" y="5242276"/>
              <a:ext cx="132800" cy="132800"/>
            </a:xfrm>
            <a:prstGeom prst="rect">
              <a:avLst/>
            </a:prstGeom>
          </p:spPr>
        </p:pic>
        <p:pic>
          <p:nvPicPr>
            <p:cNvPr id="943" name="Graphic 942" descr="Arm logo">
              <a:extLst>
                <a:ext uri="{FF2B5EF4-FFF2-40B4-BE49-F238E27FC236}">
                  <a16:creationId xmlns:a16="http://schemas.microsoft.com/office/drawing/2014/main" id="{53D7450E-342D-4C5E-920E-7411EE3D5228}"/>
                </a:ext>
              </a:extLst>
            </p:cNvPr>
            <p:cNvPicPr>
              <a:picLocks noChangeAspect="1"/>
            </p:cNvPicPr>
            <p:nvPr/>
          </p:nvPicPr>
          <p:blipFill rotWithShape="1">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rcRect l="29946" t="37964" r="29873" b="38862"/>
            <a:stretch/>
          </p:blipFill>
          <p:spPr>
            <a:xfrm>
              <a:off x="6189480" y="5241037"/>
              <a:ext cx="303548" cy="135278"/>
            </a:xfrm>
            <a:prstGeom prst="rect">
              <a:avLst/>
            </a:prstGeom>
          </p:spPr>
        </p:pic>
        <p:pic>
          <p:nvPicPr>
            <p:cNvPr id="944" name="Graphic 943" descr="Intel logo">
              <a:extLst>
                <a:ext uri="{FF2B5EF4-FFF2-40B4-BE49-F238E27FC236}">
                  <a16:creationId xmlns:a16="http://schemas.microsoft.com/office/drawing/2014/main" id="{20EB9E2B-3D58-45AE-850C-4A1EBEB60C59}"/>
                </a:ext>
              </a:extLst>
            </p:cNvPr>
            <p:cNvPicPr>
              <a:picLocks noChangeAspect="1"/>
            </p:cNvPicPr>
            <p:nvPr/>
          </p:nvPicPr>
          <p:blipFill rotWithShape="1">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rcRect t="18359" b="13389"/>
            <a:stretch/>
          </p:blipFill>
          <p:spPr>
            <a:xfrm>
              <a:off x="5964498" y="5209231"/>
              <a:ext cx="225176" cy="198890"/>
            </a:xfrm>
            <a:prstGeom prst="rect">
              <a:avLst/>
            </a:prstGeom>
          </p:spPr>
        </p:pic>
        <p:pic>
          <p:nvPicPr>
            <p:cNvPr id="945" name="Graphic 944" descr="Alibaba cloud logo">
              <a:extLst>
                <a:ext uri="{FF2B5EF4-FFF2-40B4-BE49-F238E27FC236}">
                  <a16:creationId xmlns:a16="http://schemas.microsoft.com/office/drawing/2014/main" id="{5C65F942-3AF9-487A-8780-490FDE6DBCF3}"/>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7478910" y="4612811"/>
              <a:ext cx="310664" cy="159388"/>
            </a:xfrm>
            <a:prstGeom prst="rect">
              <a:avLst/>
            </a:prstGeom>
          </p:spPr>
        </p:pic>
        <p:pic>
          <p:nvPicPr>
            <p:cNvPr id="946" name="Graphic 945" descr="AWS logo">
              <a:extLst>
                <a:ext uri="{FF2B5EF4-FFF2-40B4-BE49-F238E27FC236}">
                  <a16:creationId xmlns:a16="http://schemas.microsoft.com/office/drawing/2014/main" id="{7AD0C801-A87A-4933-BD4F-C58FDD2400C8}"/>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7136760" y="4656236"/>
              <a:ext cx="202962" cy="202962"/>
            </a:xfrm>
            <a:prstGeom prst="rect">
              <a:avLst/>
            </a:prstGeom>
          </p:spPr>
        </p:pic>
        <p:pic>
          <p:nvPicPr>
            <p:cNvPr id="947" name="Graphic 946" descr="Google cloud logo">
              <a:extLst>
                <a:ext uri="{FF2B5EF4-FFF2-40B4-BE49-F238E27FC236}">
                  <a16:creationId xmlns:a16="http://schemas.microsoft.com/office/drawing/2014/main" id="{10A19D02-33FA-4DA1-9B3B-8372F4A6C899}"/>
                </a:ext>
              </a:extLst>
            </p:cNvPr>
            <p:cNvPicPr>
              <a:picLocks noChangeAspect="1"/>
            </p:cNvPicPr>
            <p:nvPr/>
          </p:nvPicPr>
          <p:blipFill rotWithShape="1">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rcRect l="9401" t="36396" r="8939" b="38967"/>
            <a:stretch/>
          </p:blipFill>
          <p:spPr>
            <a:xfrm>
              <a:off x="6966479" y="4552031"/>
              <a:ext cx="543524" cy="163978"/>
            </a:xfrm>
            <a:prstGeom prst="rect">
              <a:avLst/>
            </a:prstGeom>
          </p:spPr>
        </p:pic>
        <p:pic>
          <p:nvPicPr>
            <p:cNvPr id="948" name="Graphic 947" descr="SAS logo">
              <a:extLst>
                <a:ext uri="{FF2B5EF4-FFF2-40B4-BE49-F238E27FC236}">
                  <a16:creationId xmlns:a16="http://schemas.microsoft.com/office/drawing/2014/main" id="{C5AC02BF-FC13-4DE3-BB01-BAF56A398E03}"/>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557811" y="4939091"/>
              <a:ext cx="248391" cy="139755"/>
            </a:xfrm>
            <a:prstGeom prst="rect">
              <a:avLst/>
            </a:prstGeom>
          </p:spPr>
        </p:pic>
        <p:pic>
          <p:nvPicPr>
            <p:cNvPr id="949" name="Picture 28" descr="Image result for Cloudera">
              <a:extLst>
                <a:ext uri="{FF2B5EF4-FFF2-40B4-BE49-F238E27FC236}">
                  <a16:creationId xmlns:a16="http://schemas.microsoft.com/office/drawing/2014/main" id="{3F0CC439-AD22-469F-8E14-52B3B5548D60}"/>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7200803" y="4969079"/>
              <a:ext cx="328984" cy="79779"/>
            </a:xfrm>
            <a:prstGeom prst="rect">
              <a:avLst/>
            </a:prstGeom>
            <a:noFill/>
            <a:extLst>
              <a:ext uri="{909E8E84-426E-40DD-AFC4-6F175D3DCCD1}">
                <a14:hiddenFill xmlns:a14="http://schemas.microsoft.com/office/drawing/2010/main">
                  <a:solidFill>
                    <a:srgbClr val="FFFFFF"/>
                  </a:solidFill>
                </a14:hiddenFill>
              </a:ext>
            </a:extLst>
          </p:spPr>
        </p:pic>
        <p:pic>
          <p:nvPicPr>
            <p:cNvPr id="950" name="Graphic 949" descr="Databrick logo">
              <a:extLst>
                <a:ext uri="{FF2B5EF4-FFF2-40B4-BE49-F238E27FC236}">
                  <a16:creationId xmlns:a16="http://schemas.microsoft.com/office/drawing/2014/main" id="{6E29874F-B2D6-4E64-A833-3C97BF272332}"/>
                </a:ext>
              </a:extLst>
            </p:cNvPr>
            <p:cNvPicPr>
              <a:picLocks noChangeAspect="1"/>
            </p:cNvPicPr>
            <p:nvPr/>
          </p:nvPicPr>
          <p:blipFill>
            <a:blip r:embed="rId44">
              <a:extLst>
                <a:ext uri="{28A0092B-C50C-407E-A947-70E740481C1C}">
                  <a14:useLocalDpi xmlns:a14="http://schemas.microsoft.com/office/drawing/2010/main" val="0"/>
                </a:ext>
                <a:ext uri="{96DAC541-7B7A-43D3-8B79-37D633B846F1}">
                  <asvg:svgBlip xmlns:asvg="http://schemas.microsoft.com/office/drawing/2016/SVG/main" r:embed="rId45"/>
                </a:ext>
              </a:extLst>
            </a:blip>
            <a:srcRect/>
            <a:stretch/>
          </p:blipFill>
          <p:spPr>
            <a:xfrm>
              <a:off x="7032032" y="4947726"/>
              <a:ext cx="122484" cy="122484"/>
            </a:xfrm>
            <a:prstGeom prst="rect">
              <a:avLst/>
            </a:prstGeom>
          </p:spPr>
        </p:pic>
        <p:pic>
          <p:nvPicPr>
            <p:cNvPr id="951" name="Picture 950" descr="Excel">
              <a:extLst>
                <a:ext uri="{FF2B5EF4-FFF2-40B4-BE49-F238E27FC236}">
                  <a16:creationId xmlns:a16="http://schemas.microsoft.com/office/drawing/2014/main" id="{09DE4F37-9BAD-4116-BE5B-BC624E39A81F}"/>
                </a:ext>
              </a:extLst>
            </p:cNvPr>
            <p:cNvPicPr>
              <a:picLocks noChangeAspect="1"/>
            </p:cNvPicPr>
            <p:nvPr/>
          </p:nvPicPr>
          <p:blipFill>
            <a:blip r:embed="rId46">
              <a:extLst>
                <a:ext uri="{28A0092B-C50C-407E-A947-70E740481C1C}">
                  <a14:useLocalDpi xmlns:a14="http://schemas.microsoft.com/office/drawing/2010/main" val="0"/>
                </a:ext>
              </a:extLst>
            </a:blip>
            <a:srcRect/>
            <a:stretch/>
          </p:blipFill>
          <p:spPr>
            <a:xfrm>
              <a:off x="4894539" y="4842934"/>
              <a:ext cx="337347" cy="337347"/>
            </a:xfrm>
            <a:prstGeom prst="rect">
              <a:avLst/>
            </a:prstGeom>
          </p:spPr>
        </p:pic>
        <p:pic>
          <p:nvPicPr>
            <p:cNvPr id="952" name="Picture 4" descr="A close up of a sign&#10;&#10;Description automatically generated">
              <a:extLst>
                <a:ext uri="{FF2B5EF4-FFF2-40B4-BE49-F238E27FC236}">
                  <a16:creationId xmlns:a16="http://schemas.microsoft.com/office/drawing/2014/main" id="{82379DD3-91FB-4280-B6D0-E5D5CF2C669D}"/>
                </a:ext>
              </a:extLst>
            </p:cNvP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6309191" y="4622075"/>
              <a:ext cx="157072" cy="157072"/>
            </a:xfrm>
            <a:prstGeom prst="rect">
              <a:avLst/>
            </a:prstGeom>
            <a:noFill/>
            <a:extLst>
              <a:ext uri="{909E8E84-426E-40DD-AFC4-6F175D3DCCD1}">
                <a14:hiddenFill xmlns:a14="http://schemas.microsoft.com/office/drawing/2010/main">
                  <a:solidFill>
                    <a:srgbClr val="FFFFFF"/>
                  </a:solidFill>
                </a14:hiddenFill>
              </a:ext>
            </a:extLst>
          </p:spPr>
        </p:pic>
        <p:pic>
          <p:nvPicPr>
            <p:cNvPr id="953" name="Picture 14" descr="Image result for Oracle">
              <a:extLst>
                <a:ext uri="{FF2B5EF4-FFF2-40B4-BE49-F238E27FC236}">
                  <a16:creationId xmlns:a16="http://schemas.microsoft.com/office/drawing/2014/main" id="{9700ADCE-481A-49F3-A514-7075307BD7B4}"/>
                </a:ext>
              </a:extLst>
            </p:cNvPr>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5804434" y="4921280"/>
              <a:ext cx="302551" cy="42980"/>
            </a:xfrm>
            <a:prstGeom prst="rect">
              <a:avLst/>
            </a:prstGeom>
            <a:noFill/>
            <a:extLst>
              <a:ext uri="{909E8E84-426E-40DD-AFC4-6F175D3DCCD1}">
                <a14:hiddenFill xmlns:a14="http://schemas.microsoft.com/office/drawing/2010/main">
                  <a:solidFill>
                    <a:srgbClr val="FFFFFF"/>
                  </a:solidFill>
                </a14:hiddenFill>
              </a:ext>
            </a:extLst>
          </p:spPr>
        </p:pic>
        <p:pic>
          <p:nvPicPr>
            <p:cNvPr id="954" name="Picture 24" descr="Image result for Teradata logo">
              <a:extLst>
                <a:ext uri="{FF2B5EF4-FFF2-40B4-BE49-F238E27FC236}">
                  <a16:creationId xmlns:a16="http://schemas.microsoft.com/office/drawing/2014/main" id="{F0E7EAEC-708E-4A46-BEB4-C8466C6093FA}"/>
                </a:ext>
              </a:extLst>
            </p:cNvPr>
            <p:cNvPicPr>
              <a:picLocks noChangeAspect="1" noChangeArrowheads="1"/>
            </p:cNvPicPr>
            <p:nvPr/>
          </p:nvPicPr>
          <p:blipFill rotWithShape="1">
            <a:blip r:embed="rId49" cstate="print">
              <a:extLst>
                <a:ext uri="{28A0092B-C50C-407E-A947-70E740481C1C}">
                  <a14:useLocalDpi xmlns:a14="http://schemas.microsoft.com/office/drawing/2010/main" val="0"/>
                </a:ext>
              </a:extLst>
            </a:blip>
            <a:srcRect/>
            <a:stretch/>
          </p:blipFill>
          <p:spPr bwMode="auto">
            <a:xfrm>
              <a:off x="5816671" y="5007246"/>
              <a:ext cx="278076" cy="93659"/>
            </a:xfrm>
            <a:prstGeom prst="rect">
              <a:avLst/>
            </a:prstGeom>
            <a:noFill/>
            <a:extLst>
              <a:ext uri="{909E8E84-426E-40DD-AFC4-6F175D3DCCD1}">
                <a14:hiddenFill xmlns:a14="http://schemas.microsoft.com/office/drawing/2010/main">
                  <a:solidFill>
                    <a:srgbClr val="FFFFFF"/>
                  </a:solidFill>
                </a14:hiddenFill>
              </a:ext>
            </a:extLst>
          </p:spPr>
        </p:pic>
        <p:pic>
          <p:nvPicPr>
            <p:cNvPr id="955" name="Picture 2" descr="MonoDB logo">
              <a:extLst>
                <a:ext uri="{FF2B5EF4-FFF2-40B4-BE49-F238E27FC236}">
                  <a16:creationId xmlns:a16="http://schemas.microsoft.com/office/drawing/2014/main" id="{C108FE41-A570-4EED-8C18-499F2B019A06}"/>
                </a:ext>
              </a:extLst>
            </p:cNvPr>
            <p:cNvPicPr>
              <a:picLocks noChangeAspect="1" noChangeArrowheads="1"/>
            </p:cNvPicPr>
            <p:nvPr/>
          </p:nvPicPr>
          <p:blipFill>
            <a:blip r:embed="rId50" cstate="print">
              <a:extLst>
                <a:ext uri="{28A0092B-C50C-407E-A947-70E740481C1C}">
                  <a14:useLocalDpi xmlns:a14="http://schemas.microsoft.com/office/drawing/2010/main" val="0"/>
                </a:ext>
              </a:extLst>
            </a:blip>
            <a:stretch>
              <a:fillRect/>
            </a:stretch>
          </p:blipFill>
          <p:spPr bwMode="auto">
            <a:xfrm>
              <a:off x="6167318" y="5019753"/>
              <a:ext cx="300288" cy="81528"/>
            </a:xfrm>
            <a:prstGeom prst="rect">
              <a:avLst/>
            </a:prstGeom>
            <a:noFill/>
            <a:extLst>
              <a:ext uri="{909E8E84-426E-40DD-AFC4-6F175D3DCCD1}">
                <a14:hiddenFill xmlns:a14="http://schemas.microsoft.com/office/drawing/2010/main">
                  <a:solidFill>
                    <a:srgbClr val="FFFFFF"/>
                  </a:solidFill>
                </a14:hiddenFill>
              </a:ext>
            </a:extLst>
          </p:spPr>
        </p:pic>
        <p:pic>
          <p:nvPicPr>
            <p:cNvPr id="956" name="Picture 955" descr="Cassandra logo">
              <a:extLst>
                <a:ext uri="{FF2B5EF4-FFF2-40B4-BE49-F238E27FC236}">
                  <a16:creationId xmlns:a16="http://schemas.microsoft.com/office/drawing/2014/main" id="{3EEEA199-1C8E-4F90-86E6-A0E35C57AB51}"/>
                </a:ext>
              </a:extLst>
            </p:cNvPr>
            <p:cNvPicPr>
              <a:picLocks noChangeAspect="1"/>
            </p:cNvPicPr>
            <p:nvPr/>
          </p:nvPicPr>
          <p:blipFill>
            <a:blip r:embed="rId51"/>
            <a:stretch>
              <a:fillRect/>
            </a:stretch>
          </p:blipFill>
          <p:spPr>
            <a:xfrm>
              <a:off x="6221116" y="4897313"/>
              <a:ext cx="192693" cy="129201"/>
            </a:xfrm>
            <a:prstGeom prst="rect">
              <a:avLst/>
            </a:prstGeom>
          </p:spPr>
        </p:pic>
        <p:pic>
          <p:nvPicPr>
            <p:cNvPr id="957" name="Picture 8" descr="Image result for SAP HANA logo">
              <a:extLst>
                <a:ext uri="{FF2B5EF4-FFF2-40B4-BE49-F238E27FC236}">
                  <a16:creationId xmlns:a16="http://schemas.microsoft.com/office/drawing/2014/main" id="{7E4CCDC2-8FCA-4438-88BD-F449D46E07F1}"/>
                </a:ext>
              </a:extLst>
            </p:cNvPr>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4638883" y="4738869"/>
              <a:ext cx="244544" cy="67216"/>
            </a:xfrm>
            <a:prstGeom prst="rect">
              <a:avLst/>
            </a:prstGeom>
            <a:noFill/>
            <a:extLst>
              <a:ext uri="{909E8E84-426E-40DD-AFC4-6F175D3DCCD1}">
                <a14:hiddenFill xmlns:a14="http://schemas.microsoft.com/office/drawing/2010/main">
                  <a:solidFill>
                    <a:srgbClr val="FFFFFF"/>
                  </a:solidFill>
                </a14:hiddenFill>
              </a:ext>
            </a:extLst>
          </p:spPr>
        </p:pic>
        <p:pic>
          <p:nvPicPr>
            <p:cNvPr id="958" name="Graphic 957" descr="Workday logo">
              <a:extLst>
                <a:ext uri="{FF2B5EF4-FFF2-40B4-BE49-F238E27FC236}">
                  <a16:creationId xmlns:a16="http://schemas.microsoft.com/office/drawing/2014/main" id="{366010CA-B9A7-491E-9953-08AD7EA8D155}"/>
                </a:ext>
              </a:extLst>
            </p:cNvPr>
            <p:cNvPicPr>
              <a:picLocks noChangeAspect="1"/>
            </p:cNvPicPr>
            <p:nvPr/>
          </p:nvPicPr>
          <p:blipFill>
            <a:blip r:embed="rId53">
              <a:extLst>
                <a:ext uri="{28A0092B-C50C-407E-A947-70E740481C1C}">
                  <a14:useLocalDpi xmlns:a14="http://schemas.microsoft.com/office/drawing/2010/main" val="0"/>
                </a:ext>
                <a:ext uri="{96DAC541-7B7A-43D3-8B79-37D633B846F1}">
                  <asvg:svgBlip xmlns:asvg="http://schemas.microsoft.com/office/drawing/2016/SVG/main" r:embed="rId54"/>
                </a:ext>
              </a:extLst>
            </a:blip>
            <a:stretch>
              <a:fillRect/>
            </a:stretch>
          </p:blipFill>
          <p:spPr>
            <a:xfrm>
              <a:off x="4624566" y="4523399"/>
              <a:ext cx="281268" cy="281268"/>
            </a:xfrm>
            <a:prstGeom prst="rect">
              <a:avLst/>
            </a:prstGeom>
          </p:spPr>
        </p:pic>
      </p:grpSp>
      <p:cxnSp>
        <p:nvCxnSpPr>
          <p:cNvPr id="968" name="Straight Arrow Connector 967" descr="Blue arrow">
            <a:extLst>
              <a:ext uri="{FF2B5EF4-FFF2-40B4-BE49-F238E27FC236}">
                <a16:creationId xmlns:a16="http://schemas.microsoft.com/office/drawing/2014/main" id="{E3DAEC3A-6124-4070-984E-24EAE35DD792}"/>
              </a:ext>
            </a:extLst>
          </p:cNvPr>
          <p:cNvCxnSpPr>
            <a:cxnSpLocks/>
          </p:cNvCxnSpPr>
          <p:nvPr/>
        </p:nvCxnSpPr>
        <p:spPr>
          <a:xfrm>
            <a:off x="5942302" y="5769367"/>
            <a:ext cx="233796"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sp>
        <p:nvSpPr>
          <p:cNvPr id="969" name="Oval 968" descr="Dark blue circle">
            <a:extLst>
              <a:ext uri="{FF2B5EF4-FFF2-40B4-BE49-F238E27FC236}">
                <a16:creationId xmlns:a16="http://schemas.microsoft.com/office/drawing/2014/main" id="{971BA8E9-BFE8-48B9-A987-CEECCB5864B4}"/>
              </a:ext>
            </a:extLst>
          </p:cNvPr>
          <p:cNvSpPr/>
          <p:nvPr/>
        </p:nvSpPr>
        <p:spPr bwMode="auto">
          <a:xfrm>
            <a:off x="5863747" y="3954065"/>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70" name="Oval 969" descr="Dark blue circle">
            <a:extLst>
              <a:ext uri="{FF2B5EF4-FFF2-40B4-BE49-F238E27FC236}">
                <a16:creationId xmlns:a16="http://schemas.microsoft.com/office/drawing/2014/main" id="{7EFE7FC8-3827-4674-83F0-449458CE37CF}"/>
              </a:ext>
            </a:extLst>
          </p:cNvPr>
          <p:cNvSpPr/>
          <p:nvPr/>
        </p:nvSpPr>
        <p:spPr bwMode="auto">
          <a:xfrm>
            <a:off x="7873176" y="3956302"/>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71" name="Oval 970" descr="Dark blue circle">
            <a:extLst>
              <a:ext uri="{FF2B5EF4-FFF2-40B4-BE49-F238E27FC236}">
                <a16:creationId xmlns:a16="http://schemas.microsoft.com/office/drawing/2014/main" id="{B72131E7-4BC8-4FD9-BBCF-1ED09D54F74B}"/>
              </a:ext>
            </a:extLst>
          </p:cNvPr>
          <p:cNvSpPr/>
          <p:nvPr/>
        </p:nvSpPr>
        <p:spPr bwMode="auto">
          <a:xfrm>
            <a:off x="8170016" y="3576675"/>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72" name="Oval 971" descr="Dark blue circle">
            <a:extLst>
              <a:ext uri="{FF2B5EF4-FFF2-40B4-BE49-F238E27FC236}">
                <a16:creationId xmlns:a16="http://schemas.microsoft.com/office/drawing/2014/main" id="{81AF5659-926C-41D0-8A93-54E00E91EB4B}"/>
              </a:ext>
            </a:extLst>
          </p:cNvPr>
          <p:cNvSpPr/>
          <p:nvPr/>
        </p:nvSpPr>
        <p:spPr bwMode="auto">
          <a:xfrm>
            <a:off x="9749657" y="3549400"/>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73" name="Oval 972" descr="Dark blue circle">
            <a:extLst>
              <a:ext uri="{FF2B5EF4-FFF2-40B4-BE49-F238E27FC236}">
                <a16:creationId xmlns:a16="http://schemas.microsoft.com/office/drawing/2014/main" id="{A13745B0-8AF4-4085-B039-EFE8D5F09104}"/>
              </a:ext>
            </a:extLst>
          </p:cNvPr>
          <p:cNvSpPr/>
          <p:nvPr/>
        </p:nvSpPr>
        <p:spPr bwMode="auto">
          <a:xfrm>
            <a:off x="10563990" y="3528219"/>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74" name="Oval 973" descr="Dark blue circle">
            <a:extLst>
              <a:ext uri="{FF2B5EF4-FFF2-40B4-BE49-F238E27FC236}">
                <a16:creationId xmlns:a16="http://schemas.microsoft.com/office/drawing/2014/main" id="{4483A51D-886C-48ED-8E0E-E4B86A2EDEDB}"/>
              </a:ext>
            </a:extLst>
          </p:cNvPr>
          <p:cNvSpPr/>
          <p:nvPr/>
        </p:nvSpPr>
        <p:spPr bwMode="auto">
          <a:xfrm>
            <a:off x="10532862" y="2912413"/>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75" name="Oval 974" descr="Dark blue circle">
            <a:extLst>
              <a:ext uri="{FF2B5EF4-FFF2-40B4-BE49-F238E27FC236}">
                <a16:creationId xmlns:a16="http://schemas.microsoft.com/office/drawing/2014/main" id="{8136FA48-0FA8-4727-B7AB-981C169B9B2D}"/>
              </a:ext>
            </a:extLst>
          </p:cNvPr>
          <p:cNvSpPr/>
          <p:nvPr/>
        </p:nvSpPr>
        <p:spPr bwMode="auto">
          <a:xfrm>
            <a:off x="11199673" y="2876853"/>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76" name="Rectangle 975">
            <a:extLst>
              <a:ext uri="{FF2B5EF4-FFF2-40B4-BE49-F238E27FC236}">
                <a16:creationId xmlns:a16="http://schemas.microsoft.com/office/drawing/2014/main" id="{6275FB44-A13D-4F51-AC59-B11EA5DA8E19}"/>
              </a:ext>
            </a:extLst>
          </p:cNvPr>
          <p:cNvSpPr/>
          <p:nvPr/>
        </p:nvSpPr>
        <p:spPr bwMode="auto">
          <a:xfrm>
            <a:off x="6219963" y="3913300"/>
            <a:ext cx="2103120" cy="317541"/>
          </a:xfrm>
          <a:prstGeom prst="rect">
            <a:avLst/>
          </a:prstGeom>
          <a:solidFill>
            <a:schemeClr val="bg1">
              <a:lumMod val="95000"/>
            </a:schemeClr>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Real-time streaming data</a:t>
            </a:r>
          </a:p>
        </p:txBody>
      </p:sp>
      <p:pic>
        <p:nvPicPr>
          <p:cNvPr id="977" name="Graphic 976">
            <a:extLst>
              <a:ext uri="{FF2B5EF4-FFF2-40B4-BE49-F238E27FC236}">
                <a16:creationId xmlns:a16="http://schemas.microsoft.com/office/drawing/2014/main" id="{7A59972B-C6C6-46A8-A982-0E12CB625439}"/>
              </a:ext>
              <a:ext uri="{C183D7F6-B498-43B3-948B-1728B52AA6E4}">
                <adec:decorative xmlns:adec="http://schemas.microsoft.com/office/drawing/2017/decorative" val="1"/>
              </a:ext>
            </a:extLst>
          </p:cNvPr>
          <p:cNvPicPr>
            <a:picLocks noChangeAspect="1"/>
          </p:cNvPicPr>
          <p:nvPr/>
        </p:nvPicPr>
        <p:blipFill>
          <a:blip r:embed="rId55">
            <a:extLst>
              <a:ext uri="{28A0092B-C50C-407E-A947-70E740481C1C}">
                <a14:useLocalDpi xmlns:a14="http://schemas.microsoft.com/office/drawing/2010/main" val="0"/>
              </a:ext>
              <a:ext uri="{96DAC541-7B7A-43D3-8B79-37D633B846F1}">
                <asvg:svgBlip xmlns:asvg="http://schemas.microsoft.com/office/drawing/2016/SVG/main" r:embed="rId56"/>
              </a:ext>
            </a:extLst>
          </a:blip>
          <a:srcRect/>
          <a:stretch/>
        </p:blipFill>
        <p:spPr>
          <a:xfrm rot="5400000">
            <a:off x="7964511" y="3946201"/>
            <a:ext cx="251738" cy="251738"/>
          </a:xfrm>
          <a:prstGeom prst="rect">
            <a:avLst/>
          </a:prstGeom>
        </p:spPr>
      </p:pic>
      <p:grpSp>
        <p:nvGrpSpPr>
          <p:cNvPr id="978" name="Group 977">
            <a:extLst>
              <a:ext uri="{FF2B5EF4-FFF2-40B4-BE49-F238E27FC236}">
                <a16:creationId xmlns:a16="http://schemas.microsoft.com/office/drawing/2014/main" id="{69F40D7C-E3E9-4FB2-AD7D-3CBCB913D14A}"/>
              </a:ext>
            </a:extLst>
          </p:cNvPr>
          <p:cNvGrpSpPr/>
          <p:nvPr/>
        </p:nvGrpSpPr>
        <p:grpSpPr>
          <a:xfrm>
            <a:off x="7515558" y="3486669"/>
            <a:ext cx="822960" cy="283517"/>
            <a:chOff x="6530821" y="2692328"/>
            <a:chExt cx="822960" cy="283517"/>
          </a:xfrm>
        </p:grpSpPr>
        <p:sp>
          <p:nvSpPr>
            <p:cNvPr id="979" name="Rectangle 978">
              <a:extLst>
                <a:ext uri="{FF2B5EF4-FFF2-40B4-BE49-F238E27FC236}">
                  <a16:creationId xmlns:a16="http://schemas.microsoft.com/office/drawing/2014/main" id="{C0C334F7-308D-4BEE-A2EB-A54A49594C93}"/>
                </a:ext>
              </a:extLst>
            </p:cNvPr>
            <p:cNvSpPr/>
            <p:nvPr/>
          </p:nvSpPr>
          <p:spPr bwMode="auto">
            <a:xfrm>
              <a:off x="6530821" y="2692328"/>
              <a:ext cx="822960" cy="283517"/>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91440" tIns="0" rIns="91440" bIns="0" numCol="1" spcCol="0" rtlCol="0" fromWordArt="0" anchor="ctr"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Change </a:t>
              </a:r>
              <a:b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feed</a:t>
              </a:r>
            </a:p>
          </p:txBody>
        </p:sp>
        <p:pic>
          <p:nvPicPr>
            <p:cNvPr id="980" name="Graphic 979">
              <a:extLst>
                <a:ext uri="{FF2B5EF4-FFF2-40B4-BE49-F238E27FC236}">
                  <a16:creationId xmlns:a16="http://schemas.microsoft.com/office/drawing/2014/main" id="{C806773C-D1B3-47EB-BA06-C5F2B5F7EF09}"/>
                </a:ext>
              </a:extLst>
            </p:cNvPr>
            <p:cNvPicPr>
              <a:picLocks noChangeAspect="1"/>
            </p:cNvPicPr>
            <p:nvPr/>
          </p:nvPicPr>
          <p:blipFill>
            <a:blip r:embed="rId57">
              <a:extLst>
                <a:ext uri="{28A0092B-C50C-407E-A947-70E740481C1C}">
                  <a14:useLocalDpi xmlns:a14="http://schemas.microsoft.com/office/drawing/2010/main" val="0"/>
                </a:ext>
                <a:ext uri="{96DAC541-7B7A-43D3-8B79-37D633B846F1}">
                  <asvg:svgBlip xmlns:asvg="http://schemas.microsoft.com/office/drawing/2016/SVG/main" r:embed="rId58"/>
                </a:ext>
              </a:extLst>
            </a:blip>
            <a:srcRect/>
            <a:stretch/>
          </p:blipFill>
          <p:spPr>
            <a:xfrm>
              <a:off x="7082636" y="2761160"/>
              <a:ext cx="163308" cy="163308"/>
            </a:xfrm>
            <a:prstGeom prst="rect">
              <a:avLst/>
            </a:prstGeom>
          </p:spPr>
        </p:pic>
      </p:grpSp>
      <p:grpSp>
        <p:nvGrpSpPr>
          <p:cNvPr id="981" name="Group 980">
            <a:extLst>
              <a:ext uri="{FF2B5EF4-FFF2-40B4-BE49-F238E27FC236}">
                <a16:creationId xmlns:a16="http://schemas.microsoft.com/office/drawing/2014/main" id="{630AE425-F67E-41CA-B2B4-73C70615A625}"/>
              </a:ext>
            </a:extLst>
          </p:cNvPr>
          <p:cNvGrpSpPr/>
          <p:nvPr/>
        </p:nvGrpSpPr>
        <p:grpSpPr>
          <a:xfrm>
            <a:off x="9030767" y="3490868"/>
            <a:ext cx="1760405" cy="282580"/>
            <a:chOff x="9030767" y="2696527"/>
            <a:chExt cx="1760405" cy="282580"/>
          </a:xfrm>
        </p:grpSpPr>
        <p:sp>
          <p:nvSpPr>
            <p:cNvPr id="982" name="Rectangle 981">
              <a:extLst>
                <a:ext uri="{FF2B5EF4-FFF2-40B4-BE49-F238E27FC236}">
                  <a16:creationId xmlns:a16="http://schemas.microsoft.com/office/drawing/2014/main" id="{27007312-5887-436A-AC64-0EC9B908EFAA}"/>
                </a:ext>
              </a:extLst>
            </p:cNvPr>
            <p:cNvSpPr/>
            <p:nvPr/>
          </p:nvSpPr>
          <p:spPr bwMode="auto">
            <a:xfrm>
              <a:off x="9030767" y="2696527"/>
              <a:ext cx="1760405" cy="282580"/>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91440" tIns="91440" rIns="91440" bIns="91440" numCol="1" spcCol="0" rtlCol="0" fromWordArt="0" anchor="ctr"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Event Based Processing</a:t>
              </a:r>
            </a:p>
          </p:txBody>
        </p:sp>
        <p:pic>
          <p:nvPicPr>
            <p:cNvPr id="983" name="Graphic 982">
              <a:extLst>
                <a:ext uri="{FF2B5EF4-FFF2-40B4-BE49-F238E27FC236}">
                  <a16:creationId xmlns:a16="http://schemas.microsoft.com/office/drawing/2014/main" id="{8C12C665-073A-44CD-9DC7-D775B0B6E98E}"/>
                </a:ext>
              </a:extLst>
            </p:cNvPr>
            <p:cNvPicPr>
              <a:picLocks noChangeAspect="1"/>
            </p:cNvPicPr>
            <p:nvPr/>
          </p:nvPicPr>
          <p:blipFill>
            <a:blip r:embed="rId59">
              <a:extLst>
                <a:ext uri="{28A0092B-C50C-407E-A947-70E740481C1C}">
                  <a14:useLocalDpi xmlns:a14="http://schemas.microsoft.com/office/drawing/2010/main" val="0"/>
                </a:ext>
                <a:ext uri="{96DAC541-7B7A-43D3-8B79-37D633B846F1}">
                  <asvg:svgBlip xmlns:asvg="http://schemas.microsoft.com/office/drawing/2016/SVG/main" r:embed="rId60"/>
                </a:ext>
              </a:extLst>
            </a:blip>
            <a:srcRect/>
            <a:stretch/>
          </p:blipFill>
          <p:spPr>
            <a:xfrm>
              <a:off x="10248311" y="2757832"/>
              <a:ext cx="173089" cy="173088"/>
            </a:xfrm>
            <a:prstGeom prst="rect">
              <a:avLst/>
            </a:prstGeom>
          </p:spPr>
        </p:pic>
        <p:pic>
          <p:nvPicPr>
            <p:cNvPr id="984" name="Graphic 983">
              <a:extLst>
                <a:ext uri="{FF2B5EF4-FFF2-40B4-BE49-F238E27FC236}">
                  <a16:creationId xmlns:a16="http://schemas.microsoft.com/office/drawing/2014/main" id="{BCE050DF-DB49-489D-BEEA-A86EFC57B7F7}"/>
                </a:ext>
              </a:extLst>
            </p:cNvPr>
            <p:cNvPicPr>
              <a:picLocks noChangeAspect="1"/>
            </p:cNvPicPr>
            <p:nvPr/>
          </p:nvPicPr>
          <p:blipFill rotWithShape="1">
            <a:blip r:embed="rId61">
              <a:extLst>
                <a:ext uri="{28A0092B-C50C-407E-A947-70E740481C1C}">
                  <a14:useLocalDpi xmlns:a14="http://schemas.microsoft.com/office/drawing/2010/main" val="0"/>
                </a:ext>
                <a:ext uri="{96DAC541-7B7A-43D3-8B79-37D633B846F1}">
                  <asvg:svgBlip xmlns:asvg="http://schemas.microsoft.com/office/drawing/2016/SVG/main" r:embed="rId62"/>
                </a:ext>
              </a:extLst>
            </a:blip>
            <a:srcRect t="2" r="69645" b="-3413"/>
            <a:stretch/>
          </p:blipFill>
          <p:spPr>
            <a:xfrm>
              <a:off x="10480860" y="2759374"/>
              <a:ext cx="103933" cy="164388"/>
            </a:xfrm>
            <a:prstGeom prst="rect">
              <a:avLst/>
            </a:prstGeom>
          </p:spPr>
        </p:pic>
      </p:grpSp>
      <p:sp>
        <p:nvSpPr>
          <p:cNvPr id="985" name="Rectangle 984">
            <a:extLst>
              <a:ext uri="{FF2B5EF4-FFF2-40B4-BE49-F238E27FC236}">
                <a16:creationId xmlns:a16="http://schemas.microsoft.com/office/drawing/2014/main" id="{7A471E62-6F97-438C-A270-899818C64853}"/>
              </a:ext>
            </a:extLst>
          </p:cNvPr>
          <p:cNvSpPr/>
          <p:nvPr/>
        </p:nvSpPr>
        <p:spPr bwMode="auto">
          <a:xfrm>
            <a:off x="11026678" y="2862735"/>
            <a:ext cx="452270" cy="222109"/>
          </a:xfrm>
          <a:prstGeom prst="rect">
            <a:avLst/>
          </a:prstGeom>
          <a:solidFill>
            <a:schemeClr val="bg1"/>
          </a:solidFill>
          <a:ln w="15875">
            <a:solidFill>
              <a:srgbClr val="BFBFB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r>
              <a:rPr kumimoji="0" lang="en-US" sz="600" b="0" i="0" u="none" strike="noStrike" kern="0" cap="none" spc="0" normalizeH="0" baseline="0" noProof="0">
                <a:ln>
                  <a:noFill/>
                </a:ln>
                <a:solidFill>
                  <a:srgbClr val="0078D4"/>
                </a:solidFill>
                <a:effectLst/>
                <a:uLnTx/>
                <a:uFillTx/>
                <a:latin typeface="Segoe UI"/>
                <a:ea typeface="+mn-ea"/>
                <a:cs typeface="Segoe UI Semibold" panose="020B0702040204020203" pitchFamily="34" charset="0"/>
              </a:rPr>
              <a:t>Last 15 min</a:t>
            </a:r>
          </a:p>
        </p:txBody>
      </p:sp>
      <p:sp>
        <p:nvSpPr>
          <p:cNvPr id="986" name="Rectangle 985">
            <a:extLst>
              <a:ext uri="{FF2B5EF4-FFF2-40B4-BE49-F238E27FC236}">
                <a16:creationId xmlns:a16="http://schemas.microsoft.com/office/drawing/2014/main" id="{3A81BD83-E1EF-4FE0-BB6B-EF385B6DDC9F}"/>
              </a:ext>
            </a:extLst>
          </p:cNvPr>
          <p:cNvSpPr/>
          <p:nvPr/>
        </p:nvSpPr>
        <p:spPr bwMode="auto">
          <a:xfrm>
            <a:off x="10390167" y="2862735"/>
            <a:ext cx="453433" cy="222109"/>
          </a:xfrm>
          <a:prstGeom prst="rect">
            <a:avLst/>
          </a:prstGeom>
          <a:solidFill>
            <a:schemeClr val="bg1"/>
          </a:solidFill>
          <a:ln w="15875">
            <a:solidFill>
              <a:srgbClr val="BFBFB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r>
              <a:rPr kumimoji="0" lang="en-US" sz="600" b="0" i="0" u="none" strike="noStrike" kern="0" cap="none" spc="0" normalizeH="0" baseline="0" noProof="0">
                <a:ln>
                  <a:noFill/>
                </a:ln>
                <a:solidFill>
                  <a:srgbClr val="0078D4"/>
                </a:solidFill>
                <a:effectLst/>
                <a:uLnTx/>
                <a:uFillTx/>
                <a:latin typeface="Segoe UI"/>
                <a:ea typeface="+mn-ea"/>
                <a:cs typeface="Segoe UI Semibold" panose="020B0702040204020203" pitchFamily="34" charset="0"/>
              </a:rPr>
              <a:t>Last 1,000 records</a:t>
            </a:r>
          </a:p>
        </p:txBody>
      </p:sp>
      <p:sp>
        <p:nvSpPr>
          <p:cNvPr id="987" name="Rectangle 986">
            <a:extLst>
              <a:ext uri="{FF2B5EF4-FFF2-40B4-BE49-F238E27FC236}">
                <a16:creationId xmlns:a16="http://schemas.microsoft.com/office/drawing/2014/main" id="{16ECA8F6-AF87-490C-A7A7-5476FEB72B39}"/>
              </a:ext>
              <a:ext uri="{C183D7F6-B498-43B3-948B-1728B52AA6E4}">
                <adec:decorative xmlns:adec="http://schemas.microsoft.com/office/drawing/2017/decorative" val="1"/>
              </a:ext>
            </a:extLst>
          </p:cNvPr>
          <p:cNvSpPr/>
          <p:nvPr/>
        </p:nvSpPr>
        <p:spPr bwMode="auto">
          <a:xfrm>
            <a:off x="5405040" y="2658346"/>
            <a:ext cx="4934710" cy="583348"/>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91440" bIns="91440" numCol="1" spcCol="0" rtlCol="0" fromWordArt="0" anchor="t" anchorCtr="0" forceAA="0" compatLnSpc="1">
            <a:prstTxWarp prst="textNoShape">
              <a:avLst/>
            </a:prstTxWarp>
            <a:noAutofit/>
          </a:bodyPr>
          <a:lstStyle/>
          <a:p>
            <a:pPr marL="0" marR="0" lvl="0" indent="0" algn="ctr" defTabSz="710593" rtl="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endParaRPr>
          </a:p>
        </p:txBody>
      </p:sp>
      <p:sp>
        <p:nvSpPr>
          <p:cNvPr id="988" name="Rectangle 987">
            <a:extLst>
              <a:ext uri="{FF2B5EF4-FFF2-40B4-BE49-F238E27FC236}">
                <a16:creationId xmlns:a16="http://schemas.microsoft.com/office/drawing/2014/main" id="{B77B4706-04C1-468E-9683-12E6410A3A8A}"/>
              </a:ext>
              <a:ext uri="{C183D7F6-B498-43B3-948B-1728B52AA6E4}">
                <adec:decorative xmlns:adec="http://schemas.microsoft.com/office/drawing/2017/decorative" val="1"/>
              </a:ext>
            </a:extLst>
          </p:cNvPr>
          <p:cNvSpPr/>
          <p:nvPr/>
        </p:nvSpPr>
        <p:spPr bwMode="auto">
          <a:xfrm>
            <a:off x="7622142" y="2721216"/>
            <a:ext cx="2377440" cy="191073"/>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defTabSz="710593">
              <a:lnSpc>
                <a:spcPct val="90000"/>
              </a:lnSpc>
              <a:spcBef>
                <a:spcPct val="0"/>
              </a:spcBef>
              <a:spcAft>
                <a:spcPts val="400"/>
              </a:spcAft>
              <a:defRPr/>
            </a:pPr>
            <a:r>
              <a:rPr lang="en-US" sz="900" kern="0">
                <a:solidFill>
                  <a:srgbClr val="000000"/>
                </a:solidFill>
                <a:latin typeface="Segoe UI Semibold" panose="020B0702040204020203" pitchFamily="34" charset="0"/>
                <a:cs typeface="Segoe UI Semibold" panose="020B0702040204020203" pitchFamily="34" charset="0"/>
              </a:rPr>
              <a:t>CDM    </a:t>
            </a:r>
            <a:r>
              <a:rPr kumimoji="0" lang="en-US" sz="700" b="0" i="0" u="none" strike="noStrike" kern="0" cap="none" spc="0" normalizeH="0" baseline="0" noProof="0">
                <a:ln>
                  <a:noFill/>
                </a:ln>
                <a:solidFill>
                  <a:srgbClr val="0078D4"/>
                </a:solidFill>
                <a:effectLst/>
                <a:uLnTx/>
                <a:uFillTx/>
                <a:latin typeface="Segoe UI"/>
                <a:ea typeface="+mn-ea"/>
                <a:cs typeface="Segoe UI Semibold" panose="020B0702040204020203" pitchFamily="34" charset="0"/>
              </a:rPr>
              <a:t>Profile unification</a:t>
            </a:r>
            <a:r>
              <a:rPr kumimoji="0" lang="en-US" sz="700" b="0" i="0" u="none" strike="noStrike" kern="0" cap="none" spc="0" normalizeH="0" noProof="0">
                <a:ln>
                  <a:noFill/>
                </a:ln>
                <a:solidFill>
                  <a:srgbClr val="0078D4"/>
                </a:solidFill>
                <a:effectLst/>
                <a:uLnTx/>
                <a:uFillTx/>
                <a:latin typeface="Segoe UI"/>
                <a:ea typeface="+mn-ea"/>
                <a:cs typeface="Segoe UI Semibold" panose="020B0702040204020203" pitchFamily="34" charset="0"/>
              </a:rPr>
              <a:t> | </a:t>
            </a:r>
            <a:r>
              <a:rPr kumimoji="0" lang="en-US" sz="700" b="0" i="0" u="none" strike="noStrike" kern="0" cap="none" spc="0" normalizeH="0" baseline="0" noProof="0">
                <a:ln>
                  <a:noFill/>
                </a:ln>
                <a:solidFill>
                  <a:srgbClr val="0078D4"/>
                </a:solidFill>
                <a:effectLst/>
                <a:uLnTx/>
                <a:uFillTx/>
                <a:latin typeface="Segoe UI"/>
                <a:ea typeface="+mn-ea"/>
                <a:cs typeface="Segoe UI Semibold" panose="020B0702040204020203" pitchFamily="34" charset="0"/>
              </a:rPr>
              <a:t>Signalization | Segmentation</a:t>
            </a:r>
          </a:p>
        </p:txBody>
      </p:sp>
      <p:sp>
        <p:nvSpPr>
          <p:cNvPr id="989" name="Freeform: Shape 988">
            <a:extLst>
              <a:ext uri="{FF2B5EF4-FFF2-40B4-BE49-F238E27FC236}">
                <a16:creationId xmlns:a16="http://schemas.microsoft.com/office/drawing/2014/main" id="{D3278755-5CC0-4095-998B-7030693D7A49}"/>
              </a:ext>
            </a:extLst>
          </p:cNvPr>
          <p:cNvSpPr/>
          <p:nvPr/>
        </p:nvSpPr>
        <p:spPr bwMode="auto">
          <a:xfrm>
            <a:off x="10120850" y="2775953"/>
            <a:ext cx="0" cy="268224"/>
          </a:xfrm>
          <a:custGeom>
            <a:avLst/>
            <a:gdLst>
              <a:gd name="connsiteX0" fmla="*/ 0 w 0"/>
              <a:gd name="connsiteY0" fmla="*/ 268224 h 268224"/>
              <a:gd name="connsiteX1" fmla="*/ 0 w 0"/>
              <a:gd name="connsiteY1" fmla="*/ 0 h 268224"/>
            </a:gdLst>
            <a:ahLst/>
            <a:cxnLst>
              <a:cxn ang="0">
                <a:pos x="connsiteX0" y="connsiteY0"/>
              </a:cxn>
              <a:cxn ang="0">
                <a:pos x="connsiteX1" y="connsiteY1"/>
              </a:cxn>
            </a:cxnLst>
            <a:rect l="l" t="t" r="r" b="b"/>
            <a:pathLst>
              <a:path h="268224">
                <a:moveTo>
                  <a:pt x="0" y="268224"/>
                </a:moveTo>
                <a:lnTo>
                  <a:pt x="0" y="0"/>
                </a:lnTo>
              </a:path>
            </a:pathLst>
          </a:cu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0" name="Freeform: Shape 989">
            <a:extLst>
              <a:ext uri="{FF2B5EF4-FFF2-40B4-BE49-F238E27FC236}">
                <a16:creationId xmlns:a16="http://schemas.microsoft.com/office/drawing/2014/main" id="{373D01E5-59A3-45CE-A02C-0AB0ECD91082}"/>
              </a:ext>
            </a:extLst>
          </p:cNvPr>
          <p:cNvSpPr/>
          <p:nvPr/>
        </p:nvSpPr>
        <p:spPr bwMode="auto">
          <a:xfrm>
            <a:off x="7220830" y="2458384"/>
            <a:ext cx="0" cy="548640"/>
          </a:xfrm>
          <a:custGeom>
            <a:avLst/>
            <a:gdLst>
              <a:gd name="connsiteX0" fmla="*/ 0 w 0"/>
              <a:gd name="connsiteY0" fmla="*/ 268224 h 268224"/>
              <a:gd name="connsiteX1" fmla="*/ 0 w 0"/>
              <a:gd name="connsiteY1" fmla="*/ 0 h 268224"/>
            </a:gdLst>
            <a:ahLst/>
            <a:cxnLst>
              <a:cxn ang="0">
                <a:pos x="connsiteX0" y="connsiteY0"/>
              </a:cxn>
              <a:cxn ang="0">
                <a:pos x="connsiteX1" y="connsiteY1"/>
              </a:cxn>
            </a:cxnLst>
            <a:rect l="l" t="t" r="r" b="b"/>
            <a:pathLst>
              <a:path h="268224">
                <a:moveTo>
                  <a:pt x="0" y="268224"/>
                </a:moveTo>
                <a:lnTo>
                  <a:pt x="0" y="0"/>
                </a:lnTo>
              </a:path>
            </a:pathLst>
          </a:cu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91" name="Group 990">
            <a:extLst>
              <a:ext uri="{FF2B5EF4-FFF2-40B4-BE49-F238E27FC236}">
                <a16:creationId xmlns:a16="http://schemas.microsoft.com/office/drawing/2014/main" id="{2BAB7C55-82A7-42B1-93E6-B5E8AF4A47FE}"/>
              </a:ext>
            </a:extLst>
          </p:cNvPr>
          <p:cNvGrpSpPr/>
          <p:nvPr/>
        </p:nvGrpSpPr>
        <p:grpSpPr>
          <a:xfrm>
            <a:off x="1787642" y="4547136"/>
            <a:ext cx="2996209" cy="874313"/>
            <a:chOff x="1787642" y="2670731"/>
            <a:chExt cx="2996209" cy="874313"/>
          </a:xfrm>
        </p:grpSpPr>
        <p:sp>
          <p:nvSpPr>
            <p:cNvPr id="992" name="Rectangle 991">
              <a:extLst>
                <a:ext uri="{FF2B5EF4-FFF2-40B4-BE49-F238E27FC236}">
                  <a16:creationId xmlns:a16="http://schemas.microsoft.com/office/drawing/2014/main" id="{8C90490F-FFFC-44FA-88D2-BC845FAC6D81}"/>
                </a:ext>
                <a:ext uri="{C183D7F6-B498-43B3-948B-1728B52AA6E4}">
                  <adec:decorative xmlns:adec="http://schemas.microsoft.com/office/drawing/2017/decorative" val="1"/>
                </a:ext>
              </a:extLst>
            </p:cNvPr>
            <p:cNvSpPr/>
            <p:nvPr/>
          </p:nvSpPr>
          <p:spPr bwMode="auto">
            <a:xfrm>
              <a:off x="1787643" y="2979872"/>
              <a:ext cx="969264"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Azure </a:t>
              </a:r>
              <a:b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Cosmos DB</a:t>
              </a:r>
            </a:p>
          </p:txBody>
        </p:sp>
        <p:sp>
          <p:nvSpPr>
            <p:cNvPr id="993" name="Rectangle 992">
              <a:extLst>
                <a:ext uri="{FF2B5EF4-FFF2-40B4-BE49-F238E27FC236}">
                  <a16:creationId xmlns:a16="http://schemas.microsoft.com/office/drawing/2014/main" id="{9E026FFD-8432-461F-B8DD-214143A5E89E}"/>
                </a:ext>
                <a:ext uri="{C183D7F6-B498-43B3-948B-1728B52AA6E4}">
                  <adec:decorative xmlns:adec="http://schemas.microsoft.com/office/drawing/2017/decorative" val="1"/>
                </a:ext>
              </a:extLst>
            </p:cNvPr>
            <p:cNvSpPr/>
            <p:nvPr/>
          </p:nvSpPr>
          <p:spPr bwMode="auto">
            <a:xfrm>
              <a:off x="2807379" y="2670731"/>
              <a:ext cx="960120" cy="256032"/>
            </a:xfrm>
            <a:prstGeom prst="rect">
              <a:avLst/>
            </a:prstGeom>
            <a:solidFill>
              <a:schemeClr val="bg1">
                <a:lumMod val="95000"/>
              </a:schemeClr>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Azure Health</a:t>
              </a:r>
              <a:b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Data Services</a:t>
              </a:r>
            </a:p>
          </p:txBody>
        </p:sp>
        <p:sp>
          <p:nvSpPr>
            <p:cNvPr id="994" name="Rectangle 993">
              <a:extLst>
                <a:ext uri="{FF2B5EF4-FFF2-40B4-BE49-F238E27FC236}">
                  <a16:creationId xmlns:a16="http://schemas.microsoft.com/office/drawing/2014/main" id="{69EF7017-FD4A-4A93-B4F9-E949414B4AAE}"/>
                </a:ext>
                <a:ext uri="{C183D7F6-B498-43B3-948B-1728B52AA6E4}">
                  <adec:decorative xmlns:adec="http://schemas.microsoft.com/office/drawing/2017/decorative" val="1"/>
                </a:ext>
              </a:extLst>
            </p:cNvPr>
            <p:cNvSpPr/>
            <p:nvPr/>
          </p:nvSpPr>
          <p:spPr bwMode="auto">
            <a:xfrm>
              <a:off x="1787642" y="3289012"/>
              <a:ext cx="969264"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Microsoft 365</a:t>
              </a:r>
            </a:p>
          </p:txBody>
        </p:sp>
        <p:grpSp>
          <p:nvGrpSpPr>
            <p:cNvPr id="995" name="Group 994">
              <a:extLst>
                <a:ext uri="{FF2B5EF4-FFF2-40B4-BE49-F238E27FC236}">
                  <a16:creationId xmlns:a16="http://schemas.microsoft.com/office/drawing/2014/main" id="{BC1BC003-D8EA-4992-8390-FE6DFED678B1}"/>
                </a:ext>
              </a:extLst>
            </p:cNvPr>
            <p:cNvGrpSpPr/>
            <p:nvPr/>
          </p:nvGrpSpPr>
          <p:grpSpPr>
            <a:xfrm>
              <a:off x="3622728" y="2803162"/>
              <a:ext cx="38699" cy="4343"/>
              <a:chOff x="1834226" y="5095955"/>
              <a:chExt cx="79067" cy="8874"/>
            </a:xfrm>
          </p:grpSpPr>
          <p:sp>
            <p:nvSpPr>
              <p:cNvPr id="1023" name="Freeform: Shape 1022">
                <a:extLst>
                  <a:ext uri="{FF2B5EF4-FFF2-40B4-BE49-F238E27FC236}">
                    <a16:creationId xmlns:a16="http://schemas.microsoft.com/office/drawing/2014/main" id="{E2281FE6-245F-4D4D-B801-EE8F6D64C611}"/>
                  </a:ext>
                </a:extLst>
              </p:cNvPr>
              <p:cNvSpPr/>
              <p:nvPr/>
            </p:nvSpPr>
            <p:spPr>
              <a:xfrm>
                <a:off x="1834226" y="5097433"/>
                <a:ext cx="11273" cy="7396"/>
              </a:xfrm>
              <a:custGeom>
                <a:avLst/>
                <a:gdLst>
                  <a:gd name="connsiteX0" fmla="*/ 9579 w 11273"/>
                  <a:gd name="connsiteY0" fmla="*/ 1283 h 7396"/>
                  <a:gd name="connsiteX1" fmla="*/ 6042 w 11273"/>
                  <a:gd name="connsiteY1" fmla="*/ 174 h 7396"/>
                  <a:gd name="connsiteX2" fmla="*/ 831 w 11273"/>
                  <a:gd name="connsiteY2" fmla="*/ 913 h 7396"/>
                  <a:gd name="connsiteX3" fmla="*/ 15 w 11273"/>
                  <a:gd name="connsiteY3" fmla="*/ 2187 h 7396"/>
                  <a:gd name="connsiteX4" fmla="*/ 5250 w 11273"/>
                  <a:gd name="connsiteY4" fmla="*/ 7347 h 7396"/>
                  <a:gd name="connsiteX5" fmla="*/ 5986 w 11273"/>
                  <a:gd name="connsiteY5" fmla="*/ 7397 h 7396"/>
                  <a:gd name="connsiteX6" fmla="*/ 11163 w 11273"/>
                  <a:gd name="connsiteY6" fmla="*/ 4052 h 7396"/>
                  <a:gd name="connsiteX7" fmla="*/ 11245 w 11273"/>
                  <a:gd name="connsiteY7" fmla="*/ 3764 h 7396"/>
                  <a:gd name="connsiteX8" fmla="*/ 9579 w 11273"/>
                  <a:gd name="connsiteY8" fmla="*/ 1283 h 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3" h="7396">
                    <a:moveTo>
                      <a:pt x="9579" y="1283"/>
                    </a:moveTo>
                    <a:cubicBezTo>
                      <a:pt x="8477" y="708"/>
                      <a:pt x="7276" y="330"/>
                      <a:pt x="6042" y="174"/>
                    </a:cubicBezTo>
                    <a:cubicBezTo>
                      <a:pt x="4279" y="-213"/>
                      <a:pt x="2424" y="51"/>
                      <a:pt x="831" y="913"/>
                    </a:cubicBezTo>
                    <a:cubicBezTo>
                      <a:pt x="399" y="1209"/>
                      <a:pt x="105" y="1669"/>
                      <a:pt x="15" y="2187"/>
                    </a:cubicBezTo>
                    <a:cubicBezTo>
                      <a:pt x="-214" y="3830"/>
                      <a:pt x="2212" y="6920"/>
                      <a:pt x="5250" y="7347"/>
                    </a:cubicBezTo>
                    <a:cubicBezTo>
                      <a:pt x="5495" y="7380"/>
                      <a:pt x="5740" y="7397"/>
                      <a:pt x="5986" y="7397"/>
                    </a:cubicBezTo>
                    <a:cubicBezTo>
                      <a:pt x="8215" y="7397"/>
                      <a:pt x="10232" y="6082"/>
                      <a:pt x="11163" y="4052"/>
                    </a:cubicBezTo>
                    <a:lnTo>
                      <a:pt x="11245" y="3764"/>
                    </a:lnTo>
                    <a:cubicBezTo>
                      <a:pt x="11351" y="3238"/>
                      <a:pt x="11237" y="2195"/>
                      <a:pt x="9579" y="1283"/>
                    </a:cubicBezTo>
                    <a:close/>
                  </a:path>
                </a:pathLst>
              </a:custGeom>
              <a:solidFill>
                <a:srgbClr val="FFFFFF"/>
              </a:solidFill>
              <a:ln w="93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024" name="Freeform: Shape 1023">
                <a:extLst>
                  <a:ext uri="{FF2B5EF4-FFF2-40B4-BE49-F238E27FC236}">
                    <a16:creationId xmlns:a16="http://schemas.microsoft.com/office/drawing/2014/main" id="{5FF94181-02EE-4055-B93B-C9077798E697}"/>
                  </a:ext>
                </a:extLst>
              </p:cNvPr>
              <p:cNvSpPr/>
              <p:nvPr/>
            </p:nvSpPr>
            <p:spPr>
              <a:xfrm>
                <a:off x="1903055" y="5095955"/>
                <a:ext cx="10238" cy="6346"/>
              </a:xfrm>
              <a:custGeom>
                <a:avLst/>
                <a:gdLst>
                  <a:gd name="connsiteX0" fmla="*/ 8319 w 10238"/>
                  <a:gd name="connsiteY0" fmla="*/ 199 h 6346"/>
                  <a:gd name="connsiteX1" fmla="*/ 4807 w 10238"/>
                  <a:gd name="connsiteY1" fmla="*/ 125 h 6346"/>
                  <a:gd name="connsiteX2" fmla="*/ 12 w 10238"/>
                  <a:gd name="connsiteY2" fmla="*/ 3149 h 6346"/>
                  <a:gd name="connsiteX3" fmla="*/ 53 w 10238"/>
                  <a:gd name="connsiteY3" fmla="*/ 3297 h 6346"/>
                  <a:gd name="connsiteX4" fmla="*/ 4774 w 10238"/>
                  <a:gd name="connsiteY4" fmla="*/ 6346 h 6346"/>
                  <a:gd name="connsiteX5" fmla="*/ 5444 w 10238"/>
                  <a:gd name="connsiteY5" fmla="*/ 6305 h 6346"/>
                  <a:gd name="connsiteX6" fmla="*/ 8923 w 10238"/>
                  <a:gd name="connsiteY6" fmla="*/ 4381 h 6346"/>
                  <a:gd name="connsiteX7" fmla="*/ 10239 w 10238"/>
                  <a:gd name="connsiteY7" fmla="*/ 1711 h 6346"/>
                  <a:gd name="connsiteX8" fmla="*/ 8319 w 10238"/>
                  <a:gd name="connsiteY8" fmla="*/ 199 h 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38" h="6346">
                    <a:moveTo>
                      <a:pt x="8319" y="199"/>
                    </a:moveTo>
                    <a:cubicBezTo>
                      <a:pt x="7159" y="-39"/>
                      <a:pt x="5975" y="-63"/>
                      <a:pt x="4807" y="125"/>
                    </a:cubicBezTo>
                    <a:cubicBezTo>
                      <a:pt x="2266" y="495"/>
                      <a:pt x="-192" y="1637"/>
                      <a:pt x="12" y="3149"/>
                    </a:cubicBezTo>
                    <a:lnTo>
                      <a:pt x="53" y="3297"/>
                    </a:lnTo>
                    <a:cubicBezTo>
                      <a:pt x="894" y="5162"/>
                      <a:pt x="2740" y="6354"/>
                      <a:pt x="4774" y="6346"/>
                    </a:cubicBezTo>
                    <a:cubicBezTo>
                      <a:pt x="5003" y="6346"/>
                      <a:pt x="5223" y="6338"/>
                      <a:pt x="5444" y="6305"/>
                    </a:cubicBezTo>
                    <a:cubicBezTo>
                      <a:pt x="6784" y="6066"/>
                      <a:pt x="8009" y="5393"/>
                      <a:pt x="8923" y="4381"/>
                    </a:cubicBezTo>
                    <a:cubicBezTo>
                      <a:pt x="9683" y="3700"/>
                      <a:pt x="10165" y="2738"/>
                      <a:pt x="10239" y="1711"/>
                    </a:cubicBezTo>
                    <a:cubicBezTo>
                      <a:pt x="10115" y="1005"/>
                      <a:pt x="9430" y="462"/>
                      <a:pt x="8319" y="199"/>
                    </a:cubicBezTo>
                    <a:close/>
                  </a:path>
                </a:pathLst>
              </a:custGeom>
              <a:solidFill>
                <a:srgbClr val="FFFFFF"/>
              </a:solidFill>
              <a:ln w="93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pic>
          <p:nvPicPr>
            <p:cNvPr id="996" name="Graphic 995" descr="planet">
              <a:extLst>
                <a:ext uri="{FF2B5EF4-FFF2-40B4-BE49-F238E27FC236}">
                  <a16:creationId xmlns:a16="http://schemas.microsoft.com/office/drawing/2014/main" id="{280FC090-1883-4244-9A25-809F410313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2542206" y="3023872"/>
              <a:ext cx="173865" cy="173865"/>
            </a:xfrm>
            <a:prstGeom prst="rect">
              <a:avLst/>
            </a:prstGeom>
          </p:spPr>
        </p:pic>
        <p:grpSp>
          <p:nvGrpSpPr>
            <p:cNvPr id="997" name="laptop">
              <a:extLst>
                <a:ext uri="{FF2B5EF4-FFF2-40B4-BE49-F238E27FC236}">
                  <a16:creationId xmlns:a16="http://schemas.microsoft.com/office/drawing/2014/main" id="{7120E807-9E15-4B22-B87F-0DC829907689}"/>
                </a:ext>
                <a:ext uri="{C183D7F6-B498-43B3-948B-1728B52AA6E4}">
                  <adec:decorative xmlns:adec="http://schemas.microsoft.com/office/drawing/2017/decorative" val="1"/>
                </a:ext>
              </a:extLst>
            </p:cNvPr>
            <p:cNvGrpSpPr/>
            <p:nvPr/>
          </p:nvGrpSpPr>
          <p:grpSpPr>
            <a:xfrm>
              <a:off x="2545118" y="3362443"/>
              <a:ext cx="168040" cy="122716"/>
              <a:chOff x="5866495" y="1174751"/>
              <a:chExt cx="382588" cy="279400"/>
            </a:xfrm>
          </p:grpSpPr>
          <p:sp>
            <p:nvSpPr>
              <p:cNvPr id="1014" name="Freeform 51">
                <a:extLst>
                  <a:ext uri="{FF2B5EF4-FFF2-40B4-BE49-F238E27FC236}">
                    <a16:creationId xmlns:a16="http://schemas.microsoft.com/office/drawing/2014/main" id="{F32CAF3A-5E50-471C-BD39-070656C391F6}"/>
                  </a:ext>
                </a:extLst>
              </p:cNvPr>
              <p:cNvSpPr>
                <a:spLocks/>
              </p:cNvSpPr>
              <p:nvPr/>
            </p:nvSpPr>
            <p:spPr bwMode="auto">
              <a:xfrm>
                <a:off x="5866495" y="1260476"/>
                <a:ext cx="382588" cy="193675"/>
              </a:xfrm>
              <a:custGeom>
                <a:avLst/>
                <a:gdLst>
                  <a:gd name="T0" fmla="*/ 203 w 241"/>
                  <a:gd name="T1" fmla="*/ 61 h 122"/>
                  <a:gd name="T2" fmla="*/ 120 w 241"/>
                  <a:gd name="T3" fmla="*/ 0 h 122"/>
                  <a:gd name="T4" fmla="*/ 39 w 241"/>
                  <a:gd name="T5" fmla="*/ 61 h 122"/>
                  <a:gd name="T6" fmla="*/ 38 w 241"/>
                  <a:gd name="T7" fmla="*/ 61 h 122"/>
                  <a:gd name="T8" fmla="*/ 0 w 241"/>
                  <a:gd name="T9" fmla="*/ 122 h 122"/>
                  <a:gd name="T10" fmla="*/ 241 w 241"/>
                  <a:gd name="T11" fmla="*/ 122 h 122"/>
                  <a:gd name="T12" fmla="*/ 203 w 241"/>
                  <a:gd name="T13" fmla="*/ 61 h 122"/>
                </a:gdLst>
                <a:ahLst/>
                <a:cxnLst>
                  <a:cxn ang="0">
                    <a:pos x="T0" y="T1"/>
                  </a:cxn>
                  <a:cxn ang="0">
                    <a:pos x="T2" y="T3"/>
                  </a:cxn>
                  <a:cxn ang="0">
                    <a:pos x="T4" y="T5"/>
                  </a:cxn>
                  <a:cxn ang="0">
                    <a:pos x="T6" y="T7"/>
                  </a:cxn>
                  <a:cxn ang="0">
                    <a:pos x="T8" y="T9"/>
                  </a:cxn>
                  <a:cxn ang="0">
                    <a:pos x="T10" y="T11"/>
                  </a:cxn>
                  <a:cxn ang="0">
                    <a:pos x="T12" y="T13"/>
                  </a:cxn>
                </a:cxnLst>
                <a:rect l="0" t="0" r="r" b="b"/>
                <a:pathLst>
                  <a:path w="241" h="122">
                    <a:moveTo>
                      <a:pt x="203" y="61"/>
                    </a:moveTo>
                    <a:lnTo>
                      <a:pt x="120" y="0"/>
                    </a:lnTo>
                    <a:lnTo>
                      <a:pt x="39" y="61"/>
                    </a:lnTo>
                    <a:lnTo>
                      <a:pt x="38" y="61"/>
                    </a:lnTo>
                    <a:lnTo>
                      <a:pt x="0" y="122"/>
                    </a:lnTo>
                    <a:lnTo>
                      <a:pt x="241" y="122"/>
                    </a:lnTo>
                    <a:lnTo>
                      <a:pt x="203" y="61"/>
                    </a:lnTo>
                    <a:close/>
                  </a:path>
                </a:pathLst>
              </a:custGeom>
              <a:solidFill>
                <a:schemeClr val="accent1"/>
              </a:solidFill>
              <a:ln>
                <a:noFill/>
              </a:ln>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15" name="Freeform 52">
                <a:extLst>
                  <a:ext uri="{FF2B5EF4-FFF2-40B4-BE49-F238E27FC236}">
                    <a16:creationId xmlns:a16="http://schemas.microsoft.com/office/drawing/2014/main" id="{6A457FD9-FE39-489B-9AF2-1DDA58D6D9FE}"/>
                  </a:ext>
                </a:extLst>
              </p:cNvPr>
              <p:cNvSpPr>
                <a:spLocks/>
              </p:cNvSpPr>
              <p:nvPr/>
            </p:nvSpPr>
            <p:spPr bwMode="auto">
              <a:xfrm>
                <a:off x="5928407" y="1174751"/>
                <a:ext cx="261937" cy="182564"/>
              </a:xfrm>
              <a:custGeom>
                <a:avLst/>
                <a:gdLst>
                  <a:gd name="T0" fmla="*/ 149 w 156"/>
                  <a:gd name="T1" fmla="*/ 0 h 109"/>
                  <a:gd name="T2" fmla="*/ 6 w 156"/>
                  <a:gd name="T3" fmla="*/ 0 h 109"/>
                  <a:gd name="T4" fmla="*/ 0 w 156"/>
                  <a:gd name="T5" fmla="*/ 6 h 109"/>
                  <a:gd name="T6" fmla="*/ 0 w 156"/>
                  <a:gd name="T7" fmla="*/ 109 h 109"/>
                  <a:gd name="T8" fmla="*/ 0 w 156"/>
                  <a:gd name="T9" fmla="*/ 108 h 109"/>
                  <a:gd name="T10" fmla="*/ 0 w 156"/>
                  <a:gd name="T11" fmla="*/ 109 h 109"/>
                  <a:gd name="T12" fmla="*/ 156 w 156"/>
                  <a:gd name="T13" fmla="*/ 109 h 109"/>
                  <a:gd name="T14" fmla="*/ 156 w 156"/>
                  <a:gd name="T15" fmla="*/ 6 h 109"/>
                  <a:gd name="T16" fmla="*/ 149 w 156"/>
                  <a:gd name="T1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09">
                    <a:moveTo>
                      <a:pt x="149" y="0"/>
                    </a:moveTo>
                    <a:cubicBezTo>
                      <a:pt x="6" y="0"/>
                      <a:pt x="6" y="0"/>
                      <a:pt x="6" y="0"/>
                    </a:cubicBezTo>
                    <a:cubicBezTo>
                      <a:pt x="3" y="0"/>
                      <a:pt x="0" y="3"/>
                      <a:pt x="0" y="6"/>
                    </a:cubicBezTo>
                    <a:cubicBezTo>
                      <a:pt x="0" y="109"/>
                      <a:pt x="0" y="109"/>
                      <a:pt x="0" y="109"/>
                    </a:cubicBezTo>
                    <a:cubicBezTo>
                      <a:pt x="0" y="108"/>
                      <a:pt x="0" y="108"/>
                      <a:pt x="0" y="108"/>
                    </a:cubicBezTo>
                    <a:cubicBezTo>
                      <a:pt x="0" y="109"/>
                      <a:pt x="0" y="109"/>
                      <a:pt x="0" y="109"/>
                    </a:cubicBezTo>
                    <a:cubicBezTo>
                      <a:pt x="156" y="109"/>
                      <a:pt x="156" y="109"/>
                      <a:pt x="156" y="109"/>
                    </a:cubicBezTo>
                    <a:cubicBezTo>
                      <a:pt x="156" y="6"/>
                      <a:pt x="156" y="6"/>
                      <a:pt x="156" y="6"/>
                    </a:cubicBezTo>
                    <a:cubicBezTo>
                      <a:pt x="156" y="3"/>
                      <a:pt x="153" y="0"/>
                      <a:pt x="149" y="0"/>
                    </a:cubicBezTo>
                    <a:close/>
                  </a:path>
                </a:pathLst>
              </a:custGeom>
              <a:solidFill>
                <a:srgbClr val="4FE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16" name="Freeform 174">
                <a:extLst>
                  <a:ext uri="{FF2B5EF4-FFF2-40B4-BE49-F238E27FC236}">
                    <a16:creationId xmlns:a16="http://schemas.microsoft.com/office/drawing/2014/main" id="{2BC35918-98DB-4DBA-B9BA-F36293032DE9}"/>
                  </a:ext>
                </a:extLst>
              </p:cNvPr>
              <p:cNvSpPr>
                <a:spLocks/>
              </p:cNvSpPr>
              <p:nvPr/>
            </p:nvSpPr>
            <p:spPr bwMode="auto">
              <a:xfrm>
                <a:off x="5928407" y="1174751"/>
                <a:ext cx="222249" cy="182564"/>
              </a:xfrm>
              <a:custGeom>
                <a:avLst/>
                <a:gdLst>
                  <a:gd name="T0" fmla="*/ 0 w 132"/>
                  <a:gd name="T1" fmla="*/ 109 h 109"/>
                  <a:gd name="T2" fmla="*/ 23 w 132"/>
                  <a:gd name="T3" fmla="*/ 109 h 109"/>
                  <a:gd name="T4" fmla="*/ 132 w 132"/>
                  <a:gd name="T5" fmla="*/ 0 h 109"/>
                  <a:gd name="T6" fmla="*/ 6 w 132"/>
                  <a:gd name="T7" fmla="*/ 0 h 109"/>
                  <a:gd name="T8" fmla="*/ 0 w 132"/>
                  <a:gd name="T9" fmla="*/ 6 h 109"/>
                  <a:gd name="T10" fmla="*/ 0 w 132"/>
                  <a:gd name="T11" fmla="*/ 109 h 109"/>
                </a:gdLst>
                <a:ahLst/>
                <a:cxnLst>
                  <a:cxn ang="0">
                    <a:pos x="T0" y="T1"/>
                  </a:cxn>
                  <a:cxn ang="0">
                    <a:pos x="T2" y="T3"/>
                  </a:cxn>
                  <a:cxn ang="0">
                    <a:pos x="T4" y="T5"/>
                  </a:cxn>
                  <a:cxn ang="0">
                    <a:pos x="T6" y="T7"/>
                  </a:cxn>
                  <a:cxn ang="0">
                    <a:pos x="T8" y="T9"/>
                  </a:cxn>
                  <a:cxn ang="0">
                    <a:pos x="T10" y="T11"/>
                  </a:cxn>
                </a:cxnLst>
                <a:rect l="0" t="0" r="r" b="b"/>
                <a:pathLst>
                  <a:path w="132" h="109">
                    <a:moveTo>
                      <a:pt x="0" y="109"/>
                    </a:moveTo>
                    <a:cubicBezTo>
                      <a:pt x="23" y="109"/>
                      <a:pt x="23" y="109"/>
                      <a:pt x="23" y="109"/>
                    </a:cubicBezTo>
                    <a:cubicBezTo>
                      <a:pt x="132" y="0"/>
                      <a:pt x="132" y="0"/>
                      <a:pt x="132" y="0"/>
                    </a:cubicBezTo>
                    <a:cubicBezTo>
                      <a:pt x="6" y="0"/>
                      <a:pt x="6" y="0"/>
                      <a:pt x="6" y="0"/>
                    </a:cubicBezTo>
                    <a:cubicBezTo>
                      <a:pt x="2" y="0"/>
                      <a:pt x="0" y="3"/>
                      <a:pt x="0" y="6"/>
                    </a:cubicBezTo>
                    <a:lnTo>
                      <a:pt x="0" y="109"/>
                    </a:lnTo>
                    <a:close/>
                  </a:path>
                </a:pathLst>
              </a:custGeom>
              <a:solidFill>
                <a:schemeClr val="accent1"/>
              </a:solidFill>
              <a:ln>
                <a:noFill/>
              </a:ln>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grpSp>
          <p:nvGrpSpPr>
            <p:cNvPr id="998" name="Group 997">
              <a:extLst>
                <a:ext uri="{FF2B5EF4-FFF2-40B4-BE49-F238E27FC236}">
                  <a16:creationId xmlns:a16="http://schemas.microsoft.com/office/drawing/2014/main" id="{7E0D382A-5BFF-455E-B763-A2D66B845A12}"/>
                </a:ext>
              </a:extLst>
            </p:cNvPr>
            <p:cNvGrpSpPr/>
            <p:nvPr/>
          </p:nvGrpSpPr>
          <p:grpSpPr>
            <a:xfrm>
              <a:off x="2807379" y="2979872"/>
              <a:ext cx="960120" cy="256032"/>
              <a:chOff x="2385575" y="4874551"/>
              <a:chExt cx="960120" cy="256032"/>
            </a:xfrm>
          </p:grpSpPr>
          <p:sp>
            <p:nvSpPr>
              <p:cNvPr id="1009" name="Rectangle 1008">
                <a:extLst>
                  <a:ext uri="{FF2B5EF4-FFF2-40B4-BE49-F238E27FC236}">
                    <a16:creationId xmlns:a16="http://schemas.microsoft.com/office/drawing/2014/main" id="{7CF09B29-492E-4224-B4EF-ABF59662A0DC}"/>
                  </a:ext>
                  <a:ext uri="{C183D7F6-B498-43B3-948B-1728B52AA6E4}">
                    <adec:decorative xmlns:adec="http://schemas.microsoft.com/office/drawing/2017/decorative" val="1"/>
                  </a:ext>
                </a:extLst>
              </p:cNvPr>
              <p:cNvSpPr/>
              <p:nvPr/>
            </p:nvSpPr>
            <p:spPr bwMode="auto">
              <a:xfrm>
                <a:off x="2385575" y="4874551"/>
                <a:ext cx="960120"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Dynamics 365</a:t>
                </a:r>
              </a:p>
            </p:txBody>
          </p:sp>
          <p:grpSp>
            <p:nvGrpSpPr>
              <p:cNvPr id="1010" name="laptop">
                <a:extLst>
                  <a:ext uri="{FF2B5EF4-FFF2-40B4-BE49-F238E27FC236}">
                    <a16:creationId xmlns:a16="http://schemas.microsoft.com/office/drawing/2014/main" id="{4F785C97-6AE7-4CDD-BE08-E50863948E15}"/>
                  </a:ext>
                  <a:ext uri="{C183D7F6-B498-43B3-948B-1728B52AA6E4}">
                    <adec:decorative xmlns:adec="http://schemas.microsoft.com/office/drawing/2017/decorative" val="1"/>
                  </a:ext>
                </a:extLst>
              </p:cNvPr>
              <p:cNvGrpSpPr/>
              <p:nvPr/>
            </p:nvGrpSpPr>
            <p:grpSpPr>
              <a:xfrm>
                <a:off x="3129744" y="4945307"/>
                <a:ext cx="168040" cy="122716"/>
                <a:chOff x="5866495" y="1174751"/>
                <a:chExt cx="382588" cy="279400"/>
              </a:xfrm>
            </p:grpSpPr>
            <p:sp>
              <p:nvSpPr>
                <p:cNvPr id="1011" name="Freeform 51">
                  <a:extLst>
                    <a:ext uri="{FF2B5EF4-FFF2-40B4-BE49-F238E27FC236}">
                      <a16:creationId xmlns:a16="http://schemas.microsoft.com/office/drawing/2014/main" id="{034368C2-7EE0-4209-BD93-491B805DEE9C}"/>
                    </a:ext>
                  </a:extLst>
                </p:cNvPr>
                <p:cNvSpPr>
                  <a:spLocks/>
                </p:cNvSpPr>
                <p:nvPr/>
              </p:nvSpPr>
              <p:spPr bwMode="auto">
                <a:xfrm>
                  <a:off x="5866495" y="1260476"/>
                  <a:ext cx="382588" cy="193675"/>
                </a:xfrm>
                <a:custGeom>
                  <a:avLst/>
                  <a:gdLst>
                    <a:gd name="T0" fmla="*/ 203 w 241"/>
                    <a:gd name="T1" fmla="*/ 61 h 122"/>
                    <a:gd name="T2" fmla="*/ 120 w 241"/>
                    <a:gd name="T3" fmla="*/ 0 h 122"/>
                    <a:gd name="T4" fmla="*/ 39 w 241"/>
                    <a:gd name="T5" fmla="*/ 61 h 122"/>
                    <a:gd name="T6" fmla="*/ 38 w 241"/>
                    <a:gd name="T7" fmla="*/ 61 h 122"/>
                    <a:gd name="T8" fmla="*/ 0 w 241"/>
                    <a:gd name="T9" fmla="*/ 122 h 122"/>
                    <a:gd name="T10" fmla="*/ 241 w 241"/>
                    <a:gd name="T11" fmla="*/ 122 h 122"/>
                    <a:gd name="T12" fmla="*/ 203 w 241"/>
                    <a:gd name="T13" fmla="*/ 61 h 122"/>
                  </a:gdLst>
                  <a:ahLst/>
                  <a:cxnLst>
                    <a:cxn ang="0">
                      <a:pos x="T0" y="T1"/>
                    </a:cxn>
                    <a:cxn ang="0">
                      <a:pos x="T2" y="T3"/>
                    </a:cxn>
                    <a:cxn ang="0">
                      <a:pos x="T4" y="T5"/>
                    </a:cxn>
                    <a:cxn ang="0">
                      <a:pos x="T6" y="T7"/>
                    </a:cxn>
                    <a:cxn ang="0">
                      <a:pos x="T8" y="T9"/>
                    </a:cxn>
                    <a:cxn ang="0">
                      <a:pos x="T10" y="T11"/>
                    </a:cxn>
                    <a:cxn ang="0">
                      <a:pos x="T12" y="T13"/>
                    </a:cxn>
                  </a:cxnLst>
                  <a:rect l="0" t="0" r="r" b="b"/>
                  <a:pathLst>
                    <a:path w="241" h="122">
                      <a:moveTo>
                        <a:pt x="203" y="61"/>
                      </a:moveTo>
                      <a:lnTo>
                        <a:pt x="120" y="0"/>
                      </a:lnTo>
                      <a:lnTo>
                        <a:pt x="39" y="61"/>
                      </a:lnTo>
                      <a:lnTo>
                        <a:pt x="38" y="61"/>
                      </a:lnTo>
                      <a:lnTo>
                        <a:pt x="0" y="122"/>
                      </a:lnTo>
                      <a:lnTo>
                        <a:pt x="241" y="122"/>
                      </a:lnTo>
                      <a:lnTo>
                        <a:pt x="203" y="61"/>
                      </a:lnTo>
                      <a:close/>
                    </a:path>
                  </a:pathLst>
                </a:custGeom>
                <a:solidFill>
                  <a:schemeClr val="accent1"/>
                </a:solidFill>
                <a:ln>
                  <a:noFill/>
                </a:ln>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12" name="Freeform 52">
                  <a:extLst>
                    <a:ext uri="{FF2B5EF4-FFF2-40B4-BE49-F238E27FC236}">
                      <a16:creationId xmlns:a16="http://schemas.microsoft.com/office/drawing/2014/main" id="{027C1BDE-7478-435D-9FD6-E4F53B1A0E30}"/>
                    </a:ext>
                  </a:extLst>
                </p:cNvPr>
                <p:cNvSpPr>
                  <a:spLocks/>
                </p:cNvSpPr>
                <p:nvPr/>
              </p:nvSpPr>
              <p:spPr bwMode="auto">
                <a:xfrm>
                  <a:off x="5928407" y="1174751"/>
                  <a:ext cx="261937" cy="182564"/>
                </a:xfrm>
                <a:custGeom>
                  <a:avLst/>
                  <a:gdLst>
                    <a:gd name="T0" fmla="*/ 149 w 156"/>
                    <a:gd name="T1" fmla="*/ 0 h 109"/>
                    <a:gd name="T2" fmla="*/ 6 w 156"/>
                    <a:gd name="T3" fmla="*/ 0 h 109"/>
                    <a:gd name="T4" fmla="*/ 0 w 156"/>
                    <a:gd name="T5" fmla="*/ 6 h 109"/>
                    <a:gd name="T6" fmla="*/ 0 w 156"/>
                    <a:gd name="T7" fmla="*/ 109 h 109"/>
                    <a:gd name="T8" fmla="*/ 0 w 156"/>
                    <a:gd name="T9" fmla="*/ 108 h 109"/>
                    <a:gd name="T10" fmla="*/ 0 w 156"/>
                    <a:gd name="T11" fmla="*/ 109 h 109"/>
                    <a:gd name="T12" fmla="*/ 156 w 156"/>
                    <a:gd name="T13" fmla="*/ 109 h 109"/>
                    <a:gd name="T14" fmla="*/ 156 w 156"/>
                    <a:gd name="T15" fmla="*/ 6 h 109"/>
                    <a:gd name="T16" fmla="*/ 149 w 156"/>
                    <a:gd name="T1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09">
                      <a:moveTo>
                        <a:pt x="149" y="0"/>
                      </a:moveTo>
                      <a:cubicBezTo>
                        <a:pt x="6" y="0"/>
                        <a:pt x="6" y="0"/>
                        <a:pt x="6" y="0"/>
                      </a:cubicBezTo>
                      <a:cubicBezTo>
                        <a:pt x="3" y="0"/>
                        <a:pt x="0" y="3"/>
                        <a:pt x="0" y="6"/>
                      </a:cubicBezTo>
                      <a:cubicBezTo>
                        <a:pt x="0" y="109"/>
                        <a:pt x="0" y="109"/>
                        <a:pt x="0" y="109"/>
                      </a:cubicBezTo>
                      <a:cubicBezTo>
                        <a:pt x="0" y="108"/>
                        <a:pt x="0" y="108"/>
                        <a:pt x="0" y="108"/>
                      </a:cubicBezTo>
                      <a:cubicBezTo>
                        <a:pt x="0" y="109"/>
                        <a:pt x="0" y="109"/>
                        <a:pt x="0" y="109"/>
                      </a:cubicBezTo>
                      <a:cubicBezTo>
                        <a:pt x="156" y="109"/>
                        <a:pt x="156" y="109"/>
                        <a:pt x="156" y="109"/>
                      </a:cubicBezTo>
                      <a:cubicBezTo>
                        <a:pt x="156" y="6"/>
                        <a:pt x="156" y="6"/>
                        <a:pt x="156" y="6"/>
                      </a:cubicBezTo>
                      <a:cubicBezTo>
                        <a:pt x="156" y="3"/>
                        <a:pt x="153" y="0"/>
                        <a:pt x="149" y="0"/>
                      </a:cubicBezTo>
                      <a:close/>
                    </a:path>
                  </a:pathLst>
                </a:custGeom>
                <a:solidFill>
                  <a:srgbClr val="4FE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13" name="Freeform 174">
                  <a:extLst>
                    <a:ext uri="{FF2B5EF4-FFF2-40B4-BE49-F238E27FC236}">
                      <a16:creationId xmlns:a16="http://schemas.microsoft.com/office/drawing/2014/main" id="{1D69E922-7DFB-4FAF-BD3F-79744BF8C39E}"/>
                    </a:ext>
                  </a:extLst>
                </p:cNvPr>
                <p:cNvSpPr>
                  <a:spLocks/>
                </p:cNvSpPr>
                <p:nvPr/>
              </p:nvSpPr>
              <p:spPr bwMode="auto">
                <a:xfrm>
                  <a:off x="5928407" y="1174751"/>
                  <a:ext cx="222249" cy="182564"/>
                </a:xfrm>
                <a:custGeom>
                  <a:avLst/>
                  <a:gdLst>
                    <a:gd name="T0" fmla="*/ 0 w 132"/>
                    <a:gd name="T1" fmla="*/ 109 h 109"/>
                    <a:gd name="T2" fmla="*/ 23 w 132"/>
                    <a:gd name="T3" fmla="*/ 109 h 109"/>
                    <a:gd name="T4" fmla="*/ 132 w 132"/>
                    <a:gd name="T5" fmla="*/ 0 h 109"/>
                    <a:gd name="T6" fmla="*/ 6 w 132"/>
                    <a:gd name="T7" fmla="*/ 0 h 109"/>
                    <a:gd name="T8" fmla="*/ 0 w 132"/>
                    <a:gd name="T9" fmla="*/ 6 h 109"/>
                    <a:gd name="T10" fmla="*/ 0 w 132"/>
                    <a:gd name="T11" fmla="*/ 109 h 109"/>
                  </a:gdLst>
                  <a:ahLst/>
                  <a:cxnLst>
                    <a:cxn ang="0">
                      <a:pos x="T0" y="T1"/>
                    </a:cxn>
                    <a:cxn ang="0">
                      <a:pos x="T2" y="T3"/>
                    </a:cxn>
                    <a:cxn ang="0">
                      <a:pos x="T4" y="T5"/>
                    </a:cxn>
                    <a:cxn ang="0">
                      <a:pos x="T6" y="T7"/>
                    </a:cxn>
                    <a:cxn ang="0">
                      <a:pos x="T8" y="T9"/>
                    </a:cxn>
                    <a:cxn ang="0">
                      <a:pos x="T10" y="T11"/>
                    </a:cxn>
                  </a:cxnLst>
                  <a:rect l="0" t="0" r="r" b="b"/>
                  <a:pathLst>
                    <a:path w="132" h="109">
                      <a:moveTo>
                        <a:pt x="0" y="109"/>
                      </a:moveTo>
                      <a:cubicBezTo>
                        <a:pt x="23" y="109"/>
                        <a:pt x="23" y="109"/>
                        <a:pt x="23" y="109"/>
                      </a:cubicBezTo>
                      <a:cubicBezTo>
                        <a:pt x="132" y="0"/>
                        <a:pt x="132" y="0"/>
                        <a:pt x="132" y="0"/>
                      </a:cubicBezTo>
                      <a:cubicBezTo>
                        <a:pt x="6" y="0"/>
                        <a:pt x="6" y="0"/>
                        <a:pt x="6" y="0"/>
                      </a:cubicBezTo>
                      <a:cubicBezTo>
                        <a:pt x="2" y="0"/>
                        <a:pt x="0" y="3"/>
                        <a:pt x="0" y="6"/>
                      </a:cubicBezTo>
                      <a:lnTo>
                        <a:pt x="0" y="109"/>
                      </a:lnTo>
                      <a:close/>
                    </a:path>
                  </a:pathLst>
                </a:custGeom>
                <a:solidFill>
                  <a:schemeClr val="accent1"/>
                </a:solidFill>
                <a:ln>
                  <a:noFill/>
                </a:ln>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grpSp>
        <p:grpSp>
          <p:nvGrpSpPr>
            <p:cNvPr id="999" name="Group 998">
              <a:extLst>
                <a:ext uri="{FF2B5EF4-FFF2-40B4-BE49-F238E27FC236}">
                  <a16:creationId xmlns:a16="http://schemas.microsoft.com/office/drawing/2014/main" id="{3C82A9E3-4EA7-4549-9D02-2EEC46967D6A}"/>
                </a:ext>
              </a:extLst>
            </p:cNvPr>
            <p:cNvGrpSpPr/>
            <p:nvPr/>
          </p:nvGrpSpPr>
          <p:grpSpPr>
            <a:xfrm>
              <a:off x="1787643" y="2670731"/>
              <a:ext cx="960120" cy="256032"/>
              <a:chOff x="2385575" y="5183691"/>
              <a:chExt cx="960120" cy="256032"/>
            </a:xfrm>
          </p:grpSpPr>
          <p:sp>
            <p:nvSpPr>
              <p:cNvPr id="1007" name="Rectangle 1006">
                <a:extLst>
                  <a:ext uri="{FF2B5EF4-FFF2-40B4-BE49-F238E27FC236}">
                    <a16:creationId xmlns:a16="http://schemas.microsoft.com/office/drawing/2014/main" id="{F63102AA-3E4E-4309-8124-189BF03A7040}"/>
                  </a:ext>
                  <a:ext uri="{C183D7F6-B498-43B3-948B-1728B52AA6E4}">
                    <adec:decorative xmlns:adec="http://schemas.microsoft.com/office/drawing/2017/decorative" val="1"/>
                  </a:ext>
                </a:extLst>
              </p:cNvPr>
              <p:cNvSpPr/>
              <p:nvPr/>
            </p:nvSpPr>
            <p:spPr bwMode="auto">
              <a:xfrm>
                <a:off x="2385575" y="5183691"/>
                <a:ext cx="960120"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Azure SQL </a:t>
                </a:r>
              </a:p>
            </p:txBody>
          </p:sp>
          <p:pic>
            <p:nvPicPr>
              <p:cNvPr id="1008" name="Graphic 1007">
                <a:extLst>
                  <a:ext uri="{FF2B5EF4-FFF2-40B4-BE49-F238E27FC236}">
                    <a16:creationId xmlns:a16="http://schemas.microsoft.com/office/drawing/2014/main" id="{BE361D41-5E6B-4E70-B0E6-18842A6E9921}"/>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3138354" y="5230745"/>
                <a:ext cx="123825" cy="161925"/>
              </a:xfrm>
              <a:prstGeom prst="rect">
                <a:avLst/>
              </a:prstGeom>
            </p:spPr>
          </p:pic>
        </p:grpSp>
        <p:sp>
          <p:nvSpPr>
            <p:cNvPr id="1000" name="Rectangle 999">
              <a:extLst>
                <a:ext uri="{FF2B5EF4-FFF2-40B4-BE49-F238E27FC236}">
                  <a16:creationId xmlns:a16="http://schemas.microsoft.com/office/drawing/2014/main" id="{BAD79E41-0491-42DF-B918-864BB717D2E0}"/>
                </a:ext>
                <a:ext uri="{C183D7F6-B498-43B3-948B-1728B52AA6E4}">
                  <adec:decorative xmlns:adec="http://schemas.microsoft.com/office/drawing/2017/decorative" val="1"/>
                </a:ext>
              </a:extLst>
            </p:cNvPr>
            <p:cNvSpPr/>
            <p:nvPr/>
          </p:nvSpPr>
          <p:spPr bwMode="auto">
            <a:xfrm>
              <a:off x="3814587" y="2670731"/>
              <a:ext cx="969264"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Azure SQL </a:t>
              </a:r>
              <a:b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DB Edge</a:t>
              </a:r>
            </a:p>
          </p:txBody>
        </p:sp>
        <p:sp>
          <p:nvSpPr>
            <p:cNvPr id="1001" name="Rectangle 1000">
              <a:extLst>
                <a:ext uri="{FF2B5EF4-FFF2-40B4-BE49-F238E27FC236}">
                  <a16:creationId xmlns:a16="http://schemas.microsoft.com/office/drawing/2014/main" id="{4E9544D9-9BF4-4AC7-AC3B-721D79056C1C}"/>
                </a:ext>
                <a:ext uri="{C183D7F6-B498-43B3-948B-1728B52AA6E4}">
                  <adec:decorative xmlns:adec="http://schemas.microsoft.com/office/drawing/2017/decorative" val="1"/>
                </a:ext>
              </a:extLst>
            </p:cNvPr>
            <p:cNvSpPr/>
            <p:nvPr/>
          </p:nvSpPr>
          <p:spPr bwMode="auto">
            <a:xfrm>
              <a:off x="2798235" y="3289012"/>
              <a:ext cx="969264"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Azure DB </a:t>
              </a:r>
              <a:b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for MariaDB</a:t>
              </a:r>
            </a:p>
          </p:txBody>
        </p:sp>
        <p:sp>
          <p:nvSpPr>
            <p:cNvPr id="1002" name="Rectangle 1001">
              <a:extLst>
                <a:ext uri="{FF2B5EF4-FFF2-40B4-BE49-F238E27FC236}">
                  <a16:creationId xmlns:a16="http://schemas.microsoft.com/office/drawing/2014/main" id="{46B62E9F-5DB9-44AD-9C78-DC46CBBB9329}"/>
                </a:ext>
                <a:ext uri="{C183D7F6-B498-43B3-948B-1728B52AA6E4}">
                  <adec:decorative xmlns:adec="http://schemas.microsoft.com/office/drawing/2017/decorative" val="1"/>
                </a:ext>
              </a:extLst>
            </p:cNvPr>
            <p:cNvSpPr/>
            <p:nvPr/>
          </p:nvSpPr>
          <p:spPr bwMode="auto">
            <a:xfrm>
              <a:off x="3814587" y="2979872"/>
              <a:ext cx="960120"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Azure DB</a:t>
              </a:r>
              <a:b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for MySQL</a:t>
              </a:r>
            </a:p>
          </p:txBody>
        </p:sp>
        <p:sp>
          <p:nvSpPr>
            <p:cNvPr id="1003" name="Rectangle 1002">
              <a:extLst>
                <a:ext uri="{FF2B5EF4-FFF2-40B4-BE49-F238E27FC236}">
                  <a16:creationId xmlns:a16="http://schemas.microsoft.com/office/drawing/2014/main" id="{93A81DDD-04D1-4C8A-8E3F-D13469C949FC}"/>
                </a:ext>
                <a:ext uri="{C183D7F6-B498-43B3-948B-1728B52AA6E4}">
                  <adec:decorative xmlns:adec="http://schemas.microsoft.com/office/drawing/2017/decorative" val="1"/>
                </a:ext>
              </a:extLst>
            </p:cNvPr>
            <p:cNvSpPr/>
            <p:nvPr/>
          </p:nvSpPr>
          <p:spPr bwMode="auto">
            <a:xfrm>
              <a:off x="3814587" y="3289012"/>
              <a:ext cx="969264"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t>
              </a:r>
            </a:p>
          </p:txBody>
        </p:sp>
        <p:pic>
          <p:nvPicPr>
            <p:cNvPr id="1004" name="Graphic 1003">
              <a:extLst>
                <a:ext uri="{FF2B5EF4-FFF2-40B4-BE49-F238E27FC236}">
                  <a16:creationId xmlns:a16="http://schemas.microsoft.com/office/drawing/2014/main" id="{BDF11ED4-7816-4692-8CC9-5ECD13B4B43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511233" y="3322336"/>
              <a:ext cx="195442" cy="195442"/>
            </a:xfrm>
            <a:prstGeom prst="rect">
              <a:avLst/>
            </a:prstGeom>
          </p:spPr>
        </p:pic>
        <p:pic>
          <p:nvPicPr>
            <p:cNvPr id="1005" name="Graphic 1004">
              <a:extLst>
                <a:ext uri="{FF2B5EF4-FFF2-40B4-BE49-F238E27FC236}">
                  <a16:creationId xmlns:a16="http://schemas.microsoft.com/office/drawing/2014/main" id="{99465FA2-FC5A-4E81-B01C-C622BCA3D0C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536889" y="3012471"/>
              <a:ext cx="197337" cy="197337"/>
            </a:xfrm>
            <a:prstGeom prst="rect">
              <a:avLst/>
            </a:prstGeom>
          </p:spPr>
        </p:pic>
        <p:pic>
          <p:nvPicPr>
            <p:cNvPr id="1006" name="Graphic 1005">
              <a:extLst>
                <a:ext uri="{FF2B5EF4-FFF2-40B4-BE49-F238E27FC236}">
                  <a16:creationId xmlns:a16="http://schemas.microsoft.com/office/drawing/2014/main" id="{E78A0DF5-41CB-4986-BB35-CB564A7B414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534683" y="2700789"/>
              <a:ext cx="201748" cy="201748"/>
            </a:xfrm>
            <a:prstGeom prst="rect">
              <a:avLst/>
            </a:prstGeom>
          </p:spPr>
        </p:pic>
      </p:grpSp>
      <p:cxnSp>
        <p:nvCxnSpPr>
          <p:cNvPr id="1026" name="Straight Arrow Connector 1025" descr="Blue arrow">
            <a:extLst>
              <a:ext uri="{FF2B5EF4-FFF2-40B4-BE49-F238E27FC236}">
                <a16:creationId xmlns:a16="http://schemas.microsoft.com/office/drawing/2014/main" id="{2F433211-82D8-4C85-BE0F-4179143DBB6B}"/>
              </a:ext>
            </a:extLst>
          </p:cNvPr>
          <p:cNvCxnSpPr>
            <a:cxnSpLocks/>
          </p:cNvCxnSpPr>
          <p:nvPr/>
        </p:nvCxnSpPr>
        <p:spPr>
          <a:xfrm rot="16200000">
            <a:off x="5506634" y="3594070"/>
            <a:ext cx="82296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sp>
        <p:nvSpPr>
          <p:cNvPr id="1027" name="Rectangle 1026">
            <a:extLst>
              <a:ext uri="{FF2B5EF4-FFF2-40B4-BE49-F238E27FC236}">
                <a16:creationId xmlns:a16="http://schemas.microsoft.com/office/drawing/2014/main" id="{EB6BFEF4-2A82-4F57-AADD-BE2514286B69}"/>
              </a:ext>
            </a:extLst>
          </p:cNvPr>
          <p:cNvSpPr/>
          <p:nvPr/>
        </p:nvSpPr>
        <p:spPr bwMode="auto">
          <a:xfrm>
            <a:off x="3988459" y="3913300"/>
            <a:ext cx="2103120" cy="317541"/>
          </a:xfrm>
          <a:prstGeom prst="rect">
            <a:avLst/>
          </a:prstGeom>
          <a:solidFill>
            <a:schemeClr val="bg1">
              <a:lumMod val="95000"/>
            </a:schemeClr>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Batch ingestion service</a:t>
            </a:r>
          </a:p>
        </p:txBody>
      </p:sp>
      <p:pic>
        <p:nvPicPr>
          <p:cNvPr id="1028" name="Graphic 1027">
            <a:extLst>
              <a:ext uri="{FF2B5EF4-FFF2-40B4-BE49-F238E27FC236}">
                <a16:creationId xmlns:a16="http://schemas.microsoft.com/office/drawing/2014/main" id="{88B1477B-23D2-4BBC-89FB-972678218ED9}"/>
              </a:ext>
              <a:ext uri="{C183D7F6-B498-43B3-948B-1728B52AA6E4}">
                <adec:decorative xmlns:adec="http://schemas.microsoft.com/office/drawing/2017/decorative" val="1"/>
              </a:ext>
            </a:extLst>
          </p:cNvPr>
          <p:cNvPicPr>
            <a:picLocks noChangeAspect="1"/>
          </p:cNvPicPr>
          <p:nvPr/>
        </p:nvPicPr>
        <p:blipFill>
          <a:blip r:embed="rId65">
            <a:extLst>
              <a:ext uri="{28A0092B-C50C-407E-A947-70E740481C1C}">
                <a14:useLocalDpi xmlns:a14="http://schemas.microsoft.com/office/drawing/2010/main" val="0"/>
              </a:ext>
              <a:ext uri="{96DAC541-7B7A-43D3-8B79-37D633B846F1}">
                <asvg:svgBlip xmlns:asvg="http://schemas.microsoft.com/office/drawing/2016/SVG/main" r:embed="rId66"/>
              </a:ext>
            </a:extLst>
          </a:blip>
          <a:srcRect/>
          <a:stretch/>
        </p:blipFill>
        <p:spPr>
          <a:xfrm>
            <a:off x="5785672" y="3946201"/>
            <a:ext cx="251738" cy="251738"/>
          </a:xfrm>
          <a:prstGeom prst="rect">
            <a:avLst/>
          </a:prstGeom>
        </p:spPr>
      </p:pic>
      <p:sp>
        <p:nvSpPr>
          <p:cNvPr id="1029" name="Freeform: Shape 1028">
            <a:extLst>
              <a:ext uri="{FF2B5EF4-FFF2-40B4-BE49-F238E27FC236}">
                <a16:creationId xmlns:a16="http://schemas.microsoft.com/office/drawing/2014/main" id="{4FB87C2F-C538-4860-B892-017195229269}"/>
              </a:ext>
            </a:extLst>
          </p:cNvPr>
          <p:cNvSpPr/>
          <p:nvPr/>
        </p:nvSpPr>
        <p:spPr bwMode="auto">
          <a:xfrm>
            <a:off x="5786651" y="2466004"/>
            <a:ext cx="0" cy="548640"/>
          </a:xfrm>
          <a:custGeom>
            <a:avLst/>
            <a:gdLst>
              <a:gd name="connsiteX0" fmla="*/ 0 w 0"/>
              <a:gd name="connsiteY0" fmla="*/ 268224 h 268224"/>
              <a:gd name="connsiteX1" fmla="*/ 0 w 0"/>
              <a:gd name="connsiteY1" fmla="*/ 0 h 268224"/>
            </a:gdLst>
            <a:ahLst/>
            <a:cxnLst>
              <a:cxn ang="0">
                <a:pos x="connsiteX0" y="connsiteY0"/>
              </a:cxn>
              <a:cxn ang="0">
                <a:pos x="connsiteX1" y="connsiteY1"/>
              </a:cxn>
            </a:cxnLst>
            <a:rect l="l" t="t" r="r" b="b"/>
            <a:pathLst>
              <a:path h="268224">
                <a:moveTo>
                  <a:pt x="0" y="268224"/>
                </a:moveTo>
                <a:lnTo>
                  <a:pt x="0" y="0"/>
                </a:lnTo>
              </a:path>
            </a:pathLst>
          </a:cu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0" name="Oval 1029" descr="Dark blue circle">
            <a:extLst>
              <a:ext uri="{FF2B5EF4-FFF2-40B4-BE49-F238E27FC236}">
                <a16:creationId xmlns:a16="http://schemas.microsoft.com/office/drawing/2014/main" id="{FCB9BD98-8DD8-4C0A-B996-1A3D55F7B9A9}"/>
              </a:ext>
            </a:extLst>
          </p:cNvPr>
          <p:cNvSpPr/>
          <p:nvPr/>
        </p:nvSpPr>
        <p:spPr bwMode="auto">
          <a:xfrm>
            <a:off x="5738157" y="3010773"/>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31" name="Oval 1030" descr="Dark blue circle">
            <a:extLst>
              <a:ext uri="{FF2B5EF4-FFF2-40B4-BE49-F238E27FC236}">
                <a16:creationId xmlns:a16="http://schemas.microsoft.com/office/drawing/2014/main" id="{6B5B07F0-5A8F-4BC0-BB7F-71B9814FE562}"/>
              </a:ext>
            </a:extLst>
          </p:cNvPr>
          <p:cNvSpPr/>
          <p:nvPr/>
        </p:nvSpPr>
        <p:spPr bwMode="auto">
          <a:xfrm>
            <a:off x="7172475" y="3027179"/>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32" name="Oval 1031" descr="Dark blue circle">
            <a:extLst>
              <a:ext uri="{FF2B5EF4-FFF2-40B4-BE49-F238E27FC236}">
                <a16:creationId xmlns:a16="http://schemas.microsoft.com/office/drawing/2014/main" id="{7439B604-7716-4B71-889A-CF3ABB96806C}"/>
              </a:ext>
            </a:extLst>
          </p:cNvPr>
          <p:cNvSpPr/>
          <p:nvPr/>
        </p:nvSpPr>
        <p:spPr bwMode="auto">
          <a:xfrm>
            <a:off x="10068679" y="3018747"/>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33" name="Rectangle 1032">
            <a:extLst>
              <a:ext uri="{FF2B5EF4-FFF2-40B4-BE49-F238E27FC236}">
                <a16:creationId xmlns:a16="http://schemas.microsoft.com/office/drawing/2014/main" id="{3A52CFB2-08E1-4EB1-8220-0A908197392E}"/>
              </a:ext>
              <a:ext uri="{C183D7F6-B498-43B3-948B-1728B52AA6E4}">
                <adec:decorative xmlns:adec="http://schemas.microsoft.com/office/drawing/2017/decorative" val="1"/>
              </a:ext>
            </a:extLst>
          </p:cNvPr>
          <p:cNvSpPr/>
          <p:nvPr/>
        </p:nvSpPr>
        <p:spPr bwMode="auto">
          <a:xfrm>
            <a:off x="5489318" y="2958854"/>
            <a:ext cx="4771624" cy="206838"/>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0" bIns="45720" numCol="1" spcCol="0" rtlCol="0" fromWordArt="0" anchor="b" anchorCtr="0" forceAA="0" compatLnSpc="1">
            <a:prstTxWarp prst="textNoShape">
              <a:avLst/>
            </a:prstTxWarp>
            <a:noAutofit/>
          </a:bodyPr>
          <a:lstStyle/>
          <a:p>
            <a:pPr defTabSz="710593" fontAlgn="base">
              <a:spcBef>
                <a:spcPct val="0"/>
              </a:spcBef>
              <a:spcAft>
                <a:spcPct val="0"/>
              </a:spcAft>
            </a:pPr>
            <a:r>
              <a:rPr lang="en-US" sz="900" kern="0">
                <a:solidFill>
                  <a:srgbClr val="000000"/>
                </a:solidFill>
                <a:latin typeface="Segoe UI Semibold" panose="020B0702040204020203" pitchFamily="34" charset="0"/>
                <a:cs typeface="Segoe UI Semibold" panose="020B0702040204020203" pitchFamily="34" charset="0"/>
              </a:rPr>
              <a:t>Logical data warehouse &amp; Data lake</a:t>
            </a:r>
          </a:p>
        </p:txBody>
      </p:sp>
      <p:grpSp>
        <p:nvGrpSpPr>
          <p:cNvPr id="1034" name="Group 1033">
            <a:extLst>
              <a:ext uri="{FF2B5EF4-FFF2-40B4-BE49-F238E27FC236}">
                <a16:creationId xmlns:a16="http://schemas.microsoft.com/office/drawing/2014/main" id="{3462A65A-9FB8-4C11-9DAD-6BF32ADDA993}"/>
              </a:ext>
            </a:extLst>
          </p:cNvPr>
          <p:cNvGrpSpPr/>
          <p:nvPr/>
        </p:nvGrpSpPr>
        <p:grpSpPr>
          <a:xfrm>
            <a:off x="8189894" y="2968515"/>
            <a:ext cx="1047862" cy="200055"/>
            <a:chOff x="6490993" y="2102900"/>
            <a:chExt cx="1047862" cy="200055"/>
          </a:xfrm>
        </p:grpSpPr>
        <p:sp>
          <p:nvSpPr>
            <p:cNvPr id="1035" name="Rectangle 1034">
              <a:extLst>
                <a:ext uri="{FF2B5EF4-FFF2-40B4-BE49-F238E27FC236}">
                  <a16:creationId xmlns:a16="http://schemas.microsoft.com/office/drawing/2014/main" id="{970DFA49-5D05-4AE5-A8DC-640FD96DC8FB}"/>
                </a:ext>
              </a:extLst>
            </p:cNvPr>
            <p:cNvSpPr/>
            <p:nvPr/>
          </p:nvSpPr>
          <p:spPr>
            <a:xfrm>
              <a:off x="6568718" y="2102900"/>
              <a:ext cx="970137" cy="200055"/>
            </a:xfrm>
            <a:prstGeom prst="rect">
              <a:avLst/>
            </a:prstGeom>
          </p:spPr>
          <p:txBody>
            <a:bodyPr wrap="none">
              <a:spAutoFit/>
            </a:bodyPr>
            <a:lstStyle/>
            <a:p>
              <a:r>
                <a:rPr lang="en-US" sz="700" kern="0">
                  <a:solidFill>
                    <a:srgbClr val="0078D4"/>
                  </a:solidFill>
                  <a:cs typeface="Segoe UI Semibold" panose="020B0702040204020203" pitchFamily="34" charset="0"/>
                </a:rPr>
                <a:t>Analytics-optimized</a:t>
              </a:r>
              <a:endParaRPr lang="en-US"/>
            </a:p>
          </p:txBody>
        </p:sp>
        <p:grpSp>
          <p:nvGrpSpPr>
            <p:cNvPr id="1036" name="data 2" descr="data, progress">
              <a:extLst>
                <a:ext uri="{FF2B5EF4-FFF2-40B4-BE49-F238E27FC236}">
                  <a16:creationId xmlns:a16="http://schemas.microsoft.com/office/drawing/2014/main" id="{44795201-BAEC-44F9-AE90-97974DF3967C}"/>
                </a:ext>
              </a:extLst>
            </p:cNvPr>
            <p:cNvGrpSpPr/>
            <p:nvPr/>
          </p:nvGrpSpPr>
          <p:grpSpPr>
            <a:xfrm>
              <a:off x="6490993" y="2140156"/>
              <a:ext cx="139754" cy="135703"/>
              <a:chOff x="5375441" y="1172376"/>
              <a:chExt cx="536922" cy="521359"/>
            </a:xfrm>
          </p:grpSpPr>
          <p:sp>
            <p:nvSpPr>
              <p:cNvPr id="1037" name="Rectangle 35">
                <a:extLst>
                  <a:ext uri="{FF2B5EF4-FFF2-40B4-BE49-F238E27FC236}">
                    <a16:creationId xmlns:a16="http://schemas.microsoft.com/office/drawing/2014/main" id="{61679835-F6DE-4388-AA96-04F04484A62E}"/>
                  </a:ext>
                </a:extLst>
              </p:cNvPr>
              <p:cNvSpPr>
                <a:spLocks noChangeArrowheads="1"/>
              </p:cNvSpPr>
              <p:nvPr/>
            </p:nvSpPr>
            <p:spPr bwMode="auto">
              <a:xfrm>
                <a:off x="5655574" y="1264197"/>
                <a:ext cx="56027" cy="407749"/>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algn="ctr" defTabSz="896386" fontAlgn="base"/>
                <a:endParaRPr lang="en-US" sz="1600">
                  <a:solidFill>
                    <a:srgbClr val="505050"/>
                  </a:solidFill>
                  <a:latin typeface="Segoe UI"/>
                </a:endParaRPr>
              </a:p>
            </p:txBody>
          </p:sp>
          <p:sp>
            <p:nvSpPr>
              <p:cNvPr id="1038" name="Rectangle 36">
                <a:extLst>
                  <a:ext uri="{FF2B5EF4-FFF2-40B4-BE49-F238E27FC236}">
                    <a16:creationId xmlns:a16="http://schemas.microsoft.com/office/drawing/2014/main" id="{0C24D3C5-57D2-4B00-ACD3-54E6824846D8}"/>
                  </a:ext>
                </a:extLst>
              </p:cNvPr>
              <p:cNvSpPr>
                <a:spLocks noChangeArrowheads="1"/>
              </p:cNvSpPr>
              <p:nvPr/>
            </p:nvSpPr>
            <p:spPr bwMode="auto">
              <a:xfrm>
                <a:off x="5748952" y="1172376"/>
                <a:ext cx="54470" cy="499571"/>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algn="ctr" defTabSz="896386" fontAlgn="base"/>
                <a:endParaRPr lang="en-US" sz="1600">
                  <a:solidFill>
                    <a:srgbClr val="505050"/>
                  </a:solidFill>
                  <a:latin typeface="Segoe UI"/>
                </a:endParaRPr>
              </a:p>
            </p:txBody>
          </p:sp>
          <p:sp>
            <p:nvSpPr>
              <p:cNvPr id="1039" name="Oval 37">
                <a:extLst>
                  <a:ext uri="{FF2B5EF4-FFF2-40B4-BE49-F238E27FC236}">
                    <a16:creationId xmlns:a16="http://schemas.microsoft.com/office/drawing/2014/main" id="{75D23FAE-6C39-4EF9-8DD6-FE872A36BB9A}"/>
                  </a:ext>
                </a:extLst>
              </p:cNvPr>
              <p:cNvSpPr>
                <a:spLocks noChangeArrowheads="1"/>
              </p:cNvSpPr>
              <p:nvPr/>
            </p:nvSpPr>
            <p:spPr bwMode="auto">
              <a:xfrm>
                <a:off x="5761402" y="1542774"/>
                <a:ext cx="150961" cy="150961"/>
              </a:xfrm>
              <a:prstGeom prst="ellipse">
                <a:avLst/>
              </a:prstGeom>
              <a:solidFill>
                <a:srgbClr val="4FE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lgn="ctr" defTabSz="896386" fontAlgn="base"/>
                <a:endParaRPr lang="en-US" sz="1600">
                  <a:solidFill>
                    <a:srgbClr val="505050"/>
                  </a:solidFill>
                  <a:latin typeface="Segoe UI"/>
                </a:endParaRPr>
              </a:p>
            </p:txBody>
          </p:sp>
          <p:sp>
            <p:nvSpPr>
              <p:cNvPr id="1040" name="Rectangle 38">
                <a:extLst>
                  <a:ext uri="{FF2B5EF4-FFF2-40B4-BE49-F238E27FC236}">
                    <a16:creationId xmlns:a16="http://schemas.microsoft.com/office/drawing/2014/main" id="{CC2504C0-0731-4689-91D6-0E329FB4F43F}"/>
                  </a:ext>
                </a:extLst>
              </p:cNvPr>
              <p:cNvSpPr>
                <a:spLocks noChangeArrowheads="1"/>
              </p:cNvSpPr>
              <p:nvPr/>
            </p:nvSpPr>
            <p:spPr bwMode="auto">
              <a:xfrm>
                <a:off x="5375441" y="1542774"/>
                <a:ext cx="56027" cy="129173"/>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algn="ctr" defTabSz="896386" fontAlgn="base"/>
                <a:endParaRPr lang="en-US" sz="1600">
                  <a:solidFill>
                    <a:srgbClr val="505050"/>
                  </a:solidFill>
                  <a:latin typeface="Segoe UI"/>
                </a:endParaRPr>
              </a:p>
            </p:txBody>
          </p:sp>
          <p:sp>
            <p:nvSpPr>
              <p:cNvPr id="1041" name="Rectangle 39">
                <a:extLst>
                  <a:ext uri="{FF2B5EF4-FFF2-40B4-BE49-F238E27FC236}">
                    <a16:creationId xmlns:a16="http://schemas.microsoft.com/office/drawing/2014/main" id="{73BCE795-B2AB-45D9-9DD6-77859DA9C8A7}"/>
                  </a:ext>
                </a:extLst>
              </p:cNvPr>
              <p:cNvSpPr>
                <a:spLocks noChangeArrowheads="1"/>
              </p:cNvSpPr>
              <p:nvPr/>
            </p:nvSpPr>
            <p:spPr bwMode="auto">
              <a:xfrm>
                <a:off x="5468819" y="1449397"/>
                <a:ext cx="54470" cy="222550"/>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algn="ctr" defTabSz="896386" fontAlgn="base"/>
                <a:endParaRPr lang="en-US" sz="1600">
                  <a:solidFill>
                    <a:srgbClr val="505050"/>
                  </a:solidFill>
                  <a:latin typeface="Segoe UI"/>
                </a:endParaRPr>
              </a:p>
            </p:txBody>
          </p:sp>
          <p:sp>
            <p:nvSpPr>
              <p:cNvPr id="1042" name="Rectangle 40">
                <a:extLst>
                  <a:ext uri="{FF2B5EF4-FFF2-40B4-BE49-F238E27FC236}">
                    <a16:creationId xmlns:a16="http://schemas.microsoft.com/office/drawing/2014/main" id="{0597C783-06DD-4207-856E-64C6A585321C}"/>
                  </a:ext>
                </a:extLst>
              </p:cNvPr>
              <p:cNvSpPr>
                <a:spLocks noChangeArrowheads="1"/>
              </p:cNvSpPr>
              <p:nvPr/>
            </p:nvSpPr>
            <p:spPr bwMode="auto">
              <a:xfrm>
                <a:off x="5560640" y="1357575"/>
                <a:ext cx="56027" cy="314372"/>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algn="ctr" defTabSz="896386" fontAlgn="base"/>
                <a:endParaRPr lang="en-US" sz="1600">
                  <a:solidFill>
                    <a:srgbClr val="505050"/>
                  </a:solidFill>
                  <a:latin typeface="Segoe UI"/>
                </a:endParaRPr>
              </a:p>
            </p:txBody>
          </p:sp>
          <p:sp>
            <p:nvSpPr>
              <p:cNvPr id="1043" name="Freeform 41">
                <a:extLst>
                  <a:ext uri="{FF2B5EF4-FFF2-40B4-BE49-F238E27FC236}">
                    <a16:creationId xmlns:a16="http://schemas.microsoft.com/office/drawing/2014/main" id="{86726D67-3D67-4A6A-8E19-0E67F8186A61}"/>
                  </a:ext>
                </a:extLst>
              </p:cNvPr>
              <p:cNvSpPr>
                <a:spLocks/>
              </p:cNvSpPr>
              <p:nvPr/>
            </p:nvSpPr>
            <p:spPr bwMode="auto">
              <a:xfrm>
                <a:off x="5797197" y="1580125"/>
                <a:ext cx="77815" cy="79371"/>
              </a:xfrm>
              <a:custGeom>
                <a:avLst/>
                <a:gdLst>
                  <a:gd name="T0" fmla="*/ 28 w 68"/>
                  <a:gd name="T1" fmla="*/ 0 h 68"/>
                  <a:gd name="T2" fmla="*/ 23 w 68"/>
                  <a:gd name="T3" fmla="*/ 5 h 68"/>
                  <a:gd name="T4" fmla="*/ 28 w 68"/>
                  <a:gd name="T5" fmla="*/ 10 h 68"/>
                  <a:gd name="T6" fmla="*/ 50 w 68"/>
                  <a:gd name="T7" fmla="*/ 10 h 68"/>
                  <a:gd name="T8" fmla="*/ 2 w 68"/>
                  <a:gd name="T9" fmla="*/ 59 h 68"/>
                  <a:gd name="T10" fmla="*/ 2 w 68"/>
                  <a:gd name="T11" fmla="*/ 66 h 68"/>
                  <a:gd name="T12" fmla="*/ 10 w 68"/>
                  <a:gd name="T13" fmla="*/ 66 h 68"/>
                  <a:gd name="T14" fmla="*/ 57 w 68"/>
                  <a:gd name="T15" fmla="*/ 18 h 68"/>
                  <a:gd name="T16" fmla="*/ 57 w 68"/>
                  <a:gd name="T17" fmla="*/ 40 h 68"/>
                  <a:gd name="T18" fmla="*/ 62 w 68"/>
                  <a:gd name="T19" fmla="*/ 45 h 68"/>
                  <a:gd name="T20" fmla="*/ 68 w 68"/>
                  <a:gd name="T21" fmla="*/ 40 h 68"/>
                  <a:gd name="T22" fmla="*/ 68 w 68"/>
                  <a:gd name="T23" fmla="*/ 0 h 68"/>
                  <a:gd name="T24" fmla="*/ 28 w 68"/>
                  <a:gd name="T2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68">
                    <a:moveTo>
                      <a:pt x="28" y="0"/>
                    </a:moveTo>
                    <a:cubicBezTo>
                      <a:pt x="25" y="0"/>
                      <a:pt x="23" y="2"/>
                      <a:pt x="23" y="5"/>
                    </a:cubicBezTo>
                    <a:cubicBezTo>
                      <a:pt x="23" y="8"/>
                      <a:pt x="25" y="10"/>
                      <a:pt x="28" y="10"/>
                    </a:cubicBezTo>
                    <a:cubicBezTo>
                      <a:pt x="50" y="10"/>
                      <a:pt x="50" y="10"/>
                      <a:pt x="50" y="10"/>
                    </a:cubicBezTo>
                    <a:cubicBezTo>
                      <a:pt x="2" y="59"/>
                      <a:pt x="2" y="59"/>
                      <a:pt x="2" y="59"/>
                    </a:cubicBezTo>
                    <a:cubicBezTo>
                      <a:pt x="0" y="61"/>
                      <a:pt x="0" y="64"/>
                      <a:pt x="2" y="66"/>
                    </a:cubicBezTo>
                    <a:cubicBezTo>
                      <a:pt x="4" y="68"/>
                      <a:pt x="8" y="68"/>
                      <a:pt x="10" y="66"/>
                    </a:cubicBezTo>
                    <a:cubicBezTo>
                      <a:pt x="57" y="18"/>
                      <a:pt x="57" y="18"/>
                      <a:pt x="57" y="18"/>
                    </a:cubicBezTo>
                    <a:cubicBezTo>
                      <a:pt x="57" y="40"/>
                      <a:pt x="57" y="40"/>
                      <a:pt x="57" y="40"/>
                    </a:cubicBezTo>
                    <a:cubicBezTo>
                      <a:pt x="57" y="43"/>
                      <a:pt x="62" y="45"/>
                      <a:pt x="62" y="45"/>
                    </a:cubicBezTo>
                    <a:cubicBezTo>
                      <a:pt x="65" y="45"/>
                      <a:pt x="68" y="43"/>
                      <a:pt x="68" y="40"/>
                    </a:cubicBezTo>
                    <a:cubicBezTo>
                      <a:pt x="68" y="0"/>
                      <a:pt x="68" y="0"/>
                      <a:pt x="68" y="0"/>
                    </a:cubicBez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lgn="ctr" defTabSz="896386" fontAlgn="base"/>
                <a:endParaRPr lang="en-US" sz="1600">
                  <a:solidFill>
                    <a:srgbClr val="505050"/>
                  </a:solidFill>
                  <a:latin typeface="Segoe UI"/>
                </a:endParaRPr>
              </a:p>
            </p:txBody>
          </p:sp>
        </p:grpSp>
      </p:grpSp>
      <p:grpSp>
        <p:nvGrpSpPr>
          <p:cNvPr id="1044" name="Group 1043">
            <a:extLst>
              <a:ext uri="{FF2B5EF4-FFF2-40B4-BE49-F238E27FC236}">
                <a16:creationId xmlns:a16="http://schemas.microsoft.com/office/drawing/2014/main" id="{2861CCFD-CCF8-44D5-A215-B2E7F40F84B1}"/>
              </a:ext>
            </a:extLst>
          </p:cNvPr>
          <p:cNvGrpSpPr/>
          <p:nvPr/>
        </p:nvGrpSpPr>
        <p:grpSpPr>
          <a:xfrm>
            <a:off x="7540962" y="2980941"/>
            <a:ext cx="701604" cy="175202"/>
            <a:chOff x="5387576" y="2115326"/>
            <a:chExt cx="701604" cy="175202"/>
          </a:xfrm>
        </p:grpSpPr>
        <p:sp>
          <p:nvSpPr>
            <p:cNvPr id="1045" name="Rectangle 1044">
              <a:extLst>
                <a:ext uri="{FF2B5EF4-FFF2-40B4-BE49-F238E27FC236}">
                  <a16:creationId xmlns:a16="http://schemas.microsoft.com/office/drawing/2014/main" id="{710CF952-60B7-4D76-8741-4F8E0A242318}"/>
                </a:ext>
                <a:ext uri="{C183D7F6-B498-43B3-948B-1728B52AA6E4}">
                  <adec:decorative xmlns:adec="http://schemas.microsoft.com/office/drawing/2017/decorative" val="1"/>
                </a:ext>
              </a:extLst>
            </p:cNvPr>
            <p:cNvSpPr/>
            <p:nvPr/>
          </p:nvSpPr>
          <p:spPr bwMode="auto">
            <a:xfrm>
              <a:off x="5540540" y="2115326"/>
              <a:ext cx="548640" cy="175202"/>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kumimoji="0" lang="en-US" sz="700" b="0" i="0" u="none" strike="noStrike" kern="0" cap="none" spc="0" normalizeH="0" baseline="0" noProof="0">
                  <a:ln>
                    <a:noFill/>
                  </a:ln>
                  <a:solidFill>
                    <a:srgbClr val="0078D4"/>
                  </a:solidFill>
                  <a:effectLst/>
                  <a:uLnTx/>
                  <a:uFillTx/>
                  <a:latin typeface="Segoe UI"/>
                  <a:ea typeface="+mn-ea"/>
                  <a:cs typeface="Segoe UI Semibold" panose="020B0702040204020203" pitchFamily="34" charset="0"/>
                </a:rPr>
                <a:t>Data lake</a:t>
              </a:r>
            </a:p>
          </p:txBody>
        </p:sp>
        <p:pic>
          <p:nvPicPr>
            <p:cNvPr id="1046" name="Graphic 1045">
              <a:extLst>
                <a:ext uri="{FF2B5EF4-FFF2-40B4-BE49-F238E27FC236}">
                  <a16:creationId xmlns:a16="http://schemas.microsoft.com/office/drawing/2014/main" id="{C5877B48-DDF3-4070-99BC-669E7DBDE669}"/>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5387576" y="2142943"/>
              <a:ext cx="161925" cy="133350"/>
            </a:xfrm>
            <a:prstGeom prst="rect">
              <a:avLst/>
            </a:prstGeom>
          </p:spPr>
        </p:pic>
      </p:grpSp>
      <p:grpSp>
        <p:nvGrpSpPr>
          <p:cNvPr id="1047" name="Group 1046">
            <a:extLst>
              <a:ext uri="{FF2B5EF4-FFF2-40B4-BE49-F238E27FC236}">
                <a16:creationId xmlns:a16="http://schemas.microsoft.com/office/drawing/2014/main" id="{8AAFBDC2-F54A-4CBA-B0E0-8D420484698F}"/>
              </a:ext>
            </a:extLst>
          </p:cNvPr>
          <p:cNvGrpSpPr/>
          <p:nvPr/>
        </p:nvGrpSpPr>
        <p:grpSpPr>
          <a:xfrm>
            <a:off x="9244076" y="2968515"/>
            <a:ext cx="976643" cy="200055"/>
            <a:chOff x="8547184" y="2102900"/>
            <a:chExt cx="976643" cy="200055"/>
          </a:xfrm>
        </p:grpSpPr>
        <p:sp>
          <p:nvSpPr>
            <p:cNvPr id="1048" name="Rectangle 1047">
              <a:extLst>
                <a:ext uri="{FF2B5EF4-FFF2-40B4-BE49-F238E27FC236}">
                  <a16:creationId xmlns:a16="http://schemas.microsoft.com/office/drawing/2014/main" id="{1D5ADCA4-0AFE-4E1C-8C58-DE64FD16E80D}"/>
                </a:ext>
              </a:extLst>
            </p:cNvPr>
            <p:cNvSpPr/>
            <p:nvPr/>
          </p:nvSpPr>
          <p:spPr>
            <a:xfrm>
              <a:off x="8617810" y="2102900"/>
              <a:ext cx="906017" cy="200055"/>
            </a:xfrm>
            <a:prstGeom prst="rect">
              <a:avLst/>
            </a:prstGeom>
          </p:spPr>
          <p:txBody>
            <a:bodyPr wrap="none">
              <a:spAutoFit/>
            </a:bodyPr>
            <a:lstStyle/>
            <a:p>
              <a:r>
                <a:rPr lang="en-US" sz="700" kern="0">
                  <a:solidFill>
                    <a:srgbClr val="0078D4"/>
                  </a:solidFill>
                  <a:cs typeface="Segoe UI Semibold" panose="020B0702040204020203" pitchFamily="34" charset="0"/>
                </a:rPr>
                <a:t>Update-optimized</a:t>
              </a:r>
              <a:endParaRPr lang="en-US"/>
            </a:p>
          </p:txBody>
        </p:sp>
        <p:grpSp>
          <p:nvGrpSpPr>
            <p:cNvPr id="1049" name="Group 1048">
              <a:extLst>
                <a:ext uri="{FF2B5EF4-FFF2-40B4-BE49-F238E27FC236}">
                  <a16:creationId xmlns:a16="http://schemas.microsoft.com/office/drawing/2014/main" id="{DDE8B8AC-7F37-41EE-8356-2F79B17F15FC}"/>
                </a:ext>
              </a:extLst>
            </p:cNvPr>
            <p:cNvGrpSpPr/>
            <p:nvPr/>
          </p:nvGrpSpPr>
          <p:grpSpPr>
            <a:xfrm>
              <a:off x="8547184" y="2157881"/>
              <a:ext cx="108772" cy="108696"/>
              <a:chOff x="10075909" y="3895037"/>
              <a:chExt cx="287863" cy="287662"/>
            </a:xfrm>
          </p:grpSpPr>
          <p:sp>
            <p:nvSpPr>
              <p:cNvPr id="1050" name="Freeform: Shape 1049">
                <a:extLst>
                  <a:ext uri="{FF2B5EF4-FFF2-40B4-BE49-F238E27FC236}">
                    <a16:creationId xmlns:a16="http://schemas.microsoft.com/office/drawing/2014/main" id="{F2FBD1B2-67E7-443E-A124-E6BDF7BB7B82}"/>
                  </a:ext>
                </a:extLst>
              </p:cNvPr>
              <p:cNvSpPr/>
              <p:nvPr/>
            </p:nvSpPr>
            <p:spPr>
              <a:xfrm>
                <a:off x="10075909" y="3895037"/>
                <a:ext cx="287863" cy="287662"/>
              </a:xfrm>
              <a:custGeom>
                <a:avLst/>
                <a:gdLst>
                  <a:gd name="connsiteX0" fmla="*/ 143932 w 287863"/>
                  <a:gd name="connsiteY0" fmla="*/ 287662 h 287662"/>
                  <a:gd name="connsiteX1" fmla="*/ 287864 w 287863"/>
                  <a:gd name="connsiteY1" fmla="*/ 143831 h 287662"/>
                  <a:gd name="connsiteX2" fmla="*/ 143932 w 287863"/>
                  <a:gd name="connsiteY2" fmla="*/ 0 h 287662"/>
                  <a:gd name="connsiteX3" fmla="*/ 0 w 287863"/>
                  <a:gd name="connsiteY3" fmla="*/ 143831 h 287662"/>
                  <a:gd name="connsiteX4" fmla="*/ 143932 w 287863"/>
                  <a:gd name="connsiteY4" fmla="*/ 287662 h 287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863" h="287662">
                    <a:moveTo>
                      <a:pt x="143932" y="287662"/>
                    </a:moveTo>
                    <a:cubicBezTo>
                      <a:pt x="223423" y="287662"/>
                      <a:pt x="287864" y="223267"/>
                      <a:pt x="287864" y="143831"/>
                    </a:cubicBezTo>
                    <a:cubicBezTo>
                      <a:pt x="287864" y="64395"/>
                      <a:pt x="223423" y="0"/>
                      <a:pt x="143932" y="0"/>
                    </a:cubicBezTo>
                    <a:cubicBezTo>
                      <a:pt x="64440" y="0"/>
                      <a:pt x="0" y="64395"/>
                      <a:pt x="0" y="143831"/>
                    </a:cubicBezTo>
                    <a:cubicBezTo>
                      <a:pt x="0" y="223267"/>
                      <a:pt x="64440" y="287662"/>
                      <a:pt x="143932" y="287662"/>
                    </a:cubicBezTo>
                    <a:close/>
                  </a:path>
                </a:pathLst>
              </a:custGeom>
              <a:solidFill>
                <a:srgbClr val="50E6FF"/>
              </a:solidFill>
              <a:ln w="9525" cap="flat">
                <a:noFill/>
                <a:prstDash val="solid"/>
                <a:miter/>
              </a:ln>
            </p:spPr>
            <p:txBody>
              <a:bodyPr rtlCol="0" anchor="ctr"/>
              <a:lstStyle/>
              <a:p>
                <a:endParaRPr lang="en-US" sz="1600"/>
              </a:p>
            </p:txBody>
          </p:sp>
          <p:sp>
            <p:nvSpPr>
              <p:cNvPr id="1051" name="Freeform: Shape 1050">
                <a:extLst>
                  <a:ext uri="{FF2B5EF4-FFF2-40B4-BE49-F238E27FC236}">
                    <a16:creationId xmlns:a16="http://schemas.microsoft.com/office/drawing/2014/main" id="{B59A332A-B40F-4017-9112-026E3264E9F0}"/>
                  </a:ext>
                </a:extLst>
              </p:cNvPr>
              <p:cNvSpPr/>
              <p:nvPr/>
            </p:nvSpPr>
            <p:spPr>
              <a:xfrm>
                <a:off x="10220077" y="3930607"/>
                <a:ext cx="24363" cy="131818"/>
              </a:xfrm>
              <a:custGeom>
                <a:avLst/>
                <a:gdLst>
                  <a:gd name="connsiteX0" fmla="*/ 24363 w 24363"/>
                  <a:gd name="connsiteY0" fmla="*/ 0 h 131818"/>
                  <a:gd name="connsiteX1" fmla="*/ 0 w 24363"/>
                  <a:gd name="connsiteY1" fmla="*/ 0 h 131818"/>
                  <a:gd name="connsiteX2" fmla="*/ 0 w 24363"/>
                  <a:gd name="connsiteY2" fmla="*/ 131818 h 131818"/>
                  <a:gd name="connsiteX3" fmla="*/ 24363 w 24363"/>
                  <a:gd name="connsiteY3" fmla="*/ 131818 h 131818"/>
                  <a:gd name="connsiteX4" fmla="*/ 24363 w 24363"/>
                  <a:gd name="connsiteY4" fmla="*/ 0 h 13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3" h="131818">
                    <a:moveTo>
                      <a:pt x="24363" y="0"/>
                    </a:moveTo>
                    <a:lnTo>
                      <a:pt x="0" y="0"/>
                    </a:lnTo>
                    <a:lnTo>
                      <a:pt x="0" y="131818"/>
                    </a:lnTo>
                    <a:lnTo>
                      <a:pt x="24363" y="131818"/>
                    </a:lnTo>
                    <a:lnTo>
                      <a:pt x="24363" y="0"/>
                    </a:lnTo>
                    <a:close/>
                  </a:path>
                </a:pathLst>
              </a:custGeom>
              <a:solidFill>
                <a:srgbClr val="0078D4"/>
              </a:solidFill>
              <a:ln w="9525" cap="flat">
                <a:noFill/>
                <a:prstDash val="solid"/>
                <a:miter/>
              </a:ln>
            </p:spPr>
            <p:txBody>
              <a:bodyPr rtlCol="0" anchor="ctr"/>
              <a:lstStyle/>
              <a:p>
                <a:endParaRPr lang="en-US" sz="1600"/>
              </a:p>
            </p:txBody>
          </p:sp>
          <p:sp>
            <p:nvSpPr>
              <p:cNvPr id="1052" name="Freeform: Shape 1051">
                <a:extLst>
                  <a:ext uri="{FF2B5EF4-FFF2-40B4-BE49-F238E27FC236}">
                    <a16:creationId xmlns:a16="http://schemas.microsoft.com/office/drawing/2014/main" id="{40CC3B86-C4B3-4A2A-99F3-728AA16A6BC5}"/>
                  </a:ext>
                </a:extLst>
              </p:cNvPr>
              <p:cNvSpPr/>
              <p:nvPr/>
            </p:nvSpPr>
            <p:spPr>
              <a:xfrm>
                <a:off x="10111516" y="4038049"/>
                <a:ext cx="132872" cy="24344"/>
              </a:xfrm>
              <a:custGeom>
                <a:avLst/>
                <a:gdLst>
                  <a:gd name="connsiteX0" fmla="*/ 0 w 132872"/>
                  <a:gd name="connsiteY0" fmla="*/ 0 h 24344"/>
                  <a:gd name="connsiteX1" fmla="*/ 0 w 132872"/>
                  <a:gd name="connsiteY1" fmla="*/ 24345 h 24344"/>
                  <a:gd name="connsiteX2" fmla="*/ 132873 w 132872"/>
                  <a:gd name="connsiteY2" fmla="*/ 24345 h 24344"/>
                  <a:gd name="connsiteX3" fmla="*/ 132873 w 132872"/>
                  <a:gd name="connsiteY3" fmla="*/ 0 h 24344"/>
                  <a:gd name="connsiteX4" fmla="*/ 0 w 132872"/>
                  <a:gd name="connsiteY4" fmla="*/ 0 h 24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72" h="24344">
                    <a:moveTo>
                      <a:pt x="0" y="0"/>
                    </a:moveTo>
                    <a:lnTo>
                      <a:pt x="0" y="24345"/>
                    </a:lnTo>
                    <a:lnTo>
                      <a:pt x="132873" y="24345"/>
                    </a:lnTo>
                    <a:lnTo>
                      <a:pt x="132873" y="0"/>
                    </a:lnTo>
                    <a:lnTo>
                      <a:pt x="0" y="0"/>
                    </a:lnTo>
                    <a:close/>
                  </a:path>
                </a:pathLst>
              </a:custGeom>
              <a:solidFill>
                <a:srgbClr val="0078D4"/>
              </a:solidFill>
              <a:ln w="9525" cap="flat">
                <a:noFill/>
                <a:prstDash val="solid"/>
                <a:miter/>
              </a:ln>
            </p:spPr>
            <p:txBody>
              <a:bodyPr rtlCol="0" anchor="ctr"/>
              <a:lstStyle/>
              <a:p>
                <a:endParaRPr lang="en-US" sz="1600"/>
              </a:p>
            </p:txBody>
          </p:sp>
        </p:grpSp>
      </p:grpSp>
      <p:sp>
        <p:nvSpPr>
          <p:cNvPr id="1053" name="Rectangle 1052">
            <a:extLst>
              <a:ext uri="{FF2B5EF4-FFF2-40B4-BE49-F238E27FC236}">
                <a16:creationId xmlns:a16="http://schemas.microsoft.com/office/drawing/2014/main" id="{3F463535-29B5-4666-95E8-76D2CB55E02C}"/>
              </a:ext>
              <a:ext uri="{C183D7F6-B498-43B3-948B-1728B52AA6E4}">
                <adec:decorative xmlns:adec="http://schemas.microsoft.com/office/drawing/2017/decorative" val="1"/>
              </a:ext>
            </a:extLst>
          </p:cNvPr>
          <p:cNvSpPr/>
          <p:nvPr/>
        </p:nvSpPr>
        <p:spPr bwMode="auto">
          <a:xfrm>
            <a:off x="8185830" y="2229693"/>
            <a:ext cx="3371980" cy="209953"/>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0" bIns="91440" numCol="1" spcCol="0" rtlCol="0" fromWordArt="0" anchor="ctr" anchorCtr="0" forceAA="0" compatLnSpc="1">
            <a:prstTxWarp prst="textNoShape">
              <a:avLst/>
            </a:prstTxWarp>
            <a:noAutofit/>
          </a:bodyPr>
          <a:lstStyle/>
          <a:p>
            <a:pPr defTabSz="710593" fontAlgn="base">
              <a:spcBef>
                <a:spcPct val="0"/>
              </a:spcBef>
              <a:spcAft>
                <a:spcPct val="0"/>
              </a:spcAft>
            </a:pPr>
            <a:r>
              <a:rPr lang="en-US" sz="900" kern="0">
                <a:solidFill>
                  <a:srgbClr val="000000"/>
                </a:solidFill>
                <a:latin typeface="Segoe UI Semibold" panose="020B0702040204020203" pitchFamily="34" charset="0"/>
                <a:cs typeface="Segoe UI Semibold" panose="020B0702040204020203" pitchFamily="34" charset="0"/>
              </a:rPr>
              <a:t>Stream Analytics</a:t>
            </a:r>
          </a:p>
        </p:txBody>
      </p:sp>
      <p:sp>
        <p:nvSpPr>
          <p:cNvPr id="1054" name="Rectangle 1053">
            <a:extLst>
              <a:ext uri="{FF2B5EF4-FFF2-40B4-BE49-F238E27FC236}">
                <a16:creationId xmlns:a16="http://schemas.microsoft.com/office/drawing/2014/main" id="{3D884E91-ED53-4A01-BCCC-81CC0E2EE823}"/>
              </a:ext>
              <a:ext uri="{C183D7F6-B498-43B3-948B-1728B52AA6E4}">
                <adec:decorative xmlns:adec="http://schemas.microsoft.com/office/drawing/2017/decorative" val="1"/>
              </a:ext>
            </a:extLst>
          </p:cNvPr>
          <p:cNvSpPr/>
          <p:nvPr/>
        </p:nvSpPr>
        <p:spPr bwMode="auto">
          <a:xfrm>
            <a:off x="4102482" y="2229693"/>
            <a:ext cx="1971749" cy="209953"/>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0" bIns="91440" numCol="1" spcCol="0" rtlCol="0" fromWordArt="0" anchor="ctr" anchorCtr="0" forceAA="0" compatLnSpc="1">
            <a:prstTxWarp prst="textNoShape">
              <a:avLst/>
            </a:prstTxWarp>
            <a:noAutofit/>
          </a:bodyPr>
          <a:lstStyle/>
          <a:p>
            <a:pPr defTabSz="710593" fontAlgn="base">
              <a:spcBef>
                <a:spcPct val="0"/>
              </a:spcBef>
              <a:spcAft>
                <a:spcPct val="0"/>
              </a:spcAft>
            </a:pPr>
            <a:r>
              <a:rPr lang="en-US" sz="900" kern="0">
                <a:solidFill>
                  <a:srgbClr val="000000"/>
                </a:solidFill>
                <a:latin typeface="Segoe UI Semibold" panose="020B0702040204020203" pitchFamily="34" charset="0"/>
                <a:cs typeface="Segoe UI Semibold" panose="020B0702040204020203" pitchFamily="34" charset="0"/>
              </a:rPr>
              <a:t>Spark</a:t>
            </a:r>
          </a:p>
        </p:txBody>
      </p:sp>
      <p:cxnSp>
        <p:nvCxnSpPr>
          <p:cNvPr id="1055" name="Straight Arrow Connector 1054">
            <a:extLst>
              <a:ext uri="{FF2B5EF4-FFF2-40B4-BE49-F238E27FC236}">
                <a16:creationId xmlns:a16="http://schemas.microsoft.com/office/drawing/2014/main" id="{DA29A46B-ACB7-421E-98ED-1A8538A3ED3F}"/>
              </a:ext>
              <a:ext uri="{C183D7F6-B498-43B3-948B-1728B52AA6E4}">
                <adec:decorative xmlns:adec="http://schemas.microsoft.com/office/drawing/2017/decorative" val="1"/>
              </a:ext>
            </a:extLst>
          </p:cNvPr>
          <p:cNvCxnSpPr>
            <a:cxnSpLocks/>
          </p:cNvCxnSpPr>
          <p:nvPr/>
        </p:nvCxnSpPr>
        <p:spPr>
          <a:xfrm rot="16200000">
            <a:off x="6155457" y="2128390"/>
            <a:ext cx="27432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1056" name="Straight Arrow Connector 1055">
            <a:extLst>
              <a:ext uri="{FF2B5EF4-FFF2-40B4-BE49-F238E27FC236}">
                <a16:creationId xmlns:a16="http://schemas.microsoft.com/office/drawing/2014/main" id="{BF8F650F-D919-4E95-B218-D44A9A8FF796}"/>
              </a:ext>
              <a:ext uri="{C183D7F6-B498-43B3-948B-1728B52AA6E4}">
                <adec:decorative xmlns:adec="http://schemas.microsoft.com/office/drawing/2017/decorative" val="1"/>
              </a:ext>
            </a:extLst>
          </p:cNvPr>
          <p:cNvCxnSpPr>
            <a:cxnSpLocks/>
          </p:cNvCxnSpPr>
          <p:nvPr/>
        </p:nvCxnSpPr>
        <p:spPr>
          <a:xfrm rot="16200000">
            <a:off x="7844847" y="2119409"/>
            <a:ext cx="27432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sp>
        <p:nvSpPr>
          <p:cNvPr id="1057" name="Rectangle 1056">
            <a:extLst>
              <a:ext uri="{FF2B5EF4-FFF2-40B4-BE49-F238E27FC236}">
                <a16:creationId xmlns:a16="http://schemas.microsoft.com/office/drawing/2014/main" id="{BE841A55-EF46-4B0B-A260-EF62E836C8A1}"/>
              </a:ext>
              <a:ext uri="{C183D7F6-B498-43B3-948B-1728B52AA6E4}">
                <adec:decorative xmlns:adec="http://schemas.microsoft.com/office/drawing/2017/decorative" val="1"/>
              </a:ext>
            </a:extLst>
          </p:cNvPr>
          <p:cNvSpPr/>
          <p:nvPr/>
        </p:nvSpPr>
        <p:spPr bwMode="auto">
          <a:xfrm>
            <a:off x="6148122" y="2229693"/>
            <a:ext cx="1971749" cy="209953"/>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0" bIns="91440" numCol="1" spcCol="0" rtlCol="0" fromWordArt="0" anchor="ctr" anchorCtr="0" forceAA="0" compatLnSpc="1">
            <a:prstTxWarp prst="textNoShape">
              <a:avLst/>
            </a:prstTxWarp>
            <a:noAutofit/>
          </a:bodyPr>
          <a:lstStyle/>
          <a:p>
            <a:pPr defTabSz="710593" fontAlgn="base">
              <a:spcBef>
                <a:spcPct val="0"/>
              </a:spcBef>
              <a:spcAft>
                <a:spcPct val="0"/>
              </a:spcAft>
            </a:pPr>
            <a:r>
              <a:rPr lang="en-US" sz="900" kern="0">
                <a:solidFill>
                  <a:srgbClr val="000000"/>
                </a:solidFill>
                <a:latin typeface="Segoe UI Semibold" panose="020B0702040204020203" pitchFamily="34" charset="0"/>
                <a:cs typeface="Segoe UI Semibold" panose="020B0702040204020203" pitchFamily="34" charset="0"/>
              </a:rPr>
              <a:t>SQL</a:t>
            </a:r>
          </a:p>
        </p:txBody>
      </p:sp>
      <p:pic>
        <p:nvPicPr>
          <p:cNvPr id="2" name="Graphic 1">
            <a:extLst>
              <a:ext uri="{FF2B5EF4-FFF2-40B4-BE49-F238E27FC236}">
                <a16:creationId xmlns:a16="http://schemas.microsoft.com/office/drawing/2014/main" id="{9386CB9D-6AA8-D3C8-DBF9-2D8793436255}"/>
              </a:ext>
            </a:extLst>
          </p:cNvPr>
          <p:cNvPicPr>
            <a:picLocks noChangeAspect="1"/>
          </p:cNvPicPr>
          <p:nvPr/>
        </p:nvPicPr>
        <p:blipFill>
          <a:blip r:embed="rId69">
            <a:extLst>
              <a:ext uri="{28A0092B-C50C-407E-A947-70E740481C1C}">
                <a14:useLocalDpi xmlns:a14="http://schemas.microsoft.com/office/drawing/2010/main" val="0"/>
              </a:ext>
              <a:ext uri="{96DAC541-7B7A-43D3-8B79-37D633B846F1}">
                <asvg:svgBlip xmlns:asvg="http://schemas.microsoft.com/office/drawing/2016/SVG/main" r:embed="rId70"/>
              </a:ext>
            </a:extLst>
          </a:blip>
          <a:stretch>
            <a:fillRect/>
          </a:stretch>
        </p:blipFill>
        <p:spPr>
          <a:xfrm>
            <a:off x="3547072" y="4597103"/>
            <a:ext cx="165100" cy="165100"/>
          </a:xfrm>
          <a:prstGeom prst="rect">
            <a:avLst/>
          </a:prstGeom>
        </p:spPr>
      </p:pic>
      <p:pic>
        <p:nvPicPr>
          <p:cNvPr id="3" name="Graphic 2">
            <a:extLst>
              <a:ext uri="{FF2B5EF4-FFF2-40B4-BE49-F238E27FC236}">
                <a16:creationId xmlns:a16="http://schemas.microsoft.com/office/drawing/2014/main" id="{6C6D65F8-B7E2-CBC8-B366-732C1AE57A1A}"/>
              </a:ext>
            </a:extLst>
          </p:cNvPr>
          <p:cNvPicPr>
            <a:picLocks noChangeAspect="1"/>
          </p:cNvPicPr>
          <p:nvPr/>
        </p:nvPicPr>
        <p:blipFill>
          <a:blip r:embed="rId69">
            <a:extLst>
              <a:ext uri="{28A0092B-C50C-407E-A947-70E740481C1C}">
                <a14:useLocalDpi xmlns:a14="http://schemas.microsoft.com/office/drawing/2010/main" val="0"/>
              </a:ext>
              <a:ext uri="{96DAC541-7B7A-43D3-8B79-37D633B846F1}">
                <asvg:svgBlip xmlns:asvg="http://schemas.microsoft.com/office/drawing/2016/SVG/main" r:embed="rId70"/>
              </a:ext>
            </a:extLst>
          </a:blip>
          <a:stretch>
            <a:fillRect/>
          </a:stretch>
        </p:blipFill>
        <p:spPr>
          <a:xfrm>
            <a:off x="2044056" y="3033140"/>
            <a:ext cx="137160" cy="137160"/>
          </a:xfrm>
          <a:prstGeom prst="rect">
            <a:avLst/>
          </a:prstGeom>
        </p:spPr>
      </p:pic>
    </p:spTree>
    <p:extLst>
      <p:ext uri="{BB962C8B-B14F-4D97-AF65-F5344CB8AC3E}">
        <p14:creationId xmlns:p14="http://schemas.microsoft.com/office/powerpoint/2010/main" val="2648823045"/>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43"/>
                                        </p:tgtEl>
                                        <p:attrNameLst>
                                          <p:attrName>style.visibility</p:attrName>
                                        </p:attrNameLst>
                                      </p:cBhvr>
                                      <p:to>
                                        <p:strVal val="visible"/>
                                      </p:to>
                                    </p:set>
                                    <p:animEffect transition="in" filter="wipe(down)">
                                      <p:cBhvr>
                                        <p:cTn id="7" dur="500"/>
                                        <p:tgtEl>
                                          <p:spTgt spid="543"/>
                                        </p:tgtEl>
                                      </p:cBhvr>
                                    </p:animEffect>
                                  </p:childTnLst>
                                </p:cTn>
                              </p:par>
                              <p:par>
                                <p:cTn id="8" presetID="22" presetClass="entr" presetSubtype="4" fill="hold" nodeType="withEffect">
                                  <p:stCondLst>
                                    <p:cond delay="0"/>
                                  </p:stCondLst>
                                  <p:childTnLst>
                                    <p:set>
                                      <p:cBhvr>
                                        <p:cTn id="9" dur="1" fill="hold">
                                          <p:stCondLst>
                                            <p:cond delay="0"/>
                                          </p:stCondLst>
                                        </p:cTn>
                                        <p:tgtEl>
                                          <p:spTgt spid="545"/>
                                        </p:tgtEl>
                                        <p:attrNameLst>
                                          <p:attrName>style.visibility</p:attrName>
                                        </p:attrNameLst>
                                      </p:cBhvr>
                                      <p:to>
                                        <p:strVal val="visible"/>
                                      </p:to>
                                    </p:set>
                                    <p:animEffect transition="in" filter="wipe(down)">
                                      <p:cBhvr>
                                        <p:cTn id="10" dur="500"/>
                                        <p:tgtEl>
                                          <p:spTgt spid="545"/>
                                        </p:tgtEl>
                                      </p:cBhvr>
                                    </p:animEffect>
                                  </p:childTnLst>
                                </p:cTn>
                              </p:par>
                              <p:par>
                                <p:cTn id="11" presetID="22" presetClass="entr" presetSubtype="4" fill="hold" nodeType="withEffect">
                                  <p:stCondLst>
                                    <p:cond delay="0"/>
                                  </p:stCondLst>
                                  <p:childTnLst>
                                    <p:set>
                                      <p:cBhvr>
                                        <p:cTn id="12" dur="1" fill="hold">
                                          <p:stCondLst>
                                            <p:cond delay="0"/>
                                          </p:stCondLst>
                                        </p:cTn>
                                        <p:tgtEl>
                                          <p:spTgt spid="544"/>
                                        </p:tgtEl>
                                        <p:attrNameLst>
                                          <p:attrName>style.visibility</p:attrName>
                                        </p:attrNameLst>
                                      </p:cBhvr>
                                      <p:to>
                                        <p:strVal val="visible"/>
                                      </p:to>
                                    </p:set>
                                    <p:animEffect transition="in" filter="wipe(down)">
                                      <p:cBhvr>
                                        <p:cTn id="13" dur="500"/>
                                        <p:tgtEl>
                                          <p:spTgt spid="544"/>
                                        </p:tgtEl>
                                      </p:cBhvr>
                                    </p:animEffect>
                                  </p:childTnLst>
                                </p:cTn>
                              </p:par>
                              <p:par>
                                <p:cTn id="14" presetID="22" presetClass="entr" presetSubtype="4" fill="hold" nodeType="withEffect">
                                  <p:stCondLst>
                                    <p:cond delay="0"/>
                                  </p:stCondLst>
                                  <p:childTnLst>
                                    <p:set>
                                      <p:cBhvr>
                                        <p:cTn id="15" dur="1" fill="hold">
                                          <p:stCondLst>
                                            <p:cond delay="0"/>
                                          </p:stCondLst>
                                        </p:cTn>
                                        <p:tgtEl>
                                          <p:spTgt spid="786"/>
                                        </p:tgtEl>
                                        <p:attrNameLst>
                                          <p:attrName>style.visibility</p:attrName>
                                        </p:attrNameLst>
                                      </p:cBhvr>
                                      <p:to>
                                        <p:strVal val="visible"/>
                                      </p:to>
                                    </p:set>
                                    <p:animEffect transition="in" filter="wipe(down)">
                                      <p:cBhvr>
                                        <p:cTn id="16" dur="500"/>
                                        <p:tgtEl>
                                          <p:spTgt spid="786"/>
                                        </p:tgtEl>
                                      </p:cBhvr>
                                    </p:animEffect>
                                  </p:childTnLst>
                                </p:cTn>
                              </p:par>
                              <p:par>
                                <p:cTn id="17" presetID="22" presetClass="entr" presetSubtype="4" fill="hold" nodeType="withEffect">
                                  <p:stCondLst>
                                    <p:cond delay="0"/>
                                  </p:stCondLst>
                                  <p:childTnLst>
                                    <p:set>
                                      <p:cBhvr>
                                        <p:cTn id="18" dur="1" fill="hold">
                                          <p:stCondLst>
                                            <p:cond delay="0"/>
                                          </p:stCondLst>
                                        </p:cTn>
                                        <p:tgtEl>
                                          <p:spTgt spid="787"/>
                                        </p:tgtEl>
                                        <p:attrNameLst>
                                          <p:attrName>style.visibility</p:attrName>
                                        </p:attrNameLst>
                                      </p:cBhvr>
                                      <p:to>
                                        <p:strVal val="visible"/>
                                      </p:to>
                                    </p:set>
                                    <p:animEffect transition="in" filter="wipe(down)">
                                      <p:cBhvr>
                                        <p:cTn id="19" dur="500"/>
                                        <p:tgtEl>
                                          <p:spTgt spid="787"/>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969"/>
                                        </p:tgtEl>
                                        <p:attrNameLst>
                                          <p:attrName>style.visibility</p:attrName>
                                        </p:attrNameLst>
                                      </p:cBhvr>
                                      <p:to>
                                        <p:strVal val="visible"/>
                                      </p:to>
                                    </p:set>
                                    <p:animEffect transition="in" filter="fade">
                                      <p:cBhvr>
                                        <p:cTn id="23" dur="500"/>
                                        <p:tgtEl>
                                          <p:spTgt spid="96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70"/>
                                        </p:tgtEl>
                                        <p:attrNameLst>
                                          <p:attrName>style.visibility</p:attrName>
                                        </p:attrNameLst>
                                      </p:cBhvr>
                                      <p:to>
                                        <p:strVal val="visible"/>
                                      </p:to>
                                    </p:set>
                                    <p:animEffect transition="in" filter="fade">
                                      <p:cBhvr>
                                        <p:cTn id="26" dur="500"/>
                                        <p:tgtEl>
                                          <p:spTgt spid="97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84"/>
                                        </p:tgtEl>
                                        <p:attrNameLst>
                                          <p:attrName>style.visibility</p:attrName>
                                        </p:attrNameLst>
                                      </p:cBhvr>
                                      <p:to>
                                        <p:strVal val="visible"/>
                                      </p:to>
                                    </p:set>
                                    <p:animEffect transition="in" filter="fade">
                                      <p:cBhvr>
                                        <p:cTn id="29" dur="500"/>
                                        <p:tgtEl>
                                          <p:spTgt spid="38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83"/>
                                        </p:tgtEl>
                                        <p:attrNameLst>
                                          <p:attrName>style.visibility</p:attrName>
                                        </p:attrNameLst>
                                      </p:cBhvr>
                                      <p:to>
                                        <p:strVal val="visible"/>
                                      </p:to>
                                    </p:set>
                                    <p:animEffect transition="in" filter="fade">
                                      <p:cBhvr>
                                        <p:cTn id="32" dur="500"/>
                                        <p:tgtEl>
                                          <p:spTgt spid="38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71"/>
                                        </p:tgtEl>
                                        <p:attrNameLst>
                                          <p:attrName>style.visibility</p:attrName>
                                        </p:attrNameLst>
                                      </p:cBhvr>
                                      <p:to>
                                        <p:strVal val="visible"/>
                                      </p:to>
                                    </p:set>
                                    <p:animEffect transition="in" filter="fade">
                                      <p:cBhvr>
                                        <p:cTn id="35" dur="500"/>
                                        <p:tgtEl>
                                          <p:spTgt spid="97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74"/>
                                        </p:tgtEl>
                                        <p:attrNameLst>
                                          <p:attrName>style.visibility</p:attrName>
                                        </p:attrNameLst>
                                      </p:cBhvr>
                                      <p:to>
                                        <p:strVal val="visible"/>
                                      </p:to>
                                    </p:set>
                                    <p:animEffect transition="in" filter="fade">
                                      <p:cBhvr>
                                        <p:cTn id="38" dur="500"/>
                                        <p:tgtEl>
                                          <p:spTgt spid="97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973"/>
                                        </p:tgtEl>
                                        <p:attrNameLst>
                                          <p:attrName>style.visibility</p:attrName>
                                        </p:attrNameLst>
                                      </p:cBhvr>
                                      <p:to>
                                        <p:strVal val="visible"/>
                                      </p:to>
                                    </p:set>
                                    <p:animEffect transition="in" filter="fade">
                                      <p:cBhvr>
                                        <p:cTn id="41" dur="500"/>
                                        <p:tgtEl>
                                          <p:spTgt spid="97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30"/>
                                        </p:tgtEl>
                                        <p:attrNameLst>
                                          <p:attrName>style.visibility</p:attrName>
                                        </p:attrNameLst>
                                      </p:cBhvr>
                                      <p:to>
                                        <p:strVal val="visible"/>
                                      </p:to>
                                    </p:set>
                                    <p:animEffect transition="in" filter="fade">
                                      <p:cBhvr>
                                        <p:cTn id="44" dur="500"/>
                                        <p:tgtEl>
                                          <p:spTgt spid="103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031"/>
                                        </p:tgtEl>
                                        <p:attrNameLst>
                                          <p:attrName>style.visibility</p:attrName>
                                        </p:attrNameLst>
                                      </p:cBhvr>
                                      <p:to>
                                        <p:strVal val="visible"/>
                                      </p:to>
                                    </p:set>
                                    <p:animEffect transition="in" filter="fade">
                                      <p:cBhvr>
                                        <p:cTn id="47" dur="500"/>
                                        <p:tgtEl>
                                          <p:spTgt spid="103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032"/>
                                        </p:tgtEl>
                                        <p:attrNameLst>
                                          <p:attrName>style.visibility</p:attrName>
                                        </p:attrNameLst>
                                      </p:cBhvr>
                                      <p:to>
                                        <p:strVal val="visible"/>
                                      </p:to>
                                    </p:set>
                                    <p:animEffect transition="in" filter="fade">
                                      <p:cBhvr>
                                        <p:cTn id="50" dur="500"/>
                                        <p:tgtEl>
                                          <p:spTgt spid="103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975"/>
                                        </p:tgtEl>
                                        <p:attrNameLst>
                                          <p:attrName>style.visibility</p:attrName>
                                        </p:attrNameLst>
                                      </p:cBhvr>
                                      <p:to>
                                        <p:strVal val="visible"/>
                                      </p:to>
                                    </p:set>
                                    <p:animEffect transition="in" filter="fade">
                                      <p:cBhvr>
                                        <p:cTn id="53" dur="500"/>
                                        <p:tgtEl>
                                          <p:spTgt spid="97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972"/>
                                        </p:tgtEl>
                                        <p:attrNameLst>
                                          <p:attrName>style.visibility</p:attrName>
                                        </p:attrNameLst>
                                      </p:cBhvr>
                                      <p:to>
                                        <p:strVal val="visible"/>
                                      </p:to>
                                    </p:set>
                                    <p:animEffect transition="in" filter="fade">
                                      <p:cBhvr>
                                        <p:cTn id="56" dur="500"/>
                                        <p:tgtEl>
                                          <p:spTgt spid="97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60"/>
                                        </p:tgtEl>
                                        <p:attrNameLst>
                                          <p:attrName>style.visibility</p:attrName>
                                        </p:attrNameLst>
                                      </p:cBhvr>
                                      <p:to>
                                        <p:strVal val="visible"/>
                                      </p:to>
                                    </p:set>
                                    <p:animEffect transition="in" filter="fade">
                                      <p:cBhvr>
                                        <p:cTn id="59" dur="500"/>
                                        <p:tgtEl>
                                          <p:spTgt spid="86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90"/>
                                        </p:tgtEl>
                                        <p:attrNameLst>
                                          <p:attrName>style.visibility</p:attrName>
                                        </p:attrNameLst>
                                      </p:cBhvr>
                                      <p:to>
                                        <p:strVal val="visible"/>
                                      </p:to>
                                    </p:set>
                                    <p:animEffect transition="in" filter="fade">
                                      <p:cBhvr>
                                        <p:cTn id="62" dur="500"/>
                                        <p:tgtEl>
                                          <p:spTgt spid="89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06"/>
                                        </p:tgtEl>
                                        <p:attrNameLst>
                                          <p:attrName>style.visibility</p:attrName>
                                        </p:attrNameLst>
                                      </p:cBhvr>
                                      <p:to>
                                        <p:strVal val="visible"/>
                                      </p:to>
                                    </p:set>
                                    <p:animEffect transition="in" filter="fade">
                                      <p:cBhvr>
                                        <p:cTn id="65" dur="500"/>
                                        <p:tgtEl>
                                          <p:spTgt spid="80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795"/>
                                        </p:tgtEl>
                                        <p:attrNameLst>
                                          <p:attrName>style.visibility</p:attrName>
                                        </p:attrNameLst>
                                      </p:cBhvr>
                                      <p:to>
                                        <p:strVal val="visible"/>
                                      </p:to>
                                    </p:set>
                                    <p:animEffect transition="in" filter="fade">
                                      <p:cBhvr>
                                        <p:cTn id="68" dur="500"/>
                                        <p:tgtEl>
                                          <p:spTgt spid="79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791"/>
                                        </p:tgtEl>
                                        <p:attrNameLst>
                                          <p:attrName>style.visibility</p:attrName>
                                        </p:attrNameLst>
                                      </p:cBhvr>
                                      <p:to>
                                        <p:strVal val="visible"/>
                                      </p:to>
                                    </p:set>
                                    <p:animEffect transition="in" filter="fade">
                                      <p:cBhvr>
                                        <p:cTn id="71" dur="500"/>
                                        <p:tgtEl>
                                          <p:spTgt spid="79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059"/>
                                        </p:tgtEl>
                                        <p:attrNameLst>
                                          <p:attrName>style.visibility</p:attrName>
                                        </p:attrNameLst>
                                      </p:cBhvr>
                                      <p:to>
                                        <p:strVal val="visible"/>
                                      </p:to>
                                    </p:set>
                                    <p:animEffect transition="in" filter="fade">
                                      <p:cBhvr>
                                        <p:cTn id="74" dur="500"/>
                                        <p:tgtEl>
                                          <p:spTgt spid="105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060"/>
                                        </p:tgtEl>
                                        <p:attrNameLst>
                                          <p:attrName>style.visibility</p:attrName>
                                        </p:attrNameLst>
                                      </p:cBhvr>
                                      <p:to>
                                        <p:strVal val="visible"/>
                                      </p:to>
                                    </p:set>
                                    <p:animEffect transition="in" filter="fade">
                                      <p:cBhvr>
                                        <p:cTn id="77" dur="500"/>
                                        <p:tgtEl>
                                          <p:spTgt spid="1060"/>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061"/>
                                        </p:tgtEl>
                                        <p:attrNameLst>
                                          <p:attrName>style.visibility</p:attrName>
                                        </p:attrNameLst>
                                      </p:cBhvr>
                                      <p:to>
                                        <p:strVal val="visible"/>
                                      </p:to>
                                    </p:set>
                                    <p:animEffect transition="in" filter="fade">
                                      <p:cBhvr>
                                        <p:cTn id="80" dur="500"/>
                                        <p:tgtEl>
                                          <p:spTgt spid="1061"/>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062"/>
                                        </p:tgtEl>
                                        <p:attrNameLst>
                                          <p:attrName>style.visibility</p:attrName>
                                        </p:attrNameLst>
                                      </p:cBhvr>
                                      <p:to>
                                        <p:strVal val="visible"/>
                                      </p:to>
                                    </p:set>
                                    <p:animEffect transition="in" filter="fade">
                                      <p:cBhvr>
                                        <p:cTn id="83" dur="500"/>
                                        <p:tgtEl>
                                          <p:spTgt spid="1062"/>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58"/>
                                        </p:tgtEl>
                                        <p:attrNameLst>
                                          <p:attrName>style.visibility</p:attrName>
                                        </p:attrNameLst>
                                      </p:cBhvr>
                                      <p:to>
                                        <p:strVal val="visible"/>
                                      </p:to>
                                    </p:set>
                                    <p:animEffect transition="in" filter="fade">
                                      <p:cBhvr>
                                        <p:cTn id="86" dur="500"/>
                                        <p:tgtEl>
                                          <p:spTgt spid="1058"/>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793"/>
                                        </p:tgtEl>
                                        <p:attrNameLst>
                                          <p:attrName>style.visibility</p:attrName>
                                        </p:attrNameLst>
                                      </p:cBhvr>
                                      <p:to>
                                        <p:strVal val="visible"/>
                                      </p:to>
                                    </p:set>
                                    <p:animEffect transition="in" filter="fade">
                                      <p:cBhvr>
                                        <p:cTn id="89" dur="500"/>
                                        <p:tgtEl>
                                          <p:spTgt spid="793"/>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790"/>
                                        </p:tgtEl>
                                        <p:attrNameLst>
                                          <p:attrName>style.visibility</p:attrName>
                                        </p:attrNameLst>
                                      </p:cBhvr>
                                      <p:to>
                                        <p:strVal val="visible"/>
                                      </p:to>
                                    </p:set>
                                    <p:animEffect transition="in" filter="fade">
                                      <p:cBhvr>
                                        <p:cTn id="92" dur="500"/>
                                        <p:tgtEl>
                                          <p:spTgt spid="790"/>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792"/>
                                        </p:tgtEl>
                                        <p:attrNameLst>
                                          <p:attrName>style.visibility</p:attrName>
                                        </p:attrNameLst>
                                      </p:cBhvr>
                                      <p:to>
                                        <p:strVal val="visible"/>
                                      </p:to>
                                    </p:set>
                                    <p:animEffect transition="in" filter="fade">
                                      <p:cBhvr>
                                        <p:cTn id="95" dur="500"/>
                                        <p:tgtEl>
                                          <p:spTgt spid="792"/>
                                        </p:tgtEl>
                                      </p:cBhvr>
                                    </p:animEffect>
                                  </p:childTnLst>
                                </p:cTn>
                              </p:par>
                              <p:par>
                                <p:cTn id="96" presetID="63" presetClass="path" presetSubtype="0" repeatCount="indefinite" accel="50000" decel="50000" fill="hold" grpId="1" nodeType="withEffect">
                                  <p:stCondLst>
                                    <p:cond delay="0"/>
                                  </p:stCondLst>
                                  <p:childTnLst>
                                    <p:animMotion origin="layout" path="M 2.08333E-7 1.48148E-6 L 0.08854 1.48148E-6 " pathEditMode="relative" rAng="0" ptsTypes="AA">
                                      <p:cBhvr>
                                        <p:cTn id="97" dur="1000" fill="hold"/>
                                        <p:tgtEl>
                                          <p:spTgt spid="806"/>
                                        </p:tgtEl>
                                        <p:attrNameLst>
                                          <p:attrName>ppt_x</p:attrName>
                                          <p:attrName>ppt_y</p:attrName>
                                        </p:attrNameLst>
                                      </p:cBhvr>
                                      <p:rCtr x="4427" y="0"/>
                                    </p:animMotion>
                                  </p:childTnLst>
                                </p:cTn>
                              </p:par>
                              <p:par>
                                <p:cTn id="98" presetID="64" presetClass="path" presetSubtype="0" repeatCount="indefinite" accel="50000" decel="50000" fill="hold" grpId="1" nodeType="withEffect">
                                  <p:stCondLst>
                                    <p:cond delay="0"/>
                                  </p:stCondLst>
                                  <p:childTnLst>
                                    <p:animMotion origin="layout" path="M -2.08333E-7 -2.22222E-6 L -2.08333E-7 -0.06458 " pathEditMode="relative" rAng="0" ptsTypes="AA">
                                      <p:cBhvr>
                                        <p:cTn id="99" dur="500" fill="hold"/>
                                        <p:tgtEl>
                                          <p:spTgt spid="970"/>
                                        </p:tgtEl>
                                        <p:attrNameLst>
                                          <p:attrName>ppt_x</p:attrName>
                                          <p:attrName>ppt_y</p:attrName>
                                        </p:attrNameLst>
                                      </p:cBhvr>
                                      <p:rCtr x="0" y="-3241"/>
                                    </p:animMotion>
                                  </p:childTnLst>
                                </p:cTn>
                              </p:par>
                              <p:par>
                                <p:cTn id="100" presetID="64" presetClass="path" presetSubtype="0" repeatCount="indefinite" accel="50000" decel="50000" fill="hold" grpId="1" nodeType="withEffect">
                                  <p:stCondLst>
                                    <p:cond delay="0"/>
                                  </p:stCondLst>
                                  <p:childTnLst>
                                    <p:animMotion origin="layout" path="M 3.33333E-6 -7.40741E-7 L 3.33333E-6 -0.11829 " pathEditMode="relative" rAng="0" ptsTypes="AA">
                                      <p:cBhvr>
                                        <p:cTn id="101" dur="1000" fill="hold"/>
                                        <p:tgtEl>
                                          <p:spTgt spid="969"/>
                                        </p:tgtEl>
                                        <p:attrNameLst>
                                          <p:attrName>ppt_x</p:attrName>
                                          <p:attrName>ppt_y</p:attrName>
                                        </p:attrNameLst>
                                      </p:cBhvr>
                                      <p:rCtr x="0" y="-5926"/>
                                    </p:animMotion>
                                  </p:childTnLst>
                                </p:cTn>
                              </p:par>
                              <p:par>
                                <p:cTn id="102" presetID="63" presetClass="path" presetSubtype="0" repeatCount="indefinite" accel="50000" decel="50000" fill="hold" grpId="1" nodeType="withEffect">
                                  <p:stCondLst>
                                    <p:cond delay="0"/>
                                  </p:stCondLst>
                                  <p:childTnLst>
                                    <p:animMotion origin="layout" path="M 8.33333E-7 1.85185E-6 L 0.07409 1.85185E-6 " pathEditMode="relative" rAng="0" ptsTypes="AA">
                                      <p:cBhvr>
                                        <p:cTn id="103" dur="500" fill="hold"/>
                                        <p:tgtEl>
                                          <p:spTgt spid="971"/>
                                        </p:tgtEl>
                                        <p:attrNameLst>
                                          <p:attrName>ppt_x</p:attrName>
                                          <p:attrName>ppt_y</p:attrName>
                                        </p:attrNameLst>
                                      </p:cBhvr>
                                      <p:rCtr x="3698" y="0"/>
                                    </p:animMotion>
                                  </p:childTnLst>
                                </p:cTn>
                              </p:par>
                              <p:par>
                                <p:cTn id="104" presetID="64" presetClass="path" presetSubtype="0" repeatCount="indefinite" accel="50000" decel="50000" fill="hold" grpId="1" nodeType="withEffect">
                                  <p:stCondLst>
                                    <p:cond delay="0"/>
                                  </p:stCondLst>
                                  <p:childTnLst>
                                    <p:animMotion origin="layout" path="M 3.54167E-6 -2.96296E-6 L 3.54167E-6 -0.07199 " pathEditMode="relative" rAng="0" ptsTypes="AA">
                                      <p:cBhvr>
                                        <p:cTn id="105" dur="500" fill="hold"/>
                                        <p:tgtEl>
                                          <p:spTgt spid="972"/>
                                        </p:tgtEl>
                                        <p:attrNameLst>
                                          <p:attrName>ppt_x</p:attrName>
                                          <p:attrName>ppt_y</p:attrName>
                                        </p:attrNameLst>
                                      </p:cBhvr>
                                      <p:rCtr x="0" y="-3611"/>
                                    </p:animMotion>
                                  </p:childTnLst>
                                </p:cTn>
                              </p:par>
                              <p:par>
                                <p:cTn id="106" presetID="64" presetClass="path" presetSubtype="0" repeatCount="indefinite" accel="50000" decel="50000" fill="hold" grpId="1" nodeType="withEffect">
                                  <p:stCondLst>
                                    <p:cond delay="0"/>
                                  </p:stCondLst>
                                  <p:childTnLst>
                                    <p:animMotion origin="layout" path="M -3.33333E-6 -2.22222E-6 L -3.33333E-6 -0.08588 " pathEditMode="relative" rAng="0" ptsTypes="AA">
                                      <p:cBhvr>
                                        <p:cTn id="107" dur="500" fill="hold"/>
                                        <p:tgtEl>
                                          <p:spTgt spid="973"/>
                                        </p:tgtEl>
                                        <p:attrNameLst>
                                          <p:attrName>ppt_x</p:attrName>
                                          <p:attrName>ppt_y</p:attrName>
                                        </p:attrNameLst>
                                      </p:cBhvr>
                                      <p:rCtr x="0" y="-4306"/>
                                    </p:animMotion>
                                  </p:childTnLst>
                                </p:cTn>
                              </p:par>
                              <p:par>
                                <p:cTn id="108" presetID="64" presetClass="path" presetSubtype="0" repeatCount="indefinite" accel="50000" decel="50000" fill="hold" grpId="1" nodeType="withEffect">
                                  <p:stCondLst>
                                    <p:cond delay="0"/>
                                  </p:stCondLst>
                                  <p:childTnLst>
                                    <p:animMotion origin="layout" path="M 3.125E-6 -4.81481E-6 L 3.125E-6 -0.08055 " pathEditMode="relative" rAng="0" ptsTypes="AA">
                                      <p:cBhvr>
                                        <p:cTn id="109" dur="500" fill="hold"/>
                                        <p:tgtEl>
                                          <p:spTgt spid="975"/>
                                        </p:tgtEl>
                                        <p:attrNameLst>
                                          <p:attrName>ppt_x</p:attrName>
                                          <p:attrName>ppt_y</p:attrName>
                                        </p:attrNameLst>
                                      </p:cBhvr>
                                      <p:rCtr x="0" y="-4028"/>
                                    </p:animMotion>
                                  </p:childTnLst>
                                </p:cTn>
                              </p:par>
                              <p:par>
                                <p:cTn id="110" presetID="63" presetClass="path" presetSubtype="0" repeatCount="indefinite" accel="50000" decel="50000" fill="hold" grpId="1" nodeType="withEffect">
                                  <p:stCondLst>
                                    <p:cond delay="0"/>
                                  </p:stCondLst>
                                  <p:childTnLst>
                                    <p:animMotion origin="layout" path="M 6.25E-7 2.59259E-6 L 0.04362 -0.0007 " pathEditMode="relative" rAng="0" ptsTypes="AA">
                                      <p:cBhvr>
                                        <p:cTn id="111" dur="500" fill="hold"/>
                                        <p:tgtEl>
                                          <p:spTgt spid="974"/>
                                        </p:tgtEl>
                                        <p:attrNameLst>
                                          <p:attrName>ppt_x</p:attrName>
                                          <p:attrName>ppt_y</p:attrName>
                                        </p:attrNameLst>
                                      </p:cBhvr>
                                      <p:rCtr x="2174" y="-46"/>
                                    </p:animMotion>
                                  </p:childTnLst>
                                </p:cTn>
                              </p:par>
                              <p:par>
                                <p:cTn id="112" presetID="64" presetClass="path" presetSubtype="0" repeatCount="indefinite" accel="50000" decel="50000" fill="hold" grpId="1" nodeType="withEffect">
                                  <p:stCondLst>
                                    <p:cond delay="0"/>
                                  </p:stCondLst>
                                  <p:childTnLst>
                                    <p:animMotion origin="layout" path="M 5.55112E-17 7.40741E-7 L 5.55112E-17 -0.10301 " pathEditMode="relative" rAng="0" ptsTypes="AA">
                                      <p:cBhvr>
                                        <p:cTn id="113" dur="1000" fill="hold"/>
                                        <p:tgtEl>
                                          <p:spTgt spid="1030"/>
                                        </p:tgtEl>
                                        <p:attrNameLst>
                                          <p:attrName>ppt_x</p:attrName>
                                          <p:attrName>ppt_y</p:attrName>
                                        </p:attrNameLst>
                                      </p:cBhvr>
                                      <p:rCtr x="0" y="-5162"/>
                                    </p:animMotion>
                                  </p:childTnLst>
                                </p:cTn>
                              </p:par>
                              <p:par>
                                <p:cTn id="114" presetID="64" presetClass="path" presetSubtype="0" repeatCount="indefinite" accel="50000" decel="50000" fill="hold" grpId="1" nodeType="withEffect">
                                  <p:stCondLst>
                                    <p:cond delay="0"/>
                                  </p:stCondLst>
                                  <p:childTnLst>
                                    <p:animMotion origin="layout" path="M 1.66667E-6 4.44444E-6 L 1.66667E-6 -0.10232 " pathEditMode="relative" rAng="0" ptsTypes="AA">
                                      <p:cBhvr>
                                        <p:cTn id="115" dur="1000" fill="hold"/>
                                        <p:tgtEl>
                                          <p:spTgt spid="1031"/>
                                        </p:tgtEl>
                                        <p:attrNameLst>
                                          <p:attrName>ppt_x</p:attrName>
                                          <p:attrName>ppt_y</p:attrName>
                                        </p:attrNameLst>
                                      </p:cBhvr>
                                      <p:rCtr x="0" y="-5116"/>
                                    </p:animMotion>
                                  </p:childTnLst>
                                </p:cTn>
                              </p:par>
                              <p:par>
                                <p:cTn id="116" presetID="64" presetClass="path" presetSubtype="0" repeatCount="indefinite" accel="50000" decel="50000" fill="hold" grpId="1" nodeType="withEffect">
                                  <p:stCondLst>
                                    <p:cond delay="0"/>
                                  </p:stCondLst>
                                  <p:childTnLst>
                                    <p:animMotion origin="layout" path="M 1.66667E-6 3.33333E-6 L 1.66667E-6 -0.04121 " pathEditMode="relative" rAng="0" ptsTypes="AA">
                                      <p:cBhvr>
                                        <p:cTn id="117" dur="1000" fill="hold"/>
                                        <p:tgtEl>
                                          <p:spTgt spid="1032"/>
                                        </p:tgtEl>
                                        <p:attrNameLst>
                                          <p:attrName>ppt_x</p:attrName>
                                          <p:attrName>ppt_y</p:attrName>
                                        </p:attrNameLst>
                                      </p:cBhvr>
                                      <p:rCtr x="0" y="-2060"/>
                                    </p:animMotion>
                                  </p:childTnLst>
                                </p:cTn>
                              </p:par>
                              <p:par>
                                <p:cTn id="118" presetID="64" presetClass="path" presetSubtype="0" repeatCount="indefinite" accel="50000" decel="50000" fill="hold" grpId="1" nodeType="withEffect">
                                  <p:stCondLst>
                                    <p:cond delay="0"/>
                                  </p:stCondLst>
                                  <p:childTnLst>
                                    <p:animMotion origin="layout" path="M 0 -4.07407E-6 L -0.07474 -4.07407E-6 " pathEditMode="relative" rAng="0" ptsTypes="AA">
                                      <p:cBhvr>
                                        <p:cTn id="119" dur="1000" fill="hold"/>
                                        <p:tgtEl>
                                          <p:spTgt spid="860"/>
                                        </p:tgtEl>
                                        <p:attrNameLst>
                                          <p:attrName>ppt_x</p:attrName>
                                          <p:attrName>ppt_y</p:attrName>
                                        </p:attrNameLst>
                                      </p:cBhvr>
                                      <p:rCtr x="-3737" y="0"/>
                                    </p:animMotion>
                                  </p:childTnLst>
                                </p:cTn>
                              </p:par>
                              <p:par>
                                <p:cTn id="120" presetID="64" presetClass="path" presetSubtype="0" repeatCount="indefinite" accel="50000" decel="50000" fill="hold" grpId="1" nodeType="withEffect">
                                  <p:stCondLst>
                                    <p:cond delay="0"/>
                                  </p:stCondLst>
                                  <p:childTnLst>
                                    <p:animMotion origin="layout" path="M -2.08333E-6 1.85185E-6 L 0.0737 0.00092 " pathEditMode="relative" rAng="0" ptsTypes="AA">
                                      <p:cBhvr>
                                        <p:cTn id="121" dur="1000" fill="hold"/>
                                        <p:tgtEl>
                                          <p:spTgt spid="890"/>
                                        </p:tgtEl>
                                        <p:attrNameLst>
                                          <p:attrName>ppt_x</p:attrName>
                                          <p:attrName>ppt_y</p:attrName>
                                        </p:attrNameLst>
                                      </p:cBhvr>
                                      <p:rCtr x="3685" y="46"/>
                                    </p:animMotion>
                                  </p:childTnLst>
                                </p:cTn>
                              </p:par>
                              <p:par>
                                <p:cTn id="122" presetID="64" presetClass="path" presetSubtype="0" repeatCount="indefinite" accel="50000" decel="50000" fill="hold" grpId="1" nodeType="withEffect">
                                  <p:stCondLst>
                                    <p:cond delay="0"/>
                                  </p:stCondLst>
                                  <p:childTnLst>
                                    <p:animMotion origin="layout" path="M -6.25E-7 4.44444E-6 L -6.25E-7 -0.10139 " pathEditMode="relative" rAng="0" ptsTypes="AA">
                                      <p:cBhvr>
                                        <p:cTn id="123" dur="1000" fill="hold"/>
                                        <p:tgtEl>
                                          <p:spTgt spid="795"/>
                                        </p:tgtEl>
                                        <p:attrNameLst>
                                          <p:attrName>ppt_x</p:attrName>
                                          <p:attrName>ppt_y</p:attrName>
                                        </p:attrNameLst>
                                      </p:cBhvr>
                                      <p:rCtr x="0" y="-5069"/>
                                    </p:animMotion>
                                  </p:childTnLst>
                                </p:cTn>
                              </p:par>
                              <p:par>
                                <p:cTn id="124" presetID="64" presetClass="path" presetSubtype="0" repeatCount="indefinite" accel="50000" decel="50000" fill="hold" grpId="1" nodeType="withEffect">
                                  <p:stCondLst>
                                    <p:cond delay="0"/>
                                  </p:stCondLst>
                                  <p:childTnLst>
                                    <p:animMotion origin="layout" path="M 3.33333E-6 -3.33333E-6 L 3.33333E-6 -0.05995 " pathEditMode="relative" rAng="0" ptsTypes="AA">
                                      <p:cBhvr>
                                        <p:cTn id="125" dur="1000" fill="hold"/>
                                        <p:tgtEl>
                                          <p:spTgt spid="790"/>
                                        </p:tgtEl>
                                        <p:attrNameLst>
                                          <p:attrName>ppt_x</p:attrName>
                                          <p:attrName>ppt_y</p:attrName>
                                        </p:attrNameLst>
                                      </p:cBhvr>
                                      <p:rCtr x="0" y="-3009"/>
                                    </p:animMotion>
                                  </p:childTnLst>
                                </p:cTn>
                              </p:par>
                              <p:par>
                                <p:cTn id="126" presetID="64" presetClass="path" presetSubtype="0" repeatCount="indefinite" accel="50000" decel="50000" fill="hold" grpId="1" nodeType="withEffect">
                                  <p:stCondLst>
                                    <p:cond delay="0"/>
                                  </p:stCondLst>
                                  <p:childTnLst>
                                    <p:animMotion origin="layout" path="M 4.16667E-6 -2.96296E-6 L 4.16667E-6 -0.05995 " pathEditMode="relative" rAng="0" ptsTypes="AA">
                                      <p:cBhvr>
                                        <p:cTn id="127" dur="1000" fill="hold"/>
                                        <p:tgtEl>
                                          <p:spTgt spid="791"/>
                                        </p:tgtEl>
                                        <p:attrNameLst>
                                          <p:attrName>ppt_x</p:attrName>
                                          <p:attrName>ppt_y</p:attrName>
                                        </p:attrNameLst>
                                      </p:cBhvr>
                                      <p:rCtr x="0" y="-3009"/>
                                    </p:animMotion>
                                  </p:childTnLst>
                                </p:cTn>
                              </p:par>
                              <p:par>
                                <p:cTn id="128" presetID="64" presetClass="path" presetSubtype="0" repeatCount="indefinite" accel="50000" decel="50000" fill="hold" grpId="1" nodeType="withEffect">
                                  <p:stCondLst>
                                    <p:cond delay="0"/>
                                  </p:stCondLst>
                                  <p:childTnLst>
                                    <p:animMotion origin="layout" path="M 2.70833E-6 -2.96296E-6 L 2.70833E-6 -0.05995 " pathEditMode="relative" rAng="0" ptsTypes="AA">
                                      <p:cBhvr>
                                        <p:cTn id="129" dur="1000" fill="hold"/>
                                        <p:tgtEl>
                                          <p:spTgt spid="792"/>
                                        </p:tgtEl>
                                        <p:attrNameLst>
                                          <p:attrName>ppt_x</p:attrName>
                                          <p:attrName>ppt_y</p:attrName>
                                        </p:attrNameLst>
                                      </p:cBhvr>
                                      <p:rCtr x="0" y="-3009"/>
                                    </p:animMotion>
                                  </p:childTnLst>
                                </p:cTn>
                              </p:par>
                              <p:par>
                                <p:cTn id="130" presetID="64" presetClass="path" presetSubtype="0" repeatCount="indefinite" accel="50000" decel="50000" fill="hold" grpId="1" nodeType="withEffect">
                                  <p:stCondLst>
                                    <p:cond delay="0"/>
                                  </p:stCondLst>
                                  <p:childTnLst>
                                    <p:animMotion origin="layout" path="M 4.58333E-6 2.96296E-6 L 4.58333E-6 -0.05996 " pathEditMode="relative" rAng="0" ptsTypes="AA">
                                      <p:cBhvr>
                                        <p:cTn id="131" dur="1000" fill="hold"/>
                                        <p:tgtEl>
                                          <p:spTgt spid="793"/>
                                        </p:tgtEl>
                                        <p:attrNameLst>
                                          <p:attrName>ppt_x</p:attrName>
                                          <p:attrName>ppt_y</p:attrName>
                                        </p:attrNameLst>
                                      </p:cBhvr>
                                      <p:rCtr x="0" y="-3009"/>
                                    </p:animMotion>
                                  </p:childTnLst>
                                </p:cTn>
                              </p:par>
                              <p:par>
                                <p:cTn id="132" presetID="64" presetClass="path" presetSubtype="0" repeatCount="indefinite" accel="50000" decel="50000" fill="hold" grpId="1" nodeType="withEffect">
                                  <p:stCondLst>
                                    <p:cond delay="0"/>
                                  </p:stCondLst>
                                  <p:childTnLst>
                                    <p:animMotion origin="layout" path="M -1.25E-6 -4.44444E-6 L -1.25E-6 -0.06527 " pathEditMode="relative" rAng="0" ptsTypes="AA">
                                      <p:cBhvr>
                                        <p:cTn id="133" dur="1000" fill="hold"/>
                                        <p:tgtEl>
                                          <p:spTgt spid="1058"/>
                                        </p:tgtEl>
                                        <p:attrNameLst>
                                          <p:attrName>ppt_x</p:attrName>
                                          <p:attrName>ppt_y</p:attrName>
                                        </p:attrNameLst>
                                      </p:cBhvr>
                                      <p:rCtr x="0" y="-3264"/>
                                    </p:animMotion>
                                  </p:childTnLst>
                                </p:cTn>
                              </p:par>
                              <p:par>
                                <p:cTn id="134" presetID="64" presetClass="path" presetSubtype="0" repeatCount="indefinite" accel="50000" decel="50000" fill="hold" grpId="1" nodeType="withEffect">
                                  <p:stCondLst>
                                    <p:cond delay="0"/>
                                  </p:stCondLst>
                                  <p:childTnLst>
                                    <p:animMotion origin="layout" path="M 2.08333E-7 1.85185E-6 L 2.08333E-7 -0.06528 " pathEditMode="relative" rAng="0" ptsTypes="AA">
                                      <p:cBhvr>
                                        <p:cTn id="135" dur="1000" fill="hold"/>
                                        <p:tgtEl>
                                          <p:spTgt spid="1059"/>
                                        </p:tgtEl>
                                        <p:attrNameLst>
                                          <p:attrName>ppt_x</p:attrName>
                                          <p:attrName>ppt_y</p:attrName>
                                        </p:attrNameLst>
                                      </p:cBhvr>
                                      <p:rCtr x="0" y="-3264"/>
                                    </p:animMotion>
                                  </p:childTnLst>
                                </p:cTn>
                              </p:par>
                              <p:par>
                                <p:cTn id="136" presetID="64" presetClass="path" presetSubtype="0" repeatCount="indefinite" accel="50000" decel="50000" fill="hold" grpId="1" nodeType="withEffect">
                                  <p:stCondLst>
                                    <p:cond delay="0"/>
                                  </p:stCondLst>
                                  <p:childTnLst>
                                    <p:animMotion origin="layout" path="M 3.54167E-6 -3.7037E-6 L 3.54167E-6 -0.06527 " pathEditMode="relative" rAng="0" ptsTypes="AA">
                                      <p:cBhvr>
                                        <p:cTn id="137" dur="1000" fill="hold"/>
                                        <p:tgtEl>
                                          <p:spTgt spid="1060"/>
                                        </p:tgtEl>
                                        <p:attrNameLst>
                                          <p:attrName>ppt_x</p:attrName>
                                          <p:attrName>ppt_y</p:attrName>
                                        </p:attrNameLst>
                                      </p:cBhvr>
                                      <p:rCtr x="0" y="-3264"/>
                                    </p:animMotion>
                                  </p:childTnLst>
                                </p:cTn>
                              </p:par>
                              <p:par>
                                <p:cTn id="138" presetID="64" presetClass="path" presetSubtype="0" repeatCount="indefinite" accel="50000" decel="50000" fill="hold" grpId="1" nodeType="withEffect">
                                  <p:stCondLst>
                                    <p:cond delay="0"/>
                                  </p:stCondLst>
                                  <p:childTnLst>
                                    <p:animMotion origin="layout" path="M -4.16667E-7 -4.44444E-6 L -4.16667E-7 -0.06527 " pathEditMode="relative" rAng="0" ptsTypes="AA">
                                      <p:cBhvr>
                                        <p:cTn id="139" dur="1000" fill="hold"/>
                                        <p:tgtEl>
                                          <p:spTgt spid="1061"/>
                                        </p:tgtEl>
                                        <p:attrNameLst>
                                          <p:attrName>ppt_x</p:attrName>
                                          <p:attrName>ppt_y</p:attrName>
                                        </p:attrNameLst>
                                      </p:cBhvr>
                                      <p:rCtr x="0" y="-3264"/>
                                    </p:animMotion>
                                  </p:childTnLst>
                                </p:cTn>
                              </p:par>
                              <p:par>
                                <p:cTn id="140" presetID="64" presetClass="path" presetSubtype="0" repeatCount="indefinite" accel="50000" decel="50000" fill="hold" grpId="1" nodeType="withEffect">
                                  <p:stCondLst>
                                    <p:cond delay="0"/>
                                  </p:stCondLst>
                                  <p:childTnLst>
                                    <p:animMotion origin="layout" path="M -1.04167E-6 2.77556E-17 L -1.04167E-6 -0.06528 " pathEditMode="relative" rAng="0" ptsTypes="AA">
                                      <p:cBhvr>
                                        <p:cTn id="141" dur="1000" fill="hold"/>
                                        <p:tgtEl>
                                          <p:spTgt spid="1062"/>
                                        </p:tgtEl>
                                        <p:attrNameLst>
                                          <p:attrName>ppt_x</p:attrName>
                                          <p:attrName>ppt_y</p:attrName>
                                        </p:attrNameLst>
                                      </p:cBhvr>
                                      <p:rCtr x="0" y="-32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8" grpId="0" animBg="1"/>
      <p:bldP spid="1058" grpId="1" animBg="1"/>
      <p:bldP spid="1059" grpId="0" animBg="1"/>
      <p:bldP spid="1059" grpId="1" animBg="1"/>
      <p:bldP spid="1060" grpId="0" animBg="1"/>
      <p:bldP spid="1060" grpId="1" animBg="1"/>
      <p:bldP spid="1061" grpId="0" animBg="1"/>
      <p:bldP spid="1061" grpId="1" animBg="1"/>
      <p:bldP spid="1062" grpId="0" animBg="1"/>
      <p:bldP spid="1062" grpId="1" animBg="1"/>
      <p:bldP spid="383" grpId="0" animBg="1"/>
      <p:bldP spid="384" grpId="0" animBg="1"/>
      <p:bldP spid="790" grpId="0" animBg="1"/>
      <p:bldP spid="790" grpId="1" animBg="1"/>
      <p:bldP spid="791" grpId="0" animBg="1"/>
      <p:bldP spid="791" grpId="1" animBg="1"/>
      <p:bldP spid="792" grpId="0" animBg="1"/>
      <p:bldP spid="792" grpId="1" animBg="1"/>
      <p:bldP spid="793" grpId="0" animBg="1"/>
      <p:bldP spid="793" grpId="1" animBg="1"/>
      <p:bldP spid="795" grpId="0" animBg="1"/>
      <p:bldP spid="795" grpId="1" animBg="1"/>
      <p:bldP spid="806" grpId="0" animBg="1"/>
      <p:bldP spid="806" grpId="1" animBg="1"/>
      <p:bldP spid="860" grpId="0" animBg="1"/>
      <p:bldP spid="860" grpId="1" animBg="1"/>
      <p:bldP spid="890" grpId="0" animBg="1"/>
      <p:bldP spid="890" grpId="1" animBg="1"/>
      <p:bldP spid="969" grpId="0" animBg="1"/>
      <p:bldP spid="969" grpId="1" animBg="1"/>
      <p:bldP spid="970" grpId="0" animBg="1"/>
      <p:bldP spid="970" grpId="1" animBg="1"/>
      <p:bldP spid="971" grpId="0" animBg="1"/>
      <p:bldP spid="971" grpId="1" animBg="1"/>
      <p:bldP spid="972" grpId="0" animBg="1"/>
      <p:bldP spid="972" grpId="1" animBg="1"/>
      <p:bldP spid="973" grpId="0" animBg="1"/>
      <p:bldP spid="973" grpId="1" animBg="1"/>
      <p:bldP spid="974" grpId="0" animBg="1"/>
      <p:bldP spid="974" grpId="1" animBg="1"/>
      <p:bldP spid="975" grpId="0" animBg="1"/>
      <p:bldP spid="975" grpId="1" animBg="1"/>
      <p:bldP spid="1030" grpId="0" animBg="1"/>
      <p:bldP spid="1030" grpId="1" animBg="1"/>
      <p:bldP spid="1031" grpId="0" animBg="1"/>
      <p:bldP spid="1031" grpId="1" animBg="1"/>
      <p:bldP spid="1032" grpId="0" animBg="1"/>
      <p:bldP spid="1032" grpId="1"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descr="Analytics Platform rectangle">
            <a:extLst>
              <a:ext uri="{FF2B5EF4-FFF2-40B4-BE49-F238E27FC236}">
                <a16:creationId xmlns:a16="http://schemas.microsoft.com/office/drawing/2014/main" id="{ED828BE3-DA7F-4791-8B43-CB4649BB7CB4}"/>
              </a:ext>
            </a:extLst>
          </p:cNvPr>
          <p:cNvSpPr/>
          <p:nvPr/>
        </p:nvSpPr>
        <p:spPr bwMode="auto">
          <a:xfrm>
            <a:off x="1234440" y="322405"/>
            <a:ext cx="10404836" cy="3531329"/>
          </a:xfrm>
          <a:prstGeom prst="rect">
            <a:avLst/>
          </a:prstGeom>
          <a:solidFill>
            <a:schemeClr val="bg1">
              <a:lumMod val="95000"/>
            </a:schemeClr>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91440" bIns="91440" numCol="1" spcCol="0" rtlCol="0" fromWordArt="0" anchor="t" anchorCtr="0" forceAA="0" compatLnSpc="1">
            <a:prstTxWarp prst="textNoShape">
              <a:avLst/>
            </a:prstTxWarp>
            <a:noAutofit/>
          </a:bodyPr>
          <a:lstStyle/>
          <a:p>
            <a:pPr marL="0" marR="0" lvl="0" indent="0" algn="l" defTabSz="710593" rtl="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endParaRPr>
          </a:p>
        </p:txBody>
      </p:sp>
      <p:sp>
        <p:nvSpPr>
          <p:cNvPr id="3" name="TextBox 2">
            <a:extLst>
              <a:ext uri="{FF2B5EF4-FFF2-40B4-BE49-F238E27FC236}">
                <a16:creationId xmlns:a16="http://schemas.microsoft.com/office/drawing/2014/main" id="{C1DF056C-C552-42CF-A75D-5A5692F7F263}"/>
              </a:ext>
            </a:extLst>
          </p:cNvPr>
          <p:cNvSpPr txBox="1"/>
          <p:nvPr/>
        </p:nvSpPr>
        <p:spPr>
          <a:xfrm>
            <a:off x="1416301" y="384428"/>
            <a:ext cx="1065997" cy="153888"/>
          </a:xfrm>
          <a:prstGeom prst="rect">
            <a:avLst/>
          </a:prstGeom>
          <a:noFill/>
        </p:spPr>
        <p:txBody>
          <a:bodyPr wrap="non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Analytics Platform</a:t>
            </a:r>
          </a:p>
        </p:txBody>
      </p:sp>
      <p:pic>
        <p:nvPicPr>
          <p:cNvPr id="4" name="Picture 3" descr="Azure synapse">
            <a:extLst>
              <a:ext uri="{FF2B5EF4-FFF2-40B4-BE49-F238E27FC236}">
                <a16:creationId xmlns:a16="http://schemas.microsoft.com/office/drawing/2014/main" id="{96692712-1DF5-40A3-88E2-5C55B67DF5A9}"/>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3"/>
          <a:stretch/>
        </p:blipFill>
        <p:spPr>
          <a:xfrm>
            <a:off x="2528304" y="395702"/>
            <a:ext cx="153882" cy="162643"/>
          </a:xfrm>
          <a:prstGeom prst="rect">
            <a:avLst/>
          </a:prstGeom>
        </p:spPr>
      </p:pic>
      <p:cxnSp>
        <p:nvCxnSpPr>
          <p:cNvPr id="787" name="Straight Arrow Connector 786">
            <a:extLst>
              <a:ext uri="{FF2B5EF4-FFF2-40B4-BE49-F238E27FC236}">
                <a16:creationId xmlns:a16="http://schemas.microsoft.com/office/drawing/2014/main" id="{40A9DDA0-C577-4863-9807-D04E523CC7ED}"/>
              </a:ext>
              <a:ext uri="{C183D7F6-B498-43B3-948B-1728B52AA6E4}">
                <adec:decorative xmlns:adec="http://schemas.microsoft.com/office/drawing/2017/decorative" val="1"/>
              </a:ext>
            </a:extLst>
          </p:cNvPr>
          <p:cNvCxnSpPr>
            <a:cxnSpLocks/>
          </p:cNvCxnSpPr>
          <p:nvPr/>
        </p:nvCxnSpPr>
        <p:spPr>
          <a:xfrm rot="16200000">
            <a:off x="6020889" y="1314244"/>
            <a:ext cx="30070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543" name="Straight Arrow Connector 542">
            <a:extLst>
              <a:ext uri="{FF2B5EF4-FFF2-40B4-BE49-F238E27FC236}">
                <a16:creationId xmlns:a16="http://schemas.microsoft.com/office/drawing/2014/main" id="{BCD31C99-BC33-45A6-89BB-FC0FAF254C72}"/>
              </a:ext>
              <a:ext uri="{C183D7F6-B498-43B3-948B-1728B52AA6E4}">
                <adec:decorative xmlns:adec="http://schemas.microsoft.com/office/drawing/2017/decorative" val="1"/>
              </a:ext>
            </a:extLst>
          </p:cNvPr>
          <p:cNvCxnSpPr>
            <a:cxnSpLocks/>
          </p:cNvCxnSpPr>
          <p:nvPr/>
        </p:nvCxnSpPr>
        <p:spPr>
          <a:xfrm rot="16200000">
            <a:off x="1839845" y="1314245"/>
            <a:ext cx="30070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544" name="Straight Arrow Connector 543">
            <a:extLst>
              <a:ext uri="{FF2B5EF4-FFF2-40B4-BE49-F238E27FC236}">
                <a16:creationId xmlns:a16="http://schemas.microsoft.com/office/drawing/2014/main" id="{0A0DA9B4-74EE-4E1C-94C8-BF82EB3B69D2}"/>
              </a:ext>
              <a:ext uri="{C183D7F6-B498-43B3-948B-1728B52AA6E4}">
                <adec:decorative xmlns:adec="http://schemas.microsoft.com/office/drawing/2017/decorative" val="1"/>
              </a:ext>
            </a:extLst>
          </p:cNvPr>
          <p:cNvCxnSpPr>
            <a:cxnSpLocks/>
          </p:cNvCxnSpPr>
          <p:nvPr/>
        </p:nvCxnSpPr>
        <p:spPr>
          <a:xfrm rot="16200000">
            <a:off x="9220825" y="1314244"/>
            <a:ext cx="30070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545" name="Straight Arrow Connector 544">
            <a:extLst>
              <a:ext uri="{FF2B5EF4-FFF2-40B4-BE49-F238E27FC236}">
                <a16:creationId xmlns:a16="http://schemas.microsoft.com/office/drawing/2014/main" id="{B49AB10F-93DD-4BF5-8993-986697E483FC}"/>
              </a:ext>
              <a:ext uri="{C183D7F6-B498-43B3-948B-1728B52AA6E4}">
                <adec:decorative xmlns:adec="http://schemas.microsoft.com/office/drawing/2017/decorative" val="1"/>
              </a:ext>
            </a:extLst>
          </p:cNvPr>
          <p:cNvCxnSpPr>
            <a:cxnSpLocks/>
          </p:cNvCxnSpPr>
          <p:nvPr/>
        </p:nvCxnSpPr>
        <p:spPr>
          <a:xfrm rot="16200000">
            <a:off x="4703453" y="1314244"/>
            <a:ext cx="30070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786" name="Straight Arrow Connector 785">
            <a:extLst>
              <a:ext uri="{FF2B5EF4-FFF2-40B4-BE49-F238E27FC236}">
                <a16:creationId xmlns:a16="http://schemas.microsoft.com/office/drawing/2014/main" id="{36A4EE54-F57E-4174-984A-A51BC7DFE35A}"/>
              </a:ext>
              <a:ext uri="{C183D7F6-B498-43B3-948B-1728B52AA6E4}">
                <adec:decorative xmlns:adec="http://schemas.microsoft.com/office/drawing/2017/decorative" val="1"/>
              </a:ext>
            </a:extLst>
          </p:cNvPr>
          <p:cNvCxnSpPr>
            <a:cxnSpLocks/>
          </p:cNvCxnSpPr>
          <p:nvPr/>
        </p:nvCxnSpPr>
        <p:spPr>
          <a:xfrm rot="16200000">
            <a:off x="3125668" y="1314245"/>
            <a:ext cx="30070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sp>
        <p:nvSpPr>
          <p:cNvPr id="1058" name="Oval 1057" descr="Dark blue circle">
            <a:extLst>
              <a:ext uri="{FF2B5EF4-FFF2-40B4-BE49-F238E27FC236}">
                <a16:creationId xmlns:a16="http://schemas.microsoft.com/office/drawing/2014/main" id="{02C17090-423B-4491-ABCB-0B080FFC669D}"/>
              </a:ext>
            </a:extLst>
          </p:cNvPr>
          <p:cNvSpPr/>
          <p:nvPr/>
        </p:nvSpPr>
        <p:spPr bwMode="auto">
          <a:xfrm>
            <a:off x="1936333" y="1451013"/>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59" name="Oval 1058" descr="Dark blue circle">
            <a:extLst>
              <a:ext uri="{FF2B5EF4-FFF2-40B4-BE49-F238E27FC236}">
                <a16:creationId xmlns:a16="http://schemas.microsoft.com/office/drawing/2014/main" id="{4049FD33-13DA-478A-9D66-1714CB38E745}"/>
              </a:ext>
            </a:extLst>
          </p:cNvPr>
          <p:cNvSpPr/>
          <p:nvPr/>
        </p:nvSpPr>
        <p:spPr bwMode="auto">
          <a:xfrm>
            <a:off x="3221683" y="1477191"/>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60" name="Oval 1059" descr="Dark blue circle">
            <a:extLst>
              <a:ext uri="{FF2B5EF4-FFF2-40B4-BE49-F238E27FC236}">
                <a16:creationId xmlns:a16="http://schemas.microsoft.com/office/drawing/2014/main" id="{08CA09DD-7240-45CC-BBC0-6E7F1A47FA58}"/>
              </a:ext>
            </a:extLst>
          </p:cNvPr>
          <p:cNvSpPr/>
          <p:nvPr/>
        </p:nvSpPr>
        <p:spPr bwMode="auto">
          <a:xfrm>
            <a:off x="4795409" y="1471550"/>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61" name="Oval 1060" descr="Dark blue circle">
            <a:extLst>
              <a:ext uri="{FF2B5EF4-FFF2-40B4-BE49-F238E27FC236}">
                <a16:creationId xmlns:a16="http://schemas.microsoft.com/office/drawing/2014/main" id="{869E82BD-70EA-4360-A2BB-D6905D18B288}"/>
              </a:ext>
            </a:extLst>
          </p:cNvPr>
          <p:cNvSpPr/>
          <p:nvPr/>
        </p:nvSpPr>
        <p:spPr bwMode="auto">
          <a:xfrm>
            <a:off x="6121770" y="1451037"/>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62" name="Oval 1061" descr="Dark blue circle">
            <a:extLst>
              <a:ext uri="{FF2B5EF4-FFF2-40B4-BE49-F238E27FC236}">
                <a16:creationId xmlns:a16="http://schemas.microsoft.com/office/drawing/2014/main" id="{41FA5C7F-9EDB-44F0-A03C-1D3BDD8C616B}"/>
              </a:ext>
            </a:extLst>
          </p:cNvPr>
          <p:cNvSpPr/>
          <p:nvPr/>
        </p:nvSpPr>
        <p:spPr bwMode="auto">
          <a:xfrm>
            <a:off x="9327189" y="1446216"/>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540" name="Group 539" descr="Data consumption">
            <a:extLst>
              <a:ext uri="{FF2B5EF4-FFF2-40B4-BE49-F238E27FC236}">
                <a16:creationId xmlns:a16="http://schemas.microsoft.com/office/drawing/2014/main" id="{0060A96D-77F5-4C17-984A-86ABC33A4A7B}"/>
              </a:ext>
            </a:extLst>
          </p:cNvPr>
          <p:cNvGrpSpPr/>
          <p:nvPr/>
        </p:nvGrpSpPr>
        <p:grpSpPr>
          <a:xfrm>
            <a:off x="318354" y="556239"/>
            <a:ext cx="292796" cy="758952"/>
            <a:chOff x="318354" y="556239"/>
            <a:chExt cx="292796" cy="758952"/>
          </a:xfrm>
        </p:grpSpPr>
        <p:cxnSp>
          <p:nvCxnSpPr>
            <p:cNvPr id="541" name="Straight Arrow Connector 540">
              <a:extLst>
                <a:ext uri="{FF2B5EF4-FFF2-40B4-BE49-F238E27FC236}">
                  <a16:creationId xmlns:a16="http://schemas.microsoft.com/office/drawing/2014/main" id="{CC32F197-273F-45B3-897E-B517F72D0404}"/>
                </a:ext>
              </a:extLst>
            </p:cNvPr>
            <p:cNvCxnSpPr>
              <a:cxnSpLocks/>
            </p:cNvCxnSpPr>
            <p:nvPr/>
          </p:nvCxnSpPr>
          <p:spPr>
            <a:xfrm rot="16200000">
              <a:off x="231674" y="935715"/>
              <a:ext cx="758952"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542" name="TextBox 541">
              <a:extLst>
                <a:ext uri="{FF2B5EF4-FFF2-40B4-BE49-F238E27FC236}">
                  <a16:creationId xmlns:a16="http://schemas.microsoft.com/office/drawing/2014/main" id="{A431B5FC-D5C2-4ED6-B5BC-3579FA07EC77}"/>
                </a:ext>
              </a:extLst>
            </p:cNvPr>
            <p:cNvSpPr txBox="1"/>
            <p:nvPr/>
          </p:nvSpPr>
          <p:spPr>
            <a:xfrm rot="16200000">
              <a:off x="96008" y="809758"/>
              <a:ext cx="690913"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Data </a:t>
              </a:r>
              <a:b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b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consumption</a:t>
              </a:r>
            </a:p>
          </p:txBody>
        </p:sp>
      </p:grpSp>
      <p:grpSp>
        <p:nvGrpSpPr>
          <p:cNvPr id="562" name="Group 561" descr="Internal first-party">
            <a:extLst>
              <a:ext uri="{FF2B5EF4-FFF2-40B4-BE49-F238E27FC236}">
                <a16:creationId xmlns:a16="http://schemas.microsoft.com/office/drawing/2014/main" id="{F1894449-A0B5-45B4-A5C3-645A5490E722}"/>
              </a:ext>
            </a:extLst>
          </p:cNvPr>
          <p:cNvGrpSpPr/>
          <p:nvPr/>
        </p:nvGrpSpPr>
        <p:grpSpPr>
          <a:xfrm>
            <a:off x="4895711" y="6522595"/>
            <a:ext cx="4005806" cy="158890"/>
            <a:chOff x="2857041" y="6303273"/>
            <a:chExt cx="5797295" cy="158890"/>
          </a:xfrm>
        </p:grpSpPr>
        <p:cxnSp>
          <p:nvCxnSpPr>
            <p:cNvPr id="563" name="Straight Arrow Connector 562">
              <a:extLst>
                <a:ext uri="{FF2B5EF4-FFF2-40B4-BE49-F238E27FC236}">
                  <a16:creationId xmlns:a16="http://schemas.microsoft.com/office/drawing/2014/main" id="{6502B18F-911A-4437-951F-CDFEE2306194}"/>
                </a:ext>
              </a:extLst>
            </p:cNvPr>
            <p:cNvCxnSpPr>
              <a:cxnSpLocks/>
            </p:cNvCxnSpPr>
            <p:nvPr/>
          </p:nvCxnSpPr>
          <p:spPr>
            <a:xfrm rot="10800000" flipV="1">
              <a:off x="2857041" y="6303273"/>
              <a:ext cx="5797295"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564" name="TextBox 563">
              <a:extLst>
                <a:ext uri="{FF2B5EF4-FFF2-40B4-BE49-F238E27FC236}">
                  <a16:creationId xmlns:a16="http://schemas.microsoft.com/office/drawing/2014/main" id="{8B7D7165-03F0-4369-92CB-4CECCC3C0245}"/>
                </a:ext>
              </a:extLst>
            </p:cNvPr>
            <p:cNvSpPr txBox="1"/>
            <p:nvPr/>
          </p:nvSpPr>
          <p:spPr>
            <a:xfrm>
              <a:off x="5508897" y="6354441"/>
              <a:ext cx="493580" cy="107722"/>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n-US" sz="700" b="0" i="0" u="none" strike="noStrike" kern="1200" cap="none" spc="0" normalizeH="0" baseline="0" noProof="0">
                  <a:ln>
                    <a:noFill/>
                  </a:ln>
                  <a:solidFill>
                    <a:srgbClr val="000000">
                      <a:lumMod val="65000"/>
                      <a:lumOff val="35000"/>
                    </a:srgbClr>
                  </a:solidFill>
                  <a:effectLst/>
                  <a:uLnTx/>
                  <a:uFillTx/>
                  <a:latin typeface="Segoe UI"/>
                  <a:ea typeface="+mn-ea"/>
                  <a:cs typeface="+mn-cs"/>
                </a:rPr>
                <a:t>Internal first-party</a:t>
              </a:r>
            </a:p>
          </p:txBody>
        </p:sp>
      </p:grpSp>
      <p:grpSp>
        <p:nvGrpSpPr>
          <p:cNvPr id="565" name="Group 564" descr="Second-partly">
            <a:extLst>
              <a:ext uri="{FF2B5EF4-FFF2-40B4-BE49-F238E27FC236}">
                <a16:creationId xmlns:a16="http://schemas.microsoft.com/office/drawing/2014/main" id="{34026A8C-E71E-4A9D-B721-62D084E4F972}"/>
              </a:ext>
            </a:extLst>
          </p:cNvPr>
          <p:cNvGrpSpPr/>
          <p:nvPr/>
        </p:nvGrpSpPr>
        <p:grpSpPr>
          <a:xfrm>
            <a:off x="8959153" y="6522595"/>
            <a:ext cx="1104059" cy="158890"/>
            <a:chOff x="8758225" y="6303273"/>
            <a:chExt cx="1371600" cy="158890"/>
          </a:xfrm>
        </p:grpSpPr>
        <p:cxnSp>
          <p:nvCxnSpPr>
            <p:cNvPr id="566" name="Straight Arrow Connector 565">
              <a:extLst>
                <a:ext uri="{FF2B5EF4-FFF2-40B4-BE49-F238E27FC236}">
                  <a16:creationId xmlns:a16="http://schemas.microsoft.com/office/drawing/2014/main" id="{8A2F7BEF-8E8C-4FEF-8CCE-8E03C70498F2}"/>
                </a:ext>
              </a:extLst>
            </p:cNvPr>
            <p:cNvCxnSpPr>
              <a:cxnSpLocks/>
            </p:cNvCxnSpPr>
            <p:nvPr/>
          </p:nvCxnSpPr>
          <p:spPr>
            <a:xfrm>
              <a:off x="8758225" y="6303273"/>
              <a:ext cx="1371600"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567" name="TextBox 566">
              <a:extLst>
                <a:ext uri="{FF2B5EF4-FFF2-40B4-BE49-F238E27FC236}">
                  <a16:creationId xmlns:a16="http://schemas.microsoft.com/office/drawing/2014/main" id="{B9A73C8C-09FB-4EBB-BFCD-67F9720D7F99}"/>
                </a:ext>
              </a:extLst>
            </p:cNvPr>
            <p:cNvSpPr txBox="1"/>
            <p:nvPr/>
          </p:nvSpPr>
          <p:spPr>
            <a:xfrm>
              <a:off x="9207863" y="6354441"/>
              <a:ext cx="472325" cy="107722"/>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n-US" sz="700" b="0" i="0" u="none" strike="noStrike" kern="1200" cap="none" spc="0" normalizeH="0" baseline="0" noProof="0">
                  <a:ln>
                    <a:noFill/>
                  </a:ln>
                  <a:solidFill>
                    <a:srgbClr val="000000">
                      <a:lumMod val="65000"/>
                      <a:lumOff val="35000"/>
                    </a:srgbClr>
                  </a:solidFill>
                  <a:effectLst/>
                  <a:uLnTx/>
                  <a:uFillTx/>
                  <a:latin typeface="Segoe UI"/>
                  <a:ea typeface="+mn-ea"/>
                  <a:cs typeface="+mn-cs"/>
                </a:rPr>
                <a:t>Second-party</a:t>
              </a:r>
            </a:p>
          </p:txBody>
        </p:sp>
      </p:grpSp>
      <p:grpSp>
        <p:nvGrpSpPr>
          <p:cNvPr id="568" name="Group 567" descr="External third-party">
            <a:extLst>
              <a:ext uri="{FF2B5EF4-FFF2-40B4-BE49-F238E27FC236}">
                <a16:creationId xmlns:a16="http://schemas.microsoft.com/office/drawing/2014/main" id="{94A8126F-80EB-41C5-8A0B-286DC3510EA9}"/>
              </a:ext>
            </a:extLst>
          </p:cNvPr>
          <p:cNvGrpSpPr/>
          <p:nvPr/>
        </p:nvGrpSpPr>
        <p:grpSpPr>
          <a:xfrm>
            <a:off x="10120850" y="6522595"/>
            <a:ext cx="1153549" cy="158890"/>
            <a:chOff x="10267675" y="6303273"/>
            <a:chExt cx="1371600" cy="158890"/>
          </a:xfrm>
        </p:grpSpPr>
        <p:cxnSp>
          <p:nvCxnSpPr>
            <p:cNvPr id="569" name="Straight Arrow Connector 568">
              <a:extLst>
                <a:ext uri="{FF2B5EF4-FFF2-40B4-BE49-F238E27FC236}">
                  <a16:creationId xmlns:a16="http://schemas.microsoft.com/office/drawing/2014/main" id="{E1B49323-0BAD-416D-AB00-AA4FA4074A3F}"/>
                </a:ext>
              </a:extLst>
            </p:cNvPr>
            <p:cNvCxnSpPr>
              <a:cxnSpLocks/>
            </p:cNvCxnSpPr>
            <p:nvPr/>
          </p:nvCxnSpPr>
          <p:spPr>
            <a:xfrm>
              <a:off x="10267675" y="6303273"/>
              <a:ext cx="1371600"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570" name="TextBox 569">
              <a:extLst>
                <a:ext uri="{FF2B5EF4-FFF2-40B4-BE49-F238E27FC236}">
                  <a16:creationId xmlns:a16="http://schemas.microsoft.com/office/drawing/2014/main" id="{B1BA4B3E-B138-4D32-A257-F19E96547B45}"/>
                </a:ext>
              </a:extLst>
            </p:cNvPr>
            <p:cNvSpPr txBox="1"/>
            <p:nvPr/>
          </p:nvSpPr>
          <p:spPr>
            <a:xfrm>
              <a:off x="10572762" y="6354441"/>
              <a:ext cx="761427" cy="107722"/>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n-US" sz="700" b="0" i="0" u="none" strike="noStrike" kern="1200" cap="none" spc="0" normalizeH="0" baseline="0" noProof="0">
                  <a:ln>
                    <a:noFill/>
                  </a:ln>
                  <a:solidFill>
                    <a:srgbClr val="000000">
                      <a:lumMod val="65000"/>
                      <a:lumOff val="35000"/>
                    </a:srgbClr>
                  </a:solidFill>
                  <a:effectLst/>
                  <a:uLnTx/>
                  <a:uFillTx/>
                  <a:latin typeface="Segoe UI"/>
                  <a:ea typeface="+mn-ea"/>
                  <a:cs typeface="+mn-cs"/>
                </a:rPr>
                <a:t>External third-party</a:t>
              </a:r>
            </a:p>
          </p:txBody>
        </p:sp>
      </p:grpSp>
      <p:grpSp>
        <p:nvGrpSpPr>
          <p:cNvPr id="571" name="Group 570" descr="Data managed by Microsoft">
            <a:extLst>
              <a:ext uri="{FF2B5EF4-FFF2-40B4-BE49-F238E27FC236}">
                <a16:creationId xmlns:a16="http://schemas.microsoft.com/office/drawing/2014/main" id="{90D7388E-26C1-4B29-B777-8F9C18A24E2F}"/>
              </a:ext>
            </a:extLst>
          </p:cNvPr>
          <p:cNvGrpSpPr/>
          <p:nvPr/>
        </p:nvGrpSpPr>
        <p:grpSpPr>
          <a:xfrm>
            <a:off x="1731329" y="6522595"/>
            <a:ext cx="3107254" cy="158890"/>
            <a:chOff x="1304962" y="6303273"/>
            <a:chExt cx="1499616" cy="158890"/>
          </a:xfrm>
        </p:grpSpPr>
        <p:cxnSp>
          <p:nvCxnSpPr>
            <p:cNvPr id="572" name="Straight Arrow Connector 571">
              <a:extLst>
                <a:ext uri="{FF2B5EF4-FFF2-40B4-BE49-F238E27FC236}">
                  <a16:creationId xmlns:a16="http://schemas.microsoft.com/office/drawing/2014/main" id="{AED751F2-5462-4AF3-BC76-ABC4AC8AF193}"/>
                </a:ext>
              </a:extLst>
            </p:cNvPr>
            <p:cNvCxnSpPr>
              <a:cxnSpLocks/>
            </p:cNvCxnSpPr>
            <p:nvPr/>
          </p:nvCxnSpPr>
          <p:spPr>
            <a:xfrm rot="10800000" flipV="1">
              <a:off x="1304962" y="6303273"/>
              <a:ext cx="1499616"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573" name="TextBox 572">
              <a:extLst>
                <a:ext uri="{FF2B5EF4-FFF2-40B4-BE49-F238E27FC236}">
                  <a16:creationId xmlns:a16="http://schemas.microsoft.com/office/drawing/2014/main" id="{3B1185CA-81A2-461F-9C0B-9703615766E7}"/>
                </a:ext>
              </a:extLst>
            </p:cNvPr>
            <p:cNvSpPr txBox="1"/>
            <p:nvPr/>
          </p:nvSpPr>
          <p:spPr>
            <a:xfrm>
              <a:off x="1556264" y="6354441"/>
              <a:ext cx="997014" cy="107722"/>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n-US" sz="700" b="0" i="0" u="none" strike="noStrike" kern="1200" cap="none" spc="0" normalizeH="0" baseline="0" noProof="0">
                  <a:ln>
                    <a:noFill/>
                  </a:ln>
                  <a:solidFill>
                    <a:srgbClr val="000000">
                      <a:lumMod val="65000"/>
                      <a:lumOff val="35000"/>
                    </a:srgbClr>
                  </a:solidFill>
                  <a:effectLst/>
                  <a:uLnTx/>
                  <a:uFillTx/>
                  <a:latin typeface="Segoe UI"/>
                  <a:ea typeface="+mn-ea"/>
                  <a:cs typeface="+mn-cs"/>
                </a:rPr>
                <a:t>Data under Microsoft Management</a:t>
              </a:r>
            </a:p>
          </p:txBody>
        </p:sp>
      </p:grpSp>
      <p:sp>
        <p:nvSpPr>
          <p:cNvPr id="383" name="Oval 382" descr="Dark blue circle">
            <a:extLst>
              <a:ext uri="{FF2B5EF4-FFF2-40B4-BE49-F238E27FC236}">
                <a16:creationId xmlns:a16="http://schemas.microsoft.com/office/drawing/2014/main" id="{6ACFB831-A4B4-4F4A-84A1-DFAC26300E07}"/>
              </a:ext>
            </a:extLst>
          </p:cNvPr>
          <p:cNvSpPr/>
          <p:nvPr/>
        </p:nvSpPr>
        <p:spPr bwMode="auto">
          <a:xfrm>
            <a:off x="11412079" y="887584"/>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93" name="Rectangle 492">
            <a:extLst>
              <a:ext uri="{FF2B5EF4-FFF2-40B4-BE49-F238E27FC236}">
                <a16:creationId xmlns:a16="http://schemas.microsoft.com/office/drawing/2014/main" id="{62D4478F-322D-4DDD-AAD1-04056F50680C}"/>
              </a:ext>
              <a:ext uri="{C183D7F6-B498-43B3-948B-1728B52AA6E4}">
                <adec:decorative xmlns:adec="http://schemas.microsoft.com/office/drawing/2017/decorative" val="1"/>
              </a:ext>
            </a:extLst>
          </p:cNvPr>
          <p:cNvSpPr/>
          <p:nvPr/>
        </p:nvSpPr>
        <p:spPr bwMode="auto">
          <a:xfrm>
            <a:off x="6860524" y="589135"/>
            <a:ext cx="4703338" cy="561184"/>
          </a:xfrm>
          <a:prstGeom prst="rect">
            <a:avLst/>
          </a:prstGeom>
          <a:solidFill>
            <a:srgbClr val="F2F2F2"/>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91440" bIns="91440" numCol="1" spcCol="0" rtlCol="0" fromWordArt="0" anchor="t" anchorCtr="0" forceAA="0" compatLnSpc="1">
            <a:prstTxWarp prst="textNoShape">
              <a:avLst/>
            </a:prstTxWarp>
            <a:noAutofit/>
          </a:bodyPr>
          <a:lstStyle/>
          <a:p>
            <a:pPr marL="0" marR="0" lvl="0" indent="0" algn="l" defTabSz="710593"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Real-time insights and alerts</a:t>
            </a:r>
          </a:p>
        </p:txBody>
      </p:sp>
      <p:grpSp>
        <p:nvGrpSpPr>
          <p:cNvPr id="494" name="server" descr="server, data">
            <a:extLst>
              <a:ext uri="{FF2B5EF4-FFF2-40B4-BE49-F238E27FC236}">
                <a16:creationId xmlns:a16="http://schemas.microsoft.com/office/drawing/2014/main" id="{571A32A2-0E7F-443D-9C47-2615537EC690}"/>
              </a:ext>
            </a:extLst>
          </p:cNvPr>
          <p:cNvGrpSpPr/>
          <p:nvPr/>
        </p:nvGrpSpPr>
        <p:grpSpPr>
          <a:xfrm>
            <a:off x="11100424" y="814021"/>
            <a:ext cx="357897" cy="288454"/>
            <a:chOff x="2589870" y="1219200"/>
            <a:chExt cx="528742" cy="426150"/>
          </a:xfrm>
        </p:grpSpPr>
        <p:sp>
          <p:nvSpPr>
            <p:cNvPr id="495" name="Freeform 13">
              <a:extLst>
                <a:ext uri="{FF2B5EF4-FFF2-40B4-BE49-F238E27FC236}">
                  <a16:creationId xmlns:a16="http://schemas.microsoft.com/office/drawing/2014/main" id="{0138C435-CC68-4D51-A7E7-FF5E80B9EC11}"/>
                </a:ext>
              </a:extLst>
            </p:cNvPr>
            <p:cNvSpPr>
              <a:spLocks/>
            </p:cNvSpPr>
            <p:nvPr/>
          </p:nvSpPr>
          <p:spPr bwMode="auto">
            <a:xfrm>
              <a:off x="2589870" y="1219200"/>
              <a:ext cx="455086" cy="386692"/>
            </a:xfrm>
            <a:custGeom>
              <a:avLst/>
              <a:gdLst>
                <a:gd name="T0" fmla="*/ 452 w 466"/>
                <a:gd name="T1" fmla="*/ 396 h 396"/>
                <a:gd name="T2" fmla="*/ 14 w 466"/>
                <a:gd name="T3" fmla="*/ 396 h 396"/>
                <a:gd name="T4" fmla="*/ 0 w 466"/>
                <a:gd name="T5" fmla="*/ 382 h 396"/>
                <a:gd name="T6" fmla="*/ 0 w 466"/>
                <a:gd name="T7" fmla="*/ 14 h 396"/>
                <a:gd name="T8" fmla="*/ 14 w 466"/>
                <a:gd name="T9" fmla="*/ 0 h 396"/>
                <a:gd name="T10" fmla="*/ 452 w 466"/>
                <a:gd name="T11" fmla="*/ 0 h 396"/>
                <a:gd name="T12" fmla="*/ 466 w 466"/>
                <a:gd name="T13" fmla="*/ 14 h 396"/>
                <a:gd name="T14" fmla="*/ 466 w 466"/>
                <a:gd name="T15" fmla="*/ 382 h 396"/>
                <a:gd name="T16" fmla="*/ 452 w 466"/>
                <a:gd name="T17" fmla="*/ 39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6" h="396">
                  <a:moveTo>
                    <a:pt x="452" y="396"/>
                  </a:moveTo>
                  <a:cubicBezTo>
                    <a:pt x="14" y="396"/>
                    <a:pt x="14" y="396"/>
                    <a:pt x="14" y="396"/>
                  </a:cubicBezTo>
                  <a:cubicBezTo>
                    <a:pt x="6" y="396"/>
                    <a:pt x="0" y="390"/>
                    <a:pt x="0" y="382"/>
                  </a:cubicBezTo>
                  <a:cubicBezTo>
                    <a:pt x="0" y="14"/>
                    <a:pt x="0" y="14"/>
                    <a:pt x="0" y="14"/>
                  </a:cubicBezTo>
                  <a:cubicBezTo>
                    <a:pt x="0" y="6"/>
                    <a:pt x="6" y="0"/>
                    <a:pt x="14" y="0"/>
                  </a:cubicBezTo>
                  <a:cubicBezTo>
                    <a:pt x="452" y="0"/>
                    <a:pt x="452" y="0"/>
                    <a:pt x="452" y="0"/>
                  </a:cubicBezTo>
                  <a:cubicBezTo>
                    <a:pt x="460" y="0"/>
                    <a:pt x="466" y="6"/>
                    <a:pt x="466" y="14"/>
                  </a:cubicBezTo>
                  <a:cubicBezTo>
                    <a:pt x="466" y="382"/>
                    <a:pt x="466" y="382"/>
                    <a:pt x="466" y="382"/>
                  </a:cubicBezTo>
                  <a:cubicBezTo>
                    <a:pt x="466" y="390"/>
                    <a:pt x="460" y="396"/>
                    <a:pt x="452" y="396"/>
                  </a:cubicBez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496" name="Rectangle 14">
              <a:extLst>
                <a:ext uri="{FF2B5EF4-FFF2-40B4-BE49-F238E27FC236}">
                  <a16:creationId xmlns:a16="http://schemas.microsoft.com/office/drawing/2014/main" id="{370A355F-0655-4371-963B-04930CD154B3}"/>
                </a:ext>
              </a:extLst>
            </p:cNvPr>
            <p:cNvSpPr>
              <a:spLocks noChangeArrowheads="1"/>
            </p:cNvSpPr>
            <p:nvPr/>
          </p:nvSpPr>
          <p:spPr bwMode="auto">
            <a:xfrm>
              <a:off x="2968670" y="1379664"/>
              <a:ext cx="30251" cy="189400"/>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497" name="Rectangle 15">
              <a:extLst>
                <a:ext uri="{FF2B5EF4-FFF2-40B4-BE49-F238E27FC236}">
                  <a16:creationId xmlns:a16="http://schemas.microsoft.com/office/drawing/2014/main" id="{52E121BE-4431-4626-BD47-97C9BDE819D2}"/>
                </a:ext>
              </a:extLst>
            </p:cNvPr>
            <p:cNvSpPr>
              <a:spLocks noChangeArrowheads="1"/>
            </p:cNvSpPr>
            <p:nvPr/>
          </p:nvSpPr>
          <p:spPr bwMode="auto">
            <a:xfrm>
              <a:off x="2926581" y="1424383"/>
              <a:ext cx="30251" cy="144681"/>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498" name="Rectangle 16">
              <a:extLst>
                <a:ext uri="{FF2B5EF4-FFF2-40B4-BE49-F238E27FC236}">
                  <a16:creationId xmlns:a16="http://schemas.microsoft.com/office/drawing/2014/main" id="{CB8806D4-C84E-4185-BE22-4F22E662C425}"/>
                </a:ext>
              </a:extLst>
            </p:cNvPr>
            <p:cNvSpPr>
              <a:spLocks noChangeArrowheads="1"/>
            </p:cNvSpPr>
            <p:nvPr/>
          </p:nvSpPr>
          <p:spPr bwMode="auto">
            <a:xfrm>
              <a:off x="2884492" y="1476994"/>
              <a:ext cx="30251" cy="92069"/>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499" name="Rectangle 17">
              <a:extLst>
                <a:ext uri="{FF2B5EF4-FFF2-40B4-BE49-F238E27FC236}">
                  <a16:creationId xmlns:a16="http://schemas.microsoft.com/office/drawing/2014/main" id="{D4F6D725-6F0E-4ABB-9655-3C768A338DA3}"/>
                </a:ext>
              </a:extLst>
            </p:cNvPr>
            <p:cNvSpPr>
              <a:spLocks noChangeArrowheads="1"/>
            </p:cNvSpPr>
            <p:nvPr/>
          </p:nvSpPr>
          <p:spPr bwMode="auto">
            <a:xfrm>
              <a:off x="2842403" y="1461211"/>
              <a:ext cx="30251" cy="107853"/>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00" name="Rectangle 18">
              <a:extLst>
                <a:ext uri="{FF2B5EF4-FFF2-40B4-BE49-F238E27FC236}">
                  <a16:creationId xmlns:a16="http://schemas.microsoft.com/office/drawing/2014/main" id="{F90549AE-C027-417E-AD87-6BF9931781A4}"/>
                </a:ext>
              </a:extLst>
            </p:cNvPr>
            <p:cNvSpPr>
              <a:spLocks noChangeArrowheads="1"/>
            </p:cNvSpPr>
            <p:nvPr/>
          </p:nvSpPr>
          <p:spPr bwMode="auto">
            <a:xfrm>
              <a:off x="2800315" y="1496724"/>
              <a:ext cx="30251" cy="72340"/>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01" name="Rectangle 19">
              <a:extLst>
                <a:ext uri="{FF2B5EF4-FFF2-40B4-BE49-F238E27FC236}">
                  <a16:creationId xmlns:a16="http://schemas.microsoft.com/office/drawing/2014/main" id="{DE59BFB2-D2CF-4B0C-BBAB-A55E64F553A3}"/>
                </a:ext>
              </a:extLst>
            </p:cNvPr>
            <p:cNvSpPr>
              <a:spLocks noChangeArrowheads="1"/>
            </p:cNvSpPr>
            <p:nvPr/>
          </p:nvSpPr>
          <p:spPr bwMode="auto">
            <a:xfrm>
              <a:off x="2968670" y="1402024"/>
              <a:ext cx="30251" cy="1670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02" name="Rectangle 20">
              <a:extLst>
                <a:ext uri="{FF2B5EF4-FFF2-40B4-BE49-F238E27FC236}">
                  <a16:creationId xmlns:a16="http://schemas.microsoft.com/office/drawing/2014/main" id="{3406A9EF-4423-4E54-A2C2-5298CF035A93}"/>
                </a:ext>
              </a:extLst>
            </p:cNvPr>
            <p:cNvSpPr>
              <a:spLocks noChangeArrowheads="1"/>
            </p:cNvSpPr>
            <p:nvPr/>
          </p:nvSpPr>
          <p:spPr bwMode="auto">
            <a:xfrm>
              <a:off x="2926581" y="1448058"/>
              <a:ext cx="30251" cy="1210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03" name="Rectangle 21">
              <a:extLst>
                <a:ext uri="{FF2B5EF4-FFF2-40B4-BE49-F238E27FC236}">
                  <a16:creationId xmlns:a16="http://schemas.microsoft.com/office/drawing/2014/main" id="{CA911F3B-B9BB-48F7-A9BB-D07915F2C4FF}"/>
                </a:ext>
              </a:extLst>
            </p:cNvPr>
            <p:cNvSpPr>
              <a:spLocks noChangeArrowheads="1"/>
            </p:cNvSpPr>
            <p:nvPr/>
          </p:nvSpPr>
          <p:spPr bwMode="auto">
            <a:xfrm>
              <a:off x="2884492" y="1496724"/>
              <a:ext cx="30251" cy="723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04" name="Rectangle 22">
              <a:extLst>
                <a:ext uri="{FF2B5EF4-FFF2-40B4-BE49-F238E27FC236}">
                  <a16:creationId xmlns:a16="http://schemas.microsoft.com/office/drawing/2014/main" id="{C892FE01-CB7D-4213-9F30-F2E26E712923}"/>
                </a:ext>
              </a:extLst>
            </p:cNvPr>
            <p:cNvSpPr>
              <a:spLocks noChangeArrowheads="1"/>
            </p:cNvSpPr>
            <p:nvPr/>
          </p:nvSpPr>
          <p:spPr bwMode="auto">
            <a:xfrm>
              <a:off x="2842403" y="1526975"/>
              <a:ext cx="30251" cy="420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05" name="Rectangle 23">
              <a:extLst>
                <a:ext uri="{FF2B5EF4-FFF2-40B4-BE49-F238E27FC236}">
                  <a16:creationId xmlns:a16="http://schemas.microsoft.com/office/drawing/2014/main" id="{AE43DAB1-2086-428F-BC7B-2B22C35C9526}"/>
                </a:ext>
              </a:extLst>
            </p:cNvPr>
            <p:cNvSpPr>
              <a:spLocks noChangeArrowheads="1"/>
            </p:cNvSpPr>
            <p:nvPr/>
          </p:nvSpPr>
          <p:spPr bwMode="auto">
            <a:xfrm>
              <a:off x="2800315" y="1544074"/>
              <a:ext cx="30251" cy="249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06" name="Freeform 24">
              <a:extLst>
                <a:ext uri="{FF2B5EF4-FFF2-40B4-BE49-F238E27FC236}">
                  <a16:creationId xmlns:a16="http://schemas.microsoft.com/office/drawing/2014/main" id="{D3292539-45B7-4BFF-B039-B68659720E02}"/>
                </a:ext>
              </a:extLst>
            </p:cNvPr>
            <p:cNvSpPr>
              <a:spLocks/>
            </p:cNvSpPr>
            <p:nvPr/>
          </p:nvSpPr>
          <p:spPr bwMode="auto">
            <a:xfrm>
              <a:off x="2798999" y="1309954"/>
              <a:ext cx="199922" cy="147311"/>
            </a:xfrm>
            <a:custGeom>
              <a:avLst/>
              <a:gdLst>
                <a:gd name="T0" fmla="*/ 170 w 205"/>
                <a:gd name="T1" fmla="*/ 0 h 152"/>
                <a:gd name="T2" fmla="*/ 164 w 205"/>
                <a:gd name="T3" fmla="*/ 6 h 152"/>
                <a:gd name="T4" fmla="*/ 170 w 205"/>
                <a:gd name="T5" fmla="*/ 12 h 152"/>
                <a:gd name="T6" fmla="*/ 185 w 205"/>
                <a:gd name="T7" fmla="*/ 12 h 152"/>
                <a:gd name="T8" fmla="*/ 99 w 205"/>
                <a:gd name="T9" fmla="*/ 98 h 152"/>
                <a:gd name="T10" fmla="*/ 77 w 205"/>
                <a:gd name="T11" fmla="*/ 75 h 152"/>
                <a:gd name="T12" fmla="*/ 73 w 205"/>
                <a:gd name="T13" fmla="*/ 73 h 152"/>
                <a:gd name="T14" fmla="*/ 73 w 205"/>
                <a:gd name="T15" fmla="*/ 73 h 152"/>
                <a:gd name="T16" fmla="*/ 68 w 205"/>
                <a:gd name="T17" fmla="*/ 75 h 152"/>
                <a:gd name="T18" fmla="*/ 3 w 205"/>
                <a:gd name="T19" fmla="*/ 142 h 152"/>
                <a:gd name="T20" fmla="*/ 3 w 205"/>
                <a:gd name="T21" fmla="*/ 150 h 152"/>
                <a:gd name="T22" fmla="*/ 7 w 205"/>
                <a:gd name="T23" fmla="*/ 152 h 152"/>
                <a:gd name="T24" fmla="*/ 11 w 205"/>
                <a:gd name="T25" fmla="*/ 150 h 152"/>
                <a:gd name="T26" fmla="*/ 73 w 205"/>
                <a:gd name="T27" fmla="*/ 88 h 152"/>
                <a:gd name="T28" fmla="*/ 95 w 205"/>
                <a:gd name="T29" fmla="*/ 111 h 152"/>
                <a:gd name="T30" fmla="*/ 99 w 205"/>
                <a:gd name="T31" fmla="*/ 113 h 152"/>
                <a:gd name="T32" fmla="*/ 104 w 205"/>
                <a:gd name="T33" fmla="*/ 111 h 152"/>
                <a:gd name="T34" fmla="*/ 193 w 205"/>
                <a:gd name="T35" fmla="*/ 21 h 152"/>
                <a:gd name="T36" fmla="*/ 193 w 205"/>
                <a:gd name="T37" fmla="*/ 35 h 152"/>
                <a:gd name="T38" fmla="*/ 199 w 205"/>
                <a:gd name="T39" fmla="*/ 41 h 152"/>
                <a:gd name="T40" fmla="*/ 205 w 205"/>
                <a:gd name="T41" fmla="*/ 35 h 152"/>
                <a:gd name="T42" fmla="*/ 205 w 205"/>
                <a:gd name="T43" fmla="*/ 0 h 152"/>
                <a:gd name="T44" fmla="*/ 170 w 205"/>
                <a:gd name="T4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 h="152">
                  <a:moveTo>
                    <a:pt x="170" y="0"/>
                  </a:moveTo>
                  <a:cubicBezTo>
                    <a:pt x="167" y="0"/>
                    <a:pt x="164" y="3"/>
                    <a:pt x="164" y="6"/>
                  </a:cubicBezTo>
                  <a:cubicBezTo>
                    <a:pt x="164" y="9"/>
                    <a:pt x="167" y="12"/>
                    <a:pt x="170" y="12"/>
                  </a:cubicBezTo>
                  <a:cubicBezTo>
                    <a:pt x="185" y="12"/>
                    <a:pt x="185" y="12"/>
                    <a:pt x="185" y="12"/>
                  </a:cubicBezTo>
                  <a:cubicBezTo>
                    <a:pt x="99" y="98"/>
                    <a:pt x="99" y="98"/>
                    <a:pt x="99" y="98"/>
                  </a:cubicBezTo>
                  <a:cubicBezTo>
                    <a:pt x="77" y="75"/>
                    <a:pt x="77" y="75"/>
                    <a:pt x="77" y="75"/>
                  </a:cubicBezTo>
                  <a:cubicBezTo>
                    <a:pt x="76" y="74"/>
                    <a:pt x="74" y="73"/>
                    <a:pt x="73" y="73"/>
                  </a:cubicBezTo>
                  <a:cubicBezTo>
                    <a:pt x="73" y="73"/>
                    <a:pt x="73" y="73"/>
                    <a:pt x="73" y="73"/>
                  </a:cubicBezTo>
                  <a:cubicBezTo>
                    <a:pt x="71" y="73"/>
                    <a:pt x="70" y="74"/>
                    <a:pt x="68" y="75"/>
                  </a:cubicBezTo>
                  <a:cubicBezTo>
                    <a:pt x="3" y="142"/>
                    <a:pt x="3" y="142"/>
                    <a:pt x="3" y="142"/>
                  </a:cubicBezTo>
                  <a:cubicBezTo>
                    <a:pt x="0" y="144"/>
                    <a:pt x="0" y="148"/>
                    <a:pt x="3" y="150"/>
                  </a:cubicBezTo>
                  <a:cubicBezTo>
                    <a:pt x="4" y="151"/>
                    <a:pt x="5" y="152"/>
                    <a:pt x="7" y="152"/>
                  </a:cubicBezTo>
                  <a:cubicBezTo>
                    <a:pt x="9" y="152"/>
                    <a:pt x="10" y="151"/>
                    <a:pt x="11" y="150"/>
                  </a:cubicBezTo>
                  <a:cubicBezTo>
                    <a:pt x="73" y="88"/>
                    <a:pt x="73" y="88"/>
                    <a:pt x="73" y="88"/>
                  </a:cubicBezTo>
                  <a:cubicBezTo>
                    <a:pt x="95" y="111"/>
                    <a:pt x="95" y="111"/>
                    <a:pt x="95" y="111"/>
                  </a:cubicBezTo>
                  <a:cubicBezTo>
                    <a:pt x="96" y="112"/>
                    <a:pt x="98" y="113"/>
                    <a:pt x="99" y="113"/>
                  </a:cubicBezTo>
                  <a:cubicBezTo>
                    <a:pt x="101" y="113"/>
                    <a:pt x="103" y="112"/>
                    <a:pt x="104" y="111"/>
                  </a:cubicBezTo>
                  <a:cubicBezTo>
                    <a:pt x="193" y="21"/>
                    <a:pt x="193" y="21"/>
                    <a:pt x="193" y="21"/>
                  </a:cubicBezTo>
                  <a:cubicBezTo>
                    <a:pt x="193" y="35"/>
                    <a:pt x="193" y="35"/>
                    <a:pt x="193" y="35"/>
                  </a:cubicBezTo>
                  <a:cubicBezTo>
                    <a:pt x="193" y="38"/>
                    <a:pt x="196" y="41"/>
                    <a:pt x="199" y="41"/>
                  </a:cubicBezTo>
                  <a:cubicBezTo>
                    <a:pt x="202" y="41"/>
                    <a:pt x="205" y="38"/>
                    <a:pt x="205" y="35"/>
                  </a:cubicBezTo>
                  <a:cubicBezTo>
                    <a:pt x="205" y="0"/>
                    <a:pt x="205" y="0"/>
                    <a:pt x="205" y="0"/>
                  </a:cubicBezTo>
                  <a:lnTo>
                    <a:pt x="17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07" name="Freeform 25">
              <a:extLst>
                <a:ext uri="{FF2B5EF4-FFF2-40B4-BE49-F238E27FC236}">
                  <a16:creationId xmlns:a16="http://schemas.microsoft.com/office/drawing/2014/main" id="{5D64682A-83B1-4D15-A440-EF9B9C0C8453}"/>
                </a:ext>
              </a:extLst>
            </p:cNvPr>
            <p:cNvSpPr>
              <a:spLocks noEditPoints="1"/>
            </p:cNvSpPr>
            <p:nvPr/>
          </p:nvSpPr>
          <p:spPr bwMode="auto">
            <a:xfrm>
              <a:off x="2798999" y="1308639"/>
              <a:ext cx="201238" cy="149942"/>
            </a:xfrm>
            <a:custGeom>
              <a:avLst/>
              <a:gdLst>
                <a:gd name="T0" fmla="*/ 73 w 206"/>
                <a:gd name="T1" fmla="*/ 75 h 154"/>
                <a:gd name="T2" fmla="*/ 69 w 206"/>
                <a:gd name="T3" fmla="*/ 77 h 154"/>
                <a:gd name="T4" fmla="*/ 3 w 206"/>
                <a:gd name="T5" fmla="*/ 143 h 154"/>
                <a:gd name="T6" fmla="*/ 2 w 206"/>
                <a:gd name="T7" fmla="*/ 147 h 154"/>
                <a:gd name="T8" fmla="*/ 3 w 206"/>
                <a:gd name="T9" fmla="*/ 150 h 154"/>
                <a:gd name="T10" fmla="*/ 11 w 206"/>
                <a:gd name="T11" fmla="*/ 150 h 154"/>
                <a:gd name="T12" fmla="*/ 73 w 206"/>
                <a:gd name="T13" fmla="*/ 88 h 154"/>
                <a:gd name="T14" fmla="*/ 96 w 206"/>
                <a:gd name="T15" fmla="*/ 111 h 154"/>
                <a:gd name="T16" fmla="*/ 100 w 206"/>
                <a:gd name="T17" fmla="*/ 113 h 154"/>
                <a:gd name="T18" fmla="*/ 103 w 206"/>
                <a:gd name="T19" fmla="*/ 111 h 154"/>
                <a:gd name="T20" fmla="*/ 194 w 206"/>
                <a:gd name="T21" fmla="*/ 19 h 154"/>
                <a:gd name="T22" fmla="*/ 194 w 206"/>
                <a:gd name="T23" fmla="*/ 36 h 154"/>
                <a:gd name="T24" fmla="*/ 199 w 206"/>
                <a:gd name="T25" fmla="*/ 41 h 154"/>
                <a:gd name="T26" fmla="*/ 204 w 206"/>
                <a:gd name="T27" fmla="*/ 36 h 154"/>
                <a:gd name="T28" fmla="*/ 204 w 206"/>
                <a:gd name="T29" fmla="*/ 2 h 154"/>
                <a:gd name="T30" fmla="*/ 170 w 206"/>
                <a:gd name="T31" fmla="*/ 2 h 154"/>
                <a:gd name="T32" fmla="*/ 165 w 206"/>
                <a:gd name="T33" fmla="*/ 7 h 154"/>
                <a:gd name="T34" fmla="*/ 170 w 206"/>
                <a:gd name="T35" fmla="*/ 12 h 154"/>
                <a:gd name="T36" fmla="*/ 187 w 206"/>
                <a:gd name="T37" fmla="*/ 12 h 154"/>
                <a:gd name="T38" fmla="*/ 99 w 206"/>
                <a:gd name="T39" fmla="*/ 101 h 154"/>
                <a:gd name="T40" fmla="*/ 76 w 206"/>
                <a:gd name="T41" fmla="*/ 77 h 154"/>
                <a:gd name="T42" fmla="*/ 73 w 206"/>
                <a:gd name="T43" fmla="*/ 75 h 154"/>
                <a:gd name="T44" fmla="*/ 7 w 206"/>
                <a:gd name="T45" fmla="*/ 154 h 154"/>
                <a:gd name="T46" fmla="*/ 2 w 206"/>
                <a:gd name="T47" fmla="*/ 152 h 154"/>
                <a:gd name="T48" fmla="*/ 0 w 206"/>
                <a:gd name="T49" fmla="*/ 147 h 154"/>
                <a:gd name="T50" fmla="*/ 2 w 206"/>
                <a:gd name="T51" fmla="*/ 142 h 154"/>
                <a:gd name="T52" fmla="*/ 68 w 206"/>
                <a:gd name="T53" fmla="*/ 75 h 154"/>
                <a:gd name="T54" fmla="*/ 78 w 206"/>
                <a:gd name="T55" fmla="*/ 76 h 154"/>
                <a:gd name="T56" fmla="*/ 99 w 206"/>
                <a:gd name="T57" fmla="*/ 98 h 154"/>
                <a:gd name="T58" fmla="*/ 182 w 206"/>
                <a:gd name="T59" fmla="*/ 14 h 154"/>
                <a:gd name="T60" fmla="*/ 170 w 206"/>
                <a:gd name="T61" fmla="*/ 14 h 154"/>
                <a:gd name="T62" fmla="*/ 163 w 206"/>
                <a:gd name="T63" fmla="*/ 7 h 154"/>
                <a:gd name="T64" fmla="*/ 170 w 206"/>
                <a:gd name="T65" fmla="*/ 0 h 154"/>
                <a:gd name="T66" fmla="*/ 206 w 206"/>
                <a:gd name="T67" fmla="*/ 0 h 154"/>
                <a:gd name="T68" fmla="*/ 206 w 206"/>
                <a:gd name="T69" fmla="*/ 36 h 154"/>
                <a:gd name="T70" fmla="*/ 199 w 206"/>
                <a:gd name="T71" fmla="*/ 43 h 154"/>
                <a:gd name="T72" fmla="*/ 192 w 206"/>
                <a:gd name="T73" fmla="*/ 36 h 154"/>
                <a:gd name="T74" fmla="*/ 192 w 206"/>
                <a:gd name="T75" fmla="*/ 24 h 154"/>
                <a:gd name="T76" fmla="*/ 104 w 206"/>
                <a:gd name="T77" fmla="*/ 113 h 154"/>
                <a:gd name="T78" fmla="*/ 99 w 206"/>
                <a:gd name="T79" fmla="*/ 115 h 154"/>
                <a:gd name="T80" fmla="*/ 94 w 206"/>
                <a:gd name="T81" fmla="*/ 113 h 154"/>
                <a:gd name="T82" fmla="*/ 73 w 206"/>
                <a:gd name="T83" fmla="*/ 90 h 154"/>
                <a:gd name="T84" fmla="*/ 12 w 206"/>
                <a:gd name="T85" fmla="*/ 152 h 154"/>
                <a:gd name="T86" fmla="*/ 7 w 206"/>
                <a:gd name="T87"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6" h="154">
                  <a:moveTo>
                    <a:pt x="73" y="75"/>
                  </a:moveTo>
                  <a:cubicBezTo>
                    <a:pt x="71" y="75"/>
                    <a:pt x="70" y="76"/>
                    <a:pt x="69" y="77"/>
                  </a:cubicBezTo>
                  <a:cubicBezTo>
                    <a:pt x="3" y="143"/>
                    <a:pt x="3" y="143"/>
                    <a:pt x="3" y="143"/>
                  </a:cubicBezTo>
                  <a:cubicBezTo>
                    <a:pt x="2" y="144"/>
                    <a:pt x="2" y="145"/>
                    <a:pt x="2" y="147"/>
                  </a:cubicBezTo>
                  <a:cubicBezTo>
                    <a:pt x="2" y="148"/>
                    <a:pt x="2" y="149"/>
                    <a:pt x="3" y="150"/>
                  </a:cubicBezTo>
                  <a:cubicBezTo>
                    <a:pt x="5" y="152"/>
                    <a:pt x="9" y="152"/>
                    <a:pt x="11" y="150"/>
                  </a:cubicBezTo>
                  <a:cubicBezTo>
                    <a:pt x="73" y="88"/>
                    <a:pt x="73" y="88"/>
                    <a:pt x="73" y="88"/>
                  </a:cubicBezTo>
                  <a:cubicBezTo>
                    <a:pt x="96" y="111"/>
                    <a:pt x="96" y="111"/>
                    <a:pt x="96" y="111"/>
                  </a:cubicBezTo>
                  <a:cubicBezTo>
                    <a:pt x="97" y="112"/>
                    <a:pt x="98" y="113"/>
                    <a:pt x="100" y="113"/>
                  </a:cubicBezTo>
                  <a:cubicBezTo>
                    <a:pt x="101" y="113"/>
                    <a:pt x="102" y="112"/>
                    <a:pt x="103" y="111"/>
                  </a:cubicBezTo>
                  <a:cubicBezTo>
                    <a:pt x="194" y="19"/>
                    <a:pt x="194" y="19"/>
                    <a:pt x="194" y="19"/>
                  </a:cubicBezTo>
                  <a:cubicBezTo>
                    <a:pt x="194" y="36"/>
                    <a:pt x="194" y="36"/>
                    <a:pt x="194" y="36"/>
                  </a:cubicBezTo>
                  <a:cubicBezTo>
                    <a:pt x="194" y="38"/>
                    <a:pt x="196" y="41"/>
                    <a:pt x="199" y="41"/>
                  </a:cubicBezTo>
                  <a:cubicBezTo>
                    <a:pt x="202" y="41"/>
                    <a:pt x="204" y="38"/>
                    <a:pt x="204" y="36"/>
                  </a:cubicBezTo>
                  <a:cubicBezTo>
                    <a:pt x="204" y="2"/>
                    <a:pt x="204" y="2"/>
                    <a:pt x="204" y="2"/>
                  </a:cubicBezTo>
                  <a:cubicBezTo>
                    <a:pt x="170" y="2"/>
                    <a:pt x="170" y="2"/>
                    <a:pt x="170" y="2"/>
                  </a:cubicBezTo>
                  <a:cubicBezTo>
                    <a:pt x="168" y="2"/>
                    <a:pt x="165" y="4"/>
                    <a:pt x="165" y="7"/>
                  </a:cubicBezTo>
                  <a:cubicBezTo>
                    <a:pt x="165" y="10"/>
                    <a:pt x="168" y="12"/>
                    <a:pt x="170" y="12"/>
                  </a:cubicBezTo>
                  <a:cubicBezTo>
                    <a:pt x="187" y="12"/>
                    <a:pt x="187" y="12"/>
                    <a:pt x="187" y="12"/>
                  </a:cubicBezTo>
                  <a:cubicBezTo>
                    <a:pt x="99" y="101"/>
                    <a:pt x="99" y="101"/>
                    <a:pt x="99" y="101"/>
                  </a:cubicBezTo>
                  <a:cubicBezTo>
                    <a:pt x="76" y="77"/>
                    <a:pt x="76" y="77"/>
                    <a:pt x="76" y="77"/>
                  </a:cubicBezTo>
                  <a:cubicBezTo>
                    <a:pt x="75" y="76"/>
                    <a:pt x="74" y="75"/>
                    <a:pt x="73" y="75"/>
                  </a:cubicBezTo>
                  <a:close/>
                  <a:moveTo>
                    <a:pt x="7" y="154"/>
                  </a:moveTo>
                  <a:cubicBezTo>
                    <a:pt x="5" y="154"/>
                    <a:pt x="3" y="153"/>
                    <a:pt x="2" y="152"/>
                  </a:cubicBezTo>
                  <a:cubicBezTo>
                    <a:pt x="1" y="150"/>
                    <a:pt x="0" y="149"/>
                    <a:pt x="0" y="147"/>
                  </a:cubicBezTo>
                  <a:cubicBezTo>
                    <a:pt x="0" y="145"/>
                    <a:pt x="1" y="143"/>
                    <a:pt x="2" y="142"/>
                  </a:cubicBezTo>
                  <a:cubicBezTo>
                    <a:pt x="68" y="75"/>
                    <a:pt x="68" y="75"/>
                    <a:pt x="68" y="75"/>
                  </a:cubicBezTo>
                  <a:cubicBezTo>
                    <a:pt x="70" y="73"/>
                    <a:pt x="75" y="73"/>
                    <a:pt x="78" y="76"/>
                  </a:cubicBezTo>
                  <a:cubicBezTo>
                    <a:pt x="99" y="98"/>
                    <a:pt x="99" y="98"/>
                    <a:pt x="99" y="98"/>
                  </a:cubicBezTo>
                  <a:cubicBezTo>
                    <a:pt x="182" y="14"/>
                    <a:pt x="182" y="14"/>
                    <a:pt x="182" y="14"/>
                  </a:cubicBezTo>
                  <a:cubicBezTo>
                    <a:pt x="170" y="14"/>
                    <a:pt x="170" y="14"/>
                    <a:pt x="170" y="14"/>
                  </a:cubicBezTo>
                  <a:cubicBezTo>
                    <a:pt x="166" y="14"/>
                    <a:pt x="163" y="11"/>
                    <a:pt x="163" y="7"/>
                  </a:cubicBezTo>
                  <a:cubicBezTo>
                    <a:pt x="163" y="3"/>
                    <a:pt x="166" y="0"/>
                    <a:pt x="170" y="0"/>
                  </a:cubicBezTo>
                  <a:cubicBezTo>
                    <a:pt x="206" y="0"/>
                    <a:pt x="206" y="0"/>
                    <a:pt x="206" y="0"/>
                  </a:cubicBezTo>
                  <a:cubicBezTo>
                    <a:pt x="206" y="36"/>
                    <a:pt x="206" y="36"/>
                    <a:pt x="206" y="36"/>
                  </a:cubicBezTo>
                  <a:cubicBezTo>
                    <a:pt x="206" y="40"/>
                    <a:pt x="203" y="43"/>
                    <a:pt x="199" y="43"/>
                  </a:cubicBezTo>
                  <a:cubicBezTo>
                    <a:pt x="195" y="43"/>
                    <a:pt x="192" y="40"/>
                    <a:pt x="192" y="36"/>
                  </a:cubicBezTo>
                  <a:cubicBezTo>
                    <a:pt x="192" y="24"/>
                    <a:pt x="192" y="24"/>
                    <a:pt x="192" y="24"/>
                  </a:cubicBezTo>
                  <a:cubicBezTo>
                    <a:pt x="104" y="113"/>
                    <a:pt x="104" y="113"/>
                    <a:pt x="104" y="113"/>
                  </a:cubicBezTo>
                  <a:cubicBezTo>
                    <a:pt x="103" y="114"/>
                    <a:pt x="101" y="115"/>
                    <a:pt x="99" y="115"/>
                  </a:cubicBezTo>
                  <a:cubicBezTo>
                    <a:pt x="98" y="115"/>
                    <a:pt x="96" y="114"/>
                    <a:pt x="94" y="113"/>
                  </a:cubicBezTo>
                  <a:cubicBezTo>
                    <a:pt x="73" y="90"/>
                    <a:pt x="73" y="90"/>
                    <a:pt x="73" y="90"/>
                  </a:cubicBezTo>
                  <a:cubicBezTo>
                    <a:pt x="12" y="152"/>
                    <a:pt x="12" y="152"/>
                    <a:pt x="12" y="152"/>
                  </a:cubicBezTo>
                  <a:cubicBezTo>
                    <a:pt x="11" y="153"/>
                    <a:pt x="9" y="154"/>
                    <a:pt x="7" y="154"/>
                  </a:cubicBez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08" name="Rectangle 26">
              <a:extLst>
                <a:ext uri="{FF2B5EF4-FFF2-40B4-BE49-F238E27FC236}">
                  <a16:creationId xmlns:a16="http://schemas.microsoft.com/office/drawing/2014/main" id="{C1AE1597-1AB8-4DAD-86DE-1912103606E9}"/>
                </a:ext>
              </a:extLst>
            </p:cNvPr>
            <p:cNvSpPr>
              <a:spLocks noChangeArrowheads="1"/>
            </p:cNvSpPr>
            <p:nvPr/>
          </p:nvSpPr>
          <p:spPr bwMode="auto">
            <a:xfrm>
              <a:off x="2625383" y="1519083"/>
              <a:ext cx="142050" cy="17099"/>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09" name="Rectangle 27">
              <a:extLst>
                <a:ext uri="{FF2B5EF4-FFF2-40B4-BE49-F238E27FC236}">
                  <a16:creationId xmlns:a16="http://schemas.microsoft.com/office/drawing/2014/main" id="{6752731E-08DD-4061-9978-005B11C32A6D}"/>
                </a:ext>
              </a:extLst>
            </p:cNvPr>
            <p:cNvSpPr>
              <a:spLocks noChangeArrowheads="1"/>
            </p:cNvSpPr>
            <p:nvPr/>
          </p:nvSpPr>
          <p:spPr bwMode="auto">
            <a:xfrm>
              <a:off x="2625383" y="1551965"/>
              <a:ext cx="142050" cy="17099"/>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10" name="Freeform 28">
              <a:extLst>
                <a:ext uri="{FF2B5EF4-FFF2-40B4-BE49-F238E27FC236}">
                  <a16:creationId xmlns:a16="http://schemas.microsoft.com/office/drawing/2014/main" id="{9916A362-DFF3-41AC-AECD-0EEE2A0E9AEE}"/>
                </a:ext>
              </a:extLst>
            </p:cNvPr>
            <p:cNvSpPr>
              <a:spLocks noEditPoints="1"/>
            </p:cNvSpPr>
            <p:nvPr/>
          </p:nvSpPr>
          <p:spPr bwMode="auto">
            <a:xfrm>
              <a:off x="2628013" y="1324422"/>
              <a:ext cx="138104" cy="139419"/>
            </a:xfrm>
            <a:custGeom>
              <a:avLst/>
              <a:gdLst>
                <a:gd name="T0" fmla="*/ 72 w 141"/>
                <a:gd name="T1" fmla="*/ 92 h 142"/>
                <a:gd name="T2" fmla="*/ 49 w 141"/>
                <a:gd name="T3" fmla="*/ 69 h 142"/>
                <a:gd name="T4" fmla="*/ 72 w 141"/>
                <a:gd name="T5" fmla="*/ 46 h 142"/>
                <a:gd name="T6" fmla="*/ 95 w 141"/>
                <a:gd name="T7" fmla="*/ 69 h 142"/>
                <a:gd name="T8" fmla="*/ 72 w 141"/>
                <a:gd name="T9" fmla="*/ 92 h 142"/>
                <a:gd name="T10" fmla="*/ 141 w 141"/>
                <a:gd name="T11" fmla="*/ 77 h 142"/>
                <a:gd name="T12" fmla="*/ 141 w 141"/>
                <a:gd name="T13" fmla="*/ 61 h 142"/>
                <a:gd name="T14" fmla="*/ 140 w 141"/>
                <a:gd name="T15" fmla="*/ 60 h 142"/>
                <a:gd name="T16" fmla="*/ 123 w 141"/>
                <a:gd name="T17" fmla="*/ 54 h 142"/>
                <a:gd name="T18" fmla="*/ 119 w 141"/>
                <a:gd name="T19" fmla="*/ 43 h 142"/>
                <a:gd name="T20" fmla="*/ 127 w 141"/>
                <a:gd name="T21" fmla="*/ 26 h 142"/>
                <a:gd name="T22" fmla="*/ 128 w 141"/>
                <a:gd name="T23" fmla="*/ 24 h 142"/>
                <a:gd name="T24" fmla="*/ 123 w 141"/>
                <a:gd name="T25" fmla="*/ 19 h 142"/>
                <a:gd name="T26" fmla="*/ 117 w 141"/>
                <a:gd name="T27" fmla="*/ 12 h 142"/>
                <a:gd name="T28" fmla="*/ 115 w 141"/>
                <a:gd name="T29" fmla="*/ 13 h 142"/>
                <a:gd name="T30" fmla="*/ 98 w 141"/>
                <a:gd name="T31" fmla="*/ 22 h 142"/>
                <a:gd name="T32" fmla="*/ 87 w 141"/>
                <a:gd name="T33" fmla="*/ 19 h 142"/>
                <a:gd name="T34" fmla="*/ 80 w 141"/>
                <a:gd name="T35" fmla="*/ 0 h 142"/>
                <a:gd name="T36" fmla="*/ 63 w 141"/>
                <a:gd name="T37" fmla="*/ 0 h 142"/>
                <a:gd name="T38" fmla="*/ 62 w 141"/>
                <a:gd name="T39" fmla="*/ 1 h 142"/>
                <a:gd name="T40" fmla="*/ 57 w 141"/>
                <a:gd name="T41" fmla="*/ 18 h 142"/>
                <a:gd name="T42" fmla="*/ 45 w 141"/>
                <a:gd name="T43" fmla="*/ 22 h 142"/>
                <a:gd name="T44" fmla="*/ 26 w 141"/>
                <a:gd name="T45" fmla="*/ 13 h 142"/>
                <a:gd name="T46" fmla="*/ 15 w 141"/>
                <a:gd name="T47" fmla="*/ 24 h 142"/>
                <a:gd name="T48" fmla="*/ 16 w 141"/>
                <a:gd name="T49" fmla="*/ 27 h 142"/>
                <a:gd name="T50" fmla="*/ 24 w 141"/>
                <a:gd name="T51" fmla="*/ 43 h 142"/>
                <a:gd name="T52" fmla="*/ 20 w 141"/>
                <a:gd name="T53" fmla="*/ 54 h 142"/>
                <a:gd name="T54" fmla="*/ 0 w 141"/>
                <a:gd name="T55" fmla="*/ 61 h 142"/>
                <a:gd name="T56" fmla="*/ 0 w 141"/>
                <a:gd name="T57" fmla="*/ 78 h 142"/>
                <a:gd name="T58" fmla="*/ 2 w 141"/>
                <a:gd name="T59" fmla="*/ 79 h 142"/>
                <a:gd name="T60" fmla="*/ 20 w 141"/>
                <a:gd name="T61" fmla="*/ 84 h 142"/>
                <a:gd name="T62" fmla="*/ 24 w 141"/>
                <a:gd name="T63" fmla="*/ 96 h 142"/>
                <a:gd name="T64" fmla="*/ 15 w 141"/>
                <a:gd name="T65" fmla="*/ 115 h 142"/>
                <a:gd name="T66" fmla="*/ 27 w 141"/>
                <a:gd name="T67" fmla="*/ 126 h 142"/>
                <a:gd name="T68" fmla="*/ 29 w 141"/>
                <a:gd name="T69" fmla="*/ 125 h 142"/>
                <a:gd name="T70" fmla="*/ 46 w 141"/>
                <a:gd name="T71" fmla="*/ 117 h 142"/>
                <a:gd name="T72" fmla="*/ 57 w 141"/>
                <a:gd name="T73" fmla="*/ 122 h 142"/>
                <a:gd name="T74" fmla="*/ 64 w 141"/>
                <a:gd name="T75" fmla="*/ 142 h 142"/>
                <a:gd name="T76" fmla="*/ 80 w 141"/>
                <a:gd name="T77" fmla="*/ 142 h 142"/>
                <a:gd name="T78" fmla="*/ 81 w 141"/>
                <a:gd name="T79" fmla="*/ 139 h 142"/>
                <a:gd name="T80" fmla="*/ 87 w 141"/>
                <a:gd name="T81" fmla="*/ 122 h 142"/>
                <a:gd name="T82" fmla="*/ 98 w 141"/>
                <a:gd name="T83" fmla="*/ 117 h 142"/>
                <a:gd name="T84" fmla="*/ 117 w 141"/>
                <a:gd name="T85" fmla="*/ 126 h 142"/>
                <a:gd name="T86" fmla="*/ 129 w 141"/>
                <a:gd name="T87" fmla="*/ 114 h 142"/>
                <a:gd name="T88" fmla="*/ 128 w 141"/>
                <a:gd name="T89" fmla="*/ 112 h 142"/>
                <a:gd name="T90" fmla="*/ 119 w 141"/>
                <a:gd name="T91" fmla="*/ 96 h 142"/>
                <a:gd name="T92" fmla="*/ 123 w 141"/>
                <a:gd name="T93" fmla="*/ 84 h 142"/>
                <a:gd name="T94" fmla="*/ 141 w 141"/>
                <a:gd name="T95" fmla="*/ 7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1" h="142">
                  <a:moveTo>
                    <a:pt x="72" y="92"/>
                  </a:moveTo>
                  <a:cubicBezTo>
                    <a:pt x="59" y="92"/>
                    <a:pt x="49" y="82"/>
                    <a:pt x="49" y="69"/>
                  </a:cubicBezTo>
                  <a:cubicBezTo>
                    <a:pt x="49" y="57"/>
                    <a:pt x="59" y="46"/>
                    <a:pt x="72" y="46"/>
                  </a:cubicBezTo>
                  <a:cubicBezTo>
                    <a:pt x="85" y="46"/>
                    <a:pt x="95" y="57"/>
                    <a:pt x="95" y="69"/>
                  </a:cubicBezTo>
                  <a:cubicBezTo>
                    <a:pt x="95" y="82"/>
                    <a:pt x="85" y="92"/>
                    <a:pt x="72" y="92"/>
                  </a:cubicBezTo>
                  <a:close/>
                  <a:moveTo>
                    <a:pt x="141" y="77"/>
                  </a:moveTo>
                  <a:cubicBezTo>
                    <a:pt x="141" y="61"/>
                    <a:pt x="141" y="61"/>
                    <a:pt x="141" y="61"/>
                  </a:cubicBezTo>
                  <a:cubicBezTo>
                    <a:pt x="140" y="60"/>
                    <a:pt x="140" y="60"/>
                    <a:pt x="140" y="60"/>
                  </a:cubicBezTo>
                  <a:cubicBezTo>
                    <a:pt x="123" y="54"/>
                    <a:pt x="123" y="54"/>
                    <a:pt x="123" y="54"/>
                  </a:cubicBezTo>
                  <a:cubicBezTo>
                    <a:pt x="119" y="43"/>
                    <a:pt x="119" y="43"/>
                    <a:pt x="119" y="43"/>
                  </a:cubicBezTo>
                  <a:cubicBezTo>
                    <a:pt x="127" y="26"/>
                    <a:pt x="127" y="26"/>
                    <a:pt x="127" y="26"/>
                  </a:cubicBezTo>
                  <a:cubicBezTo>
                    <a:pt x="128" y="24"/>
                    <a:pt x="128" y="24"/>
                    <a:pt x="128" y="24"/>
                  </a:cubicBezTo>
                  <a:cubicBezTo>
                    <a:pt x="123" y="19"/>
                    <a:pt x="123" y="19"/>
                    <a:pt x="123" y="19"/>
                  </a:cubicBezTo>
                  <a:cubicBezTo>
                    <a:pt x="117" y="12"/>
                    <a:pt x="117" y="12"/>
                    <a:pt x="117" y="12"/>
                  </a:cubicBezTo>
                  <a:cubicBezTo>
                    <a:pt x="115" y="13"/>
                    <a:pt x="115" y="13"/>
                    <a:pt x="115" y="13"/>
                  </a:cubicBezTo>
                  <a:cubicBezTo>
                    <a:pt x="98" y="22"/>
                    <a:pt x="98" y="22"/>
                    <a:pt x="98" y="22"/>
                  </a:cubicBezTo>
                  <a:cubicBezTo>
                    <a:pt x="87" y="19"/>
                    <a:pt x="87" y="19"/>
                    <a:pt x="87" y="19"/>
                  </a:cubicBezTo>
                  <a:cubicBezTo>
                    <a:pt x="80" y="0"/>
                    <a:pt x="80" y="0"/>
                    <a:pt x="80" y="0"/>
                  </a:cubicBezTo>
                  <a:cubicBezTo>
                    <a:pt x="63" y="0"/>
                    <a:pt x="63" y="0"/>
                    <a:pt x="63" y="0"/>
                  </a:cubicBezTo>
                  <a:cubicBezTo>
                    <a:pt x="62" y="1"/>
                    <a:pt x="62" y="1"/>
                    <a:pt x="62" y="1"/>
                  </a:cubicBezTo>
                  <a:cubicBezTo>
                    <a:pt x="57" y="18"/>
                    <a:pt x="57" y="18"/>
                    <a:pt x="57" y="18"/>
                  </a:cubicBezTo>
                  <a:cubicBezTo>
                    <a:pt x="45" y="22"/>
                    <a:pt x="45" y="22"/>
                    <a:pt x="45" y="22"/>
                  </a:cubicBezTo>
                  <a:cubicBezTo>
                    <a:pt x="26" y="13"/>
                    <a:pt x="26" y="13"/>
                    <a:pt x="26" y="13"/>
                  </a:cubicBezTo>
                  <a:cubicBezTo>
                    <a:pt x="15" y="24"/>
                    <a:pt x="15" y="24"/>
                    <a:pt x="15" y="24"/>
                  </a:cubicBezTo>
                  <a:cubicBezTo>
                    <a:pt x="16" y="27"/>
                    <a:pt x="16" y="27"/>
                    <a:pt x="16" y="27"/>
                  </a:cubicBezTo>
                  <a:cubicBezTo>
                    <a:pt x="24" y="43"/>
                    <a:pt x="24" y="43"/>
                    <a:pt x="24" y="43"/>
                  </a:cubicBezTo>
                  <a:cubicBezTo>
                    <a:pt x="20" y="54"/>
                    <a:pt x="20" y="54"/>
                    <a:pt x="20" y="54"/>
                  </a:cubicBezTo>
                  <a:cubicBezTo>
                    <a:pt x="0" y="61"/>
                    <a:pt x="0" y="61"/>
                    <a:pt x="0" y="61"/>
                  </a:cubicBezTo>
                  <a:cubicBezTo>
                    <a:pt x="0" y="78"/>
                    <a:pt x="0" y="78"/>
                    <a:pt x="0" y="78"/>
                  </a:cubicBezTo>
                  <a:cubicBezTo>
                    <a:pt x="2" y="79"/>
                    <a:pt x="2" y="79"/>
                    <a:pt x="2" y="79"/>
                  </a:cubicBezTo>
                  <a:cubicBezTo>
                    <a:pt x="20" y="84"/>
                    <a:pt x="20" y="84"/>
                    <a:pt x="20" y="84"/>
                  </a:cubicBezTo>
                  <a:cubicBezTo>
                    <a:pt x="24" y="96"/>
                    <a:pt x="24" y="96"/>
                    <a:pt x="24" y="96"/>
                  </a:cubicBezTo>
                  <a:cubicBezTo>
                    <a:pt x="15" y="115"/>
                    <a:pt x="15" y="115"/>
                    <a:pt x="15" y="115"/>
                  </a:cubicBezTo>
                  <a:cubicBezTo>
                    <a:pt x="27" y="126"/>
                    <a:pt x="27" y="126"/>
                    <a:pt x="27" y="126"/>
                  </a:cubicBezTo>
                  <a:cubicBezTo>
                    <a:pt x="29" y="125"/>
                    <a:pt x="29" y="125"/>
                    <a:pt x="29" y="125"/>
                  </a:cubicBezTo>
                  <a:cubicBezTo>
                    <a:pt x="46" y="117"/>
                    <a:pt x="46" y="117"/>
                    <a:pt x="46" y="117"/>
                  </a:cubicBezTo>
                  <a:cubicBezTo>
                    <a:pt x="57" y="122"/>
                    <a:pt x="57" y="122"/>
                    <a:pt x="57" y="122"/>
                  </a:cubicBezTo>
                  <a:cubicBezTo>
                    <a:pt x="64" y="142"/>
                    <a:pt x="64" y="142"/>
                    <a:pt x="64" y="142"/>
                  </a:cubicBezTo>
                  <a:cubicBezTo>
                    <a:pt x="80" y="142"/>
                    <a:pt x="80" y="142"/>
                    <a:pt x="80" y="142"/>
                  </a:cubicBezTo>
                  <a:cubicBezTo>
                    <a:pt x="81" y="139"/>
                    <a:pt x="81" y="139"/>
                    <a:pt x="81" y="139"/>
                  </a:cubicBezTo>
                  <a:cubicBezTo>
                    <a:pt x="87" y="122"/>
                    <a:pt x="87" y="122"/>
                    <a:pt x="87" y="122"/>
                  </a:cubicBezTo>
                  <a:cubicBezTo>
                    <a:pt x="98" y="117"/>
                    <a:pt x="98" y="117"/>
                    <a:pt x="98" y="117"/>
                  </a:cubicBezTo>
                  <a:cubicBezTo>
                    <a:pt x="117" y="126"/>
                    <a:pt x="117" y="126"/>
                    <a:pt x="117" y="126"/>
                  </a:cubicBezTo>
                  <a:cubicBezTo>
                    <a:pt x="129" y="114"/>
                    <a:pt x="129" y="114"/>
                    <a:pt x="129" y="114"/>
                  </a:cubicBezTo>
                  <a:cubicBezTo>
                    <a:pt x="128" y="112"/>
                    <a:pt x="128" y="112"/>
                    <a:pt x="128" y="112"/>
                  </a:cubicBezTo>
                  <a:cubicBezTo>
                    <a:pt x="119" y="96"/>
                    <a:pt x="119" y="96"/>
                    <a:pt x="119" y="96"/>
                  </a:cubicBezTo>
                  <a:cubicBezTo>
                    <a:pt x="123" y="84"/>
                    <a:pt x="123" y="84"/>
                    <a:pt x="123" y="84"/>
                  </a:cubicBezTo>
                  <a:lnTo>
                    <a:pt x="141"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11" name="Oval 29">
              <a:extLst>
                <a:ext uri="{FF2B5EF4-FFF2-40B4-BE49-F238E27FC236}">
                  <a16:creationId xmlns:a16="http://schemas.microsoft.com/office/drawing/2014/main" id="{94132B2C-7DDA-476E-A47B-2B5E50506973}"/>
                </a:ext>
              </a:extLst>
            </p:cNvPr>
            <p:cNvSpPr>
              <a:spLocks noChangeArrowheads="1"/>
            </p:cNvSpPr>
            <p:nvPr/>
          </p:nvSpPr>
          <p:spPr bwMode="auto">
            <a:xfrm>
              <a:off x="2955517" y="1482256"/>
              <a:ext cx="163095" cy="163094"/>
            </a:xfrm>
            <a:prstGeom prst="ellipse">
              <a:avLst/>
            </a:prstGeom>
            <a:solidFill>
              <a:srgbClr val="4FE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12" name="Freeform 30">
              <a:extLst>
                <a:ext uri="{FF2B5EF4-FFF2-40B4-BE49-F238E27FC236}">
                  <a16:creationId xmlns:a16="http://schemas.microsoft.com/office/drawing/2014/main" id="{BD7989D5-BAF8-4C55-AD62-7870372C191B}"/>
                </a:ext>
              </a:extLst>
            </p:cNvPr>
            <p:cNvSpPr>
              <a:spLocks/>
            </p:cNvSpPr>
            <p:nvPr/>
          </p:nvSpPr>
          <p:spPr bwMode="auto">
            <a:xfrm>
              <a:off x="2993661" y="1529606"/>
              <a:ext cx="88124" cy="68394"/>
            </a:xfrm>
            <a:custGeom>
              <a:avLst/>
              <a:gdLst>
                <a:gd name="T0" fmla="*/ 22 w 67"/>
                <a:gd name="T1" fmla="*/ 52 h 52"/>
                <a:gd name="T2" fmla="*/ 0 w 67"/>
                <a:gd name="T3" fmla="*/ 29 h 52"/>
                <a:gd name="T4" fmla="*/ 6 w 67"/>
                <a:gd name="T5" fmla="*/ 23 h 52"/>
                <a:gd name="T6" fmla="*/ 22 w 67"/>
                <a:gd name="T7" fmla="*/ 39 h 52"/>
                <a:gd name="T8" fmla="*/ 61 w 67"/>
                <a:gd name="T9" fmla="*/ 0 h 52"/>
                <a:gd name="T10" fmla="*/ 67 w 67"/>
                <a:gd name="T11" fmla="*/ 6 h 52"/>
                <a:gd name="T12" fmla="*/ 22 w 67"/>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67" h="52">
                  <a:moveTo>
                    <a:pt x="22" y="52"/>
                  </a:moveTo>
                  <a:lnTo>
                    <a:pt x="0" y="29"/>
                  </a:lnTo>
                  <a:lnTo>
                    <a:pt x="6" y="23"/>
                  </a:lnTo>
                  <a:lnTo>
                    <a:pt x="22" y="39"/>
                  </a:lnTo>
                  <a:lnTo>
                    <a:pt x="61" y="0"/>
                  </a:lnTo>
                  <a:lnTo>
                    <a:pt x="67" y="6"/>
                  </a:lnTo>
                  <a:lnTo>
                    <a:pt x="22"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13" name="Freeform 31">
              <a:extLst>
                <a:ext uri="{FF2B5EF4-FFF2-40B4-BE49-F238E27FC236}">
                  <a16:creationId xmlns:a16="http://schemas.microsoft.com/office/drawing/2014/main" id="{555BE5A4-E819-434A-BAA2-A3F8E17EDAD8}"/>
                </a:ext>
              </a:extLst>
            </p:cNvPr>
            <p:cNvSpPr>
              <a:spLocks/>
            </p:cNvSpPr>
            <p:nvPr/>
          </p:nvSpPr>
          <p:spPr bwMode="auto">
            <a:xfrm>
              <a:off x="2589870" y="1219200"/>
              <a:ext cx="455086" cy="60503"/>
            </a:xfrm>
            <a:custGeom>
              <a:avLst/>
              <a:gdLst>
                <a:gd name="T0" fmla="*/ 452 w 466"/>
                <a:gd name="T1" fmla="*/ 0 h 61"/>
                <a:gd name="T2" fmla="*/ 14 w 466"/>
                <a:gd name="T3" fmla="*/ 0 h 61"/>
                <a:gd name="T4" fmla="*/ 0 w 466"/>
                <a:gd name="T5" fmla="*/ 14 h 61"/>
                <a:gd name="T6" fmla="*/ 0 w 466"/>
                <a:gd name="T7" fmla="*/ 61 h 61"/>
                <a:gd name="T8" fmla="*/ 466 w 466"/>
                <a:gd name="T9" fmla="*/ 61 h 61"/>
                <a:gd name="T10" fmla="*/ 466 w 466"/>
                <a:gd name="T11" fmla="*/ 14 h 61"/>
                <a:gd name="T12" fmla="*/ 452 w 466"/>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466" h="61">
                  <a:moveTo>
                    <a:pt x="452" y="0"/>
                  </a:moveTo>
                  <a:cubicBezTo>
                    <a:pt x="14" y="0"/>
                    <a:pt x="14" y="0"/>
                    <a:pt x="14" y="0"/>
                  </a:cubicBezTo>
                  <a:cubicBezTo>
                    <a:pt x="6" y="0"/>
                    <a:pt x="0" y="6"/>
                    <a:pt x="0" y="14"/>
                  </a:cubicBezTo>
                  <a:cubicBezTo>
                    <a:pt x="0" y="61"/>
                    <a:pt x="0" y="61"/>
                    <a:pt x="0" y="61"/>
                  </a:cubicBezTo>
                  <a:cubicBezTo>
                    <a:pt x="466" y="61"/>
                    <a:pt x="466" y="61"/>
                    <a:pt x="466" y="61"/>
                  </a:cubicBezTo>
                  <a:cubicBezTo>
                    <a:pt x="466" y="14"/>
                    <a:pt x="466" y="14"/>
                    <a:pt x="466" y="14"/>
                  </a:cubicBezTo>
                  <a:cubicBezTo>
                    <a:pt x="466" y="6"/>
                    <a:pt x="460" y="0"/>
                    <a:pt x="452" y="0"/>
                  </a:cubicBezTo>
                  <a:close/>
                </a:path>
              </a:pathLst>
            </a:custGeom>
            <a:solidFill>
              <a:srgbClr val="4FE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grpSp>
      <p:sp>
        <p:nvSpPr>
          <p:cNvPr id="384" name="Oval 383" descr="Dark blue circle">
            <a:extLst>
              <a:ext uri="{FF2B5EF4-FFF2-40B4-BE49-F238E27FC236}">
                <a16:creationId xmlns:a16="http://schemas.microsoft.com/office/drawing/2014/main" id="{93A20F37-0805-4949-B083-604258886BCF}"/>
              </a:ext>
            </a:extLst>
          </p:cNvPr>
          <p:cNvSpPr/>
          <p:nvPr/>
        </p:nvSpPr>
        <p:spPr bwMode="auto">
          <a:xfrm>
            <a:off x="4465308" y="599414"/>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14" name="Rectangle 513">
            <a:extLst>
              <a:ext uri="{FF2B5EF4-FFF2-40B4-BE49-F238E27FC236}">
                <a16:creationId xmlns:a16="http://schemas.microsoft.com/office/drawing/2014/main" id="{42D3FC4F-7129-4AF1-9ADE-9D174210DA58}"/>
              </a:ext>
              <a:ext uri="{C183D7F6-B498-43B3-948B-1728B52AA6E4}">
                <adec:decorative xmlns:adec="http://schemas.microsoft.com/office/drawing/2017/decorative" val="1"/>
              </a:ext>
            </a:extLst>
          </p:cNvPr>
          <p:cNvSpPr/>
          <p:nvPr/>
        </p:nvSpPr>
        <p:spPr bwMode="auto">
          <a:xfrm>
            <a:off x="1321426" y="587411"/>
            <a:ext cx="2837620" cy="564383"/>
          </a:xfrm>
          <a:prstGeom prst="rect">
            <a:avLst/>
          </a:prstGeom>
          <a:solidFill>
            <a:schemeClr val="bg1">
              <a:lumMod val="95000"/>
            </a:schemeClr>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91440" bIns="91440" numCol="1" spcCol="0" rtlCol="0" fromWordArt="0" anchor="t" anchorCtr="0" forceAA="0" compatLnSpc="1">
            <a:prstTxWarp prst="textNoShape">
              <a:avLst/>
            </a:prstTxWarp>
            <a:noAutofit/>
          </a:bodyPr>
          <a:lstStyle/>
          <a:p>
            <a:pPr marL="0" marR="0" lvl="0" indent="0" algn="l" defTabSz="710593"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Data visualization</a:t>
            </a:r>
          </a:p>
        </p:txBody>
      </p:sp>
      <p:sp>
        <p:nvSpPr>
          <p:cNvPr id="516" name="Rectangle 515">
            <a:extLst>
              <a:ext uri="{FF2B5EF4-FFF2-40B4-BE49-F238E27FC236}">
                <a16:creationId xmlns:a16="http://schemas.microsoft.com/office/drawing/2014/main" id="{1CA5B7A1-99D3-4DE3-BD0E-9999510B07FE}"/>
              </a:ext>
              <a:ext uri="{C183D7F6-B498-43B3-948B-1728B52AA6E4}">
                <adec:decorative xmlns:adec="http://schemas.microsoft.com/office/drawing/2017/decorative" val="1"/>
              </a:ext>
            </a:extLst>
          </p:cNvPr>
          <p:cNvSpPr/>
          <p:nvPr/>
        </p:nvSpPr>
        <p:spPr bwMode="auto">
          <a:xfrm>
            <a:off x="2464684" y="649047"/>
            <a:ext cx="1622669" cy="421378"/>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R="0" lvl="0" indent="0" defTabSz="710593" fontAlgn="base">
              <a:lnSpc>
                <a:spcPct val="100000"/>
              </a:lnSpc>
              <a:spcBef>
                <a:spcPct val="0"/>
              </a:spcBef>
              <a:spcAft>
                <a:spcPct val="0"/>
              </a:spcAft>
              <a:buClrTx/>
              <a:buSzTx/>
              <a:buFontTx/>
              <a:buNone/>
              <a:tabLst/>
              <a:defRPr/>
            </a:pPr>
            <a:r>
              <a:rPr lang="en-US" sz="900" kern="0">
                <a:solidFill>
                  <a:srgbClr val="000000"/>
                </a:solidFill>
                <a:latin typeface="Segoe UI Semibold" panose="020B0702040204020203" pitchFamily="34" charset="0"/>
                <a:cs typeface="Segoe UI Semibold" panose="020B0702040204020203" pitchFamily="34" charset="0"/>
              </a:rPr>
              <a:t>Business specific reports</a:t>
            </a:r>
          </a:p>
        </p:txBody>
      </p:sp>
      <p:grpSp>
        <p:nvGrpSpPr>
          <p:cNvPr id="522" name="multi-device" descr="monitor, tablet, approval, multi-device">
            <a:extLst>
              <a:ext uri="{FF2B5EF4-FFF2-40B4-BE49-F238E27FC236}">
                <a16:creationId xmlns:a16="http://schemas.microsoft.com/office/drawing/2014/main" id="{23CDB620-7693-4669-B37D-DA3FB64AB645}"/>
              </a:ext>
            </a:extLst>
          </p:cNvPr>
          <p:cNvGrpSpPr/>
          <p:nvPr/>
        </p:nvGrpSpPr>
        <p:grpSpPr>
          <a:xfrm>
            <a:off x="3813838" y="838277"/>
            <a:ext cx="248971" cy="179043"/>
            <a:chOff x="6336189" y="3003045"/>
            <a:chExt cx="766275" cy="551057"/>
          </a:xfrm>
        </p:grpSpPr>
        <p:grpSp>
          <p:nvGrpSpPr>
            <p:cNvPr id="523" name="Group 522">
              <a:extLst>
                <a:ext uri="{FF2B5EF4-FFF2-40B4-BE49-F238E27FC236}">
                  <a16:creationId xmlns:a16="http://schemas.microsoft.com/office/drawing/2014/main" id="{E1D9D39F-B5BA-428F-A032-A7B5BD719031}"/>
                </a:ext>
              </a:extLst>
            </p:cNvPr>
            <p:cNvGrpSpPr/>
            <p:nvPr/>
          </p:nvGrpSpPr>
          <p:grpSpPr>
            <a:xfrm>
              <a:off x="6336189" y="3034808"/>
              <a:ext cx="676958" cy="519294"/>
              <a:chOff x="-521811" y="6917198"/>
              <a:chExt cx="676958" cy="519294"/>
            </a:xfrm>
          </p:grpSpPr>
          <p:grpSp>
            <p:nvGrpSpPr>
              <p:cNvPr id="530" name="Group 529">
                <a:extLst>
                  <a:ext uri="{FF2B5EF4-FFF2-40B4-BE49-F238E27FC236}">
                    <a16:creationId xmlns:a16="http://schemas.microsoft.com/office/drawing/2014/main" id="{B04641B7-59BB-44EB-99D0-2A60C0356235}"/>
                  </a:ext>
                </a:extLst>
              </p:cNvPr>
              <p:cNvGrpSpPr/>
              <p:nvPr/>
            </p:nvGrpSpPr>
            <p:grpSpPr>
              <a:xfrm>
                <a:off x="-521811" y="6917198"/>
                <a:ext cx="579992" cy="423562"/>
                <a:chOff x="5884864" y="1174751"/>
                <a:chExt cx="382588" cy="279400"/>
              </a:xfrm>
            </p:grpSpPr>
            <p:sp>
              <p:nvSpPr>
                <p:cNvPr id="537" name="Freeform 51">
                  <a:extLst>
                    <a:ext uri="{FF2B5EF4-FFF2-40B4-BE49-F238E27FC236}">
                      <a16:creationId xmlns:a16="http://schemas.microsoft.com/office/drawing/2014/main" id="{54895968-2F64-42AF-923C-DB316C23A41C}"/>
                    </a:ext>
                  </a:extLst>
                </p:cNvPr>
                <p:cNvSpPr>
                  <a:spLocks/>
                </p:cNvSpPr>
                <p:nvPr/>
              </p:nvSpPr>
              <p:spPr bwMode="auto">
                <a:xfrm>
                  <a:off x="5884864" y="1260476"/>
                  <a:ext cx="382588" cy="193675"/>
                </a:xfrm>
                <a:custGeom>
                  <a:avLst/>
                  <a:gdLst>
                    <a:gd name="T0" fmla="*/ 203 w 241"/>
                    <a:gd name="T1" fmla="*/ 61 h 122"/>
                    <a:gd name="T2" fmla="*/ 120 w 241"/>
                    <a:gd name="T3" fmla="*/ 0 h 122"/>
                    <a:gd name="T4" fmla="*/ 39 w 241"/>
                    <a:gd name="T5" fmla="*/ 61 h 122"/>
                    <a:gd name="T6" fmla="*/ 38 w 241"/>
                    <a:gd name="T7" fmla="*/ 61 h 122"/>
                    <a:gd name="T8" fmla="*/ 0 w 241"/>
                    <a:gd name="T9" fmla="*/ 122 h 122"/>
                    <a:gd name="T10" fmla="*/ 241 w 241"/>
                    <a:gd name="T11" fmla="*/ 122 h 122"/>
                    <a:gd name="T12" fmla="*/ 203 w 241"/>
                    <a:gd name="T13" fmla="*/ 61 h 122"/>
                  </a:gdLst>
                  <a:ahLst/>
                  <a:cxnLst>
                    <a:cxn ang="0">
                      <a:pos x="T0" y="T1"/>
                    </a:cxn>
                    <a:cxn ang="0">
                      <a:pos x="T2" y="T3"/>
                    </a:cxn>
                    <a:cxn ang="0">
                      <a:pos x="T4" y="T5"/>
                    </a:cxn>
                    <a:cxn ang="0">
                      <a:pos x="T6" y="T7"/>
                    </a:cxn>
                    <a:cxn ang="0">
                      <a:pos x="T8" y="T9"/>
                    </a:cxn>
                    <a:cxn ang="0">
                      <a:pos x="T10" y="T11"/>
                    </a:cxn>
                    <a:cxn ang="0">
                      <a:pos x="T12" y="T13"/>
                    </a:cxn>
                  </a:cxnLst>
                  <a:rect l="0" t="0" r="r" b="b"/>
                  <a:pathLst>
                    <a:path w="241" h="122">
                      <a:moveTo>
                        <a:pt x="203" y="61"/>
                      </a:moveTo>
                      <a:lnTo>
                        <a:pt x="120" y="0"/>
                      </a:lnTo>
                      <a:lnTo>
                        <a:pt x="39" y="61"/>
                      </a:lnTo>
                      <a:lnTo>
                        <a:pt x="38" y="61"/>
                      </a:lnTo>
                      <a:lnTo>
                        <a:pt x="0" y="122"/>
                      </a:lnTo>
                      <a:lnTo>
                        <a:pt x="241" y="122"/>
                      </a:lnTo>
                      <a:lnTo>
                        <a:pt x="203" y="61"/>
                      </a:lnTo>
                      <a:close/>
                    </a:path>
                  </a:pathLst>
                </a:custGeom>
                <a:solidFill>
                  <a:schemeClr val="accent1"/>
                </a:solidFill>
                <a:ln>
                  <a:noFill/>
                </a:ln>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538" name="Freeform 52">
                  <a:extLst>
                    <a:ext uri="{FF2B5EF4-FFF2-40B4-BE49-F238E27FC236}">
                      <a16:creationId xmlns:a16="http://schemas.microsoft.com/office/drawing/2014/main" id="{E7A75079-4554-4298-AA1F-27D6C0FEEB43}"/>
                    </a:ext>
                  </a:extLst>
                </p:cNvPr>
                <p:cNvSpPr>
                  <a:spLocks/>
                </p:cNvSpPr>
                <p:nvPr/>
              </p:nvSpPr>
              <p:spPr bwMode="auto">
                <a:xfrm>
                  <a:off x="5946776" y="1174751"/>
                  <a:ext cx="261938" cy="182563"/>
                </a:xfrm>
                <a:custGeom>
                  <a:avLst/>
                  <a:gdLst>
                    <a:gd name="T0" fmla="*/ 149 w 156"/>
                    <a:gd name="T1" fmla="*/ 0 h 109"/>
                    <a:gd name="T2" fmla="*/ 6 w 156"/>
                    <a:gd name="T3" fmla="*/ 0 h 109"/>
                    <a:gd name="T4" fmla="*/ 0 w 156"/>
                    <a:gd name="T5" fmla="*/ 6 h 109"/>
                    <a:gd name="T6" fmla="*/ 0 w 156"/>
                    <a:gd name="T7" fmla="*/ 109 h 109"/>
                    <a:gd name="T8" fmla="*/ 0 w 156"/>
                    <a:gd name="T9" fmla="*/ 108 h 109"/>
                    <a:gd name="T10" fmla="*/ 0 w 156"/>
                    <a:gd name="T11" fmla="*/ 109 h 109"/>
                    <a:gd name="T12" fmla="*/ 156 w 156"/>
                    <a:gd name="T13" fmla="*/ 109 h 109"/>
                    <a:gd name="T14" fmla="*/ 156 w 156"/>
                    <a:gd name="T15" fmla="*/ 6 h 109"/>
                    <a:gd name="T16" fmla="*/ 149 w 156"/>
                    <a:gd name="T1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09">
                      <a:moveTo>
                        <a:pt x="149" y="0"/>
                      </a:moveTo>
                      <a:cubicBezTo>
                        <a:pt x="6" y="0"/>
                        <a:pt x="6" y="0"/>
                        <a:pt x="6" y="0"/>
                      </a:cubicBezTo>
                      <a:cubicBezTo>
                        <a:pt x="3" y="0"/>
                        <a:pt x="0" y="3"/>
                        <a:pt x="0" y="6"/>
                      </a:cubicBezTo>
                      <a:cubicBezTo>
                        <a:pt x="0" y="109"/>
                        <a:pt x="0" y="109"/>
                        <a:pt x="0" y="109"/>
                      </a:cubicBezTo>
                      <a:cubicBezTo>
                        <a:pt x="0" y="108"/>
                        <a:pt x="0" y="108"/>
                        <a:pt x="0" y="108"/>
                      </a:cubicBezTo>
                      <a:cubicBezTo>
                        <a:pt x="0" y="109"/>
                        <a:pt x="0" y="109"/>
                        <a:pt x="0" y="109"/>
                      </a:cubicBezTo>
                      <a:cubicBezTo>
                        <a:pt x="156" y="109"/>
                        <a:pt x="156" y="109"/>
                        <a:pt x="156" y="109"/>
                      </a:cubicBezTo>
                      <a:cubicBezTo>
                        <a:pt x="156" y="6"/>
                        <a:pt x="156" y="6"/>
                        <a:pt x="156" y="6"/>
                      </a:cubicBezTo>
                      <a:cubicBezTo>
                        <a:pt x="156" y="3"/>
                        <a:pt x="153" y="0"/>
                        <a:pt x="149" y="0"/>
                      </a:cubicBezTo>
                      <a:close/>
                    </a:path>
                  </a:pathLst>
                </a:custGeom>
                <a:solidFill>
                  <a:srgbClr val="4FE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539" name="Freeform 174">
                  <a:extLst>
                    <a:ext uri="{FF2B5EF4-FFF2-40B4-BE49-F238E27FC236}">
                      <a16:creationId xmlns:a16="http://schemas.microsoft.com/office/drawing/2014/main" id="{770A2E00-0A5D-4198-BDB4-A1647B306FBC}"/>
                    </a:ext>
                  </a:extLst>
                </p:cNvPr>
                <p:cNvSpPr>
                  <a:spLocks/>
                </p:cNvSpPr>
                <p:nvPr/>
              </p:nvSpPr>
              <p:spPr bwMode="auto">
                <a:xfrm>
                  <a:off x="5946776" y="1174751"/>
                  <a:ext cx="222250" cy="182563"/>
                </a:xfrm>
                <a:custGeom>
                  <a:avLst/>
                  <a:gdLst>
                    <a:gd name="T0" fmla="*/ 0 w 132"/>
                    <a:gd name="T1" fmla="*/ 109 h 109"/>
                    <a:gd name="T2" fmla="*/ 23 w 132"/>
                    <a:gd name="T3" fmla="*/ 109 h 109"/>
                    <a:gd name="T4" fmla="*/ 132 w 132"/>
                    <a:gd name="T5" fmla="*/ 0 h 109"/>
                    <a:gd name="T6" fmla="*/ 6 w 132"/>
                    <a:gd name="T7" fmla="*/ 0 h 109"/>
                    <a:gd name="T8" fmla="*/ 0 w 132"/>
                    <a:gd name="T9" fmla="*/ 6 h 109"/>
                    <a:gd name="T10" fmla="*/ 0 w 132"/>
                    <a:gd name="T11" fmla="*/ 109 h 109"/>
                  </a:gdLst>
                  <a:ahLst/>
                  <a:cxnLst>
                    <a:cxn ang="0">
                      <a:pos x="T0" y="T1"/>
                    </a:cxn>
                    <a:cxn ang="0">
                      <a:pos x="T2" y="T3"/>
                    </a:cxn>
                    <a:cxn ang="0">
                      <a:pos x="T4" y="T5"/>
                    </a:cxn>
                    <a:cxn ang="0">
                      <a:pos x="T6" y="T7"/>
                    </a:cxn>
                    <a:cxn ang="0">
                      <a:pos x="T8" y="T9"/>
                    </a:cxn>
                    <a:cxn ang="0">
                      <a:pos x="T10" y="T11"/>
                    </a:cxn>
                  </a:cxnLst>
                  <a:rect l="0" t="0" r="r" b="b"/>
                  <a:pathLst>
                    <a:path w="132" h="109">
                      <a:moveTo>
                        <a:pt x="0" y="109"/>
                      </a:moveTo>
                      <a:cubicBezTo>
                        <a:pt x="23" y="109"/>
                        <a:pt x="23" y="109"/>
                        <a:pt x="23" y="109"/>
                      </a:cubicBezTo>
                      <a:cubicBezTo>
                        <a:pt x="132" y="0"/>
                        <a:pt x="132" y="0"/>
                        <a:pt x="132" y="0"/>
                      </a:cubicBezTo>
                      <a:cubicBezTo>
                        <a:pt x="6" y="0"/>
                        <a:pt x="6" y="0"/>
                        <a:pt x="6" y="0"/>
                      </a:cubicBezTo>
                      <a:cubicBezTo>
                        <a:pt x="2" y="0"/>
                        <a:pt x="0" y="3"/>
                        <a:pt x="0" y="6"/>
                      </a:cubicBezTo>
                      <a:lnTo>
                        <a:pt x="0" y="109"/>
                      </a:lnTo>
                      <a:close/>
                    </a:path>
                  </a:pathLst>
                </a:custGeom>
                <a:solidFill>
                  <a:schemeClr val="accent1"/>
                </a:solidFill>
                <a:ln>
                  <a:noFill/>
                </a:ln>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grpSp>
          <p:grpSp>
            <p:nvGrpSpPr>
              <p:cNvPr id="531" name="Group 530">
                <a:extLst>
                  <a:ext uri="{FF2B5EF4-FFF2-40B4-BE49-F238E27FC236}">
                    <a16:creationId xmlns:a16="http://schemas.microsoft.com/office/drawing/2014/main" id="{FD76D779-A11E-4114-AA17-768F71867D8F}"/>
                  </a:ext>
                </a:extLst>
              </p:cNvPr>
              <p:cNvGrpSpPr/>
              <p:nvPr/>
            </p:nvGrpSpPr>
            <p:grpSpPr>
              <a:xfrm>
                <a:off x="-225680" y="7155179"/>
                <a:ext cx="380827" cy="281313"/>
                <a:chOff x="5056189" y="1363664"/>
                <a:chExt cx="315913" cy="233363"/>
              </a:xfrm>
            </p:grpSpPr>
            <p:sp>
              <p:nvSpPr>
                <p:cNvPr id="532" name="Freeform 44">
                  <a:extLst>
                    <a:ext uri="{FF2B5EF4-FFF2-40B4-BE49-F238E27FC236}">
                      <a16:creationId xmlns:a16="http://schemas.microsoft.com/office/drawing/2014/main" id="{DE1A06CA-CF24-46A8-942A-231F000B3421}"/>
                    </a:ext>
                  </a:extLst>
                </p:cNvPr>
                <p:cNvSpPr>
                  <a:spLocks/>
                </p:cNvSpPr>
                <p:nvPr/>
              </p:nvSpPr>
              <p:spPr bwMode="auto">
                <a:xfrm>
                  <a:off x="5056189" y="1379539"/>
                  <a:ext cx="315913" cy="217488"/>
                </a:xfrm>
                <a:custGeom>
                  <a:avLst/>
                  <a:gdLst>
                    <a:gd name="T0" fmla="*/ 188 w 188"/>
                    <a:gd name="T1" fmla="*/ 119 h 129"/>
                    <a:gd name="T2" fmla="*/ 179 w 188"/>
                    <a:gd name="T3" fmla="*/ 129 h 129"/>
                    <a:gd name="T4" fmla="*/ 9 w 188"/>
                    <a:gd name="T5" fmla="*/ 129 h 129"/>
                    <a:gd name="T6" fmla="*/ 0 w 188"/>
                    <a:gd name="T7" fmla="*/ 119 h 129"/>
                    <a:gd name="T8" fmla="*/ 0 w 188"/>
                    <a:gd name="T9" fmla="*/ 82 h 129"/>
                    <a:gd name="T10" fmla="*/ 9 w 188"/>
                    <a:gd name="T11" fmla="*/ 72 h 129"/>
                    <a:gd name="T12" fmla="*/ 179 w 188"/>
                    <a:gd name="T13" fmla="*/ 72 h 129"/>
                    <a:gd name="T14" fmla="*/ 188 w 188"/>
                    <a:gd name="T15" fmla="*/ 82 h 129"/>
                    <a:gd name="T16" fmla="*/ 188 w 188"/>
                    <a:gd name="T17"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129">
                      <a:moveTo>
                        <a:pt x="188" y="119"/>
                      </a:moveTo>
                      <a:cubicBezTo>
                        <a:pt x="188" y="125"/>
                        <a:pt x="184" y="129"/>
                        <a:pt x="179" y="129"/>
                      </a:cubicBezTo>
                      <a:cubicBezTo>
                        <a:pt x="9" y="129"/>
                        <a:pt x="9" y="129"/>
                        <a:pt x="9" y="129"/>
                      </a:cubicBezTo>
                      <a:cubicBezTo>
                        <a:pt x="4" y="129"/>
                        <a:pt x="0" y="125"/>
                        <a:pt x="0" y="119"/>
                      </a:cubicBezTo>
                      <a:cubicBezTo>
                        <a:pt x="0" y="0"/>
                        <a:pt x="0" y="82"/>
                        <a:pt x="0" y="82"/>
                      </a:cubicBezTo>
                      <a:cubicBezTo>
                        <a:pt x="0" y="76"/>
                        <a:pt x="4" y="72"/>
                        <a:pt x="9" y="72"/>
                      </a:cubicBezTo>
                      <a:cubicBezTo>
                        <a:pt x="179" y="72"/>
                        <a:pt x="179" y="72"/>
                        <a:pt x="179" y="72"/>
                      </a:cubicBezTo>
                      <a:cubicBezTo>
                        <a:pt x="184" y="72"/>
                        <a:pt x="188" y="76"/>
                        <a:pt x="188" y="82"/>
                      </a:cubicBezTo>
                      <a:lnTo>
                        <a:pt x="188" y="119"/>
                      </a:lnTo>
                      <a:close/>
                    </a:path>
                  </a:pathLst>
                </a:custGeom>
                <a:solidFill>
                  <a:schemeClr val="accent1"/>
                </a:solidFill>
                <a:ln>
                  <a:noFill/>
                </a:ln>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533" name="Freeform 45">
                  <a:extLst>
                    <a:ext uri="{FF2B5EF4-FFF2-40B4-BE49-F238E27FC236}">
                      <a16:creationId xmlns:a16="http://schemas.microsoft.com/office/drawing/2014/main" id="{B2C2CF56-7774-45FC-B1D8-41F1F15FDDA0}"/>
                    </a:ext>
                  </a:extLst>
                </p:cNvPr>
                <p:cNvSpPr>
                  <a:spLocks/>
                </p:cNvSpPr>
                <p:nvPr/>
              </p:nvSpPr>
              <p:spPr bwMode="auto">
                <a:xfrm>
                  <a:off x="5060951" y="1365251"/>
                  <a:ext cx="215900" cy="157163"/>
                </a:xfrm>
                <a:custGeom>
                  <a:avLst/>
                  <a:gdLst>
                    <a:gd name="T0" fmla="*/ 129 w 129"/>
                    <a:gd name="T1" fmla="*/ 0 h 94"/>
                    <a:gd name="T2" fmla="*/ 19 w 129"/>
                    <a:gd name="T3" fmla="*/ 0 h 94"/>
                    <a:gd name="T4" fmla="*/ 0 w 129"/>
                    <a:gd name="T5" fmla="*/ 19 h 94"/>
                    <a:gd name="T6" fmla="*/ 0 w 129"/>
                    <a:gd name="T7" fmla="*/ 94 h 94"/>
                    <a:gd name="T8" fmla="*/ 129 w 129"/>
                    <a:gd name="T9" fmla="*/ 94 h 94"/>
                    <a:gd name="T10" fmla="*/ 129 w 129"/>
                    <a:gd name="T11" fmla="*/ 0 h 94"/>
                  </a:gdLst>
                  <a:ahLst/>
                  <a:cxnLst>
                    <a:cxn ang="0">
                      <a:pos x="T0" y="T1"/>
                    </a:cxn>
                    <a:cxn ang="0">
                      <a:pos x="T2" y="T3"/>
                    </a:cxn>
                    <a:cxn ang="0">
                      <a:pos x="T4" y="T5"/>
                    </a:cxn>
                    <a:cxn ang="0">
                      <a:pos x="T6" y="T7"/>
                    </a:cxn>
                    <a:cxn ang="0">
                      <a:pos x="T8" y="T9"/>
                    </a:cxn>
                    <a:cxn ang="0">
                      <a:pos x="T10" y="T11"/>
                    </a:cxn>
                  </a:cxnLst>
                  <a:rect l="0" t="0" r="r" b="b"/>
                  <a:pathLst>
                    <a:path w="129" h="94">
                      <a:moveTo>
                        <a:pt x="129" y="0"/>
                      </a:moveTo>
                      <a:cubicBezTo>
                        <a:pt x="19" y="0"/>
                        <a:pt x="19" y="0"/>
                        <a:pt x="19" y="0"/>
                      </a:cubicBezTo>
                      <a:cubicBezTo>
                        <a:pt x="9" y="0"/>
                        <a:pt x="0" y="9"/>
                        <a:pt x="0" y="19"/>
                      </a:cubicBezTo>
                      <a:cubicBezTo>
                        <a:pt x="0" y="94"/>
                        <a:pt x="0" y="94"/>
                        <a:pt x="0" y="94"/>
                      </a:cubicBezTo>
                      <a:cubicBezTo>
                        <a:pt x="129" y="94"/>
                        <a:pt x="129" y="94"/>
                        <a:pt x="129" y="94"/>
                      </a:cubicBezTo>
                      <a:lnTo>
                        <a:pt x="1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534" name="Freeform 46">
                  <a:extLst>
                    <a:ext uri="{FF2B5EF4-FFF2-40B4-BE49-F238E27FC236}">
                      <a16:creationId xmlns:a16="http://schemas.microsoft.com/office/drawing/2014/main" id="{5040A144-550C-4514-AB3C-2E1A719E3F42}"/>
                    </a:ext>
                  </a:extLst>
                </p:cNvPr>
                <p:cNvSpPr>
                  <a:spLocks/>
                </p:cNvSpPr>
                <p:nvPr/>
              </p:nvSpPr>
              <p:spPr bwMode="auto">
                <a:xfrm>
                  <a:off x="5056189" y="1363664"/>
                  <a:ext cx="315913" cy="158750"/>
                </a:xfrm>
                <a:custGeom>
                  <a:avLst/>
                  <a:gdLst>
                    <a:gd name="T0" fmla="*/ 179 w 188"/>
                    <a:gd name="T1" fmla="*/ 0 h 95"/>
                    <a:gd name="T2" fmla="*/ 10 w 188"/>
                    <a:gd name="T3" fmla="*/ 0 h 95"/>
                    <a:gd name="T4" fmla="*/ 0 w 188"/>
                    <a:gd name="T5" fmla="*/ 10 h 95"/>
                    <a:gd name="T6" fmla="*/ 0 w 188"/>
                    <a:gd name="T7" fmla="*/ 95 h 95"/>
                    <a:gd name="T8" fmla="*/ 188 w 188"/>
                    <a:gd name="T9" fmla="*/ 95 h 95"/>
                    <a:gd name="T10" fmla="*/ 188 w 188"/>
                    <a:gd name="T11" fmla="*/ 10 h 95"/>
                    <a:gd name="T12" fmla="*/ 179 w 188"/>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88" h="95">
                      <a:moveTo>
                        <a:pt x="179" y="0"/>
                      </a:moveTo>
                      <a:cubicBezTo>
                        <a:pt x="10" y="0"/>
                        <a:pt x="10" y="0"/>
                        <a:pt x="10" y="0"/>
                      </a:cubicBezTo>
                      <a:cubicBezTo>
                        <a:pt x="4" y="0"/>
                        <a:pt x="0" y="5"/>
                        <a:pt x="0" y="10"/>
                      </a:cubicBezTo>
                      <a:cubicBezTo>
                        <a:pt x="0" y="95"/>
                        <a:pt x="0" y="95"/>
                        <a:pt x="0" y="95"/>
                      </a:cubicBezTo>
                      <a:cubicBezTo>
                        <a:pt x="188" y="95"/>
                        <a:pt x="188" y="95"/>
                        <a:pt x="188" y="95"/>
                      </a:cubicBezTo>
                      <a:cubicBezTo>
                        <a:pt x="188" y="10"/>
                        <a:pt x="188" y="10"/>
                        <a:pt x="188" y="10"/>
                      </a:cubicBezTo>
                      <a:cubicBezTo>
                        <a:pt x="188" y="5"/>
                        <a:pt x="184" y="0"/>
                        <a:pt x="179" y="0"/>
                      </a:cubicBezTo>
                      <a:close/>
                    </a:path>
                  </a:pathLst>
                </a:custGeom>
                <a:solidFill>
                  <a:srgbClr val="4FE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535" name="Rectangle 534">
                  <a:extLst>
                    <a:ext uri="{FF2B5EF4-FFF2-40B4-BE49-F238E27FC236}">
                      <a16:creationId xmlns:a16="http://schemas.microsoft.com/office/drawing/2014/main" id="{CFF94409-14F1-453C-BEBD-F04102CD910E}"/>
                    </a:ext>
                  </a:extLst>
                </p:cNvPr>
                <p:cNvSpPr>
                  <a:spLocks noChangeArrowheads="1"/>
                </p:cNvSpPr>
                <p:nvPr/>
              </p:nvSpPr>
              <p:spPr bwMode="auto">
                <a:xfrm>
                  <a:off x="5194301" y="1544639"/>
                  <a:ext cx="42863" cy="20638"/>
                </a:xfrm>
                <a:prstGeom prst="rect">
                  <a:avLst/>
                </a:prstGeom>
                <a:solidFill>
                  <a:srgbClr val="4FE4FF"/>
                </a:solidFill>
                <a:ln>
                  <a:noFill/>
                </a:ln>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536" name="Freeform 172">
                  <a:extLst>
                    <a:ext uri="{FF2B5EF4-FFF2-40B4-BE49-F238E27FC236}">
                      <a16:creationId xmlns:a16="http://schemas.microsoft.com/office/drawing/2014/main" id="{46C90356-D33F-4A16-A437-1EF0458FD523}"/>
                    </a:ext>
                  </a:extLst>
                </p:cNvPr>
                <p:cNvSpPr>
                  <a:spLocks/>
                </p:cNvSpPr>
                <p:nvPr/>
              </p:nvSpPr>
              <p:spPr bwMode="auto">
                <a:xfrm>
                  <a:off x="5056189" y="1363664"/>
                  <a:ext cx="196850" cy="158750"/>
                </a:xfrm>
                <a:custGeom>
                  <a:avLst/>
                  <a:gdLst>
                    <a:gd name="T0" fmla="*/ 22 w 117"/>
                    <a:gd name="T1" fmla="*/ 95 h 95"/>
                    <a:gd name="T2" fmla="*/ 117 w 117"/>
                    <a:gd name="T3" fmla="*/ 0 h 95"/>
                    <a:gd name="T4" fmla="*/ 9 w 117"/>
                    <a:gd name="T5" fmla="*/ 0 h 95"/>
                    <a:gd name="T6" fmla="*/ 0 w 117"/>
                    <a:gd name="T7" fmla="*/ 10 h 95"/>
                    <a:gd name="T8" fmla="*/ 0 w 117"/>
                    <a:gd name="T9" fmla="*/ 95 h 95"/>
                    <a:gd name="T10" fmla="*/ 22 w 117"/>
                    <a:gd name="T11" fmla="*/ 95 h 95"/>
                  </a:gdLst>
                  <a:ahLst/>
                  <a:cxnLst>
                    <a:cxn ang="0">
                      <a:pos x="T0" y="T1"/>
                    </a:cxn>
                    <a:cxn ang="0">
                      <a:pos x="T2" y="T3"/>
                    </a:cxn>
                    <a:cxn ang="0">
                      <a:pos x="T4" y="T5"/>
                    </a:cxn>
                    <a:cxn ang="0">
                      <a:pos x="T6" y="T7"/>
                    </a:cxn>
                    <a:cxn ang="0">
                      <a:pos x="T8" y="T9"/>
                    </a:cxn>
                    <a:cxn ang="0">
                      <a:pos x="T10" y="T11"/>
                    </a:cxn>
                  </a:cxnLst>
                  <a:rect l="0" t="0" r="r" b="b"/>
                  <a:pathLst>
                    <a:path w="117" h="95">
                      <a:moveTo>
                        <a:pt x="22" y="95"/>
                      </a:moveTo>
                      <a:cubicBezTo>
                        <a:pt x="117" y="0"/>
                        <a:pt x="117" y="0"/>
                        <a:pt x="117" y="0"/>
                      </a:cubicBezTo>
                      <a:cubicBezTo>
                        <a:pt x="9" y="0"/>
                        <a:pt x="9" y="0"/>
                        <a:pt x="9" y="0"/>
                      </a:cubicBezTo>
                      <a:cubicBezTo>
                        <a:pt x="4" y="0"/>
                        <a:pt x="0" y="5"/>
                        <a:pt x="0" y="10"/>
                      </a:cubicBezTo>
                      <a:cubicBezTo>
                        <a:pt x="0" y="95"/>
                        <a:pt x="0" y="95"/>
                        <a:pt x="0" y="95"/>
                      </a:cubicBezTo>
                      <a:lnTo>
                        <a:pt x="22" y="95"/>
                      </a:lnTo>
                      <a:close/>
                    </a:path>
                  </a:pathLst>
                </a:custGeom>
                <a:solidFill>
                  <a:schemeClr val="accent1"/>
                </a:solidFill>
                <a:ln>
                  <a:noFill/>
                </a:ln>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grpSp>
        </p:grpSp>
        <p:grpSp>
          <p:nvGrpSpPr>
            <p:cNvPr id="524" name="Group 523">
              <a:extLst>
                <a:ext uri="{FF2B5EF4-FFF2-40B4-BE49-F238E27FC236}">
                  <a16:creationId xmlns:a16="http://schemas.microsoft.com/office/drawing/2014/main" id="{5522A699-98DA-4256-81E0-75E11FF9AEE4}"/>
                </a:ext>
              </a:extLst>
            </p:cNvPr>
            <p:cNvGrpSpPr/>
            <p:nvPr/>
          </p:nvGrpSpPr>
          <p:grpSpPr>
            <a:xfrm>
              <a:off x="6875158" y="3003045"/>
              <a:ext cx="227306" cy="227306"/>
              <a:chOff x="7632926" y="5102513"/>
              <a:chExt cx="369887" cy="369887"/>
            </a:xfrm>
          </p:grpSpPr>
          <p:sp>
            <p:nvSpPr>
              <p:cNvPr id="525" name="Oval 5">
                <a:extLst>
                  <a:ext uri="{FF2B5EF4-FFF2-40B4-BE49-F238E27FC236}">
                    <a16:creationId xmlns:a16="http://schemas.microsoft.com/office/drawing/2014/main" id="{7A832605-BEE2-4F33-9F70-5AE68F26714A}"/>
                  </a:ext>
                </a:extLst>
              </p:cNvPr>
              <p:cNvSpPr>
                <a:spLocks noChangeArrowheads="1"/>
              </p:cNvSpPr>
              <p:nvPr/>
            </p:nvSpPr>
            <p:spPr bwMode="auto">
              <a:xfrm>
                <a:off x="7632926" y="5102513"/>
                <a:ext cx="369887" cy="369887"/>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526" name="Freeform 7">
                <a:extLst>
                  <a:ext uri="{FF2B5EF4-FFF2-40B4-BE49-F238E27FC236}">
                    <a16:creationId xmlns:a16="http://schemas.microsoft.com/office/drawing/2014/main" id="{4911CE18-DDA1-4A61-8FFC-C52229D838D5}"/>
                  </a:ext>
                </a:extLst>
              </p:cNvPr>
              <p:cNvSpPr>
                <a:spLocks/>
              </p:cNvSpPr>
              <p:nvPr/>
            </p:nvSpPr>
            <p:spPr bwMode="auto">
              <a:xfrm>
                <a:off x="7707532" y="5197765"/>
                <a:ext cx="220662" cy="173038"/>
              </a:xfrm>
              <a:custGeom>
                <a:avLst/>
                <a:gdLst>
                  <a:gd name="T0" fmla="*/ 124 w 139"/>
                  <a:gd name="T1" fmla="*/ 0 h 109"/>
                  <a:gd name="T2" fmla="*/ 46 w 139"/>
                  <a:gd name="T3" fmla="*/ 76 h 109"/>
                  <a:gd name="T4" fmla="*/ 15 w 139"/>
                  <a:gd name="T5" fmla="*/ 45 h 109"/>
                  <a:gd name="T6" fmla="*/ 0 w 139"/>
                  <a:gd name="T7" fmla="*/ 60 h 109"/>
                  <a:gd name="T8" fmla="*/ 46 w 139"/>
                  <a:gd name="T9" fmla="*/ 109 h 109"/>
                  <a:gd name="T10" fmla="*/ 139 w 139"/>
                  <a:gd name="T11" fmla="*/ 16 h 109"/>
                  <a:gd name="T12" fmla="*/ 124 w 139"/>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139" h="109">
                    <a:moveTo>
                      <a:pt x="124" y="0"/>
                    </a:moveTo>
                    <a:lnTo>
                      <a:pt x="46" y="76"/>
                    </a:lnTo>
                    <a:lnTo>
                      <a:pt x="15" y="45"/>
                    </a:lnTo>
                    <a:lnTo>
                      <a:pt x="0" y="60"/>
                    </a:lnTo>
                    <a:lnTo>
                      <a:pt x="46" y="109"/>
                    </a:lnTo>
                    <a:lnTo>
                      <a:pt x="139" y="16"/>
                    </a:lnTo>
                    <a:lnTo>
                      <a:pt x="124" y="0"/>
                    </a:lnTo>
                    <a:close/>
                  </a:path>
                </a:pathLst>
              </a:custGeom>
              <a:solidFill>
                <a:srgbClr val="0075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grpSp>
      </p:grpSp>
      <p:sp>
        <p:nvSpPr>
          <p:cNvPr id="25" name="Rectangle 24">
            <a:extLst>
              <a:ext uri="{FF2B5EF4-FFF2-40B4-BE49-F238E27FC236}">
                <a16:creationId xmlns:a16="http://schemas.microsoft.com/office/drawing/2014/main" id="{F0A486F8-D069-4002-BD36-16456F9570F2}"/>
              </a:ext>
              <a:ext uri="{C183D7F6-B498-43B3-948B-1728B52AA6E4}">
                <adec:decorative xmlns:adec="http://schemas.microsoft.com/office/drawing/2017/decorative" val="1"/>
              </a:ext>
            </a:extLst>
          </p:cNvPr>
          <p:cNvSpPr/>
          <p:nvPr/>
        </p:nvSpPr>
        <p:spPr bwMode="auto">
          <a:xfrm>
            <a:off x="4227108" y="587005"/>
            <a:ext cx="1253391" cy="559435"/>
          </a:xfrm>
          <a:prstGeom prst="rect">
            <a:avLst/>
          </a:prstGeom>
          <a:solidFill>
            <a:srgbClr val="F2F2F2"/>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91440" bIns="91440" numCol="1" spcCol="0" rtlCol="0" fromWordArt="0" anchor="t" anchorCtr="0" forceAA="0" compatLnSpc="1">
            <a:prstTxWarp prst="textNoShape">
              <a:avLst/>
            </a:prstTxWarp>
            <a:noAutofit/>
          </a:bodyPr>
          <a:lstStyle/>
          <a:p>
            <a:pPr defTabSz="710593" fontAlgn="base">
              <a:spcBef>
                <a:spcPct val="0"/>
              </a:spcBef>
              <a:spcAft>
                <a:spcPct val="0"/>
              </a:spcAft>
            </a:pPr>
            <a:r>
              <a:rPr lang="en-US" sz="900" kern="0">
                <a:solidFill>
                  <a:srgbClr val="000000"/>
                </a:solidFill>
                <a:latin typeface="Segoe UI Semibold" panose="020B0702040204020203" pitchFamily="34" charset="0"/>
                <a:cs typeface="Segoe UI Semibold" panose="020B0702040204020203" pitchFamily="34" charset="0"/>
              </a:rPr>
              <a:t>Notebooks</a:t>
            </a:r>
          </a:p>
        </p:txBody>
      </p:sp>
      <p:sp>
        <p:nvSpPr>
          <p:cNvPr id="26" name="Rectangle 25">
            <a:extLst>
              <a:ext uri="{FF2B5EF4-FFF2-40B4-BE49-F238E27FC236}">
                <a16:creationId xmlns:a16="http://schemas.microsoft.com/office/drawing/2014/main" id="{E5127428-F77E-4861-9EFA-B87329528070}"/>
              </a:ext>
              <a:ext uri="{C183D7F6-B498-43B3-948B-1728B52AA6E4}">
                <adec:decorative xmlns:adec="http://schemas.microsoft.com/office/drawing/2017/decorative" val="1"/>
              </a:ext>
            </a:extLst>
          </p:cNvPr>
          <p:cNvSpPr/>
          <p:nvPr/>
        </p:nvSpPr>
        <p:spPr bwMode="auto">
          <a:xfrm>
            <a:off x="5544544" y="587005"/>
            <a:ext cx="1253391" cy="559435"/>
          </a:xfrm>
          <a:prstGeom prst="rect">
            <a:avLst/>
          </a:prstGeom>
          <a:solidFill>
            <a:srgbClr val="F2F2F2"/>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91440" bIns="91440" numCol="1" spcCol="0" rtlCol="0" fromWordArt="0" anchor="t" anchorCtr="0" forceAA="0" compatLnSpc="1">
            <a:prstTxWarp prst="textNoShape">
              <a:avLst/>
            </a:prstTxWarp>
            <a:noAutofit/>
          </a:bodyPr>
          <a:lstStyle/>
          <a:p>
            <a:pPr defTabSz="710593" fontAlgn="base">
              <a:spcBef>
                <a:spcPct val="0"/>
              </a:spcBef>
              <a:spcAft>
                <a:spcPct val="0"/>
              </a:spcAft>
            </a:pPr>
            <a:r>
              <a:rPr lang="en-US" sz="900" kern="0" err="1">
                <a:solidFill>
                  <a:srgbClr val="000000"/>
                </a:solidFill>
                <a:latin typeface="Segoe UI Semibold" panose="020B0702040204020203" pitchFamily="34" charset="0"/>
                <a:cs typeface="Segoe UI Semibold" panose="020B0702040204020203" pitchFamily="34" charset="0"/>
              </a:rPr>
              <a:t>Adhoc</a:t>
            </a:r>
            <a:r>
              <a:rPr lang="en-US" sz="900" kern="0">
                <a:solidFill>
                  <a:srgbClr val="000000"/>
                </a:solidFill>
                <a:latin typeface="Segoe UI Semibold" panose="020B0702040204020203" pitchFamily="34" charset="0"/>
                <a:cs typeface="Segoe UI Semibold" panose="020B0702040204020203" pitchFamily="34" charset="0"/>
              </a:rPr>
              <a:t> Queries</a:t>
            </a:r>
          </a:p>
        </p:txBody>
      </p:sp>
      <p:grpSp>
        <p:nvGrpSpPr>
          <p:cNvPr id="773" name="laptop" descr="laptop">
            <a:extLst>
              <a:ext uri="{FF2B5EF4-FFF2-40B4-BE49-F238E27FC236}">
                <a16:creationId xmlns:a16="http://schemas.microsoft.com/office/drawing/2014/main" id="{6B1009BA-4585-4A8A-81B2-4DF855CE8C6A}"/>
              </a:ext>
            </a:extLst>
          </p:cNvPr>
          <p:cNvGrpSpPr/>
          <p:nvPr/>
        </p:nvGrpSpPr>
        <p:grpSpPr>
          <a:xfrm>
            <a:off x="5165097" y="889699"/>
            <a:ext cx="239958" cy="175239"/>
            <a:chOff x="5884864" y="1174751"/>
            <a:chExt cx="382588" cy="279400"/>
          </a:xfrm>
        </p:grpSpPr>
        <p:sp>
          <p:nvSpPr>
            <p:cNvPr id="774" name="Freeform 51">
              <a:extLst>
                <a:ext uri="{FF2B5EF4-FFF2-40B4-BE49-F238E27FC236}">
                  <a16:creationId xmlns:a16="http://schemas.microsoft.com/office/drawing/2014/main" id="{DB68CDA4-D014-43CF-AE3A-2E3C160F398B}"/>
                </a:ext>
              </a:extLst>
            </p:cNvPr>
            <p:cNvSpPr>
              <a:spLocks/>
            </p:cNvSpPr>
            <p:nvPr/>
          </p:nvSpPr>
          <p:spPr bwMode="auto">
            <a:xfrm>
              <a:off x="5884864" y="1260476"/>
              <a:ext cx="382588" cy="193675"/>
            </a:xfrm>
            <a:custGeom>
              <a:avLst/>
              <a:gdLst>
                <a:gd name="T0" fmla="*/ 203 w 241"/>
                <a:gd name="T1" fmla="*/ 61 h 122"/>
                <a:gd name="T2" fmla="*/ 120 w 241"/>
                <a:gd name="T3" fmla="*/ 0 h 122"/>
                <a:gd name="T4" fmla="*/ 39 w 241"/>
                <a:gd name="T5" fmla="*/ 61 h 122"/>
                <a:gd name="T6" fmla="*/ 38 w 241"/>
                <a:gd name="T7" fmla="*/ 61 h 122"/>
                <a:gd name="T8" fmla="*/ 0 w 241"/>
                <a:gd name="T9" fmla="*/ 122 h 122"/>
                <a:gd name="T10" fmla="*/ 241 w 241"/>
                <a:gd name="T11" fmla="*/ 122 h 122"/>
                <a:gd name="T12" fmla="*/ 203 w 241"/>
                <a:gd name="T13" fmla="*/ 61 h 122"/>
              </a:gdLst>
              <a:ahLst/>
              <a:cxnLst>
                <a:cxn ang="0">
                  <a:pos x="T0" y="T1"/>
                </a:cxn>
                <a:cxn ang="0">
                  <a:pos x="T2" y="T3"/>
                </a:cxn>
                <a:cxn ang="0">
                  <a:pos x="T4" y="T5"/>
                </a:cxn>
                <a:cxn ang="0">
                  <a:pos x="T6" y="T7"/>
                </a:cxn>
                <a:cxn ang="0">
                  <a:pos x="T8" y="T9"/>
                </a:cxn>
                <a:cxn ang="0">
                  <a:pos x="T10" y="T11"/>
                </a:cxn>
                <a:cxn ang="0">
                  <a:pos x="T12" y="T13"/>
                </a:cxn>
              </a:cxnLst>
              <a:rect l="0" t="0" r="r" b="b"/>
              <a:pathLst>
                <a:path w="241" h="122">
                  <a:moveTo>
                    <a:pt x="203" y="61"/>
                  </a:moveTo>
                  <a:lnTo>
                    <a:pt x="120" y="0"/>
                  </a:lnTo>
                  <a:lnTo>
                    <a:pt x="39" y="61"/>
                  </a:lnTo>
                  <a:lnTo>
                    <a:pt x="38" y="61"/>
                  </a:lnTo>
                  <a:lnTo>
                    <a:pt x="0" y="122"/>
                  </a:lnTo>
                  <a:lnTo>
                    <a:pt x="241" y="122"/>
                  </a:lnTo>
                  <a:lnTo>
                    <a:pt x="203" y="61"/>
                  </a:lnTo>
                  <a:close/>
                </a:path>
              </a:pathLst>
            </a:custGeom>
            <a:solidFill>
              <a:srgbClr val="0078D4"/>
            </a:solidFill>
            <a:ln>
              <a:noFill/>
            </a:ln>
          </p:spPr>
          <p:txBody>
            <a:bodyPr vert="horz" wrap="square" lIns="89642" tIns="44821" rIns="89642" bIns="44821" numCol="1" anchor="t" anchorCtr="0" compatLnSpc="1">
              <a:prstTxWarp prst="textNoShape">
                <a:avLst/>
              </a:prstTxWarp>
            </a:bodyPr>
            <a:lstStyle/>
            <a:p>
              <a:pPr algn="ctr" defTabSz="896386" fontAlgn="base"/>
              <a:endParaRPr lang="en-US" sz="1667">
                <a:solidFill>
                  <a:srgbClr val="505050"/>
                </a:solidFill>
                <a:latin typeface="Segoe UI"/>
              </a:endParaRPr>
            </a:p>
          </p:txBody>
        </p:sp>
        <p:sp>
          <p:nvSpPr>
            <p:cNvPr id="775" name="Freeform 52">
              <a:extLst>
                <a:ext uri="{FF2B5EF4-FFF2-40B4-BE49-F238E27FC236}">
                  <a16:creationId xmlns:a16="http://schemas.microsoft.com/office/drawing/2014/main" id="{2F854C0E-5195-419F-A113-F4A0467E48DA}"/>
                </a:ext>
              </a:extLst>
            </p:cNvPr>
            <p:cNvSpPr>
              <a:spLocks/>
            </p:cNvSpPr>
            <p:nvPr/>
          </p:nvSpPr>
          <p:spPr bwMode="auto">
            <a:xfrm>
              <a:off x="5946776" y="1174751"/>
              <a:ext cx="261938" cy="182563"/>
            </a:xfrm>
            <a:custGeom>
              <a:avLst/>
              <a:gdLst>
                <a:gd name="T0" fmla="*/ 149 w 156"/>
                <a:gd name="T1" fmla="*/ 0 h 109"/>
                <a:gd name="T2" fmla="*/ 6 w 156"/>
                <a:gd name="T3" fmla="*/ 0 h 109"/>
                <a:gd name="T4" fmla="*/ 0 w 156"/>
                <a:gd name="T5" fmla="*/ 6 h 109"/>
                <a:gd name="T6" fmla="*/ 0 w 156"/>
                <a:gd name="T7" fmla="*/ 109 h 109"/>
                <a:gd name="T8" fmla="*/ 0 w 156"/>
                <a:gd name="T9" fmla="*/ 108 h 109"/>
                <a:gd name="T10" fmla="*/ 0 w 156"/>
                <a:gd name="T11" fmla="*/ 109 h 109"/>
                <a:gd name="T12" fmla="*/ 156 w 156"/>
                <a:gd name="T13" fmla="*/ 109 h 109"/>
                <a:gd name="T14" fmla="*/ 156 w 156"/>
                <a:gd name="T15" fmla="*/ 6 h 109"/>
                <a:gd name="T16" fmla="*/ 149 w 156"/>
                <a:gd name="T1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09">
                  <a:moveTo>
                    <a:pt x="149" y="0"/>
                  </a:moveTo>
                  <a:cubicBezTo>
                    <a:pt x="6" y="0"/>
                    <a:pt x="6" y="0"/>
                    <a:pt x="6" y="0"/>
                  </a:cubicBezTo>
                  <a:cubicBezTo>
                    <a:pt x="3" y="0"/>
                    <a:pt x="0" y="3"/>
                    <a:pt x="0" y="6"/>
                  </a:cubicBezTo>
                  <a:cubicBezTo>
                    <a:pt x="0" y="109"/>
                    <a:pt x="0" y="109"/>
                    <a:pt x="0" y="109"/>
                  </a:cubicBezTo>
                  <a:cubicBezTo>
                    <a:pt x="0" y="108"/>
                    <a:pt x="0" y="108"/>
                    <a:pt x="0" y="108"/>
                  </a:cubicBezTo>
                  <a:cubicBezTo>
                    <a:pt x="0" y="109"/>
                    <a:pt x="0" y="109"/>
                    <a:pt x="0" y="109"/>
                  </a:cubicBezTo>
                  <a:cubicBezTo>
                    <a:pt x="156" y="109"/>
                    <a:pt x="156" y="109"/>
                    <a:pt x="156" y="109"/>
                  </a:cubicBezTo>
                  <a:cubicBezTo>
                    <a:pt x="156" y="6"/>
                    <a:pt x="156" y="6"/>
                    <a:pt x="156" y="6"/>
                  </a:cubicBezTo>
                  <a:cubicBezTo>
                    <a:pt x="156" y="3"/>
                    <a:pt x="153" y="0"/>
                    <a:pt x="149" y="0"/>
                  </a:cubicBezTo>
                  <a:close/>
                </a:path>
              </a:pathLst>
            </a:custGeom>
            <a:solidFill>
              <a:srgbClr val="4FE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lgn="ctr" defTabSz="896386" fontAlgn="base"/>
              <a:endParaRPr lang="en-US" sz="1667">
                <a:solidFill>
                  <a:srgbClr val="505050"/>
                </a:solidFill>
                <a:latin typeface="Segoe UI"/>
              </a:endParaRPr>
            </a:p>
          </p:txBody>
        </p:sp>
        <p:sp>
          <p:nvSpPr>
            <p:cNvPr id="776" name="Freeform 174">
              <a:extLst>
                <a:ext uri="{FF2B5EF4-FFF2-40B4-BE49-F238E27FC236}">
                  <a16:creationId xmlns:a16="http://schemas.microsoft.com/office/drawing/2014/main" id="{35F4012B-3E11-47C1-98CA-9D1AA4690CAA}"/>
                </a:ext>
              </a:extLst>
            </p:cNvPr>
            <p:cNvSpPr>
              <a:spLocks/>
            </p:cNvSpPr>
            <p:nvPr/>
          </p:nvSpPr>
          <p:spPr bwMode="auto">
            <a:xfrm>
              <a:off x="5946776" y="1174751"/>
              <a:ext cx="222250" cy="182563"/>
            </a:xfrm>
            <a:custGeom>
              <a:avLst/>
              <a:gdLst>
                <a:gd name="T0" fmla="*/ 0 w 132"/>
                <a:gd name="T1" fmla="*/ 109 h 109"/>
                <a:gd name="T2" fmla="*/ 23 w 132"/>
                <a:gd name="T3" fmla="*/ 109 h 109"/>
                <a:gd name="T4" fmla="*/ 132 w 132"/>
                <a:gd name="T5" fmla="*/ 0 h 109"/>
                <a:gd name="T6" fmla="*/ 6 w 132"/>
                <a:gd name="T7" fmla="*/ 0 h 109"/>
                <a:gd name="T8" fmla="*/ 0 w 132"/>
                <a:gd name="T9" fmla="*/ 6 h 109"/>
                <a:gd name="T10" fmla="*/ 0 w 132"/>
                <a:gd name="T11" fmla="*/ 109 h 109"/>
              </a:gdLst>
              <a:ahLst/>
              <a:cxnLst>
                <a:cxn ang="0">
                  <a:pos x="T0" y="T1"/>
                </a:cxn>
                <a:cxn ang="0">
                  <a:pos x="T2" y="T3"/>
                </a:cxn>
                <a:cxn ang="0">
                  <a:pos x="T4" y="T5"/>
                </a:cxn>
                <a:cxn ang="0">
                  <a:pos x="T6" y="T7"/>
                </a:cxn>
                <a:cxn ang="0">
                  <a:pos x="T8" y="T9"/>
                </a:cxn>
                <a:cxn ang="0">
                  <a:pos x="T10" y="T11"/>
                </a:cxn>
              </a:cxnLst>
              <a:rect l="0" t="0" r="r" b="b"/>
              <a:pathLst>
                <a:path w="132" h="109">
                  <a:moveTo>
                    <a:pt x="0" y="109"/>
                  </a:moveTo>
                  <a:cubicBezTo>
                    <a:pt x="23" y="109"/>
                    <a:pt x="23" y="109"/>
                    <a:pt x="23" y="109"/>
                  </a:cubicBezTo>
                  <a:cubicBezTo>
                    <a:pt x="132" y="0"/>
                    <a:pt x="132" y="0"/>
                    <a:pt x="132" y="0"/>
                  </a:cubicBezTo>
                  <a:cubicBezTo>
                    <a:pt x="6" y="0"/>
                    <a:pt x="6" y="0"/>
                    <a:pt x="6" y="0"/>
                  </a:cubicBezTo>
                  <a:cubicBezTo>
                    <a:pt x="2" y="0"/>
                    <a:pt x="0" y="3"/>
                    <a:pt x="0" y="6"/>
                  </a:cubicBezTo>
                  <a:lnTo>
                    <a:pt x="0" y="109"/>
                  </a:lnTo>
                  <a:close/>
                </a:path>
              </a:pathLst>
            </a:custGeom>
            <a:solidFill>
              <a:srgbClr val="0078D4"/>
            </a:solidFill>
            <a:ln>
              <a:noFill/>
            </a:ln>
          </p:spPr>
          <p:txBody>
            <a:bodyPr vert="horz" wrap="square" lIns="89642" tIns="44821" rIns="89642" bIns="44821" numCol="1" anchor="t" anchorCtr="0" compatLnSpc="1">
              <a:prstTxWarp prst="textNoShape">
                <a:avLst/>
              </a:prstTxWarp>
            </a:bodyPr>
            <a:lstStyle/>
            <a:p>
              <a:pPr algn="ctr" defTabSz="896386" fontAlgn="base"/>
              <a:endParaRPr lang="en-US" sz="1667">
                <a:solidFill>
                  <a:srgbClr val="505050"/>
                </a:solidFill>
                <a:latin typeface="Segoe UI"/>
              </a:endParaRPr>
            </a:p>
          </p:txBody>
        </p:sp>
      </p:grpSp>
      <p:grpSp>
        <p:nvGrpSpPr>
          <p:cNvPr id="777" name="Group 776" descr="magnifying glass, search, analyze, interpret&#10;">
            <a:extLst>
              <a:ext uri="{FF2B5EF4-FFF2-40B4-BE49-F238E27FC236}">
                <a16:creationId xmlns:a16="http://schemas.microsoft.com/office/drawing/2014/main" id="{0154D49C-64FA-44A9-90E3-D9FC3E3EB5CB}"/>
              </a:ext>
            </a:extLst>
          </p:cNvPr>
          <p:cNvGrpSpPr>
            <a:grpSpLocks noChangeAspect="1"/>
          </p:cNvGrpSpPr>
          <p:nvPr/>
        </p:nvGrpSpPr>
        <p:grpSpPr>
          <a:xfrm>
            <a:off x="6457319" y="830987"/>
            <a:ext cx="266025" cy="266024"/>
            <a:chOff x="7791430" y="1922801"/>
            <a:chExt cx="492940" cy="492938"/>
          </a:xfrm>
        </p:grpSpPr>
        <p:sp>
          <p:nvSpPr>
            <p:cNvPr id="778" name="AutoShape 78">
              <a:extLst>
                <a:ext uri="{FF2B5EF4-FFF2-40B4-BE49-F238E27FC236}">
                  <a16:creationId xmlns:a16="http://schemas.microsoft.com/office/drawing/2014/main" id="{DCE016E4-4178-4203-BA7B-758352642DCC}"/>
                </a:ext>
              </a:extLst>
            </p:cNvPr>
            <p:cNvSpPr>
              <a:spLocks noChangeAspect="1" noChangeArrowheads="1" noTextEdit="1"/>
            </p:cNvSpPr>
            <p:nvPr/>
          </p:nvSpPr>
          <p:spPr bwMode="auto">
            <a:xfrm>
              <a:off x="7791430" y="1922801"/>
              <a:ext cx="492940" cy="49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9" name="Oval 89">
              <a:extLst>
                <a:ext uri="{FF2B5EF4-FFF2-40B4-BE49-F238E27FC236}">
                  <a16:creationId xmlns:a16="http://schemas.microsoft.com/office/drawing/2014/main" id="{3971BFA2-A4FC-4989-B3A3-45E490402E47}"/>
                </a:ext>
              </a:extLst>
            </p:cNvPr>
            <p:cNvSpPr>
              <a:spLocks noChangeArrowheads="1"/>
            </p:cNvSpPr>
            <p:nvPr/>
          </p:nvSpPr>
          <p:spPr bwMode="auto">
            <a:xfrm>
              <a:off x="7956431" y="2087801"/>
              <a:ext cx="53625" cy="53625"/>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0" name="Oval 90">
              <a:extLst>
                <a:ext uri="{FF2B5EF4-FFF2-40B4-BE49-F238E27FC236}">
                  <a16:creationId xmlns:a16="http://schemas.microsoft.com/office/drawing/2014/main" id="{854E84FA-DE2B-4A2D-9E1A-E490D117E424}"/>
                </a:ext>
              </a:extLst>
            </p:cNvPr>
            <p:cNvSpPr>
              <a:spLocks noChangeArrowheads="1"/>
            </p:cNvSpPr>
            <p:nvPr/>
          </p:nvSpPr>
          <p:spPr bwMode="auto">
            <a:xfrm>
              <a:off x="8036869" y="2087801"/>
              <a:ext cx="53625" cy="53625"/>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1" name="Oval 93">
              <a:extLst>
                <a:ext uri="{FF2B5EF4-FFF2-40B4-BE49-F238E27FC236}">
                  <a16:creationId xmlns:a16="http://schemas.microsoft.com/office/drawing/2014/main" id="{86BD67FF-DF0D-4DAA-8AC1-C9A296200A67}"/>
                </a:ext>
              </a:extLst>
            </p:cNvPr>
            <p:cNvSpPr>
              <a:spLocks noChangeArrowheads="1"/>
            </p:cNvSpPr>
            <p:nvPr/>
          </p:nvSpPr>
          <p:spPr bwMode="auto">
            <a:xfrm>
              <a:off x="7956431" y="2168239"/>
              <a:ext cx="53625" cy="53625"/>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2" name="Freeform 98">
              <a:extLst>
                <a:ext uri="{FF2B5EF4-FFF2-40B4-BE49-F238E27FC236}">
                  <a16:creationId xmlns:a16="http://schemas.microsoft.com/office/drawing/2014/main" id="{93A9C784-AFF9-4213-A824-06553663A06C}"/>
                </a:ext>
              </a:extLst>
            </p:cNvPr>
            <p:cNvSpPr>
              <a:spLocks noEditPoints="1"/>
            </p:cNvSpPr>
            <p:nvPr/>
          </p:nvSpPr>
          <p:spPr bwMode="auto">
            <a:xfrm>
              <a:off x="8036869" y="2168239"/>
              <a:ext cx="245439" cy="245438"/>
            </a:xfrm>
            <a:custGeom>
              <a:avLst/>
              <a:gdLst>
                <a:gd name="T0" fmla="*/ 91 w 91"/>
                <a:gd name="T1" fmla="*/ 83 h 91"/>
                <a:gd name="T2" fmla="*/ 62 w 91"/>
                <a:gd name="T3" fmla="*/ 55 h 91"/>
                <a:gd name="T4" fmla="*/ 69 w 91"/>
                <a:gd name="T5" fmla="*/ 34 h 91"/>
                <a:gd name="T6" fmla="*/ 35 w 91"/>
                <a:gd name="T7" fmla="*/ 0 h 91"/>
                <a:gd name="T8" fmla="*/ 0 w 91"/>
                <a:gd name="T9" fmla="*/ 34 h 91"/>
                <a:gd name="T10" fmla="*/ 35 w 91"/>
                <a:gd name="T11" fmla="*/ 68 h 91"/>
                <a:gd name="T12" fmla="*/ 55 w 91"/>
                <a:gd name="T13" fmla="*/ 62 h 91"/>
                <a:gd name="T14" fmla="*/ 84 w 91"/>
                <a:gd name="T15" fmla="*/ 91 h 91"/>
                <a:gd name="T16" fmla="*/ 91 w 91"/>
                <a:gd name="T17" fmla="*/ 83 h 91"/>
                <a:gd name="T18" fmla="*/ 35 w 91"/>
                <a:gd name="T19" fmla="*/ 58 h 91"/>
                <a:gd name="T20" fmla="*/ 10 w 91"/>
                <a:gd name="T21" fmla="*/ 34 h 91"/>
                <a:gd name="T22" fmla="*/ 35 w 91"/>
                <a:gd name="T23" fmla="*/ 10 h 91"/>
                <a:gd name="T24" fmla="*/ 59 w 91"/>
                <a:gd name="T25" fmla="*/ 34 h 91"/>
                <a:gd name="T26" fmla="*/ 35 w 91"/>
                <a:gd name="T27" fmla="*/ 5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91" y="83"/>
                  </a:moveTo>
                  <a:cubicBezTo>
                    <a:pt x="62" y="55"/>
                    <a:pt x="62" y="55"/>
                    <a:pt x="62" y="55"/>
                  </a:cubicBezTo>
                  <a:cubicBezTo>
                    <a:pt x="66" y="49"/>
                    <a:pt x="69" y="42"/>
                    <a:pt x="69" y="34"/>
                  </a:cubicBezTo>
                  <a:cubicBezTo>
                    <a:pt x="69" y="15"/>
                    <a:pt x="54" y="0"/>
                    <a:pt x="35" y="0"/>
                  </a:cubicBezTo>
                  <a:cubicBezTo>
                    <a:pt x="16" y="0"/>
                    <a:pt x="0" y="15"/>
                    <a:pt x="0" y="34"/>
                  </a:cubicBezTo>
                  <a:cubicBezTo>
                    <a:pt x="0" y="53"/>
                    <a:pt x="16" y="68"/>
                    <a:pt x="35" y="68"/>
                  </a:cubicBezTo>
                  <a:cubicBezTo>
                    <a:pt x="42" y="68"/>
                    <a:pt x="49" y="66"/>
                    <a:pt x="55" y="62"/>
                  </a:cubicBezTo>
                  <a:cubicBezTo>
                    <a:pt x="84" y="91"/>
                    <a:pt x="84" y="91"/>
                    <a:pt x="84" y="91"/>
                  </a:cubicBezTo>
                  <a:lnTo>
                    <a:pt x="91" y="83"/>
                  </a:lnTo>
                  <a:close/>
                  <a:moveTo>
                    <a:pt x="35" y="58"/>
                  </a:moveTo>
                  <a:cubicBezTo>
                    <a:pt x="21" y="58"/>
                    <a:pt x="10" y="47"/>
                    <a:pt x="10" y="34"/>
                  </a:cubicBezTo>
                  <a:cubicBezTo>
                    <a:pt x="10" y="20"/>
                    <a:pt x="21" y="10"/>
                    <a:pt x="35" y="10"/>
                  </a:cubicBezTo>
                  <a:cubicBezTo>
                    <a:pt x="48" y="10"/>
                    <a:pt x="59" y="20"/>
                    <a:pt x="59" y="34"/>
                  </a:cubicBezTo>
                  <a:cubicBezTo>
                    <a:pt x="59" y="47"/>
                    <a:pt x="48" y="58"/>
                    <a:pt x="35" y="58"/>
                  </a:cubicBez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3" name="Freeform 99">
              <a:extLst>
                <a:ext uri="{FF2B5EF4-FFF2-40B4-BE49-F238E27FC236}">
                  <a16:creationId xmlns:a16="http://schemas.microsoft.com/office/drawing/2014/main" id="{C33C2B2E-D7EE-4F4F-89E4-6410F1CB89AE}"/>
                </a:ext>
              </a:extLst>
            </p:cNvPr>
            <p:cNvSpPr>
              <a:spLocks/>
            </p:cNvSpPr>
            <p:nvPr/>
          </p:nvSpPr>
          <p:spPr bwMode="auto">
            <a:xfrm>
              <a:off x="7875993" y="2003239"/>
              <a:ext cx="107250" cy="111375"/>
            </a:xfrm>
            <a:custGeom>
              <a:avLst/>
              <a:gdLst>
                <a:gd name="T0" fmla="*/ 13 w 52"/>
                <a:gd name="T1" fmla="*/ 54 h 54"/>
                <a:gd name="T2" fmla="*/ 0 w 52"/>
                <a:gd name="T3" fmla="*/ 54 h 54"/>
                <a:gd name="T4" fmla="*/ 0 w 52"/>
                <a:gd name="T5" fmla="*/ 0 h 54"/>
                <a:gd name="T6" fmla="*/ 52 w 52"/>
                <a:gd name="T7" fmla="*/ 0 h 54"/>
                <a:gd name="T8" fmla="*/ 52 w 52"/>
                <a:gd name="T9" fmla="*/ 13 h 54"/>
                <a:gd name="T10" fmla="*/ 13 w 52"/>
                <a:gd name="T11" fmla="*/ 13 h 54"/>
                <a:gd name="T12" fmla="*/ 13 w 52"/>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52" h="54">
                  <a:moveTo>
                    <a:pt x="13" y="54"/>
                  </a:moveTo>
                  <a:lnTo>
                    <a:pt x="0" y="54"/>
                  </a:lnTo>
                  <a:lnTo>
                    <a:pt x="0" y="0"/>
                  </a:lnTo>
                  <a:lnTo>
                    <a:pt x="52" y="0"/>
                  </a:lnTo>
                  <a:lnTo>
                    <a:pt x="52" y="13"/>
                  </a:lnTo>
                  <a:lnTo>
                    <a:pt x="13" y="13"/>
                  </a:lnTo>
                  <a:lnTo>
                    <a:pt x="13" y="54"/>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4" name="Freeform 100">
              <a:extLst>
                <a:ext uri="{FF2B5EF4-FFF2-40B4-BE49-F238E27FC236}">
                  <a16:creationId xmlns:a16="http://schemas.microsoft.com/office/drawing/2014/main" id="{9F009060-AC68-4A87-876C-7D0851299821}"/>
                </a:ext>
              </a:extLst>
            </p:cNvPr>
            <p:cNvSpPr>
              <a:spLocks/>
            </p:cNvSpPr>
            <p:nvPr/>
          </p:nvSpPr>
          <p:spPr bwMode="auto">
            <a:xfrm>
              <a:off x="7871868" y="2195051"/>
              <a:ext cx="111375" cy="111375"/>
            </a:xfrm>
            <a:custGeom>
              <a:avLst/>
              <a:gdLst>
                <a:gd name="T0" fmla="*/ 54 w 54"/>
                <a:gd name="T1" fmla="*/ 40 h 54"/>
                <a:gd name="T2" fmla="*/ 54 w 54"/>
                <a:gd name="T3" fmla="*/ 54 h 54"/>
                <a:gd name="T4" fmla="*/ 0 w 54"/>
                <a:gd name="T5" fmla="*/ 54 h 54"/>
                <a:gd name="T6" fmla="*/ 0 w 54"/>
                <a:gd name="T7" fmla="*/ 0 h 54"/>
                <a:gd name="T8" fmla="*/ 15 w 54"/>
                <a:gd name="T9" fmla="*/ 0 h 54"/>
                <a:gd name="T10" fmla="*/ 15 w 54"/>
                <a:gd name="T11" fmla="*/ 40 h 54"/>
                <a:gd name="T12" fmla="*/ 54 w 54"/>
                <a:gd name="T13" fmla="*/ 40 h 54"/>
              </a:gdLst>
              <a:ahLst/>
              <a:cxnLst>
                <a:cxn ang="0">
                  <a:pos x="T0" y="T1"/>
                </a:cxn>
                <a:cxn ang="0">
                  <a:pos x="T2" y="T3"/>
                </a:cxn>
                <a:cxn ang="0">
                  <a:pos x="T4" y="T5"/>
                </a:cxn>
                <a:cxn ang="0">
                  <a:pos x="T6" y="T7"/>
                </a:cxn>
                <a:cxn ang="0">
                  <a:pos x="T8" y="T9"/>
                </a:cxn>
                <a:cxn ang="0">
                  <a:pos x="T10" y="T11"/>
                </a:cxn>
                <a:cxn ang="0">
                  <a:pos x="T12" y="T13"/>
                </a:cxn>
              </a:cxnLst>
              <a:rect l="0" t="0" r="r" b="b"/>
              <a:pathLst>
                <a:path w="54" h="54">
                  <a:moveTo>
                    <a:pt x="54" y="40"/>
                  </a:moveTo>
                  <a:lnTo>
                    <a:pt x="54" y="54"/>
                  </a:lnTo>
                  <a:lnTo>
                    <a:pt x="0" y="54"/>
                  </a:lnTo>
                  <a:lnTo>
                    <a:pt x="0" y="0"/>
                  </a:lnTo>
                  <a:lnTo>
                    <a:pt x="15" y="0"/>
                  </a:lnTo>
                  <a:lnTo>
                    <a:pt x="15" y="40"/>
                  </a:lnTo>
                  <a:lnTo>
                    <a:pt x="54" y="40"/>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5" name="Freeform 101">
              <a:extLst>
                <a:ext uri="{FF2B5EF4-FFF2-40B4-BE49-F238E27FC236}">
                  <a16:creationId xmlns:a16="http://schemas.microsoft.com/office/drawing/2014/main" id="{BEB2DA6E-5EBC-4D9C-A013-CCAFF1DC079D}"/>
                </a:ext>
              </a:extLst>
            </p:cNvPr>
            <p:cNvSpPr>
              <a:spLocks/>
            </p:cNvSpPr>
            <p:nvPr/>
          </p:nvSpPr>
          <p:spPr bwMode="auto">
            <a:xfrm>
              <a:off x="8063681" y="2003239"/>
              <a:ext cx="107250" cy="111375"/>
            </a:xfrm>
            <a:custGeom>
              <a:avLst/>
              <a:gdLst>
                <a:gd name="T0" fmla="*/ 0 w 52"/>
                <a:gd name="T1" fmla="*/ 13 h 54"/>
                <a:gd name="T2" fmla="*/ 0 w 52"/>
                <a:gd name="T3" fmla="*/ 0 h 54"/>
                <a:gd name="T4" fmla="*/ 52 w 52"/>
                <a:gd name="T5" fmla="*/ 0 h 54"/>
                <a:gd name="T6" fmla="*/ 52 w 52"/>
                <a:gd name="T7" fmla="*/ 54 h 54"/>
                <a:gd name="T8" fmla="*/ 39 w 52"/>
                <a:gd name="T9" fmla="*/ 54 h 54"/>
                <a:gd name="T10" fmla="*/ 39 w 52"/>
                <a:gd name="T11" fmla="*/ 13 h 54"/>
                <a:gd name="T12" fmla="*/ 0 w 52"/>
                <a:gd name="T13" fmla="*/ 13 h 54"/>
              </a:gdLst>
              <a:ahLst/>
              <a:cxnLst>
                <a:cxn ang="0">
                  <a:pos x="T0" y="T1"/>
                </a:cxn>
                <a:cxn ang="0">
                  <a:pos x="T2" y="T3"/>
                </a:cxn>
                <a:cxn ang="0">
                  <a:pos x="T4" y="T5"/>
                </a:cxn>
                <a:cxn ang="0">
                  <a:pos x="T6" y="T7"/>
                </a:cxn>
                <a:cxn ang="0">
                  <a:pos x="T8" y="T9"/>
                </a:cxn>
                <a:cxn ang="0">
                  <a:pos x="T10" y="T11"/>
                </a:cxn>
                <a:cxn ang="0">
                  <a:pos x="T12" y="T13"/>
                </a:cxn>
              </a:cxnLst>
              <a:rect l="0" t="0" r="r" b="b"/>
              <a:pathLst>
                <a:path w="52" h="54">
                  <a:moveTo>
                    <a:pt x="0" y="13"/>
                  </a:moveTo>
                  <a:lnTo>
                    <a:pt x="0" y="0"/>
                  </a:lnTo>
                  <a:lnTo>
                    <a:pt x="52" y="0"/>
                  </a:lnTo>
                  <a:lnTo>
                    <a:pt x="52" y="54"/>
                  </a:lnTo>
                  <a:lnTo>
                    <a:pt x="39" y="54"/>
                  </a:lnTo>
                  <a:lnTo>
                    <a:pt x="39" y="13"/>
                  </a:lnTo>
                  <a:lnTo>
                    <a:pt x="0" y="13"/>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788" name="Straight Arrow Connector 787">
            <a:extLst>
              <a:ext uri="{FF2B5EF4-FFF2-40B4-BE49-F238E27FC236}">
                <a16:creationId xmlns:a16="http://schemas.microsoft.com/office/drawing/2014/main" id="{26730132-2A75-49DA-B9F8-4C5299010368}"/>
              </a:ext>
              <a:ext uri="{C183D7F6-B498-43B3-948B-1728B52AA6E4}">
                <adec:decorative xmlns:adec="http://schemas.microsoft.com/office/drawing/2017/decorative" val="1"/>
              </a:ext>
            </a:extLst>
          </p:cNvPr>
          <p:cNvCxnSpPr>
            <a:cxnSpLocks/>
          </p:cNvCxnSpPr>
          <p:nvPr/>
        </p:nvCxnSpPr>
        <p:spPr>
          <a:xfrm rot="16200000">
            <a:off x="9734660" y="2201542"/>
            <a:ext cx="27432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789" name="Straight Arrow Connector 788">
            <a:extLst>
              <a:ext uri="{FF2B5EF4-FFF2-40B4-BE49-F238E27FC236}">
                <a16:creationId xmlns:a16="http://schemas.microsoft.com/office/drawing/2014/main" id="{038D5171-2DCC-4F88-B065-353FC36A44CD}"/>
              </a:ext>
              <a:ext uri="{C183D7F6-B498-43B3-948B-1728B52AA6E4}">
                <adec:decorative xmlns:adec="http://schemas.microsoft.com/office/drawing/2017/decorative" val="1"/>
              </a:ext>
            </a:extLst>
          </p:cNvPr>
          <p:cNvCxnSpPr>
            <a:cxnSpLocks/>
          </p:cNvCxnSpPr>
          <p:nvPr/>
        </p:nvCxnSpPr>
        <p:spPr>
          <a:xfrm rot="16200000">
            <a:off x="5095814" y="2201542"/>
            <a:ext cx="27432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sp>
        <p:nvSpPr>
          <p:cNvPr id="790" name="Oval 789" descr="Dark blue circle">
            <a:extLst>
              <a:ext uri="{FF2B5EF4-FFF2-40B4-BE49-F238E27FC236}">
                <a16:creationId xmlns:a16="http://schemas.microsoft.com/office/drawing/2014/main" id="{BAAD716C-DBE0-44D8-8874-AED1C0DB0727}"/>
              </a:ext>
            </a:extLst>
          </p:cNvPr>
          <p:cNvSpPr/>
          <p:nvPr/>
        </p:nvSpPr>
        <p:spPr bwMode="auto">
          <a:xfrm>
            <a:off x="5179112" y="2275015"/>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91" name="Oval 790" descr="Dark blue circle">
            <a:extLst>
              <a:ext uri="{FF2B5EF4-FFF2-40B4-BE49-F238E27FC236}">
                <a16:creationId xmlns:a16="http://schemas.microsoft.com/office/drawing/2014/main" id="{65CBDB1D-3018-4C14-8708-8869A155776F}"/>
              </a:ext>
            </a:extLst>
          </p:cNvPr>
          <p:cNvSpPr/>
          <p:nvPr/>
        </p:nvSpPr>
        <p:spPr bwMode="auto">
          <a:xfrm>
            <a:off x="6239118" y="2263333"/>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92" name="Oval 791" descr="Dark blue circle">
            <a:extLst>
              <a:ext uri="{FF2B5EF4-FFF2-40B4-BE49-F238E27FC236}">
                <a16:creationId xmlns:a16="http://schemas.microsoft.com/office/drawing/2014/main" id="{F5F89C7C-041B-4431-AF23-5F2164AF2566}"/>
              </a:ext>
            </a:extLst>
          </p:cNvPr>
          <p:cNvSpPr/>
          <p:nvPr/>
        </p:nvSpPr>
        <p:spPr bwMode="auto">
          <a:xfrm>
            <a:off x="7927037" y="2263333"/>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93" name="Oval 792" descr="Dark blue circle">
            <a:extLst>
              <a:ext uri="{FF2B5EF4-FFF2-40B4-BE49-F238E27FC236}">
                <a16:creationId xmlns:a16="http://schemas.microsoft.com/office/drawing/2014/main" id="{6D5DF6CE-2DDB-41B0-963B-C2B773768C00}"/>
              </a:ext>
            </a:extLst>
          </p:cNvPr>
          <p:cNvSpPr/>
          <p:nvPr/>
        </p:nvSpPr>
        <p:spPr bwMode="auto">
          <a:xfrm>
            <a:off x="9817958" y="2257067"/>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cxnSp>
        <p:nvCxnSpPr>
          <p:cNvPr id="794" name="Straight Arrow Connector 793">
            <a:extLst>
              <a:ext uri="{FF2B5EF4-FFF2-40B4-BE49-F238E27FC236}">
                <a16:creationId xmlns:a16="http://schemas.microsoft.com/office/drawing/2014/main" id="{6111C4F9-1E1E-41EC-BFAF-92CF7335C9E7}"/>
              </a:ext>
              <a:ext uri="{C183D7F6-B498-43B3-948B-1728B52AA6E4}">
                <adec:decorative xmlns:adec="http://schemas.microsoft.com/office/drawing/2017/decorative" val="1"/>
              </a:ext>
            </a:extLst>
          </p:cNvPr>
          <p:cNvCxnSpPr>
            <a:cxnSpLocks/>
          </p:cNvCxnSpPr>
          <p:nvPr/>
        </p:nvCxnSpPr>
        <p:spPr>
          <a:xfrm rot="16200000" flipH="1">
            <a:off x="2978242" y="2311934"/>
            <a:ext cx="457200" cy="0"/>
          </a:xfrm>
          <a:prstGeom prst="straightConnector1">
            <a:avLst/>
          </a:prstGeom>
          <a:ln w="15875">
            <a:solidFill>
              <a:schemeClr val="accent1"/>
            </a:solidFill>
            <a:prstDash val="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795" name="Oval 794" descr="Dark blue circle">
            <a:extLst>
              <a:ext uri="{FF2B5EF4-FFF2-40B4-BE49-F238E27FC236}">
                <a16:creationId xmlns:a16="http://schemas.microsoft.com/office/drawing/2014/main" id="{2F9A0A14-BA1A-4654-B32F-1B188817C176}"/>
              </a:ext>
            </a:extLst>
          </p:cNvPr>
          <p:cNvSpPr/>
          <p:nvPr/>
        </p:nvSpPr>
        <p:spPr bwMode="auto">
          <a:xfrm>
            <a:off x="3152016" y="2598176"/>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796" name="Group 795" descr="Data analytics">
            <a:extLst>
              <a:ext uri="{FF2B5EF4-FFF2-40B4-BE49-F238E27FC236}">
                <a16:creationId xmlns:a16="http://schemas.microsoft.com/office/drawing/2014/main" id="{CCA5E309-C243-40E2-B993-C7BFE505564D}"/>
              </a:ext>
            </a:extLst>
          </p:cNvPr>
          <p:cNvGrpSpPr/>
          <p:nvPr/>
        </p:nvGrpSpPr>
        <p:grpSpPr>
          <a:xfrm>
            <a:off x="318354" y="1420046"/>
            <a:ext cx="292797" cy="640080"/>
            <a:chOff x="318354" y="1025655"/>
            <a:chExt cx="292797" cy="640080"/>
          </a:xfrm>
        </p:grpSpPr>
        <p:cxnSp>
          <p:nvCxnSpPr>
            <p:cNvPr id="797" name="Straight Arrow Connector 796">
              <a:extLst>
                <a:ext uri="{FF2B5EF4-FFF2-40B4-BE49-F238E27FC236}">
                  <a16:creationId xmlns:a16="http://schemas.microsoft.com/office/drawing/2014/main" id="{CC32BEF0-B3C9-412C-8A7B-EA0A3974B87A}"/>
                </a:ext>
              </a:extLst>
            </p:cNvPr>
            <p:cNvCxnSpPr>
              <a:cxnSpLocks/>
            </p:cNvCxnSpPr>
            <p:nvPr/>
          </p:nvCxnSpPr>
          <p:spPr>
            <a:xfrm rot="16200000">
              <a:off x="291111" y="1345695"/>
              <a:ext cx="640080"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798" name="TextBox 797">
              <a:extLst>
                <a:ext uri="{FF2B5EF4-FFF2-40B4-BE49-F238E27FC236}">
                  <a16:creationId xmlns:a16="http://schemas.microsoft.com/office/drawing/2014/main" id="{2DF907F0-CB87-4639-AE35-77ECBC450DA0}"/>
                </a:ext>
              </a:extLst>
            </p:cNvPr>
            <p:cNvSpPr txBox="1"/>
            <p:nvPr/>
          </p:nvSpPr>
          <p:spPr>
            <a:xfrm rot="16200000">
              <a:off x="130988" y="1225253"/>
              <a:ext cx="620953"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Data </a:t>
              </a:r>
              <a:b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b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analytics</a:t>
              </a:r>
            </a:p>
          </p:txBody>
        </p:sp>
      </p:grpSp>
      <p:sp>
        <p:nvSpPr>
          <p:cNvPr id="799" name="Rectangle 798">
            <a:extLst>
              <a:ext uri="{FF2B5EF4-FFF2-40B4-BE49-F238E27FC236}">
                <a16:creationId xmlns:a16="http://schemas.microsoft.com/office/drawing/2014/main" id="{26B021A2-B9F6-4DB2-B09E-E41F53DE566E}"/>
              </a:ext>
              <a:ext uri="{C183D7F6-B498-43B3-948B-1728B52AA6E4}">
                <adec:decorative xmlns:adec="http://schemas.microsoft.com/office/drawing/2017/decorative" val="1"/>
              </a:ext>
            </a:extLst>
          </p:cNvPr>
          <p:cNvSpPr/>
          <p:nvPr/>
        </p:nvSpPr>
        <p:spPr bwMode="auto">
          <a:xfrm>
            <a:off x="1323067" y="1412259"/>
            <a:ext cx="10240794" cy="636561"/>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91440" bIns="91440" numCol="1" spcCol="0" rtlCol="0" fromWordArt="0" anchor="t" anchorCtr="0" forceAA="0" compatLnSpc="1">
            <a:prstTxWarp prst="textNoShape">
              <a:avLst/>
            </a:prstTxWarp>
            <a:noAutofit/>
          </a:bodyPr>
          <a:lstStyle/>
          <a:p>
            <a:pPr marL="0" marR="0" lvl="0" indent="0" algn="l" defTabSz="710593"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Machine Learning</a:t>
            </a:r>
          </a:p>
        </p:txBody>
      </p:sp>
      <p:cxnSp>
        <p:nvCxnSpPr>
          <p:cNvPr id="800" name="Straight Connector 799" descr="Black line">
            <a:extLst>
              <a:ext uri="{FF2B5EF4-FFF2-40B4-BE49-F238E27FC236}">
                <a16:creationId xmlns:a16="http://schemas.microsoft.com/office/drawing/2014/main" id="{7DD74F20-D20E-47D7-BBBB-7A4F820D8064}"/>
              </a:ext>
            </a:extLst>
          </p:cNvPr>
          <p:cNvCxnSpPr>
            <a:cxnSpLocks/>
          </p:cNvCxnSpPr>
          <p:nvPr/>
        </p:nvCxnSpPr>
        <p:spPr>
          <a:xfrm rot="16200000">
            <a:off x="6769084" y="1620191"/>
            <a:ext cx="182880" cy="0"/>
          </a:xfrm>
          <a:prstGeom prst="line">
            <a:avLst/>
          </a:prstGeom>
          <a:ln>
            <a:solidFill>
              <a:schemeClr val="tx1"/>
            </a:solidFill>
            <a:prstDash val="sysDot"/>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801" name="TextBox 800">
            <a:extLst>
              <a:ext uri="{FF2B5EF4-FFF2-40B4-BE49-F238E27FC236}">
                <a16:creationId xmlns:a16="http://schemas.microsoft.com/office/drawing/2014/main" id="{9427BB7D-5B1B-4AEC-8A75-58758C03DC97}"/>
              </a:ext>
            </a:extLst>
          </p:cNvPr>
          <p:cNvSpPr txBox="1"/>
          <p:nvPr/>
        </p:nvSpPr>
        <p:spPr>
          <a:xfrm>
            <a:off x="6564071" y="1535588"/>
            <a:ext cx="213871" cy="86753"/>
          </a:xfrm>
          <a:prstGeom prst="rect">
            <a:avLst/>
          </a:prstGeom>
          <a:solidFill>
            <a:schemeClr val="bg1"/>
          </a:solid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Offline</a:t>
            </a:r>
          </a:p>
        </p:txBody>
      </p:sp>
      <p:sp>
        <p:nvSpPr>
          <p:cNvPr id="802" name="TextBox 801">
            <a:extLst>
              <a:ext uri="{FF2B5EF4-FFF2-40B4-BE49-F238E27FC236}">
                <a16:creationId xmlns:a16="http://schemas.microsoft.com/office/drawing/2014/main" id="{1577EDA1-EDD1-4C3D-95E5-B88D5DBA36D7}"/>
              </a:ext>
            </a:extLst>
          </p:cNvPr>
          <p:cNvSpPr txBox="1"/>
          <p:nvPr/>
        </p:nvSpPr>
        <p:spPr>
          <a:xfrm>
            <a:off x="6936527" y="1535588"/>
            <a:ext cx="213871" cy="86753"/>
          </a:xfrm>
          <a:prstGeom prst="rect">
            <a:avLst/>
          </a:prstGeom>
          <a:solidFill>
            <a:schemeClr val="bg1"/>
          </a:solid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Offline</a:t>
            </a:r>
          </a:p>
        </p:txBody>
      </p:sp>
      <p:sp>
        <p:nvSpPr>
          <p:cNvPr id="803" name="TextBox 802">
            <a:extLst>
              <a:ext uri="{FF2B5EF4-FFF2-40B4-BE49-F238E27FC236}">
                <a16:creationId xmlns:a16="http://schemas.microsoft.com/office/drawing/2014/main" id="{FB30ECCE-6B87-488B-B77D-001E059F7C46}"/>
              </a:ext>
            </a:extLst>
          </p:cNvPr>
          <p:cNvSpPr txBox="1"/>
          <p:nvPr/>
        </p:nvSpPr>
        <p:spPr>
          <a:xfrm>
            <a:off x="6658198" y="1849942"/>
            <a:ext cx="390089" cy="86753"/>
          </a:xfrm>
          <a:prstGeom prst="rect">
            <a:avLst/>
          </a:prstGeom>
          <a:solidFill>
            <a:schemeClr val="bg1"/>
          </a:solid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Deployment</a:t>
            </a:r>
          </a:p>
        </p:txBody>
      </p:sp>
      <p:cxnSp>
        <p:nvCxnSpPr>
          <p:cNvPr id="804" name="Straight Arrow Connector 803" descr="Blue arrow">
            <a:extLst>
              <a:ext uri="{FF2B5EF4-FFF2-40B4-BE49-F238E27FC236}">
                <a16:creationId xmlns:a16="http://schemas.microsoft.com/office/drawing/2014/main" id="{3AA04DEC-823D-4D34-A213-95189B6995C3}"/>
              </a:ext>
            </a:extLst>
          </p:cNvPr>
          <p:cNvCxnSpPr>
            <a:cxnSpLocks/>
          </p:cNvCxnSpPr>
          <p:nvPr/>
        </p:nvCxnSpPr>
        <p:spPr>
          <a:xfrm rot="16200000" flipH="1">
            <a:off x="6859175" y="1485209"/>
            <a:ext cx="0" cy="64008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805" name="Straight Arrow Connector 804" descr="Blue arrow">
            <a:extLst>
              <a:ext uri="{FF2B5EF4-FFF2-40B4-BE49-F238E27FC236}">
                <a16:creationId xmlns:a16="http://schemas.microsoft.com/office/drawing/2014/main" id="{BDAD4334-70C9-4BF6-A256-E435BD90610B}"/>
              </a:ext>
            </a:extLst>
          </p:cNvPr>
          <p:cNvCxnSpPr>
            <a:cxnSpLocks/>
          </p:cNvCxnSpPr>
          <p:nvPr/>
        </p:nvCxnSpPr>
        <p:spPr>
          <a:xfrm flipH="1">
            <a:off x="3833993" y="1600304"/>
            <a:ext cx="234992" cy="0"/>
          </a:xfrm>
          <a:prstGeom prst="straightConnector1">
            <a:avLst/>
          </a:prstGeom>
          <a:ln>
            <a:solidFill>
              <a:schemeClr val="tx1"/>
            </a:solidFill>
            <a:headEnd type="none" w="lg" len="med"/>
            <a:tailEnd type="triangle" w="sm" len="sm"/>
          </a:ln>
        </p:spPr>
        <p:style>
          <a:lnRef idx="1">
            <a:schemeClr val="accent1"/>
          </a:lnRef>
          <a:fillRef idx="0">
            <a:schemeClr val="accent1"/>
          </a:fillRef>
          <a:effectRef idx="0">
            <a:schemeClr val="accent1"/>
          </a:effectRef>
          <a:fontRef idx="minor">
            <a:schemeClr val="tx1"/>
          </a:fontRef>
        </p:style>
      </p:cxnSp>
      <p:sp>
        <p:nvSpPr>
          <p:cNvPr id="806" name="Oval 805" descr="Dark blue circle">
            <a:extLst>
              <a:ext uri="{FF2B5EF4-FFF2-40B4-BE49-F238E27FC236}">
                <a16:creationId xmlns:a16="http://schemas.microsoft.com/office/drawing/2014/main" id="{CE5C1E1F-15F5-4D86-B053-4458DD44C5BA}"/>
              </a:ext>
            </a:extLst>
          </p:cNvPr>
          <p:cNvSpPr/>
          <p:nvPr/>
        </p:nvSpPr>
        <p:spPr bwMode="auto">
          <a:xfrm>
            <a:off x="6269987" y="1744370"/>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807" name="Group 806">
            <a:extLst>
              <a:ext uri="{FF2B5EF4-FFF2-40B4-BE49-F238E27FC236}">
                <a16:creationId xmlns:a16="http://schemas.microsoft.com/office/drawing/2014/main" id="{B2847C42-55A5-44B1-815E-EE88403D3094}"/>
              </a:ext>
            </a:extLst>
          </p:cNvPr>
          <p:cNvGrpSpPr/>
          <p:nvPr/>
        </p:nvGrpSpPr>
        <p:grpSpPr>
          <a:xfrm>
            <a:off x="2610493" y="1498770"/>
            <a:ext cx="3836335" cy="485576"/>
            <a:chOff x="2610493" y="1517278"/>
            <a:chExt cx="3836335" cy="485576"/>
          </a:xfrm>
        </p:grpSpPr>
        <p:sp>
          <p:nvSpPr>
            <p:cNvPr id="808" name="Oval 807" descr="Dark blue circle">
              <a:extLst>
                <a:ext uri="{FF2B5EF4-FFF2-40B4-BE49-F238E27FC236}">
                  <a16:creationId xmlns:a16="http://schemas.microsoft.com/office/drawing/2014/main" id="{2E00AC45-DBD9-4211-8603-9C7809DE1AA0}"/>
                </a:ext>
              </a:extLst>
            </p:cNvPr>
            <p:cNvSpPr/>
            <p:nvPr/>
          </p:nvSpPr>
          <p:spPr bwMode="auto">
            <a:xfrm>
              <a:off x="6269987" y="1758504"/>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09" name="Rectangle 808">
              <a:extLst>
                <a:ext uri="{FF2B5EF4-FFF2-40B4-BE49-F238E27FC236}">
                  <a16:creationId xmlns:a16="http://schemas.microsoft.com/office/drawing/2014/main" id="{0816FE0F-3B60-4976-87B9-5B3DDCE0C964}"/>
                </a:ext>
                <a:ext uri="{C183D7F6-B498-43B3-948B-1728B52AA6E4}">
                  <adec:decorative xmlns:adec="http://schemas.microsoft.com/office/drawing/2017/decorative" val="1"/>
                </a:ext>
              </a:extLst>
            </p:cNvPr>
            <p:cNvSpPr/>
            <p:nvPr/>
          </p:nvSpPr>
          <p:spPr bwMode="auto">
            <a:xfrm>
              <a:off x="2610493" y="1517278"/>
              <a:ext cx="3836335" cy="485576"/>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400"/>
                </a:spcAft>
                <a:buClrTx/>
                <a:buSzTx/>
                <a:buFontTx/>
                <a:buNone/>
                <a:tabLst/>
                <a:defRPr/>
              </a:pPr>
              <a:r>
                <a:rPr kumimoji="0" lang="en-US" sz="900" b="0" i="0" u="none" strike="noStrike" kern="0" cap="none" spc="0" normalizeH="0" baseline="0" noProof="0">
                  <a:ln>
                    <a:noFill/>
                  </a:ln>
                  <a:solidFill>
                    <a:srgbClr val="0078D4"/>
                  </a:solidFill>
                  <a:effectLst/>
                  <a:uLnTx/>
                  <a:uFillTx/>
                  <a:latin typeface="Segoe UI"/>
                  <a:ea typeface="+mn-ea"/>
                  <a:cs typeface="Segoe UI Semibold" panose="020B0702040204020203" pitchFamily="34" charset="0"/>
                </a:rPr>
                <a:t>Model dev./</a:t>
              </a:r>
              <a:br>
                <a:rPr kumimoji="0" lang="en-US" sz="900" b="0" i="0" u="none" strike="noStrike" kern="0" cap="none" spc="0" normalizeH="0" baseline="0" noProof="0">
                  <a:ln>
                    <a:noFill/>
                  </a:ln>
                  <a:solidFill>
                    <a:srgbClr val="0078D4"/>
                  </a:solidFill>
                  <a:effectLst/>
                  <a:uLnTx/>
                  <a:uFillTx/>
                  <a:latin typeface="Segoe UI"/>
                  <a:ea typeface="+mn-ea"/>
                  <a:cs typeface="Segoe UI Semibold" panose="020B0702040204020203" pitchFamily="34" charset="0"/>
                </a:rPr>
              </a:br>
              <a:r>
                <a:rPr kumimoji="0" lang="en-US" sz="900" b="0" i="0" u="none" strike="noStrike" kern="0" cap="none" spc="0" normalizeH="0" baseline="0" noProof="0">
                  <a:ln>
                    <a:noFill/>
                  </a:ln>
                  <a:solidFill>
                    <a:srgbClr val="0078D4"/>
                  </a:solidFill>
                  <a:effectLst/>
                  <a:uLnTx/>
                  <a:uFillTx/>
                  <a:latin typeface="Segoe UI"/>
                  <a:ea typeface="+mn-ea"/>
                  <a:cs typeface="Segoe UI Semibold" panose="020B0702040204020203" pitchFamily="34" charset="0"/>
                </a:rPr>
                <a:t>training</a:t>
              </a:r>
            </a:p>
          </p:txBody>
        </p:sp>
        <p:grpSp>
          <p:nvGrpSpPr>
            <p:cNvPr id="810" name="Group 809" descr="Database">
              <a:extLst>
                <a:ext uri="{FF2B5EF4-FFF2-40B4-BE49-F238E27FC236}">
                  <a16:creationId xmlns:a16="http://schemas.microsoft.com/office/drawing/2014/main" id="{0787A503-A307-469E-AED7-A893EA9BBE34}"/>
                </a:ext>
              </a:extLst>
            </p:cNvPr>
            <p:cNvGrpSpPr/>
            <p:nvPr/>
          </p:nvGrpSpPr>
          <p:grpSpPr>
            <a:xfrm>
              <a:off x="3510969" y="1614150"/>
              <a:ext cx="151043" cy="200645"/>
              <a:chOff x="19547751" y="2337953"/>
              <a:chExt cx="652743" cy="867099"/>
            </a:xfrm>
          </p:grpSpPr>
          <p:sp>
            <p:nvSpPr>
              <p:cNvPr id="838" name="Freeform: Shape 837">
                <a:extLst>
                  <a:ext uri="{FF2B5EF4-FFF2-40B4-BE49-F238E27FC236}">
                    <a16:creationId xmlns:a16="http://schemas.microsoft.com/office/drawing/2014/main" id="{B02F65AD-85DA-4A44-93B9-9594BE1D386D}"/>
                  </a:ext>
                </a:extLst>
              </p:cNvPr>
              <p:cNvSpPr/>
              <p:nvPr/>
            </p:nvSpPr>
            <p:spPr>
              <a:xfrm>
                <a:off x="19547751" y="2337953"/>
                <a:ext cx="652743" cy="265932"/>
              </a:xfrm>
              <a:custGeom>
                <a:avLst/>
                <a:gdLst>
                  <a:gd name="connsiteX0" fmla="*/ 665832 w 665832"/>
                  <a:gd name="connsiteY0" fmla="*/ 135632 h 271264"/>
                  <a:gd name="connsiteX1" fmla="*/ 332916 w 665832"/>
                  <a:gd name="connsiteY1" fmla="*/ 271264 h 271264"/>
                  <a:gd name="connsiteX2" fmla="*/ 0 w 665832"/>
                  <a:gd name="connsiteY2" fmla="*/ 135632 h 271264"/>
                  <a:gd name="connsiteX3" fmla="*/ 332916 w 665832"/>
                  <a:gd name="connsiteY3" fmla="*/ 0 h 271264"/>
                  <a:gd name="connsiteX4" fmla="*/ 665832 w 665832"/>
                  <a:gd name="connsiteY4" fmla="*/ 135632 h 271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832" h="271264">
                    <a:moveTo>
                      <a:pt x="665832" y="135632"/>
                    </a:moveTo>
                    <a:cubicBezTo>
                      <a:pt x="665832" y="210540"/>
                      <a:pt x="516780" y="271264"/>
                      <a:pt x="332916" y="271264"/>
                    </a:cubicBezTo>
                    <a:cubicBezTo>
                      <a:pt x="149052" y="271264"/>
                      <a:pt x="0" y="210540"/>
                      <a:pt x="0" y="135632"/>
                    </a:cubicBezTo>
                    <a:cubicBezTo>
                      <a:pt x="0" y="60725"/>
                      <a:pt x="149052" y="0"/>
                      <a:pt x="332916" y="0"/>
                    </a:cubicBezTo>
                    <a:cubicBezTo>
                      <a:pt x="516780" y="0"/>
                      <a:pt x="665832" y="60725"/>
                      <a:pt x="665832" y="135632"/>
                    </a:cubicBezTo>
                    <a:close/>
                  </a:path>
                </a:pathLst>
              </a:custGeom>
              <a:solidFill>
                <a:srgbClr val="005A9F"/>
              </a:solidFill>
              <a:ln w="8114" cap="flat">
                <a:noFill/>
                <a:prstDash val="solid"/>
                <a:miter/>
              </a:ln>
            </p:spPr>
            <p:txBody>
              <a:bodyPr rot="0" spcFirstLastPara="0" vertOverflow="overflow" horzOverflow="overflow" vert="horz" wrap="square" lIns="107570" tIns="53785" rIns="107570" bIns="53785" numCol="1" spcCol="0" rtlCol="0" fromWordArt="0" anchor="ctr" anchorCtr="0" forceAA="0" compatLnSpc="1">
                <a:prstTxWarp prst="textNoShape">
                  <a:avLst/>
                </a:prstTxWarp>
                <a:noAutofit/>
              </a:bodyPr>
              <a:lstStyle/>
              <a:p>
                <a:pPr marL="0" marR="0" lvl="0" indent="0" algn="l" defTabSz="1097240" rtl="0" eaLnBrk="1" fontAlgn="auto" latinLnBrk="0" hangingPunct="1">
                  <a:lnSpc>
                    <a:spcPct val="100000"/>
                  </a:lnSpc>
                  <a:spcBef>
                    <a:spcPts val="0"/>
                  </a:spcBef>
                  <a:spcAft>
                    <a:spcPts val="0"/>
                  </a:spcAft>
                  <a:buClrTx/>
                  <a:buSzTx/>
                  <a:buFontTx/>
                  <a:buNone/>
                  <a:tabLst/>
                  <a:defRPr/>
                </a:pPr>
                <a:endParaRPr kumimoji="0" lang="en-US" sz="2118" b="0" i="0" u="none" strike="noStrike" kern="1200" cap="none" spc="0" normalizeH="0" baseline="0" noProof="0">
                  <a:ln>
                    <a:noFill/>
                  </a:ln>
                  <a:solidFill>
                    <a:srgbClr val="1A1A1A"/>
                  </a:solidFill>
                  <a:effectLst/>
                  <a:uLnTx/>
                  <a:uFillTx/>
                  <a:latin typeface="Segoe UI"/>
                  <a:ea typeface="+mn-ea"/>
                  <a:cs typeface="+mn-cs"/>
                </a:endParaRPr>
              </a:p>
            </p:txBody>
          </p:sp>
          <p:sp>
            <p:nvSpPr>
              <p:cNvPr id="839" name="Freeform: Shape 838">
                <a:extLst>
                  <a:ext uri="{FF2B5EF4-FFF2-40B4-BE49-F238E27FC236}">
                    <a16:creationId xmlns:a16="http://schemas.microsoft.com/office/drawing/2014/main" id="{515E0A1B-E280-42BB-89DC-179546C9523D}"/>
                  </a:ext>
                </a:extLst>
              </p:cNvPr>
              <p:cNvSpPr/>
              <p:nvPr/>
            </p:nvSpPr>
            <p:spPr>
              <a:xfrm>
                <a:off x="19547751" y="2471725"/>
                <a:ext cx="652743" cy="733327"/>
              </a:xfrm>
              <a:custGeom>
                <a:avLst/>
                <a:gdLst>
                  <a:gd name="connsiteX0" fmla="*/ 332916 w 665832"/>
                  <a:gd name="connsiteY0" fmla="*/ 135632 h 748031"/>
                  <a:gd name="connsiteX1" fmla="*/ 0 w 665832"/>
                  <a:gd name="connsiteY1" fmla="*/ 0 h 748031"/>
                  <a:gd name="connsiteX2" fmla="*/ 0 w 665832"/>
                  <a:gd name="connsiteY2" fmla="*/ 617332 h 748031"/>
                  <a:gd name="connsiteX3" fmla="*/ 332916 w 665832"/>
                  <a:gd name="connsiteY3" fmla="*/ 752964 h 748031"/>
                  <a:gd name="connsiteX4" fmla="*/ 665832 w 665832"/>
                  <a:gd name="connsiteY4" fmla="*/ 617332 h 748031"/>
                  <a:gd name="connsiteX5" fmla="*/ 665832 w 665832"/>
                  <a:gd name="connsiteY5" fmla="*/ 0 h 748031"/>
                  <a:gd name="connsiteX6" fmla="*/ 332916 w 665832"/>
                  <a:gd name="connsiteY6" fmla="*/ 135632 h 748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832" h="748031">
                    <a:moveTo>
                      <a:pt x="332916" y="135632"/>
                    </a:moveTo>
                    <a:cubicBezTo>
                      <a:pt x="149607" y="135632"/>
                      <a:pt x="0" y="74803"/>
                      <a:pt x="0" y="0"/>
                    </a:cubicBezTo>
                    <a:lnTo>
                      <a:pt x="0" y="617332"/>
                    </a:lnTo>
                    <a:cubicBezTo>
                      <a:pt x="0" y="692135"/>
                      <a:pt x="148785" y="752964"/>
                      <a:pt x="332916" y="752964"/>
                    </a:cubicBezTo>
                    <a:cubicBezTo>
                      <a:pt x="517047" y="752964"/>
                      <a:pt x="665832" y="692135"/>
                      <a:pt x="665832" y="617332"/>
                    </a:cubicBezTo>
                    <a:lnTo>
                      <a:pt x="665832" y="0"/>
                    </a:lnTo>
                    <a:cubicBezTo>
                      <a:pt x="666654" y="74803"/>
                      <a:pt x="517047" y="135632"/>
                      <a:pt x="332916" y="135632"/>
                    </a:cubicBezTo>
                    <a:close/>
                  </a:path>
                </a:pathLst>
              </a:custGeom>
              <a:solidFill>
                <a:srgbClr val="0078D4"/>
              </a:solidFill>
              <a:ln w="8114" cap="flat">
                <a:noFill/>
                <a:prstDash val="solid"/>
                <a:miter/>
              </a:ln>
            </p:spPr>
            <p:txBody>
              <a:bodyPr rot="0" spcFirstLastPara="0" vertOverflow="overflow" horzOverflow="overflow" vert="horz" wrap="square" lIns="107570" tIns="53785" rIns="107570" bIns="53785" numCol="1" spcCol="0" rtlCol="0" fromWordArt="0" anchor="ctr" anchorCtr="0" forceAA="0" compatLnSpc="1">
                <a:prstTxWarp prst="textNoShape">
                  <a:avLst/>
                </a:prstTxWarp>
                <a:noAutofit/>
              </a:bodyPr>
              <a:lstStyle/>
              <a:p>
                <a:pPr marL="0" marR="0" lvl="0" indent="0" algn="l" defTabSz="1097240" rtl="0" eaLnBrk="1" fontAlgn="auto" latinLnBrk="0" hangingPunct="1">
                  <a:lnSpc>
                    <a:spcPct val="100000"/>
                  </a:lnSpc>
                  <a:spcBef>
                    <a:spcPts val="0"/>
                  </a:spcBef>
                  <a:spcAft>
                    <a:spcPts val="0"/>
                  </a:spcAft>
                  <a:buClrTx/>
                  <a:buSzTx/>
                  <a:buFontTx/>
                  <a:buNone/>
                  <a:tabLst/>
                  <a:defRPr/>
                </a:pPr>
                <a:endParaRPr kumimoji="0" lang="en-US" sz="2118" b="0" i="0" u="none" strike="noStrike" kern="1200" cap="none" spc="0" normalizeH="0" baseline="0" noProof="0">
                  <a:ln>
                    <a:noFill/>
                  </a:ln>
                  <a:solidFill>
                    <a:srgbClr val="1A1A1A"/>
                  </a:solidFill>
                  <a:effectLst/>
                  <a:uLnTx/>
                  <a:uFillTx/>
                  <a:latin typeface="Segoe UI"/>
                  <a:ea typeface="+mn-ea"/>
                  <a:cs typeface="+mn-cs"/>
                </a:endParaRPr>
              </a:p>
            </p:txBody>
          </p:sp>
          <p:sp>
            <p:nvSpPr>
              <p:cNvPr id="840" name="Freeform: Shape 839">
                <a:extLst>
                  <a:ext uri="{FF2B5EF4-FFF2-40B4-BE49-F238E27FC236}">
                    <a16:creationId xmlns:a16="http://schemas.microsoft.com/office/drawing/2014/main" id="{CD7F59E0-C760-4A4D-82FF-349B7E661439}"/>
                  </a:ext>
                </a:extLst>
              </p:cNvPr>
              <p:cNvSpPr/>
              <p:nvPr/>
            </p:nvSpPr>
            <p:spPr>
              <a:xfrm>
                <a:off x="19617055" y="2416928"/>
                <a:ext cx="507689" cy="185346"/>
              </a:xfrm>
              <a:custGeom>
                <a:avLst/>
                <a:gdLst>
                  <a:gd name="connsiteX0" fmla="*/ 524445 w 517869"/>
                  <a:gd name="connsiteY0" fmla="*/ 106862 h 189062"/>
                  <a:gd name="connsiteX1" fmla="*/ 262223 w 517869"/>
                  <a:gd name="connsiteY1" fmla="*/ 0 h 189062"/>
                  <a:gd name="connsiteX2" fmla="*/ 0 w 517869"/>
                  <a:gd name="connsiteY2" fmla="*/ 106862 h 189062"/>
                  <a:gd name="connsiteX3" fmla="*/ 22194 w 517869"/>
                  <a:gd name="connsiteY3" fmla="*/ 149606 h 189062"/>
                  <a:gd name="connsiteX4" fmla="*/ 262223 w 517869"/>
                  <a:gd name="connsiteY4" fmla="*/ 190707 h 189062"/>
                  <a:gd name="connsiteX5" fmla="*/ 503073 w 517869"/>
                  <a:gd name="connsiteY5" fmla="*/ 149606 h 189062"/>
                  <a:gd name="connsiteX6" fmla="*/ 524445 w 517869"/>
                  <a:gd name="connsiteY6" fmla="*/ 106862 h 18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7869" h="189062">
                    <a:moveTo>
                      <a:pt x="524445" y="106862"/>
                    </a:moveTo>
                    <a:cubicBezTo>
                      <a:pt x="524445" y="47677"/>
                      <a:pt x="406897" y="0"/>
                      <a:pt x="262223" y="0"/>
                    </a:cubicBezTo>
                    <a:cubicBezTo>
                      <a:pt x="117548" y="0"/>
                      <a:pt x="0" y="47677"/>
                      <a:pt x="0" y="106862"/>
                    </a:cubicBezTo>
                    <a:cubicBezTo>
                      <a:pt x="0" y="121658"/>
                      <a:pt x="7398" y="136454"/>
                      <a:pt x="22194" y="149606"/>
                    </a:cubicBezTo>
                    <a:cubicBezTo>
                      <a:pt x="83024" y="175089"/>
                      <a:pt x="167691" y="190707"/>
                      <a:pt x="262223" y="190707"/>
                    </a:cubicBezTo>
                    <a:cubicBezTo>
                      <a:pt x="356754" y="190707"/>
                      <a:pt x="442244" y="175089"/>
                      <a:pt x="503073" y="149606"/>
                    </a:cubicBezTo>
                    <a:cubicBezTo>
                      <a:pt x="517047" y="136454"/>
                      <a:pt x="524445" y="121658"/>
                      <a:pt x="524445" y="106862"/>
                    </a:cubicBezTo>
                    <a:close/>
                  </a:path>
                </a:pathLst>
              </a:custGeom>
              <a:solidFill>
                <a:srgbClr val="50E6FF"/>
              </a:solidFill>
              <a:ln w="8114" cap="flat">
                <a:noFill/>
                <a:prstDash val="solid"/>
                <a:miter/>
              </a:ln>
            </p:spPr>
            <p:txBody>
              <a:bodyPr rot="0" spcFirstLastPara="0" vertOverflow="overflow" horzOverflow="overflow" vert="horz" wrap="square" lIns="107570" tIns="53785" rIns="107570" bIns="53785" numCol="1" spcCol="0" rtlCol="0" fromWordArt="0" anchor="ctr" anchorCtr="0" forceAA="0" compatLnSpc="1">
                <a:prstTxWarp prst="textNoShape">
                  <a:avLst/>
                </a:prstTxWarp>
                <a:noAutofit/>
              </a:bodyPr>
              <a:lstStyle/>
              <a:p>
                <a:pPr marL="0" marR="0" lvl="0" indent="0" algn="l" defTabSz="1097240" rtl="0" eaLnBrk="1" fontAlgn="auto" latinLnBrk="0" hangingPunct="1">
                  <a:lnSpc>
                    <a:spcPct val="100000"/>
                  </a:lnSpc>
                  <a:spcBef>
                    <a:spcPts val="0"/>
                  </a:spcBef>
                  <a:spcAft>
                    <a:spcPts val="0"/>
                  </a:spcAft>
                  <a:buClrTx/>
                  <a:buSzTx/>
                  <a:buFontTx/>
                  <a:buNone/>
                  <a:tabLst/>
                  <a:defRPr/>
                </a:pPr>
                <a:endParaRPr kumimoji="0" lang="en-US" sz="2118" b="0" i="0" u="none" strike="noStrike" kern="1200" cap="none" spc="0" normalizeH="0" baseline="0" noProof="0">
                  <a:ln>
                    <a:noFill/>
                  </a:ln>
                  <a:solidFill>
                    <a:srgbClr val="1A1A1A"/>
                  </a:solidFill>
                  <a:effectLst/>
                  <a:uLnTx/>
                  <a:uFillTx/>
                  <a:latin typeface="Segoe UI"/>
                  <a:ea typeface="+mn-ea"/>
                  <a:cs typeface="+mn-cs"/>
                </a:endParaRPr>
              </a:p>
            </p:txBody>
          </p:sp>
        </p:grpSp>
        <p:grpSp>
          <p:nvGrpSpPr>
            <p:cNvPr id="811" name="Group 810" descr="Brain">
              <a:extLst>
                <a:ext uri="{FF2B5EF4-FFF2-40B4-BE49-F238E27FC236}">
                  <a16:creationId xmlns:a16="http://schemas.microsoft.com/office/drawing/2014/main" id="{961BE3BE-0984-4903-A7C9-EFCAF77ED637}"/>
                </a:ext>
              </a:extLst>
            </p:cNvPr>
            <p:cNvGrpSpPr/>
            <p:nvPr/>
          </p:nvGrpSpPr>
          <p:grpSpPr>
            <a:xfrm>
              <a:off x="4636386" y="1614570"/>
              <a:ext cx="195859" cy="196504"/>
              <a:chOff x="10104388" y="2268538"/>
              <a:chExt cx="482600" cy="484188"/>
            </a:xfrm>
          </p:grpSpPr>
          <p:sp>
            <p:nvSpPr>
              <p:cNvPr id="836" name="Freeform 6">
                <a:extLst>
                  <a:ext uri="{FF2B5EF4-FFF2-40B4-BE49-F238E27FC236}">
                    <a16:creationId xmlns:a16="http://schemas.microsoft.com/office/drawing/2014/main" id="{46880A5E-EE5B-498E-9AED-AC5DF851A430}"/>
                  </a:ext>
                </a:extLst>
              </p:cNvPr>
              <p:cNvSpPr>
                <a:spLocks/>
              </p:cNvSpPr>
              <p:nvPr/>
            </p:nvSpPr>
            <p:spPr bwMode="auto">
              <a:xfrm>
                <a:off x="10104388" y="2268538"/>
                <a:ext cx="231775" cy="484188"/>
              </a:xfrm>
              <a:custGeom>
                <a:avLst/>
                <a:gdLst>
                  <a:gd name="T0" fmla="*/ 534 w 534"/>
                  <a:gd name="T1" fmla="*/ 831 h 1115"/>
                  <a:gd name="T2" fmla="*/ 534 w 534"/>
                  <a:gd name="T3" fmla="*/ 116 h 1115"/>
                  <a:gd name="T4" fmla="*/ 521 w 534"/>
                  <a:gd name="T5" fmla="*/ 68 h 1115"/>
                  <a:gd name="T6" fmla="*/ 518 w 534"/>
                  <a:gd name="T7" fmla="*/ 61 h 1115"/>
                  <a:gd name="T8" fmla="*/ 517 w 534"/>
                  <a:gd name="T9" fmla="*/ 61 h 1115"/>
                  <a:gd name="T10" fmla="*/ 411 w 534"/>
                  <a:gd name="T11" fmla="*/ 0 h 1115"/>
                  <a:gd name="T12" fmla="*/ 290 w 534"/>
                  <a:gd name="T13" fmla="*/ 106 h 1115"/>
                  <a:gd name="T14" fmla="*/ 273 w 534"/>
                  <a:gd name="T15" fmla="*/ 105 h 1115"/>
                  <a:gd name="T16" fmla="*/ 99 w 534"/>
                  <a:gd name="T17" fmla="*/ 280 h 1115"/>
                  <a:gd name="T18" fmla="*/ 104 w 534"/>
                  <a:gd name="T19" fmla="*/ 323 h 1115"/>
                  <a:gd name="T20" fmla="*/ 0 w 534"/>
                  <a:gd name="T21" fmla="*/ 591 h 1115"/>
                  <a:gd name="T22" fmla="*/ 259 w 534"/>
                  <a:gd name="T23" fmla="*/ 964 h 1115"/>
                  <a:gd name="T24" fmla="*/ 260 w 534"/>
                  <a:gd name="T25" fmla="*/ 970 h 1115"/>
                  <a:gd name="T26" fmla="*/ 397 w 534"/>
                  <a:gd name="T27" fmla="*/ 1108 h 1115"/>
                  <a:gd name="T28" fmla="*/ 503 w 534"/>
                  <a:gd name="T29" fmla="*/ 1096 h 1115"/>
                  <a:gd name="T30" fmla="*/ 534 w 534"/>
                  <a:gd name="T31" fmla="*/ 1049 h 1115"/>
                  <a:gd name="T32" fmla="*/ 534 w 534"/>
                  <a:gd name="T33" fmla="*/ 831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4" h="1115">
                    <a:moveTo>
                      <a:pt x="534" y="831"/>
                    </a:moveTo>
                    <a:cubicBezTo>
                      <a:pt x="534" y="116"/>
                      <a:pt x="534" y="116"/>
                      <a:pt x="534" y="116"/>
                    </a:cubicBezTo>
                    <a:cubicBezTo>
                      <a:pt x="534" y="98"/>
                      <a:pt x="529" y="82"/>
                      <a:pt x="521" y="68"/>
                    </a:cubicBezTo>
                    <a:cubicBezTo>
                      <a:pt x="520" y="65"/>
                      <a:pt x="519" y="63"/>
                      <a:pt x="518" y="61"/>
                    </a:cubicBezTo>
                    <a:cubicBezTo>
                      <a:pt x="518" y="61"/>
                      <a:pt x="518" y="61"/>
                      <a:pt x="517" y="61"/>
                    </a:cubicBezTo>
                    <a:cubicBezTo>
                      <a:pt x="496" y="25"/>
                      <a:pt x="457" y="0"/>
                      <a:pt x="411" y="0"/>
                    </a:cubicBezTo>
                    <a:cubicBezTo>
                      <a:pt x="349" y="0"/>
                      <a:pt x="298" y="46"/>
                      <a:pt x="290" y="106"/>
                    </a:cubicBezTo>
                    <a:cubicBezTo>
                      <a:pt x="284" y="105"/>
                      <a:pt x="279" y="105"/>
                      <a:pt x="273" y="105"/>
                    </a:cubicBezTo>
                    <a:cubicBezTo>
                      <a:pt x="177" y="105"/>
                      <a:pt x="99" y="183"/>
                      <a:pt x="99" y="280"/>
                    </a:cubicBezTo>
                    <a:cubicBezTo>
                      <a:pt x="99" y="295"/>
                      <a:pt x="101" y="309"/>
                      <a:pt x="104" y="323"/>
                    </a:cubicBezTo>
                    <a:cubicBezTo>
                      <a:pt x="40" y="394"/>
                      <a:pt x="0" y="487"/>
                      <a:pt x="0" y="591"/>
                    </a:cubicBezTo>
                    <a:cubicBezTo>
                      <a:pt x="0" y="762"/>
                      <a:pt x="108" y="907"/>
                      <a:pt x="259" y="964"/>
                    </a:cubicBezTo>
                    <a:cubicBezTo>
                      <a:pt x="259" y="966"/>
                      <a:pt x="259" y="968"/>
                      <a:pt x="260" y="970"/>
                    </a:cubicBezTo>
                    <a:cubicBezTo>
                      <a:pt x="273" y="1039"/>
                      <a:pt x="329" y="1094"/>
                      <a:pt x="397" y="1108"/>
                    </a:cubicBezTo>
                    <a:cubicBezTo>
                      <a:pt x="435" y="1115"/>
                      <a:pt x="472" y="1110"/>
                      <a:pt x="503" y="1096"/>
                    </a:cubicBezTo>
                    <a:cubicBezTo>
                      <a:pt x="522" y="1088"/>
                      <a:pt x="534" y="1069"/>
                      <a:pt x="534" y="1049"/>
                    </a:cubicBezTo>
                    <a:lnTo>
                      <a:pt x="534" y="831"/>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837" name="Freeform 7">
                <a:extLst>
                  <a:ext uri="{FF2B5EF4-FFF2-40B4-BE49-F238E27FC236}">
                    <a16:creationId xmlns:a16="http://schemas.microsoft.com/office/drawing/2014/main" id="{C6CAAC20-B505-4AD8-8F6E-4A449EF48993}"/>
                  </a:ext>
                </a:extLst>
              </p:cNvPr>
              <p:cNvSpPr>
                <a:spLocks/>
              </p:cNvSpPr>
              <p:nvPr/>
            </p:nvSpPr>
            <p:spPr bwMode="auto">
              <a:xfrm>
                <a:off x="10355213" y="2268538"/>
                <a:ext cx="231775" cy="484188"/>
              </a:xfrm>
              <a:custGeom>
                <a:avLst/>
                <a:gdLst>
                  <a:gd name="T0" fmla="*/ 0 w 534"/>
                  <a:gd name="T1" fmla="*/ 831 h 1115"/>
                  <a:gd name="T2" fmla="*/ 0 w 534"/>
                  <a:gd name="T3" fmla="*/ 116 h 1115"/>
                  <a:gd name="T4" fmla="*/ 14 w 534"/>
                  <a:gd name="T5" fmla="*/ 68 h 1115"/>
                  <a:gd name="T6" fmla="*/ 17 w 534"/>
                  <a:gd name="T7" fmla="*/ 61 h 1115"/>
                  <a:gd name="T8" fmla="*/ 17 w 534"/>
                  <a:gd name="T9" fmla="*/ 61 h 1115"/>
                  <a:gd name="T10" fmla="*/ 123 w 534"/>
                  <a:gd name="T11" fmla="*/ 0 h 1115"/>
                  <a:gd name="T12" fmla="*/ 245 w 534"/>
                  <a:gd name="T13" fmla="*/ 106 h 1115"/>
                  <a:gd name="T14" fmla="*/ 262 w 534"/>
                  <a:gd name="T15" fmla="*/ 105 h 1115"/>
                  <a:gd name="T16" fmla="*/ 436 w 534"/>
                  <a:gd name="T17" fmla="*/ 280 h 1115"/>
                  <a:gd name="T18" fmla="*/ 431 w 534"/>
                  <a:gd name="T19" fmla="*/ 323 h 1115"/>
                  <a:gd name="T20" fmla="*/ 534 w 534"/>
                  <a:gd name="T21" fmla="*/ 591 h 1115"/>
                  <a:gd name="T22" fmla="*/ 276 w 534"/>
                  <a:gd name="T23" fmla="*/ 964 h 1115"/>
                  <a:gd name="T24" fmla="*/ 275 w 534"/>
                  <a:gd name="T25" fmla="*/ 970 h 1115"/>
                  <a:gd name="T26" fmla="*/ 138 w 534"/>
                  <a:gd name="T27" fmla="*/ 1108 h 1115"/>
                  <a:gd name="T28" fmla="*/ 32 w 534"/>
                  <a:gd name="T29" fmla="*/ 1096 h 1115"/>
                  <a:gd name="T30" fmla="*/ 0 w 534"/>
                  <a:gd name="T31" fmla="*/ 1049 h 1115"/>
                  <a:gd name="T32" fmla="*/ 0 w 534"/>
                  <a:gd name="T33" fmla="*/ 831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4" h="1115">
                    <a:moveTo>
                      <a:pt x="0" y="831"/>
                    </a:moveTo>
                    <a:cubicBezTo>
                      <a:pt x="0" y="116"/>
                      <a:pt x="0" y="116"/>
                      <a:pt x="0" y="116"/>
                    </a:cubicBezTo>
                    <a:cubicBezTo>
                      <a:pt x="0" y="98"/>
                      <a:pt x="5" y="82"/>
                      <a:pt x="14" y="68"/>
                    </a:cubicBezTo>
                    <a:cubicBezTo>
                      <a:pt x="15" y="65"/>
                      <a:pt x="16" y="63"/>
                      <a:pt x="17" y="61"/>
                    </a:cubicBezTo>
                    <a:cubicBezTo>
                      <a:pt x="17" y="61"/>
                      <a:pt x="17" y="61"/>
                      <a:pt x="17" y="61"/>
                    </a:cubicBezTo>
                    <a:cubicBezTo>
                      <a:pt x="39" y="25"/>
                      <a:pt x="78" y="0"/>
                      <a:pt x="123" y="0"/>
                    </a:cubicBezTo>
                    <a:cubicBezTo>
                      <a:pt x="185" y="0"/>
                      <a:pt x="237" y="46"/>
                      <a:pt x="245" y="106"/>
                    </a:cubicBezTo>
                    <a:cubicBezTo>
                      <a:pt x="250" y="105"/>
                      <a:pt x="256" y="105"/>
                      <a:pt x="262" y="105"/>
                    </a:cubicBezTo>
                    <a:cubicBezTo>
                      <a:pt x="358" y="105"/>
                      <a:pt x="436" y="183"/>
                      <a:pt x="436" y="280"/>
                    </a:cubicBezTo>
                    <a:cubicBezTo>
                      <a:pt x="436" y="295"/>
                      <a:pt x="434" y="309"/>
                      <a:pt x="431" y="323"/>
                    </a:cubicBezTo>
                    <a:cubicBezTo>
                      <a:pt x="495" y="394"/>
                      <a:pt x="534" y="487"/>
                      <a:pt x="534" y="591"/>
                    </a:cubicBezTo>
                    <a:cubicBezTo>
                      <a:pt x="534" y="762"/>
                      <a:pt x="427" y="907"/>
                      <a:pt x="276" y="964"/>
                    </a:cubicBezTo>
                    <a:cubicBezTo>
                      <a:pt x="275" y="966"/>
                      <a:pt x="275" y="968"/>
                      <a:pt x="275" y="970"/>
                    </a:cubicBezTo>
                    <a:cubicBezTo>
                      <a:pt x="262" y="1039"/>
                      <a:pt x="206" y="1094"/>
                      <a:pt x="138" y="1108"/>
                    </a:cubicBezTo>
                    <a:cubicBezTo>
                      <a:pt x="100" y="1115"/>
                      <a:pt x="63" y="1110"/>
                      <a:pt x="32" y="1096"/>
                    </a:cubicBezTo>
                    <a:cubicBezTo>
                      <a:pt x="13" y="1088"/>
                      <a:pt x="0" y="1069"/>
                      <a:pt x="0" y="1049"/>
                    </a:cubicBezTo>
                    <a:lnTo>
                      <a:pt x="0" y="831"/>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pic>
          <p:nvPicPr>
            <p:cNvPr id="812" name="Picture 811" descr="person at desk">
              <a:extLst>
                <a:ext uri="{FF2B5EF4-FFF2-40B4-BE49-F238E27FC236}">
                  <a16:creationId xmlns:a16="http://schemas.microsoft.com/office/drawing/2014/main" id="{DAE1EB7C-950A-44A5-ADF0-80CA621F0944}"/>
                </a:ext>
              </a:extLst>
            </p:cNvPr>
            <p:cNvPicPr>
              <a:picLocks noChangeAspect="1"/>
            </p:cNvPicPr>
            <p:nvPr/>
          </p:nvPicPr>
          <p:blipFill>
            <a:blip r:embed="rId4"/>
            <a:stretch>
              <a:fillRect/>
            </a:stretch>
          </p:blipFill>
          <p:spPr>
            <a:xfrm>
              <a:off x="5132912" y="1629450"/>
              <a:ext cx="169179" cy="169179"/>
            </a:xfrm>
            <a:prstGeom prst="rect">
              <a:avLst/>
            </a:prstGeom>
          </p:spPr>
        </p:pic>
        <p:grpSp>
          <p:nvGrpSpPr>
            <p:cNvPr id="813" name="Group 812" descr="Stop watch">
              <a:extLst>
                <a:ext uri="{FF2B5EF4-FFF2-40B4-BE49-F238E27FC236}">
                  <a16:creationId xmlns:a16="http://schemas.microsoft.com/office/drawing/2014/main" id="{918B239D-7EE6-4DC5-A660-FFDD1F18510C}"/>
                </a:ext>
              </a:extLst>
            </p:cNvPr>
            <p:cNvGrpSpPr/>
            <p:nvPr/>
          </p:nvGrpSpPr>
          <p:grpSpPr>
            <a:xfrm>
              <a:off x="5860977" y="1593018"/>
              <a:ext cx="195884" cy="239045"/>
              <a:chOff x="10093262" y="4689778"/>
              <a:chExt cx="398934" cy="486835"/>
            </a:xfrm>
          </p:grpSpPr>
          <p:sp>
            <p:nvSpPr>
              <p:cNvPr id="827" name="Freeform 5">
                <a:extLst>
                  <a:ext uri="{FF2B5EF4-FFF2-40B4-BE49-F238E27FC236}">
                    <a16:creationId xmlns:a16="http://schemas.microsoft.com/office/drawing/2014/main" id="{A2CEE1A3-CD84-450C-B17D-6D5BE781407E}"/>
                  </a:ext>
                </a:extLst>
              </p:cNvPr>
              <p:cNvSpPr>
                <a:spLocks/>
              </p:cNvSpPr>
              <p:nvPr/>
            </p:nvSpPr>
            <p:spPr bwMode="auto">
              <a:xfrm>
                <a:off x="10093262" y="4806415"/>
                <a:ext cx="62545" cy="77758"/>
              </a:xfrm>
              <a:custGeom>
                <a:avLst/>
                <a:gdLst>
                  <a:gd name="T0" fmla="*/ 26 w 37"/>
                  <a:gd name="T1" fmla="*/ 46 h 46"/>
                  <a:gd name="T2" fmla="*/ 0 w 37"/>
                  <a:gd name="T3" fmla="*/ 20 h 46"/>
                  <a:gd name="T4" fmla="*/ 20 w 37"/>
                  <a:gd name="T5" fmla="*/ 0 h 46"/>
                  <a:gd name="T6" fmla="*/ 37 w 37"/>
                  <a:gd name="T7" fmla="*/ 16 h 46"/>
                  <a:gd name="T8" fmla="*/ 26 w 37"/>
                  <a:gd name="T9" fmla="*/ 46 h 46"/>
                </a:gdLst>
                <a:ahLst/>
                <a:cxnLst>
                  <a:cxn ang="0">
                    <a:pos x="T0" y="T1"/>
                  </a:cxn>
                  <a:cxn ang="0">
                    <a:pos x="T2" y="T3"/>
                  </a:cxn>
                  <a:cxn ang="0">
                    <a:pos x="T4" y="T5"/>
                  </a:cxn>
                  <a:cxn ang="0">
                    <a:pos x="T6" y="T7"/>
                  </a:cxn>
                  <a:cxn ang="0">
                    <a:pos x="T8" y="T9"/>
                  </a:cxn>
                </a:cxnLst>
                <a:rect l="0" t="0" r="r" b="b"/>
                <a:pathLst>
                  <a:path w="37" h="46">
                    <a:moveTo>
                      <a:pt x="26" y="46"/>
                    </a:moveTo>
                    <a:lnTo>
                      <a:pt x="0" y="20"/>
                    </a:lnTo>
                    <a:lnTo>
                      <a:pt x="20" y="0"/>
                    </a:lnTo>
                    <a:lnTo>
                      <a:pt x="37" y="16"/>
                    </a:lnTo>
                    <a:lnTo>
                      <a:pt x="26" y="46"/>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828" name="Freeform 6">
                <a:extLst>
                  <a:ext uri="{FF2B5EF4-FFF2-40B4-BE49-F238E27FC236}">
                    <a16:creationId xmlns:a16="http://schemas.microsoft.com/office/drawing/2014/main" id="{35028653-3AF4-4A50-A170-9ACE812D5F84}"/>
                  </a:ext>
                </a:extLst>
              </p:cNvPr>
              <p:cNvSpPr>
                <a:spLocks/>
              </p:cNvSpPr>
              <p:nvPr/>
            </p:nvSpPr>
            <p:spPr bwMode="auto">
              <a:xfrm>
                <a:off x="10093262" y="4806415"/>
                <a:ext cx="62545" cy="77758"/>
              </a:xfrm>
              <a:custGeom>
                <a:avLst/>
                <a:gdLst>
                  <a:gd name="T0" fmla="*/ 26 w 37"/>
                  <a:gd name="T1" fmla="*/ 46 h 46"/>
                  <a:gd name="T2" fmla="*/ 0 w 37"/>
                  <a:gd name="T3" fmla="*/ 20 h 46"/>
                  <a:gd name="T4" fmla="*/ 20 w 37"/>
                  <a:gd name="T5" fmla="*/ 0 h 46"/>
                  <a:gd name="T6" fmla="*/ 37 w 37"/>
                  <a:gd name="T7" fmla="*/ 16 h 46"/>
                </a:gdLst>
                <a:ahLst/>
                <a:cxnLst>
                  <a:cxn ang="0">
                    <a:pos x="T0" y="T1"/>
                  </a:cxn>
                  <a:cxn ang="0">
                    <a:pos x="T2" y="T3"/>
                  </a:cxn>
                  <a:cxn ang="0">
                    <a:pos x="T4" y="T5"/>
                  </a:cxn>
                  <a:cxn ang="0">
                    <a:pos x="T6" y="T7"/>
                  </a:cxn>
                </a:cxnLst>
                <a:rect l="0" t="0" r="r" b="b"/>
                <a:pathLst>
                  <a:path w="37" h="46">
                    <a:moveTo>
                      <a:pt x="26" y="46"/>
                    </a:moveTo>
                    <a:lnTo>
                      <a:pt x="0" y="20"/>
                    </a:lnTo>
                    <a:lnTo>
                      <a:pt x="20" y="0"/>
                    </a:lnTo>
                    <a:lnTo>
                      <a:pt x="37"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829" name="Freeform 7">
                <a:extLst>
                  <a:ext uri="{FF2B5EF4-FFF2-40B4-BE49-F238E27FC236}">
                    <a16:creationId xmlns:a16="http://schemas.microsoft.com/office/drawing/2014/main" id="{843733AF-A2B7-47B5-9EE3-20BEA58CDDA2}"/>
                  </a:ext>
                </a:extLst>
              </p:cNvPr>
              <p:cNvSpPr>
                <a:spLocks/>
              </p:cNvSpPr>
              <p:nvPr/>
            </p:nvSpPr>
            <p:spPr bwMode="auto">
              <a:xfrm>
                <a:off x="10431341" y="4806415"/>
                <a:ext cx="60855" cy="74378"/>
              </a:xfrm>
              <a:custGeom>
                <a:avLst/>
                <a:gdLst>
                  <a:gd name="T0" fmla="*/ 13 w 36"/>
                  <a:gd name="T1" fmla="*/ 44 h 44"/>
                  <a:gd name="T2" fmla="*/ 36 w 36"/>
                  <a:gd name="T3" fmla="*/ 20 h 44"/>
                  <a:gd name="T4" fmla="*/ 15 w 36"/>
                  <a:gd name="T5" fmla="*/ 0 h 44"/>
                  <a:gd name="T6" fmla="*/ 0 w 36"/>
                  <a:gd name="T7" fmla="*/ 16 h 44"/>
                  <a:gd name="T8" fmla="*/ 13 w 36"/>
                  <a:gd name="T9" fmla="*/ 44 h 44"/>
                </a:gdLst>
                <a:ahLst/>
                <a:cxnLst>
                  <a:cxn ang="0">
                    <a:pos x="T0" y="T1"/>
                  </a:cxn>
                  <a:cxn ang="0">
                    <a:pos x="T2" y="T3"/>
                  </a:cxn>
                  <a:cxn ang="0">
                    <a:pos x="T4" y="T5"/>
                  </a:cxn>
                  <a:cxn ang="0">
                    <a:pos x="T6" y="T7"/>
                  </a:cxn>
                  <a:cxn ang="0">
                    <a:pos x="T8" y="T9"/>
                  </a:cxn>
                </a:cxnLst>
                <a:rect l="0" t="0" r="r" b="b"/>
                <a:pathLst>
                  <a:path w="36" h="44">
                    <a:moveTo>
                      <a:pt x="13" y="44"/>
                    </a:moveTo>
                    <a:lnTo>
                      <a:pt x="36" y="20"/>
                    </a:lnTo>
                    <a:lnTo>
                      <a:pt x="15" y="0"/>
                    </a:lnTo>
                    <a:lnTo>
                      <a:pt x="0" y="16"/>
                    </a:lnTo>
                    <a:lnTo>
                      <a:pt x="13" y="44"/>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830" name="Oval 9">
                <a:extLst>
                  <a:ext uri="{FF2B5EF4-FFF2-40B4-BE49-F238E27FC236}">
                    <a16:creationId xmlns:a16="http://schemas.microsoft.com/office/drawing/2014/main" id="{10887429-8A6E-4B33-AF6E-CB9647ACE805}"/>
                  </a:ext>
                </a:extLst>
              </p:cNvPr>
              <p:cNvSpPr>
                <a:spLocks noChangeArrowheads="1"/>
              </p:cNvSpPr>
              <p:nvPr/>
            </p:nvSpPr>
            <p:spPr bwMode="auto">
              <a:xfrm>
                <a:off x="10093262" y="4777679"/>
                <a:ext cx="398934" cy="398934"/>
              </a:xfrm>
              <a:prstGeom prst="ellipse">
                <a:avLst/>
              </a:prstGeom>
              <a:solidFill>
                <a:srgbClr val="4FE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831" name="Freeform 10">
                <a:extLst>
                  <a:ext uri="{FF2B5EF4-FFF2-40B4-BE49-F238E27FC236}">
                    <a16:creationId xmlns:a16="http://schemas.microsoft.com/office/drawing/2014/main" id="{2262A3D6-3097-4E64-BB2D-01C1E1967A7C}"/>
                  </a:ext>
                </a:extLst>
              </p:cNvPr>
              <p:cNvSpPr>
                <a:spLocks/>
              </p:cNvSpPr>
              <p:nvPr/>
            </p:nvSpPr>
            <p:spPr bwMode="auto">
              <a:xfrm>
                <a:off x="10172711" y="4809797"/>
                <a:ext cx="287368" cy="334699"/>
              </a:xfrm>
              <a:custGeom>
                <a:avLst/>
                <a:gdLst>
                  <a:gd name="T0" fmla="*/ 11 w 289"/>
                  <a:gd name="T1" fmla="*/ 60 h 337"/>
                  <a:gd name="T2" fmla="*/ 229 w 289"/>
                  <a:gd name="T3" fmla="*/ 60 h 337"/>
                  <a:gd name="T4" fmla="*/ 229 w 289"/>
                  <a:gd name="T5" fmla="*/ 277 h 337"/>
                  <a:gd name="T6" fmla="*/ 11 w 289"/>
                  <a:gd name="T7" fmla="*/ 277 h 337"/>
                  <a:gd name="T8" fmla="*/ 122 w 289"/>
                  <a:gd name="T9" fmla="*/ 168 h 337"/>
                  <a:gd name="T10" fmla="*/ 0 w 289"/>
                  <a:gd name="T11" fmla="*/ 77 h 337"/>
                  <a:gd name="T12" fmla="*/ 11 w 289"/>
                  <a:gd name="T13" fmla="*/ 60 h 337"/>
                </a:gdLst>
                <a:ahLst/>
                <a:cxnLst>
                  <a:cxn ang="0">
                    <a:pos x="T0" y="T1"/>
                  </a:cxn>
                  <a:cxn ang="0">
                    <a:pos x="T2" y="T3"/>
                  </a:cxn>
                  <a:cxn ang="0">
                    <a:pos x="T4" y="T5"/>
                  </a:cxn>
                  <a:cxn ang="0">
                    <a:pos x="T6" y="T7"/>
                  </a:cxn>
                  <a:cxn ang="0">
                    <a:pos x="T8" y="T9"/>
                  </a:cxn>
                  <a:cxn ang="0">
                    <a:pos x="T10" y="T11"/>
                  </a:cxn>
                  <a:cxn ang="0">
                    <a:pos x="T12" y="T13"/>
                  </a:cxn>
                </a:cxnLst>
                <a:rect l="0" t="0" r="r" b="b"/>
                <a:pathLst>
                  <a:path w="289" h="337">
                    <a:moveTo>
                      <a:pt x="11" y="60"/>
                    </a:moveTo>
                    <a:cubicBezTo>
                      <a:pt x="71" y="0"/>
                      <a:pt x="169" y="0"/>
                      <a:pt x="229" y="60"/>
                    </a:cubicBezTo>
                    <a:cubicBezTo>
                      <a:pt x="289" y="120"/>
                      <a:pt x="289" y="217"/>
                      <a:pt x="229" y="277"/>
                    </a:cubicBezTo>
                    <a:cubicBezTo>
                      <a:pt x="169" y="337"/>
                      <a:pt x="71" y="337"/>
                      <a:pt x="11" y="277"/>
                    </a:cubicBezTo>
                    <a:cubicBezTo>
                      <a:pt x="122" y="168"/>
                      <a:pt x="122" y="168"/>
                      <a:pt x="122" y="168"/>
                    </a:cubicBezTo>
                    <a:cubicBezTo>
                      <a:pt x="0" y="77"/>
                      <a:pt x="0" y="77"/>
                      <a:pt x="0" y="77"/>
                    </a:cubicBezTo>
                    <a:lnTo>
                      <a:pt x="11" y="60"/>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832" name="Rectangle 11">
                <a:extLst>
                  <a:ext uri="{FF2B5EF4-FFF2-40B4-BE49-F238E27FC236}">
                    <a16:creationId xmlns:a16="http://schemas.microsoft.com/office/drawing/2014/main" id="{F7284ECE-EC03-47A3-B1B0-AF694F8FFA2D}"/>
                  </a:ext>
                </a:extLst>
              </p:cNvPr>
              <p:cNvSpPr>
                <a:spLocks noChangeArrowheads="1"/>
              </p:cNvSpPr>
              <p:nvPr/>
            </p:nvSpPr>
            <p:spPr bwMode="auto">
              <a:xfrm>
                <a:off x="10230185" y="4689778"/>
                <a:ext cx="125090" cy="43951"/>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833" name="Rectangle 12">
                <a:extLst>
                  <a:ext uri="{FF2B5EF4-FFF2-40B4-BE49-F238E27FC236}">
                    <a16:creationId xmlns:a16="http://schemas.microsoft.com/office/drawing/2014/main" id="{B68E547A-7BEE-44EB-9911-9248E1DFC242}"/>
                  </a:ext>
                </a:extLst>
              </p:cNvPr>
              <p:cNvSpPr>
                <a:spLocks noChangeArrowheads="1"/>
              </p:cNvSpPr>
              <p:nvPr/>
            </p:nvSpPr>
            <p:spPr bwMode="auto">
              <a:xfrm>
                <a:off x="10284277" y="4732038"/>
                <a:ext cx="11833" cy="45641"/>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834" name="Oval 13">
                <a:extLst>
                  <a:ext uri="{FF2B5EF4-FFF2-40B4-BE49-F238E27FC236}">
                    <a16:creationId xmlns:a16="http://schemas.microsoft.com/office/drawing/2014/main" id="{E5B66BA5-649B-4CE6-80EB-CB74806F0D53}"/>
                  </a:ext>
                </a:extLst>
              </p:cNvPr>
              <p:cNvSpPr>
                <a:spLocks noChangeArrowheads="1"/>
              </p:cNvSpPr>
              <p:nvPr/>
            </p:nvSpPr>
            <p:spPr bwMode="auto">
              <a:xfrm>
                <a:off x="10272444" y="4956861"/>
                <a:ext cx="40570" cy="4057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835" name="Freeform 14">
                <a:extLst>
                  <a:ext uri="{FF2B5EF4-FFF2-40B4-BE49-F238E27FC236}">
                    <a16:creationId xmlns:a16="http://schemas.microsoft.com/office/drawing/2014/main" id="{F39590D8-40D5-49F8-A0C3-CE31BD560046}"/>
                  </a:ext>
                </a:extLst>
              </p:cNvPr>
              <p:cNvSpPr>
                <a:spLocks/>
              </p:cNvSpPr>
              <p:nvPr/>
            </p:nvSpPr>
            <p:spPr bwMode="auto">
              <a:xfrm>
                <a:off x="10171020" y="4875722"/>
                <a:ext cx="109876" cy="92972"/>
              </a:xfrm>
              <a:custGeom>
                <a:avLst/>
                <a:gdLst>
                  <a:gd name="T0" fmla="*/ 4 w 65"/>
                  <a:gd name="T1" fmla="*/ 0 h 55"/>
                  <a:gd name="T2" fmla="*/ 0 w 65"/>
                  <a:gd name="T3" fmla="*/ 6 h 55"/>
                  <a:gd name="T4" fmla="*/ 60 w 65"/>
                  <a:gd name="T5" fmla="*/ 55 h 55"/>
                  <a:gd name="T6" fmla="*/ 65 w 65"/>
                  <a:gd name="T7" fmla="*/ 50 h 55"/>
                  <a:gd name="T8" fmla="*/ 4 w 65"/>
                  <a:gd name="T9" fmla="*/ 0 h 55"/>
                </a:gdLst>
                <a:ahLst/>
                <a:cxnLst>
                  <a:cxn ang="0">
                    <a:pos x="T0" y="T1"/>
                  </a:cxn>
                  <a:cxn ang="0">
                    <a:pos x="T2" y="T3"/>
                  </a:cxn>
                  <a:cxn ang="0">
                    <a:pos x="T4" y="T5"/>
                  </a:cxn>
                  <a:cxn ang="0">
                    <a:pos x="T6" y="T7"/>
                  </a:cxn>
                  <a:cxn ang="0">
                    <a:pos x="T8" y="T9"/>
                  </a:cxn>
                </a:cxnLst>
                <a:rect l="0" t="0" r="r" b="b"/>
                <a:pathLst>
                  <a:path w="65" h="55">
                    <a:moveTo>
                      <a:pt x="4" y="0"/>
                    </a:moveTo>
                    <a:lnTo>
                      <a:pt x="0" y="6"/>
                    </a:lnTo>
                    <a:lnTo>
                      <a:pt x="60" y="55"/>
                    </a:lnTo>
                    <a:lnTo>
                      <a:pt x="65" y="50"/>
                    </a:lnTo>
                    <a:lnTo>
                      <a:pt x="4" y="0"/>
                    </a:ln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grpSp>
        <p:cxnSp>
          <p:nvCxnSpPr>
            <p:cNvPr id="814" name="Straight Arrow Connector 813" descr="Blue arrow">
              <a:extLst>
                <a:ext uri="{FF2B5EF4-FFF2-40B4-BE49-F238E27FC236}">
                  <a16:creationId xmlns:a16="http://schemas.microsoft.com/office/drawing/2014/main" id="{8F01A727-16E2-40B2-AB23-A6634DC6B5F8}"/>
                </a:ext>
              </a:extLst>
            </p:cNvPr>
            <p:cNvCxnSpPr>
              <a:cxnSpLocks/>
            </p:cNvCxnSpPr>
            <p:nvPr/>
          </p:nvCxnSpPr>
          <p:spPr>
            <a:xfrm>
              <a:off x="3841613" y="1729666"/>
              <a:ext cx="234992" cy="0"/>
            </a:xfrm>
            <a:prstGeom prst="straightConnector1">
              <a:avLst/>
            </a:prstGeom>
            <a:ln>
              <a:solidFill>
                <a:schemeClr val="tx1"/>
              </a:solidFill>
              <a:headEnd type="none" w="lg" len="med"/>
              <a:tailEnd type="triangle" w="sm" len="sm"/>
            </a:ln>
          </p:spPr>
          <p:style>
            <a:lnRef idx="1">
              <a:schemeClr val="accent1"/>
            </a:lnRef>
            <a:fillRef idx="0">
              <a:schemeClr val="accent1"/>
            </a:fillRef>
            <a:effectRef idx="0">
              <a:schemeClr val="accent1"/>
            </a:effectRef>
            <a:fontRef idx="minor">
              <a:schemeClr val="tx1"/>
            </a:fontRef>
          </p:style>
        </p:cxnSp>
        <p:sp>
          <p:nvSpPr>
            <p:cNvPr id="815" name="TextBox 814">
              <a:extLst>
                <a:ext uri="{FF2B5EF4-FFF2-40B4-BE49-F238E27FC236}">
                  <a16:creationId xmlns:a16="http://schemas.microsoft.com/office/drawing/2014/main" id="{078135AF-A0B8-4B93-81E3-5A0D9DDC8DCB}"/>
                </a:ext>
              </a:extLst>
            </p:cNvPr>
            <p:cNvSpPr txBox="1"/>
            <p:nvPr/>
          </p:nvSpPr>
          <p:spPr>
            <a:xfrm>
              <a:off x="4982544" y="1875186"/>
              <a:ext cx="469915" cy="86754"/>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Model training</a:t>
              </a:r>
            </a:p>
          </p:txBody>
        </p:sp>
        <p:sp>
          <p:nvSpPr>
            <p:cNvPr id="816" name="TextBox 815">
              <a:extLst>
                <a:ext uri="{FF2B5EF4-FFF2-40B4-BE49-F238E27FC236}">
                  <a16:creationId xmlns:a16="http://schemas.microsoft.com/office/drawing/2014/main" id="{64D4B331-BBBA-45AB-8072-6137338B1C83}"/>
                </a:ext>
              </a:extLst>
            </p:cNvPr>
            <p:cNvSpPr txBox="1"/>
            <p:nvPr/>
          </p:nvSpPr>
          <p:spPr>
            <a:xfrm>
              <a:off x="4631898" y="1875186"/>
              <a:ext cx="204834" cy="86754"/>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Model</a:t>
              </a:r>
            </a:p>
          </p:txBody>
        </p:sp>
        <p:sp>
          <p:nvSpPr>
            <p:cNvPr id="817" name="TextBox 816">
              <a:extLst>
                <a:ext uri="{FF2B5EF4-FFF2-40B4-BE49-F238E27FC236}">
                  <a16:creationId xmlns:a16="http://schemas.microsoft.com/office/drawing/2014/main" id="{3E0F8754-BC2B-4D28-AB7F-7E33CAF83C55}"/>
                </a:ext>
              </a:extLst>
            </p:cNvPr>
            <p:cNvSpPr txBox="1"/>
            <p:nvPr/>
          </p:nvSpPr>
          <p:spPr>
            <a:xfrm>
              <a:off x="5593159" y="1877227"/>
              <a:ext cx="731520" cy="9233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Model optimization</a:t>
              </a:r>
            </a:p>
          </p:txBody>
        </p:sp>
        <p:sp>
          <p:nvSpPr>
            <p:cNvPr id="818" name="TextBox 817">
              <a:extLst>
                <a:ext uri="{FF2B5EF4-FFF2-40B4-BE49-F238E27FC236}">
                  <a16:creationId xmlns:a16="http://schemas.microsoft.com/office/drawing/2014/main" id="{8633BA9D-6441-4469-91BA-7011F54CCF75}"/>
                </a:ext>
              </a:extLst>
            </p:cNvPr>
            <p:cNvSpPr txBox="1"/>
            <p:nvPr/>
          </p:nvSpPr>
          <p:spPr>
            <a:xfrm>
              <a:off x="3212915" y="1869607"/>
              <a:ext cx="731520" cy="92333"/>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Offline featurization</a:t>
              </a:r>
            </a:p>
          </p:txBody>
        </p:sp>
        <p:cxnSp>
          <p:nvCxnSpPr>
            <p:cNvPr id="819" name="Straight Arrow Connector 818" descr="Blue arrow">
              <a:extLst>
                <a:ext uri="{FF2B5EF4-FFF2-40B4-BE49-F238E27FC236}">
                  <a16:creationId xmlns:a16="http://schemas.microsoft.com/office/drawing/2014/main" id="{7781DBE8-D90C-474C-B751-F36ACBE6629C}"/>
                </a:ext>
              </a:extLst>
            </p:cNvPr>
            <p:cNvCxnSpPr>
              <a:cxnSpLocks/>
            </p:cNvCxnSpPr>
            <p:nvPr/>
          </p:nvCxnSpPr>
          <p:spPr>
            <a:xfrm rot="5400000">
              <a:off x="4982578" y="1627327"/>
              <a:ext cx="0" cy="173736"/>
            </a:xfrm>
            <a:prstGeom prst="straightConnector1">
              <a:avLst/>
            </a:prstGeom>
            <a:ln>
              <a:solidFill>
                <a:schemeClr val="tx1"/>
              </a:solidFill>
              <a:headEnd type="none" w="lg" len="med"/>
              <a:tailEnd type="triangle" w="sm" len="sm"/>
            </a:ln>
          </p:spPr>
          <p:style>
            <a:lnRef idx="1">
              <a:schemeClr val="accent1"/>
            </a:lnRef>
            <a:fillRef idx="0">
              <a:schemeClr val="accent1"/>
            </a:fillRef>
            <a:effectRef idx="0">
              <a:schemeClr val="accent1"/>
            </a:effectRef>
            <a:fontRef idx="minor">
              <a:schemeClr val="tx1"/>
            </a:fontRef>
          </p:style>
        </p:cxnSp>
        <p:cxnSp>
          <p:nvCxnSpPr>
            <p:cNvPr id="820" name="Straight Arrow Connector 819" descr="Blue arrow">
              <a:extLst>
                <a:ext uri="{FF2B5EF4-FFF2-40B4-BE49-F238E27FC236}">
                  <a16:creationId xmlns:a16="http://schemas.microsoft.com/office/drawing/2014/main" id="{1EF64E60-7C37-4EAF-A43B-E76E1C037EED}"/>
                </a:ext>
              </a:extLst>
            </p:cNvPr>
            <p:cNvCxnSpPr>
              <a:cxnSpLocks/>
            </p:cNvCxnSpPr>
            <p:nvPr/>
          </p:nvCxnSpPr>
          <p:spPr>
            <a:xfrm rot="16200000">
              <a:off x="5588384" y="1628281"/>
              <a:ext cx="0" cy="171829"/>
            </a:xfrm>
            <a:prstGeom prst="straightConnector1">
              <a:avLst/>
            </a:prstGeom>
            <a:ln>
              <a:solidFill>
                <a:schemeClr val="tx1"/>
              </a:solidFill>
              <a:headEnd type="none" w="lg" len="med"/>
              <a:tailEnd type="triangle" w="sm" len="sm"/>
            </a:ln>
          </p:spPr>
          <p:style>
            <a:lnRef idx="1">
              <a:schemeClr val="accent1"/>
            </a:lnRef>
            <a:fillRef idx="0">
              <a:schemeClr val="accent1"/>
            </a:fillRef>
            <a:effectRef idx="0">
              <a:schemeClr val="accent1"/>
            </a:effectRef>
            <a:fontRef idx="minor">
              <a:schemeClr val="tx1"/>
            </a:fontRef>
          </p:style>
        </p:cxnSp>
        <p:cxnSp>
          <p:nvCxnSpPr>
            <p:cNvPr id="821" name="Straight Arrow Connector 820" descr="Blue arrow">
              <a:extLst>
                <a:ext uri="{FF2B5EF4-FFF2-40B4-BE49-F238E27FC236}">
                  <a16:creationId xmlns:a16="http://schemas.microsoft.com/office/drawing/2014/main" id="{BC2A17B3-E8AB-4006-920C-A544FD39CB83}"/>
                </a:ext>
              </a:extLst>
            </p:cNvPr>
            <p:cNvCxnSpPr>
              <a:cxnSpLocks/>
            </p:cNvCxnSpPr>
            <p:nvPr/>
          </p:nvCxnSpPr>
          <p:spPr>
            <a:xfrm flipH="1">
              <a:off x="3841613" y="1644918"/>
              <a:ext cx="234992" cy="0"/>
            </a:xfrm>
            <a:prstGeom prst="straightConnector1">
              <a:avLst/>
            </a:prstGeom>
            <a:ln>
              <a:solidFill>
                <a:schemeClr val="tx1"/>
              </a:solidFill>
              <a:headEnd type="none" w="lg" len="med"/>
              <a:tailEnd type="triangle" w="sm" len="sm"/>
            </a:ln>
          </p:spPr>
          <p:style>
            <a:lnRef idx="1">
              <a:schemeClr val="accent1"/>
            </a:lnRef>
            <a:fillRef idx="0">
              <a:schemeClr val="accent1"/>
            </a:fillRef>
            <a:effectRef idx="0">
              <a:schemeClr val="accent1"/>
            </a:effectRef>
            <a:fontRef idx="minor">
              <a:schemeClr val="tx1"/>
            </a:fontRef>
          </p:style>
        </p:cxnSp>
        <p:grpSp>
          <p:nvGrpSpPr>
            <p:cNvPr id="822" name="bidirectional" descr=" bidirectional, junction, split, change course">
              <a:extLst>
                <a:ext uri="{FF2B5EF4-FFF2-40B4-BE49-F238E27FC236}">
                  <a16:creationId xmlns:a16="http://schemas.microsoft.com/office/drawing/2014/main" id="{4E84C5C1-9138-4405-9658-EEB90365DCC3}"/>
                </a:ext>
              </a:extLst>
            </p:cNvPr>
            <p:cNvGrpSpPr>
              <a:grpSpLocks noChangeAspect="1"/>
            </p:cNvGrpSpPr>
            <p:nvPr/>
          </p:nvGrpSpPr>
          <p:grpSpPr bwMode="auto">
            <a:xfrm>
              <a:off x="4194694" y="1610850"/>
              <a:ext cx="192057" cy="203945"/>
              <a:chOff x="5796" y="793"/>
              <a:chExt cx="210" cy="223"/>
            </a:xfrm>
          </p:grpSpPr>
          <p:sp>
            <p:nvSpPr>
              <p:cNvPr id="824" name="AutoShape 59">
                <a:extLst>
                  <a:ext uri="{FF2B5EF4-FFF2-40B4-BE49-F238E27FC236}">
                    <a16:creationId xmlns:a16="http://schemas.microsoft.com/office/drawing/2014/main" id="{55193048-E48C-4525-B50C-0AC1669384B9}"/>
                  </a:ext>
                </a:extLst>
              </p:cNvPr>
              <p:cNvSpPr>
                <a:spLocks noChangeAspect="1" noChangeArrowheads="1" noTextEdit="1"/>
              </p:cNvSpPr>
              <p:nvPr/>
            </p:nvSpPr>
            <p:spPr bwMode="auto">
              <a:xfrm>
                <a:off x="5796" y="793"/>
                <a:ext cx="210"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p>
                <a:pPr marL="0" marR="0" lvl="0" indent="0" algn="ctr" defTabSz="1097240" rtl="0" eaLnBrk="1" fontAlgn="auto" latinLnBrk="0" hangingPunct="1">
                  <a:lnSpc>
                    <a:spcPct val="100000"/>
                  </a:lnSpc>
                  <a:spcBef>
                    <a:spcPts val="0"/>
                  </a:spcBef>
                  <a:spcAft>
                    <a:spcPts val="0"/>
                  </a:spcAft>
                  <a:buClrTx/>
                  <a:buSzTx/>
                  <a:buFontTx/>
                  <a:buNone/>
                  <a:tabLst/>
                  <a:defRPr/>
                </a:pPr>
                <a:endParaRPr kumimoji="0" lang="en-US" sz="2118" b="0" i="0" u="none" strike="noStrike" kern="1200" cap="none" spc="0" normalizeH="0" baseline="0" noProof="0">
                  <a:ln>
                    <a:noFill/>
                  </a:ln>
                  <a:solidFill>
                    <a:srgbClr val="1A1A1A"/>
                  </a:solidFill>
                  <a:effectLst/>
                  <a:uLnTx/>
                  <a:uFillTx/>
                  <a:latin typeface="Segoe UI"/>
                  <a:ea typeface="+mn-ea"/>
                  <a:cs typeface="+mn-cs"/>
                </a:endParaRPr>
              </a:p>
            </p:txBody>
          </p:sp>
          <p:sp>
            <p:nvSpPr>
              <p:cNvPr id="825" name="Freeform 61">
                <a:extLst>
                  <a:ext uri="{FF2B5EF4-FFF2-40B4-BE49-F238E27FC236}">
                    <a16:creationId xmlns:a16="http://schemas.microsoft.com/office/drawing/2014/main" id="{529BB204-50AC-4C07-B980-1E5CA8BDC952}"/>
                  </a:ext>
                </a:extLst>
              </p:cNvPr>
              <p:cNvSpPr>
                <a:spLocks/>
              </p:cNvSpPr>
              <p:nvPr/>
            </p:nvSpPr>
            <p:spPr bwMode="auto">
              <a:xfrm>
                <a:off x="5796" y="793"/>
                <a:ext cx="121" cy="113"/>
              </a:xfrm>
              <a:custGeom>
                <a:avLst/>
                <a:gdLst>
                  <a:gd name="T0" fmla="*/ 55 w 104"/>
                  <a:gd name="T1" fmla="*/ 0 h 97"/>
                  <a:gd name="T2" fmla="*/ 0 w 104"/>
                  <a:gd name="T3" fmla="*/ 16 h 97"/>
                  <a:gd name="T4" fmla="*/ 42 w 104"/>
                  <a:gd name="T5" fmla="*/ 55 h 97"/>
                  <a:gd name="T6" fmla="*/ 45 w 104"/>
                  <a:gd name="T7" fmla="*/ 42 h 97"/>
                  <a:gd name="T8" fmla="*/ 75 w 104"/>
                  <a:gd name="T9" fmla="*/ 97 h 97"/>
                  <a:gd name="T10" fmla="*/ 104 w 104"/>
                  <a:gd name="T11" fmla="*/ 97 h 97"/>
                  <a:gd name="T12" fmla="*/ 53 w 104"/>
                  <a:gd name="T13" fmla="*/ 13 h 97"/>
                  <a:gd name="T14" fmla="*/ 55 w 104"/>
                  <a:gd name="T15" fmla="*/ 0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97">
                    <a:moveTo>
                      <a:pt x="55" y="0"/>
                    </a:moveTo>
                    <a:cubicBezTo>
                      <a:pt x="0" y="16"/>
                      <a:pt x="0" y="16"/>
                      <a:pt x="0" y="16"/>
                    </a:cubicBezTo>
                    <a:cubicBezTo>
                      <a:pt x="42" y="55"/>
                      <a:pt x="42" y="55"/>
                      <a:pt x="42" y="55"/>
                    </a:cubicBezTo>
                    <a:cubicBezTo>
                      <a:pt x="45" y="42"/>
                      <a:pt x="45" y="42"/>
                      <a:pt x="45" y="42"/>
                    </a:cubicBezTo>
                    <a:cubicBezTo>
                      <a:pt x="64" y="54"/>
                      <a:pt x="75" y="75"/>
                      <a:pt x="75" y="97"/>
                    </a:cubicBezTo>
                    <a:cubicBezTo>
                      <a:pt x="104" y="97"/>
                      <a:pt x="104" y="97"/>
                      <a:pt x="104" y="97"/>
                    </a:cubicBezTo>
                    <a:cubicBezTo>
                      <a:pt x="104" y="61"/>
                      <a:pt x="84" y="29"/>
                      <a:pt x="53" y="13"/>
                    </a:cubicBezTo>
                    <a:lnTo>
                      <a:pt x="55" y="0"/>
                    </a:ln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marL="0" marR="0" lvl="0" indent="0" algn="ctr" defTabSz="1097240" rtl="0" eaLnBrk="1" fontAlgn="auto" latinLnBrk="0" hangingPunct="1">
                  <a:lnSpc>
                    <a:spcPct val="100000"/>
                  </a:lnSpc>
                  <a:spcBef>
                    <a:spcPts val="0"/>
                  </a:spcBef>
                  <a:spcAft>
                    <a:spcPts val="0"/>
                  </a:spcAft>
                  <a:buClrTx/>
                  <a:buSzTx/>
                  <a:buFontTx/>
                  <a:buNone/>
                  <a:tabLst/>
                  <a:defRPr/>
                </a:pPr>
                <a:endParaRPr kumimoji="0" lang="en-US" sz="2118" b="0" i="0" u="none" strike="noStrike" kern="1200" cap="none" spc="0" normalizeH="0" baseline="0" noProof="0">
                  <a:ln>
                    <a:noFill/>
                  </a:ln>
                  <a:solidFill>
                    <a:srgbClr val="1A1A1A"/>
                  </a:solidFill>
                  <a:effectLst/>
                  <a:uLnTx/>
                  <a:uFillTx/>
                  <a:latin typeface="Segoe UI"/>
                  <a:ea typeface="+mn-ea"/>
                  <a:cs typeface="+mn-cs"/>
                </a:endParaRPr>
              </a:p>
            </p:txBody>
          </p:sp>
          <p:sp>
            <p:nvSpPr>
              <p:cNvPr id="826" name="Freeform 62">
                <a:extLst>
                  <a:ext uri="{FF2B5EF4-FFF2-40B4-BE49-F238E27FC236}">
                    <a16:creationId xmlns:a16="http://schemas.microsoft.com/office/drawing/2014/main" id="{61C5365F-683E-405F-866C-3A3C4F651D11}"/>
                  </a:ext>
                </a:extLst>
              </p:cNvPr>
              <p:cNvSpPr>
                <a:spLocks/>
              </p:cNvSpPr>
              <p:nvPr/>
            </p:nvSpPr>
            <p:spPr bwMode="auto">
              <a:xfrm>
                <a:off x="5884" y="793"/>
                <a:ext cx="121" cy="223"/>
              </a:xfrm>
              <a:custGeom>
                <a:avLst/>
                <a:gdLst>
                  <a:gd name="T0" fmla="*/ 52 w 104"/>
                  <a:gd name="T1" fmla="*/ 13 h 192"/>
                  <a:gd name="T2" fmla="*/ 0 w 104"/>
                  <a:gd name="T3" fmla="*/ 97 h 192"/>
                  <a:gd name="T4" fmla="*/ 97 w 104"/>
                  <a:gd name="T5" fmla="*/ 192 h 192"/>
                  <a:gd name="T6" fmla="*/ 97 w 104"/>
                  <a:gd name="T7" fmla="*/ 163 h 192"/>
                  <a:gd name="T8" fmla="*/ 29 w 104"/>
                  <a:gd name="T9" fmla="*/ 97 h 192"/>
                  <a:gd name="T10" fmla="*/ 60 w 104"/>
                  <a:gd name="T11" fmla="*/ 42 h 192"/>
                  <a:gd name="T12" fmla="*/ 63 w 104"/>
                  <a:gd name="T13" fmla="*/ 55 h 192"/>
                  <a:gd name="T14" fmla="*/ 104 w 104"/>
                  <a:gd name="T15" fmla="*/ 16 h 192"/>
                  <a:gd name="T16" fmla="*/ 49 w 104"/>
                  <a:gd name="T17" fmla="*/ 0 h 192"/>
                  <a:gd name="T18" fmla="*/ 52 w 104"/>
                  <a:gd name="T19" fmla="*/ 1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92">
                    <a:moveTo>
                      <a:pt x="52" y="13"/>
                    </a:moveTo>
                    <a:cubicBezTo>
                      <a:pt x="21" y="29"/>
                      <a:pt x="0" y="61"/>
                      <a:pt x="0" y="97"/>
                    </a:cubicBezTo>
                    <a:cubicBezTo>
                      <a:pt x="0" y="149"/>
                      <a:pt x="43" y="192"/>
                      <a:pt x="97" y="192"/>
                    </a:cubicBezTo>
                    <a:cubicBezTo>
                      <a:pt x="97" y="163"/>
                      <a:pt x="97" y="163"/>
                      <a:pt x="97" y="163"/>
                    </a:cubicBezTo>
                    <a:cubicBezTo>
                      <a:pt x="60" y="163"/>
                      <a:pt x="29" y="133"/>
                      <a:pt x="29" y="97"/>
                    </a:cubicBezTo>
                    <a:cubicBezTo>
                      <a:pt x="29" y="75"/>
                      <a:pt x="41" y="54"/>
                      <a:pt x="60" y="42"/>
                    </a:cubicBezTo>
                    <a:cubicBezTo>
                      <a:pt x="63" y="55"/>
                      <a:pt x="63" y="55"/>
                      <a:pt x="63" y="55"/>
                    </a:cubicBezTo>
                    <a:cubicBezTo>
                      <a:pt x="104" y="16"/>
                      <a:pt x="104" y="16"/>
                      <a:pt x="104" y="16"/>
                    </a:cubicBezTo>
                    <a:cubicBezTo>
                      <a:pt x="49" y="0"/>
                      <a:pt x="49" y="0"/>
                      <a:pt x="49" y="0"/>
                    </a:cubicBezTo>
                    <a:lnTo>
                      <a:pt x="52" y="13"/>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marL="0" marR="0" lvl="0" indent="0" algn="ctr" defTabSz="1097240" rtl="0" eaLnBrk="1" fontAlgn="auto" latinLnBrk="0" hangingPunct="1">
                  <a:lnSpc>
                    <a:spcPct val="100000"/>
                  </a:lnSpc>
                  <a:spcBef>
                    <a:spcPts val="0"/>
                  </a:spcBef>
                  <a:spcAft>
                    <a:spcPts val="0"/>
                  </a:spcAft>
                  <a:buClrTx/>
                  <a:buSzTx/>
                  <a:buFontTx/>
                  <a:buNone/>
                  <a:tabLst/>
                  <a:defRPr/>
                </a:pPr>
                <a:endParaRPr kumimoji="0" lang="en-US" sz="2118" b="0" i="0" u="none" strike="noStrike" kern="1200" cap="none" spc="0" normalizeH="0" baseline="0" noProof="0">
                  <a:ln>
                    <a:noFill/>
                  </a:ln>
                  <a:solidFill>
                    <a:srgbClr val="1A1A1A"/>
                  </a:solidFill>
                  <a:effectLst/>
                  <a:uLnTx/>
                  <a:uFillTx/>
                  <a:latin typeface="Segoe UI"/>
                  <a:ea typeface="+mn-ea"/>
                  <a:cs typeface="+mn-cs"/>
                </a:endParaRPr>
              </a:p>
            </p:txBody>
          </p:sp>
        </p:grpSp>
        <p:sp>
          <p:nvSpPr>
            <p:cNvPr id="823" name="TextBox 822">
              <a:extLst>
                <a:ext uri="{FF2B5EF4-FFF2-40B4-BE49-F238E27FC236}">
                  <a16:creationId xmlns:a16="http://schemas.microsoft.com/office/drawing/2014/main" id="{D3FA0852-E572-4245-81FA-7D6EE9758027}"/>
                </a:ext>
              </a:extLst>
            </p:cNvPr>
            <p:cNvSpPr txBox="1"/>
            <p:nvPr/>
          </p:nvSpPr>
          <p:spPr>
            <a:xfrm>
              <a:off x="4085135" y="1875186"/>
              <a:ext cx="411175" cy="86754"/>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Featurization</a:t>
              </a:r>
            </a:p>
          </p:txBody>
        </p:sp>
      </p:grpSp>
      <p:grpSp>
        <p:nvGrpSpPr>
          <p:cNvPr id="841" name="Group 840">
            <a:extLst>
              <a:ext uri="{FF2B5EF4-FFF2-40B4-BE49-F238E27FC236}">
                <a16:creationId xmlns:a16="http://schemas.microsoft.com/office/drawing/2014/main" id="{2CD8121B-83B5-40BD-8D17-656A84D203E7}"/>
              </a:ext>
            </a:extLst>
          </p:cNvPr>
          <p:cNvGrpSpPr/>
          <p:nvPr/>
        </p:nvGrpSpPr>
        <p:grpSpPr>
          <a:xfrm>
            <a:off x="7271522" y="1497383"/>
            <a:ext cx="4199307" cy="485576"/>
            <a:chOff x="7271522" y="1515891"/>
            <a:chExt cx="4199307" cy="485576"/>
          </a:xfrm>
        </p:grpSpPr>
        <p:sp>
          <p:nvSpPr>
            <p:cNvPr id="842" name="Rectangle 841">
              <a:extLst>
                <a:ext uri="{FF2B5EF4-FFF2-40B4-BE49-F238E27FC236}">
                  <a16:creationId xmlns:a16="http://schemas.microsoft.com/office/drawing/2014/main" id="{B4A48B20-699A-492A-B3B1-4E66C10EFDAF}"/>
                </a:ext>
                <a:ext uri="{C183D7F6-B498-43B3-948B-1728B52AA6E4}">
                  <adec:decorative xmlns:adec="http://schemas.microsoft.com/office/drawing/2017/decorative" val="1"/>
                </a:ext>
              </a:extLst>
            </p:cNvPr>
            <p:cNvSpPr/>
            <p:nvPr/>
          </p:nvSpPr>
          <p:spPr bwMode="auto">
            <a:xfrm>
              <a:off x="7271522" y="1515891"/>
              <a:ext cx="4199307" cy="485576"/>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400"/>
                </a:spcAft>
                <a:buClrTx/>
                <a:buSzTx/>
                <a:buFontTx/>
                <a:buNone/>
                <a:tabLst/>
                <a:defRPr/>
              </a:pPr>
              <a:r>
                <a:rPr kumimoji="0" lang="en-US" sz="900" b="0" i="0" u="none" strike="noStrike" kern="0" cap="none" spc="0" normalizeH="0" baseline="0" noProof="0">
                  <a:ln>
                    <a:noFill/>
                  </a:ln>
                  <a:solidFill>
                    <a:srgbClr val="0078D4"/>
                  </a:solidFill>
                  <a:effectLst/>
                  <a:uLnTx/>
                  <a:uFillTx/>
                  <a:latin typeface="Segoe UI"/>
                  <a:ea typeface="+mn-ea"/>
                  <a:cs typeface="Segoe UI Semibold" panose="020B0702040204020203" pitchFamily="34" charset="0"/>
                </a:rPr>
                <a:t>Model scoring</a:t>
              </a:r>
            </a:p>
          </p:txBody>
        </p:sp>
        <p:pic>
          <p:nvPicPr>
            <p:cNvPr id="843" name="Picture 842" descr="Government building">
              <a:extLst>
                <a:ext uri="{FF2B5EF4-FFF2-40B4-BE49-F238E27FC236}">
                  <a16:creationId xmlns:a16="http://schemas.microsoft.com/office/drawing/2014/main" id="{65371BBE-BF32-4E55-B011-43D6EB0FC3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11965" y="1562482"/>
              <a:ext cx="249598" cy="249594"/>
            </a:xfrm>
            <a:prstGeom prst="rect">
              <a:avLst/>
            </a:prstGeom>
          </p:spPr>
        </p:pic>
        <p:grpSp>
          <p:nvGrpSpPr>
            <p:cNvPr id="844" name="bidirectional" descr=" bidirectional, junction, split, change course">
              <a:extLst>
                <a:ext uri="{FF2B5EF4-FFF2-40B4-BE49-F238E27FC236}">
                  <a16:creationId xmlns:a16="http://schemas.microsoft.com/office/drawing/2014/main" id="{215C11D2-DE6C-4DA5-AFC4-82A2A0A7C0B6}"/>
                </a:ext>
              </a:extLst>
            </p:cNvPr>
            <p:cNvGrpSpPr>
              <a:grpSpLocks noChangeAspect="1"/>
            </p:cNvGrpSpPr>
            <p:nvPr/>
          </p:nvGrpSpPr>
          <p:grpSpPr bwMode="auto">
            <a:xfrm>
              <a:off x="9528181" y="1569103"/>
              <a:ext cx="222574" cy="236350"/>
              <a:chOff x="5796" y="793"/>
              <a:chExt cx="210" cy="223"/>
            </a:xfrm>
          </p:grpSpPr>
          <p:sp>
            <p:nvSpPr>
              <p:cNvPr id="851" name="AutoShape 59">
                <a:extLst>
                  <a:ext uri="{FF2B5EF4-FFF2-40B4-BE49-F238E27FC236}">
                    <a16:creationId xmlns:a16="http://schemas.microsoft.com/office/drawing/2014/main" id="{9F99CF4E-9C60-4F05-B5BD-0E25CDA1BA7A}"/>
                  </a:ext>
                </a:extLst>
              </p:cNvPr>
              <p:cNvSpPr>
                <a:spLocks noChangeAspect="1" noChangeArrowheads="1" noTextEdit="1"/>
              </p:cNvSpPr>
              <p:nvPr/>
            </p:nvSpPr>
            <p:spPr bwMode="auto">
              <a:xfrm>
                <a:off x="5796" y="793"/>
                <a:ext cx="210"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p>
                <a:pPr marL="0" marR="0" lvl="0" indent="0" algn="ctr" defTabSz="1097240" rtl="0" eaLnBrk="1" fontAlgn="auto" latinLnBrk="0" hangingPunct="1">
                  <a:lnSpc>
                    <a:spcPct val="100000"/>
                  </a:lnSpc>
                  <a:spcBef>
                    <a:spcPts val="0"/>
                  </a:spcBef>
                  <a:spcAft>
                    <a:spcPts val="0"/>
                  </a:spcAft>
                  <a:buClrTx/>
                  <a:buSzTx/>
                  <a:buFontTx/>
                  <a:buNone/>
                  <a:tabLst/>
                  <a:defRPr/>
                </a:pPr>
                <a:endParaRPr kumimoji="0" lang="en-US" sz="2118" b="0" i="0" u="none" strike="noStrike" kern="1200" cap="none" spc="0" normalizeH="0" baseline="0" noProof="0">
                  <a:ln>
                    <a:noFill/>
                  </a:ln>
                  <a:solidFill>
                    <a:srgbClr val="1A1A1A"/>
                  </a:solidFill>
                  <a:effectLst/>
                  <a:uLnTx/>
                  <a:uFillTx/>
                  <a:latin typeface="Segoe UI"/>
                  <a:ea typeface="+mn-ea"/>
                  <a:cs typeface="+mn-cs"/>
                </a:endParaRPr>
              </a:p>
            </p:txBody>
          </p:sp>
          <p:sp>
            <p:nvSpPr>
              <p:cNvPr id="852" name="Freeform 61">
                <a:extLst>
                  <a:ext uri="{FF2B5EF4-FFF2-40B4-BE49-F238E27FC236}">
                    <a16:creationId xmlns:a16="http://schemas.microsoft.com/office/drawing/2014/main" id="{C0126FD0-ABDD-4AB2-8670-D497305FFE4D}"/>
                  </a:ext>
                </a:extLst>
              </p:cNvPr>
              <p:cNvSpPr>
                <a:spLocks/>
              </p:cNvSpPr>
              <p:nvPr/>
            </p:nvSpPr>
            <p:spPr bwMode="auto">
              <a:xfrm>
                <a:off x="5796" y="793"/>
                <a:ext cx="121" cy="113"/>
              </a:xfrm>
              <a:custGeom>
                <a:avLst/>
                <a:gdLst>
                  <a:gd name="T0" fmla="*/ 55 w 104"/>
                  <a:gd name="T1" fmla="*/ 0 h 97"/>
                  <a:gd name="T2" fmla="*/ 0 w 104"/>
                  <a:gd name="T3" fmla="*/ 16 h 97"/>
                  <a:gd name="T4" fmla="*/ 42 w 104"/>
                  <a:gd name="T5" fmla="*/ 55 h 97"/>
                  <a:gd name="T6" fmla="*/ 45 w 104"/>
                  <a:gd name="T7" fmla="*/ 42 h 97"/>
                  <a:gd name="T8" fmla="*/ 75 w 104"/>
                  <a:gd name="T9" fmla="*/ 97 h 97"/>
                  <a:gd name="T10" fmla="*/ 104 w 104"/>
                  <a:gd name="T11" fmla="*/ 97 h 97"/>
                  <a:gd name="T12" fmla="*/ 53 w 104"/>
                  <a:gd name="T13" fmla="*/ 13 h 97"/>
                  <a:gd name="T14" fmla="*/ 55 w 104"/>
                  <a:gd name="T15" fmla="*/ 0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97">
                    <a:moveTo>
                      <a:pt x="55" y="0"/>
                    </a:moveTo>
                    <a:cubicBezTo>
                      <a:pt x="0" y="16"/>
                      <a:pt x="0" y="16"/>
                      <a:pt x="0" y="16"/>
                    </a:cubicBezTo>
                    <a:cubicBezTo>
                      <a:pt x="42" y="55"/>
                      <a:pt x="42" y="55"/>
                      <a:pt x="42" y="55"/>
                    </a:cubicBezTo>
                    <a:cubicBezTo>
                      <a:pt x="45" y="42"/>
                      <a:pt x="45" y="42"/>
                      <a:pt x="45" y="42"/>
                    </a:cubicBezTo>
                    <a:cubicBezTo>
                      <a:pt x="64" y="54"/>
                      <a:pt x="75" y="75"/>
                      <a:pt x="75" y="97"/>
                    </a:cubicBezTo>
                    <a:cubicBezTo>
                      <a:pt x="104" y="97"/>
                      <a:pt x="104" y="97"/>
                      <a:pt x="104" y="97"/>
                    </a:cubicBezTo>
                    <a:cubicBezTo>
                      <a:pt x="104" y="61"/>
                      <a:pt x="84" y="29"/>
                      <a:pt x="53" y="13"/>
                    </a:cubicBezTo>
                    <a:lnTo>
                      <a:pt x="55" y="0"/>
                    </a:ln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marL="0" marR="0" lvl="0" indent="0" algn="ctr" defTabSz="1097240" rtl="0" eaLnBrk="1" fontAlgn="auto" latinLnBrk="0" hangingPunct="1">
                  <a:lnSpc>
                    <a:spcPct val="100000"/>
                  </a:lnSpc>
                  <a:spcBef>
                    <a:spcPts val="0"/>
                  </a:spcBef>
                  <a:spcAft>
                    <a:spcPts val="0"/>
                  </a:spcAft>
                  <a:buClrTx/>
                  <a:buSzTx/>
                  <a:buFontTx/>
                  <a:buNone/>
                  <a:tabLst/>
                  <a:defRPr/>
                </a:pPr>
                <a:endParaRPr kumimoji="0" lang="en-US" sz="2118" b="0" i="0" u="none" strike="noStrike" kern="1200" cap="none" spc="0" normalizeH="0" baseline="0" noProof="0">
                  <a:ln>
                    <a:noFill/>
                  </a:ln>
                  <a:solidFill>
                    <a:srgbClr val="1A1A1A"/>
                  </a:solidFill>
                  <a:effectLst/>
                  <a:uLnTx/>
                  <a:uFillTx/>
                  <a:latin typeface="Segoe UI"/>
                  <a:ea typeface="+mn-ea"/>
                  <a:cs typeface="+mn-cs"/>
                </a:endParaRPr>
              </a:p>
            </p:txBody>
          </p:sp>
          <p:sp>
            <p:nvSpPr>
              <p:cNvPr id="853" name="Freeform 62">
                <a:extLst>
                  <a:ext uri="{FF2B5EF4-FFF2-40B4-BE49-F238E27FC236}">
                    <a16:creationId xmlns:a16="http://schemas.microsoft.com/office/drawing/2014/main" id="{C3430674-AF4D-4D46-8776-AD17DBFD0799}"/>
                  </a:ext>
                </a:extLst>
              </p:cNvPr>
              <p:cNvSpPr>
                <a:spLocks/>
              </p:cNvSpPr>
              <p:nvPr/>
            </p:nvSpPr>
            <p:spPr bwMode="auto">
              <a:xfrm>
                <a:off x="5884" y="793"/>
                <a:ext cx="121" cy="223"/>
              </a:xfrm>
              <a:custGeom>
                <a:avLst/>
                <a:gdLst>
                  <a:gd name="T0" fmla="*/ 52 w 104"/>
                  <a:gd name="T1" fmla="*/ 13 h 192"/>
                  <a:gd name="T2" fmla="*/ 0 w 104"/>
                  <a:gd name="T3" fmla="*/ 97 h 192"/>
                  <a:gd name="T4" fmla="*/ 97 w 104"/>
                  <a:gd name="T5" fmla="*/ 192 h 192"/>
                  <a:gd name="T6" fmla="*/ 97 w 104"/>
                  <a:gd name="T7" fmla="*/ 163 h 192"/>
                  <a:gd name="T8" fmla="*/ 29 w 104"/>
                  <a:gd name="T9" fmla="*/ 97 h 192"/>
                  <a:gd name="T10" fmla="*/ 60 w 104"/>
                  <a:gd name="T11" fmla="*/ 42 h 192"/>
                  <a:gd name="T12" fmla="*/ 63 w 104"/>
                  <a:gd name="T13" fmla="*/ 55 h 192"/>
                  <a:gd name="T14" fmla="*/ 104 w 104"/>
                  <a:gd name="T15" fmla="*/ 16 h 192"/>
                  <a:gd name="T16" fmla="*/ 49 w 104"/>
                  <a:gd name="T17" fmla="*/ 0 h 192"/>
                  <a:gd name="T18" fmla="*/ 52 w 104"/>
                  <a:gd name="T19" fmla="*/ 1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92">
                    <a:moveTo>
                      <a:pt x="52" y="13"/>
                    </a:moveTo>
                    <a:cubicBezTo>
                      <a:pt x="21" y="29"/>
                      <a:pt x="0" y="61"/>
                      <a:pt x="0" y="97"/>
                    </a:cubicBezTo>
                    <a:cubicBezTo>
                      <a:pt x="0" y="149"/>
                      <a:pt x="43" y="192"/>
                      <a:pt x="97" y="192"/>
                    </a:cubicBezTo>
                    <a:cubicBezTo>
                      <a:pt x="97" y="163"/>
                      <a:pt x="97" y="163"/>
                      <a:pt x="97" y="163"/>
                    </a:cubicBezTo>
                    <a:cubicBezTo>
                      <a:pt x="60" y="163"/>
                      <a:pt x="29" y="133"/>
                      <a:pt x="29" y="97"/>
                    </a:cubicBezTo>
                    <a:cubicBezTo>
                      <a:pt x="29" y="75"/>
                      <a:pt x="41" y="54"/>
                      <a:pt x="60" y="42"/>
                    </a:cubicBezTo>
                    <a:cubicBezTo>
                      <a:pt x="63" y="55"/>
                      <a:pt x="63" y="55"/>
                      <a:pt x="63" y="55"/>
                    </a:cubicBezTo>
                    <a:cubicBezTo>
                      <a:pt x="104" y="16"/>
                      <a:pt x="104" y="16"/>
                      <a:pt x="104" y="16"/>
                    </a:cubicBezTo>
                    <a:cubicBezTo>
                      <a:pt x="49" y="0"/>
                      <a:pt x="49" y="0"/>
                      <a:pt x="49" y="0"/>
                    </a:cubicBezTo>
                    <a:lnTo>
                      <a:pt x="52" y="13"/>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marL="0" marR="0" lvl="0" indent="0" algn="ctr" defTabSz="1097240" rtl="0" eaLnBrk="1" fontAlgn="auto" latinLnBrk="0" hangingPunct="1">
                  <a:lnSpc>
                    <a:spcPct val="100000"/>
                  </a:lnSpc>
                  <a:spcBef>
                    <a:spcPts val="0"/>
                  </a:spcBef>
                  <a:spcAft>
                    <a:spcPts val="0"/>
                  </a:spcAft>
                  <a:buClrTx/>
                  <a:buSzTx/>
                  <a:buFontTx/>
                  <a:buNone/>
                  <a:tabLst/>
                  <a:defRPr/>
                </a:pPr>
                <a:endParaRPr kumimoji="0" lang="en-US" sz="2118" b="0" i="0" u="none" strike="noStrike" kern="1200" cap="none" spc="0" normalizeH="0" baseline="0" noProof="0">
                  <a:ln>
                    <a:noFill/>
                  </a:ln>
                  <a:solidFill>
                    <a:srgbClr val="1A1A1A"/>
                  </a:solidFill>
                  <a:effectLst/>
                  <a:uLnTx/>
                  <a:uFillTx/>
                  <a:latin typeface="Segoe UI"/>
                  <a:ea typeface="+mn-ea"/>
                  <a:cs typeface="+mn-cs"/>
                </a:endParaRPr>
              </a:p>
            </p:txBody>
          </p:sp>
        </p:grpSp>
        <p:grpSp>
          <p:nvGrpSpPr>
            <p:cNvPr id="845" name="Group 844" descr="Brain">
              <a:extLst>
                <a:ext uri="{FF2B5EF4-FFF2-40B4-BE49-F238E27FC236}">
                  <a16:creationId xmlns:a16="http://schemas.microsoft.com/office/drawing/2014/main" id="{1EB5139D-DC8D-4AB4-8C4C-62FF8251E3C1}"/>
                </a:ext>
              </a:extLst>
            </p:cNvPr>
            <p:cNvGrpSpPr/>
            <p:nvPr/>
          </p:nvGrpSpPr>
          <p:grpSpPr>
            <a:xfrm>
              <a:off x="10111049" y="1573415"/>
              <a:ext cx="226980" cy="227726"/>
              <a:chOff x="10104388" y="2268538"/>
              <a:chExt cx="482600" cy="484188"/>
            </a:xfrm>
          </p:grpSpPr>
          <p:sp>
            <p:nvSpPr>
              <p:cNvPr id="849" name="Freeform 6">
                <a:extLst>
                  <a:ext uri="{FF2B5EF4-FFF2-40B4-BE49-F238E27FC236}">
                    <a16:creationId xmlns:a16="http://schemas.microsoft.com/office/drawing/2014/main" id="{7D39796F-DAB4-4684-B21D-5847E2AAC2BC}"/>
                  </a:ext>
                </a:extLst>
              </p:cNvPr>
              <p:cNvSpPr>
                <a:spLocks/>
              </p:cNvSpPr>
              <p:nvPr/>
            </p:nvSpPr>
            <p:spPr bwMode="auto">
              <a:xfrm>
                <a:off x="10104388" y="2268538"/>
                <a:ext cx="231775" cy="484188"/>
              </a:xfrm>
              <a:custGeom>
                <a:avLst/>
                <a:gdLst>
                  <a:gd name="T0" fmla="*/ 534 w 534"/>
                  <a:gd name="T1" fmla="*/ 831 h 1115"/>
                  <a:gd name="T2" fmla="*/ 534 w 534"/>
                  <a:gd name="T3" fmla="*/ 116 h 1115"/>
                  <a:gd name="T4" fmla="*/ 521 w 534"/>
                  <a:gd name="T5" fmla="*/ 68 h 1115"/>
                  <a:gd name="T6" fmla="*/ 518 w 534"/>
                  <a:gd name="T7" fmla="*/ 61 h 1115"/>
                  <a:gd name="T8" fmla="*/ 517 w 534"/>
                  <a:gd name="T9" fmla="*/ 61 h 1115"/>
                  <a:gd name="T10" fmla="*/ 411 w 534"/>
                  <a:gd name="T11" fmla="*/ 0 h 1115"/>
                  <a:gd name="T12" fmla="*/ 290 w 534"/>
                  <a:gd name="T13" fmla="*/ 106 h 1115"/>
                  <a:gd name="T14" fmla="*/ 273 w 534"/>
                  <a:gd name="T15" fmla="*/ 105 h 1115"/>
                  <a:gd name="T16" fmla="*/ 99 w 534"/>
                  <a:gd name="T17" fmla="*/ 280 h 1115"/>
                  <a:gd name="T18" fmla="*/ 104 w 534"/>
                  <a:gd name="T19" fmla="*/ 323 h 1115"/>
                  <a:gd name="T20" fmla="*/ 0 w 534"/>
                  <a:gd name="T21" fmla="*/ 591 h 1115"/>
                  <a:gd name="T22" fmla="*/ 259 w 534"/>
                  <a:gd name="T23" fmla="*/ 964 h 1115"/>
                  <a:gd name="T24" fmla="*/ 260 w 534"/>
                  <a:gd name="T25" fmla="*/ 970 h 1115"/>
                  <a:gd name="T26" fmla="*/ 397 w 534"/>
                  <a:gd name="T27" fmla="*/ 1108 h 1115"/>
                  <a:gd name="T28" fmla="*/ 503 w 534"/>
                  <a:gd name="T29" fmla="*/ 1096 h 1115"/>
                  <a:gd name="T30" fmla="*/ 534 w 534"/>
                  <a:gd name="T31" fmla="*/ 1049 h 1115"/>
                  <a:gd name="T32" fmla="*/ 534 w 534"/>
                  <a:gd name="T33" fmla="*/ 831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4" h="1115">
                    <a:moveTo>
                      <a:pt x="534" y="831"/>
                    </a:moveTo>
                    <a:cubicBezTo>
                      <a:pt x="534" y="116"/>
                      <a:pt x="534" y="116"/>
                      <a:pt x="534" y="116"/>
                    </a:cubicBezTo>
                    <a:cubicBezTo>
                      <a:pt x="534" y="98"/>
                      <a:pt x="529" y="82"/>
                      <a:pt x="521" y="68"/>
                    </a:cubicBezTo>
                    <a:cubicBezTo>
                      <a:pt x="520" y="65"/>
                      <a:pt x="519" y="63"/>
                      <a:pt x="518" y="61"/>
                    </a:cubicBezTo>
                    <a:cubicBezTo>
                      <a:pt x="518" y="61"/>
                      <a:pt x="518" y="61"/>
                      <a:pt x="517" y="61"/>
                    </a:cubicBezTo>
                    <a:cubicBezTo>
                      <a:pt x="496" y="25"/>
                      <a:pt x="457" y="0"/>
                      <a:pt x="411" y="0"/>
                    </a:cubicBezTo>
                    <a:cubicBezTo>
                      <a:pt x="349" y="0"/>
                      <a:pt x="298" y="46"/>
                      <a:pt x="290" y="106"/>
                    </a:cubicBezTo>
                    <a:cubicBezTo>
                      <a:pt x="284" y="105"/>
                      <a:pt x="279" y="105"/>
                      <a:pt x="273" y="105"/>
                    </a:cubicBezTo>
                    <a:cubicBezTo>
                      <a:pt x="177" y="105"/>
                      <a:pt x="99" y="183"/>
                      <a:pt x="99" y="280"/>
                    </a:cubicBezTo>
                    <a:cubicBezTo>
                      <a:pt x="99" y="295"/>
                      <a:pt x="101" y="309"/>
                      <a:pt x="104" y="323"/>
                    </a:cubicBezTo>
                    <a:cubicBezTo>
                      <a:pt x="40" y="394"/>
                      <a:pt x="0" y="487"/>
                      <a:pt x="0" y="591"/>
                    </a:cubicBezTo>
                    <a:cubicBezTo>
                      <a:pt x="0" y="762"/>
                      <a:pt x="108" y="907"/>
                      <a:pt x="259" y="964"/>
                    </a:cubicBezTo>
                    <a:cubicBezTo>
                      <a:pt x="259" y="966"/>
                      <a:pt x="259" y="968"/>
                      <a:pt x="260" y="970"/>
                    </a:cubicBezTo>
                    <a:cubicBezTo>
                      <a:pt x="273" y="1039"/>
                      <a:pt x="329" y="1094"/>
                      <a:pt x="397" y="1108"/>
                    </a:cubicBezTo>
                    <a:cubicBezTo>
                      <a:pt x="435" y="1115"/>
                      <a:pt x="472" y="1110"/>
                      <a:pt x="503" y="1096"/>
                    </a:cubicBezTo>
                    <a:cubicBezTo>
                      <a:pt x="522" y="1088"/>
                      <a:pt x="534" y="1069"/>
                      <a:pt x="534" y="1049"/>
                    </a:cubicBezTo>
                    <a:lnTo>
                      <a:pt x="534" y="831"/>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850" name="Freeform 7">
                <a:extLst>
                  <a:ext uri="{FF2B5EF4-FFF2-40B4-BE49-F238E27FC236}">
                    <a16:creationId xmlns:a16="http://schemas.microsoft.com/office/drawing/2014/main" id="{23BB6DE5-7C1B-412A-BD1E-4B185DFCDD2D}"/>
                  </a:ext>
                </a:extLst>
              </p:cNvPr>
              <p:cNvSpPr>
                <a:spLocks/>
              </p:cNvSpPr>
              <p:nvPr/>
            </p:nvSpPr>
            <p:spPr bwMode="auto">
              <a:xfrm>
                <a:off x="10355213" y="2268538"/>
                <a:ext cx="231775" cy="484188"/>
              </a:xfrm>
              <a:custGeom>
                <a:avLst/>
                <a:gdLst>
                  <a:gd name="T0" fmla="*/ 0 w 534"/>
                  <a:gd name="T1" fmla="*/ 831 h 1115"/>
                  <a:gd name="T2" fmla="*/ 0 w 534"/>
                  <a:gd name="T3" fmla="*/ 116 h 1115"/>
                  <a:gd name="T4" fmla="*/ 14 w 534"/>
                  <a:gd name="T5" fmla="*/ 68 h 1115"/>
                  <a:gd name="T6" fmla="*/ 17 w 534"/>
                  <a:gd name="T7" fmla="*/ 61 h 1115"/>
                  <a:gd name="T8" fmla="*/ 17 w 534"/>
                  <a:gd name="T9" fmla="*/ 61 h 1115"/>
                  <a:gd name="T10" fmla="*/ 123 w 534"/>
                  <a:gd name="T11" fmla="*/ 0 h 1115"/>
                  <a:gd name="T12" fmla="*/ 245 w 534"/>
                  <a:gd name="T13" fmla="*/ 106 h 1115"/>
                  <a:gd name="T14" fmla="*/ 262 w 534"/>
                  <a:gd name="T15" fmla="*/ 105 h 1115"/>
                  <a:gd name="T16" fmla="*/ 436 w 534"/>
                  <a:gd name="T17" fmla="*/ 280 h 1115"/>
                  <a:gd name="T18" fmla="*/ 431 w 534"/>
                  <a:gd name="T19" fmla="*/ 323 h 1115"/>
                  <a:gd name="T20" fmla="*/ 534 w 534"/>
                  <a:gd name="T21" fmla="*/ 591 h 1115"/>
                  <a:gd name="T22" fmla="*/ 276 w 534"/>
                  <a:gd name="T23" fmla="*/ 964 h 1115"/>
                  <a:gd name="T24" fmla="*/ 275 w 534"/>
                  <a:gd name="T25" fmla="*/ 970 h 1115"/>
                  <a:gd name="T26" fmla="*/ 138 w 534"/>
                  <a:gd name="T27" fmla="*/ 1108 h 1115"/>
                  <a:gd name="T28" fmla="*/ 32 w 534"/>
                  <a:gd name="T29" fmla="*/ 1096 h 1115"/>
                  <a:gd name="T30" fmla="*/ 0 w 534"/>
                  <a:gd name="T31" fmla="*/ 1049 h 1115"/>
                  <a:gd name="T32" fmla="*/ 0 w 534"/>
                  <a:gd name="T33" fmla="*/ 831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4" h="1115">
                    <a:moveTo>
                      <a:pt x="0" y="831"/>
                    </a:moveTo>
                    <a:cubicBezTo>
                      <a:pt x="0" y="116"/>
                      <a:pt x="0" y="116"/>
                      <a:pt x="0" y="116"/>
                    </a:cubicBezTo>
                    <a:cubicBezTo>
                      <a:pt x="0" y="98"/>
                      <a:pt x="5" y="82"/>
                      <a:pt x="14" y="68"/>
                    </a:cubicBezTo>
                    <a:cubicBezTo>
                      <a:pt x="15" y="65"/>
                      <a:pt x="16" y="63"/>
                      <a:pt x="17" y="61"/>
                    </a:cubicBezTo>
                    <a:cubicBezTo>
                      <a:pt x="17" y="61"/>
                      <a:pt x="17" y="61"/>
                      <a:pt x="17" y="61"/>
                    </a:cubicBezTo>
                    <a:cubicBezTo>
                      <a:pt x="39" y="25"/>
                      <a:pt x="78" y="0"/>
                      <a:pt x="123" y="0"/>
                    </a:cubicBezTo>
                    <a:cubicBezTo>
                      <a:pt x="185" y="0"/>
                      <a:pt x="237" y="46"/>
                      <a:pt x="245" y="106"/>
                    </a:cubicBezTo>
                    <a:cubicBezTo>
                      <a:pt x="250" y="105"/>
                      <a:pt x="256" y="105"/>
                      <a:pt x="262" y="105"/>
                    </a:cubicBezTo>
                    <a:cubicBezTo>
                      <a:pt x="358" y="105"/>
                      <a:pt x="436" y="183"/>
                      <a:pt x="436" y="280"/>
                    </a:cubicBezTo>
                    <a:cubicBezTo>
                      <a:pt x="436" y="295"/>
                      <a:pt x="434" y="309"/>
                      <a:pt x="431" y="323"/>
                    </a:cubicBezTo>
                    <a:cubicBezTo>
                      <a:pt x="495" y="394"/>
                      <a:pt x="534" y="487"/>
                      <a:pt x="534" y="591"/>
                    </a:cubicBezTo>
                    <a:cubicBezTo>
                      <a:pt x="534" y="762"/>
                      <a:pt x="427" y="907"/>
                      <a:pt x="276" y="964"/>
                    </a:cubicBezTo>
                    <a:cubicBezTo>
                      <a:pt x="275" y="966"/>
                      <a:pt x="275" y="968"/>
                      <a:pt x="275" y="970"/>
                    </a:cubicBezTo>
                    <a:cubicBezTo>
                      <a:pt x="262" y="1039"/>
                      <a:pt x="206" y="1094"/>
                      <a:pt x="138" y="1108"/>
                    </a:cubicBezTo>
                    <a:cubicBezTo>
                      <a:pt x="100" y="1115"/>
                      <a:pt x="63" y="1110"/>
                      <a:pt x="32" y="1096"/>
                    </a:cubicBezTo>
                    <a:cubicBezTo>
                      <a:pt x="13" y="1088"/>
                      <a:pt x="0" y="1069"/>
                      <a:pt x="0" y="1049"/>
                    </a:cubicBezTo>
                    <a:lnTo>
                      <a:pt x="0" y="831"/>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846" name="TextBox 845">
              <a:extLst>
                <a:ext uri="{FF2B5EF4-FFF2-40B4-BE49-F238E27FC236}">
                  <a16:creationId xmlns:a16="http://schemas.microsoft.com/office/drawing/2014/main" id="{3310FCD0-BE88-4216-9544-FCE8DBE2EB8B}"/>
                </a:ext>
              </a:extLst>
            </p:cNvPr>
            <p:cNvSpPr txBox="1"/>
            <p:nvPr/>
          </p:nvSpPr>
          <p:spPr>
            <a:xfrm>
              <a:off x="8910127" y="1877227"/>
              <a:ext cx="253274" cy="9233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Policies</a:t>
              </a:r>
            </a:p>
          </p:txBody>
        </p:sp>
        <p:sp>
          <p:nvSpPr>
            <p:cNvPr id="847" name="TextBox 846">
              <a:extLst>
                <a:ext uri="{FF2B5EF4-FFF2-40B4-BE49-F238E27FC236}">
                  <a16:creationId xmlns:a16="http://schemas.microsoft.com/office/drawing/2014/main" id="{76C035C0-D6FF-44A7-AF8F-E4B19FCECBEC}"/>
                </a:ext>
              </a:extLst>
            </p:cNvPr>
            <p:cNvSpPr txBox="1"/>
            <p:nvPr/>
          </p:nvSpPr>
          <p:spPr>
            <a:xfrm>
              <a:off x="9420658" y="1877227"/>
              <a:ext cx="437620" cy="9233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Featurization</a:t>
              </a:r>
            </a:p>
          </p:txBody>
        </p:sp>
        <p:sp>
          <p:nvSpPr>
            <p:cNvPr id="848" name="TextBox 847">
              <a:extLst>
                <a:ext uri="{FF2B5EF4-FFF2-40B4-BE49-F238E27FC236}">
                  <a16:creationId xmlns:a16="http://schemas.microsoft.com/office/drawing/2014/main" id="{75524716-284A-4D20-AF31-5AD2711A01EF}"/>
                </a:ext>
              </a:extLst>
            </p:cNvPr>
            <p:cNvSpPr txBox="1"/>
            <p:nvPr/>
          </p:nvSpPr>
          <p:spPr>
            <a:xfrm>
              <a:off x="10115535" y="1877227"/>
              <a:ext cx="218008" cy="9233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Model</a:t>
              </a:r>
            </a:p>
          </p:txBody>
        </p:sp>
      </p:grpSp>
      <p:grpSp>
        <p:nvGrpSpPr>
          <p:cNvPr id="854" name="Group 853" descr="Data stores, processing &amp; access">
            <a:extLst>
              <a:ext uri="{FF2B5EF4-FFF2-40B4-BE49-F238E27FC236}">
                <a16:creationId xmlns:a16="http://schemas.microsoft.com/office/drawing/2014/main" id="{94B7F353-12A7-42EA-AF92-08D9D477EA69}"/>
              </a:ext>
            </a:extLst>
          </p:cNvPr>
          <p:cNvGrpSpPr/>
          <p:nvPr/>
        </p:nvGrpSpPr>
        <p:grpSpPr>
          <a:xfrm>
            <a:off x="441464" y="2163442"/>
            <a:ext cx="169688" cy="1645920"/>
            <a:chOff x="441464" y="1311903"/>
            <a:chExt cx="169688" cy="1645920"/>
          </a:xfrm>
        </p:grpSpPr>
        <p:cxnSp>
          <p:nvCxnSpPr>
            <p:cNvPr id="855" name="Straight Arrow Connector 854">
              <a:extLst>
                <a:ext uri="{FF2B5EF4-FFF2-40B4-BE49-F238E27FC236}">
                  <a16:creationId xmlns:a16="http://schemas.microsoft.com/office/drawing/2014/main" id="{098CA325-1C90-4467-89C0-104C1268C174}"/>
                </a:ext>
              </a:extLst>
            </p:cNvPr>
            <p:cNvCxnSpPr>
              <a:cxnSpLocks/>
            </p:cNvCxnSpPr>
            <p:nvPr/>
          </p:nvCxnSpPr>
          <p:spPr>
            <a:xfrm rot="16200000">
              <a:off x="-211808" y="2134863"/>
              <a:ext cx="1645920"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856" name="TextBox 855">
              <a:extLst>
                <a:ext uri="{FF2B5EF4-FFF2-40B4-BE49-F238E27FC236}">
                  <a16:creationId xmlns:a16="http://schemas.microsoft.com/office/drawing/2014/main" id="{F645EF24-A52C-43FB-8388-5FF6A083D03C}"/>
                </a:ext>
              </a:extLst>
            </p:cNvPr>
            <p:cNvSpPr txBox="1"/>
            <p:nvPr/>
          </p:nvSpPr>
          <p:spPr>
            <a:xfrm rot="16200000">
              <a:off x="-228500" y="2160272"/>
              <a:ext cx="1463040"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Data store, processing &amp; access</a:t>
              </a:r>
            </a:p>
          </p:txBody>
        </p:sp>
      </p:grpSp>
      <p:sp>
        <p:nvSpPr>
          <p:cNvPr id="857" name="Rectangle 856">
            <a:extLst>
              <a:ext uri="{FF2B5EF4-FFF2-40B4-BE49-F238E27FC236}">
                <a16:creationId xmlns:a16="http://schemas.microsoft.com/office/drawing/2014/main" id="{8F841780-F32D-4765-9C22-64FE82037A9A}"/>
              </a:ext>
            </a:extLst>
          </p:cNvPr>
          <p:cNvSpPr/>
          <p:nvPr/>
        </p:nvSpPr>
        <p:spPr bwMode="auto">
          <a:xfrm>
            <a:off x="1309528" y="2576053"/>
            <a:ext cx="10254335" cy="735769"/>
          </a:xfrm>
          <a:prstGeom prst="rect">
            <a:avLst/>
          </a:prstGeom>
          <a:solidFill>
            <a:schemeClr val="bg1">
              <a:lumMod val="95000"/>
            </a:schemeClr>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91440" bIns="91440" numCol="1" spcCol="0" rtlCol="0" fromWordArt="0" anchor="t" anchorCtr="0" forceAA="0" compatLnSpc="1">
            <a:prstTxWarp prst="textNoShape">
              <a:avLst/>
            </a:prstTxWarp>
            <a:noAutofit/>
          </a:bodyPr>
          <a:lstStyle/>
          <a:p>
            <a:pPr marL="0" marR="0" lvl="0" indent="0" algn="l" defTabSz="710593"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API/</a:t>
            </a:r>
            <a:b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Microservices</a:t>
            </a:r>
          </a:p>
        </p:txBody>
      </p:sp>
      <p:cxnSp>
        <p:nvCxnSpPr>
          <p:cNvPr id="858" name="Straight Arrow Connector 857">
            <a:extLst>
              <a:ext uri="{FF2B5EF4-FFF2-40B4-BE49-F238E27FC236}">
                <a16:creationId xmlns:a16="http://schemas.microsoft.com/office/drawing/2014/main" id="{EF1D363E-E104-4272-BDC8-E059CCDCF8CA}"/>
              </a:ext>
            </a:extLst>
          </p:cNvPr>
          <p:cNvCxnSpPr>
            <a:cxnSpLocks/>
          </p:cNvCxnSpPr>
          <p:nvPr/>
        </p:nvCxnSpPr>
        <p:spPr>
          <a:xfrm flipH="1">
            <a:off x="4632163" y="2950020"/>
            <a:ext cx="731520" cy="0"/>
          </a:xfrm>
          <a:prstGeom prst="straightConnector1">
            <a:avLst/>
          </a:prstGeom>
          <a:ln w="15875">
            <a:solidFill>
              <a:schemeClr val="accent1"/>
            </a:solidFill>
            <a:prstDash val="solid"/>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859" name="Rectangle 858">
            <a:extLst>
              <a:ext uri="{FF2B5EF4-FFF2-40B4-BE49-F238E27FC236}">
                <a16:creationId xmlns:a16="http://schemas.microsoft.com/office/drawing/2014/main" id="{326348BA-A9E6-46B7-B871-B4DB325DABD4}"/>
              </a:ext>
            </a:extLst>
          </p:cNvPr>
          <p:cNvSpPr/>
          <p:nvPr/>
        </p:nvSpPr>
        <p:spPr bwMode="auto">
          <a:xfrm>
            <a:off x="4759942" y="2818444"/>
            <a:ext cx="475962" cy="263153"/>
          </a:xfrm>
          <a:prstGeom prst="rect">
            <a:avLst/>
          </a:prstGeom>
          <a:solidFill>
            <a:srgbClr val="F2F2F2"/>
          </a:solidFill>
          <a:ln w="952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710593" rtl="0" eaLnBrk="1" fontAlgn="auto" latinLnBrk="0" hangingPunct="1">
              <a:lnSpc>
                <a:spcPct val="100000"/>
              </a:lnSpc>
              <a:spcBef>
                <a:spcPct val="0"/>
              </a:spcBef>
              <a:spcAft>
                <a:spcPct val="35000"/>
              </a:spcAft>
              <a:buClrTx/>
              <a:buSzTx/>
              <a:buFontTx/>
              <a:buNone/>
              <a:tabLst/>
              <a:defRPr/>
            </a:pPr>
            <a:r>
              <a:rPr lang="en-US" sz="800" kern="0">
                <a:solidFill>
                  <a:schemeClr val="accent1"/>
                </a:solidFill>
                <a:latin typeface="Segoe UI Semibold" panose="020B0702040204020203" pitchFamily="34" charset="0"/>
                <a:cs typeface="Segoe UI Semibold" panose="020B0702040204020203" pitchFamily="34" charset="0"/>
              </a:rPr>
              <a:t>Synapse Link</a:t>
            </a:r>
            <a:endParaRPr kumimoji="0" lang="en-US" sz="800" b="0" i="0" u="none" strike="noStrike" kern="0" cap="none" spc="0" normalizeH="0" baseline="0" noProof="0">
              <a:ln>
                <a:noFill/>
              </a:ln>
              <a:solidFill>
                <a:schemeClr val="accent1"/>
              </a:solidFill>
              <a:effectLst/>
              <a:uLnTx/>
              <a:uFillTx/>
              <a:latin typeface="Segoe UI Semibold" panose="020B0702040204020203" pitchFamily="34" charset="0"/>
              <a:cs typeface="Segoe UI Semibold" panose="020B0702040204020203" pitchFamily="34" charset="0"/>
            </a:endParaRPr>
          </a:p>
        </p:txBody>
      </p:sp>
      <p:sp>
        <p:nvSpPr>
          <p:cNvPr id="860" name="Oval 859" descr="Dark blue circle">
            <a:extLst>
              <a:ext uri="{FF2B5EF4-FFF2-40B4-BE49-F238E27FC236}">
                <a16:creationId xmlns:a16="http://schemas.microsoft.com/office/drawing/2014/main" id="{62FA256F-84A4-4E74-A682-8DAA3FAD2AB6}"/>
              </a:ext>
            </a:extLst>
          </p:cNvPr>
          <p:cNvSpPr/>
          <p:nvPr/>
        </p:nvSpPr>
        <p:spPr bwMode="auto">
          <a:xfrm>
            <a:off x="5432309" y="2897608"/>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861" name="Group 860">
            <a:extLst>
              <a:ext uri="{FF2B5EF4-FFF2-40B4-BE49-F238E27FC236}">
                <a16:creationId xmlns:a16="http://schemas.microsoft.com/office/drawing/2014/main" id="{5F0B5169-9556-4286-9909-0494606AB3B0}"/>
              </a:ext>
            </a:extLst>
          </p:cNvPr>
          <p:cNvGrpSpPr/>
          <p:nvPr/>
        </p:nvGrpSpPr>
        <p:grpSpPr>
          <a:xfrm>
            <a:off x="1398491" y="2665403"/>
            <a:ext cx="3345670" cy="554255"/>
            <a:chOff x="1398491" y="1871062"/>
            <a:chExt cx="3345670" cy="554255"/>
          </a:xfrm>
        </p:grpSpPr>
        <p:grpSp>
          <p:nvGrpSpPr>
            <p:cNvPr id="862" name="Group 861">
              <a:extLst>
                <a:ext uri="{FF2B5EF4-FFF2-40B4-BE49-F238E27FC236}">
                  <a16:creationId xmlns:a16="http://schemas.microsoft.com/office/drawing/2014/main" id="{E28DE5D1-23CA-4F07-9491-1E202E462D4F}"/>
                </a:ext>
              </a:extLst>
            </p:cNvPr>
            <p:cNvGrpSpPr/>
            <p:nvPr/>
          </p:nvGrpSpPr>
          <p:grpSpPr>
            <a:xfrm>
              <a:off x="3322752" y="1871062"/>
              <a:ext cx="787954" cy="263154"/>
              <a:chOff x="4758375" y="1844568"/>
              <a:chExt cx="787954" cy="263154"/>
            </a:xfrm>
          </p:grpSpPr>
          <p:pic>
            <p:nvPicPr>
              <p:cNvPr id="888" name="Graphic 887">
                <a:extLst>
                  <a:ext uri="{FF2B5EF4-FFF2-40B4-BE49-F238E27FC236}">
                    <a16:creationId xmlns:a16="http://schemas.microsoft.com/office/drawing/2014/main" id="{6A9D08AB-1BF5-4709-8D8B-987864D9B73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58375" y="1916013"/>
                <a:ext cx="120266" cy="120266"/>
              </a:xfrm>
              <a:prstGeom prst="rect">
                <a:avLst/>
              </a:prstGeom>
            </p:spPr>
          </p:pic>
          <p:sp>
            <p:nvSpPr>
              <p:cNvPr id="889" name="Rectangle 888">
                <a:extLst>
                  <a:ext uri="{FF2B5EF4-FFF2-40B4-BE49-F238E27FC236}">
                    <a16:creationId xmlns:a16="http://schemas.microsoft.com/office/drawing/2014/main" id="{3D09ED9B-E7DD-4AB5-A349-DD7720919F0B}"/>
                  </a:ext>
                  <a:ext uri="{C183D7F6-B498-43B3-948B-1728B52AA6E4}">
                    <adec:decorative xmlns:adec="http://schemas.microsoft.com/office/drawing/2017/decorative" val="1"/>
                  </a:ext>
                </a:extLst>
              </p:cNvPr>
              <p:cNvSpPr/>
              <p:nvPr/>
            </p:nvSpPr>
            <p:spPr bwMode="auto">
              <a:xfrm>
                <a:off x="4875996" y="1844568"/>
                <a:ext cx="670333" cy="263154"/>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lang="en-US" sz="600" kern="0">
                    <a:solidFill>
                      <a:schemeClr val="tx1"/>
                    </a:solidFill>
                    <a:latin typeface="Segoe UI"/>
                    <a:cs typeface="Segoe UI Semibold" panose="020B0702040204020203" pitchFamily="34" charset="0"/>
                  </a:rPr>
                  <a:t>Azure Data </a:t>
                </a:r>
                <a:br>
                  <a:rPr lang="en-US" sz="600" kern="0">
                    <a:solidFill>
                      <a:schemeClr val="tx1"/>
                    </a:solidFill>
                    <a:latin typeface="Segoe UI"/>
                    <a:cs typeface="Segoe UI Semibold" panose="020B0702040204020203" pitchFamily="34" charset="0"/>
                  </a:rPr>
                </a:br>
                <a:r>
                  <a:rPr lang="en-US" sz="600" kern="0">
                    <a:solidFill>
                      <a:schemeClr val="tx1"/>
                    </a:solidFill>
                    <a:latin typeface="Segoe UI"/>
                    <a:cs typeface="Segoe UI Semibold" panose="020B0702040204020203" pitchFamily="34" charset="0"/>
                  </a:rPr>
                  <a:t>Explorer Clusters</a:t>
                </a:r>
                <a:endParaRPr kumimoji="0" lang="en-US" sz="600" b="0" i="0" u="none" strike="noStrike" kern="0" cap="none" spc="0" normalizeH="0" baseline="0" noProof="0">
                  <a:ln>
                    <a:noFill/>
                  </a:ln>
                  <a:solidFill>
                    <a:schemeClr val="tx1"/>
                  </a:solidFill>
                  <a:effectLst/>
                  <a:uLnTx/>
                  <a:uFillTx/>
                  <a:latin typeface="Segoe UI"/>
                  <a:cs typeface="Segoe UI Semibold" panose="020B0702040204020203" pitchFamily="34" charset="0"/>
                </a:endParaRPr>
              </a:p>
            </p:txBody>
          </p:sp>
        </p:grpSp>
        <p:grpSp>
          <p:nvGrpSpPr>
            <p:cNvPr id="863" name="Group 862">
              <a:extLst>
                <a:ext uri="{FF2B5EF4-FFF2-40B4-BE49-F238E27FC236}">
                  <a16:creationId xmlns:a16="http://schemas.microsoft.com/office/drawing/2014/main" id="{BBFBBED8-9F9F-48BC-B354-B22487E4E06A}"/>
                </a:ext>
              </a:extLst>
            </p:cNvPr>
            <p:cNvGrpSpPr/>
            <p:nvPr/>
          </p:nvGrpSpPr>
          <p:grpSpPr>
            <a:xfrm>
              <a:off x="1398491" y="1875236"/>
              <a:ext cx="3345670" cy="550081"/>
              <a:chOff x="1398491" y="1875236"/>
              <a:chExt cx="3345670" cy="550081"/>
            </a:xfrm>
          </p:grpSpPr>
          <p:grpSp>
            <p:nvGrpSpPr>
              <p:cNvPr id="864" name="Group 863">
                <a:extLst>
                  <a:ext uri="{FF2B5EF4-FFF2-40B4-BE49-F238E27FC236}">
                    <a16:creationId xmlns:a16="http://schemas.microsoft.com/office/drawing/2014/main" id="{393D98E4-E447-4E87-90A3-DF7BE76F9ED1}"/>
                  </a:ext>
                </a:extLst>
              </p:cNvPr>
              <p:cNvGrpSpPr/>
              <p:nvPr/>
            </p:nvGrpSpPr>
            <p:grpSpPr>
              <a:xfrm>
                <a:off x="2175989" y="1879392"/>
                <a:ext cx="593975" cy="246495"/>
                <a:chOff x="3591833" y="1852898"/>
                <a:chExt cx="593975" cy="246495"/>
              </a:xfrm>
            </p:grpSpPr>
            <p:pic>
              <p:nvPicPr>
                <p:cNvPr id="886" name="Graphic 885">
                  <a:extLst>
                    <a:ext uri="{FF2B5EF4-FFF2-40B4-BE49-F238E27FC236}">
                      <a16:creationId xmlns:a16="http://schemas.microsoft.com/office/drawing/2014/main" id="{B468B62A-9E0E-4C7E-BE92-EA337086F93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591833" y="1904727"/>
                  <a:ext cx="142836" cy="142836"/>
                </a:xfrm>
                <a:prstGeom prst="rect">
                  <a:avLst/>
                </a:prstGeom>
              </p:spPr>
            </p:pic>
            <p:sp>
              <p:nvSpPr>
                <p:cNvPr id="887" name="Rectangle 886">
                  <a:extLst>
                    <a:ext uri="{FF2B5EF4-FFF2-40B4-BE49-F238E27FC236}">
                      <a16:creationId xmlns:a16="http://schemas.microsoft.com/office/drawing/2014/main" id="{0E39488F-6B97-41F2-A744-F986E77A810F}"/>
                    </a:ext>
                    <a:ext uri="{C183D7F6-B498-43B3-948B-1728B52AA6E4}">
                      <adec:decorative xmlns:adec="http://schemas.microsoft.com/office/drawing/2017/decorative" val="1"/>
                    </a:ext>
                  </a:extLst>
                </p:cNvPr>
                <p:cNvSpPr/>
                <p:nvPr/>
              </p:nvSpPr>
              <p:spPr bwMode="auto">
                <a:xfrm>
                  <a:off x="3733046" y="1852898"/>
                  <a:ext cx="452762" cy="246495"/>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HD Insight </a:t>
                  </a:r>
                  <a:b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b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Clusters</a:t>
                  </a:r>
                </a:p>
              </p:txBody>
            </p:sp>
          </p:grpSp>
          <p:grpSp>
            <p:nvGrpSpPr>
              <p:cNvPr id="865" name="Group 864">
                <a:extLst>
                  <a:ext uri="{FF2B5EF4-FFF2-40B4-BE49-F238E27FC236}">
                    <a16:creationId xmlns:a16="http://schemas.microsoft.com/office/drawing/2014/main" id="{6FC63995-D367-49F7-AD22-63D83CC9F535}"/>
                  </a:ext>
                </a:extLst>
              </p:cNvPr>
              <p:cNvGrpSpPr/>
              <p:nvPr/>
            </p:nvGrpSpPr>
            <p:grpSpPr>
              <a:xfrm>
                <a:off x="2783656" y="1875236"/>
                <a:ext cx="525404" cy="254806"/>
                <a:chOff x="4192014" y="1848742"/>
                <a:chExt cx="525404" cy="254806"/>
              </a:xfrm>
            </p:grpSpPr>
            <p:pic>
              <p:nvPicPr>
                <p:cNvPr id="884" name="Graphic 883">
                  <a:extLst>
                    <a:ext uri="{FF2B5EF4-FFF2-40B4-BE49-F238E27FC236}">
                      <a16:creationId xmlns:a16="http://schemas.microsoft.com/office/drawing/2014/main" id="{7FB345BF-E7A5-4900-B71C-F3CFCAA888A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192014" y="1905807"/>
                  <a:ext cx="140678" cy="140678"/>
                </a:xfrm>
                <a:prstGeom prst="rect">
                  <a:avLst/>
                </a:prstGeom>
              </p:spPr>
            </p:pic>
            <p:sp>
              <p:nvSpPr>
                <p:cNvPr id="885" name="Rectangle 884">
                  <a:extLst>
                    <a:ext uri="{FF2B5EF4-FFF2-40B4-BE49-F238E27FC236}">
                      <a16:creationId xmlns:a16="http://schemas.microsoft.com/office/drawing/2014/main" id="{A3C98F42-CB35-4B12-86B1-957605499B0F}"/>
                    </a:ext>
                    <a:ext uri="{C183D7F6-B498-43B3-948B-1728B52AA6E4}">
                      <adec:decorative xmlns:adec="http://schemas.microsoft.com/office/drawing/2017/decorative" val="1"/>
                    </a:ext>
                  </a:extLst>
                </p:cNvPr>
                <p:cNvSpPr/>
                <p:nvPr/>
              </p:nvSpPr>
              <p:spPr bwMode="auto">
                <a:xfrm>
                  <a:off x="4320227" y="1848742"/>
                  <a:ext cx="397191" cy="254806"/>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Stream Analytics</a:t>
                  </a:r>
                </a:p>
              </p:txBody>
            </p:sp>
          </p:grpSp>
          <p:grpSp>
            <p:nvGrpSpPr>
              <p:cNvPr id="866" name="Group 865">
                <a:extLst>
                  <a:ext uri="{FF2B5EF4-FFF2-40B4-BE49-F238E27FC236}">
                    <a16:creationId xmlns:a16="http://schemas.microsoft.com/office/drawing/2014/main" id="{B9BD3F5B-C2BD-494C-A81A-83C7351D7EEB}"/>
                  </a:ext>
                </a:extLst>
              </p:cNvPr>
              <p:cNvGrpSpPr/>
              <p:nvPr/>
            </p:nvGrpSpPr>
            <p:grpSpPr>
              <a:xfrm>
                <a:off x="1398491" y="2178822"/>
                <a:ext cx="686582" cy="246495"/>
                <a:chOff x="2214889" y="2091134"/>
                <a:chExt cx="686582" cy="246495"/>
              </a:xfrm>
            </p:grpSpPr>
            <p:pic>
              <p:nvPicPr>
                <p:cNvPr id="882" name="Graphic 881">
                  <a:extLst>
                    <a:ext uri="{FF2B5EF4-FFF2-40B4-BE49-F238E27FC236}">
                      <a16:creationId xmlns:a16="http://schemas.microsoft.com/office/drawing/2014/main" id="{A3059BD9-EEDE-4879-B19E-15EFB01331A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2214889" y="2142964"/>
                  <a:ext cx="142834" cy="142834"/>
                </a:xfrm>
                <a:prstGeom prst="rect">
                  <a:avLst/>
                </a:prstGeom>
              </p:spPr>
            </p:pic>
            <p:sp>
              <p:nvSpPr>
                <p:cNvPr id="883" name="Rectangle 882">
                  <a:extLst>
                    <a:ext uri="{FF2B5EF4-FFF2-40B4-BE49-F238E27FC236}">
                      <a16:creationId xmlns:a16="http://schemas.microsoft.com/office/drawing/2014/main" id="{A917C531-9239-437E-AB3B-E29F40BEB9E9}"/>
                    </a:ext>
                    <a:ext uri="{C183D7F6-B498-43B3-948B-1728B52AA6E4}">
                      <adec:decorative xmlns:adec="http://schemas.microsoft.com/office/drawing/2017/decorative" val="1"/>
                    </a:ext>
                  </a:extLst>
                </p:cNvPr>
                <p:cNvSpPr/>
                <p:nvPr/>
              </p:nvSpPr>
              <p:spPr bwMode="auto">
                <a:xfrm>
                  <a:off x="2357545" y="2091134"/>
                  <a:ext cx="543926" cy="246495"/>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Azure </a:t>
                  </a:r>
                  <a:b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b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Cosmos DB</a:t>
                  </a:r>
                </a:p>
              </p:txBody>
            </p:sp>
          </p:grpSp>
          <p:sp>
            <p:nvSpPr>
              <p:cNvPr id="881" name="Rectangle 880">
                <a:extLst>
                  <a:ext uri="{FF2B5EF4-FFF2-40B4-BE49-F238E27FC236}">
                    <a16:creationId xmlns:a16="http://schemas.microsoft.com/office/drawing/2014/main" id="{817E8517-8214-41DB-91B8-18BBEB8F505D}"/>
                  </a:ext>
                  <a:ext uri="{C183D7F6-B498-43B3-948B-1728B52AA6E4}">
                    <adec:decorative xmlns:adec="http://schemas.microsoft.com/office/drawing/2017/decorative" val="1"/>
                  </a:ext>
                </a:extLst>
              </p:cNvPr>
              <p:cNvSpPr/>
              <p:nvPr/>
            </p:nvSpPr>
            <p:spPr bwMode="auto">
              <a:xfrm>
                <a:off x="2183338" y="2178822"/>
                <a:ext cx="711294" cy="246495"/>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Azure Health</a:t>
                </a:r>
                <a:b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b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Data Services</a:t>
                </a:r>
                <a:endParaRPr kumimoji="0" lang="en-US" sz="600" b="0" i="0" u="none" strike="noStrike" kern="0" cap="none" spc="0" normalizeH="0" baseline="0" noProof="0">
                  <a:ln>
                    <a:noFill/>
                  </a:ln>
                  <a:solidFill>
                    <a:schemeClr val="tx1"/>
                  </a:solidFill>
                  <a:effectLst/>
                  <a:uLnTx/>
                  <a:uFillTx/>
                  <a:latin typeface="Segoe UI"/>
                  <a:cs typeface="Segoe UI Semibold" panose="020B0702040204020203" pitchFamily="34" charset="0"/>
                </a:endParaRPr>
              </a:p>
            </p:txBody>
          </p:sp>
          <p:grpSp>
            <p:nvGrpSpPr>
              <p:cNvPr id="868" name="Group 867">
                <a:extLst>
                  <a:ext uri="{FF2B5EF4-FFF2-40B4-BE49-F238E27FC236}">
                    <a16:creationId xmlns:a16="http://schemas.microsoft.com/office/drawing/2014/main" id="{A6EA88E5-8F99-4580-987C-4FF21FFD847A}"/>
                  </a:ext>
                </a:extLst>
              </p:cNvPr>
              <p:cNvGrpSpPr/>
              <p:nvPr/>
            </p:nvGrpSpPr>
            <p:grpSpPr>
              <a:xfrm>
                <a:off x="2838490" y="2178822"/>
                <a:ext cx="691924" cy="246495"/>
                <a:chOff x="3624039" y="2091134"/>
                <a:chExt cx="691924" cy="246495"/>
              </a:xfrm>
            </p:grpSpPr>
            <p:pic>
              <p:nvPicPr>
                <p:cNvPr id="878" name="Graphic 877">
                  <a:extLst>
                    <a:ext uri="{FF2B5EF4-FFF2-40B4-BE49-F238E27FC236}">
                      <a16:creationId xmlns:a16="http://schemas.microsoft.com/office/drawing/2014/main" id="{133EDC11-EC81-4E85-BE08-1D0DB09566E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624039" y="2145196"/>
                  <a:ext cx="138370" cy="138370"/>
                </a:xfrm>
                <a:prstGeom prst="rect">
                  <a:avLst/>
                </a:prstGeom>
              </p:spPr>
            </p:pic>
            <p:sp>
              <p:nvSpPr>
                <p:cNvPr id="879" name="Rectangle 878">
                  <a:extLst>
                    <a:ext uri="{FF2B5EF4-FFF2-40B4-BE49-F238E27FC236}">
                      <a16:creationId xmlns:a16="http://schemas.microsoft.com/office/drawing/2014/main" id="{36FB0779-E307-461E-990F-755E337312F5}"/>
                    </a:ext>
                    <a:ext uri="{C183D7F6-B498-43B3-948B-1728B52AA6E4}">
                      <adec:decorative xmlns:adec="http://schemas.microsoft.com/office/drawing/2017/decorative" val="1"/>
                    </a:ext>
                  </a:extLst>
                </p:cNvPr>
                <p:cNvSpPr/>
                <p:nvPr/>
              </p:nvSpPr>
              <p:spPr bwMode="auto">
                <a:xfrm>
                  <a:off x="3738023" y="2091134"/>
                  <a:ext cx="577940" cy="246495"/>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Azure DB </a:t>
                  </a:r>
                  <a:b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b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for MariaDB</a:t>
                  </a:r>
                </a:p>
              </p:txBody>
            </p:sp>
          </p:grpSp>
          <p:grpSp>
            <p:nvGrpSpPr>
              <p:cNvPr id="869" name="Group 868">
                <a:extLst>
                  <a:ext uri="{FF2B5EF4-FFF2-40B4-BE49-F238E27FC236}">
                    <a16:creationId xmlns:a16="http://schemas.microsoft.com/office/drawing/2014/main" id="{F1681CFF-523B-4547-9F9A-6C51CBC13381}"/>
                  </a:ext>
                </a:extLst>
              </p:cNvPr>
              <p:cNvGrpSpPr/>
              <p:nvPr/>
            </p:nvGrpSpPr>
            <p:grpSpPr>
              <a:xfrm>
                <a:off x="3468176" y="2178822"/>
                <a:ext cx="706400" cy="246495"/>
                <a:chOff x="4223604" y="2091134"/>
                <a:chExt cx="706400" cy="246495"/>
              </a:xfrm>
            </p:grpSpPr>
            <p:pic>
              <p:nvPicPr>
                <p:cNvPr id="876" name="Graphic 875">
                  <a:extLst>
                    <a:ext uri="{FF2B5EF4-FFF2-40B4-BE49-F238E27FC236}">
                      <a16:creationId xmlns:a16="http://schemas.microsoft.com/office/drawing/2014/main" id="{1FEF59A5-DEBF-4ECE-8CC3-8C5A24BBDB1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223604" y="2113507"/>
                  <a:ext cx="201748" cy="201748"/>
                </a:xfrm>
                <a:prstGeom prst="rect">
                  <a:avLst/>
                </a:prstGeom>
              </p:spPr>
            </p:pic>
            <p:sp>
              <p:nvSpPr>
                <p:cNvPr id="877" name="Rectangle 876">
                  <a:extLst>
                    <a:ext uri="{FF2B5EF4-FFF2-40B4-BE49-F238E27FC236}">
                      <a16:creationId xmlns:a16="http://schemas.microsoft.com/office/drawing/2014/main" id="{88645130-EFFB-4247-B688-C07F929DE326}"/>
                    </a:ext>
                    <a:ext uri="{C183D7F6-B498-43B3-948B-1728B52AA6E4}">
                      <adec:decorative xmlns:adec="http://schemas.microsoft.com/office/drawing/2017/decorative" val="1"/>
                    </a:ext>
                  </a:extLst>
                </p:cNvPr>
                <p:cNvSpPr/>
                <p:nvPr/>
              </p:nvSpPr>
              <p:spPr bwMode="auto">
                <a:xfrm>
                  <a:off x="4415168" y="2091134"/>
                  <a:ext cx="514836" cy="246495"/>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Azure SQL </a:t>
                  </a:r>
                  <a:b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b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DB Edge</a:t>
                  </a:r>
                </a:p>
              </p:txBody>
            </p:sp>
          </p:grpSp>
          <p:grpSp>
            <p:nvGrpSpPr>
              <p:cNvPr id="870" name="Group 869">
                <a:extLst>
                  <a:ext uri="{FF2B5EF4-FFF2-40B4-BE49-F238E27FC236}">
                    <a16:creationId xmlns:a16="http://schemas.microsoft.com/office/drawing/2014/main" id="{1F18B97D-BEED-4DB1-8D42-B8A04C6F9027}"/>
                  </a:ext>
                </a:extLst>
              </p:cNvPr>
              <p:cNvGrpSpPr/>
              <p:nvPr/>
            </p:nvGrpSpPr>
            <p:grpSpPr>
              <a:xfrm>
                <a:off x="4112337" y="2178822"/>
                <a:ext cx="621596" cy="246495"/>
                <a:chOff x="4840751" y="2091134"/>
                <a:chExt cx="621596" cy="246495"/>
              </a:xfrm>
            </p:grpSpPr>
            <p:pic>
              <p:nvPicPr>
                <p:cNvPr id="874" name="Graphic 873">
                  <a:extLst>
                    <a:ext uri="{FF2B5EF4-FFF2-40B4-BE49-F238E27FC236}">
                      <a16:creationId xmlns:a16="http://schemas.microsoft.com/office/drawing/2014/main" id="{93C85CE1-707A-4936-B473-D1D745BDB430}"/>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840751" y="2144526"/>
                  <a:ext cx="139710" cy="139710"/>
                </a:xfrm>
                <a:prstGeom prst="rect">
                  <a:avLst/>
                </a:prstGeom>
              </p:spPr>
            </p:pic>
            <p:sp>
              <p:nvSpPr>
                <p:cNvPr id="875" name="Rectangle 874">
                  <a:extLst>
                    <a:ext uri="{FF2B5EF4-FFF2-40B4-BE49-F238E27FC236}">
                      <a16:creationId xmlns:a16="http://schemas.microsoft.com/office/drawing/2014/main" id="{2C9E8A54-C624-4F8E-B4E4-8C0BDB83313B}"/>
                    </a:ext>
                    <a:ext uri="{C183D7F6-B498-43B3-948B-1728B52AA6E4}">
                      <adec:decorative xmlns:adec="http://schemas.microsoft.com/office/drawing/2017/decorative" val="1"/>
                    </a:ext>
                  </a:extLst>
                </p:cNvPr>
                <p:cNvSpPr/>
                <p:nvPr/>
              </p:nvSpPr>
              <p:spPr bwMode="auto">
                <a:xfrm>
                  <a:off x="4956057" y="2091134"/>
                  <a:ext cx="506290" cy="246495"/>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Azure DB </a:t>
                  </a:r>
                  <a:b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b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for MySQL</a:t>
                  </a:r>
                </a:p>
              </p:txBody>
            </p:sp>
          </p:grpSp>
          <p:grpSp>
            <p:nvGrpSpPr>
              <p:cNvPr id="871" name="Group 870">
                <a:extLst>
                  <a:ext uri="{FF2B5EF4-FFF2-40B4-BE49-F238E27FC236}">
                    <a16:creationId xmlns:a16="http://schemas.microsoft.com/office/drawing/2014/main" id="{AED6E1B4-51E4-487C-9FBE-F37260FE7403}"/>
                  </a:ext>
                </a:extLst>
              </p:cNvPr>
              <p:cNvGrpSpPr/>
              <p:nvPr/>
            </p:nvGrpSpPr>
            <p:grpSpPr>
              <a:xfrm>
                <a:off x="4124398" y="1897574"/>
                <a:ext cx="619763" cy="170803"/>
                <a:chOff x="5473186" y="2128980"/>
                <a:chExt cx="619763" cy="170803"/>
              </a:xfrm>
            </p:grpSpPr>
            <p:pic>
              <p:nvPicPr>
                <p:cNvPr id="872" name="Graphic 871">
                  <a:extLst>
                    <a:ext uri="{FF2B5EF4-FFF2-40B4-BE49-F238E27FC236}">
                      <a16:creationId xmlns:a16="http://schemas.microsoft.com/office/drawing/2014/main" id="{643765AD-EC1A-4809-9CD3-8CC5A2BC4084}"/>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p:blipFill>
              <p:spPr>
                <a:xfrm>
                  <a:off x="5473186" y="2142964"/>
                  <a:ext cx="142834" cy="142834"/>
                </a:xfrm>
                <a:prstGeom prst="rect">
                  <a:avLst/>
                </a:prstGeom>
              </p:spPr>
            </p:pic>
            <p:sp>
              <p:nvSpPr>
                <p:cNvPr id="873" name="Rectangle 872">
                  <a:extLst>
                    <a:ext uri="{FF2B5EF4-FFF2-40B4-BE49-F238E27FC236}">
                      <a16:creationId xmlns:a16="http://schemas.microsoft.com/office/drawing/2014/main" id="{BEC44236-B51F-47CF-A780-032EF2EEA45E}"/>
                    </a:ext>
                    <a:ext uri="{C183D7F6-B498-43B3-948B-1728B52AA6E4}">
                      <adec:decorative xmlns:adec="http://schemas.microsoft.com/office/drawing/2017/decorative" val="1"/>
                    </a:ext>
                  </a:extLst>
                </p:cNvPr>
                <p:cNvSpPr/>
                <p:nvPr/>
              </p:nvSpPr>
              <p:spPr bwMode="auto">
                <a:xfrm>
                  <a:off x="5579841" y="2128980"/>
                  <a:ext cx="513108" cy="170803"/>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Azure </a:t>
                  </a:r>
                  <a:r>
                    <a:rPr lang="en-US" sz="600" kern="0">
                      <a:solidFill>
                        <a:schemeClr val="tx1"/>
                      </a:solidFill>
                      <a:latin typeface="Segoe UI"/>
                      <a:cs typeface="Segoe UI Semibold" panose="020B0702040204020203" pitchFamily="34" charset="0"/>
                    </a:rPr>
                    <a:t>SQL</a:t>
                  </a:r>
                  <a:endParaRPr kumimoji="0" lang="en-US" sz="600" b="0" i="0" u="none" strike="noStrike" kern="0" cap="none" spc="0" normalizeH="0" baseline="0" noProof="0">
                    <a:ln>
                      <a:noFill/>
                    </a:ln>
                    <a:solidFill>
                      <a:schemeClr val="tx1"/>
                    </a:solidFill>
                    <a:effectLst/>
                    <a:uLnTx/>
                    <a:uFillTx/>
                    <a:latin typeface="Segoe UI"/>
                    <a:cs typeface="Segoe UI Semibold" panose="020B0702040204020203" pitchFamily="34" charset="0"/>
                  </a:endParaRPr>
                </a:p>
              </p:txBody>
            </p:sp>
          </p:grpSp>
        </p:grpSp>
      </p:grpSp>
      <p:sp>
        <p:nvSpPr>
          <p:cNvPr id="890" name="Oval 889" descr="Dark blue circle">
            <a:extLst>
              <a:ext uri="{FF2B5EF4-FFF2-40B4-BE49-F238E27FC236}">
                <a16:creationId xmlns:a16="http://schemas.microsoft.com/office/drawing/2014/main" id="{D743DB8F-0316-46D5-92ED-BF6E02FD4FDB}"/>
              </a:ext>
            </a:extLst>
          </p:cNvPr>
          <p:cNvSpPr/>
          <p:nvPr/>
        </p:nvSpPr>
        <p:spPr bwMode="auto">
          <a:xfrm>
            <a:off x="4534537" y="2891402"/>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91" name="Rectangle 890">
            <a:extLst>
              <a:ext uri="{FF2B5EF4-FFF2-40B4-BE49-F238E27FC236}">
                <a16:creationId xmlns:a16="http://schemas.microsoft.com/office/drawing/2014/main" id="{E5E6037D-0B90-4E8E-B8B3-9F2D7C5B670C}"/>
              </a:ext>
              <a:ext uri="{C183D7F6-B498-43B3-948B-1728B52AA6E4}">
                <adec:decorative xmlns:adec="http://schemas.microsoft.com/office/drawing/2017/decorative" val="1"/>
              </a:ext>
            </a:extLst>
          </p:cNvPr>
          <p:cNvSpPr/>
          <p:nvPr/>
        </p:nvSpPr>
        <p:spPr bwMode="auto">
          <a:xfrm>
            <a:off x="5593160" y="5618208"/>
            <a:ext cx="1039700" cy="31578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cxnSp>
        <p:nvCxnSpPr>
          <p:cNvPr id="892" name="Straight Arrow Connector 891" descr="Blue arrow">
            <a:extLst>
              <a:ext uri="{FF2B5EF4-FFF2-40B4-BE49-F238E27FC236}">
                <a16:creationId xmlns:a16="http://schemas.microsoft.com/office/drawing/2014/main" id="{6BB9AE06-C821-47C3-99BE-BB9607770E4C}"/>
              </a:ext>
            </a:extLst>
          </p:cNvPr>
          <p:cNvCxnSpPr>
            <a:cxnSpLocks/>
          </p:cNvCxnSpPr>
          <p:nvPr/>
        </p:nvCxnSpPr>
        <p:spPr>
          <a:xfrm rot="16200000">
            <a:off x="6279852" y="5623873"/>
            <a:ext cx="27432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grpSp>
        <p:nvGrpSpPr>
          <p:cNvPr id="893" name="Group 892" descr="Blue dotted lines">
            <a:extLst>
              <a:ext uri="{FF2B5EF4-FFF2-40B4-BE49-F238E27FC236}">
                <a16:creationId xmlns:a16="http://schemas.microsoft.com/office/drawing/2014/main" id="{FDF2BAD4-8C5D-420F-9DEE-9BCABE89FE6E}"/>
              </a:ext>
            </a:extLst>
          </p:cNvPr>
          <p:cNvGrpSpPr/>
          <p:nvPr/>
        </p:nvGrpSpPr>
        <p:grpSpPr>
          <a:xfrm rot="5400000">
            <a:off x="10388283" y="3255457"/>
            <a:ext cx="457200" cy="85914"/>
            <a:chOff x="6484552" y="5288986"/>
            <a:chExt cx="464060" cy="137286"/>
          </a:xfrm>
        </p:grpSpPr>
        <p:cxnSp>
          <p:nvCxnSpPr>
            <p:cNvPr id="894" name="Straight Arrow Connector 893">
              <a:extLst>
                <a:ext uri="{FF2B5EF4-FFF2-40B4-BE49-F238E27FC236}">
                  <a16:creationId xmlns:a16="http://schemas.microsoft.com/office/drawing/2014/main" id="{DB68B36F-F691-42F1-8B73-70FF53F169EF}"/>
                </a:ext>
              </a:extLst>
            </p:cNvPr>
            <p:cNvCxnSpPr>
              <a:cxnSpLocks/>
            </p:cNvCxnSpPr>
            <p:nvPr/>
          </p:nvCxnSpPr>
          <p:spPr>
            <a:xfrm>
              <a:off x="6484552" y="5288986"/>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cxnSp>
          <p:nvCxnSpPr>
            <p:cNvPr id="895" name="Straight Arrow Connector 894">
              <a:extLst>
                <a:ext uri="{FF2B5EF4-FFF2-40B4-BE49-F238E27FC236}">
                  <a16:creationId xmlns:a16="http://schemas.microsoft.com/office/drawing/2014/main" id="{F0D4E523-BA9B-4D66-85A1-A5FA661FA6DC}"/>
                </a:ext>
              </a:extLst>
            </p:cNvPr>
            <p:cNvCxnSpPr>
              <a:cxnSpLocks/>
            </p:cNvCxnSpPr>
            <p:nvPr/>
          </p:nvCxnSpPr>
          <p:spPr>
            <a:xfrm>
              <a:off x="6484552" y="5426272"/>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grpSp>
      <p:grpSp>
        <p:nvGrpSpPr>
          <p:cNvPr id="896" name="Group 895" descr="Dotted blue lines">
            <a:extLst>
              <a:ext uri="{FF2B5EF4-FFF2-40B4-BE49-F238E27FC236}">
                <a16:creationId xmlns:a16="http://schemas.microsoft.com/office/drawing/2014/main" id="{97A204C7-F928-4241-9F93-32E4CE445FCC}"/>
              </a:ext>
            </a:extLst>
          </p:cNvPr>
          <p:cNvGrpSpPr/>
          <p:nvPr/>
        </p:nvGrpSpPr>
        <p:grpSpPr>
          <a:xfrm rot="16200000">
            <a:off x="7835598" y="3785995"/>
            <a:ext cx="182880" cy="95363"/>
            <a:chOff x="6484552" y="5288986"/>
            <a:chExt cx="464060" cy="137286"/>
          </a:xfrm>
        </p:grpSpPr>
        <p:cxnSp>
          <p:nvCxnSpPr>
            <p:cNvPr id="897" name="Straight Arrow Connector 896">
              <a:extLst>
                <a:ext uri="{FF2B5EF4-FFF2-40B4-BE49-F238E27FC236}">
                  <a16:creationId xmlns:a16="http://schemas.microsoft.com/office/drawing/2014/main" id="{27C74ECC-1D3C-4BA3-9F75-9622C61DF236}"/>
                </a:ext>
              </a:extLst>
            </p:cNvPr>
            <p:cNvCxnSpPr>
              <a:cxnSpLocks/>
            </p:cNvCxnSpPr>
            <p:nvPr/>
          </p:nvCxnSpPr>
          <p:spPr>
            <a:xfrm>
              <a:off x="6484552" y="5288986"/>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cxnSp>
          <p:nvCxnSpPr>
            <p:cNvPr id="898" name="Straight Arrow Connector 897">
              <a:extLst>
                <a:ext uri="{FF2B5EF4-FFF2-40B4-BE49-F238E27FC236}">
                  <a16:creationId xmlns:a16="http://schemas.microsoft.com/office/drawing/2014/main" id="{451D3728-597A-4A12-B05E-306DB341E38B}"/>
                </a:ext>
              </a:extLst>
            </p:cNvPr>
            <p:cNvCxnSpPr>
              <a:cxnSpLocks/>
            </p:cNvCxnSpPr>
            <p:nvPr/>
          </p:nvCxnSpPr>
          <p:spPr>
            <a:xfrm>
              <a:off x="6484552" y="5426272"/>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grpSp>
      <p:grpSp>
        <p:nvGrpSpPr>
          <p:cNvPr id="899" name="Group 898" descr="Dotted blue lines">
            <a:extLst>
              <a:ext uri="{FF2B5EF4-FFF2-40B4-BE49-F238E27FC236}">
                <a16:creationId xmlns:a16="http://schemas.microsoft.com/office/drawing/2014/main" id="{450D6C93-AC44-4876-9D22-986E062469F6}"/>
              </a:ext>
            </a:extLst>
          </p:cNvPr>
          <p:cNvGrpSpPr/>
          <p:nvPr/>
        </p:nvGrpSpPr>
        <p:grpSpPr>
          <a:xfrm rot="10800000">
            <a:off x="8355845" y="3589864"/>
            <a:ext cx="640080" cy="85914"/>
            <a:chOff x="6484552" y="5288986"/>
            <a:chExt cx="464060" cy="137286"/>
          </a:xfrm>
        </p:grpSpPr>
        <p:cxnSp>
          <p:nvCxnSpPr>
            <p:cNvPr id="900" name="Straight Arrow Connector 899">
              <a:extLst>
                <a:ext uri="{FF2B5EF4-FFF2-40B4-BE49-F238E27FC236}">
                  <a16:creationId xmlns:a16="http://schemas.microsoft.com/office/drawing/2014/main" id="{057A07DA-5C89-4380-A7AD-31C5B7E999B0}"/>
                </a:ext>
              </a:extLst>
            </p:cNvPr>
            <p:cNvCxnSpPr>
              <a:cxnSpLocks/>
            </p:cNvCxnSpPr>
            <p:nvPr/>
          </p:nvCxnSpPr>
          <p:spPr>
            <a:xfrm>
              <a:off x="6484552" y="5288986"/>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cxnSp>
          <p:nvCxnSpPr>
            <p:cNvPr id="901" name="Straight Arrow Connector 900">
              <a:extLst>
                <a:ext uri="{FF2B5EF4-FFF2-40B4-BE49-F238E27FC236}">
                  <a16:creationId xmlns:a16="http://schemas.microsoft.com/office/drawing/2014/main" id="{B5DEE5A1-7B45-4632-8BEB-E094D84F8151}"/>
                </a:ext>
              </a:extLst>
            </p:cNvPr>
            <p:cNvCxnSpPr>
              <a:cxnSpLocks/>
            </p:cNvCxnSpPr>
            <p:nvPr/>
          </p:nvCxnSpPr>
          <p:spPr>
            <a:xfrm>
              <a:off x="6484552" y="5426272"/>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grpSp>
      <p:grpSp>
        <p:nvGrpSpPr>
          <p:cNvPr id="902" name="Group 901" descr="Dotted blue lines">
            <a:extLst>
              <a:ext uri="{FF2B5EF4-FFF2-40B4-BE49-F238E27FC236}">
                <a16:creationId xmlns:a16="http://schemas.microsoft.com/office/drawing/2014/main" id="{86C260F9-1D9E-4ED1-91C2-D3C454C0A92C}"/>
              </a:ext>
            </a:extLst>
          </p:cNvPr>
          <p:cNvGrpSpPr/>
          <p:nvPr/>
        </p:nvGrpSpPr>
        <p:grpSpPr>
          <a:xfrm rot="10800000">
            <a:off x="10821337" y="2930833"/>
            <a:ext cx="171829" cy="85914"/>
            <a:chOff x="6484552" y="5288986"/>
            <a:chExt cx="464060" cy="137286"/>
          </a:xfrm>
        </p:grpSpPr>
        <p:cxnSp>
          <p:nvCxnSpPr>
            <p:cNvPr id="903" name="Straight Arrow Connector 902">
              <a:extLst>
                <a:ext uri="{FF2B5EF4-FFF2-40B4-BE49-F238E27FC236}">
                  <a16:creationId xmlns:a16="http://schemas.microsoft.com/office/drawing/2014/main" id="{3795C330-6DE6-4BC5-A98E-0E16E409BBE7}"/>
                </a:ext>
              </a:extLst>
            </p:cNvPr>
            <p:cNvCxnSpPr>
              <a:cxnSpLocks/>
            </p:cNvCxnSpPr>
            <p:nvPr/>
          </p:nvCxnSpPr>
          <p:spPr>
            <a:xfrm>
              <a:off x="6484552" y="5288986"/>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cxnSp>
          <p:nvCxnSpPr>
            <p:cNvPr id="904" name="Straight Arrow Connector 903">
              <a:extLst>
                <a:ext uri="{FF2B5EF4-FFF2-40B4-BE49-F238E27FC236}">
                  <a16:creationId xmlns:a16="http://schemas.microsoft.com/office/drawing/2014/main" id="{D4E6D018-98F3-4DA1-ABD9-7009DB081D71}"/>
                </a:ext>
              </a:extLst>
            </p:cNvPr>
            <p:cNvCxnSpPr>
              <a:cxnSpLocks/>
            </p:cNvCxnSpPr>
            <p:nvPr/>
          </p:nvCxnSpPr>
          <p:spPr>
            <a:xfrm>
              <a:off x="6484552" y="5426272"/>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grpSp>
      <p:grpSp>
        <p:nvGrpSpPr>
          <p:cNvPr id="905" name="Group 904" descr="Data stores, processing &amp; access">
            <a:extLst>
              <a:ext uri="{FF2B5EF4-FFF2-40B4-BE49-F238E27FC236}">
                <a16:creationId xmlns:a16="http://schemas.microsoft.com/office/drawing/2014/main" id="{4BC49768-E22A-47D0-8952-22E76A67D0E6}"/>
              </a:ext>
            </a:extLst>
          </p:cNvPr>
          <p:cNvGrpSpPr/>
          <p:nvPr/>
        </p:nvGrpSpPr>
        <p:grpSpPr>
          <a:xfrm>
            <a:off x="441464" y="2167259"/>
            <a:ext cx="169688" cy="1645920"/>
            <a:chOff x="441464" y="1311903"/>
            <a:chExt cx="169688" cy="1645920"/>
          </a:xfrm>
        </p:grpSpPr>
        <p:cxnSp>
          <p:nvCxnSpPr>
            <p:cNvPr id="906" name="Straight Arrow Connector 905">
              <a:extLst>
                <a:ext uri="{FF2B5EF4-FFF2-40B4-BE49-F238E27FC236}">
                  <a16:creationId xmlns:a16="http://schemas.microsoft.com/office/drawing/2014/main" id="{F75BED40-4738-4DF1-87FF-46D0A52364E4}"/>
                </a:ext>
              </a:extLst>
            </p:cNvPr>
            <p:cNvCxnSpPr>
              <a:cxnSpLocks/>
            </p:cNvCxnSpPr>
            <p:nvPr/>
          </p:nvCxnSpPr>
          <p:spPr>
            <a:xfrm rot="16200000">
              <a:off x="-211808" y="2134863"/>
              <a:ext cx="1645920"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907" name="TextBox 906">
              <a:extLst>
                <a:ext uri="{FF2B5EF4-FFF2-40B4-BE49-F238E27FC236}">
                  <a16:creationId xmlns:a16="http://schemas.microsoft.com/office/drawing/2014/main" id="{F87FCC3A-501E-4082-902D-E686554C03AD}"/>
                </a:ext>
              </a:extLst>
            </p:cNvPr>
            <p:cNvSpPr txBox="1"/>
            <p:nvPr/>
          </p:nvSpPr>
          <p:spPr>
            <a:xfrm rot="16200000">
              <a:off x="-228500" y="2160272"/>
              <a:ext cx="1463040"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Data store, processing &amp; access</a:t>
              </a:r>
            </a:p>
          </p:txBody>
        </p:sp>
      </p:grpSp>
      <p:grpSp>
        <p:nvGrpSpPr>
          <p:cNvPr id="908" name="Group 907" descr="Data sources">
            <a:extLst>
              <a:ext uri="{FF2B5EF4-FFF2-40B4-BE49-F238E27FC236}">
                <a16:creationId xmlns:a16="http://schemas.microsoft.com/office/drawing/2014/main" id="{E47C71EF-AA02-4D7A-BFA5-A0968C0239ED}"/>
              </a:ext>
            </a:extLst>
          </p:cNvPr>
          <p:cNvGrpSpPr/>
          <p:nvPr/>
        </p:nvGrpSpPr>
        <p:grpSpPr>
          <a:xfrm>
            <a:off x="441464" y="4427484"/>
            <a:ext cx="169688" cy="1005840"/>
            <a:chOff x="441464" y="3616097"/>
            <a:chExt cx="169688" cy="1005840"/>
          </a:xfrm>
        </p:grpSpPr>
        <p:cxnSp>
          <p:nvCxnSpPr>
            <p:cNvPr id="909" name="Straight Arrow Connector 908">
              <a:extLst>
                <a:ext uri="{FF2B5EF4-FFF2-40B4-BE49-F238E27FC236}">
                  <a16:creationId xmlns:a16="http://schemas.microsoft.com/office/drawing/2014/main" id="{A2F059A0-7A3E-41C6-93E0-DF27A001CC5C}"/>
                </a:ext>
              </a:extLst>
            </p:cNvPr>
            <p:cNvCxnSpPr>
              <a:cxnSpLocks/>
            </p:cNvCxnSpPr>
            <p:nvPr/>
          </p:nvCxnSpPr>
          <p:spPr>
            <a:xfrm rot="16200000">
              <a:off x="108232" y="4119017"/>
              <a:ext cx="1005840"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910" name="TextBox 909">
              <a:extLst>
                <a:ext uri="{FF2B5EF4-FFF2-40B4-BE49-F238E27FC236}">
                  <a16:creationId xmlns:a16="http://schemas.microsoft.com/office/drawing/2014/main" id="{F5C39A38-EE87-4F79-B5F8-E71F77ADEA4F}"/>
                </a:ext>
              </a:extLst>
            </p:cNvPr>
            <p:cNvSpPr txBox="1"/>
            <p:nvPr/>
          </p:nvSpPr>
          <p:spPr>
            <a:xfrm rot="16200000">
              <a:off x="182980" y="4185094"/>
              <a:ext cx="640080"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Data sources</a:t>
              </a:r>
            </a:p>
          </p:txBody>
        </p:sp>
      </p:grpSp>
      <p:grpSp>
        <p:nvGrpSpPr>
          <p:cNvPr id="911" name="Group 910" descr="Data is born">
            <a:extLst>
              <a:ext uri="{FF2B5EF4-FFF2-40B4-BE49-F238E27FC236}">
                <a16:creationId xmlns:a16="http://schemas.microsoft.com/office/drawing/2014/main" id="{D3733701-EB64-4467-A153-391680C3913C}"/>
              </a:ext>
            </a:extLst>
          </p:cNvPr>
          <p:cNvGrpSpPr/>
          <p:nvPr/>
        </p:nvGrpSpPr>
        <p:grpSpPr>
          <a:xfrm>
            <a:off x="318355" y="5556687"/>
            <a:ext cx="292797" cy="460083"/>
            <a:chOff x="318355" y="4706520"/>
            <a:chExt cx="292797" cy="460083"/>
          </a:xfrm>
        </p:grpSpPr>
        <p:cxnSp>
          <p:nvCxnSpPr>
            <p:cNvPr id="912" name="Straight Arrow Connector 911">
              <a:extLst>
                <a:ext uri="{FF2B5EF4-FFF2-40B4-BE49-F238E27FC236}">
                  <a16:creationId xmlns:a16="http://schemas.microsoft.com/office/drawing/2014/main" id="{A47DC5C2-E546-441E-8EEB-DD04A88D694F}"/>
                </a:ext>
              </a:extLst>
            </p:cNvPr>
            <p:cNvCxnSpPr>
              <a:cxnSpLocks/>
            </p:cNvCxnSpPr>
            <p:nvPr/>
          </p:nvCxnSpPr>
          <p:spPr>
            <a:xfrm rot="16200000">
              <a:off x="382552" y="4938003"/>
              <a:ext cx="457200"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913" name="TextBox 912">
              <a:extLst>
                <a:ext uri="{FF2B5EF4-FFF2-40B4-BE49-F238E27FC236}">
                  <a16:creationId xmlns:a16="http://schemas.microsoft.com/office/drawing/2014/main" id="{22B79967-522B-44C2-8283-73BC46832E64}"/>
                </a:ext>
              </a:extLst>
            </p:cNvPr>
            <p:cNvSpPr txBox="1"/>
            <p:nvPr/>
          </p:nvSpPr>
          <p:spPr>
            <a:xfrm rot="16200000">
              <a:off x="212865" y="4812010"/>
              <a:ext cx="457202"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Data </a:t>
              </a:r>
              <a:b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b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is born</a:t>
              </a:r>
            </a:p>
          </p:txBody>
        </p:sp>
      </p:grpSp>
      <p:grpSp>
        <p:nvGrpSpPr>
          <p:cNvPr id="914" name="Group 913" descr="Data ingest">
            <a:extLst>
              <a:ext uri="{FF2B5EF4-FFF2-40B4-BE49-F238E27FC236}">
                <a16:creationId xmlns:a16="http://schemas.microsoft.com/office/drawing/2014/main" id="{843295D7-7851-4079-8799-1226C2BE5409}"/>
              </a:ext>
            </a:extLst>
          </p:cNvPr>
          <p:cNvGrpSpPr/>
          <p:nvPr/>
        </p:nvGrpSpPr>
        <p:grpSpPr>
          <a:xfrm>
            <a:off x="318355" y="3936542"/>
            <a:ext cx="292797" cy="367579"/>
            <a:chOff x="318355" y="3055394"/>
            <a:chExt cx="292797" cy="367579"/>
          </a:xfrm>
        </p:grpSpPr>
        <p:cxnSp>
          <p:nvCxnSpPr>
            <p:cNvPr id="915" name="Straight Arrow Connector 914">
              <a:extLst>
                <a:ext uri="{FF2B5EF4-FFF2-40B4-BE49-F238E27FC236}">
                  <a16:creationId xmlns:a16="http://schemas.microsoft.com/office/drawing/2014/main" id="{431EA03C-44A8-4BBD-BC42-8A956A784E0A}"/>
                </a:ext>
              </a:extLst>
            </p:cNvPr>
            <p:cNvCxnSpPr>
              <a:cxnSpLocks/>
            </p:cNvCxnSpPr>
            <p:nvPr/>
          </p:nvCxnSpPr>
          <p:spPr>
            <a:xfrm rot="16200000">
              <a:off x="428272" y="3240093"/>
              <a:ext cx="365760"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916" name="TextBox 915">
              <a:extLst>
                <a:ext uri="{FF2B5EF4-FFF2-40B4-BE49-F238E27FC236}">
                  <a16:creationId xmlns:a16="http://schemas.microsoft.com/office/drawing/2014/main" id="{497C1B5A-F6B0-4CA4-8016-542EE70CBF79}"/>
                </a:ext>
              </a:extLst>
            </p:cNvPr>
            <p:cNvSpPr txBox="1"/>
            <p:nvPr/>
          </p:nvSpPr>
          <p:spPr>
            <a:xfrm rot="16200000">
              <a:off x="262150" y="3111599"/>
              <a:ext cx="358632"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Data </a:t>
              </a:r>
              <a:b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b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ingest</a:t>
              </a:r>
            </a:p>
          </p:txBody>
        </p:sp>
      </p:grpSp>
      <p:grpSp>
        <p:nvGrpSpPr>
          <p:cNvPr id="917" name="Group 916" descr="Dotted blue lines">
            <a:extLst>
              <a:ext uri="{FF2B5EF4-FFF2-40B4-BE49-F238E27FC236}">
                <a16:creationId xmlns:a16="http://schemas.microsoft.com/office/drawing/2014/main" id="{124B184E-FCCA-4A53-9AFA-5FEFC8491C03}"/>
              </a:ext>
            </a:extLst>
          </p:cNvPr>
          <p:cNvGrpSpPr/>
          <p:nvPr/>
        </p:nvGrpSpPr>
        <p:grpSpPr>
          <a:xfrm rot="16200000">
            <a:off x="11075306" y="2633206"/>
            <a:ext cx="365760" cy="95363"/>
            <a:chOff x="6484552" y="5288986"/>
            <a:chExt cx="464060" cy="137286"/>
          </a:xfrm>
        </p:grpSpPr>
        <p:cxnSp>
          <p:nvCxnSpPr>
            <p:cNvPr id="918" name="Straight Arrow Connector 917">
              <a:extLst>
                <a:ext uri="{FF2B5EF4-FFF2-40B4-BE49-F238E27FC236}">
                  <a16:creationId xmlns:a16="http://schemas.microsoft.com/office/drawing/2014/main" id="{6A7EE1F9-7416-4840-8788-28020533A082}"/>
                </a:ext>
              </a:extLst>
            </p:cNvPr>
            <p:cNvCxnSpPr>
              <a:cxnSpLocks/>
            </p:cNvCxnSpPr>
            <p:nvPr/>
          </p:nvCxnSpPr>
          <p:spPr>
            <a:xfrm>
              <a:off x="6484552" y="5288986"/>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cxnSp>
          <p:nvCxnSpPr>
            <p:cNvPr id="919" name="Straight Arrow Connector 918">
              <a:extLst>
                <a:ext uri="{FF2B5EF4-FFF2-40B4-BE49-F238E27FC236}">
                  <a16:creationId xmlns:a16="http://schemas.microsoft.com/office/drawing/2014/main" id="{1E8CD7B2-63CD-4081-BFC7-D8DE9F5B6297}"/>
                </a:ext>
              </a:extLst>
            </p:cNvPr>
            <p:cNvCxnSpPr>
              <a:cxnSpLocks/>
            </p:cNvCxnSpPr>
            <p:nvPr/>
          </p:nvCxnSpPr>
          <p:spPr>
            <a:xfrm>
              <a:off x="6484552" y="5426272"/>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grpSp>
      <p:sp>
        <p:nvSpPr>
          <p:cNvPr id="920" name="Rectangle 919" descr="Person">
            <a:extLst>
              <a:ext uri="{FF2B5EF4-FFF2-40B4-BE49-F238E27FC236}">
                <a16:creationId xmlns:a16="http://schemas.microsoft.com/office/drawing/2014/main" id="{D40D7624-AA5B-40DD-B7F1-2EFFC6358BEA}"/>
              </a:ext>
            </a:extLst>
          </p:cNvPr>
          <p:cNvSpPr/>
          <p:nvPr/>
        </p:nvSpPr>
        <p:spPr bwMode="auto">
          <a:xfrm>
            <a:off x="5644117" y="5630411"/>
            <a:ext cx="274962" cy="27496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921" name="Graphic 920" descr="Person">
            <a:extLst>
              <a:ext uri="{FF2B5EF4-FFF2-40B4-BE49-F238E27FC236}">
                <a16:creationId xmlns:a16="http://schemas.microsoft.com/office/drawing/2014/main" id="{CB8BA95A-4746-48EC-882D-7A4B2E5D6C60}"/>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5628563" y="5612221"/>
            <a:ext cx="315786" cy="315786"/>
          </a:xfrm>
          <a:prstGeom prst="rect">
            <a:avLst/>
          </a:prstGeom>
        </p:spPr>
      </p:pic>
      <p:pic>
        <p:nvPicPr>
          <p:cNvPr id="922" name="Graphic 921" descr="App">
            <a:extLst>
              <a:ext uri="{FF2B5EF4-FFF2-40B4-BE49-F238E27FC236}">
                <a16:creationId xmlns:a16="http://schemas.microsoft.com/office/drawing/2014/main" id="{CDD501CD-FBDF-48CC-92DD-4FE11FE1C66E}"/>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p:blipFill>
        <p:spPr>
          <a:xfrm>
            <a:off x="6255831" y="5612222"/>
            <a:ext cx="315785" cy="315785"/>
          </a:xfrm>
          <a:prstGeom prst="rect">
            <a:avLst/>
          </a:prstGeom>
        </p:spPr>
      </p:pic>
      <p:grpSp>
        <p:nvGrpSpPr>
          <p:cNvPr id="923" name="Group 922" descr="Dotted blue lines">
            <a:extLst>
              <a:ext uri="{FF2B5EF4-FFF2-40B4-BE49-F238E27FC236}">
                <a16:creationId xmlns:a16="http://schemas.microsoft.com/office/drawing/2014/main" id="{E5F6DC5C-6BEE-43FA-A1CA-F554A8E2B8EF}"/>
              </a:ext>
            </a:extLst>
          </p:cNvPr>
          <p:cNvGrpSpPr/>
          <p:nvPr/>
        </p:nvGrpSpPr>
        <p:grpSpPr>
          <a:xfrm rot="16200000">
            <a:off x="9705898" y="3347866"/>
            <a:ext cx="182880" cy="95363"/>
            <a:chOff x="6484552" y="5288986"/>
            <a:chExt cx="464060" cy="137286"/>
          </a:xfrm>
        </p:grpSpPr>
        <p:cxnSp>
          <p:nvCxnSpPr>
            <p:cNvPr id="924" name="Straight Arrow Connector 923">
              <a:extLst>
                <a:ext uri="{FF2B5EF4-FFF2-40B4-BE49-F238E27FC236}">
                  <a16:creationId xmlns:a16="http://schemas.microsoft.com/office/drawing/2014/main" id="{9AFE7A79-BF6C-42CF-8B97-D7E06A207E48}"/>
                </a:ext>
              </a:extLst>
            </p:cNvPr>
            <p:cNvCxnSpPr>
              <a:cxnSpLocks/>
            </p:cNvCxnSpPr>
            <p:nvPr/>
          </p:nvCxnSpPr>
          <p:spPr>
            <a:xfrm>
              <a:off x="6484552" y="5288986"/>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cxnSp>
          <p:nvCxnSpPr>
            <p:cNvPr id="925" name="Straight Arrow Connector 924">
              <a:extLst>
                <a:ext uri="{FF2B5EF4-FFF2-40B4-BE49-F238E27FC236}">
                  <a16:creationId xmlns:a16="http://schemas.microsoft.com/office/drawing/2014/main" id="{9C51E3FA-BB8C-4765-AC75-D4B0F9E58C50}"/>
                </a:ext>
              </a:extLst>
            </p:cNvPr>
            <p:cNvCxnSpPr>
              <a:cxnSpLocks/>
            </p:cNvCxnSpPr>
            <p:nvPr/>
          </p:nvCxnSpPr>
          <p:spPr>
            <a:xfrm>
              <a:off x="6484552" y="5426272"/>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grpSp>
      <p:cxnSp>
        <p:nvCxnSpPr>
          <p:cNvPr id="926" name="Straight Arrow Connector 925" descr="Blue arrow">
            <a:extLst>
              <a:ext uri="{FF2B5EF4-FFF2-40B4-BE49-F238E27FC236}">
                <a16:creationId xmlns:a16="http://schemas.microsoft.com/office/drawing/2014/main" id="{3612DBCD-C650-40F3-BD85-A24A8CC56CD4}"/>
              </a:ext>
            </a:extLst>
          </p:cNvPr>
          <p:cNvCxnSpPr>
            <a:cxnSpLocks/>
          </p:cNvCxnSpPr>
          <p:nvPr/>
        </p:nvCxnSpPr>
        <p:spPr>
          <a:xfrm rot="16200000">
            <a:off x="4957330" y="4321469"/>
            <a:ext cx="142301"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grpSp>
        <p:nvGrpSpPr>
          <p:cNvPr id="927" name="Group 926">
            <a:extLst>
              <a:ext uri="{FF2B5EF4-FFF2-40B4-BE49-F238E27FC236}">
                <a16:creationId xmlns:a16="http://schemas.microsoft.com/office/drawing/2014/main" id="{61673DB0-D7B2-4411-B6F9-1BB299171A5B}"/>
              </a:ext>
            </a:extLst>
          </p:cNvPr>
          <p:cNvGrpSpPr/>
          <p:nvPr/>
        </p:nvGrpSpPr>
        <p:grpSpPr>
          <a:xfrm>
            <a:off x="2788920" y="4389220"/>
            <a:ext cx="6859886" cy="147251"/>
            <a:chOff x="2360351" y="4411178"/>
            <a:chExt cx="7288455" cy="147251"/>
          </a:xfrm>
        </p:grpSpPr>
        <p:sp>
          <p:nvSpPr>
            <p:cNvPr id="928" name="Freeform: Shape 927">
              <a:extLst>
                <a:ext uri="{FF2B5EF4-FFF2-40B4-BE49-F238E27FC236}">
                  <a16:creationId xmlns:a16="http://schemas.microsoft.com/office/drawing/2014/main" id="{546B95C4-B8ED-4E13-B177-9E564B640F65}"/>
                </a:ext>
              </a:extLst>
            </p:cNvPr>
            <p:cNvSpPr/>
            <p:nvPr/>
          </p:nvSpPr>
          <p:spPr bwMode="auto">
            <a:xfrm rot="16200000">
              <a:off x="2309838" y="4466896"/>
              <a:ext cx="101730" cy="0"/>
            </a:xfrm>
            <a:custGeom>
              <a:avLst/>
              <a:gdLst>
                <a:gd name="connsiteX0" fmla="*/ 0 w 208722"/>
                <a:gd name="connsiteY0" fmla="*/ 0 h 0"/>
                <a:gd name="connsiteX1" fmla="*/ 208722 w 208722"/>
                <a:gd name="connsiteY1" fmla="*/ 0 h 0"/>
              </a:gdLst>
              <a:ahLst/>
              <a:cxnLst>
                <a:cxn ang="0">
                  <a:pos x="connsiteX0" y="connsiteY0"/>
                </a:cxn>
                <a:cxn ang="0">
                  <a:pos x="connsiteX1" y="connsiteY1"/>
                </a:cxn>
              </a:cxnLst>
              <a:rect l="l" t="t" r="r" b="b"/>
              <a:pathLst>
                <a:path w="208722">
                  <a:moveTo>
                    <a:pt x="0" y="0"/>
                  </a:moveTo>
                  <a:lnTo>
                    <a:pt x="208722" y="0"/>
                  </a:lnTo>
                </a:path>
              </a:pathLst>
            </a:cu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929" name="Freeform: Shape 928">
              <a:extLst>
                <a:ext uri="{FF2B5EF4-FFF2-40B4-BE49-F238E27FC236}">
                  <a16:creationId xmlns:a16="http://schemas.microsoft.com/office/drawing/2014/main" id="{DB38A1C9-CCB3-4BB3-90DB-0957DF7973BC}"/>
                </a:ext>
              </a:extLst>
            </p:cNvPr>
            <p:cNvSpPr/>
            <p:nvPr/>
          </p:nvSpPr>
          <p:spPr bwMode="auto">
            <a:xfrm rot="16200000">
              <a:off x="5614035" y="4466896"/>
              <a:ext cx="101730" cy="0"/>
            </a:xfrm>
            <a:custGeom>
              <a:avLst/>
              <a:gdLst>
                <a:gd name="connsiteX0" fmla="*/ 0 w 208722"/>
                <a:gd name="connsiteY0" fmla="*/ 0 h 0"/>
                <a:gd name="connsiteX1" fmla="*/ 208722 w 208722"/>
                <a:gd name="connsiteY1" fmla="*/ 0 h 0"/>
              </a:gdLst>
              <a:ahLst/>
              <a:cxnLst>
                <a:cxn ang="0">
                  <a:pos x="connsiteX0" y="connsiteY0"/>
                </a:cxn>
                <a:cxn ang="0">
                  <a:pos x="connsiteX1" y="connsiteY1"/>
                </a:cxn>
              </a:cxnLst>
              <a:rect l="l" t="t" r="r" b="b"/>
              <a:pathLst>
                <a:path w="208722">
                  <a:moveTo>
                    <a:pt x="0" y="0"/>
                  </a:moveTo>
                  <a:lnTo>
                    <a:pt x="208722" y="0"/>
                  </a:lnTo>
                </a:path>
              </a:pathLst>
            </a:cu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930" name="Freeform: Shape 929">
              <a:extLst>
                <a:ext uri="{FF2B5EF4-FFF2-40B4-BE49-F238E27FC236}">
                  <a16:creationId xmlns:a16="http://schemas.microsoft.com/office/drawing/2014/main" id="{A4CC5B16-E998-4B01-9F92-875B9C3FFD82}"/>
                </a:ext>
              </a:extLst>
            </p:cNvPr>
            <p:cNvSpPr/>
            <p:nvPr/>
          </p:nvSpPr>
          <p:spPr bwMode="auto">
            <a:xfrm rot="16200000">
              <a:off x="8364052" y="4487279"/>
              <a:ext cx="142300" cy="0"/>
            </a:xfrm>
            <a:custGeom>
              <a:avLst/>
              <a:gdLst>
                <a:gd name="connsiteX0" fmla="*/ 0 w 208722"/>
                <a:gd name="connsiteY0" fmla="*/ 0 h 0"/>
                <a:gd name="connsiteX1" fmla="*/ 208722 w 208722"/>
                <a:gd name="connsiteY1" fmla="*/ 0 h 0"/>
              </a:gdLst>
              <a:ahLst/>
              <a:cxnLst>
                <a:cxn ang="0">
                  <a:pos x="connsiteX0" y="connsiteY0"/>
                </a:cxn>
                <a:cxn ang="0">
                  <a:pos x="connsiteX1" y="connsiteY1"/>
                </a:cxn>
              </a:cxnLst>
              <a:rect l="l" t="t" r="r" b="b"/>
              <a:pathLst>
                <a:path w="208722">
                  <a:moveTo>
                    <a:pt x="0" y="0"/>
                  </a:moveTo>
                  <a:lnTo>
                    <a:pt x="208722" y="0"/>
                  </a:lnTo>
                </a:path>
              </a:pathLst>
            </a:cu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931" name="Freeform: Shape 930">
              <a:extLst>
                <a:ext uri="{FF2B5EF4-FFF2-40B4-BE49-F238E27FC236}">
                  <a16:creationId xmlns:a16="http://schemas.microsoft.com/office/drawing/2014/main" id="{E2F193BF-469D-439A-BE14-389D535DF9B5}"/>
                </a:ext>
              </a:extLst>
            </p:cNvPr>
            <p:cNvSpPr/>
            <p:nvPr/>
          </p:nvSpPr>
          <p:spPr bwMode="auto">
            <a:xfrm rot="16200000">
              <a:off x="5980986" y="790551"/>
              <a:ext cx="0" cy="7241270"/>
            </a:xfrm>
            <a:custGeom>
              <a:avLst/>
              <a:gdLst>
                <a:gd name="connsiteX0" fmla="*/ 0 w 0"/>
                <a:gd name="connsiteY0" fmla="*/ 0 h 2852531"/>
                <a:gd name="connsiteX1" fmla="*/ 0 w 0"/>
                <a:gd name="connsiteY1" fmla="*/ 2852531 h 2852531"/>
              </a:gdLst>
              <a:ahLst/>
              <a:cxnLst>
                <a:cxn ang="0">
                  <a:pos x="connsiteX0" y="connsiteY0"/>
                </a:cxn>
                <a:cxn ang="0">
                  <a:pos x="connsiteX1" y="connsiteY1"/>
                </a:cxn>
              </a:cxnLst>
              <a:rect l="l" t="t" r="r" b="b"/>
              <a:pathLst>
                <a:path h="2852531">
                  <a:moveTo>
                    <a:pt x="0" y="0"/>
                  </a:moveTo>
                  <a:lnTo>
                    <a:pt x="0" y="2852531"/>
                  </a:lnTo>
                </a:path>
              </a:pathLst>
            </a:cu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932" name="Freeform: Shape 931">
              <a:extLst>
                <a:ext uri="{FF2B5EF4-FFF2-40B4-BE49-F238E27FC236}">
                  <a16:creationId xmlns:a16="http://schemas.microsoft.com/office/drawing/2014/main" id="{9C233961-882C-4209-BF7C-D91A56A31828}"/>
                </a:ext>
              </a:extLst>
            </p:cNvPr>
            <p:cNvSpPr/>
            <p:nvPr/>
          </p:nvSpPr>
          <p:spPr bwMode="auto">
            <a:xfrm rot="16200000">
              <a:off x="9577656" y="4482328"/>
              <a:ext cx="142300" cy="0"/>
            </a:xfrm>
            <a:custGeom>
              <a:avLst/>
              <a:gdLst>
                <a:gd name="connsiteX0" fmla="*/ 0 w 208722"/>
                <a:gd name="connsiteY0" fmla="*/ 0 h 0"/>
                <a:gd name="connsiteX1" fmla="*/ 208722 w 208722"/>
                <a:gd name="connsiteY1" fmla="*/ 0 h 0"/>
              </a:gdLst>
              <a:ahLst/>
              <a:cxnLst>
                <a:cxn ang="0">
                  <a:pos x="connsiteX0" y="connsiteY0"/>
                </a:cxn>
                <a:cxn ang="0">
                  <a:pos x="connsiteX1" y="connsiteY1"/>
                </a:cxn>
              </a:cxnLst>
              <a:rect l="l" t="t" r="r" b="b"/>
              <a:pathLst>
                <a:path w="208722">
                  <a:moveTo>
                    <a:pt x="0" y="0"/>
                  </a:moveTo>
                  <a:lnTo>
                    <a:pt x="208722" y="0"/>
                  </a:lnTo>
                </a:path>
              </a:pathLst>
            </a:cu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cxnSp>
        <p:nvCxnSpPr>
          <p:cNvPr id="933" name="Straight Arrow Connector 932" descr="Blue arrow">
            <a:extLst>
              <a:ext uri="{FF2B5EF4-FFF2-40B4-BE49-F238E27FC236}">
                <a16:creationId xmlns:a16="http://schemas.microsoft.com/office/drawing/2014/main" id="{18618B0D-B4B0-4656-A282-E28B1C234DD5}"/>
              </a:ext>
            </a:extLst>
          </p:cNvPr>
          <p:cNvCxnSpPr>
            <a:cxnSpLocks/>
          </p:cNvCxnSpPr>
          <p:nvPr/>
        </p:nvCxnSpPr>
        <p:spPr>
          <a:xfrm rot="16200000">
            <a:off x="7197171" y="4320854"/>
            <a:ext cx="14230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sp>
        <p:nvSpPr>
          <p:cNvPr id="934" name="Rectangle 933" descr="Gray box">
            <a:extLst>
              <a:ext uri="{FF2B5EF4-FFF2-40B4-BE49-F238E27FC236}">
                <a16:creationId xmlns:a16="http://schemas.microsoft.com/office/drawing/2014/main" id="{48EA9524-DA51-4827-9450-2AF27A004834}"/>
              </a:ext>
            </a:extLst>
          </p:cNvPr>
          <p:cNvSpPr/>
          <p:nvPr/>
        </p:nvSpPr>
        <p:spPr bwMode="auto">
          <a:xfrm>
            <a:off x="4897712" y="4483911"/>
            <a:ext cx="4003804" cy="1000762"/>
          </a:xfrm>
          <a:prstGeom prst="rect">
            <a:avLst/>
          </a:prstGeom>
          <a:no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146304"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endParaRPr kumimoji="0" lang="en-US" sz="900" b="0" i="0" u="none" strike="noStrike" kern="0" cap="none" spc="0" normalizeH="0" baseline="0" noProof="0" err="1">
              <a:ln>
                <a:noFill/>
              </a:ln>
              <a:solidFill>
                <a:srgbClr val="000000"/>
              </a:solidFill>
              <a:effectLst/>
              <a:uLnTx/>
              <a:uFillTx/>
              <a:latin typeface="Segoe UI Semibold" panose="020B0702040204020203" pitchFamily="34" charset="0"/>
              <a:ea typeface="+mn-ea"/>
              <a:cs typeface="Segoe UI Semibold" panose="020B0702040204020203" pitchFamily="34" charset="0"/>
            </a:endParaRPr>
          </a:p>
        </p:txBody>
      </p:sp>
      <p:sp>
        <p:nvSpPr>
          <p:cNvPr id="935" name="Rectangle 934">
            <a:extLst>
              <a:ext uri="{FF2B5EF4-FFF2-40B4-BE49-F238E27FC236}">
                <a16:creationId xmlns:a16="http://schemas.microsoft.com/office/drawing/2014/main" id="{659AD55F-5B4B-4E68-8B82-75A918043A12}"/>
              </a:ext>
              <a:ext uri="{C183D7F6-B498-43B3-948B-1728B52AA6E4}">
                <adec:decorative xmlns:adec="http://schemas.microsoft.com/office/drawing/2017/decorative" val="1"/>
              </a:ext>
            </a:extLst>
          </p:cNvPr>
          <p:cNvSpPr/>
          <p:nvPr/>
        </p:nvSpPr>
        <p:spPr bwMode="auto">
          <a:xfrm>
            <a:off x="8959153" y="4551689"/>
            <a:ext cx="1104059" cy="865207"/>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146304"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Campaign data, conversion data</a:t>
            </a:r>
          </a:p>
        </p:txBody>
      </p:sp>
      <p:sp>
        <p:nvSpPr>
          <p:cNvPr id="936" name="Rectangle 935">
            <a:extLst>
              <a:ext uri="{FF2B5EF4-FFF2-40B4-BE49-F238E27FC236}">
                <a16:creationId xmlns:a16="http://schemas.microsoft.com/office/drawing/2014/main" id="{2C4DB0B9-BED2-467F-AE6B-C69B62EAA135}"/>
              </a:ext>
              <a:ext uri="{C183D7F6-B498-43B3-948B-1728B52AA6E4}">
                <adec:decorative xmlns:adec="http://schemas.microsoft.com/office/drawing/2017/decorative" val="1"/>
              </a:ext>
            </a:extLst>
          </p:cNvPr>
          <p:cNvSpPr/>
          <p:nvPr/>
        </p:nvSpPr>
        <p:spPr bwMode="auto">
          <a:xfrm>
            <a:off x="10120850" y="4551691"/>
            <a:ext cx="1104059" cy="865203"/>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146304"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Third-party data </a:t>
            </a: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(digital media, enrichment and apps)</a:t>
            </a:r>
          </a:p>
        </p:txBody>
      </p:sp>
      <p:sp>
        <p:nvSpPr>
          <p:cNvPr id="937" name="Rectangle 936" descr="Gray box">
            <a:extLst>
              <a:ext uri="{FF2B5EF4-FFF2-40B4-BE49-F238E27FC236}">
                <a16:creationId xmlns:a16="http://schemas.microsoft.com/office/drawing/2014/main" id="{704E7300-BAF6-4CE8-B582-FE680474CBF5}"/>
              </a:ext>
            </a:extLst>
          </p:cNvPr>
          <p:cNvSpPr/>
          <p:nvPr/>
        </p:nvSpPr>
        <p:spPr bwMode="auto">
          <a:xfrm>
            <a:off x="1731329" y="4483911"/>
            <a:ext cx="3107254" cy="1000762"/>
          </a:xfrm>
          <a:prstGeom prst="rect">
            <a:avLst/>
          </a:prstGeom>
          <a:no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146304"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endParaRPr kumimoji="0" lang="en-US" sz="900" b="0" i="0" u="none" strike="noStrike" kern="0" cap="none" spc="0" normalizeH="0" baseline="0" noProof="0" err="1">
              <a:ln>
                <a:noFill/>
              </a:ln>
              <a:solidFill>
                <a:srgbClr val="000000"/>
              </a:solidFill>
              <a:effectLst/>
              <a:uLnTx/>
              <a:uFillTx/>
              <a:latin typeface="Segoe UI Semibold" panose="020B0702040204020203" pitchFamily="34" charset="0"/>
              <a:ea typeface="+mn-ea"/>
              <a:cs typeface="Segoe UI Semibold" panose="020B0702040204020203" pitchFamily="34" charset="0"/>
            </a:endParaRPr>
          </a:p>
        </p:txBody>
      </p:sp>
      <p:grpSp>
        <p:nvGrpSpPr>
          <p:cNvPr id="938" name="Group 937">
            <a:extLst>
              <a:ext uri="{FF2B5EF4-FFF2-40B4-BE49-F238E27FC236}">
                <a16:creationId xmlns:a16="http://schemas.microsoft.com/office/drawing/2014/main" id="{37A681D6-3715-461E-A94B-463BAD03C414}"/>
              </a:ext>
            </a:extLst>
          </p:cNvPr>
          <p:cNvGrpSpPr/>
          <p:nvPr/>
        </p:nvGrpSpPr>
        <p:grpSpPr>
          <a:xfrm>
            <a:off x="4955543" y="4501441"/>
            <a:ext cx="3878058" cy="912203"/>
            <a:chOff x="3950883" y="4523399"/>
            <a:chExt cx="3878058" cy="912203"/>
          </a:xfrm>
        </p:grpSpPr>
        <p:grpSp>
          <p:nvGrpSpPr>
            <p:cNvPr id="939" name="Group 938">
              <a:extLst>
                <a:ext uri="{FF2B5EF4-FFF2-40B4-BE49-F238E27FC236}">
                  <a16:creationId xmlns:a16="http://schemas.microsoft.com/office/drawing/2014/main" id="{90C11F9D-0430-4E8E-91FF-A74BBAB60148}"/>
                </a:ext>
              </a:extLst>
            </p:cNvPr>
            <p:cNvGrpSpPr/>
            <p:nvPr/>
          </p:nvGrpSpPr>
          <p:grpSpPr>
            <a:xfrm>
              <a:off x="3950883" y="4573647"/>
              <a:ext cx="3878058" cy="861955"/>
              <a:chOff x="4855607" y="4573647"/>
              <a:chExt cx="2973334" cy="861955"/>
            </a:xfrm>
          </p:grpSpPr>
          <p:sp>
            <p:nvSpPr>
              <p:cNvPr id="959" name="TextBox 958">
                <a:extLst>
                  <a:ext uri="{FF2B5EF4-FFF2-40B4-BE49-F238E27FC236}">
                    <a16:creationId xmlns:a16="http://schemas.microsoft.com/office/drawing/2014/main" id="{CB003947-0AEB-4FFC-9FC8-054D03755AB2}"/>
                  </a:ext>
                </a:extLst>
              </p:cNvPr>
              <p:cNvSpPr txBox="1">
                <a:spLocks/>
              </p:cNvSpPr>
              <p:nvPr/>
            </p:nvSpPr>
            <p:spPr>
              <a:xfrm>
                <a:off x="5867133" y="4573647"/>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Mainframe</a:t>
                </a:r>
              </a:p>
            </p:txBody>
          </p:sp>
          <p:sp>
            <p:nvSpPr>
              <p:cNvPr id="960" name="TextBox 959">
                <a:extLst>
                  <a:ext uri="{FF2B5EF4-FFF2-40B4-BE49-F238E27FC236}">
                    <a16:creationId xmlns:a16="http://schemas.microsoft.com/office/drawing/2014/main" id="{33CCF3D6-5E3F-4652-9C71-D3035AB332B6}"/>
                  </a:ext>
                </a:extLst>
              </p:cNvPr>
              <p:cNvSpPr txBox="1">
                <a:spLocks/>
              </p:cNvSpPr>
              <p:nvPr/>
            </p:nvSpPr>
            <p:spPr>
              <a:xfrm>
                <a:off x="6868821" y="4573647"/>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Other </a:t>
                </a:r>
                <a:br>
                  <a:rPr lang="en-US" sz="700">
                    <a:solidFill>
                      <a:sysClr val="windowText" lastClr="000000"/>
                    </a:solidFill>
                    <a:latin typeface="+mj-lt"/>
                  </a:rPr>
                </a:br>
                <a:r>
                  <a:rPr lang="en-US" sz="700">
                    <a:solidFill>
                      <a:sysClr val="windowText" lastClr="000000"/>
                    </a:solidFill>
                    <a:latin typeface="+mj-lt"/>
                  </a:rPr>
                  <a:t>clouds</a:t>
                </a:r>
              </a:p>
            </p:txBody>
          </p:sp>
          <p:sp>
            <p:nvSpPr>
              <p:cNvPr id="961" name="TextBox 960">
                <a:extLst>
                  <a:ext uri="{FF2B5EF4-FFF2-40B4-BE49-F238E27FC236}">
                    <a16:creationId xmlns:a16="http://schemas.microsoft.com/office/drawing/2014/main" id="{E2C553A9-82DA-40B3-880F-2CC0CE52DD79}"/>
                  </a:ext>
                </a:extLst>
              </p:cNvPr>
              <p:cNvSpPr txBox="1">
                <a:spLocks/>
              </p:cNvSpPr>
              <p:nvPr/>
            </p:nvSpPr>
            <p:spPr>
              <a:xfrm>
                <a:off x="4855607" y="4573647"/>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SaaS (LOB)</a:t>
                </a:r>
              </a:p>
            </p:txBody>
          </p:sp>
          <p:sp>
            <p:nvSpPr>
              <p:cNvPr id="962" name="TextBox 961">
                <a:extLst>
                  <a:ext uri="{FF2B5EF4-FFF2-40B4-BE49-F238E27FC236}">
                    <a16:creationId xmlns:a16="http://schemas.microsoft.com/office/drawing/2014/main" id="{467DA947-E3D1-46F9-8C2D-DF2F7E25B95A}"/>
                  </a:ext>
                </a:extLst>
              </p:cNvPr>
              <p:cNvSpPr txBox="1">
                <a:spLocks/>
              </p:cNvSpPr>
              <p:nvPr/>
            </p:nvSpPr>
            <p:spPr>
              <a:xfrm>
                <a:off x="5867133" y="4876731"/>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Store</a:t>
                </a:r>
              </a:p>
            </p:txBody>
          </p:sp>
          <p:sp>
            <p:nvSpPr>
              <p:cNvPr id="963" name="TextBox 962">
                <a:extLst>
                  <a:ext uri="{FF2B5EF4-FFF2-40B4-BE49-F238E27FC236}">
                    <a16:creationId xmlns:a16="http://schemas.microsoft.com/office/drawing/2014/main" id="{636B187C-41F6-4788-9D82-874AE8CC1714}"/>
                  </a:ext>
                </a:extLst>
              </p:cNvPr>
              <p:cNvSpPr txBox="1">
                <a:spLocks/>
              </p:cNvSpPr>
              <p:nvPr/>
            </p:nvSpPr>
            <p:spPr>
              <a:xfrm>
                <a:off x="6868821" y="4876731"/>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Analytics</a:t>
                </a:r>
              </a:p>
            </p:txBody>
          </p:sp>
          <p:sp>
            <p:nvSpPr>
              <p:cNvPr id="964" name="TextBox 963">
                <a:extLst>
                  <a:ext uri="{FF2B5EF4-FFF2-40B4-BE49-F238E27FC236}">
                    <a16:creationId xmlns:a16="http://schemas.microsoft.com/office/drawing/2014/main" id="{BD1725A9-393E-42AD-86CC-31FC4527A1CC}"/>
                  </a:ext>
                </a:extLst>
              </p:cNvPr>
              <p:cNvSpPr txBox="1">
                <a:spLocks/>
              </p:cNvSpPr>
              <p:nvPr/>
            </p:nvSpPr>
            <p:spPr>
              <a:xfrm>
                <a:off x="4855607" y="4876731"/>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Excel CSV</a:t>
                </a:r>
              </a:p>
            </p:txBody>
          </p:sp>
          <p:sp>
            <p:nvSpPr>
              <p:cNvPr id="965" name="TextBox 964">
                <a:extLst>
                  <a:ext uri="{FF2B5EF4-FFF2-40B4-BE49-F238E27FC236}">
                    <a16:creationId xmlns:a16="http://schemas.microsoft.com/office/drawing/2014/main" id="{22B0D16D-9A61-4711-85E4-00849C157053}"/>
                  </a:ext>
                </a:extLst>
              </p:cNvPr>
              <p:cNvSpPr txBox="1">
                <a:spLocks/>
              </p:cNvSpPr>
              <p:nvPr/>
            </p:nvSpPr>
            <p:spPr>
              <a:xfrm>
                <a:off x="5867133" y="5181750"/>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Edge</a:t>
                </a:r>
              </a:p>
            </p:txBody>
          </p:sp>
          <p:sp>
            <p:nvSpPr>
              <p:cNvPr id="966" name="TextBox 965">
                <a:extLst>
                  <a:ext uri="{FF2B5EF4-FFF2-40B4-BE49-F238E27FC236}">
                    <a16:creationId xmlns:a16="http://schemas.microsoft.com/office/drawing/2014/main" id="{0719584A-AE20-4253-B44A-13C09B80381E}"/>
                  </a:ext>
                </a:extLst>
              </p:cNvPr>
              <p:cNvSpPr txBox="1">
                <a:spLocks/>
              </p:cNvSpPr>
              <p:nvPr/>
            </p:nvSpPr>
            <p:spPr>
              <a:xfrm>
                <a:off x="6868821" y="5181750"/>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a:t>
                </a:r>
              </a:p>
            </p:txBody>
          </p:sp>
          <p:sp>
            <p:nvSpPr>
              <p:cNvPr id="967" name="TextBox 966">
                <a:extLst>
                  <a:ext uri="{FF2B5EF4-FFF2-40B4-BE49-F238E27FC236}">
                    <a16:creationId xmlns:a16="http://schemas.microsoft.com/office/drawing/2014/main" id="{2D58236A-2D24-4562-A04C-C2EF72B0511F}"/>
                  </a:ext>
                </a:extLst>
              </p:cNvPr>
              <p:cNvSpPr txBox="1">
                <a:spLocks/>
              </p:cNvSpPr>
              <p:nvPr/>
            </p:nvSpPr>
            <p:spPr>
              <a:xfrm>
                <a:off x="4855607" y="5181750"/>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Social Media</a:t>
                </a:r>
              </a:p>
            </p:txBody>
          </p:sp>
        </p:grpSp>
        <p:pic>
          <p:nvPicPr>
            <p:cNvPr id="940" name="Graphic 939" descr="Salesforce logo">
              <a:extLst>
                <a:ext uri="{FF2B5EF4-FFF2-40B4-BE49-F238E27FC236}">
                  <a16:creationId xmlns:a16="http://schemas.microsoft.com/office/drawing/2014/main" id="{370AE8DB-6B68-4F96-B38A-0F055336B4F3}"/>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4960890" y="4631728"/>
              <a:ext cx="198179" cy="138844"/>
            </a:xfrm>
            <a:prstGeom prst="rect">
              <a:avLst/>
            </a:prstGeom>
          </p:spPr>
        </p:pic>
        <p:pic>
          <p:nvPicPr>
            <p:cNvPr id="941" name="Graphic 940" descr="Facebook icon">
              <a:extLst>
                <a:ext uri="{FF2B5EF4-FFF2-40B4-BE49-F238E27FC236}">
                  <a16:creationId xmlns:a16="http://schemas.microsoft.com/office/drawing/2014/main" id="{64AA5443-881B-483E-8C21-2E7C94122779}"/>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a:stretch/>
          </p:blipFill>
          <p:spPr>
            <a:xfrm>
              <a:off x="4849744" y="5242276"/>
              <a:ext cx="132800" cy="132800"/>
            </a:xfrm>
            <a:prstGeom prst="rect">
              <a:avLst/>
            </a:prstGeom>
          </p:spPr>
        </p:pic>
        <p:pic>
          <p:nvPicPr>
            <p:cNvPr id="942" name="Graphic 941" descr="Twitter icon">
              <a:extLst>
                <a:ext uri="{FF2B5EF4-FFF2-40B4-BE49-F238E27FC236}">
                  <a16:creationId xmlns:a16="http://schemas.microsoft.com/office/drawing/2014/main" id="{19E259FA-F291-4985-A451-4FFCC043508B}"/>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rcRect/>
            <a:stretch/>
          </p:blipFill>
          <p:spPr>
            <a:xfrm>
              <a:off x="5021660" y="5242276"/>
              <a:ext cx="132800" cy="132800"/>
            </a:xfrm>
            <a:prstGeom prst="rect">
              <a:avLst/>
            </a:prstGeom>
          </p:spPr>
        </p:pic>
        <p:pic>
          <p:nvPicPr>
            <p:cNvPr id="943" name="Graphic 942" descr="Arm logo">
              <a:extLst>
                <a:ext uri="{FF2B5EF4-FFF2-40B4-BE49-F238E27FC236}">
                  <a16:creationId xmlns:a16="http://schemas.microsoft.com/office/drawing/2014/main" id="{53D7450E-342D-4C5E-920E-7411EE3D5228}"/>
                </a:ext>
              </a:extLst>
            </p:cNvPr>
            <p:cNvPicPr>
              <a:picLocks noChangeAspect="1"/>
            </p:cNvPicPr>
            <p:nvPr/>
          </p:nvPicPr>
          <p:blipFill rotWithShape="1">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rcRect l="29946" t="37964" r="29873" b="38862"/>
            <a:stretch/>
          </p:blipFill>
          <p:spPr>
            <a:xfrm>
              <a:off x="6189480" y="5241037"/>
              <a:ext cx="303548" cy="135278"/>
            </a:xfrm>
            <a:prstGeom prst="rect">
              <a:avLst/>
            </a:prstGeom>
          </p:spPr>
        </p:pic>
        <p:pic>
          <p:nvPicPr>
            <p:cNvPr id="944" name="Graphic 943" descr="Intel logo">
              <a:extLst>
                <a:ext uri="{FF2B5EF4-FFF2-40B4-BE49-F238E27FC236}">
                  <a16:creationId xmlns:a16="http://schemas.microsoft.com/office/drawing/2014/main" id="{20EB9E2B-3D58-45AE-850C-4A1EBEB60C59}"/>
                </a:ext>
              </a:extLst>
            </p:cNvPr>
            <p:cNvPicPr>
              <a:picLocks noChangeAspect="1"/>
            </p:cNvPicPr>
            <p:nvPr/>
          </p:nvPicPr>
          <p:blipFill rotWithShape="1">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rcRect t="18359" b="13389"/>
            <a:stretch/>
          </p:blipFill>
          <p:spPr>
            <a:xfrm>
              <a:off x="5964498" y="5209231"/>
              <a:ext cx="225176" cy="198890"/>
            </a:xfrm>
            <a:prstGeom prst="rect">
              <a:avLst/>
            </a:prstGeom>
          </p:spPr>
        </p:pic>
        <p:pic>
          <p:nvPicPr>
            <p:cNvPr id="945" name="Graphic 944" descr="Alibaba cloud logo">
              <a:extLst>
                <a:ext uri="{FF2B5EF4-FFF2-40B4-BE49-F238E27FC236}">
                  <a16:creationId xmlns:a16="http://schemas.microsoft.com/office/drawing/2014/main" id="{5C65F942-3AF9-487A-8780-490FDE6DBCF3}"/>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7478910" y="4612811"/>
              <a:ext cx="310664" cy="159388"/>
            </a:xfrm>
            <a:prstGeom prst="rect">
              <a:avLst/>
            </a:prstGeom>
          </p:spPr>
        </p:pic>
        <p:pic>
          <p:nvPicPr>
            <p:cNvPr id="946" name="Graphic 945" descr="AWS logo">
              <a:extLst>
                <a:ext uri="{FF2B5EF4-FFF2-40B4-BE49-F238E27FC236}">
                  <a16:creationId xmlns:a16="http://schemas.microsoft.com/office/drawing/2014/main" id="{7AD0C801-A87A-4933-BD4F-C58FDD2400C8}"/>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7136760" y="4656236"/>
              <a:ext cx="202962" cy="202962"/>
            </a:xfrm>
            <a:prstGeom prst="rect">
              <a:avLst/>
            </a:prstGeom>
          </p:spPr>
        </p:pic>
        <p:pic>
          <p:nvPicPr>
            <p:cNvPr id="947" name="Graphic 946" descr="Google cloud logo">
              <a:extLst>
                <a:ext uri="{FF2B5EF4-FFF2-40B4-BE49-F238E27FC236}">
                  <a16:creationId xmlns:a16="http://schemas.microsoft.com/office/drawing/2014/main" id="{10A19D02-33FA-4DA1-9B3B-8372F4A6C899}"/>
                </a:ext>
              </a:extLst>
            </p:cNvPr>
            <p:cNvPicPr>
              <a:picLocks noChangeAspect="1"/>
            </p:cNvPicPr>
            <p:nvPr/>
          </p:nvPicPr>
          <p:blipFill rotWithShape="1">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rcRect l="9401" t="36396" r="8939" b="38967"/>
            <a:stretch/>
          </p:blipFill>
          <p:spPr>
            <a:xfrm>
              <a:off x="6966479" y="4552031"/>
              <a:ext cx="543524" cy="163978"/>
            </a:xfrm>
            <a:prstGeom prst="rect">
              <a:avLst/>
            </a:prstGeom>
          </p:spPr>
        </p:pic>
        <p:pic>
          <p:nvPicPr>
            <p:cNvPr id="948" name="Graphic 947" descr="SAS logo">
              <a:extLst>
                <a:ext uri="{FF2B5EF4-FFF2-40B4-BE49-F238E27FC236}">
                  <a16:creationId xmlns:a16="http://schemas.microsoft.com/office/drawing/2014/main" id="{C5AC02BF-FC13-4DE3-BB01-BAF56A398E03}"/>
                </a:ext>
              </a:extLst>
            </p:cNvPr>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7557811" y="4939091"/>
              <a:ext cx="248391" cy="139755"/>
            </a:xfrm>
            <a:prstGeom prst="rect">
              <a:avLst/>
            </a:prstGeom>
          </p:spPr>
        </p:pic>
        <p:pic>
          <p:nvPicPr>
            <p:cNvPr id="949" name="Picture 28" descr="Image result for Cloudera">
              <a:extLst>
                <a:ext uri="{FF2B5EF4-FFF2-40B4-BE49-F238E27FC236}">
                  <a16:creationId xmlns:a16="http://schemas.microsoft.com/office/drawing/2014/main" id="{3F0CC439-AD22-469F-8E14-52B3B5548D60}"/>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7200803" y="4969079"/>
              <a:ext cx="328984" cy="79779"/>
            </a:xfrm>
            <a:prstGeom prst="rect">
              <a:avLst/>
            </a:prstGeom>
            <a:noFill/>
            <a:extLst>
              <a:ext uri="{909E8E84-426E-40DD-AFC4-6F175D3DCCD1}">
                <a14:hiddenFill xmlns:a14="http://schemas.microsoft.com/office/drawing/2010/main">
                  <a:solidFill>
                    <a:srgbClr val="FFFFFF"/>
                  </a:solidFill>
                </a14:hiddenFill>
              </a:ext>
            </a:extLst>
          </p:spPr>
        </p:pic>
        <p:pic>
          <p:nvPicPr>
            <p:cNvPr id="950" name="Graphic 949" descr="Databrick logo">
              <a:extLst>
                <a:ext uri="{FF2B5EF4-FFF2-40B4-BE49-F238E27FC236}">
                  <a16:creationId xmlns:a16="http://schemas.microsoft.com/office/drawing/2014/main" id="{6E29874F-B2D6-4E64-A833-3C97BF272332}"/>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rcRect/>
            <a:stretch/>
          </p:blipFill>
          <p:spPr>
            <a:xfrm>
              <a:off x="7032032" y="4947726"/>
              <a:ext cx="122484" cy="122484"/>
            </a:xfrm>
            <a:prstGeom prst="rect">
              <a:avLst/>
            </a:prstGeom>
          </p:spPr>
        </p:pic>
        <p:pic>
          <p:nvPicPr>
            <p:cNvPr id="951" name="Picture 950" descr="Excel">
              <a:extLst>
                <a:ext uri="{FF2B5EF4-FFF2-40B4-BE49-F238E27FC236}">
                  <a16:creationId xmlns:a16="http://schemas.microsoft.com/office/drawing/2014/main" id="{09DE4F37-9BAD-4116-BE5B-BC624E39A81F}"/>
                </a:ext>
              </a:extLst>
            </p:cNvPr>
            <p:cNvPicPr>
              <a:picLocks noChangeAspect="1"/>
            </p:cNvPicPr>
            <p:nvPr/>
          </p:nvPicPr>
          <p:blipFill>
            <a:blip r:embed="rId47">
              <a:extLst>
                <a:ext uri="{28A0092B-C50C-407E-A947-70E740481C1C}">
                  <a14:useLocalDpi xmlns:a14="http://schemas.microsoft.com/office/drawing/2010/main" val="0"/>
                </a:ext>
              </a:extLst>
            </a:blip>
            <a:srcRect/>
            <a:stretch/>
          </p:blipFill>
          <p:spPr>
            <a:xfrm>
              <a:off x="4894539" y="4842934"/>
              <a:ext cx="337347" cy="337347"/>
            </a:xfrm>
            <a:prstGeom prst="rect">
              <a:avLst/>
            </a:prstGeom>
          </p:spPr>
        </p:pic>
        <p:pic>
          <p:nvPicPr>
            <p:cNvPr id="952" name="Picture 4" descr="A close up of a sign&#10;&#10;Description automatically generated">
              <a:extLst>
                <a:ext uri="{FF2B5EF4-FFF2-40B4-BE49-F238E27FC236}">
                  <a16:creationId xmlns:a16="http://schemas.microsoft.com/office/drawing/2014/main" id="{82379DD3-91FB-4280-B6D0-E5D5CF2C669D}"/>
                </a:ext>
              </a:extLst>
            </p:cNvPr>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6309191" y="4622075"/>
              <a:ext cx="157072" cy="157072"/>
            </a:xfrm>
            <a:prstGeom prst="rect">
              <a:avLst/>
            </a:prstGeom>
            <a:noFill/>
            <a:extLst>
              <a:ext uri="{909E8E84-426E-40DD-AFC4-6F175D3DCCD1}">
                <a14:hiddenFill xmlns:a14="http://schemas.microsoft.com/office/drawing/2010/main">
                  <a:solidFill>
                    <a:srgbClr val="FFFFFF"/>
                  </a:solidFill>
                </a14:hiddenFill>
              </a:ext>
            </a:extLst>
          </p:spPr>
        </p:pic>
        <p:pic>
          <p:nvPicPr>
            <p:cNvPr id="953" name="Picture 14" descr="Image result for Oracle">
              <a:extLst>
                <a:ext uri="{FF2B5EF4-FFF2-40B4-BE49-F238E27FC236}">
                  <a16:creationId xmlns:a16="http://schemas.microsoft.com/office/drawing/2014/main" id="{9700ADCE-481A-49F3-A514-7075307BD7B4}"/>
                </a:ext>
              </a:extLst>
            </p:cNvPr>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5804434" y="4921280"/>
              <a:ext cx="302551" cy="42980"/>
            </a:xfrm>
            <a:prstGeom prst="rect">
              <a:avLst/>
            </a:prstGeom>
            <a:noFill/>
            <a:extLst>
              <a:ext uri="{909E8E84-426E-40DD-AFC4-6F175D3DCCD1}">
                <a14:hiddenFill xmlns:a14="http://schemas.microsoft.com/office/drawing/2010/main">
                  <a:solidFill>
                    <a:srgbClr val="FFFFFF"/>
                  </a:solidFill>
                </a14:hiddenFill>
              </a:ext>
            </a:extLst>
          </p:spPr>
        </p:pic>
        <p:pic>
          <p:nvPicPr>
            <p:cNvPr id="954" name="Picture 24" descr="Image result for Teradata logo">
              <a:extLst>
                <a:ext uri="{FF2B5EF4-FFF2-40B4-BE49-F238E27FC236}">
                  <a16:creationId xmlns:a16="http://schemas.microsoft.com/office/drawing/2014/main" id="{F0E7EAEC-708E-4A46-BEB4-C8466C6093FA}"/>
                </a:ext>
              </a:extLst>
            </p:cNvPr>
            <p:cNvPicPr>
              <a:picLocks noChangeAspect="1" noChangeArrowheads="1"/>
            </p:cNvPicPr>
            <p:nvPr/>
          </p:nvPicPr>
          <p:blipFill rotWithShape="1">
            <a:blip r:embed="rId50" cstate="print">
              <a:extLst>
                <a:ext uri="{28A0092B-C50C-407E-A947-70E740481C1C}">
                  <a14:useLocalDpi xmlns:a14="http://schemas.microsoft.com/office/drawing/2010/main" val="0"/>
                </a:ext>
              </a:extLst>
            </a:blip>
            <a:srcRect/>
            <a:stretch/>
          </p:blipFill>
          <p:spPr bwMode="auto">
            <a:xfrm>
              <a:off x="5816671" y="5007246"/>
              <a:ext cx="278076" cy="93659"/>
            </a:xfrm>
            <a:prstGeom prst="rect">
              <a:avLst/>
            </a:prstGeom>
            <a:noFill/>
            <a:extLst>
              <a:ext uri="{909E8E84-426E-40DD-AFC4-6F175D3DCCD1}">
                <a14:hiddenFill xmlns:a14="http://schemas.microsoft.com/office/drawing/2010/main">
                  <a:solidFill>
                    <a:srgbClr val="FFFFFF"/>
                  </a:solidFill>
                </a14:hiddenFill>
              </a:ext>
            </a:extLst>
          </p:spPr>
        </p:pic>
        <p:pic>
          <p:nvPicPr>
            <p:cNvPr id="955" name="Picture 2" descr="MonoDB logo">
              <a:extLst>
                <a:ext uri="{FF2B5EF4-FFF2-40B4-BE49-F238E27FC236}">
                  <a16:creationId xmlns:a16="http://schemas.microsoft.com/office/drawing/2014/main" id="{C108FE41-A570-4EED-8C18-499F2B019A06}"/>
                </a:ext>
              </a:extLst>
            </p:cNvPr>
            <p:cNvPicPr>
              <a:picLocks noChangeAspect="1" noChangeArrowheads="1"/>
            </p:cNvPicPr>
            <p:nvPr/>
          </p:nvPicPr>
          <p:blipFill>
            <a:blip r:embed="rId51" cstate="print">
              <a:extLst>
                <a:ext uri="{28A0092B-C50C-407E-A947-70E740481C1C}">
                  <a14:useLocalDpi xmlns:a14="http://schemas.microsoft.com/office/drawing/2010/main" val="0"/>
                </a:ext>
              </a:extLst>
            </a:blip>
            <a:stretch>
              <a:fillRect/>
            </a:stretch>
          </p:blipFill>
          <p:spPr bwMode="auto">
            <a:xfrm>
              <a:off x="6167318" y="5019753"/>
              <a:ext cx="300288" cy="81528"/>
            </a:xfrm>
            <a:prstGeom prst="rect">
              <a:avLst/>
            </a:prstGeom>
            <a:noFill/>
            <a:extLst>
              <a:ext uri="{909E8E84-426E-40DD-AFC4-6F175D3DCCD1}">
                <a14:hiddenFill xmlns:a14="http://schemas.microsoft.com/office/drawing/2010/main">
                  <a:solidFill>
                    <a:srgbClr val="FFFFFF"/>
                  </a:solidFill>
                </a14:hiddenFill>
              </a:ext>
            </a:extLst>
          </p:spPr>
        </p:pic>
        <p:pic>
          <p:nvPicPr>
            <p:cNvPr id="956" name="Picture 955" descr="Cassandra logo">
              <a:extLst>
                <a:ext uri="{FF2B5EF4-FFF2-40B4-BE49-F238E27FC236}">
                  <a16:creationId xmlns:a16="http://schemas.microsoft.com/office/drawing/2014/main" id="{3EEEA199-1C8E-4F90-86E6-A0E35C57AB51}"/>
                </a:ext>
              </a:extLst>
            </p:cNvPr>
            <p:cNvPicPr>
              <a:picLocks noChangeAspect="1"/>
            </p:cNvPicPr>
            <p:nvPr/>
          </p:nvPicPr>
          <p:blipFill>
            <a:blip r:embed="rId52"/>
            <a:stretch>
              <a:fillRect/>
            </a:stretch>
          </p:blipFill>
          <p:spPr>
            <a:xfrm>
              <a:off x="6221116" y="4897313"/>
              <a:ext cx="192693" cy="129201"/>
            </a:xfrm>
            <a:prstGeom prst="rect">
              <a:avLst/>
            </a:prstGeom>
          </p:spPr>
        </p:pic>
        <p:pic>
          <p:nvPicPr>
            <p:cNvPr id="957" name="Picture 8" descr="Image result for SAP HANA logo">
              <a:extLst>
                <a:ext uri="{FF2B5EF4-FFF2-40B4-BE49-F238E27FC236}">
                  <a16:creationId xmlns:a16="http://schemas.microsoft.com/office/drawing/2014/main" id="{7E4CCDC2-8FCA-4438-88BD-F449D46E07F1}"/>
                </a:ext>
              </a:extLst>
            </p:cNvPr>
            <p:cNvPicPr>
              <a:picLocks noChangeAspect="1" noChangeArrowheads="1"/>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4638883" y="4738869"/>
              <a:ext cx="244544" cy="67216"/>
            </a:xfrm>
            <a:prstGeom prst="rect">
              <a:avLst/>
            </a:prstGeom>
            <a:noFill/>
            <a:extLst>
              <a:ext uri="{909E8E84-426E-40DD-AFC4-6F175D3DCCD1}">
                <a14:hiddenFill xmlns:a14="http://schemas.microsoft.com/office/drawing/2010/main">
                  <a:solidFill>
                    <a:srgbClr val="FFFFFF"/>
                  </a:solidFill>
                </a14:hiddenFill>
              </a:ext>
            </a:extLst>
          </p:spPr>
        </p:pic>
        <p:pic>
          <p:nvPicPr>
            <p:cNvPr id="958" name="Graphic 957" descr="Workday logo">
              <a:extLst>
                <a:ext uri="{FF2B5EF4-FFF2-40B4-BE49-F238E27FC236}">
                  <a16:creationId xmlns:a16="http://schemas.microsoft.com/office/drawing/2014/main" id="{366010CA-B9A7-491E-9953-08AD7EA8D155}"/>
                </a:ext>
              </a:extLst>
            </p:cNvPr>
            <p:cNvPicPr>
              <a:picLocks noChangeAspect="1"/>
            </p:cNvPicPr>
            <p:nvPr/>
          </p:nvPicPr>
          <p:blipFill>
            <a:blip r:embed="rId54">
              <a:extLst>
                <a:ext uri="{28A0092B-C50C-407E-A947-70E740481C1C}">
                  <a14:useLocalDpi xmlns:a14="http://schemas.microsoft.com/office/drawing/2010/main" val="0"/>
                </a:ext>
                <a:ext uri="{96DAC541-7B7A-43D3-8B79-37D633B846F1}">
                  <asvg:svgBlip xmlns:asvg="http://schemas.microsoft.com/office/drawing/2016/SVG/main" r:embed="rId55"/>
                </a:ext>
              </a:extLst>
            </a:blip>
            <a:stretch>
              <a:fillRect/>
            </a:stretch>
          </p:blipFill>
          <p:spPr>
            <a:xfrm>
              <a:off x="4624566" y="4523399"/>
              <a:ext cx="281268" cy="281268"/>
            </a:xfrm>
            <a:prstGeom prst="rect">
              <a:avLst/>
            </a:prstGeom>
          </p:spPr>
        </p:pic>
      </p:grpSp>
      <p:cxnSp>
        <p:nvCxnSpPr>
          <p:cNvPr id="968" name="Straight Arrow Connector 967" descr="Blue arrow">
            <a:extLst>
              <a:ext uri="{FF2B5EF4-FFF2-40B4-BE49-F238E27FC236}">
                <a16:creationId xmlns:a16="http://schemas.microsoft.com/office/drawing/2014/main" id="{E3DAEC3A-6124-4070-984E-24EAE35DD792}"/>
              </a:ext>
            </a:extLst>
          </p:cNvPr>
          <p:cNvCxnSpPr>
            <a:cxnSpLocks/>
          </p:cNvCxnSpPr>
          <p:nvPr/>
        </p:nvCxnSpPr>
        <p:spPr>
          <a:xfrm>
            <a:off x="5942302" y="5769367"/>
            <a:ext cx="233796"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sp>
        <p:nvSpPr>
          <p:cNvPr id="969" name="Oval 968" descr="Dark blue circle">
            <a:extLst>
              <a:ext uri="{FF2B5EF4-FFF2-40B4-BE49-F238E27FC236}">
                <a16:creationId xmlns:a16="http://schemas.microsoft.com/office/drawing/2014/main" id="{971BA8E9-BFE8-48B9-A987-CEECCB5864B4}"/>
              </a:ext>
            </a:extLst>
          </p:cNvPr>
          <p:cNvSpPr/>
          <p:nvPr/>
        </p:nvSpPr>
        <p:spPr bwMode="auto">
          <a:xfrm>
            <a:off x="5863747" y="3954065"/>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70" name="Oval 969" descr="Dark blue circle">
            <a:extLst>
              <a:ext uri="{FF2B5EF4-FFF2-40B4-BE49-F238E27FC236}">
                <a16:creationId xmlns:a16="http://schemas.microsoft.com/office/drawing/2014/main" id="{7EFE7FC8-3827-4674-83F0-449458CE37CF}"/>
              </a:ext>
            </a:extLst>
          </p:cNvPr>
          <p:cNvSpPr/>
          <p:nvPr/>
        </p:nvSpPr>
        <p:spPr bwMode="auto">
          <a:xfrm>
            <a:off x="7873176" y="3956302"/>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71" name="Oval 970" descr="Dark blue circle">
            <a:extLst>
              <a:ext uri="{FF2B5EF4-FFF2-40B4-BE49-F238E27FC236}">
                <a16:creationId xmlns:a16="http://schemas.microsoft.com/office/drawing/2014/main" id="{B72131E7-4BC8-4FD9-BBCF-1ED09D54F74B}"/>
              </a:ext>
            </a:extLst>
          </p:cNvPr>
          <p:cNvSpPr/>
          <p:nvPr/>
        </p:nvSpPr>
        <p:spPr bwMode="auto">
          <a:xfrm>
            <a:off x="8170016" y="3576675"/>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72" name="Oval 971" descr="Dark blue circle">
            <a:extLst>
              <a:ext uri="{FF2B5EF4-FFF2-40B4-BE49-F238E27FC236}">
                <a16:creationId xmlns:a16="http://schemas.microsoft.com/office/drawing/2014/main" id="{81AF5659-926C-41D0-8A93-54E00E91EB4B}"/>
              </a:ext>
            </a:extLst>
          </p:cNvPr>
          <p:cNvSpPr/>
          <p:nvPr/>
        </p:nvSpPr>
        <p:spPr bwMode="auto">
          <a:xfrm>
            <a:off x="9749657" y="3549400"/>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73" name="Oval 972" descr="Dark blue circle">
            <a:extLst>
              <a:ext uri="{FF2B5EF4-FFF2-40B4-BE49-F238E27FC236}">
                <a16:creationId xmlns:a16="http://schemas.microsoft.com/office/drawing/2014/main" id="{A13745B0-8AF4-4085-B039-EFE8D5F09104}"/>
              </a:ext>
            </a:extLst>
          </p:cNvPr>
          <p:cNvSpPr/>
          <p:nvPr/>
        </p:nvSpPr>
        <p:spPr bwMode="auto">
          <a:xfrm>
            <a:off x="10563990" y="3528219"/>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74" name="Oval 973" descr="Dark blue circle">
            <a:extLst>
              <a:ext uri="{FF2B5EF4-FFF2-40B4-BE49-F238E27FC236}">
                <a16:creationId xmlns:a16="http://schemas.microsoft.com/office/drawing/2014/main" id="{4483A51D-886C-48ED-8E0E-E4B86A2EDEDB}"/>
              </a:ext>
            </a:extLst>
          </p:cNvPr>
          <p:cNvSpPr/>
          <p:nvPr/>
        </p:nvSpPr>
        <p:spPr bwMode="auto">
          <a:xfrm>
            <a:off x="10532862" y="2912413"/>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75" name="Oval 974" descr="Dark blue circle">
            <a:extLst>
              <a:ext uri="{FF2B5EF4-FFF2-40B4-BE49-F238E27FC236}">
                <a16:creationId xmlns:a16="http://schemas.microsoft.com/office/drawing/2014/main" id="{8136FA48-0FA8-4727-B7AB-981C169B9B2D}"/>
              </a:ext>
            </a:extLst>
          </p:cNvPr>
          <p:cNvSpPr/>
          <p:nvPr/>
        </p:nvSpPr>
        <p:spPr bwMode="auto">
          <a:xfrm>
            <a:off x="11199673" y="2876853"/>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76" name="Rectangle 975">
            <a:extLst>
              <a:ext uri="{FF2B5EF4-FFF2-40B4-BE49-F238E27FC236}">
                <a16:creationId xmlns:a16="http://schemas.microsoft.com/office/drawing/2014/main" id="{6275FB44-A13D-4F51-AC59-B11EA5DA8E19}"/>
              </a:ext>
            </a:extLst>
          </p:cNvPr>
          <p:cNvSpPr/>
          <p:nvPr/>
        </p:nvSpPr>
        <p:spPr bwMode="auto">
          <a:xfrm>
            <a:off x="6219963" y="3913300"/>
            <a:ext cx="2103120" cy="317541"/>
          </a:xfrm>
          <a:prstGeom prst="rect">
            <a:avLst/>
          </a:prstGeom>
          <a:solidFill>
            <a:schemeClr val="bg1">
              <a:lumMod val="95000"/>
            </a:schemeClr>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Real-time streaming data</a:t>
            </a:r>
          </a:p>
        </p:txBody>
      </p:sp>
      <p:pic>
        <p:nvPicPr>
          <p:cNvPr id="977" name="Graphic 976">
            <a:extLst>
              <a:ext uri="{FF2B5EF4-FFF2-40B4-BE49-F238E27FC236}">
                <a16:creationId xmlns:a16="http://schemas.microsoft.com/office/drawing/2014/main" id="{7A59972B-C6C6-46A8-A982-0E12CB625439}"/>
              </a:ext>
              <a:ext uri="{C183D7F6-B498-43B3-948B-1728B52AA6E4}">
                <adec:decorative xmlns:adec="http://schemas.microsoft.com/office/drawing/2017/decorative" val="1"/>
              </a:ext>
            </a:extLst>
          </p:cNvPr>
          <p:cNvPicPr>
            <a:picLocks noChangeAspect="1"/>
          </p:cNvPicPr>
          <p:nvPr/>
        </p:nvPicPr>
        <p:blipFill>
          <a:blip r:embed="rId56">
            <a:extLst>
              <a:ext uri="{28A0092B-C50C-407E-A947-70E740481C1C}">
                <a14:useLocalDpi xmlns:a14="http://schemas.microsoft.com/office/drawing/2010/main" val="0"/>
              </a:ext>
              <a:ext uri="{96DAC541-7B7A-43D3-8B79-37D633B846F1}">
                <asvg:svgBlip xmlns:asvg="http://schemas.microsoft.com/office/drawing/2016/SVG/main" r:embed="rId57"/>
              </a:ext>
            </a:extLst>
          </a:blip>
          <a:srcRect/>
          <a:stretch/>
        </p:blipFill>
        <p:spPr>
          <a:xfrm rot="5400000">
            <a:off x="7964511" y="3946201"/>
            <a:ext cx="251738" cy="251738"/>
          </a:xfrm>
          <a:prstGeom prst="rect">
            <a:avLst/>
          </a:prstGeom>
        </p:spPr>
      </p:pic>
      <p:grpSp>
        <p:nvGrpSpPr>
          <p:cNvPr id="978" name="Group 977">
            <a:extLst>
              <a:ext uri="{FF2B5EF4-FFF2-40B4-BE49-F238E27FC236}">
                <a16:creationId xmlns:a16="http://schemas.microsoft.com/office/drawing/2014/main" id="{69F40D7C-E3E9-4FB2-AD7D-3CBCB913D14A}"/>
              </a:ext>
            </a:extLst>
          </p:cNvPr>
          <p:cNvGrpSpPr/>
          <p:nvPr/>
        </p:nvGrpSpPr>
        <p:grpSpPr>
          <a:xfrm>
            <a:off x="7515558" y="3486669"/>
            <a:ext cx="822960" cy="283517"/>
            <a:chOff x="6530821" y="2692328"/>
            <a:chExt cx="822960" cy="283517"/>
          </a:xfrm>
        </p:grpSpPr>
        <p:sp>
          <p:nvSpPr>
            <p:cNvPr id="979" name="Rectangle 978">
              <a:extLst>
                <a:ext uri="{FF2B5EF4-FFF2-40B4-BE49-F238E27FC236}">
                  <a16:creationId xmlns:a16="http://schemas.microsoft.com/office/drawing/2014/main" id="{C0C334F7-308D-4BEE-A2EB-A54A49594C93}"/>
                </a:ext>
              </a:extLst>
            </p:cNvPr>
            <p:cNvSpPr/>
            <p:nvPr/>
          </p:nvSpPr>
          <p:spPr bwMode="auto">
            <a:xfrm>
              <a:off x="6530821" y="2692328"/>
              <a:ext cx="822960" cy="283517"/>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91440" tIns="0" rIns="91440" bIns="0" numCol="1" spcCol="0" rtlCol="0" fromWordArt="0" anchor="ctr"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Change </a:t>
              </a:r>
              <a:b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feed</a:t>
              </a:r>
            </a:p>
          </p:txBody>
        </p:sp>
        <p:pic>
          <p:nvPicPr>
            <p:cNvPr id="980" name="Graphic 979">
              <a:extLst>
                <a:ext uri="{FF2B5EF4-FFF2-40B4-BE49-F238E27FC236}">
                  <a16:creationId xmlns:a16="http://schemas.microsoft.com/office/drawing/2014/main" id="{C806773C-D1B3-47EB-BA06-C5F2B5F7EF09}"/>
                </a:ext>
              </a:extLst>
            </p:cNvPr>
            <p:cNvPicPr>
              <a:picLocks noChangeAspect="1"/>
            </p:cNvPicPr>
            <p:nvPr/>
          </p:nvPicPr>
          <p:blipFill>
            <a:blip r:embed="rId58">
              <a:extLst>
                <a:ext uri="{28A0092B-C50C-407E-A947-70E740481C1C}">
                  <a14:useLocalDpi xmlns:a14="http://schemas.microsoft.com/office/drawing/2010/main" val="0"/>
                </a:ext>
                <a:ext uri="{96DAC541-7B7A-43D3-8B79-37D633B846F1}">
                  <asvg:svgBlip xmlns:asvg="http://schemas.microsoft.com/office/drawing/2016/SVG/main" r:embed="rId59"/>
                </a:ext>
              </a:extLst>
            </a:blip>
            <a:srcRect/>
            <a:stretch/>
          </p:blipFill>
          <p:spPr>
            <a:xfrm>
              <a:off x="7082636" y="2761160"/>
              <a:ext cx="163308" cy="163308"/>
            </a:xfrm>
            <a:prstGeom prst="rect">
              <a:avLst/>
            </a:prstGeom>
          </p:spPr>
        </p:pic>
      </p:grpSp>
      <p:grpSp>
        <p:nvGrpSpPr>
          <p:cNvPr id="981" name="Group 980">
            <a:extLst>
              <a:ext uri="{FF2B5EF4-FFF2-40B4-BE49-F238E27FC236}">
                <a16:creationId xmlns:a16="http://schemas.microsoft.com/office/drawing/2014/main" id="{630AE425-F67E-41CA-B2B4-73C70615A625}"/>
              </a:ext>
            </a:extLst>
          </p:cNvPr>
          <p:cNvGrpSpPr/>
          <p:nvPr/>
        </p:nvGrpSpPr>
        <p:grpSpPr>
          <a:xfrm>
            <a:off x="9030767" y="3490868"/>
            <a:ext cx="1760405" cy="282580"/>
            <a:chOff x="9030767" y="2696527"/>
            <a:chExt cx="1760405" cy="282580"/>
          </a:xfrm>
        </p:grpSpPr>
        <p:sp>
          <p:nvSpPr>
            <p:cNvPr id="982" name="Rectangle 981">
              <a:extLst>
                <a:ext uri="{FF2B5EF4-FFF2-40B4-BE49-F238E27FC236}">
                  <a16:creationId xmlns:a16="http://schemas.microsoft.com/office/drawing/2014/main" id="{27007312-5887-436A-AC64-0EC9B908EFAA}"/>
                </a:ext>
              </a:extLst>
            </p:cNvPr>
            <p:cNvSpPr/>
            <p:nvPr/>
          </p:nvSpPr>
          <p:spPr bwMode="auto">
            <a:xfrm>
              <a:off x="9030767" y="2696527"/>
              <a:ext cx="1760405" cy="282580"/>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91440" tIns="91440" rIns="91440" bIns="91440" numCol="1" spcCol="0" rtlCol="0" fromWordArt="0" anchor="ctr"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Event Based Processing</a:t>
              </a:r>
            </a:p>
          </p:txBody>
        </p:sp>
        <p:pic>
          <p:nvPicPr>
            <p:cNvPr id="983" name="Graphic 982">
              <a:extLst>
                <a:ext uri="{FF2B5EF4-FFF2-40B4-BE49-F238E27FC236}">
                  <a16:creationId xmlns:a16="http://schemas.microsoft.com/office/drawing/2014/main" id="{8C12C665-073A-44CD-9DC7-D775B0B6E98E}"/>
                </a:ext>
              </a:extLst>
            </p:cNvPr>
            <p:cNvPicPr>
              <a:picLocks noChangeAspect="1"/>
            </p:cNvPicPr>
            <p:nvPr/>
          </p:nvPicPr>
          <p:blipFill>
            <a:blip r:embed="rId60">
              <a:extLst>
                <a:ext uri="{28A0092B-C50C-407E-A947-70E740481C1C}">
                  <a14:useLocalDpi xmlns:a14="http://schemas.microsoft.com/office/drawing/2010/main" val="0"/>
                </a:ext>
                <a:ext uri="{96DAC541-7B7A-43D3-8B79-37D633B846F1}">
                  <asvg:svgBlip xmlns:asvg="http://schemas.microsoft.com/office/drawing/2016/SVG/main" r:embed="rId61"/>
                </a:ext>
              </a:extLst>
            </a:blip>
            <a:srcRect/>
            <a:stretch/>
          </p:blipFill>
          <p:spPr>
            <a:xfrm>
              <a:off x="10248311" y="2757832"/>
              <a:ext cx="173089" cy="173088"/>
            </a:xfrm>
            <a:prstGeom prst="rect">
              <a:avLst/>
            </a:prstGeom>
          </p:spPr>
        </p:pic>
        <p:pic>
          <p:nvPicPr>
            <p:cNvPr id="984" name="Graphic 983">
              <a:extLst>
                <a:ext uri="{FF2B5EF4-FFF2-40B4-BE49-F238E27FC236}">
                  <a16:creationId xmlns:a16="http://schemas.microsoft.com/office/drawing/2014/main" id="{BCE050DF-DB49-489D-BEEA-A86EFC57B7F7}"/>
                </a:ext>
              </a:extLst>
            </p:cNvPr>
            <p:cNvPicPr>
              <a:picLocks noChangeAspect="1"/>
            </p:cNvPicPr>
            <p:nvPr/>
          </p:nvPicPr>
          <p:blipFill rotWithShape="1">
            <a:blip r:embed="rId62">
              <a:extLst>
                <a:ext uri="{28A0092B-C50C-407E-A947-70E740481C1C}">
                  <a14:useLocalDpi xmlns:a14="http://schemas.microsoft.com/office/drawing/2010/main" val="0"/>
                </a:ext>
                <a:ext uri="{96DAC541-7B7A-43D3-8B79-37D633B846F1}">
                  <asvg:svgBlip xmlns:asvg="http://schemas.microsoft.com/office/drawing/2016/SVG/main" r:embed="rId63"/>
                </a:ext>
              </a:extLst>
            </a:blip>
            <a:srcRect t="2" r="69645" b="-3413"/>
            <a:stretch/>
          </p:blipFill>
          <p:spPr>
            <a:xfrm>
              <a:off x="10480860" y="2759374"/>
              <a:ext cx="103933" cy="164388"/>
            </a:xfrm>
            <a:prstGeom prst="rect">
              <a:avLst/>
            </a:prstGeom>
          </p:spPr>
        </p:pic>
      </p:grpSp>
      <p:sp>
        <p:nvSpPr>
          <p:cNvPr id="985" name="Rectangle 984">
            <a:extLst>
              <a:ext uri="{FF2B5EF4-FFF2-40B4-BE49-F238E27FC236}">
                <a16:creationId xmlns:a16="http://schemas.microsoft.com/office/drawing/2014/main" id="{7A471E62-6F97-438C-A270-899818C64853}"/>
              </a:ext>
            </a:extLst>
          </p:cNvPr>
          <p:cNvSpPr/>
          <p:nvPr/>
        </p:nvSpPr>
        <p:spPr bwMode="auto">
          <a:xfrm>
            <a:off x="11026678" y="2862735"/>
            <a:ext cx="452270" cy="222109"/>
          </a:xfrm>
          <a:prstGeom prst="rect">
            <a:avLst/>
          </a:prstGeom>
          <a:solidFill>
            <a:schemeClr val="bg1"/>
          </a:solidFill>
          <a:ln w="15875">
            <a:solidFill>
              <a:srgbClr val="BFBFB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r>
              <a:rPr kumimoji="0" lang="en-US" sz="600" b="0" i="0" u="none" strike="noStrike" kern="0" cap="none" spc="0" normalizeH="0" baseline="0" noProof="0">
                <a:ln>
                  <a:noFill/>
                </a:ln>
                <a:solidFill>
                  <a:srgbClr val="0078D4"/>
                </a:solidFill>
                <a:effectLst/>
                <a:uLnTx/>
                <a:uFillTx/>
                <a:latin typeface="Segoe UI"/>
                <a:ea typeface="+mn-ea"/>
                <a:cs typeface="Segoe UI Semibold" panose="020B0702040204020203" pitchFamily="34" charset="0"/>
              </a:rPr>
              <a:t>Last 15 min</a:t>
            </a:r>
          </a:p>
        </p:txBody>
      </p:sp>
      <p:sp>
        <p:nvSpPr>
          <p:cNvPr id="986" name="Rectangle 985">
            <a:extLst>
              <a:ext uri="{FF2B5EF4-FFF2-40B4-BE49-F238E27FC236}">
                <a16:creationId xmlns:a16="http://schemas.microsoft.com/office/drawing/2014/main" id="{3A81BD83-E1EF-4FE0-BB6B-EF385B6DDC9F}"/>
              </a:ext>
            </a:extLst>
          </p:cNvPr>
          <p:cNvSpPr/>
          <p:nvPr/>
        </p:nvSpPr>
        <p:spPr bwMode="auto">
          <a:xfrm>
            <a:off x="10390167" y="2862735"/>
            <a:ext cx="453433" cy="222109"/>
          </a:xfrm>
          <a:prstGeom prst="rect">
            <a:avLst/>
          </a:prstGeom>
          <a:solidFill>
            <a:schemeClr val="bg1"/>
          </a:solidFill>
          <a:ln w="15875">
            <a:solidFill>
              <a:srgbClr val="BFBFB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r>
              <a:rPr kumimoji="0" lang="en-US" sz="600" b="0" i="0" u="none" strike="noStrike" kern="0" cap="none" spc="0" normalizeH="0" baseline="0" noProof="0">
                <a:ln>
                  <a:noFill/>
                </a:ln>
                <a:solidFill>
                  <a:srgbClr val="0078D4"/>
                </a:solidFill>
                <a:effectLst/>
                <a:uLnTx/>
                <a:uFillTx/>
                <a:latin typeface="Segoe UI"/>
                <a:ea typeface="+mn-ea"/>
                <a:cs typeface="Segoe UI Semibold" panose="020B0702040204020203" pitchFamily="34" charset="0"/>
              </a:rPr>
              <a:t>Last 1,000 records</a:t>
            </a:r>
          </a:p>
        </p:txBody>
      </p:sp>
      <p:sp>
        <p:nvSpPr>
          <p:cNvPr id="987" name="Rectangle 986">
            <a:extLst>
              <a:ext uri="{FF2B5EF4-FFF2-40B4-BE49-F238E27FC236}">
                <a16:creationId xmlns:a16="http://schemas.microsoft.com/office/drawing/2014/main" id="{16ECA8F6-AF87-490C-A7A7-5476FEB72B39}"/>
              </a:ext>
              <a:ext uri="{C183D7F6-B498-43B3-948B-1728B52AA6E4}">
                <adec:decorative xmlns:adec="http://schemas.microsoft.com/office/drawing/2017/decorative" val="1"/>
              </a:ext>
            </a:extLst>
          </p:cNvPr>
          <p:cNvSpPr/>
          <p:nvPr/>
        </p:nvSpPr>
        <p:spPr bwMode="auto">
          <a:xfrm>
            <a:off x="5405040" y="2658346"/>
            <a:ext cx="4934710" cy="583348"/>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91440" bIns="91440" numCol="1" spcCol="0" rtlCol="0" fromWordArt="0" anchor="t" anchorCtr="0" forceAA="0" compatLnSpc="1">
            <a:prstTxWarp prst="textNoShape">
              <a:avLst/>
            </a:prstTxWarp>
            <a:noAutofit/>
          </a:bodyPr>
          <a:lstStyle/>
          <a:p>
            <a:pPr marL="0" marR="0" lvl="0" indent="0" algn="ctr" defTabSz="710593" rtl="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endParaRPr>
          </a:p>
        </p:txBody>
      </p:sp>
      <p:sp>
        <p:nvSpPr>
          <p:cNvPr id="988" name="Rectangle 987">
            <a:extLst>
              <a:ext uri="{FF2B5EF4-FFF2-40B4-BE49-F238E27FC236}">
                <a16:creationId xmlns:a16="http://schemas.microsoft.com/office/drawing/2014/main" id="{B77B4706-04C1-468E-9683-12E6410A3A8A}"/>
              </a:ext>
              <a:ext uri="{C183D7F6-B498-43B3-948B-1728B52AA6E4}">
                <adec:decorative xmlns:adec="http://schemas.microsoft.com/office/drawing/2017/decorative" val="1"/>
              </a:ext>
            </a:extLst>
          </p:cNvPr>
          <p:cNvSpPr/>
          <p:nvPr/>
        </p:nvSpPr>
        <p:spPr bwMode="auto">
          <a:xfrm>
            <a:off x="7622142" y="2721216"/>
            <a:ext cx="2377440" cy="191073"/>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defTabSz="710593">
              <a:lnSpc>
                <a:spcPct val="90000"/>
              </a:lnSpc>
              <a:spcBef>
                <a:spcPct val="0"/>
              </a:spcBef>
              <a:spcAft>
                <a:spcPts val="400"/>
              </a:spcAft>
              <a:defRPr/>
            </a:pPr>
            <a:r>
              <a:rPr lang="en-US" sz="900" kern="0">
                <a:solidFill>
                  <a:srgbClr val="000000"/>
                </a:solidFill>
                <a:latin typeface="Segoe UI Semibold" panose="020B0702040204020203" pitchFamily="34" charset="0"/>
                <a:cs typeface="Segoe UI Semibold" panose="020B0702040204020203" pitchFamily="34" charset="0"/>
              </a:rPr>
              <a:t>CDM    </a:t>
            </a:r>
            <a:r>
              <a:rPr kumimoji="0" lang="en-US" sz="700" b="0" i="0" u="none" strike="noStrike" kern="0" cap="none" spc="0" normalizeH="0" baseline="0" noProof="0">
                <a:ln>
                  <a:noFill/>
                </a:ln>
                <a:solidFill>
                  <a:srgbClr val="0078D4"/>
                </a:solidFill>
                <a:effectLst/>
                <a:uLnTx/>
                <a:uFillTx/>
                <a:latin typeface="Segoe UI"/>
                <a:ea typeface="+mn-ea"/>
                <a:cs typeface="Segoe UI Semibold" panose="020B0702040204020203" pitchFamily="34" charset="0"/>
              </a:rPr>
              <a:t>Profile unification</a:t>
            </a:r>
            <a:r>
              <a:rPr kumimoji="0" lang="en-US" sz="700" b="0" i="0" u="none" strike="noStrike" kern="0" cap="none" spc="0" normalizeH="0" noProof="0">
                <a:ln>
                  <a:noFill/>
                </a:ln>
                <a:solidFill>
                  <a:srgbClr val="0078D4"/>
                </a:solidFill>
                <a:effectLst/>
                <a:uLnTx/>
                <a:uFillTx/>
                <a:latin typeface="Segoe UI"/>
                <a:ea typeface="+mn-ea"/>
                <a:cs typeface="Segoe UI Semibold" panose="020B0702040204020203" pitchFamily="34" charset="0"/>
              </a:rPr>
              <a:t> | </a:t>
            </a:r>
            <a:r>
              <a:rPr kumimoji="0" lang="en-US" sz="700" b="0" i="0" u="none" strike="noStrike" kern="0" cap="none" spc="0" normalizeH="0" baseline="0" noProof="0">
                <a:ln>
                  <a:noFill/>
                </a:ln>
                <a:solidFill>
                  <a:srgbClr val="0078D4"/>
                </a:solidFill>
                <a:effectLst/>
                <a:uLnTx/>
                <a:uFillTx/>
                <a:latin typeface="Segoe UI"/>
                <a:ea typeface="+mn-ea"/>
                <a:cs typeface="Segoe UI Semibold" panose="020B0702040204020203" pitchFamily="34" charset="0"/>
              </a:rPr>
              <a:t>Signalization | Segmentation</a:t>
            </a:r>
          </a:p>
        </p:txBody>
      </p:sp>
      <p:sp>
        <p:nvSpPr>
          <p:cNvPr id="989" name="Freeform: Shape 988">
            <a:extLst>
              <a:ext uri="{FF2B5EF4-FFF2-40B4-BE49-F238E27FC236}">
                <a16:creationId xmlns:a16="http://schemas.microsoft.com/office/drawing/2014/main" id="{D3278755-5CC0-4095-998B-7030693D7A49}"/>
              </a:ext>
            </a:extLst>
          </p:cNvPr>
          <p:cNvSpPr/>
          <p:nvPr/>
        </p:nvSpPr>
        <p:spPr bwMode="auto">
          <a:xfrm>
            <a:off x="10120850" y="2775953"/>
            <a:ext cx="0" cy="268224"/>
          </a:xfrm>
          <a:custGeom>
            <a:avLst/>
            <a:gdLst>
              <a:gd name="connsiteX0" fmla="*/ 0 w 0"/>
              <a:gd name="connsiteY0" fmla="*/ 268224 h 268224"/>
              <a:gd name="connsiteX1" fmla="*/ 0 w 0"/>
              <a:gd name="connsiteY1" fmla="*/ 0 h 268224"/>
            </a:gdLst>
            <a:ahLst/>
            <a:cxnLst>
              <a:cxn ang="0">
                <a:pos x="connsiteX0" y="connsiteY0"/>
              </a:cxn>
              <a:cxn ang="0">
                <a:pos x="connsiteX1" y="connsiteY1"/>
              </a:cxn>
            </a:cxnLst>
            <a:rect l="l" t="t" r="r" b="b"/>
            <a:pathLst>
              <a:path h="268224">
                <a:moveTo>
                  <a:pt x="0" y="268224"/>
                </a:moveTo>
                <a:lnTo>
                  <a:pt x="0" y="0"/>
                </a:lnTo>
              </a:path>
            </a:pathLst>
          </a:cu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0" name="Freeform: Shape 989">
            <a:extLst>
              <a:ext uri="{FF2B5EF4-FFF2-40B4-BE49-F238E27FC236}">
                <a16:creationId xmlns:a16="http://schemas.microsoft.com/office/drawing/2014/main" id="{373D01E5-59A3-45CE-A02C-0AB0ECD91082}"/>
              </a:ext>
            </a:extLst>
          </p:cNvPr>
          <p:cNvSpPr/>
          <p:nvPr/>
        </p:nvSpPr>
        <p:spPr bwMode="auto">
          <a:xfrm>
            <a:off x="7220830" y="2458384"/>
            <a:ext cx="0" cy="548640"/>
          </a:xfrm>
          <a:custGeom>
            <a:avLst/>
            <a:gdLst>
              <a:gd name="connsiteX0" fmla="*/ 0 w 0"/>
              <a:gd name="connsiteY0" fmla="*/ 268224 h 268224"/>
              <a:gd name="connsiteX1" fmla="*/ 0 w 0"/>
              <a:gd name="connsiteY1" fmla="*/ 0 h 268224"/>
            </a:gdLst>
            <a:ahLst/>
            <a:cxnLst>
              <a:cxn ang="0">
                <a:pos x="connsiteX0" y="connsiteY0"/>
              </a:cxn>
              <a:cxn ang="0">
                <a:pos x="connsiteX1" y="connsiteY1"/>
              </a:cxn>
            </a:cxnLst>
            <a:rect l="l" t="t" r="r" b="b"/>
            <a:pathLst>
              <a:path h="268224">
                <a:moveTo>
                  <a:pt x="0" y="268224"/>
                </a:moveTo>
                <a:lnTo>
                  <a:pt x="0" y="0"/>
                </a:lnTo>
              </a:path>
            </a:pathLst>
          </a:cu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91" name="Group 990">
            <a:extLst>
              <a:ext uri="{FF2B5EF4-FFF2-40B4-BE49-F238E27FC236}">
                <a16:creationId xmlns:a16="http://schemas.microsoft.com/office/drawing/2014/main" id="{2BAB7C55-82A7-42B1-93E6-B5E8AF4A47FE}"/>
              </a:ext>
            </a:extLst>
          </p:cNvPr>
          <p:cNvGrpSpPr/>
          <p:nvPr/>
        </p:nvGrpSpPr>
        <p:grpSpPr>
          <a:xfrm>
            <a:off x="1787642" y="4547136"/>
            <a:ext cx="2996209" cy="874313"/>
            <a:chOff x="1787642" y="2670731"/>
            <a:chExt cx="2996209" cy="874313"/>
          </a:xfrm>
        </p:grpSpPr>
        <p:sp>
          <p:nvSpPr>
            <p:cNvPr id="992" name="Rectangle 991">
              <a:extLst>
                <a:ext uri="{FF2B5EF4-FFF2-40B4-BE49-F238E27FC236}">
                  <a16:creationId xmlns:a16="http://schemas.microsoft.com/office/drawing/2014/main" id="{8C90490F-FFFC-44FA-88D2-BC845FAC6D81}"/>
                </a:ext>
                <a:ext uri="{C183D7F6-B498-43B3-948B-1728B52AA6E4}">
                  <adec:decorative xmlns:adec="http://schemas.microsoft.com/office/drawing/2017/decorative" val="1"/>
                </a:ext>
              </a:extLst>
            </p:cNvPr>
            <p:cNvSpPr/>
            <p:nvPr/>
          </p:nvSpPr>
          <p:spPr bwMode="auto">
            <a:xfrm>
              <a:off x="1787643" y="2979872"/>
              <a:ext cx="969264"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Azure </a:t>
              </a:r>
              <a:b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Cosmos DB</a:t>
              </a:r>
            </a:p>
          </p:txBody>
        </p:sp>
        <p:sp>
          <p:nvSpPr>
            <p:cNvPr id="993" name="Rectangle 992">
              <a:extLst>
                <a:ext uri="{FF2B5EF4-FFF2-40B4-BE49-F238E27FC236}">
                  <a16:creationId xmlns:a16="http://schemas.microsoft.com/office/drawing/2014/main" id="{9E026FFD-8432-461F-B8DD-214143A5E89E}"/>
                </a:ext>
                <a:ext uri="{C183D7F6-B498-43B3-948B-1728B52AA6E4}">
                  <adec:decorative xmlns:adec="http://schemas.microsoft.com/office/drawing/2017/decorative" val="1"/>
                </a:ext>
              </a:extLst>
            </p:cNvPr>
            <p:cNvSpPr/>
            <p:nvPr/>
          </p:nvSpPr>
          <p:spPr bwMode="auto">
            <a:xfrm>
              <a:off x="2807379" y="2670731"/>
              <a:ext cx="960120" cy="256032"/>
            </a:xfrm>
            <a:prstGeom prst="rect">
              <a:avLst/>
            </a:prstGeom>
            <a:solidFill>
              <a:schemeClr val="bg1">
                <a:lumMod val="95000"/>
              </a:schemeClr>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Azure Health</a:t>
              </a:r>
              <a:b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Data Services</a:t>
              </a:r>
            </a:p>
          </p:txBody>
        </p:sp>
        <p:sp>
          <p:nvSpPr>
            <p:cNvPr id="994" name="Rectangle 993">
              <a:extLst>
                <a:ext uri="{FF2B5EF4-FFF2-40B4-BE49-F238E27FC236}">
                  <a16:creationId xmlns:a16="http://schemas.microsoft.com/office/drawing/2014/main" id="{69EF7017-FD4A-4A93-B4F9-E949414B4AAE}"/>
                </a:ext>
                <a:ext uri="{C183D7F6-B498-43B3-948B-1728B52AA6E4}">
                  <adec:decorative xmlns:adec="http://schemas.microsoft.com/office/drawing/2017/decorative" val="1"/>
                </a:ext>
              </a:extLst>
            </p:cNvPr>
            <p:cNvSpPr/>
            <p:nvPr/>
          </p:nvSpPr>
          <p:spPr bwMode="auto">
            <a:xfrm>
              <a:off x="1787642" y="3289012"/>
              <a:ext cx="969264"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Microsoft 365</a:t>
              </a:r>
            </a:p>
          </p:txBody>
        </p:sp>
        <p:grpSp>
          <p:nvGrpSpPr>
            <p:cNvPr id="995" name="Group 994">
              <a:extLst>
                <a:ext uri="{FF2B5EF4-FFF2-40B4-BE49-F238E27FC236}">
                  <a16:creationId xmlns:a16="http://schemas.microsoft.com/office/drawing/2014/main" id="{BC1BC003-D8EA-4992-8390-FE6DFED678B1}"/>
                </a:ext>
              </a:extLst>
            </p:cNvPr>
            <p:cNvGrpSpPr/>
            <p:nvPr/>
          </p:nvGrpSpPr>
          <p:grpSpPr>
            <a:xfrm>
              <a:off x="3622728" y="2803162"/>
              <a:ext cx="38699" cy="4343"/>
              <a:chOff x="1834226" y="5095955"/>
              <a:chExt cx="79067" cy="8874"/>
            </a:xfrm>
          </p:grpSpPr>
          <p:sp>
            <p:nvSpPr>
              <p:cNvPr id="1023" name="Freeform: Shape 1022">
                <a:extLst>
                  <a:ext uri="{FF2B5EF4-FFF2-40B4-BE49-F238E27FC236}">
                    <a16:creationId xmlns:a16="http://schemas.microsoft.com/office/drawing/2014/main" id="{E2281FE6-245F-4D4D-B801-EE8F6D64C611}"/>
                  </a:ext>
                </a:extLst>
              </p:cNvPr>
              <p:cNvSpPr/>
              <p:nvPr/>
            </p:nvSpPr>
            <p:spPr>
              <a:xfrm>
                <a:off x="1834226" y="5097433"/>
                <a:ext cx="11273" cy="7396"/>
              </a:xfrm>
              <a:custGeom>
                <a:avLst/>
                <a:gdLst>
                  <a:gd name="connsiteX0" fmla="*/ 9579 w 11273"/>
                  <a:gd name="connsiteY0" fmla="*/ 1283 h 7396"/>
                  <a:gd name="connsiteX1" fmla="*/ 6042 w 11273"/>
                  <a:gd name="connsiteY1" fmla="*/ 174 h 7396"/>
                  <a:gd name="connsiteX2" fmla="*/ 831 w 11273"/>
                  <a:gd name="connsiteY2" fmla="*/ 913 h 7396"/>
                  <a:gd name="connsiteX3" fmla="*/ 15 w 11273"/>
                  <a:gd name="connsiteY3" fmla="*/ 2187 h 7396"/>
                  <a:gd name="connsiteX4" fmla="*/ 5250 w 11273"/>
                  <a:gd name="connsiteY4" fmla="*/ 7347 h 7396"/>
                  <a:gd name="connsiteX5" fmla="*/ 5986 w 11273"/>
                  <a:gd name="connsiteY5" fmla="*/ 7397 h 7396"/>
                  <a:gd name="connsiteX6" fmla="*/ 11163 w 11273"/>
                  <a:gd name="connsiteY6" fmla="*/ 4052 h 7396"/>
                  <a:gd name="connsiteX7" fmla="*/ 11245 w 11273"/>
                  <a:gd name="connsiteY7" fmla="*/ 3764 h 7396"/>
                  <a:gd name="connsiteX8" fmla="*/ 9579 w 11273"/>
                  <a:gd name="connsiteY8" fmla="*/ 1283 h 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3" h="7396">
                    <a:moveTo>
                      <a:pt x="9579" y="1283"/>
                    </a:moveTo>
                    <a:cubicBezTo>
                      <a:pt x="8477" y="708"/>
                      <a:pt x="7276" y="330"/>
                      <a:pt x="6042" y="174"/>
                    </a:cubicBezTo>
                    <a:cubicBezTo>
                      <a:pt x="4279" y="-213"/>
                      <a:pt x="2424" y="51"/>
                      <a:pt x="831" y="913"/>
                    </a:cubicBezTo>
                    <a:cubicBezTo>
                      <a:pt x="399" y="1209"/>
                      <a:pt x="105" y="1669"/>
                      <a:pt x="15" y="2187"/>
                    </a:cubicBezTo>
                    <a:cubicBezTo>
                      <a:pt x="-214" y="3830"/>
                      <a:pt x="2212" y="6920"/>
                      <a:pt x="5250" y="7347"/>
                    </a:cubicBezTo>
                    <a:cubicBezTo>
                      <a:pt x="5495" y="7380"/>
                      <a:pt x="5740" y="7397"/>
                      <a:pt x="5986" y="7397"/>
                    </a:cubicBezTo>
                    <a:cubicBezTo>
                      <a:pt x="8215" y="7397"/>
                      <a:pt x="10232" y="6082"/>
                      <a:pt x="11163" y="4052"/>
                    </a:cubicBezTo>
                    <a:lnTo>
                      <a:pt x="11245" y="3764"/>
                    </a:lnTo>
                    <a:cubicBezTo>
                      <a:pt x="11351" y="3238"/>
                      <a:pt x="11237" y="2195"/>
                      <a:pt x="9579" y="1283"/>
                    </a:cubicBezTo>
                    <a:close/>
                  </a:path>
                </a:pathLst>
              </a:custGeom>
              <a:solidFill>
                <a:srgbClr val="FFFFFF"/>
              </a:solidFill>
              <a:ln w="93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024" name="Freeform: Shape 1023">
                <a:extLst>
                  <a:ext uri="{FF2B5EF4-FFF2-40B4-BE49-F238E27FC236}">
                    <a16:creationId xmlns:a16="http://schemas.microsoft.com/office/drawing/2014/main" id="{5FF94181-02EE-4055-B93B-C9077798E697}"/>
                  </a:ext>
                </a:extLst>
              </p:cNvPr>
              <p:cNvSpPr/>
              <p:nvPr/>
            </p:nvSpPr>
            <p:spPr>
              <a:xfrm>
                <a:off x="1903055" y="5095955"/>
                <a:ext cx="10238" cy="6346"/>
              </a:xfrm>
              <a:custGeom>
                <a:avLst/>
                <a:gdLst>
                  <a:gd name="connsiteX0" fmla="*/ 8319 w 10238"/>
                  <a:gd name="connsiteY0" fmla="*/ 199 h 6346"/>
                  <a:gd name="connsiteX1" fmla="*/ 4807 w 10238"/>
                  <a:gd name="connsiteY1" fmla="*/ 125 h 6346"/>
                  <a:gd name="connsiteX2" fmla="*/ 12 w 10238"/>
                  <a:gd name="connsiteY2" fmla="*/ 3149 h 6346"/>
                  <a:gd name="connsiteX3" fmla="*/ 53 w 10238"/>
                  <a:gd name="connsiteY3" fmla="*/ 3297 h 6346"/>
                  <a:gd name="connsiteX4" fmla="*/ 4774 w 10238"/>
                  <a:gd name="connsiteY4" fmla="*/ 6346 h 6346"/>
                  <a:gd name="connsiteX5" fmla="*/ 5444 w 10238"/>
                  <a:gd name="connsiteY5" fmla="*/ 6305 h 6346"/>
                  <a:gd name="connsiteX6" fmla="*/ 8923 w 10238"/>
                  <a:gd name="connsiteY6" fmla="*/ 4381 h 6346"/>
                  <a:gd name="connsiteX7" fmla="*/ 10239 w 10238"/>
                  <a:gd name="connsiteY7" fmla="*/ 1711 h 6346"/>
                  <a:gd name="connsiteX8" fmla="*/ 8319 w 10238"/>
                  <a:gd name="connsiteY8" fmla="*/ 199 h 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38" h="6346">
                    <a:moveTo>
                      <a:pt x="8319" y="199"/>
                    </a:moveTo>
                    <a:cubicBezTo>
                      <a:pt x="7159" y="-39"/>
                      <a:pt x="5975" y="-63"/>
                      <a:pt x="4807" y="125"/>
                    </a:cubicBezTo>
                    <a:cubicBezTo>
                      <a:pt x="2266" y="495"/>
                      <a:pt x="-192" y="1637"/>
                      <a:pt x="12" y="3149"/>
                    </a:cubicBezTo>
                    <a:lnTo>
                      <a:pt x="53" y="3297"/>
                    </a:lnTo>
                    <a:cubicBezTo>
                      <a:pt x="894" y="5162"/>
                      <a:pt x="2740" y="6354"/>
                      <a:pt x="4774" y="6346"/>
                    </a:cubicBezTo>
                    <a:cubicBezTo>
                      <a:pt x="5003" y="6346"/>
                      <a:pt x="5223" y="6338"/>
                      <a:pt x="5444" y="6305"/>
                    </a:cubicBezTo>
                    <a:cubicBezTo>
                      <a:pt x="6784" y="6066"/>
                      <a:pt x="8009" y="5393"/>
                      <a:pt x="8923" y="4381"/>
                    </a:cubicBezTo>
                    <a:cubicBezTo>
                      <a:pt x="9683" y="3700"/>
                      <a:pt x="10165" y="2738"/>
                      <a:pt x="10239" y="1711"/>
                    </a:cubicBezTo>
                    <a:cubicBezTo>
                      <a:pt x="10115" y="1005"/>
                      <a:pt x="9430" y="462"/>
                      <a:pt x="8319" y="199"/>
                    </a:cubicBezTo>
                    <a:close/>
                  </a:path>
                </a:pathLst>
              </a:custGeom>
              <a:solidFill>
                <a:srgbClr val="FFFFFF"/>
              </a:solidFill>
              <a:ln w="93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pic>
          <p:nvPicPr>
            <p:cNvPr id="996" name="Graphic 995" descr="planet">
              <a:extLst>
                <a:ext uri="{FF2B5EF4-FFF2-40B4-BE49-F238E27FC236}">
                  <a16:creationId xmlns:a16="http://schemas.microsoft.com/office/drawing/2014/main" id="{280FC090-1883-4244-9A25-809F410313A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2542206" y="3023872"/>
              <a:ext cx="173865" cy="173865"/>
            </a:xfrm>
            <a:prstGeom prst="rect">
              <a:avLst/>
            </a:prstGeom>
          </p:spPr>
        </p:pic>
        <p:grpSp>
          <p:nvGrpSpPr>
            <p:cNvPr id="997" name="laptop">
              <a:extLst>
                <a:ext uri="{FF2B5EF4-FFF2-40B4-BE49-F238E27FC236}">
                  <a16:creationId xmlns:a16="http://schemas.microsoft.com/office/drawing/2014/main" id="{7120E807-9E15-4B22-B87F-0DC829907689}"/>
                </a:ext>
                <a:ext uri="{C183D7F6-B498-43B3-948B-1728B52AA6E4}">
                  <adec:decorative xmlns:adec="http://schemas.microsoft.com/office/drawing/2017/decorative" val="1"/>
                </a:ext>
              </a:extLst>
            </p:cNvPr>
            <p:cNvGrpSpPr/>
            <p:nvPr/>
          </p:nvGrpSpPr>
          <p:grpSpPr>
            <a:xfrm>
              <a:off x="2545118" y="3362443"/>
              <a:ext cx="168040" cy="122716"/>
              <a:chOff x="5866495" y="1174751"/>
              <a:chExt cx="382588" cy="279400"/>
            </a:xfrm>
          </p:grpSpPr>
          <p:sp>
            <p:nvSpPr>
              <p:cNvPr id="1014" name="Freeform 51">
                <a:extLst>
                  <a:ext uri="{FF2B5EF4-FFF2-40B4-BE49-F238E27FC236}">
                    <a16:creationId xmlns:a16="http://schemas.microsoft.com/office/drawing/2014/main" id="{F32CAF3A-5E50-471C-BD39-070656C391F6}"/>
                  </a:ext>
                </a:extLst>
              </p:cNvPr>
              <p:cNvSpPr>
                <a:spLocks/>
              </p:cNvSpPr>
              <p:nvPr/>
            </p:nvSpPr>
            <p:spPr bwMode="auto">
              <a:xfrm>
                <a:off x="5866495" y="1260476"/>
                <a:ext cx="382588" cy="193675"/>
              </a:xfrm>
              <a:custGeom>
                <a:avLst/>
                <a:gdLst>
                  <a:gd name="T0" fmla="*/ 203 w 241"/>
                  <a:gd name="T1" fmla="*/ 61 h 122"/>
                  <a:gd name="T2" fmla="*/ 120 w 241"/>
                  <a:gd name="T3" fmla="*/ 0 h 122"/>
                  <a:gd name="T4" fmla="*/ 39 w 241"/>
                  <a:gd name="T5" fmla="*/ 61 h 122"/>
                  <a:gd name="T6" fmla="*/ 38 w 241"/>
                  <a:gd name="T7" fmla="*/ 61 h 122"/>
                  <a:gd name="T8" fmla="*/ 0 w 241"/>
                  <a:gd name="T9" fmla="*/ 122 h 122"/>
                  <a:gd name="T10" fmla="*/ 241 w 241"/>
                  <a:gd name="T11" fmla="*/ 122 h 122"/>
                  <a:gd name="T12" fmla="*/ 203 w 241"/>
                  <a:gd name="T13" fmla="*/ 61 h 122"/>
                </a:gdLst>
                <a:ahLst/>
                <a:cxnLst>
                  <a:cxn ang="0">
                    <a:pos x="T0" y="T1"/>
                  </a:cxn>
                  <a:cxn ang="0">
                    <a:pos x="T2" y="T3"/>
                  </a:cxn>
                  <a:cxn ang="0">
                    <a:pos x="T4" y="T5"/>
                  </a:cxn>
                  <a:cxn ang="0">
                    <a:pos x="T6" y="T7"/>
                  </a:cxn>
                  <a:cxn ang="0">
                    <a:pos x="T8" y="T9"/>
                  </a:cxn>
                  <a:cxn ang="0">
                    <a:pos x="T10" y="T11"/>
                  </a:cxn>
                  <a:cxn ang="0">
                    <a:pos x="T12" y="T13"/>
                  </a:cxn>
                </a:cxnLst>
                <a:rect l="0" t="0" r="r" b="b"/>
                <a:pathLst>
                  <a:path w="241" h="122">
                    <a:moveTo>
                      <a:pt x="203" y="61"/>
                    </a:moveTo>
                    <a:lnTo>
                      <a:pt x="120" y="0"/>
                    </a:lnTo>
                    <a:lnTo>
                      <a:pt x="39" y="61"/>
                    </a:lnTo>
                    <a:lnTo>
                      <a:pt x="38" y="61"/>
                    </a:lnTo>
                    <a:lnTo>
                      <a:pt x="0" y="122"/>
                    </a:lnTo>
                    <a:lnTo>
                      <a:pt x="241" y="122"/>
                    </a:lnTo>
                    <a:lnTo>
                      <a:pt x="203" y="61"/>
                    </a:lnTo>
                    <a:close/>
                  </a:path>
                </a:pathLst>
              </a:custGeom>
              <a:solidFill>
                <a:schemeClr val="accent1"/>
              </a:solidFill>
              <a:ln>
                <a:noFill/>
              </a:ln>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15" name="Freeform 52">
                <a:extLst>
                  <a:ext uri="{FF2B5EF4-FFF2-40B4-BE49-F238E27FC236}">
                    <a16:creationId xmlns:a16="http://schemas.microsoft.com/office/drawing/2014/main" id="{6A457FD9-FE39-489B-9AF2-1DDA58D6D9FE}"/>
                  </a:ext>
                </a:extLst>
              </p:cNvPr>
              <p:cNvSpPr>
                <a:spLocks/>
              </p:cNvSpPr>
              <p:nvPr/>
            </p:nvSpPr>
            <p:spPr bwMode="auto">
              <a:xfrm>
                <a:off x="5928407" y="1174751"/>
                <a:ext cx="261937" cy="182564"/>
              </a:xfrm>
              <a:custGeom>
                <a:avLst/>
                <a:gdLst>
                  <a:gd name="T0" fmla="*/ 149 w 156"/>
                  <a:gd name="T1" fmla="*/ 0 h 109"/>
                  <a:gd name="T2" fmla="*/ 6 w 156"/>
                  <a:gd name="T3" fmla="*/ 0 h 109"/>
                  <a:gd name="T4" fmla="*/ 0 w 156"/>
                  <a:gd name="T5" fmla="*/ 6 h 109"/>
                  <a:gd name="T6" fmla="*/ 0 w 156"/>
                  <a:gd name="T7" fmla="*/ 109 h 109"/>
                  <a:gd name="T8" fmla="*/ 0 w 156"/>
                  <a:gd name="T9" fmla="*/ 108 h 109"/>
                  <a:gd name="T10" fmla="*/ 0 w 156"/>
                  <a:gd name="T11" fmla="*/ 109 h 109"/>
                  <a:gd name="T12" fmla="*/ 156 w 156"/>
                  <a:gd name="T13" fmla="*/ 109 h 109"/>
                  <a:gd name="T14" fmla="*/ 156 w 156"/>
                  <a:gd name="T15" fmla="*/ 6 h 109"/>
                  <a:gd name="T16" fmla="*/ 149 w 156"/>
                  <a:gd name="T1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09">
                    <a:moveTo>
                      <a:pt x="149" y="0"/>
                    </a:moveTo>
                    <a:cubicBezTo>
                      <a:pt x="6" y="0"/>
                      <a:pt x="6" y="0"/>
                      <a:pt x="6" y="0"/>
                    </a:cubicBezTo>
                    <a:cubicBezTo>
                      <a:pt x="3" y="0"/>
                      <a:pt x="0" y="3"/>
                      <a:pt x="0" y="6"/>
                    </a:cubicBezTo>
                    <a:cubicBezTo>
                      <a:pt x="0" y="109"/>
                      <a:pt x="0" y="109"/>
                      <a:pt x="0" y="109"/>
                    </a:cubicBezTo>
                    <a:cubicBezTo>
                      <a:pt x="0" y="108"/>
                      <a:pt x="0" y="108"/>
                      <a:pt x="0" y="108"/>
                    </a:cubicBezTo>
                    <a:cubicBezTo>
                      <a:pt x="0" y="109"/>
                      <a:pt x="0" y="109"/>
                      <a:pt x="0" y="109"/>
                    </a:cubicBezTo>
                    <a:cubicBezTo>
                      <a:pt x="156" y="109"/>
                      <a:pt x="156" y="109"/>
                      <a:pt x="156" y="109"/>
                    </a:cubicBezTo>
                    <a:cubicBezTo>
                      <a:pt x="156" y="6"/>
                      <a:pt x="156" y="6"/>
                      <a:pt x="156" y="6"/>
                    </a:cubicBezTo>
                    <a:cubicBezTo>
                      <a:pt x="156" y="3"/>
                      <a:pt x="153" y="0"/>
                      <a:pt x="149" y="0"/>
                    </a:cubicBezTo>
                    <a:close/>
                  </a:path>
                </a:pathLst>
              </a:custGeom>
              <a:solidFill>
                <a:srgbClr val="4FE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16" name="Freeform 174">
                <a:extLst>
                  <a:ext uri="{FF2B5EF4-FFF2-40B4-BE49-F238E27FC236}">
                    <a16:creationId xmlns:a16="http://schemas.microsoft.com/office/drawing/2014/main" id="{2BC35918-98DB-4DBA-B9BA-F36293032DE9}"/>
                  </a:ext>
                </a:extLst>
              </p:cNvPr>
              <p:cNvSpPr>
                <a:spLocks/>
              </p:cNvSpPr>
              <p:nvPr/>
            </p:nvSpPr>
            <p:spPr bwMode="auto">
              <a:xfrm>
                <a:off x="5928407" y="1174751"/>
                <a:ext cx="222249" cy="182564"/>
              </a:xfrm>
              <a:custGeom>
                <a:avLst/>
                <a:gdLst>
                  <a:gd name="T0" fmla="*/ 0 w 132"/>
                  <a:gd name="T1" fmla="*/ 109 h 109"/>
                  <a:gd name="T2" fmla="*/ 23 w 132"/>
                  <a:gd name="T3" fmla="*/ 109 h 109"/>
                  <a:gd name="T4" fmla="*/ 132 w 132"/>
                  <a:gd name="T5" fmla="*/ 0 h 109"/>
                  <a:gd name="T6" fmla="*/ 6 w 132"/>
                  <a:gd name="T7" fmla="*/ 0 h 109"/>
                  <a:gd name="T8" fmla="*/ 0 w 132"/>
                  <a:gd name="T9" fmla="*/ 6 h 109"/>
                  <a:gd name="T10" fmla="*/ 0 w 132"/>
                  <a:gd name="T11" fmla="*/ 109 h 109"/>
                </a:gdLst>
                <a:ahLst/>
                <a:cxnLst>
                  <a:cxn ang="0">
                    <a:pos x="T0" y="T1"/>
                  </a:cxn>
                  <a:cxn ang="0">
                    <a:pos x="T2" y="T3"/>
                  </a:cxn>
                  <a:cxn ang="0">
                    <a:pos x="T4" y="T5"/>
                  </a:cxn>
                  <a:cxn ang="0">
                    <a:pos x="T6" y="T7"/>
                  </a:cxn>
                  <a:cxn ang="0">
                    <a:pos x="T8" y="T9"/>
                  </a:cxn>
                  <a:cxn ang="0">
                    <a:pos x="T10" y="T11"/>
                  </a:cxn>
                </a:cxnLst>
                <a:rect l="0" t="0" r="r" b="b"/>
                <a:pathLst>
                  <a:path w="132" h="109">
                    <a:moveTo>
                      <a:pt x="0" y="109"/>
                    </a:moveTo>
                    <a:cubicBezTo>
                      <a:pt x="23" y="109"/>
                      <a:pt x="23" y="109"/>
                      <a:pt x="23" y="109"/>
                    </a:cubicBezTo>
                    <a:cubicBezTo>
                      <a:pt x="132" y="0"/>
                      <a:pt x="132" y="0"/>
                      <a:pt x="132" y="0"/>
                    </a:cubicBezTo>
                    <a:cubicBezTo>
                      <a:pt x="6" y="0"/>
                      <a:pt x="6" y="0"/>
                      <a:pt x="6" y="0"/>
                    </a:cubicBezTo>
                    <a:cubicBezTo>
                      <a:pt x="2" y="0"/>
                      <a:pt x="0" y="3"/>
                      <a:pt x="0" y="6"/>
                    </a:cubicBezTo>
                    <a:lnTo>
                      <a:pt x="0" y="109"/>
                    </a:lnTo>
                    <a:close/>
                  </a:path>
                </a:pathLst>
              </a:custGeom>
              <a:solidFill>
                <a:schemeClr val="accent1"/>
              </a:solidFill>
              <a:ln>
                <a:noFill/>
              </a:ln>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grpSp>
          <p:nvGrpSpPr>
            <p:cNvPr id="998" name="Group 997">
              <a:extLst>
                <a:ext uri="{FF2B5EF4-FFF2-40B4-BE49-F238E27FC236}">
                  <a16:creationId xmlns:a16="http://schemas.microsoft.com/office/drawing/2014/main" id="{7E0D382A-5BFF-455E-B763-A2D66B845A12}"/>
                </a:ext>
              </a:extLst>
            </p:cNvPr>
            <p:cNvGrpSpPr/>
            <p:nvPr/>
          </p:nvGrpSpPr>
          <p:grpSpPr>
            <a:xfrm>
              <a:off x="2807379" y="2979872"/>
              <a:ext cx="960120" cy="256032"/>
              <a:chOff x="2385575" y="4874551"/>
              <a:chExt cx="960120" cy="256032"/>
            </a:xfrm>
          </p:grpSpPr>
          <p:sp>
            <p:nvSpPr>
              <p:cNvPr id="1009" name="Rectangle 1008">
                <a:extLst>
                  <a:ext uri="{FF2B5EF4-FFF2-40B4-BE49-F238E27FC236}">
                    <a16:creationId xmlns:a16="http://schemas.microsoft.com/office/drawing/2014/main" id="{7CF09B29-492E-4224-B4EF-ABF59662A0DC}"/>
                  </a:ext>
                  <a:ext uri="{C183D7F6-B498-43B3-948B-1728B52AA6E4}">
                    <adec:decorative xmlns:adec="http://schemas.microsoft.com/office/drawing/2017/decorative" val="1"/>
                  </a:ext>
                </a:extLst>
              </p:cNvPr>
              <p:cNvSpPr/>
              <p:nvPr/>
            </p:nvSpPr>
            <p:spPr bwMode="auto">
              <a:xfrm>
                <a:off x="2385575" y="4874551"/>
                <a:ext cx="960120"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Dynamics 365</a:t>
                </a:r>
              </a:p>
            </p:txBody>
          </p:sp>
          <p:grpSp>
            <p:nvGrpSpPr>
              <p:cNvPr id="1010" name="laptop">
                <a:extLst>
                  <a:ext uri="{FF2B5EF4-FFF2-40B4-BE49-F238E27FC236}">
                    <a16:creationId xmlns:a16="http://schemas.microsoft.com/office/drawing/2014/main" id="{4F785C97-6AE7-4CDD-BE08-E50863948E15}"/>
                  </a:ext>
                  <a:ext uri="{C183D7F6-B498-43B3-948B-1728B52AA6E4}">
                    <adec:decorative xmlns:adec="http://schemas.microsoft.com/office/drawing/2017/decorative" val="1"/>
                  </a:ext>
                </a:extLst>
              </p:cNvPr>
              <p:cNvGrpSpPr/>
              <p:nvPr/>
            </p:nvGrpSpPr>
            <p:grpSpPr>
              <a:xfrm>
                <a:off x="3129744" y="4945307"/>
                <a:ext cx="168040" cy="122716"/>
                <a:chOff x="5866495" y="1174751"/>
                <a:chExt cx="382588" cy="279400"/>
              </a:xfrm>
            </p:grpSpPr>
            <p:sp>
              <p:nvSpPr>
                <p:cNvPr id="1011" name="Freeform 51">
                  <a:extLst>
                    <a:ext uri="{FF2B5EF4-FFF2-40B4-BE49-F238E27FC236}">
                      <a16:creationId xmlns:a16="http://schemas.microsoft.com/office/drawing/2014/main" id="{034368C2-7EE0-4209-BD93-491B805DEE9C}"/>
                    </a:ext>
                  </a:extLst>
                </p:cNvPr>
                <p:cNvSpPr>
                  <a:spLocks/>
                </p:cNvSpPr>
                <p:nvPr/>
              </p:nvSpPr>
              <p:spPr bwMode="auto">
                <a:xfrm>
                  <a:off x="5866495" y="1260476"/>
                  <a:ext cx="382588" cy="193675"/>
                </a:xfrm>
                <a:custGeom>
                  <a:avLst/>
                  <a:gdLst>
                    <a:gd name="T0" fmla="*/ 203 w 241"/>
                    <a:gd name="T1" fmla="*/ 61 h 122"/>
                    <a:gd name="T2" fmla="*/ 120 w 241"/>
                    <a:gd name="T3" fmla="*/ 0 h 122"/>
                    <a:gd name="T4" fmla="*/ 39 w 241"/>
                    <a:gd name="T5" fmla="*/ 61 h 122"/>
                    <a:gd name="T6" fmla="*/ 38 w 241"/>
                    <a:gd name="T7" fmla="*/ 61 h 122"/>
                    <a:gd name="T8" fmla="*/ 0 w 241"/>
                    <a:gd name="T9" fmla="*/ 122 h 122"/>
                    <a:gd name="T10" fmla="*/ 241 w 241"/>
                    <a:gd name="T11" fmla="*/ 122 h 122"/>
                    <a:gd name="T12" fmla="*/ 203 w 241"/>
                    <a:gd name="T13" fmla="*/ 61 h 122"/>
                  </a:gdLst>
                  <a:ahLst/>
                  <a:cxnLst>
                    <a:cxn ang="0">
                      <a:pos x="T0" y="T1"/>
                    </a:cxn>
                    <a:cxn ang="0">
                      <a:pos x="T2" y="T3"/>
                    </a:cxn>
                    <a:cxn ang="0">
                      <a:pos x="T4" y="T5"/>
                    </a:cxn>
                    <a:cxn ang="0">
                      <a:pos x="T6" y="T7"/>
                    </a:cxn>
                    <a:cxn ang="0">
                      <a:pos x="T8" y="T9"/>
                    </a:cxn>
                    <a:cxn ang="0">
                      <a:pos x="T10" y="T11"/>
                    </a:cxn>
                    <a:cxn ang="0">
                      <a:pos x="T12" y="T13"/>
                    </a:cxn>
                  </a:cxnLst>
                  <a:rect l="0" t="0" r="r" b="b"/>
                  <a:pathLst>
                    <a:path w="241" h="122">
                      <a:moveTo>
                        <a:pt x="203" y="61"/>
                      </a:moveTo>
                      <a:lnTo>
                        <a:pt x="120" y="0"/>
                      </a:lnTo>
                      <a:lnTo>
                        <a:pt x="39" y="61"/>
                      </a:lnTo>
                      <a:lnTo>
                        <a:pt x="38" y="61"/>
                      </a:lnTo>
                      <a:lnTo>
                        <a:pt x="0" y="122"/>
                      </a:lnTo>
                      <a:lnTo>
                        <a:pt x="241" y="122"/>
                      </a:lnTo>
                      <a:lnTo>
                        <a:pt x="203" y="61"/>
                      </a:lnTo>
                      <a:close/>
                    </a:path>
                  </a:pathLst>
                </a:custGeom>
                <a:solidFill>
                  <a:schemeClr val="accent1"/>
                </a:solidFill>
                <a:ln>
                  <a:noFill/>
                </a:ln>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12" name="Freeform 52">
                  <a:extLst>
                    <a:ext uri="{FF2B5EF4-FFF2-40B4-BE49-F238E27FC236}">
                      <a16:creationId xmlns:a16="http://schemas.microsoft.com/office/drawing/2014/main" id="{027C1BDE-7478-435D-9FD6-E4F53B1A0E30}"/>
                    </a:ext>
                  </a:extLst>
                </p:cNvPr>
                <p:cNvSpPr>
                  <a:spLocks/>
                </p:cNvSpPr>
                <p:nvPr/>
              </p:nvSpPr>
              <p:spPr bwMode="auto">
                <a:xfrm>
                  <a:off x="5928407" y="1174751"/>
                  <a:ext cx="261937" cy="182564"/>
                </a:xfrm>
                <a:custGeom>
                  <a:avLst/>
                  <a:gdLst>
                    <a:gd name="T0" fmla="*/ 149 w 156"/>
                    <a:gd name="T1" fmla="*/ 0 h 109"/>
                    <a:gd name="T2" fmla="*/ 6 w 156"/>
                    <a:gd name="T3" fmla="*/ 0 h 109"/>
                    <a:gd name="T4" fmla="*/ 0 w 156"/>
                    <a:gd name="T5" fmla="*/ 6 h 109"/>
                    <a:gd name="T6" fmla="*/ 0 w 156"/>
                    <a:gd name="T7" fmla="*/ 109 h 109"/>
                    <a:gd name="T8" fmla="*/ 0 w 156"/>
                    <a:gd name="T9" fmla="*/ 108 h 109"/>
                    <a:gd name="T10" fmla="*/ 0 w 156"/>
                    <a:gd name="T11" fmla="*/ 109 h 109"/>
                    <a:gd name="T12" fmla="*/ 156 w 156"/>
                    <a:gd name="T13" fmla="*/ 109 h 109"/>
                    <a:gd name="T14" fmla="*/ 156 w 156"/>
                    <a:gd name="T15" fmla="*/ 6 h 109"/>
                    <a:gd name="T16" fmla="*/ 149 w 156"/>
                    <a:gd name="T1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09">
                      <a:moveTo>
                        <a:pt x="149" y="0"/>
                      </a:moveTo>
                      <a:cubicBezTo>
                        <a:pt x="6" y="0"/>
                        <a:pt x="6" y="0"/>
                        <a:pt x="6" y="0"/>
                      </a:cubicBezTo>
                      <a:cubicBezTo>
                        <a:pt x="3" y="0"/>
                        <a:pt x="0" y="3"/>
                        <a:pt x="0" y="6"/>
                      </a:cubicBezTo>
                      <a:cubicBezTo>
                        <a:pt x="0" y="109"/>
                        <a:pt x="0" y="109"/>
                        <a:pt x="0" y="109"/>
                      </a:cubicBezTo>
                      <a:cubicBezTo>
                        <a:pt x="0" y="108"/>
                        <a:pt x="0" y="108"/>
                        <a:pt x="0" y="108"/>
                      </a:cubicBezTo>
                      <a:cubicBezTo>
                        <a:pt x="0" y="109"/>
                        <a:pt x="0" y="109"/>
                        <a:pt x="0" y="109"/>
                      </a:cubicBezTo>
                      <a:cubicBezTo>
                        <a:pt x="156" y="109"/>
                        <a:pt x="156" y="109"/>
                        <a:pt x="156" y="109"/>
                      </a:cubicBezTo>
                      <a:cubicBezTo>
                        <a:pt x="156" y="6"/>
                        <a:pt x="156" y="6"/>
                        <a:pt x="156" y="6"/>
                      </a:cubicBezTo>
                      <a:cubicBezTo>
                        <a:pt x="156" y="3"/>
                        <a:pt x="153" y="0"/>
                        <a:pt x="149" y="0"/>
                      </a:cubicBezTo>
                      <a:close/>
                    </a:path>
                  </a:pathLst>
                </a:custGeom>
                <a:solidFill>
                  <a:srgbClr val="4FE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13" name="Freeform 174">
                  <a:extLst>
                    <a:ext uri="{FF2B5EF4-FFF2-40B4-BE49-F238E27FC236}">
                      <a16:creationId xmlns:a16="http://schemas.microsoft.com/office/drawing/2014/main" id="{1D69E922-7DFB-4FAF-BD3F-79744BF8C39E}"/>
                    </a:ext>
                  </a:extLst>
                </p:cNvPr>
                <p:cNvSpPr>
                  <a:spLocks/>
                </p:cNvSpPr>
                <p:nvPr/>
              </p:nvSpPr>
              <p:spPr bwMode="auto">
                <a:xfrm>
                  <a:off x="5928407" y="1174751"/>
                  <a:ext cx="222249" cy="182564"/>
                </a:xfrm>
                <a:custGeom>
                  <a:avLst/>
                  <a:gdLst>
                    <a:gd name="T0" fmla="*/ 0 w 132"/>
                    <a:gd name="T1" fmla="*/ 109 h 109"/>
                    <a:gd name="T2" fmla="*/ 23 w 132"/>
                    <a:gd name="T3" fmla="*/ 109 h 109"/>
                    <a:gd name="T4" fmla="*/ 132 w 132"/>
                    <a:gd name="T5" fmla="*/ 0 h 109"/>
                    <a:gd name="T6" fmla="*/ 6 w 132"/>
                    <a:gd name="T7" fmla="*/ 0 h 109"/>
                    <a:gd name="T8" fmla="*/ 0 w 132"/>
                    <a:gd name="T9" fmla="*/ 6 h 109"/>
                    <a:gd name="T10" fmla="*/ 0 w 132"/>
                    <a:gd name="T11" fmla="*/ 109 h 109"/>
                  </a:gdLst>
                  <a:ahLst/>
                  <a:cxnLst>
                    <a:cxn ang="0">
                      <a:pos x="T0" y="T1"/>
                    </a:cxn>
                    <a:cxn ang="0">
                      <a:pos x="T2" y="T3"/>
                    </a:cxn>
                    <a:cxn ang="0">
                      <a:pos x="T4" y="T5"/>
                    </a:cxn>
                    <a:cxn ang="0">
                      <a:pos x="T6" y="T7"/>
                    </a:cxn>
                    <a:cxn ang="0">
                      <a:pos x="T8" y="T9"/>
                    </a:cxn>
                    <a:cxn ang="0">
                      <a:pos x="T10" y="T11"/>
                    </a:cxn>
                  </a:cxnLst>
                  <a:rect l="0" t="0" r="r" b="b"/>
                  <a:pathLst>
                    <a:path w="132" h="109">
                      <a:moveTo>
                        <a:pt x="0" y="109"/>
                      </a:moveTo>
                      <a:cubicBezTo>
                        <a:pt x="23" y="109"/>
                        <a:pt x="23" y="109"/>
                        <a:pt x="23" y="109"/>
                      </a:cubicBezTo>
                      <a:cubicBezTo>
                        <a:pt x="132" y="0"/>
                        <a:pt x="132" y="0"/>
                        <a:pt x="132" y="0"/>
                      </a:cubicBezTo>
                      <a:cubicBezTo>
                        <a:pt x="6" y="0"/>
                        <a:pt x="6" y="0"/>
                        <a:pt x="6" y="0"/>
                      </a:cubicBezTo>
                      <a:cubicBezTo>
                        <a:pt x="2" y="0"/>
                        <a:pt x="0" y="3"/>
                        <a:pt x="0" y="6"/>
                      </a:cubicBezTo>
                      <a:lnTo>
                        <a:pt x="0" y="109"/>
                      </a:lnTo>
                      <a:close/>
                    </a:path>
                  </a:pathLst>
                </a:custGeom>
                <a:solidFill>
                  <a:schemeClr val="accent1"/>
                </a:solidFill>
                <a:ln>
                  <a:noFill/>
                </a:ln>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grpSp>
        <p:grpSp>
          <p:nvGrpSpPr>
            <p:cNvPr id="999" name="Group 998">
              <a:extLst>
                <a:ext uri="{FF2B5EF4-FFF2-40B4-BE49-F238E27FC236}">
                  <a16:creationId xmlns:a16="http://schemas.microsoft.com/office/drawing/2014/main" id="{3C82A9E3-4EA7-4549-9D02-2EEC46967D6A}"/>
                </a:ext>
              </a:extLst>
            </p:cNvPr>
            <p:cNvGrpSpPr/>
            <p:nvPr/>
          </p:nvGrpSpPr>
          <p:grpSpPr>
            <a:xfrm>
              <a:off x="1787643" y="2670731"/>
              <a:ext cx="960120" cy="256032"/>
              <a:chOff x="2385575" y="5183691"/>
              <a:chExt cx="960120" cy="256032"/>
            </a:xfrm>
          </p:grpSpPr>
          <p:sp>
            <p:nvSpPr>
              <p:cNvPr id="1007" name="Rectangle 1006">
                <a:extLst>
                  <a:ext uri="{FF2B5EF4-FFF2-40B4-BE49-F238E27FC236}">
                    <a16:creationId xmlns:a16="http://schemas.microsoft.com/office/drawing/2014/main" id="{F63102AA-3E4E-4309-8124-189BF03A7040}"/>
                  </a:ext>
                  <a:ext uri="{C183D7F6-B498-43B3-948B-1728B52AA6E4}">
                    <adec:decorative xmlns:adec="http://schemas.microsoft.com/office/drawing/2017/decorative" val="1"/>
                  </a:ext>
                </a:extLst>
              </p:cNvPr>
              <p:cNvSpPr/>
              <p:nvPr/>
            </p:nvSpPr>
            <p:spPr bwMode="auto">
              <a:xfrm>
                <a:off x="2385575" y="5183691"/>
                <a:ext cx="960120"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Azure SQL </a:t>
                </a:r>
              </a:p>
            </p:txBody>
          </p:sp>
          <p:pic>
            <p:nvPicPr>
              <p:cNvPr id="1008" name="Graphic 1007">
                <a:extLst>
                  <a:ext uri="{FF2B5EF4-FFF2-40B4-BE49-F238E27FC236}">
                    <a16:creationId xmlns:a16="http://schemas.microsoft.com/office/drawing/2014/main" id="{BE361D41-5E6B-4E70-B0E6-18842A6E9921}"/>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3138354" y="5230745"/>
                <a:ext cx="123825" cy="161925"/>
              </a:xfrm>
              <a:prstGeom prst="rect">
                <a:avLst/>
              </a:prstGeom>
            </p:spPr>
          </p:pic>
        </p:grpSp>
        <p:sp>
          <p:nvSpPr>
            <p:cNvPr id="1000" name="Rectangle 999">
              <a:extLst>
                <a:ext uri="{FF2B5EF4-FFF2-40B4-BE49-F238E27FC236}">
                  <a16:creationId xmlns:a16="http://schemas.microsoft.com/office/drawing/2014/main" id="{BAD79E41-0491-42DF-B918-864BB717D2E0}"/>
                </a:ext>
                <a:ext uri="{C183D7F6-B498-43B3-948B-1728B52AA6E4}">
                  <adec:decorative xmlns:adec="http://schemas.microsoft.com/office/drawing/2017/decorative" val="1"/>
                </a:ext>
              </a:extLst>
            </p:cNvPr>
            <p:cNvSpPr/>
            <p:nvPr/>
          </p:nvSpPr>
          <p:spPr bwMode="auto">
            <a:xfrm>
              <a:off x="3814587" y="2670731"/>
              <a:ext cx="969264"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Azure SQL </a:t>
              </a:r>
              <a:b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DB Edge</a:t>
              </a:r>
            </a:p>
          </p:txBody>
        </p:sp>
        <p:sp>
          <p:nvSpPr>
            <p:cNvPr id="1001" name="Rectangle 1000">
              <a:extLst>
                <a:ext uri="{FF2B5EF4-FFF2-40B4-BE49-F238E27FC236}">
                  <a16:creationId xmlns:a16="http://schemas.microsoft.com/office/drawing/2014/main" id="{4E9544D9-9BF4-4AC7-AC3B-721D79056C1C}"/>
                </a:ext>
                <a:ext uri="{C183D7F6-B498-43B3-948B-1728B52AA6E4}">
                  <adec:decorative xmlns:adec="http://schemas.microsoft.com/office/drawing/2017/decorative" val="1"/>
                </a:ext>
              </a:extLst>
            </p:cNvPr>
            <p:cNvSpPr/>
            <p:nvPr/>
          </p:nvSpPr>
          <p:spPr bwMode="auto">
            <a:xfrm>
              <a:off x="2798235" y="3289012"/>
              <a:ext cx="969264"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Azure DB </a:t>
              </a:r>
              <a:b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for MariaDB</a:t>
              </a:r>
            </a:p>
          </p:txBody>
        </p:sp>
        <p:sp>
          <p:nvSpPr>
            <p:cNvPr id="1002" name="Rectangle 1001">
              <a:extLst>
                <a:ext uri="{FF2B5EF4-FFF2-40B4-BE49-F238E27FC236}">
                  <a16:creationId xmlns:a16="http://schemas.microsoft.com/office/drawing/2014/main" id="{46B62E9F-5DB9-44AD-9C78-DC46CBBB9329}"/>
                </a:ext>
                <a:ext uri="{C183D7F6-B498-43B3-948B-1728B52AA6E4}">
                  <adec:decorative xmlns:adec="http://schemas.microsoft.com/office/drawing/2017/decorative" val="1"/>
                </a:ext>
              </a:extLst>
            </p:cNvPr>
            <p:cNvSpPr/>
            <p:nvPr/>
          </p:nvSpPr>
          <p:spPr bwMode="auto">
            <a:xfrm>
              <a:off x="3814587" y="2979872"/>
              <a:ext cx="960120"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Azure DB</a:t>
              </a:r>
              <a:b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for MySQL</a:t>
              </a:r>
            </a:p>
          </p:txBody>
        </p:sp>
        <p:sp>
          <p:nvSpPr>
            <p:cNvPr id="1003" name="Rectangle 1002">
              <a:extLst>
                <a:ext uri="{FF2B5EF4-FFF2-40B4-BE49-F238E27FC236}">
                  <a16:creationId xmlns:a16="http://schemas.microsoft.com/office/drawing/2014/main" id="{93A81DDD-04D1-4C8A-8E3F-D13469C949FC}"/>
                </a:ext>
                <a:ext uri="{C183D7F6-B498-43B3-948B-1728B52AA6E4}">
                  <adec:decorative xmlns:adec="http://schemas.microsoft.com/office/drawing/2017/decorative" val="1"/>
                </a:ext>
              </a:extLst>
            </p:cNvPr>
            <p:cNvSpPr/>
            <p:nvPr/>
          </p:nvSpPr>
          <p:spPr bwMode="auto">
            <a:xfrm>
              <a:off x="3814587" y="3289012"/>
              <a:ext cx="969264"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t>
              </a:r>
            </a:p>
          </p:txBody>
        </p:sp>
        <p:pic>
          <p:nvPicPr>
            <p:cNvPr id="1004" name="Graphic 1003">
              <a:extLst>
                <a:ext uri="{FF2B5EF4-FFF2-40B4-BE49-F238E27FC236}">
                  <a16:creationId xmlns:a16="http://schemas.microsoft.com/office/drawing/2014/main" id="{BDF11ED4-7816-4692-8CC9-5ECD13B4B43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511233" y="3322336"/>
              <a:ext cx="195442" cy="195442"/>
            </a:xfrm>
            <a:prstGeom prst="rect">
              <a:avLst/>
            </a:prstGeom>
          </p:spPr>
        </p:pic>
        <p:pic>
          <p:nvPicPr>
            <p:cNvPr id="1005" name="Graphic 1004">
              <a:extLst>
                <a:ext uri="{FF2B5EF4-FFF2-40B4-BE49-F238E27FC236}">
                  <a16:creationId xmlns:a16="http://schemas.microsoft.com/office/drawing/2014/main" id="{99465FA2-FC5A-4E81-B01C-C622BCA3D0C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536889" y="3012471"/>
              <a:ext cx="197337" cy="197337"/>
            </a:xfrm>
            <a:prstGeom prst="rect">
              <a:avLst/>
            </a:prstGeom>
          </p:spPr>
        </p:pic>
        <p:pic>
          <p:nvPicPr>
            <p:cNvPr id="1006" name="Graphic 1005">
              <a:extLst>
                <a:ext uri="{FF2B5EF4-FFF2-40B4-BE49-F238E27FC236}">
                  <a16:creationId xmlns:a16="http://schemas.microsoft.com/office/drawing/2014/main" id="{E78A0DF5-41CB-4986-BB35-CB564A7B414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534683" y="2700789"/>
              <a:ext cx="201748" cy="201748"/>
            </a:xfrm>
            <a:prstGeom prst="rect">
              <a:avLst/>
            </a:prstGeom>
          </p:spPr>
        </p:pic>
      </p:grpSp>
      <p:cxnSp>
        <p:nvCxnSpPr>
          <p:cNvPr id="1026" name="Straight Arrow Connector 1025" descr="Blue arrow">
            <a:extLst>
              <a:ext uri="{FF2B5EF4-FFF2-40B4-BE49-F238E27FC236}">
                <a16:creationId xmlns:a16="http://schemas.microsoft.com/office/drawing/2014/main" id="{2F433211-82D8-4C85-BE0F-4179143DBB6B}"/>
              </a:ext>
            </a:extLst>
          </p:cNvPr>
          <p:cNvCxnSpPr>
            <a:cxnSpLocks/>
          </p:cNvCxnSpPr>
          <p:nvPr/>
        </p:nvCxnSpPr>
        <p:spPr>
          <a:xfrm rot="16200000">
            <a:off x="5506634" y="3594070"/>
            <a:ext cx="82296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sp>
        <p:nvSpPr>
          <p:cNvPr id="1027" name="Rectangle 1026">
            <a:extLst>
              <a:ext uri="{FF2B5EF4-FFF2-40B4-BE49-F238E27FC236}">
                <a16:creationId xmlns:a16="http://schemas.microsoft.com/office/drawing/2014/main" id="{EB6BFEF4-2A82-4F57-AADD-BE2514286B69}"/>
              </a:ext>
            </a:extLst>
          </p:cNvPr>
          <p:cNvSpPr/>
          <p:nvPr/>
        </p:nvSpPr>
        <p:spPr bwMode="auto">
          <a:xfrm>
            <a:off x="3988459" y="3913300"/>
            <a:ext cx="2103120" cy="317541"/>
          </a:xfrm>
          <a:prstGeom prst="rect">
            <a:avLst/>
          </a:prstGeom>
          <a:solidFill>
            <a:schemeClr val="bg1">
              <a:lumMod val="95000"/>
            </a:schemeClr>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Batch ingestion service</a:t>
            </a:r>
          </a:p>
        </p:txBody>
      </p:sp>
      <p:pic>
        <p:nvPicPr>
          <p:cNvPr id="1028" name="Graphic 1027">
            <a:extLst>
              <a:ext uri="{FF2B5EF4-FFF2-40B4-BE49-F238E27FC236}">
                <a16:creationId xmlns:a16="http://schemas.microsoft.com/office/drawing/2014/main" id="{88B1477B-23D2-4BBC-89FB-972678218ED9}"/>
              </a:ext>
              <a:ext uri="{C183D7F6-B498-43B3-948B-1728B52AA6E4}">
                <adec:decorative xmlns:adec="http://schemas.microsoft.com/office/drawing/2017/decorative" val="1"/>
              </a:ext>
            </a:extLst>
          </p:cNvPr>
          <p:cNvPicPr>
            <a:picLocks noChangeAspect="1"/>
          </p:cNvPicPr>
          <p:nvPr/>
        </p:nvPicPr>
        <p:blipFill>
          <a:blip r:embed="rId66">
            <a:extLst>
              <a:ext uri="{28A0092B-C50C-407E-A947-70E740481C1C}">
                <a14:useLocalDpi xmlns:a14="http://schemas.microsoft.com/office/drawing/2010/main" val="0"/>
              </a:ext>
              <a:ext uri="{96DAC541-7B7A-43D3-8B79-37D633B846F1}">
                <asvg:svgBlip xmlns:asvg="http://schemas.microsoft.com/office/drawing/2016/SVG/main" r:embed="rId67"/>
              </a:ext>
            </a:extLst>
          </a:blip>
          <a:srcRect/>
          <a:stretch/>
        </p:blipFill>
        <p:spPr>
          <a:xfrm>
            <a:off x="5785672" y="3946201"/>
            <a:ext cx="251738" cy="251738"/>
          </a:xfrm>
          <a:prstGeom prst="rect">
            <a:avLst/>
          </a:prstGeom>
        </p:spPr>
      </p:pic>
      <p:sp>
        <p:nvSpPr>
          <p:cNvPr id="1029" name="Freeform: Shape 1028">
            <a:extLst>
              <a:ext uri="{FF2B5EF4-FFF2-40B4-BE49-F238E27FC236}">
                <a16:creationId xmlns:a16="http://schemas.microsoft.com/office/drawing/2014/main" id="{4FB87C2F-C538-4860-B892-017195229269}"/>
              </a:ext>
            </a:extLst>
          </p:cNvPr>
          <p:cNvSpPr/>
          <p:nvPr/>
        </p:nvSpPr>
        <p:spPr bwMode="auto">
          <a:xfrm>
            <a:off x="5786651" y="2466004"/>
            <a:ext cx="0" cy="548640"/>
          </a:xfrm>
          <a:custGeom>
            <a:avLst/>
            <a:gdLst>
              <a:gd name="connsiteX0" fmla="*/ 0 w 0"/>
              <a:gd name="connsiteY0" fmla="*/ 268224 h 268224"/>
              <a:gd name="connsiteX1" fmla="*/ 0 w 0"/>
              <a:gd name="connsiteY1" fmla="*/ 0 h 268224"/>
            </a:gdLst>
            <a:ahLst/>
            <a:cxnLst>
              <a:cxn ang="0">
                <a:pos x="connsiteX0" y="connsiteY0"/>
              </a:cxn>
              <a:cxn ang="0">
                <a:pos x="connsiteX1" y="connsiteY1"/>
              </a:cxn>
            </a:cxnLst>
            <a:rect l="l" t="t" r="r" b="b"/>
            <a:pathLst>
              <a:path h="268224">
                <a:moveTo>
                  <a:pt x="0" y="268224"/>
                </a:moveTo>
                <a:lnTo>
                  <a:pt x="0" y="0"/>
                </a:lnTo>
              </a:path>
            </a:pathLst>
          </a:cu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0" name="Oval 1029" descr="Dark blue circle">
            <a:extLst>
              <a:ext uri="{FF2B5EF4-FFF2-40B4-BE49-F238E27FC236}">
                <a16:creationId xmlns:a16="http://schemas.microsoft.com/office/drawing/2014/main" id="{FCB9BD98-8DD8-4C0A-B996-1A3D55F7B9A9}"/>
              </a:ext>
            </a:extLst>
          </p:cNvPr>
          <p:cNvSpPr/>
          <p:nvPr/>
        </p:nvSpPr>
        <p:spPr bwMode="auto">
          <a:xfrm>
            <a:off x="5738157" y="3010773"/>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31" name="Oval 1030" descr="Dark blue circle">
            <a:extLst>
              <a:ext uri="{FF2B5EF4-FFF2-40B4-BE49-F238E27FC236}">
                <a16:creationId xmlns:a16="http://schemas.microsoft.com/office/drawing/2014/main" id="{6B5B07F0-5A8F-4BC0-BB7F-71B9814FE562}"/>
              </a:ext>
            </a:extLst>
          </p:cNvPr>
          <p:cNvSpPr/>
          <p:nvPr/>
        </p:nvSpPr>
        <p:spPr bwMode="auto">
          <a:xfrm>
            <a:off x="7172475" y="3027179"/>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32" name="Oval 1031" descr="Dark blue circle">
            <a:extLst>
              <a:ext uri="{FF2B5EF4-FFF2-40B4-BE49-F238E27FC236}">
                <a16:creationId xmlns:a16="http://schemas.microsoft.com/office/drawing/2014/main" id="{7439B604-7716-4B71-889A-CF3ABB96806C}"/>
              </a:ext>
            </a:extLst>
          </p:cNvPr>
          <p:cNvSpPr/>
          <p:nvPr/>
        </p:nvSpPr>
        <p:spPr bwMode="auto">
          <a:xfrm>
            <a:off x="10068679" y="3018747"/>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33" name="Rectangle 1032">
            <a:extLst>
              <a:ext uri="{FF2B5EF4-FFF2-40B4-BE49-F238E27FC236}">
                <a16:creationId xmlns:a16="http://schemas.microsoft.com/office/drawing/2014/main" id="{3A52CFB2-08E1-4EB1-8220-0A908197392E}"/>
              </a:ext>
              <a:ext uri="{C183D7F6-B498-43B3-948B-1728B52AA6E4}">
                <adec:decorative xmlns:adec="http://schemas.microsoft.com/office/drawing/2017/decorative" val="1"/>
              </a:ext>
            </a:extLst>
          </p:cNvPr>
          <p:cNvSpPr/>
          <p:nvPr/>
        </p:nvSpPr>
        <p:spPr bwMode="auto">
          <a:xfrm>
            <a:off x="5489318" y="2958854"/>
            <a:ext cx="4771624" cy="206838"/>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0" bIns="45720" numCol="1" spcCol="0" rtlCol="0" fromWordArt="0" anchor="b" anchorCtr="0" forceAA="0" compatLnSpc="1">
            <a:prstTxWarp prst="textNoShape">
              <a:avLst/>
            </a:prstTxWarp>
            <a:noAutofit/>
          </a:bodyPr>
          <a:lstStyle/>
          <a:p>
            <a:pPr defTabSz="710593" fontAlgn="base">
              <a:spcBef>
                <a:spcPct val="0"/>
              </a:spcBef>
              <a:spcAft>
                <a:spcPct val="0"/>
              </a:spcAft>
            </a:pPr>
            <a:r>
              <a:rPr lang="en-US" sz="900" kern="0">
                <a:solidFill>
                  <a:srgbClr val="000000"/>
                </a:solidFill>
                <a:latin typeface="Segoe UI Semibold" panose="020B0702040204020203" pitchFamily="34" charset="0"/>
                <a:cs typeface="Segoe UI Semibold" panose="020B0702040204020203" pitchFamily="34" charset="0"/>
              </a:rPr>
              <a:t>Logical data warehouse &amp; Data lake</a:t>
            </a:r>
          </a:p>
        </p:txBody>
      </p:sp>
      <p:grpSp>
        <p:nvGrpSpPr>
          <p:cNvPr id="1034" name="Group 1033">
            <a:extLst>
              <a:ext uri="{FF2B5EF4-FFF2-40B4-BE49-F238E27FC236}">
                <a16:creationId xmlns:a16="http://schemas.microsoft.com/office/drawing/2014/main" id="{3462A65A-9FB8-4C11-9DAD-6BF32ADDA993}"/>
              </a:ext>
            </a:extLst>
          </p:cNvPr>
          <p:cNvGrpSpPr/>
          <p:nvPr/>
        </p:nvGrpSpPr>
        <p:grpSpPr>
          <a:xfrm>
            <a:off x="8189894" y="2968515"/>
            <a:ext cx="1047862" cy="200055"/>
            <a:chOff x="6490993" y="2102900"/>
            <a:chExt cx="1047862" cy="200055"/>
          </a:xfrm>
        </p:grpSpPr>
        <p:sp>
          <p:nvSpPr>
            <p:cNvPr id="1035" name="Rectangle 1034">
              <a:extLst>
                <a:ext uri="{FF2B5EF4-FFF2-40B4-BE49-F238E27FC236}">
                  <a16:creationId xmlns:a16="http://schemas.microsoft.com/office/drawing/2014/main" id="{970DFA49-5D05-4AE5-A8DC-640FD96DC8FB}"/>
                </a:ext>
              </a:extLst>
            </p:cNvPr>
            <p:cNvSpPr/>
            <p:nvPr/>
          </p:nvSpPr>
          <p:spPr>
            <a:xfrm>
              <a:off x="6568718" y="2102900"/>
              <a:ext cx="970137" cy="200055"/>
            </a:xfrm>
            <a:prstGeom prst="rect">
              <a:avLst/>
            </a:prstGeom>
          </p:spPr>
          <p:txBody>
            <a:bodyPr wrap="none">
              <a:spAutoFit/>
            </a:bodyPr>
            <a:lstStyle/>
            <a:p>
              <a:r>
                <a:rPr lang="en-US" sz="700" kern="0">
                  <a:solidFill>
                    <a:srgbClr val="0078D4"/>
                  </a:solidFill>
                  <a:cs typeface="Segoe UI Semibold" panose="020B0702040204020203" pitchFamily="34" charset="0"/>
                </a:rPr>
                <a:t>Analytics-optimized</a:t>
              </a:r>
              <a:endParaRPr lang="en-US"/>
            </a:p>
          </p:txBody>
        </p:sp>
        <p:grpSp>
          <p:nvGrpSpPr>
            <p:cNvPr id="1036" name="data 2" descr="data, progress">
              <a:extLst>
                <a:ext uri="{FF2B5EF4-FFF2-40B4-BE49-F238E27FC236}">
                  <a16:creationId xmlns:a16="http://schemas.microsoft.com/office/drawing/2014/main" id="{44795201-BAEC-44F9-AE90-97974DF3967C}"/>
                </a:ext>
              </a:extLst>
            </p:cNvPr>
            <p:cNvGrpSpPr/>
            <p:nvPr/>
          </p:nvGrpSpPr>
          <p:grpSpPr>
            <a:xfrm>
              <a:off x="6490993" y="2140156"/>
              <a:ext cx="139754" cy="135703"/>
              <a:chOff x="5375441" y="1172376"/>
              <a:chExt cx="536922" cy="521359"/>
            </a:xfrm>
          </p:grpSpPr>
          <p:sp>
            <p:nvSpPr>
              <p:cNvPr id="1037" name="Rectangle 35">
                <a:extLst>
                  <a:ext uri="{FF2B5EF4-FFF2-40B4-BE49-F238E27FC236}">
                    <a16:creationId xmlns:a16="http://schemas.microsoft.com/office/drawing/2014/main" id="{61679835-F6DE-4388-AA96-04F04484A62E}"/>
                  </a:ext>
                </a:extLst>
              </p:cNvPr>
              <p:cNvSpPr>
                <a:spLocks noChangeArrowheads="1"/>
              </p:cNvSpPr>
              <p:nvPr/>
            </p:nvSpPr>
            <p:spPr bwMode="auto">
              <a:xfrm>
                <a:off x="5655574" y="1264197"/>
                <a:ext cx="56027" cy="407749"/>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algn="ctr" defTabSz="896386" fontAlgn="base"/>
                <a:endParaRPr lang="en-US" sz="1600">
                  <a:solidFill>
                    <a:srgbClr val="505050"/>
                  </a:solidFill>
                  <a:latin typeface="Segoe UI"/>
                </a:endParaRPr>
              </a:p>
            </p:txBody>
          </p:sp>
          <p:sp>
            <p:nvSpPr>
              <p:cNvPr id="1038" name="Rectangle 36">
                <a:extLst>
                  <a:ext uri="{FF2B5EF4-FFF2-40B4-BE49-F238E27FC236}">
                    <a16:creationId xmlns:a16="http://schemas.microsoft.com/office/drawing/2014/main" id="{0C24D3C5-57D2-4B00-ACD3-54E6824846D8}"/>
                  </a:ext>
                </a:extLst>
              </p:cNvPr>
              <p:cNvSpPr>
                <a:spLocks noChangeArrowheads="1"/>
              </p:cNvSpPr>
              <p:nvPr/>
            </p:nvSpPr>
            <p:spPr bwMode="auto">
              <a:xfrm>
                <a:off x="5748952" y="1172376"/>
                <a:ext cx="54470" cy="499571"/>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algn="ctr" defTabSz="896386" fontAlgn="base"/>
                <a:endParaRPr lang="en-US" sz="1600">
                  <a:solidFill>
                    <a:srgbClr val="505050"/>
                  </a:solidFill>
                  <a:latin typeface="Segoe UI"/>
                </a:endParaRPr>
              </a:p>
            </p:txBody>
          </p:sp>
          <p:sp>
            <p:nvSpPr>
              <p:cNvPr id="1039" name="Oval 37">
                <a:extLst>
                  <a:ext uri="{FF2B5EF4-FFF2-40B4-BE49-F238E27FC236}">
                    <a16:creationId xmlns:a16="http://schemas.microsoft.com/office/drawing/2014/main" id="{75D23FAE-6C39-4EF9-8DD6-FE872A36BB9A}"/>
                  </a:ext>
                </a:extLst>
              </p:cNvPr>
              <p:cNvSpPr>
                <a:spLocks noChangeArrowheads="1"/>
              </p:cNvSpPr>
              <p:nvPr/>
            </p:nvSpPr>
            <p:spPr bwMode="auto">
              <a:xfrm>
                <a:off x="5761402" y="1542774"/>
                <a:ext cx="150961" cy="150961"/>
              </a:xfrm>
              <a:prstGeom prst="ellipse">
                <a:avLst/>
              </a:prstGeom>
              <a:solidFill>
                <a:srgbClr val="4FE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lgn="ctr" defTabSz="896386" fontAlgn="base"/>
                <a:endParaRPr lang="en-US" sz="1600">
                  <a:solidFill>
                    <a:srgbClr val="505050"/>
                  </a:solidFill>
                  <a:latin typeface="Segoe UI"/>
                </a:endParaRPr>
              </a:p>
            </p:txBody>
          </p:sp>
          <p:sp>
            <p:nvSpPr>
              <p:cNvPr id="1040" name="Rectangle 38">
                <a:extLst>
                  <a:ext uri="{FF2B5EF4-FFF2-40B4-BE49-F238E27FC236}">
                    <a16:creationId xmlns:a16="http://schemas.microsoft.com/office/drawing/2014/main" id="{CC2504C0-0731-4689-91D6-0E329FB4F43F}"/>
                  </a:ext>
                </a:extLst>
              </p:cNvPr>
              <p:cNvSpPr>
                <a:spLocks noChangeArrowheads="1"/>
              </p:cNvSpPr>
              <p:nvPr/>
            </p:nvSpPr>
            <p:spPr bwMode="auto">
              <a:xfrm>
                <a:off x="5375441" y="1542774"/>
                <a:ext cx="56027" cy="129173"/>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algn="ctr" defTabSz="896386" fontAlgn="base"/>
                <a:endParaRPr lang="en-US" sz="1600">
                  <a:solidFill>
                    <a:srgbClr val="505050"/>
                  </a:solidFill>
                  <a:latin typeface="Segoe UI"/>
                </a:endParaRPr>
              </a:p>
            </p:txBody>
          </p:sp>
          <p:sp>
            <p:nvSpPr>
              <p:cNvPr id="1041" name="Rectangle 39">
                <a:extLst>
                  <a:ext uri="{FF2B5EF4-FFF2-40B4-BE49-F238E27FC236}">
                    <a16:creationId xmlns:a16="http://schemas.microsoft.com/office/drawing/2014/main" id="{73BCE795-B2AB-45D9-9DD6-77859DA9C8A7}"/>
                  </a:ext>
                </a:extLst>
              </p:cNvPr>
              <p:cNvSpPr>
                <a:spLocks noChangeArrowheads="1"/>
              </p:cNvSpPr>
              <p:nvPr/>
            </p:nvSpPr>
            <p:spPr bwMode="auto">
              <a:xfrm>
                <a:off x="5468819" y="1449397"/>
                <a:ext cx="54470" cy="222550"/>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algn="ctr" defTabSz="896386" fontAlgn="base"/>
                <a:endParaRPr lang="en-US" sz="1600">
                  <a:solidFill>
                    <a:srgbClr val="505050"/>
                  </a:solidFill>
                  <a:latin typeface="Segoe UI"/>
                </a:endParaRPr>
              </a:p>
            </p:txBody>
          </p:sp>
          <p:sp>
            <p:nvSpPr>
              <p:cNvPr id="1042" name="Rectangle 40">
                <a:extLst>
                  <a:ext uri="{FF2B5EF4-FFF2-40B4-BE49-F238E27FC236}">
                    <a16:creationId xmlns:a16="http://schemas.microsoft.com/office/drawing/2014/main" id="{0597C783-06DD-4207-856E-64C6A585321C}"/>
                  </a:ext>
                </a:extLst>
              </p:cNvPr>
              <p:cNvSpPr>
                <a:spLocks noChangeArrowheads="1"/>
              </p:cNvSpPr>
              <p:nvPr/>
            </p:nvSpPr>
            <p:spPr bwMode="auto">
              <a:xfrm>
                <a:off x="5560640" y="1357575"/>
                <a:ext cx="56027" cy="314372"/>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algn="ctr" defTabSz="896386" fontAlgn="base"/>
                <a:endParaRPr lang="en-US" sz="1600">
                  <a:solidFill>
                    <a:srgbClr val="505050"/>
                  </a:solidFill>
                  <a:latin typeface="Segoe UI"/>
                </a:endParaRPr>
              </a:p>
            </p:txBody>
          </p:sp>
          <p:sp>
            <p:nvSpPr>
              <p:cNvPr id="1043" name="Freeform 41">
                <a:extLst>
                  <a:ext uri="{FF2B5EF4-FFF2-40B4-BE49-F238E27FC236}">
                    <a16:creationId xmlns:a16="http://schemas.microsoft.com/office/drawing/2014/main" id="{86726D67-3D67-4A6A-8E19-0E67F8186A61}"/>
                  </a:ext>
                </a:extLst>
              </p:cNvPr>
              <p:cNvSpPr>
                <a:spLocks/>
              </p:cNvSpPr>
              <p:nvPr/>
            </p:nvSpPr>
            <p:spPr bwMode="auto">
              <a:xfrm>
                <a:off x="5797197" y="1580125"/>
                <a:ext cx="77815" cy="79371"/>
              </a:xfrm>
              <a:custGeom>
                <a:avLst/>
                <a:gdLst>
                  <a:gd name="T0" fmla="*/ 28 w 68"/>
                  <a:gd name="T1" fmla="*/ 0 h 68"/>
                  <a:gd name="T2" fmla="*/ 23 w 68"/>
                  <a:gd name="T3" fmla="*/ 5 h 68"/>
                  <a:gd name="T4" fmla="*/ 28 w 68"/>
                  <a:gd name="T5" fmla="*/ 10 h 68"/>
                  <a:gd name="T6" fmla="*/ 50 w 68"/>
                  <a:gd name="T7" fmla="*/ 10 h 68"/>
                  <a:gd name="T8" fmla="*/ 2 w 68"/>
                  <a:gd name="T9" fmla="*/ 59 h 68"/>
                  <a:gd name="T10" fmla="*/ 2 w 68"/>
                  <a:gd name="T11" fmla="*/ 66 h 68"/>
                  <a:gd name="T12" fmla="*/ 10 w 68"/>
                  <a:gd name="T13" fmla="*/ 66 h 68"/>
                  <a:gd name="T14" fmla="*/ 57 w 68"/>
                  <a:gd name="T15" fmla="*/ 18 h 68"/>
                  <a:gd name="T16" fmla="*/ 57 w 68"/>
                  <a:gd name="T17" fmla="*/ 40 h 68"/>
                  <a:gd name="T18" fmla="*/ 62 w 68"/>
                  <a:gd name="T19" fmla="*/ 45 h 68"/>
                  <a:gd name="T20" fmla="*/ 68 w 68"/>
                  <a:gd name="T21" fmla="*/ 40 h 68"/>
                  <a:gd name="T22" fmla="*/ 68 w 68"/>
                  <a:gd name="T23" fmla="*/ 0 h 68"/>
                  <a:gd name="T24" fmla="*/ 28 w 68"/>
                  <a:gd name="T2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68">
                    <a:moveTo>
                      <a:pt x="28" y="0"/>
                    </a:moveTo>
                    <a:cubicBezTo>
                      <a:pt x="25" y="0"/>
                      <a:pt x="23" y="2"/>
                      <a:pt x="23" y="5"/>
                    </a:cubicBezTo>
                    <a:cubicBezTo>
                      <a:pt x="23" y="8"/>
                      <a:pt x="25" y="10"/>
                      <a:pt x="28" y="10"/>
                    </a:cubicBezTo>
                    <a:cubicBezTo>
                      <a:pt x="50" y="10"/>
                      <a:pt x="50" y="10"/>
                      <a:pt x="50" y="10"/>
                    </a:cubicBezTo>
                    <a:cubicBezTo>
                      <a:pt x="2" y="59"/>
                      <a:pt x="2" y="59"/>
                      <a:pt x="2" y="59"/>
                    </a:cubicBezTo>
                    <a:cubicBezTo>
                      <a:pt x="0" y="61"/>
                      <a:pt x="0" y="64"/>
                      <a:pt x="2" y="66"/>
                    </a:cubicBezTo>
                    <a:cubicBezTo>
                      <a:pt x="4" y="68"/>
                      <a:pt x="8" y="68"/>
                      <a:pt x="10" y="66"/>
                    </a:cubicBezTo>
                    <a:cubicBezTo>
                      <a:pt x="57" y="18"/>
                      <a:pt x="57" y="18"/>
                      <a:pt x="57" y="18"/>
                    </a:cubicBezTo>
                    <a:cubicBezTo>
                      <a:pt x="57" y="40"/>
                      <a:pt x="57" y="40"/>
                      <a:pt x="57" y="40"/>
                    </a:cubicBezTo>
                    <a:cubicBezTo>
                      <a:pt x="57" y="43"/>
                      <a:pt x="62" y="45"/>
                      <a:pt x="62" y="45"/>
                    </a:cubicBezTo>
                    <a:cubicBezTo>
                      <a:pt x="65" y="45"/>
                      <a:pt x="68" y="43"/>
                      <a:pt x="68" y="40"/>
                    </a:cubicBezTo>
                    <a:cubicBezTo>
                      <a:pt x="68" y="0"/>
                      <a:pt x="68" y="0"/>
                      <a:pt x="68" y="0"/>
                    </a:cubicBez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lgn="ctr" defTabSz="896386" fontAlgn="base"/>
                <a:endParaRPr lang="en-US" sz="1600">
                  <a:solidFill>
                    <a:srgbClr val="505050"/>
                  </a:solidFill>
                  <a:latin typeface="Segoe UI"/>
                </a:endParaRPr>
              </a:p>
            </p:txBody>
          </p:sp>
        </p:grpSp>
      </p:grpSp>
      <p:grpSp>
        <p:nvGrpSpPr>
          <p:cNvPr id="1044" name="Group 1043">
            <a:extLst>
              <a:ext uri="{FF2B5EF4-FFF2-40B4-BE49-F238E27FC236}">
                <a16:creationId xmlns:a16="http://schemas.microsoft.com/office/drawing/2014/main" id="{2861CCFD-CCF8-44D5-A215-B2E7F40F84B1}"/>
              </a:ext>
            </a:extLst>
          </p:cNvPr>
          <p:cNvGrpSpPr/>
          <p:nvPr/>
        </p:nvGrpSpPr>
        <p:grpSpPr>
          <a:xfrm>
            <a:off x="7540962" y="2980941"/>
            <a:ext cx="701604" cy="175202"/>
            <a:chOff x="5387576" y="2115326"/>
            <a:chExt cx="701604" cy="175202"/>
          </a:xfrm>
        </p:grpSpPr>
        <p:sp>
          <p:nvSpPr>
            <p:cNvPr id="1045" name="Rectangle 1044">
              <a:extLst>
                <a:ext uri="{FF2B5EF4-FFF2-40B4-BE49-F238E27FC236}">
                  <a16:creationId xmlns:a16="http://schemas.microsoft.com/office/drawing/2014/main" id="{710CF952-60B7-4D76-8741-4F8E0A242318}"/>
                </a:ext>
                <a:ext uri="{C183D7F6-B498-43B3-948B-1728B52AA6E4}">
                  <adec:decorative xmlns:adec="http://schemas.microsoft.com/office/drawing/2017/decorative" val="1"/>
                </a:ext>
              </a:extLst>
            </p:cNvPr>
            <p:cNvSpPr/>
            <p:nvPr/>
          </p:nvSpPr>
          <p:spPr bwMode="auto">
            <a:xfrm>
              <a:off x="5540540" y="2115326"/>
              <a:ext cx="548640" cy="175202"/>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kumimoji="0" lang="en-US" sz="700" b="0" i="0" u="none" strike="noStrike" kern="0" cap="none" spc="0" normalizeH="0" baseline="0" noProof="0">
                  <a:ln>
                    <a:noFill/>
                  </a:ln>
                  <a:solidFill>
                    <a:srgbClr val="0078D4"/>
                  </a:solidFill>
                  <a:effectLst/>
                  <a:uLnTx/>
                  <a:uFillTx/>
                  <a:latin typeface="Segoe UI"/>
                  <a:ea typeface="+mn-ea"/>
                  <a:cs typeface="Segoe UI Semibold" panose="020B0702040204020203" pitchFamily="34" charset="0"/>
                </a:rPr>
                <a:t>Data lake</a:t>
              </a:r>
            </a:p>
          </p:txBody>
        </p:sp>
        <p:pic>
          <p:nvPicPr>
            <p:cNvPr id="1046" name="Graphic 1045">
              <a:extLst>
                <a:ext uri="{FF2B5EF4-FFF2-40B4-BE49-F238E27FC236}">
                  <a16:creationId xmlns:a16="http://schemas.microsoft.com/office/drawing/2014/main" id="{C5877B48-DDF3-4070-99BC-669E7DBDE669}"/>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5387576" y="2142943"/>
              <a:ext cx="161925" cy="133350"/>
            </a:xfrm>
            <a:prstGeom prst="rect">
              <a:avLst/>
            </a:prstGeom>
          </p:spPr>
        </p:pic>
      </p:grpSp>
      <p:grpSp>
        <p:nvGrpSpPr>
          <p:cNvPr id="1047" name="Group 1046">
            <a:extLst>
              <a:ext uri="{FF2B5EF4-FFF2-40B4-BE49-F238E27FC236}">
                <a16:creationId xmlns:a16="http://schemas.microsoft.com/office/drawing/2014/main" id="{8AAFBDC2-F54A-4CBA-B0E0-8D420484698F}"/>
              </a:ext>
            </a:extLst>
          </p:cNvPr>
          <p:cNvGrpSpPr/>
          <p:nvPr/>
        </p:nvGrpSpPr>
        <p:grpSpPr>
          <a:xfrm>
            <a:off x="9244076" y="2968515"/>
            <a:ext cx="976643" cy="200055"/>
            <a:chOff x="8547184" y="2102900"/>
            <a:chExt cx="976643" cy="200055"/>
          </a:xfrm>
        </p:grpSpPr>
        <p:sp>
          <p:nvSpPr>
            <p:cNvPr id="1048" name="Rectangle 1047">
              <a:extLst>
                <a:ext uri="{FF2B5EF4-FFF2-40B4-BE49-F238E27FC236}">
                  <a16:creationId xmlns:a16="http://schemas.microsoft.com/office/drawing/2014/main" id="{1D5ADCA4-0AFE-4E1C-8C58-DE64FD16E80D}"/>
                </a:ext>
              </a:extLst>
            </p:cNvPr>
            <p:cNvSpPr/>
            <p:nvPr/>
          </p:nvSpPr>
          <p:spPr>
            <a:xfrm>
              <a:off x="8617810" y="2102900"/>
              <a:ext cx="906017" cy="200055"/>
            </a:xfrm>
            <a:prstGeom prst="rect">
              <a:avLst/>
            </a:prstGeom>
          </p:spPr>
          <p:txBody>
            <a:bodyPr wrap="none">
              <a:spAutoFit/>
            </a:bodyPr>
            <a:lstStyle/>
            <a:p>
              <a:r>
                <a:rPr lang="en-US" sz="700" kern="0">
                  <a:solidFill>
                    <a:srgbClr val="0078D4"/>
                  </a:solidFill>
                  <a:cs typeface="Segoe UI Semibold" panose="020B0702040204020203" pitchFamily="34" charset="0"/>
                </a:rPr>
                <a:t>Update-optimized</a:t>
              </a:r>
              <a:endParaRPr lang="en-US"/>
            </a:p>
          </p:txBody>
        </p:sp>
        <p:grpSp>
          <p:nvGrpSpPr>
            <p:cNvPr id="1049" name="Group 1048">
              <a:extLst>
                <a:ext uri="{FF2B5EF4-FFF2-40B4-BE49-F238E27FC236}">
                  <a16:creationId xmlns:a16="http://schemas.microsoft.com/office/drawing/2014/main" id="{DDE8B8AC-7F37-41EE-8356-2F79B17F15FC}"/>
                </a:ext>
              </a:extLst>
            </p:cNvPr>
            <p:cNvGrpSpPr/>
            <p:nvPr/>
          </p:nvGrpSpPr>
          <p:grpSpPr>
            <a:xfrm>
              <a:off x="8547184" y="2157881"/>
              <a:ext cx="108772" cy="108696"/>
              <a:chOff x="10075909" y="3895037"/>
              <a:chExt cx="287863" cy="287662"/>
            </a:xfrm>
          </p:grpSpPr>
          <p:sp>
            <p:nvSpPr>
              <p:cNvPr id="1050" name="Freeform: Shape 1049">
                <a:extLst>
                  <a:ext uri="{FF2B5EF4-FFF2-40B4-BE49-F238E27FC236}">
                    <a16:creationId xmlns:a16="http://schemas.microsoft.com/office/drawing/2014/main" id="{F2FBD1B2-67E7-443E-A124-E6BDF7BB7B82}"/>
                  </a:ext>
                </a:extLst>
              </p:cNvPr>
              <p:cNvSpPr/>
              <p:nvPr/>
            </p:nvSpPr>
            <p:spPr>
              <a:xfrm>
                <a:off x="10075909" y="3895037"/>
                <a:ext cx="287863" cy="287662"/>
              </a:xfrm>
              <a:custGeom>
                <a:avLst/>
                <a:gdLst>
                  <a:gd name="connsiteX0" fmla="*/ 143932 w 287863"/>
                  <a:gd name="connsiteY0" fmla="*/ 287662 h 287662"/>
                  <a:gd name="connsiteX1" fmla="*/ 287864 w 287863"/>
                  <a:gd name="connsiteY1" fmla="*/ 143831 h 287662"/>
                  <a:gd name="connsiteX2" fmla="*/ 143932 w 287863"/>
                  <a:gd name="connsiteY2" fmla="*/ 0 h 287662"/>
                  <a:gd name="connsiteX3" fmla="*/ 0 w 287863"/>
                  <a:gd name="connsiteY3" fmla="*/ 143831 h 287662"/>
                  <a:gd name="connsiteX4" fmla="*/ 143932 w 287863"/>
                  <a:gd name="connsiteY4" fmla="*/ 287662 h 287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863" h="287662">
                    <a:moveTo>
                      <a:pt x="143932" y="287662"/>
                    </a:moveTo>
                    <a:cubicBezTo>
                      <a:pt x="223423" y="287662"/>
                      <a:pt x="287864" y="223267"/>
                      <a:pt x="287864" y="143831"/>
                    </a:cubicBezTo>
                    <a:cubicBezTo>
                      <a:pt x="287864" y="64395"/>
                      <a:pt x="223423" y="0"/>
                      <a:pt x="143932" y="0"/>
                    </a:cubicBezTo>
                    <a:cubicBezTo>
                      <a:pt x="64440" y="0"/>
                      <a:pt x="0" y="64395"/>
                      <a:pt x="0" y="143831"/>
                    </a:cubicBezTo>
                    <a:cubicBezTo>
                      <a:pt x="0" y="223267"/>
                      <a:pt x="64440" y="287662"/>
                      <a:pt x="143932" y="287662"/>
                    </a:cubicBezTo>
                    <a:close/>
                  </a:path>
                </a:pathLst>
              </a:custGeom>
              <a:solidFill>
                <a:srgbClr val="50E6FF"/>
              </a:solidFill>
              <a:ln w="9525" cap="flat">
                <a:noFill/>
                <a:prstDash val="solid"/>
                <a:miter/>
              </a:ln>
            </p:spPr>
            <p:txBody>
              <a:bodyPr rtlCol="0" anchor="ctr"/>
              <a:lstStyle/>
              <a:p>
                <a:endParaRPr lang="en-US" sz="1600"/>
              </a:p>
            </p:txBody>
          </p:sp>
          <p:sp>
            <p:nvSpPr>
              <p:cNvPr id="1051" name="Freeform: Shape 1050">
                <a:extLst>
                  <a:ext uri="{FF2B5EF4-FFF2-40B4-BE49-F238E27FC236}">
                    <a16:creationId xmlns:a16="http://schemas.microsoft.com/office/drawing/2014/main" id="{B59A332A-B40F-4017-9112-026E3264E9F0}"/>
                  </a:ext>
                </a:extLst>
              </p:cNvPr>
              <p:cNvSpPr/>
              <p:nvPr/>
            </p:nvSpPr>
            <p:spPr>
              <a:xfrm>
                <a:off x="10220077" y="3930607"/>
                <a:ext cx="24363" cy="131818"/>
              </a:xfrm>
              <a:custGeom>
                <a:avLst/>
                <a:gdLst>
                  <a:gd name="connsiteX0" fmla="*/ 24363 w 24363"/>
                  <a:gd name="connsiteY0" fmla="*/ 0 h 131818"/>
                  <a:gd name="connsiteX1" fmla="*/ 0 w 24363"/>
                  <a:gd name="connsiteY1" fmla="*/ 0 h 131818"/>
                  <a:gd name="connsiteX2" fmla="*/ 0 w 24363"/>
                  <a:gd name="connsiteY2" fmla="*/ 131818 h 131818"/>
                  <a:gd name="connsiteX3" fmla="*/ 24363 w 24363"/>
                  <a:gd name="connsiteY3" fmla="*/ 131818 h 131818"/>
                  <a:gd name="connsiteX4" fmla="*/ 24363 w 24363"/>
                  <a:gd name="connsiteY4" fmla="*/ 0 h 13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3" h="131818">
                    <a:moveTo>
                      <a:pt x="24363" y="0"/>
                    </a:moveTo>
                    <a:lnTo>
                      <a:pt x="0" y="0"/>
                    </a:lnTo>
                    <a:lnTo>
                      <a:pt x="0" y="131818"/>
                    </a:lnTo>
                    <a:lnTo>
                      <a:pt x="24363" y="131818"/>
                    </a:lnTo>
                    <a:lnTo>
                      <a:pt x="24363" y="0"/>
                    </a:lnTo>
                    <a:close/>
                  </a:path>
                </a:pathLst>
              </a:custGeom>
              <a:solidFill>
                <a:srgbClr val="0078D4"/>
              </a:solidFill>
              <a:ln w="9525" cap="flat">
                <a:noFill/>
                <a:prstDash val="solid"/>
                <a:miter/>
              </a:ln>
            </p:spPr>
            <p:txBody>
              <a:bodyPr rtlCol="0" anchor="ctr"/>
              <a:lstStyle/>
              <a:p>
                <a:endParaRPr lang="en-US" sz="1600"/>
              </a:p>
            </p:txBody>
          </p:sp>
          <p:sp>
            <p:nvSpPr>
              <p:cNvPr id="1052" name="Freeform: Shape 1051">
                <a:extLst>
                  <a:ext uri="{FF2B5EF4-FFF2-40B4-BE49-F238E27FC236}">
                    <a16:creationId xmlns:a16="http://schemas.microsoft.com/office/drawing/2014/main" id="{40CC3B86-C4B3-4A2A-99F3-728AA16A6BC5}"/>
                  </a:ext>
                </a:extLst>
              </p:cNvPr>
              <p:cNvSpPr/>
              <p:nvPr/>
            </p:nvSpPr>
            <p:spPr>
              <a:xfrm>
                <a:off x="10111516" y="4038049"/>
                <a:ext cx="132872" cy="24344"/>
              </a:xfrm>
              <a:custGeom>
                <a:avLst/>
                <a:gdLst>
                  <a:gd name="connsiteX0" fmla="*/ 0 w 132872"/>
                  <a:gd name="connsiteY0" fmla="*/ 0 h 24344"/>
                  <a:gd name="connsiteX1" fmla="*/ 0 w 132872"/>
                  <a:gd name="connsiteY1" fmla="*/ 24345 h 24344"/>
                  <a:gd name="connsiteX2" fmla="*/ 132873 w 132872"/>
                  <a:gd name="connsiteY2" fmla="*/ 24345 h 24344"/>
                  <a:gd name="connsiteX3" fmla="*/ 132873 w 132872"/>
                  <a:gd name="connsiteY3" fmla="*/ 0 h 24344"/>
                  <a:gd name="connsiteX4" fmla="*/ 0 w 132872"/>
                  <a:gd name="connsiteY4" fmla="*/ 0 h 24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72" h="24344">
                    <a:moveTo>
                      <a:pt x="0" y="0"/>
                    </a:moveTo>
                    <a:lnTo>
                      <a:pt x="0" y="24345"/>
                    </a:lnTo>
                    <a:lnTo>
                      <a:pt x="132873" y="24345"/>
                    </a:lnTo>
                    <a:lnTo>
                      <a:pt x="132873" y="0"/>
                    </a:lnTo>
                    <a:lnTo>
                      <a:pt x="0" y="0"/>
                    </a:lnTo>
                    <a:close/>
                  </a:path>
                </a:pathLst>
              </a:custGeom>
              <a:solidFill>
                <a:srgbClr val="0078D4"/>
              </a:solidFill>
              <a:ln w="9525" cap="flat">
                <a:noFill/>
                <a:prstDash val="solid"/>
                <a:miter/>
              </a:ln>
            </p:spPr>
            <p:txBody>
              <a:bodyPr rtlCol="0" anchor="ctr"/>
              <a:lstStyle/>
              <a:p>
                <a:endParaRPr lang="en-US" sz="1600"/>
              </a:p>
            </p:txBody>
          </p:sp>
        </p:grpSp>
      </p:grpSp>
      <p:sp>
        <p:nvSpPr>
          <p:cNvPr id="1053" name="Rectangle 1052">
            <a:extLst>
              <a:ext uri="{FF2B5EF4-FFF2-40B4-BE49-F238E27FC236}">
                <a16:creationId xmlns:a16="http://schemas.microsoft.com/office/drawing/2014/main" id="{3F463535-29B5-4666-95E8-76D2CB55E02C}"/>
              </a:ext>
              <a:ext uri="{C183D7F6-B498-43B3-948B-1728B52AA6E4}">
                <adec:decorative xmlns:adec="http://schemas.microsoft.com/office/drawing/2017/decorative" val="1"/>
              </a:ext>
            </a:extLst>
          </p:cNvPr>
          <p:cNvSpPr/>
          <p:nvPr/>
        </p:nvSpPr>
        <p:spPr bwMode="auto">
          <a:xfrm>
            <a:off x="8185830" y="2229693"/>
            <a:ext cx="3371980" cy="209953"/>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0" bIns="91440" numCol="1" spcCol="0" rtlCol="0" fromWordArt="0" anchor="ctr" anchorCtr="0" forceAA="0" compatLnSpc="1">
            <a:prstTxWarp prst="textNoShape">
              <a:avLst/>
            </a:prstTxWarp>
            <a:noAutofit/>
          </a:bodyPr>
          <a:lstStyle/>
          <a:p>
            <a:pPr defTabSz="710593" fontAlgn="base">
              <a:spcBef>
                <a:spcPct val="0"/>
              </a:spcBef>
              <a:spcAft>
                <a:spcPct val="0"/>
              </a:spcAft>
            </a:pPr>
            <a:r>
              <a:rPr lang="en-US" sz="900" kern="0">
                <a:solidFill>
                  <a:srgbClr val="000000"/>
                </a:solidFill>
                <a:latin typeface="Segoe UI Semibold" panose="020B0702040204020203" pitchFamily="34" charset="0"/>
                <a:cs typeface="Segoe UI Semibold" panose="020B0702040204020203" pitchFamily="34" charset="0"/>
              </a:rPr>
              <a:t>Stream Analytics</a:t>
            </a:r>
          </a:p>
        </p:txBody>
      </p:sp>
      <p:sp>
        <p:nvSpPr>
          <p:cNvPr id="1054" name="Rectangle 1053">
            <a:extLst>
              <a:ext uri="{FF2B5EF4-FFF2-40B4-BE49-F238E27FC236}">
                <a16:creationId xmlns:a16="http://schemas.microsoft.com/office/drawing/2014/main" id="{3D884E91-ED53-4A01-BCCC-81CC0E2EE823}"/>
              </a:ext>
              <a:ext uri="{C183D7F6-B498-43B3-948B-1728B52AA6E4}">
                <adec:decorative xmlns:adec="http://schemas.microsoft.com/office/drawing/2017/decorative" val="1"/>
              </a:ext>
            </a:extLst>
          </p:cNvPr>
          <p:cNvSpPr/>
          <p:nvPr/>
        </p:nvSpPr>
        <p:spPr bwMode="auto">
          <a:xfrm>
            <a:off x="4102482" y="2229693"/>
            <a:ext cx="1971749" cy="209953"/>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0" bIns="91440" numCol="1" spcCol="0" rtlCol="0" fromWordArt="0" anchor="ctr" anchorCtr="0" forceAA="0" compatLnSpc="1">
            <a:prstTxWarp prst="textNoShape">
              <a:avLst/>
            </a:prstTxWarp>
            <a:noAutofit/>
          </a:bodyPr>
          <a:lstStyle/>
          <a:p>
            <a:pPr defTabSz="710593" fontAlgn="base">
              <a:spcBef>
                <a:spcPct val="0"/>
              </a:spcBef>
              <a:spcAft>
                <a:spcPct val="0"/>
              </a:spcAft>
            </a:pPr>
            <a:r>
              <a:rPr lang="en-US" sz="900" kern="0">
                <a:solidFill>
                  <a:srgbClr val="000000"/>
                </a:solidFill>
                <a:latin typeface="Segoe UI Semibold" panose="020B0702040204020203" pitchFamily="34" charset="0"/>
                <a:cs typeface="Segoe UI Semibold" panose="020B0702040204020203" pitchFamily="34" charset="0"/>
              </a:rPr>
              <a:t>Spark</a:t>
            </a:r>
          </a:p>
        </p:txBody>
      </p:sp>
      <p:cxnSp>
        <p:nvCxnSpPr>
          <p:cNvPr id="1055" name="Straight Arrow Connector 1054">
            <a:extLst>
              <a:ext uri="{FF2B5EF4-FFF2-40B4-BE49-F238E27FC236}">
                <a16:creationId xmlns:a16="http://schemas.microsoft.com/office/drawing/2014/main" id="{DA29A46B-ACB7-421E-98ED-1A8538A3ED3F}"/>
              </a:ext>
              <a:ext uri="{C183D7F6-B498-43B3-948B-1728B52AA6E4}">
                <adec:decorative xmlns:adec="http://schemas.microsoft.com/office/drawing/2017/decorative" val="1"/>
              </a:ext>
            </a:extLst>
          </p:cNvPr>
          <p:cNvCxnSpPr>
            <a:cxnSpLocks/>
          </p:cNvCxnSpPr>
          <p:nvPr/>
        </p:nvCxnSpPr>
        <p:spPr>
          <a:xfrm rot="16200000">
            <a:off x="6155457" y="2128390"/>
            <a:ext cx="27432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1056" name="Straight Arrow Connector 1055">
            <a:extLst>
              <a:ext uri="{FF2B5EF4-FFF2-40B4-BE49-F238E27FC236}">
                <a16:creationId xmlns:a16="http://schemas.microsoft.com/office/drawing/2014/main" id="{BF8F650F-D919-4E95-B218-D44A9A8FF796}"/>
              </a:ext>
              <a:ext uri="{C183D7F6-B498-43B3-948B-1728B52AA6E4}">
                <adec:decorative xmlns:adec="http://schemas.microsoft.com/office/drawing/2017/decorative" val="1"/>
              </a:ext>
            </a:extLst>
          </p:cNvPr>
          <p:cNvCxnSpPr>
            <a:cxnSpLocks/>
          </p:cNvCxnSpPr>
          <p:nvPr/>
        </p:nvCxnSpPr>
        <p:spPr>
          <a:xfrm rot="16200000">
            <a:off x="7844847" y="2119409"/>
            <a:ext cx="27432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sp>
        <p:nvSpPr>
          <p:cNvPr id="1057" name="Rectangle 1056">
            <a:extLst>
              <a:ext uri="{FF2B5EF4-FFF2-40B4-BE49-F238E27FC236}">
                <a16:creationId xmlns:a16="http://schemas.microsoft.com/office/drawing/2014/main" id="{BE841A55-EF46-4B0B-A260-EF62E836C8A1}"/>
              </a:ext>
              <a:ext uri="{C183D7F6-B498-43B3-948B-1728B52AA6E4}">
                <adec:decorative xmlns:adec="http://schemas.microsoft.com/office/drawing/2017/decorative" val="1"/>
              </a:ext>
            </a:extLst>
          </p:cNvPr>
          <p:cNvSpPr/>
          <p:nvPr/>
        </p:nvSpPr>
        <p:spPr bwMode="auto">
          <a:xfrm>
            <a:off x="6148122" y="2229693"/>
            <a:ext cx="1971749" cy="209953"/>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0" bIns="91440" numCol="1" spcCol="0" rtlCol="0" fromWordArt="0" anchor="ctr" anchorCtr="0" forceAA="0" compatLnSpc="1">
            <a:prstTxWarp prst="textNoShape">
              <a:avLst/>
            </a:prstTxWarp>
            <a:noAutofit/>
          </a:bodyPr>
          <a:lstStyle/>
          <a:p>
            <a:pPr defTabSz="710593" fontAlgn="base">
              <a:spcBef>
                <a:spcPct val="0"/>
              </a:spcBef>
              <a:spcAft>
                <a:spcPct val="0"/>
              </a:spcAft>
            </a:pPr>
            <a:r>
              <a:rPr lang="en-US" sz="900" kern="0">
                <a:solidFill>
                  <a:srgbClr val="000000"/>
                </a:solidFill>
                <a:latin typeface="Segoe UI Semibold" panose="020B0702040204020203" pitchFamily="34" charset="0"/>
                <a:cs typeface="Segoe UI Semibold" panose="020B0702040204020203" pitchFamily="34" charset="0"/>
              </a:rPr>
              <a:t>SQL</a:t>
            </a:r>
          </a:p>
        </p:txBody>
      </p:sp>
      <p:pic>
        <p:nvPicPr>
          <p:cNvPr id="5" name="Graphic 4">
            <a:extLst>
              <a:ext uri="{FF2B5EF4-FFF2-40B4-BE49-F238E27FC236}">
                <a16:creationId xmlns:a16="http://schemas.microsoft.com/office/drawing/2014/main" id="{2227675B-5B72-731A-BB8F-C287496918DD}"/>
              </a:ext>
            </a:extLst>
          </p:cNvPr>
          <p:cNvPicPr>
            <a:picLocks noChangeAspect="1"/>
          </p:cNvPicPr>
          <p:nvPr/>
        </p:nvPicPr>
        <p:blipFill>
          <a:blip r:embed="rId70">
            <a:extLst>
              <a:ext uri="{28A0092B-C50C-407E-A947-70E740481C1C}">
                <a14:useLocalDpi xmlns:a14="http://schemas.microsoft.com/office/drawing/2010/main" val="0"/>
              </a:ext>
              <a:ext uri="{96DAC541-7B7A-43D3-8B79-37D633B846F1}">
                <asvg:svgBlip xmlns:asvg="http://schemas.microsoft.com/office/drawing/2016/SVG/main" r:embed="rId71"/>
              </a:ext>
            </a:extLst>
          </a:blip>
          <a:stretch>
            <a:fillRect/>
          </a:stretch>
        </p:blipFill>
        <p:spPr>
          <a:xfrm>
            <a:off x="3547072" y="4597103"/>
            <a:ext cx="165100" cy="165100"/>
          </a:xfrm>
          <a:prstGeom prst="rect">
            <a:avLst/>
          </a:prstGeom>
        </p:spPr>
      </p:pic>
      <p:pic>
        <p:nvPicPr>
          <p:cNvPr id="6" name="Graphic 5">
            <a:extLst>
              <a:ext uri="{FF2B5EF4-FFF2-40B4-BE49-F238E27FC236}">
                <a16:creationId xmlns:a16="http://schemas.microsoft.com/office/drawing/2014/main" id="{A63B5D37-ED25-8C5D-4109-97A73E0D8EBB}"/>
              </a:ext>
            </a:extLst>
          </p:cNvPr>
          <p:cNvPicPr>
            <a:picLocks noChangeAspect="1"/>
          </p:cNvPicPr>
          <p:nvPr/>
        </p:nvPicPr>
        <p:blipFill>
          <a:blip r:embed="rId70">
            <a:extLst>
              <a:ext uri="{28A0092B-C50C-407E-A947-70E740481C1C}">
                <a14:useLocalDpi xmlns:a14="http://schemas.microsoft.com/office/drawing/2010/main" val="0"/>
              </a:ext>
              <a:ext uri="{96DAC541-7B7A-43D3-8B79-37D633B846F1}">
                <asvg:svgBlip xmlns:asvg="http://schemas.microsoft.com/office/drawing/2016/SVG/main" r:embed="rId71"/>
              </a:ext>
            </a:extLst>
          </a:blip>
          <a:stretch>
            <a:fillRect/>
          </a:stretch>
        </p:blipFill>
        <p:spPr>
          <a:xfrm>
            <a:off x="2044056" y="3033140"/>
            <a:ext cx="137160" cy="137160"/>
          </a:xfrm>
          <a:prstGeom prst="rect">
            <a:avLst/>
          </a:prstGeom>
        </p:spPr>
      </p:pic>
    </p:spTree>
    <p:extLst>
      <p:ext uri="{BB962C8B-B14F-4D97-AF65-F5344CB8AC3E}">
        <p14:creationId xmlns:p14="http://schemas.microsoft.com/office/powerpoint/2010/main" val="2831247760"/>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69"/>
                                        </p:tgtEl>
                                        <p:attrNameLst>
                                          <p:attrName>style.visibility</p:attrName>
                                        </p:attrNameLst>
                                      </p:cBhvr>
                                      <p:to>
                                        <p:strVal val="visible"/>
                                      </p:to>
                                    </p:set>
                                    <p:animEffect transition="in" filter="fade">
                                      <p:cBhvr>
                                        <p:cTn id="7" dur="500"/>
                                        <p:tgtEl>
                                          <p:spTgt spid="96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70"/>
                                        </p:tgtEl>
                                        <p:attrNameLst>
                                          <p:attrName>style.visibility</p:attrName>
                                        </p:attrNameLst>
                                      </p:cBhvr>
                                      <p:to>
                                        <p:strVal val="visible"/>
                                      </p:to>
                                    </p:set>
                                    <p:animEffect transition="in" filter="fade">
                                      <p:cBhvr>
                                        <p:cTn id="10" dur="500"/>
                                        <p:tgtEl>
                                          <p:spTgt spid="97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4"/>
                                        </p:tgtEl>
                                        <p:attrNameLst>
                                          <p:attrName>style.visibility</p:attrName>
                                        </p:attrNameLst>
                                      </p:cBhvr>
                                      <p:to>
                                        <p:strVal val="visible"/>
                                      </p:to>
                                    </p:set>
                                    <p:animEffect transition="in" filter="fade">
                                      <p:cBhvr>
                                        <p:cTn id="13" dur="500"/>
                                        <p:tgtEl>
                                          <p:spTgt spid="38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83"/>
                                        </p:tgtEl>
                                        <p:attrNameLst>
                                          <p:attrName>style.visibility</p:attrName>
                                        </p:attrNameLst>
                                      </p:cBhvr>
                                      <p:to>
                                        <p:strVal val="visible"/>
                                      </p:to>
                                    </p:set>
                                    <p:animEffect transition="in" filter="fade">
                                      <p:cBhvr>
                                        <p:cTn id="16" dur="500"/>
                                        <p:tgtEl>
                                          <p:spTgt spid="38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71"/>
                                        </p:tgtEl>
                                        <p:attrNameLst>
                                          <p:attrName>style.visibility</p:attrName>
                                        </p:attrNameLst>
                                      </p:cBhvr>
                                      <p:to>
                                        <p:strVal val="visible"/>
                                      </p:to>
                                    </p:set>
                                    <p:animEffect transition="in" filter="fade">
                                      <p:cBhvr>
                                        <p:cTn id="19" dur="500"/>
                                        <p:tgtEl>
                                          <p:spTgt spid="97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74"/>
                                        </p:tgtEl>
                                        <p:attrNameLst>
                                          <p:attrName>style.visibility</p:attrName>
                                        </p:attrNameLst>
                                      </p:cBhvr>
                                      <p:to>
                                        <p:strVal val="visible"/>
                                      </p:to>
                                    </p:set>
                                    <p:animEffect transition="in" filter="fade">
                                      <p:cBhvr>
                                        <p:cTn id="22" dur="500"/>
                                        <p:tgtEl>
                                          <p:spTgt spid="97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73"/>
                                        </p:tgtEl>
                                        <p:attrNameLst>
                                          <p:attrName>style.visibility</p:attrName>
                                        </p:attrNameLst>
                                      </p:cBhvr>
                                      <p:to>
                                        <p:strVal val="visible"/>
                                      </p:to>
                                    </p:set>
                                    <p:animEffect transition="in" filter="fade">
                                      <p:cBhvr>
                                        <p:cTn id="25" dur="500"/>
                                        <p:tgtEl>
                                          <p:spTgt spid="97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30"/>
                                        </p:tgtEl>
                                        <p:attrNameLst>
                                          <p:attrName>style.visibility</p:attrName>
                                        </p:attrNameLst>
                                      </p:cBhvr>
                                      <p:to>
                                        <p:strVal val="visible"/>
                                      </p:to>
                                    </p:set>
                                    <p:animEffect transition="in" filter="fade">
                                      <p:cBhvr>
                                        <p:cTn id="28" dur="500"/>
                                        <p:tgtEl>
                                          <p:spTgt spid="103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31"/>
                                        </p:tgtEl>
                                        <p:attrNameLst>
                                          <p:attrName>style.visibility</p:attrName>
                                        </p:attrNameLst>
                                      </p:cBhvr>
                                      <p:to>
                                        <p:strVal val="visible"/>
                                      </p:to>
                                    </p:set>
                                    <p:animEffect transition="in" filter="fade">
                                      <p:cBhvr>
                                        <p:cTn id="31" dur="500"/>
                                        <p:tgtEl>
                                          <p:spTgt spid="103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32"/>
                                        </p:tgtEl>
                                        <p:attrNameLst>
                                          <p:attrName>style.visibility</p:attrName>
                                        </p:attrNameLst>
                                      </p:cBhvr>
                                      <p:to>
                                        <p:strVal val="visible"/>
                                      </p:to>
                                    </p:set>
                                    <p:animEffect transition="in" filter="fade">
                                      <p:cBhvr>
                                        <p:cTn id="34" dur="500"/>
                                        <p:tgtEl>
                                          <p:spTgt spid="103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75"/>
                                        </p:tgtEl>
                                        <p:attrNameLst>
                                          <p:attrName>style.visibility</p:attrName>
                                        </p:attrNameLst>
                                      </p:cBhvr>
                                      <p:to>
                                        <p:strVal val="visible"/>
                                      </p:to>
                                    </p:set>
                                    <p:animEffect transition="in" filter="fade">
                                      <p:cBhvr>
                                        <p:cTn id="37" dur="500"/>
                                        <p:tgtEl>
                                          <p:spTgt spid="97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72"/>
                                        </p:tgtEl>
                                        <p:attrNameLst>
                                          <p:attrName>style.visibility</p:attrName>
                                        </p:attrNameLst>
                                      </p:cBhvr>
                                      <p:to>
                                        <p:strVal val="visible"/>
                                      </p:to>
                                    </p:set>
                                    <p:animEffect transition="in" filter="fade">
                                      <p:cBhvr>
                                        <p:cTn id="40" dur="500"/>
                                        <p:tgtEl>
                                          <p:spTgt spid="97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60"/>
                                        </p:tgtEl>
                                        <p:attrNameLst>
                                          <p:attrName>style.visibility</p:attrName>
                                        </p:attrNameLst>
                                      </p:cBhvr>
                                      <p:to>
                                        <p:strVal val="visible"/>
                                      </p:to>
                                    </p:set>
                                    <p:animEffect transition="in" filter="fade">
                                      <p:cBhvr>
                                        <p:cTn id="43" dur="500"/>
                                        <p:tgtEl>
                                          <p:spTgt spid="86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90"/>
                                        </p:tgtEl>
                                        <p:attrNameLst>
                                          <p:attrName>style.visibility</p:attrName>
                                        </p:attrNameLst>
                                      </p:cBhvr>
                                      <p:to>
                                        <p:strVal val="visible"/>
                                      </p:to>
                                    </p:set>
                                    <p:animEffect transition="in" filter="fade">
                                      <p:cBhvr>
                                        <p:cTn id="46" dur="500"/>
                                        <p:tgtEl>
                                          <p:spTgt spid="89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06"/>
                                        </p:tgtEl>
                                        <p:attrNameLst>
                                          <p:attrName>style.visibility</p:attrName>
                                        </p:attrNameLst>
                                      </p:cBhvr>
                                      <p:to>
                                        <p:strVal val="visible"/>
                                      </p:to>
                                    </p:set>
                                    <p:animEffect transition="in" filter="fade">
                                      <p:cBhvr>
                                        <p:cTn id="49" dur="500"/>
                                        <p:tgtEl>
                                          <p:spTgt spid="80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95"/>
                                        </p:tgtEl>
                                        <p:attrNameLst>
                                          <p:attrName>style.visibility</p:attrName>
                                        </p:attrNameLst>
                                      </p:cBhvr>
                                      <p:to>
                                        <p:strVal val="visible"/>
                                      </p:to>
                                    </p:set>
                                    <p:animEffect transition="in" filter="fade">
                                      <p:cBhvr>
                                        <p:cTn id="52" dur="500"/>
                                        <p:tgtEl>
                                          <p:spTgt spid="79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91"/>
                                        </p:tgtEl>
                                        <p:attrNameLst>
                                          <p:attrName>style.visibility</p:attrName>
                                        </p:attrNameLst>
                                      </p:cBhvr>
                                      <p:to>
                                        <p:strVal val="visible"/>
                                      </p:to>
                                    </p:set>
                                    <p:animEffect transition="in" filter="fade">
                                      <p:cBhvr>
                                        <p:cTn id="55" dur="500"/>
                                        <p:tgtEl>
                                          <p:spTgt spid="79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059"/>
                                        </p:tgtEl>
                                        <p:attrNameLst>
                                          <p:attrName>style.visibility</p:attrName>
                                        </p:attrNameLst>
                                      </p:cBhvr>
                                      <p:to>
                                        <p:strVal val="visible"/>
                                      </p:to>
                                    </p:set>
                                    <p:animEffect transition="in" filter="fade">
                                      <p:cBhvr>
                                        <p:cTn id="58" dur="500"/>
                                        <p:tgtEl>
                                          <p:spTgt spid="105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060"/>
                                        </p:tgtEl>
                                        <p:attrNameLst>
                                          <p:attrName>style.visibility</p:attrName>
                                        </p:attrNameLst>
                                      </p:cBhvr>
                                      <p:to>
                                        <p:strVal val="visible"/>
                                      </p:to>
                                    </p:set>
                                    <p:animEffect transition="in" filter="fade">
                                      <p:cBhvr>
                                        <p:cTn id="61" dur="500"/>
                                        <p:tgtEl>
                                          <p:spTgt spid="106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061"/>
                                        </p:tgtEl>
                                        <p:attrNameLst>
                                          <p:attrName>style.visibility</p:attrName>
                                        </p:attrNameLst>
                                      </p:cBhvr>
                                      <p:to>
                                        <p:strVal val="visible"/>
                                      </p:to>
                                    </p:set>
                                    <p:animEffect transition="in" filter="fade">
                                      <p:cBhvr>
                                        <p:cTn id="64" dur="500"/>
                                        <p:tgtEl>
                                          <p:spTgt spid="106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062"/>
                                        </p:tgtEl>
                                        <p:attrNameLst>
                                          <p:attrName>style.visibility</p:attrName>
                                        </p:attrNameLst>
                                      </p:cBhvr>
                                      <p:to>
                                        <p:strVal val="visible"/>
                                      </p:to>
                                    </p:set>
                                    <p:animEffect transition="in" filter="fade">
                                      <p:cBhvr>
                                        <p:cTn id="67" dur="500"/>
                                        <p:tgtEl>
                                          <p:spTgt spid="106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058"/>
                                        </p:tgtEl>
                                        <p:attrNameLst>
                                          <p:attrName>style.visibility</p:attrName>
                                        </p:attrNameLst>
                                      </p:cBhvr>
                                      <p:to>
                                        <p:strVal val="visible"/>
                                      </p:to>
                                    </p:set>
                                    <p:animEffect transition="in" filter="fade">
                                      <p:cBhvr>
                                        <p:cTn id="70" dur="500"/>
                                        <p:tgtEl>
                                          <p:spTgt spid="105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793"/>
                                        </p:tgtEl>
                                        <p:attrNameLst>
                                          <p:attrName>style.visibility</p:attrName>
                                        </p:attrNameLst>
                                      </p:cBhvr>
                                      <p:to>
                                        <p:strVal val="visible"/>
                                      </p:to>
                                    </p:set>
                                    <p:animEffect transition="in" filter="fade">
                                      <p:cBhvr>
                                        <p:cTn id="73" dur="500"/>
                                        <p:tgtEl>
                                          <p:spTgt spid="79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790"/>
                                        </p:tgtEl>
                                        <p:attrNameLst>
                                          <p:attrName>style.visibility</p:attrName>
                                        </p:attrNameLst>
                                      </p:cBhvr>
                                      <p:to>
                                        <p:strVal val="visible"/>
                                      </p:to>
                                    </p:set>
                                    <p:animEffect transition="in" filter="fade">
                                      <p:cBhvr>
                                        <p:cTn id="76" dur="500"/>
                                        <p:tgtEl>
                                          <p:spTgt spid="79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792"/>
                                        </p:tgtEl>
                                        <p:attrNameLst>
                                          <p:attrName>style.visibility</p:attrName>
                                        </p:attrNameLst>
                                      </p:cBhvr>
                                      <p:to>
                                        <p:strVal val="visible"/>
                                      </p:to>
                                    </p:set>
                                    <p:animEffect transition="in" filter="fade">
                                      <p:cBhvr>
                                        <p:cTn id="79" dur="500"/>
                                        <p:tgtEl>
                                          <p:spTgt spid="792"/>
                                        </p:tgtEl>
                                      </p:cBhvr>
                                    </p:animEffect>
                                  </p:childTnLst>
                                </p:cTn>
                              </p:par>
                              <p:par>
                                <p:cTn id="80" presetID="63" presetClass="path" presetSubtype="0" repeatCount="indefinite" accel="50000" decel="50000" fill="hold" grpId="1" nodeType="withEffect">
                                  <p:stCondLst>
                                    <p:cond delay="0"/>
                                  </p:stCondLst>
                                  <p:childTnLst>
                                    <p:animMotion origin="layout" path="M 2.08333E-7 1.48148E-6 L 0.08854 1.48148E-6 " pathEditMode="relative" rAng="0" ptsTypes="AA">
                                      <p:cBhvr>
                                        <p:cTn id="81" dur="1000" fill="hold"/>
                                        <p:tgtEl>
                                          <p:spTgt spid="806"/>
                                        </p:tgtEl>
                                        <p:attrNameLst>
                                          <p:attrName>ppt_x</p:attrName>
                                          <p:attrName>ppt_y</p:attrName>
                                        </p:attrNameLst>
                                      </p:cBhvr>
                                      <p:rCtr x="4427" y="0"/>
                                    </p:animMotion>
                                  </p:childTnLst>
                                </p:cTn>
                              </p:par>
                              <p:par>
                                <p:cTn id="82" presetID="64" presetClass="path" presetSubtype="0" repeatCount="indefinite" accel="50000" decel="50000" fill="hold" grpId="1" nodeType="withEffect">
                                  <p:stCondLst>
                                    <p:cond delay="0"/>
                                  </p:stCondLst>
                                  <p:childTnLst>
                                    <p:animMotion origin="layout" path="M -2.08333E-7 -2.22222E-6 L -2.08333E-7 -0.06458 " pathEditMode="relative" rAng="0" ptsTypes="AA">
                                      <p:cBhvr>
                                        <p:cTn id="83" dur="500" fill="hold"/>
                                        <p:tgtEl>
                                          <p:spTgt spid="970"/>
                                        </p:tgtEl>
                                        <p:attrNameLst>
                                          <p:attrName>ppt_x</p:attrName>
                                          <p:attrName>ppt_y</p:attrName>
                                        </p:attrNameLst>
                                      </p:cBhvr>
                                      <p:rCtr x="0" y="-3241"/>
                                    </p:animMotion>
                                  </p:childTnLst>
                                </p:cTn>
                              </p:par>
                              <p:par>
                                <p:cTn id="84" presetID="64" presetClass="path" presetSubtype="0" repeatCount="indefinite" accel="50000" decel="50000" fill="hold" grpId="1" nodeType="withEffect">
                                  <p:stCondLst>
                                    <p:cond delay="0"/>
                                  </p:stCondLst>
                                  <p:childTnLst>
                                    <p:animMotion origin="layout" path="M 3.33333E-6 -7.40741E-7 L 3.33333E-6 -0.11829 " pathEditMode="relative" rAng="0" ptsTypes="AA">
                                      <p:cBhvr>
                                        <p:cTn id="85" dur="1000" fill="hold"/>
                                        <p:tgtEl>
                                          <p:spTgt spid="969"/>
                                        </p:tgtEl>
                                        <p:attrNameLst>
                                          <p:attrName>ppt_x</p:attrName>
                                          <p:attrName>ppt_y</p:attrName>
                                        </p:attrNameLst>
                                      </p:cBhvr>
                                      <p:rCtr x="0" y="-5926"/>
                                    </p:animMotion>
                                  </p:childTnLst>
                                </p:cTn>
                              </p:par>
                              <p:par>
                                <p:cTn id="86" presetID="63" presetClass="path" presetSubtype="0" repeatCount="indefinite" accel="50000" decel="50000" fill="hold" grpId="1" nodeType="withEffect">
                                  <p:stCondLst>
                                    <p:cond delay="0"/>
                                  </p:stCondLst>
                                  <p:childTnLst>
                                    <p:animMotion origin="layout" path="M 8.33333E-7 1.85185E-6 L 0.07409 1.85185E-6 " pathEditMode="relative" rAng="0" ptsTypes="AA">
                                      <p:cBhvr>
                                        <p:cTn id="87" dur="500" fill="hold"/>
                                        <p:tgtEl>
                                          <p:spTgt spid="971"/>
                                        </p:tgtEl>
                                        <p:attrNameLst>
                                          <p:attrName>ppt_x</p:attrName>
                                          <p:attrName>ppt_y</p:attrName>
                                        </p:attrNameLst>
                                      </p:cBhvr>
                                      <p:rCtr x="3698" y="0"/>
                                    </p:animMotion>
                                  </p:childTnLst>
                                </p:cTn>
                              </p:par>
                              <p:par>
                                <p:cTn id="88" presetID="64" presetClass="path" presetSubtype="0" repeatCount="indefinite" accel="50000" decel="50000" fill="hold" grpId="1" nodeType="withEffect">
                                  <p:stCondLst>
                                    <p:cond delay="0"/>
                                  </p:stCondLst>
                                  <p:childTnLst>
                                    <p:animMotion origin="layout" path="M 3.54167E-6 -2.96296E-6 L 3.54167E-6 -0.07199 " pathEditMode="relative" rAng="0" ptsTypes="AA">
                                      <p:cBhvr>
                                        <p:cTn id="89" dur="500" fill="hold"/>
                                        <p:tgtEl>
                                          <p:spTgt spid="972"/>
                                        </p:tgtEl>
                                        <p:attrNameLst>
                                          <p:attrName>ppt_x</p:attrName>
                                          <p:attrName>ppt_y</p:attrName>
                                        </p:attrNameLst>
                                      </p:cBhvr>
                                      <p:rCtr x="0" y="-3611"/>
                                    </p:animMotion>
                                  </p:childTnLst>
                                </p:cTn>
                              </p:par>
                              <p:par>
                                <p:cTn id="90" presetID="64" presetClass="path" presetSubtype="0" repeatCount="indefinite" accel="50000" decel="50000" fill="hold" grpId="1" nodeType="withEffect">
                                  <p:stCondLst>
                                    <p:cond delay="0"/>
                                  </p:stCondLst>
                                  <p:childTnLst>
                                    <p:animMotion origin="layout" path="M -3.33333E-6 -2.22222E-6 L -3.33333E-6 -0.08588 " pathEditMode="relative" rAng="0" ptsTypes="AA">
                                      <p:cBhvr>
                                        <p:cTn id="91" dur="500" fill="hold"/>
                                        <p:tgtEl>
                                          <p:spTgt spid="973"/>
                                        </p:tgtEl>
                                        <p:attrNameLst>
                                          <p:attrName>ppt_x</p:attrName>
                                          <p:attrName>ppt_y</p:attrName>
                                        </p:attrNameLst>
                                      </p:cBhvr>
                                      <p:rCtr x="0" y="-4306"/>
                                    </p:animMotion>
                                  </p:childTnLst>
                                </p:cTn>
                              </p:par>
                              <p:par>
                                <p:cTn id="92" presetID="64" presetClass="path" presetSubtype="0" repeatCount="indefinite" accel="50000" decel="50000" fill="hold" grpId="1" nodeType="withEffect">
                                  <p:stCondLst>
                                    <p:cond delay="0"/>
                                  </p:stCondLst>
                                  <p:childTnLst>
                                    <p:animMotion origin="layout" path="M 3.125E-6 -4.81481E-6 L 3.125E-6 -0.08055 " pathEditMode="relative" rAng="0" ptsTypes="AA">
                                      <p:cBhvr>
                                        <p:cTn id="93" dur="500" fill="hold"/>
                                        <p:tgtEl>
                                          <p:spTgt spid="975"/>
                                        </p:tgtEl>
                                        <p:attrNameLst>
                                          <p:attrName>ppt_x</p:attrName>
                                          <p:attrName>ppt_y</p:attrName>
                                        </p:attrNameLst>
                                      </p:cBhvr>
                                      <p:rCtr x="0" y="-4028"/>
                                    </p:animMotion>
                                  </p:childTnLst>
                                </p:cTn>
                              </p:par>
                              <p:par>
                                <p:cTn id="94" presetID="63" presetClass="path" presetSubtype="0" repeatCount="indefinite" accel="50000" decel="50000" fill="hold" grpId="1" nodeType="withEffect">
                                  <p:stCondLst>
                                    <p:cond delay="0"/>
                                  </p:stCondLst>
                                  <p:childTnLst>
                                    <p:animMotion origin="layout" path="M 6.25E-7 2.59259E-6 L 0.04362 -0.0007 " pathEditMode="relative" rAng="0" ptsTypes="AA">
                                      <p:cBhvr>
                                        <p:cTn id="95" dur="500" fill="hold"/>
                                        <p:tgtEl>
                                          <p:spTgt spid="974"/>
                                        </p:tgtEl>
                                        <p:attrNameLst>
                                          <p:attrName>ppt_x</p:attrName>
                                          <p:attrName>ppt_y</p:attrName>
                                        </p:attrNameLst>
                                      </p:cBhvr>
                                      <p:rCtr x="2174" y="-46"/>
                                    </p:animMotion>
                                  </p:childTnLst>
                                </p:cTn>
                              </p:par>
                              <p:par>
                                <p:cTn id="96" presetID="64" presetClass="path" presetSubtype="0" repeatCount="indefinite" accel="50000" decel="50000" fill="hold" grpId="1" nodeType="withEffect">
                                  <p:stCondLst>
                                    <p:cond delay="0"/>
                                  </p:stCondLst>
                                  <p:childTnLst>
                                    <p:animMotion origin="layout" path="M 5.55112E-17 7.40741E-7 L 5.55112E-17 -0.10301 " pathEditMode="relative" rAng="0" ptsTypes="AA">
                                      <p:cBhvr>
                                        <p:cTn id="97" dur="1000" fill="hold"/>
                                        <p:tgtEl>
                                          <p:spTgt spid="1030"/>
                                        </p:tgtEl>
                                        <p:attrNameLst>
                                          <p:attrName>ppt_x</p:attrName>
                                          <p:attrName>ppt_y</p:attrName>
                                        </p:attrNameLst>
                                      </p:cBhvr>
                                      <p:rCtr x="0" y="-5162"/>
                                    </p:animMotion>
                                  </p:childTnLst>
                                </p:cTn>
                              </p:par>
                              <p:par>
                                <p:cTn id="98" presetID="64" presetClass="path" presetSubtype="0" repeatCount="indefinite" accel="50000" decel="50000" fill="hold" grpId="1" nodeType="withEffect">
                                  <p:stCondLst>
                                    <p:cond delay="0"/>
                                  </p:stCondLst>
                                  <p:childTnLst>
                                    <p:animMotion origin="layout" path="M 1.66667E-6 4.44444E-6 L 1.66667E-6 -0.10232 " pathEditMode="relative" rAng="0" ptsTypes="AA">
                                      <p:cBhvr>
                                        <p:cTn id="99" dur="1000" fill="hold"/>
                                        <p:tgtEl>
                                          <p:spTgt spid="1031"/>
                                        </p:tgtEl>
                                        <p:attrNameLst>
                                          <p:attrName>ppt_x</p:attrName>
                                          <p:attrName>ppt_y</p:attrName>
                                        </p:attrNameLst>
                                      </p:cBhvr>
                                      <p:rCtr x="0" y="-5116"/>
                                    </p:animMotion>
                                  </p:childTnLst>
                                </p:cTn>
                              </p:par>
                              <p:par>
                                <p:cTn id="100" presetID="64" presetClass="path" presetSubtype="0" repeatCount="indefinite" accel="50000" decel="50000" fill="hold" grpId="1" nodeType="withEffect">
                                  <p:stCondLst>
                                    <p:cond delay="0"/>
                                  </p:stCondLst>
                                  <p:childTnLst>
                                    <p:animMotion origin="layout" path="M 1.66667E-6 3.33333E-6 L 1.66667E-6 -0.04121 " pathEditMode="relative" rAng="0" ptsTypes="AA">
                                      <p:cBhvr>
                                        <p:cTn id="101" dur="1000" fill="hold"/>
                                        <p:tgtEl>
                                          <p:spTgt spid="1032"/>
                                        </p:tgtEl>
                                        <p:attrNameLst>
                                          <p:attrName>ppt_x</p:attrName>
                                          <p:attrName>ppt_y</p:attrName>
                                        </p:attrNameLst>
                                      </p:cBhvr>
                                      <p:rCtr x="0" y="-2060"/>
                                    </p:animMotion>
                                  </p:childTnLst>
                                </p:cTn>
                              </p:par>
                              <p:par>
                                <p:cTn id="102" presetID="64" presetClass="path" presetSubtype="0" repeatCount="indefinite" accel="50000" decel="50000" fill="hold" grpId="1" nodeType="withEffect">
                                  <p:stCondLst>
                                    <p:cond delay="0"/>
                                  </p:stCondLst>
                                  <p:childTnLst>
                                    <p:animMotion origin="layout" path="M 0 -4.07407E-6 L -0.07474 -4.07407E-6 " pathEditMode="relative" rAng="0" ptsTypes="AA">
                                      <p:cBhvr>
                                        <p:cTn id="103" dur="1000" fill="hold"/>
                                        <p:tgtEl>
                                          <p:spTgt spid="860"/>
                                        </p:tgtEl>
                                        <p:attrNameLst>
                                          <p:attrName>ppt_x</p:attrName>
                                          <p:attrName>ppt_y</p:attrName>
                                        </p:attrNameLst>
                                      </p:cBhvr>
                                      <p:rCtr x="-3737" y="0"/>
                                    </p:animMotion>
                                  </p:childTnLst>
                                </p:cTn>
                              </p:par>
                              <p:par>
                                <p:cTn id="104" presetID="64" presetClass="path" presetSubtype="0" repeatCount="indefinite" accel="50000" decel="50000" fill="hold" grpId="1" nodeType="withEffect">
                                  <p:stCondLst>
                                    <p:cond delay="0"/>
                                  </p:stCondLst>
                                  <p:childTnLst>
                                    <p:animMotion origin="layout" path="M -2.08333E-6 1.85185E-6 L 0.0737 0.00092 " pathEditMode="relative" rAng="0" ptsTypes="AA">
                                      <p:cBhvr>
                                        <p:cTn id="105" dur="1000" fill="hold"/>
                                        <p:tgtEl>
                                          <p:spTgt spid="890"/>
                                        </p:tgtEl>
                                        <p:attrNameLst>
                                          <p:attrName>ppt_x</p:attrName>
                                          <p:attrName>ppt_y</p:attrName>
                                        </p:attrNameLst>
                                      </p:cBhvr>
                                      <p:rCtr x="3685" y="46"/>
                                    </p:animMotion>
                                  </p:childTnLst>
                                </p:cTn>
                              </p:par>
                              <p:par>
                                <p:cTn id="106" presetID="64" presetClass="path" presetSubtype="0" repeatCount="indefinite" accel="50000" decel="50000" fill="hold" grpId="1" nodeType="withEffect">
                                  <p:stCondLst>
                                    <p:cond delay="0"/>
                                  </p:stCondLst>
                                  <p:childTnLst>
                                    <p:animMotion origin="layout" path="M -6.25E-7 4.44444E-6 L -6.25E-7 -0.10139 " pathEditMode="relative" rAng="0" ptsTypes="AA">
                                      <p:cBhvr>
                                        <p:cTn id="107" dur="1000" fill="hold"/>
                                        <p:tgtEl>
                                          <p:spTgt spid="795"/>
                                        </p:tgtEl>
                                        <p:attrNameLst>
                                          <p:attrName>ppt_x</p:attrName>
                                          <p:attrName>ppt_y</p:attrName>
                                        </p:attrNameLst>
                                      </p:cBhvr>
                                      <p:rCtr x="0" y="-5069"/>
                                    </p:animMotion>
                                  </p:childTnLst>
                                </p:cTn>
                              </p:par>
                              <p:par>
                                <p:cTn id="108" presetID="64" presetClass="path" presetSubtype="0" repeatCount="indefinite" accel="50000" decel="50000" fill="hold" grpId="1" nodeType="withEffect">
                                  <p:stCondLst>
                                    <p:cond delay="0"/>
                                  </p:stCondLst>
                                  <p:childTnLst>
                                    <p:animMotion origin="layout" path="M 3.33333E-6 -3.33333E-6 L 3.33333E-6 -0.05995 " pathEditMode="relative" rAng="0" ptsTypes="AA">
                                      <p:cBhvr>
                                        <p:cTn id="109" dur="1000" fill="hold"/>
                                        <p:tgtEl>
                                          <p:spTgt spid="790"/>
                                        </p:tgtEl>
                                        <p:attrNameLst>
                                          <p:attrName>ppt_x</p:attrName>
                                          <p:attrName>ppt_y</p:attrName>
                                        </p:attrNameLst>
                                      </p:cBhvr>
                                      <p:rCtr x="0" y="-3009"/>
                                    </p:animMotion>
                                  </p:childTnLst>
                                </p:cTn>
                              </p:par>
                              <p:par>
                                <p:cTn id="110" presetID="64" presetClass="path" presetSubtype="0" repeatCount="indefinite" accel="50000" decel="50000" fill="hold" grpId="1" nodeType="withEffect">
                                  <p:stCondLst>
                                    <p:cond delay="0"/>
                                  </p:stCondLst>
                                  <p:childTnLst>
                                    <p:animMotion origin="layout" path="M 4.16667E-6 -2.96296E-6 L 4.16667E-6 -0.05995 " pathEditMode="relative" rAng="0" ptsTypes="AA">
                                      <p:cBhvr>
                                        <p:cTn id="111" dur="1000" fill="hold"/>
                                        <p:tgtEl>
                                          <p:spTgt spid="791"/>
                                        </p:tgtEl>
                                        <p:attrNameLst>
                                          <p:attrName>ppt_x</p:attrName>
                                          <p:attrName>ppt_y</p:attrName>
                                        </p:attrNameLst>
                                      </p:cBhvr>
                                      <p:rCtr x="0" y="-3009"/>
                                    </p:animMotion>
                                  </p:childTnLst>
                                </p:cTn>
                              </p:par>
                              <p:par>
                                <p:cTn id="112" presetID="64" presetClass="path" presetSubtype="0" repeatCount="indefinite" accel="50000" decel="50000" fill="hold" grpId="1" nodeType="withEffect">
                                  <p:stCondLst>
                                    <p:cond delay="0"/>
                                  </p:stCondLst>
                                  <p:childTnLst>
                                    <p:animMotion origin="layout" path="M 2.70833E-6 -2.96296E-6 L 2.70833E-6 -0.05995 " pathEditMode="relative" rAng="0" ptsTypes="AA">
                                      <p:cBhvr>
                                        <p:cTn id="113" dur="1000" fill="hold"/>
                                        <p:tgtEl>
                                          <p:spTgt spid="792"/>
                                        </p:tgtEl>
                                        <p:attrNameLst>
                                          <p:attrName>ppt_x</p:attrName>
                                          <p:attrName>ppt_y</p:attrName>
                                        </p:attrNameLst>
                                      </p:cBhvr>
                                      <p:rCtr x="0" y="-3009"/>
                                    </p:animMotion>
                                  </p:childTnLst>
                                </p:cTn>
                              </p:par>
                              <p:par>
                                <p:cTn id="114" presetID="64" presetClass="path" presetSubtype="0" repeatCount="indefinite" accel="50000" decel="50000" fill="hold" grpId="1" nodeType="withEffect">
                                  <p:stCondLst>
                                    <p:cond delay="0"/>
                                  </p:stCondLst>
                                  <p:childTnLst>
                                    <p:animMotion origin="layout" path="M 4.58333E-6 2.96296E-6 L 4.58333E-6 -0.05996 " pathEditMode="relative" rAng="0" ptsTypes="AA">
                                      <p:cBhvr>
                                        <p:cTn id="115" dur="1000" fill="hold"/>
                                        <p:tgtEl>
                                          <p:spTgt spid="793"/>
                                        </p:tgtEl>
                                        <p:attrNameLst>
                                          <p:attrName>ppt_x</p:attrName>
                                          <p:attrName>ppt_y</p:attrName>
                                        </p:attrNameLst>
                                      </p:cBhvr>
                                      <p:rCtr x="0" y="-3009"/>
                                    </p:animMotion>
                                  </p:childTnLst>
                                </p:cTn>
                              </p:par>
                              <p:par>
                                <p:cTn id="116" presetID="64" presetClass="path" presetSubtype="0" repeatCount="indefinite" accel="50000" decel="50000" fill="hold" grpId="1" nodeType="withEffect">
                                  <p:stCondLst>
                                    <p:cond delay="0"/>
                                  </p:stCondLst>
                                  <p:childTnLst>
                                    <p:animMotion origin="layout" path="M -1.25E-6 -4.44444E-6 L -1.25E-6 -0.06527 " pathEditMode="relative" rAng="0" ptsTypes="AA">
                                      <p:cBhvr>
                                        <p:cTn id="117" dur="1000" fill="hold"/>
                                        <p:tgtEl>
                                          <p:spTgt spid="1058"/>
                                        </p:tgtEl>
                                        <p:attrNameLst>
                                          <p:attrName>ppt_x</p:attrName>
                                          <p:attrName>ppt_y</p:attrName>
                                        </p:attrNameLst>
                                      </p:cBhvr>
                                      <p:rCtr x="0" y="-3264"/>
                                    </p:animMotion>
                                  </p:childTnLst>
                                </p:cTn>
                              </p:par>
                              <p:par>
                                <p:cTn id="118" presetID="64" presetClass="path" presetSubtype="0" repeatCount="indefinite" accel="50000" decel="50000" fill="hold" grpId="1" nodeType="withEffect">
                                  <p:stCondLst>
                                    <p:cond delay="0"/>
                                  </p:stCondLst>
                                  <p:childTnLst>
                                    <p:animMotion origin="layout" path="M 2.08333E-7 1.85185E-6 L 2.08333E-7 -0.06528 " pathEditMode="relative" rAng="0" ptsTypes="AA">
                                      <p:cBhvr>
                                        <p:cTn id="119" dur="1000" fill="hold"/>
                                        <p:tgtEl>
                                          <p:spTgt spid="1059"/>
                                        </p:tgtEl>
                                        <p:attrNameLst>
                                          <p:attrName>ppt_x</p:attrName>
                                          <p:attrName>ppt_y</p:attrName>
                                        </p:attrNameLst>
                                      </p:cBhvr>
                                      <p:rCtr x="0" y="-3264"/>
                                    </p:animMotion>
                                  </p:childTnLst>
                                </p:cTn>
                              </p:par>
                              <p:par>
                                <p:cTn id="120" presetID="64" presetClass="path" presetSubtype="0" repeatCount="indefinite" accel="50000" decel="50000" fill="hold" grpId="1" nodeType="withEffect">
                                  <p:stCondLst>
                                    <p:cond delay="0"/>
                                  </p:stCondLst>
                                  <p:childTnLst>
                                    <p:animMotion origin="layout" path="M 3.54167E-6 -3.7037E-6 L 3.54167E-6 -0.06527 " pathEditMode="relative" rAng="0" ptsTypes="AA">
                                      <p:cBhvr>
                                        <p:cTn id="121" dur="1000" fill="hold"/>
                                        <p:tgtEl>
                                          <p:spTgt spid="1060"/>
                                        </p:tgtEl>
                                        <p:attrNameLst>
                                          <p:attrName>ppt_x</p:attrName>
                                          <p:attrName>ppt_y</p:attrName>
                                        </p:attrNameLst>
                                      </p:cBhvr>
                                      <p:rCtr x="0" y="-3264"/>
                                    </p:animMotion>
                                  </p:childTnLst>
                                </p:cTn>
                              </p:par>
                              <p:par>
                                <p:cTn id="122" presetID="64" presetClass="path" presetSubtype="0" repeatCount="indefinite" accel="50000" decel="50000" fill="hold" grpId="1" nodeType="withEffect">
                                  <p:stCondLst>
                                    <p:cond delay="0"/>
                                  </p:stCondLst>
                                  <p:childTnLst>
                                    <p:animMotion origin="layout" path="M -4.16667E-7 -4.44444E-6 L -4.16667E-7 -0.06527 " pathEditMode="relative" rAng="0" ptsTypes="AA">
                                      <p:cBhvr>
                                        <p:cTn id="123" dur="1000" fill="hold"/>
                                        <p:tgtEl>
                                          <p:spTgt spid="1061"/>
                                        </p:tgtEl>
                                        <p:attrNameLst>
                                          <p:attrName>ppt_x</p:attrName>
                                          <p:attrName>ppt_y</p:attrName>
                                        </p:attrNameLst>
                                      </p:cBhvr>
                                      <p:rCtr x="0" y="-3264"/>
                                    </p:animMotion>
                                  </p:childTnLst>
                                </p:cTn>
                              </p:par>
                              <p:par>
                                <p:cTn id="124" presetID="64" presetClass="path" presetSubtype="0" repeatCount="indefinite" accel="50000" decel="50000" fill="hold" grpId="1" nodeType="withEffect">
                                  <p:stCondLst>
                                    <p:cond delay="0"/>
                                  </p:stCondLst>
                                  <p:childTnLst>
                                    <p:animMotion origin="layout" path="M -1.04167E-6 2.77556E-17 L -1.04167E-6 -0.06528 " pathEditMode="relative" rAng="0" ptsTypes="AA">
                                      <p:cBhvr>
                                        <p:cTn id="125" dur="1000" fill="hold"/>
                                        <p:tgtEl>
                                          <p:spTgt spid="1062"/>
                                        </p:tgtEl>
                                        <p:attrNameLst>
                                          <p:attrName>ppt_x</p:attrName>
                                          <p:attrName>ppt_y</p:attrName>
                                        </p:attrNameLst>
                                      </p:cBhvr>
                                      <p:rCtr x="0" y="-32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8" grpId="0" animBg="1"/>
      <p:bldP spid="1058" grpId="1" animBg="1"/>
      <p:bldP spid="1059" grpId="0" animBg="1"/>
      <p:bldP spid="1059" grpId="1" animBg="1"/>
      <p:bldP spid="1060" grpId="0" animBg="1"/>
      <p:bldP spid="1060" grpId="1" animBg="1"/>
      <p:bldP spid="1061" grpId="0" animBg="1"/>
      <p:bldP spid="1061" grpId="1" animBg="1"/>
      <p:bldP spid="1062" grpId="0" animBg="1"/>
      <p:bldP spid="1062" grpId="1" animBg="1"/>
      <p:bldP spid="383" grpId="0" animBg="1"/>
      <p:bldP spid="384" grpId="0" animBg="1"/>
      <p:bldP spid="790" grpId="0" animBg="1"/>
      <p:bldP spid="790" grpId="1" animBg="1"/>
      <p:bldP spid="791" grpId="0" animBg="1"/>
      <p:bldP spid="791" grpId="1" animBg="1"/>
      <p:bldP spid="792" grpId="0" animBg="1"/>
      <p:bldP spid="792" grpId="1" animBg="1"/>
      <p:bldP spid="793" grpId="0" animBg="1"/>
      <p:bldP spid="793" grpId="1" animBg="1"/>
      <p:bldP spid="795" grpId="0" animBg="1"/>
      <p:bldP spid="795" grpId="1" animBg="1"/>
      <p:bldP spid="806" grpId="0" animBg="1"/>
      <p:bldP spid="806" grpId="1" animBg="1"/>
      <p:bldP spid="860" grpId="0" animBg="1"/>
      <p:bldP spid="860" grpId="1" animBg="1"/>
      <p:bldP spid="890" grpId="0" animBg="1"/>
      <p:bldP spid="890" grpId="1" animBg="1"/>
      <p:bldP spid="969" grpId="0" animBg="1"/>
      <p:bldP spid="969" grpId="1" animBg="1"/>
      <p:bldP spid="970" grpId="0" animBg="1"/>
      <p:bldP spid="970" grpId="1" animBg="1"/>
      <p:bldP spid="971" grpId="0" animBg="1"/>
      <p:bldP spid="971" grpId="1" animBg="1"/>
      <p:bldP spid="972" grpId="0" animBg="1"/>
      <p:bldP spid="972" grpId="1" animBg="1"/>
      <p:bldP spid="973" grpId="0" animBg="1"/>
      <p:bldP spid="973" grpId="1" animBg="1"/>
      <p:bldP spid="974" grpId="0" animBg="1"/>
      <p:bldP spid="974" grpId="1" animBg="1"/>
      <p:bldP spid="975" grpId="0" animBg="1"/>
      <p:bldP spid="975" grpId="1" animBg="1"/>
      <p:bldP spid="1030" grpId="0" animBg="1"/>
      <p:bldP spid="1030" grpId="1" animBg="1"/>
      <p:bldP spid="1031" grpId="0" animBg="1"/>
      <p:bldP spid="1031" grpId="1" animBg="1"/>
      <p:bldP spid="1032" grpId="0" animBg="1"/>
      <p:bldP spid="1032" grpId="1"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descr="Analytics Platform rectangle">
            <a:extLst>
              <a:ext uri="{FF2B5EF4-FFF2-40B4-BE49-F238E27FC236}">
                <a16:creationId xmlns:a16="http://schemas.microsoft.com/office/drawing/2014/main" id="{ED828BE3-DA7F-4791-8B43-CB4649BB7CB4}"/>
              </a:ext>
            </a:extLst>
          </p:cNvPr>
          <p:cNvSpPr/>
          <p:nvPr/>
        </p:nvSpPr>
        <p:spPr bwMode="auto">
          <a:xfrm>
            <a:off x="1234440" y="322405"/>
            <a:ext cx="10404836" cy="3531329"/>
          </a:xfrm>
          <a:prstGeom prst="rect">
            <a:avLst/>
          </a:prstGeom>
          <a:solidFill>
            <a:schemeClr val="bg1">
              <a:lumMod val="95000"/>
            </a:schemeClr>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91440" bIns="91440" numCol="1" spcCol="0" rtlCol="0" fromWordArt="0" anchor="t" anchorCtr="0" forceAA="0" compatLnSpc="1">
            <a:prstTxWarp prst="textNoShape">
              <a:avLst/>
            </a:prstTxWarp>
            <a:noAutofit/>
          </a:bodyPr>
          <a:lstStyle/>
          <a:p>
            <a:pPr marL="0" marR="0" lvl="0" indent="0" algn="l" defTabSz="710593" rtl="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endParaRPr>
          </a:p>
        </p:txBody>
      </p:sp>
      <p:sp>
        <p:nvSpPr>
          <p:cNvPr id="3" name="TextBox 2">
            <a:extLst>
              <a:ext uri="{FF2B5EF4-FFF2-40B4-BE49-F238E27FC236}">
                <a16:creationId xmlns:a16="http://schemas.microsoft.com/office/drawing/2014/main" id="{C1DF056C-C552-42CF-A75D-5A5692F7F263}"/>
              </a:ext>
            </a:extLst>
          </p:cNvPr>
          <p:cNvSpPr txBox="1"/>
          <p:nvPr/>
        </p:nvSpPr>
        <p:spPr>
          <a:xfrm>
            <a:off x="1416301" y="384428"/>
            <a:ext cx="1065997" cy="153888"/>
          </a:xfrm>
          <a:prstGeom prst="rect">
            <a:avLst/>
          </a:prstGeom>
          <a:noFill/>
        </p:spPr>
        <p:txBody>
          <a:bodyPr wrap="non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Analytics Platform</a:t>
            </a:r>
          </a:p>
        </p:txBody>
      </p:sp>
      <p:pic>
        <p:nvPicPr>
          <p:cNvPr id="4" name="Picture 3" descr="Azure synapse">
            <a:extLst>
              <a:ext uri="{FF2B5EF4-FFF2-40B4-BE49-F238E27FC236}">
                <a16:creationId xmlns:a16="http://schemas.microsoft.com/office/drawing/2014/main" id="{96692712-1DF5-40A3-88E2-5C55B67DF5A9}"/>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3"/>
          <a:stretch/>
        </p:blipFill>
        <p:spPr>
          <a:xfrm>
            <a:off x="2528304" y="395702"/>
            <a:ext cx="153882" cy="162643"/>
          </a:xfrm>
          <a:prstGeom prst="rect">
            <a:avLst/>
          </a:prstGeom>
        </p:spPr>
      </p:pic>
      <p:cxnSp>
        <p:nvCxnSpPr>
          <p:cNvPr id="787" name="Straight Arrow Connector 786">
            <a:extLst>
              <a:ext uri="{FF2B5EF4-FFF2-40B4-BE49-F238E27FC236}">
                <a16:creationId xmlns:a16="http://schemas.microsoft.com/office/drawing/2014/main" id="{40A9DDA0-C577-4863-9807-D04E523CC7ED}"/>
              </a:ext>
              <a:ext uri="{C183D7F6-B498-43B3-948B-1728B52AA6E4}">
                <adec:decorative xmlns:adec="http://schemas.microsoft.com/office/drawing/2017/decorative" val="1"/>
              </a:ext>
            </a:extLst>
          </p:cNvPr>
          <p:cNvCxnSpPr>
            <a:cxnSpLocks/>
          </p:cNvCxnSpPr>
          <p:nvPr/>
        </p:nvCxnSpPr>
        <p:spPr>
          <a:xfrm rot="16200000">
            <a:off x="6020889" y="1314244"/>
            <a:ext cx="30070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543" name="Straight Arrow Connector 542">
            <a:extLst>
              <a:ext uri="{FF2B5EF4-FFF2-40B4-BE49-F238E27FC236}">
                <a16:creationId xmlns:a16="http://schemas.microsoft.com/office/drawing/2014/main" id="{BCD31C99-BC33-45A6-89BB-FC0FAF254C72}"/>
              </a:ext>
              <a:ext uri="{C183D7F6-B498-43B3-948B-1728B52AA6E4}">
                <adec:decorative xmlns:adec="http://schemas.microsoft.com/office/drawing/2017/decorative" val="1"/>
              </a:ext>
            </a:extLst>
          </p:cNvPr>
          <p:cNvCxnSpPr>
            <a:cxnSpLocks/>
          </p:cNvCxnSpPr>
          <p:nvPr/>
        </p:nvCxnSpPr>
        <p:spPr>
          <a:xfrm rot="16200000">
            <a:off x="1839845" y="1314245"/>
            <a:ext cx="30070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544" name="Straight Arrow Connector 543">
            <a:extLst>
              <a:ext uri="{FF2B5EF4-FFF2-40B4-BE49-F238E27FC236}">
                <a16:creationId xmlns:a16="http://schemas.microsoft.com/office/drawing/2014/main" id="{0A0DA9B4-74EE-4E1C-94C8-BF82EB3B69D2}"/>
              </a:ext>
              <a:ext uri="{C183D7F6-B498-43B3-948B-1728B52AA6E4}">
                <adec:decorative xmlns:adec="http://schemas.microsoft.com/office/drawing/2017/decorative" val="1"/>
              </a:ext>
            </a:extLst>
          </p:cNvPr>
          <p:cNvCxnSpPr>
            <a:cxnSpLocks/>
          </p:cNvCxnSpPr>
          <p:nvPr/>
        </p:nvCxnSpPr>
        <p:spPr>
          <a:xfrm rot="16200000">
            <a:off x="9220825" y="1314244"/>
            <a:ext cx="30070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545" name="Straight Arrow Connector 544">
            <a:extLst>
              <a:ext uri="{FF2B5EF4-FFF2-40B4-BE49-F238E27FC236}">
                <a16:creationId xmlns:a16="http://schemas.microsoft.com/office/drawing/2014/main" id="{B49AB10F-93DD-4BF5-8993-986697E483FC}"/>
              </a:ext>
              <a:ext uri="{C183D7F6-B498-43B3-948B-1728B52AA6E4}">
                <adec:decorative xmlns:adec="http://schemas.microsoft.com/office/drawing/2017/decorative" val="1"/>
              </a:ext>
            </a:extLst>
          </p:cNvPr>
          <p:cNvCxnSpPr>
            <a:cxnSpLocks/>
          </p:cNvCxnSpPr>
          <p:nvPr/>
        </p:nvCxnSpPr>
        <p:spPr>
          <a:xfrm rot="16200000">
            <a:off x="4703453" y="1314244"/>
            <a:ext cx="30070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786" name="Straight Arrow Connector 785">
            <a:extLst>
              <a:ext uri="{FF2B5EF4-FFF2-40B4-BE49-F238E27FC236}">
                <a16:creationId xmlns:a16="http://schemas.microsoft.com/office/drawing/2014/main" id="{36A4EE54-F57E-4174-984A-A51BC7DFE35A}"/>
              </a:ext>
              <a:ext uri="{C183D7F6-B498-43B3-948B-1728B52AA6E4}">
                <adec:decorative xmlns:adec="http://schemas.microsoft.com/office/drawing/2017/decorative" val="1"/>
              </a:ext>
            </a:extLst>
          </p:cNvPr>
          <p:cNvCxnSpPr>
            <a:cxnSpLocks/>
          </p:cNvCxnSpPr>
          <p:nvPr/>
        </p:nvCxnSpPr>
        <p:spPr>
          <a:xfrm rot="16200000">
            <a:off x="3125668" y="1314245"/>
            <a:ext cx="30070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sp>
        <p:nvSpPr>
          <p:cNvPr id="1058" name="Oval 1057" descr="Dark blue circle">
            <a:extLst>
              <a:ext uri="{FF2B5EF4-FFF2-40B4-BE49-F238E27FC236}">
                <a16:creationId xmlns:a16="http://schemas.microsoft.com/office/drawing/2014/main" id="{02C17090-423B-4491-ABCB-0B080FFC669D}"/>
              </a:ext>
            </a:extLst>
          </p:cNvPr>
          <p:cNvSpPr/>
          <p:nvPr/>
        </p:nvSpPr>
        <p:spPr bwMode="auto">
          <a:xfrm>
            <a:off x="1936333" y="1451013"/>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59" name="Oval 1058" descr="Dark blue circle">
            <a:extLst>
              <a:ext uri="{FF2B5EF4-FFF2-40B4-BE49-F238E27FC236}">
                <a16:creationId xmlns:a16="http://schemas.microsoft.com/office/drawing/2014/main" id="{4049FD33-13DA-478A-9D66-1714CB38E745}"/>
              </a:ext>
            </a:extLst>
          </p:cNvPr>
          <p:cNvSpPr/>
          <p:nvPr/>
        </p:nvSpPr>
        <p:spPr bwMode="auto">
          <a:xfrm>
            <a:off x="3221683" y="1477191"/>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60" name="Oval 1059" descr="Dark blue circle">
            <a:extLst>
              <a:ext uri="{FF2B5EF4-FFF2-40B4-BE49-F238E27FC236}">
                <a16:creationId xmlns:a16="http://schemas.microsoft.com/office/drawing/2014/main" id="{08CA09DD-7240-45CC-BBC0-6E7F1A47FA58}"/>
              </a:ext>
            </a:extLst>
          </p:cNvPr>
          <p:cNvSpPr/>
          <p:nvPr/>
        </p:nvSpPr>
        <p:spPr bwMode="auto">
          <a:xfrm>
            <a:off x="4795409" y="1471550"/>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61" name="Oval 1060" descr="Dark blue circle">
            <a:extLst>
              <a:ext uri="{FF2B5EF4-FFF2-40B4-BE49-F238E27FC236}">
                <a16:creationId xmlns:a16="http://schemas.microsoft.com/office/drawing/2014/main" id="{869E82BD-70EA-4360-A2BB-D6905D18B288}"/>
              </a:ext>
            </a:extLst>
          </p:cNvPr>
          <p:cNvSpPr/>
          <p:nvPr/>
        </p:nvSpPr>
        <p:spPr bwMode="auto">
          <a:xfrm>
            <a:off x="6121770" y="1451037"/>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62" name="Oval 1061" descr="Dark blue circle">
            <a:extLst>
              <a:ext uri="{FF2B5EF4-FFF2-40B4-BE49-F238E27FC236}">
                <a16:creationId xmlns:a16="http://schemas.microsoft.com/office/drawing/2014/main" id="{41FA5C7F-9EDB-44F0-A03C-1D3BDD8C616B}"/>
              </a:ext>
            </a:extLst>
          </p:cNvPr>
          <p:cNvSpPr/>
          <p:nvPr/>
        </p:nvSpPr>
        <p:spPr bwMode="auto">
          <a:xfrm>
            <a:off x="9327189" y="1446216"/>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540" name="Group 539" descr="Data consumption">
            <a:extLst>
              <a:ext uri="{FF2B5EF4-FFF2-40B4-BE49-F238E27FC236}">
                <a16:creationId xmlns:a16="http://schemas.microsoft.com/office/drawing/2014/main" id="{0060A96D-77F5-4C17-984A-86ABC33A4A7B}"/>
              </a:ext>
            </a:extLst>
          </p:cNvPr>
          <p:cNvGrpSpPr/>
          <p:nvPr/>
        </p:nvGrpSpPr>
        <p:grpSpPr>
          <a:xfrm>
            <a:off x="318354" y="556239"/>
            <a:ext cx="292796" cy="758952"/>
            <a:chOff x="318354" y="556239"/>
            <a:chExt cx="292796" cy="758952"/>
          </a:xfrm>
        </p:grpSpPr>
        <p:cxnSp>
          <p:nvCxnSpPr>
            <p:cNvPr id="541" name="Straight Arrow Connector 540">
              <a:extLst>
                <a:ext uri="{FF2B5EF4-FFF2-40B4-BE49-F238E27FC236}">
                  <a16:creationId xmlns:a16="http://schemas.microsoft.com/office/drawing/2014/main" id="{CC32F197-273F-45B3-897E-B517F72D0404}"/>
                </a:ext>
              </a:extLst>
            </p:cNvPr>
            <p:cNvCxnSpPr>
              <a:cxnSpLocks/>
            </p:cNvCxnSpPr>
            <p:nvPr/>
          </p:nvCxnSpPr>
          <p:spPr>
            <a:xfrm rot="16200000">
              <a:off x="231674" y="935715"/>
              <a:ext cx="758952"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542" name="TextBox 541">
              <a:extLst>
                <a:ext uri="{FF2B5EF4-FFF2-40B4-BE49-F238E27FC236}">
                  <a16:creationId xmlns:a16="http://schemas.microsoft.com/office/drawing/2014/main" id="{A431B5FC-D5C2-4ED6-B5BC-3579FA07EC77}"/>
                </a:ext>
              </a:extLst>
            </p:cNvPr>
            <p:cNvSpPr txBox="1"/>
            <p:nvPr/>
          </p:nvSpPr>
          <p:spPr>
            <a:xfrm rot="16200000">
              <a:off x="96008" y="809758"/>
              <a:ext cx="690913"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Data </a:t>
              </a:r>
              <a:b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b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consumption</a:t>
              </a:r>
            </a:p>
          </p:txBody>
        </p:sp>
      </p:grpSp>
      <p:grpSp>
        <p:nvGrpSpPr>
          <p:cNvPr id="562" name="Group 561" descr="Internal first-party">
            <a:extLst>
              <a:ext uri="{FF2B5EF4-FFF2-40B4-BE49-F238E27FC236}">
                <a16:creationId xmlns:a16="http://schemas.microsoft.com/office/drawing/2014/main" id="{F1894449-A0B5-45B4-A5C3-645A5490E722}"/>
              </a:ext>
            </a:extLst>
          </p:cNvPr>
          <p:cNvGrpSpPr/>
          <p:nvPr/>
        </p:nvGrpSpPr>
        <p:grpSpPr>
          <a:xfrm>
            <a:off x="4895711" y="6522595"/>
            <a:ext cx="4005806" cy="158890"/>
            <a:chOff x="2857041" y="6303273"/>
            <a:chExt cx="5797295" cy="158890"/>
          </a:xfrm>
        </p:grpSpPr>
        <p:cxnSp>
          <p:nvCxnSpPr>
            <p:cNvPr id="563" name="Straight Arrow Connector 562">
              <a:extLst>
                <a:ext uri="{FF2B5EF4-FFF2-40B4-BE49-F238E27FC236}">
                  <a16:creationId xmlns:a16="http://schemas.microsoft.com/office/drawing/2014/main" id="{6502B18F-911A-4437-951F-CDFEE2306194}"/>
                </a:ext>
              </a:extLst>
            </p:cNvPr>
            <p:cNvCxnSpPr>
              <a:cxnSpLocks/>
            </p:cNvCxnSpPr>
            <p:nvPr/>
          </p:nvCxnSpPr>
          <p:spPr>
            <a:xfrm rot="10800000" flipV="1">
              <a:off x="2857041" y="6303273"/>
              <a:ext cx="5797295"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564" name="TextBox 563">
              <a:extLst>
                <a:ext uri="{FF2B5EF4-FFF2-40B4-BE49-F238E27FC236}">
                  <a16:creationId xmlns:a16="http://schemas.microsoft.com/office/drawing/2014/main" id="{8B7D7165-03F0-4369-92CB-4CECCC3C0245}"/>
                </a:ext>
              </a:extLst>
            </p:cNvPr>
            <p:cNvSpPr txBox="1"/>
            <p:nvPr/>
          </p:nvSpPr>
          <p:spPr>
            <a:xfrm>
              <a:off x="5508897" y="6354441"/>
              <a:ext cx="493580" cy="107722"/>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n-US" sz="700" b="0" i="0" u="none" strike="noStrike" kern="1200" cap="none" spc="0" normalizeH="0" baseline="0" noProof="0">
                  <a:ln>
                    <a:noFill/>
                  </a:ln>
                  <a:solidFill>
                    <a:srgbClr val="000000">
                      <a:lumMod val="65000"/>
                      <a:lumOff val="35000"/>
                    </a:srgbClr>
                  </a:solidFill>
                  <a:effectLst/>
                  <a:uLnTx/>
                  <a:uFillTx/>
                  <a:latin typeface="Segoe UI"/>
                  <a:ea typeface="+mn-ea"/>
                  <a:cs typeface="+mn-cs"/>
                </a:rPr>
                <a:t>Internal first-party</a:t>
              </a:r>
            </a:p>
          </p:txBody>
        </p:sp>
      </p:grpSp>
      <p:grpSp>
        <p:nvGrpSpPr>
          <p:cNvPr id="565" name="Group 564" descr="Second-partly">
            <a:extLst>
              <a:ext uri="{FF2B5EF4-FFF2-40B4-BE49-F238E27FC236}">
                <a16:creationId xmlns:a16="http://schemas.microsoft.com/office/drawing/2014/main" id="{34026A8C-E71E-4A9D-B721-62D084E4F972}"/>
              </a:ext>
            </a:extLst>
          </p:cNvPr>
          <p:cNvGrpSpPr/>
          <p:nvPr/>
        </p:nvGrpSpPr>
        <p:grpSpPr>
          <a:xfrm>
            <a:off x="8959153" y="6522595"/>
            <a:ext cx="1104059" cy="158890"/>
            <a:chOff x="8758225" y="6303273"/>
            <a:chExt cx="1371600" cy="158890"/>
          </a:xfrm>
        </p:grpSpPr>
        <p:cxnSp>
          <p:nvCxnSpPr>
            <p:cNvPr id="566" name="Straight Arrow Connector 565">
              <a:extLst>
                <a:ext uri="{FF2B5EF4-FFF2-40B4-BE49-F238E27FC236}">
                  <a16:creationId xmlns:a16="http://schemas.microsoft.com/office/drawing/2014/main" id="{8A2F7BEF-8E8C-4FEF-8CCE-8E03C70498F2}"/>
                </a:ext>
              </a:extLst>
            </p:cNvPr>
            <p:cNvCxnSpPr>
              <a:cxnSpLocks/>
            </p:cNvCxnSpPr>
            <p:nvPr/>
          </p:nvCxnSpPr>
          <p:spPr>
            <a:xfrm>
              <a:off x="8758225" y="6303273"/>
              <a:ext cx="1371600"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567" name="TextBox 566">
              <a:extLst>
                <a:ext uri="{FF2B5EF4-FFF2-40B4-BE49-F238E27FC236}">
                  <a16:creationId xmlns:a16="http://schemas.microsoft.com/office/drawing/2014/main" id="{B9A73C8C-09FB-4EBB-BFCD-67F9720D7F99}"/>
                </a:ext>
              </a:extLst>
            </p:cNvPr>
            <p:cNvSpPr txBox="1"/>
            <p:nvPr/>
          </p:nvSpPr>
          <p:spPr>
            <a:xfrm>
              <a:off x="9207863" y="6354441"/>
              <a:ext cx="472325" cy="107722"/>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n-US" sz="700" b="0" i="0" u="none" strike="noStrike" kern="1200" cap="none" spc="0" normalizeH="0" baseline="0" noProof="0">
                  <a:ln>
                    <a:noFill/>
                  </a:ln>
                  <a:solidFill>
                    <a:srgbClr val="000000">
                      <a:lumMod val="65000"/>
                      <a:lumOff val="35000"/>
                    </a:srgbClr>
                  </a:solidFill>
                  <a:effectLst/>
                  <a:uLnTx/>
                  <a:uFillTx/>
                  <a:latin typeface="Segoe UI"/>
                  <a:ea typeface="+mn-ea"/>
                  <a:cs typeface="+mn-cs"/>
                </a:rPr>
                <a:t>Second-party</a:t>
              </a:r>
            </a:p>
          </p:txBody>
        </p:sp>
      </p:grpSp>
      <p:grpSp>
        <p:nvGrpSpPr>
          <p:cNvPr id="568" name="Group 567" descr="External third-party">
            <a:extLst>
              <a:ext uri="{FF2B5EF4-FFF2-40B4-BE49-F238E27FC236}">
                <a16:creationId xmlns:a16="http://schemas.microsoft.com/office/drawing/2014/main" id="{94A8126F-80EB-41C5-8A0B-286DC3510EA9}"/>
              </a:ext>
            </a:extLst>
          </p:cNvPr>
          <p:cNvGrpSpPr/>
          <p:nvPr/>
        </p:nvGrpSpPr>
        <p:grpSpPr>
          <a:xfrm>
            <a:off x="10120850" y="6522595"/>
            <a:ext cx="1153549" cy="158890"/>
            <a:chOff x="10267675" y="6303273"/>
            <a:chExt cx="1371600" cy="158890"/>
          </a:xfrm>
        </p:grpSpPr>
        <p:cxnSp>
          <p:nvCxnSpPr>
            <p:cNvPr id="569" name="Straight Arrow Connector 568">
              <a:extLst>
                <a:ext uri="{FF2B5EF4-FFF2-40B4-BE49-F238E27FC236}">
                  <a16:creationId xmlns:a16="http://schemas.microsoft.com/office/drawing/2014/main" id="{E1B49323-0BAD-416D-AB00-AA4FA4074A3F}"/>
                </a:ext>
              </a:extLst>
            </p:cNvPr>
            <p:cNvCxnSpPr>
              <a:cxnSpLocks/>
            </p:cNvCxnSpPr>
            <p:nvPr/>
          </p:nvCxnSpPr>
          <p:spPr>
            <a:xfrm>
              <a:off x="10267675" y="6303273"/>
              <a:ext cx="1371600"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570" name="TextBox 569">
              <a:extLst>
                <a:ext uri="{FF2B5EF4-FFF2-40B4-BE49-F238E27FC236}">
                  <a16:creationId xmlns:a16="http://schemas.microsoft.com/office/drawing/2014/main" id="{B1BA4B3E-B138-4D32-A257-F19E96547B45}"/>
                </a:ext>
              </a:extLst>
            </p:cNvPr>
            <p:cNvSpPr txBox="1"/>
            <p:nvPr/>
          </p:nvSpPr>
          <p:spPr>
            <a:xfrm>
              <a:off x="10572762" y="6354441"/>
              <a:ext cx="761427" cy="107722"/>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n-US" sz="700" b="0" i="0" u="none" strike="noStrike" kern="1200" cap="none" spc="0" normalizeH="0" baseline="0" noProof="0">
                  <a:ln>
                    <a:noFill/>
                  </a:ln>
                  <a:solidFill>
                    <a:srgbClr val="000000">
                      <a:lumMod val="65000"/>
                      <a:lumOff val="35000"/>
                    </a:srgbClr>
                  </a:solidFill>
                  <a:effectLst/>
                  <a:uLnTx/>
                  <a:uFillTx/>
                  <a:latin typeface="Segoe UI"/>
                  <a:ea typeface="+mn-ea"/>
                  <a:cs typeface="+mn-cs"/>
                </a:rPr>
                <a:t>External third-party</a:t>
              </a:r>
            </a:p>
          </p:txBody>
        </p:sp>
      </p:grpSp>
      <p:grpSp>
        <p:nvGrpSpPr>
          <p:cNvPr id="571" name="Group 570" descr="Data managed by Microsoft">
            <a:extLst>
              <a:ext uri="{FF2B5EF4-FFF2-40B4-BE49-F238E27FC236}">
                <a16:creationId xmlns:a16="http://schemas.microsoft.com/office/drawing/2014/main" id="{90D7388E-26C1-4B29-B777-8F9C18A24E2F}"/>
              </a:ext>
            </a:extLst>
          </p:cNvPr>
          <p:cNvGrpSpPr/>
          <p:nvPr/>
        </p:nvGrpSpPr>
        <p:grpSpPr>
          <a:xfrm>
            <a:off x="1731329" y="6522595"/>
            <a:ext cx="3107254" cy="158890"/>
            <a:chOff x="1304962" y="6303273"/>
            <a:chExt cx="1499616" cy="158890"/>
          </a:xfrm>
        </p:grpSpPr>
        <p:cxnSp>
          <p:nvCxnSpPr>
            <p:cNvPr id="572" name="Straight Arrow Connector 571">
              <a:extLst>
                <a:ext uri="{FF2B5EF4-FFF2-40B4-BE49-F238E27FC236}">
                  <a16:creationId xmlns:a16="http://schemas.microsoft.com/office/drawing/2014/main" id="{AED751F2-5462-4AF3-BC76-ABC4AC8AF193}"/>
                </a:ext>
              </a:extLst>
            </p:cNvPr>
            <p:cNvCxnSpPr>
              <a:cxnSpLocks/>
            </p:cNvCxnSpPr>
            <p:nvPr/>
          </p:nvCxnSpPr>
          <p:spPr>
            <a:xfrm rot="10800000" flipV="1">
              <a:off x="1304962" y="6303273"/>
              <a:ext cx="1499616"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573" name="TextBox 572">
              <a:extLst>
                <a:ext uri="{FF2B5EF4-FFF2-40B4-BE49-F238E27FC236}">
                  <a16:creationId xmlns:a16="http://schemas.microsoft.com/office/drawing/2014/main" id="{3B1185CA-81A2-461F-9C0B-9703615766E7}"/>
                </a:ext>
              </a:extLst>
            </p:cNvPr>
            <p:cNvSpPr txBox="1"/>
            <p:nvPr/>
          </p:nvSpPr>
          <p:spPr>
            <a:xfrm>
              <a:off x="1556264" y="6354441"/>
              <a:ext cx="997014" cy="107722"/>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n-US" sz="700" b="0" i="0" u="none" strike="noStrike" kern="1200" cap="none" spc="0" normalizeH="0" baseline="0" noProof="0">
                  <a:ln>
                    <a:noFill/>
                  </a:ln>
                  <a:solidFill>
                    <a:srgbClr val="000000">
                      <a:lumMod val="65000"/>
                      <a:lumOff val="35000"/>
                    </a:srgbClr>
                  </a:solidFill>
                  <a:effectLst/>
                  <a:uLnTx/>
                  <a:uFillTx/>
                  <a:latin typeface="Segoe UI"/>
                  <a:ea typeface="+mn-ea"/>
                  <a:cs typeface="+mn-cs"/>
                </a:rPr>
                <a:t>Data under Microsoft Management</a:t>
              </a:r>
            </a:p>
          </p:txBody>
        </p:sp>
      </p:grpSp>
      <p:sp>
        <p:nvSpPr>
          <p:cNvPr id="384" name="Oval 383" descr="Dark blue circle">
            <a:extLst>
              <a:ext uri="{FF2B5EF4-FFF2-40B4-BE49-F238E27FC236}">
                <a16:creationId xmlns:a16="http://schemas.microsoft.com/office/drawing/2014/main" id="{93A20F37-0805-4949-B083-604258886BCF}"/>
              </a:ext>
            </a:extLst>
          </p:cNvPr>
          <p:cNvSpPr/>
          <p:nvPr/>
        </p:nvSpPr>
        <p:spPr bwMode="auto">
          <a:xfrm>
            <a:off x="4465308" y="599414"/>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5" name="Rectangle 24">
            <a:extLst>
              <a:ext uri="{FF2B5EF4-FFF2-40B4-BE49-F238E27FC236}">
                <a16:creationId xmlns:a16="http://schemas.microsoft.com/office/drawing/2014/main" id="{F0A486F8-D069-4002-BD36-16456F9570F2}"/>
              </a:ext>
              <a:ext uri="{C183D7F6-B498-43B3-948B-1728B52AA6E4}">
                <adec:decorative xmlns:adec="http://schemas.microsoft.com/office/drawing/2017/decorative" val="1"/>
              </a:ext>
            </a:extLst>
          </p:cNvPr>
          <p:cNvSpPr/>
          <p:nvPr/>
        </p:nvSpPr>
        <p:spPr bwMode="auto">
          <a:xfrm>
            <a:off x="4227108" y="590622"/>
            <a:ext cx="1253391" cy="559435"/>
          </a:xfrm>
          <a:prstGeom prst="rect">
            <a:avLst/>
          </a:prstGeom>
          <a:solidFill>
            <a:srgbClr val="F2F2F2"/>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91440" bIns="91440" numCol="1" spcCol="0" rtlCol="0" fromWordArt="0" anchor="t" anchorCtr="0" forceAA="0" compatLnSpc="1">
            <a:prstTxWarp prst="textNoShape">
              <a:avLst/>
            </a:prstTxWarp>
            <a:noAutofit/>
          </a:bodyPr>
          <a:lstStyle/>
          <a:p>
            <a:pPr defTabSz="710593" fontAlgn="base">
              <a:spcBef>
                <a:spcPct val="0"/>
              </a:spcBef>
              <a:spcAft>
                <a:spcPct val="0"/>
              </a:spcAft>
            </a:pPr>
            <a:r>
              <a:rPr lang="en-US" sz="900" kern="0">
                <a:solidFill>
                  <a:srgbClr val="000000"/>
                </a:solidFill>
                <a:latin typeface="Segoe UI Semibold" panose="020B0702040204020203" pitchFamily="34" charset="0"/>
                <a:cs typeface="Segoe UI Semibold" panose="020B0702040204020203" pitchFamily="34" charset="0"/>
              </a:rPr>
              <a:t>Notebooks</a:t>
            </a:r>
          </a:p>
        </p:txBody>
      </p:sp>
      <p:sp>
        <p:nvSpPr>
          <p:cNvPr id="26" name="Rectangle 25">
            <a:extLst>
              <a:ext uri="{FF2B5EF4-FFF2-40B4-BE49-F238E27FC236}">
                <a16:creationId xmlns:a16="http://schemas.microsoft.com/office/drawing/2014/main" id="{E5127428-F77E-4861-9EFA-B87329528070}"/>
              </a:ext>
              <a:ext uri="{C183D7F6-B498-43B3-948B-1728B52AA6E4}">
                <adec:decorative xmlns:adec="http://schemas.microsoft.com/office/drawing/2017/decorative" val="1"/>
              </a:ext>
            </a:extLst>
          </p:cNvPr>
          <p:cNvSpPr/>
          <p:nvPr/>
        </p:nvSpPr>
        <p:spPr bwMode="auto">
          <a:xfrm>
            <a:off x="5544544" y="590622"/>
            <a:ext cx="1253391" cy="559435"/>
          </a:xfrm>
          <a:prstGeom prst="rect">
            <a:avLst/>
          </a:prstGeom>
          <a:solidFill>
            <a:srgbClr val="F2F2F2"/>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91440" bIns="91440" numCol="1" spcCol="0" rtlCol="0" fromWordArt="0" anchor="t" anchorCtr="0" forceAA="0" compatLnSpc="1">
            <a:prstTxWarp prst="textNoShape">
              <a:avLst/>
            </a:prstTxWarp>
            <a:noAutofit/>
          </a:bodyPr>
          <a:lstStyle/>
          <a:p>
            <a:pPr defTabSz="710593" fontAlgn="base">
              <a:spcBef>
                <a:spcPct val="0"/>
              </a:spcBef>
              <a:spcAft>
                <a:spcPct val="0"/>
              </a:spcAft>
            </a:pPr>
            <a:r>
              <a:rPr lang="en-US" sz="900" kern="0" err="1">
                <a:solidFill>
                  <a:srgbClr val="000000"/>
                </a:solidFill>
                <a:latin typeface="Segoe UI Semibold" panose="020B0702040204020203" pitchFamily="34" charset="0"/>
                <a:cs typeface="Segoe UI Semibold" panose="020B0702040204020203" pitchFamily="34" charset="0"/>
              </a:rPr>
              <a:t>Adhoc</a:t>
            </a:r>
            <a:r>
              <a:rPr lang="en-US" sz="900" kern="0">
                <a:solidFill>
                  <a:srgbClr val="000000"/>
                </a:solidFill>
                <a:latin typeface="Segoe UI Semibold" panose="020B0702040204020203" pitchFamily="34" charset="0"/>
                <a:cs typeface="Segoe UI Semibold" panose="020B0702040204020203" pitchFamily="34" charset="0"/>
              </a:rPr>
              <a:t> Queries</a:t>
            </a:r>
          </a:p>
        </p:txBody>
      </p:sp>
      <p:grpSp>
        <p:nvGrpSpPr>
          <p:cNvPr id="773" name="laptop" descr="laptop">
            <a:extLst>
              <a:ext uri="{FF2B5EF4-FFF2-40B4-BE49-F238E27FC236}">
                <a16:creationId xmlns:a16="http://schemas.microsoft.com/office/drawing/2014/main" id="{6B1009BA-4585-4A8A-81B2-4DF855CE8C6A}"/>
              </a:ext>
            </a:extLst>
          </p:cNvPr>
          <p:cNvGrpSpPr/>
          <p:nvPr/>
        </p:nvGrpSpPr>
        <p:grpSpPr>
          <a:xfrm>
            <a:off x="5165097" y="889699"/>
            <a:ext cx="239958" cy="175239"/>
            <a:chOff x="5884864" y="1174751"/>
            <a:chExt cx="382588" cy="279400"/>
          </a:xfrm>
        </p:grpSpPr>
        <p:sp>
          <p:nvSpPr>
            <p:cNvPr id="774" name="Freeform 51">
              <a:extLst>
                <a:ext uri="{FF2B5EF4-FFF2-40B4-BE49-F238E27FC236}">
                  <a16:creationId xmlns:a16="http://schemas.microsoft.com/office/drawing/2014/main" id="{DB68CDA4-D014-43CF-AE3A-2E3C160F398B}"/>
                </a:ext>
              </a:extLst>
            </p:cNvPr>
            <p:cNvSpPr>
              <a:spLocks/>
            </p:cNvSpPr>
            <p:nvPr/>
          </p:nvSpPr>
          <p:spPr bwMode="auto">
            <a:xfrm>
              <a:off x="5884864" y="1260476"/>
              <a:ext cx="382588" cy="193675"/>
            </a:xfrm>
            <a:custGeom>
              <a:avLst/>
              <a:gdLst>
                <a:gd name="T0" fmla="*/ 203 w 241"/>
                <a:gd name="T1" fmla="*/ 61 h 122"/>
                <a:gd name="T2" fmla="*/ 120 w 241"/>
                <a:gd name="T3" fmla="*/ 0 h 122"/>
                <a:gd name="T4" fmla="*/ 39 w 241"/>
                <a:gd name="T5" fmla="*/ 61 h 122"/>
                <a:gd name="T6" fmla="*/ 38 w 241"/>
                <a:gd name="T7" fmla="*/ 61 h 122"/>
                <a:gd name="T8" fmla="*/ 0 w 241"/>
                <a:gd name="T9" fmla="*/ 122 h 122"/>
                <a:gd name="T10" fmla="*/ 241 w 241"/>
                <a:gd name="T11" fmla="*/ 122 h 122"/>
                <a:gd name="T12" fmla="*/ 203 w 241"/>
                <a:gd name="T13" fmla="*/ 61 h 122"/>
              </a:gdLst>
              <a:ahLst/>
              <a:cxnLst>
                <a:cxn ang="0">
                  <a:pos x="T0" y="T1"/>
                </a:cxn>
                <a:cxn ang="0">
                  <a:pos x="T2" y="T3"/>
                </a:cxn>
                <a:cxn ang="0">
                  <a:pos x="T4" y="T5"/>
                </a:cxn>
                <a:cxn ang="0">
                  <a:pos x="T6" y="T7"/>
                </a:cxn>
                <a:cxn ang="0">
                  <a:pos x="T8" y="T9"/>
                </a:cxn>
                <a:cxn ang="0">
                  <a:pos x="T10" y="T11"/>
                </a:cxn>
                <a:cxn ang="0">
                  <a:pos x="T12" y="T13"/>
                </a:cxn>
              </a:cxnLst>
              <a:rect l="0" t="0" r="r" b="b"/>
              <a:pathLst>
                <a:path w="241" h="122">
                  <a:moveTo>
                    <a:pt x="203" y="61"/>
                  </a:moveTo>
                  <a:lnTo>
                    <a:pt x="120" y="0"/>
                  </a:lnTo>
                  <a:lnTo>
                    <a:pt x="39" y="61"/>
                  </a:lnTo>
                  <a:lnTo>
                    <a:pt x="38" y="61"/>
                  </a:lnTo>
                  <a:lnTo>
                    <a:pt x="0" y="122"/>
                  </a:lnTo>
                  <a:lnTo>
                    <a:pt x="241" y="122"/>
                  </a:lnTo>
                  <a:lnTo>
                    <a:pt x="203" y="61"/>
                  </a:lnTo>
                  <a:close/>
                </a:path>
              </a:pathLst>
            </a:custGeom>
            <a:solidFill>
              <a:srgbClr val="0078D4"/>
            </a:solidFill>
            <a:ln>
              <a:noFill/>
            </a:ln>
          </p:spPr>
          <p:txBody>
            <a:bodyPr vert="horz" wrap="square" lIns="89642" tIns="44821" rIns="89642" bIns="44821" numCol="1" anchor="t" anchorCtr="0" compatLnSpc="1">
              <a:prstTxWarp prst="textNoShape">
                <a:avLst/>
              </a:prstTxWarp>
            </a:bodyPr>
            <a:lstStyle/>
            <a:p>
              <a:pPr algn="ctr" defTabSz="896386" fontAlgn="base"/>
              <a:endParaRPr lang="en-US" sz="1667">
                <a:solidFill>
                  <a:srgbClr val="505050"/>
                </a:solidFill>
                <a:latin typeface="Segoe UI"/>
              </a:endParaRPr>
            </a:p>
          </p:txBody>
        </p:sp>
        <p:sp>
          <p:nvSpPr>
            <p:cNvPr id="775" name="Freeform 52">
              <a:extLst>
                <a:ext uri="{FF2B5EF4-FFF2-40B4-BE49-F238E27FC236}">
                  <a16:creationId xmlns:a16="http://schemas.microsoft.com/office/drawing/2014/main" id="{2F854C0E-5195-419F-A113-F4A0467E48DA}"/>
                </a:ext>
              </a:extLst>
            </p:cNvPr>
            <p:cNvSpPr>
              <a:spLocks/>
            </p:cNvSpPr>
            <p:nvPr/>
          </p:nvSpPr>
          <p:spPr bwMode="auto">
            <a:xfrm>
              <a:off x="5946776" y="1174751"/>
              <a:ext cx="261938" cy="182563"/>
            </a:xfrm>
            <a:custGeom>
              <a:avLst/>
              <a:gdLst>
                <a:gd name="T0" fmla="*/ 149 w 156"/>
                <a:gd name="T1" fmla="*/ 0 h 109"/>
                <a:gd name="T2" fmla="*/ 6 w 156"/>
                <a:gd name="T3" fmla="*/ 0 h 109"/>
                <a:gd name="T4" fmla="*/ 0 w 156"/>
                <a:gd name="T5" fmla="*/ 6 h 109"/>
                <a:gd name="T6" fmla="*/ 0 w 156"/>
                <a:gd name="T7" fmla="*/ 109 h 109"/>
                <a:gd name="T8" fmla="*/ 0 w 156"/>
                <a:gd name="T9" fmla="*/ 108 h 109"/>
                <a:gd name="T10" fmla="*/ 0 w 156"/>
                <a:gd name="T11" fmla="*/ 109 h 109"/>
                <a:gd name="T12" fmla="*/ 156 w 156"/>
                <a:gd name="T13" fmla="*/ 109 h 109"/>
                <a:gd name="T14" fmla="*/ 156 w 156"/>
                <a:gd name="T15" fmla="*/ 6 h 109"/>
                <a:gd name="T16" fmla="*/ 149 w 156"/>
                <a:gd name="T1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09">
                  <a:moveTo>
                    <a:pt x="149" y="0"/>
                  </a:moveTo>
                  <a:cubicBezTo>
                    <a:pt x="6" y="0"/>
                    <a:pt x="6" y="0"/>
                    <a:pt x="6" y="0"/>
                  </a:cubicBezTo>
                  <a:cubicBezTo>
                    <a:pt x="3" y="0"/>
                    <a:pt x="0" y="3"/>
                    <a:pt x="0" y="6"/>
                  </a:cubicBezTo>
                  <a:cubicBezTo>
                    <a:pt x="0" y="109"/>
                    <a:pt x="0" y="109"/>
                    <a:pt x="0" y="109"/>
                  </a:cubicBezTo>
                  <a:cubicBezTo>
                    <a:pt x="0" y="108"/>
                    <a:pt x="0" y="108"/>
                    <a:pt x="0" y="108"/>
                  </a:cubicBezTo>
                  <a:cubicBezTo>
                    <a:pt x="0" y="109"/>
                    <a:pt x="0" y="109"/>
                    <a:pt x="0" y="109"/>
                  </a:cubicBezTo>
                  <a:cubicBezTo>
                    <a:pt x="156" y="109"/>
                    <a:pt x="156" y="109"/>
                    <a:pt x="156" y="109"/>
                  </a:cubicBezTo>
                  <a:cubicBezTo>
                    <a:pt x="156" y="6"/>
                    <a:pt x="156" y="6"/>
                    <a:pt x="156" y="6"/>
                  </a:cubicBezTo>
                  <a:cubicBezTo>
                    <a:pt x="156" y="3"/>
                    <a:pt x="153" y="0"/>
                    <a:pt x="149" y="0"/>
                  </a:cubicBezTo>
                  <a:close/>
                </a:path>
              </a:pathLst>
            </a:custGeom>
            <a:solidFill>
              <a:srgbClr val="4FE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lgn="ctr" defTabSz="896386" fontAlgn="base"/>
              <a:endParaRPr lang="en-US" sz="1667">
                <a:solidFill>
                  <a:srgbClr val="505050"/>
                </a:solidFill>
                <a:latin typeface="Segoe UI"/>
              </a:endParaRPr>
            </a:p>
          </p:txBody>
        </p:sp>
        <p:sp>
          <p:nvSpPr>
            <p:cNvPr id="776" name="Freeform 174">
              <a:extLst>
                <a:ext uri="{FF2B5EF4-FFF2-40B4-BE49-F238E27FC236}">
                  <a16:creationId xmlns:a16="http://schemas.microsoft.com/office/drawing/2014/main" id="{35F4012B-3E11-47C1-98CA-9D1AA4690CAA}"/>
                </a:ext>
              </a:extLst>
            </p:cNvPr>
            <p:cNvSpPr>
              <a:spLocks/>
            </p:cNvSpPr>
            <p:nvPr/>
          </p:nvSpPr>
          <p:spPr bwMode="auto">
            <a:xfrm>
              <a:off x="5946776" y="1174751"/>
              <a:ext cx="222250" cy="182563"/>
            </a:xfrm>
            <a:custGeom>
              <a:avLst/>
              <a:gdLst>
                <a:gd name="T0" fmla="*/ 0 w 132"/>
                <a:gd name="T1" fmla="*/ 109 h 109"/>
                <a:gd name="T2" fmla="*/ 23 w 132"/>
                <a:gd name="T3" fmla="*/ 109 h 109"/>
                <a:gd name="T4" fmla="*/ 132 w 132"/>
                <a:gd name="T5" fmla="*/ 0 h 109"/>
                <a:gd name="T6" fmla="*/ 6 w 132"/>
                <a:gd name="T7" fmla="*/ 0 h 109"/>
                <a:gd name="T8" fmla="*/ 0 w 132"/>
                <a:gd name="T9" fmla="*/ 6 h 109"/>
                <a:gd name="T10" fmla="*/ 0 w 132"/>
                <a:gd name="T11" fmla="*/ 109 h 109"/>
              </a:gdLst>
              <a:ahLst/>
              <a:cxnLst>
                <a:cxn ang="0">
                  <a:pos x="T0" y="T1"/>
                </a:cxn>
                <a:cxn ang="0">
                  <a:pos x="T2" y="T3"/>
                </a:cxn>
                <a:cxn ang="0">
                  <a:pos x="T4" y="T5"/>
                </a:cxn>
                <a:cxn ang="0">
                  <a:pos x="T6" y="T7"/>
                </a:cxn>
                <a:cxn ang="0">
                  <a:pos x="T8" y="T9"/>
                </a:cxn>
                <a:cxn ang="0">
                  <a:pos x="T10" y="T11"/>
                </a:cxn>
              </a:cxnLst>
              <a:rect l="0" t="0" r="r" b="b"/>
              <a:pathLst>
                <a:path w="132" h="109">
                  <a:moveTo>
                    <a:pt x="0" y="109"/>
                  </a:moveTo>
                  <a:cubicBezTo>
                    <a:pt x="23" y="109"/>
                    <a:pt x="23" y="109"/>
                    <a:pt x="23" y="109"/>
                  </a:cubicBezTo>
                  <a:cubicBezTo>
                    <a:pt x="132" y="0"/>
                    <a:pt x="132" y="0"/>
                    <a:pt x="132" y="0"/>
                  </a:cubicBezTo>
                  <a:cubicBezTo>
                    <a:pt x="6" y="0"/>
                    <a:pt x="6" y="0"/>
                    <a:pt x="6" y="0"/>
                  </a:cubicBezTo>
                  <a:cubicBezTo>
                    <a:pt x="2" y="0"/>
                    <a:pt x="0" y="3"/>
                    <a:pt x="0" y="6"/>
                  </a:cubicBezTo>
                  <a:lnTo>
                    <a:pt x="0" y="109"/>
                  </a:lnTo>
                  <a:close/>
                </a:path>
              </a:pathLst>
            </a:custGeom>
            <a:solidFill>
              <a:srgbClr val="0078D4"/>
            </a:solidFill>
            <a:ln>
              <a:noFill/>
            </a:ln>
          </p:spPr>
          <p:txBody>
            <a:bodyPr vert="horz" wrap="square" lIns="89642" tIns="44821" rIns="89642" bIns="44821" numCol="1" anchor="t" anchorCtr="0" compatLnSpc="1">
              <a:prstTxWarp prst="textNoShape">
                <a:avLst/>
              </a:prstTxWarp>
            </a:bodyPr>
            <a:lstStyle/>
            <a:p>
              <a:pPr algn="ctr" defTabSz="896386" fontAlgn="base"/>
              <a:endParaRPr lang="en-US" sz="1667">
                <a:solidFill>
                  <a:srgbClr val="505050"/>
                </a:solidFill>
                <a:latin typeface="Segoe UI"/>
              </a:endParaRPr>
            </a:p>
          </p:txBody>
        </p:sp>
      </p:grpSp>
      <p:grpSp>
        <p:nvGrpSpPr>
          <p:cNvPr id="777" name="Group 776" descr="magnifying glass, search, analyze, interpret&#10;">
            <a:extLst>
              <a:ext uri="{FF2B5EF4-FFF2-40B4-BE49-F238E27FC236}">
                <a16:creationId xmlns:a16="http://schemas.microsoft.com/office/drawing/2014/main" id="{0154D49C-64FA-44A9-90E3-D9FC3E3EB5CB}"/>
              </a:ext>
            </a:extLst>
          </p:cNvPr>
          <p:cNvGrpSpPr>
            <a:grpSpLocks noChangeAspect="1"/>
          </p:cNvGrpSpPr>
          <p:nvPr/>
        </p:nvGrpSpPr>
        <p:grpSpPr>
          <a:xfrm>
            <a:off x="6457319" y="830987"/>
            <a:ext cx="266025" cy="266024"/>
            <a:chOff x="7791430" y="1922801"/>
            <a:chExt cx="492940" cy="492938"/>
          </a:xfrm>
        </p:grpSpPr>
        <p:sp>
          <p:nvSpPr>
            <p:cNvPr id="778" name="AutoShape 78">
              <a:extLst>
                <a:ext uri="{FF2B5EF4-FFF2-40B4-BE49-F238E27FC236}">
                  <a16:creationId xmlns:a16="http://schemas.microsoft.com/office/drawing/2014/main" id="{DCE016E4-4178-4203-BA7B-758352642DCC}"/>
                </a:ext>
              </a:extLst>
            </p:cNvPr>
            <p:cNvSpPr>
              <a:spLocks noChangeAspect="1" noChangeArrowheads="1" noTextEdit="1"/>
            </p:cNvSpPr>
            <p:nvPr/>
          </p:nvSpPr>
          <p:spPr bwMode="auto">
            <a:xfrm>
              <a:off x="7791430" y="1922801"/>
              <a:ext cx="492940" cy="49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9" name="Oval 89">
              <a:extLst>
                <a:ext uri="{FF2B5EF4-FFF2-40B4-BE49-F238E27FC236}">
                  <a16:creationId xmlns:a16="http://schemas.microsoft.com/office/drawing/2014/main" id="{3971BFA2-A4FC-4989-B3A3-45E490402E47}"/>
                </a:ext>
              </a:extLst>
            </p:cNvPr>
            <p:cNvSpPr>
              <a:spLocks noChangeArrowheads="1"/>
            </p:cNvSpPr>
            <p:nvPr/>
          </p:nvSpPr>
          <p:spPr bwMode="auto">
            <a:xfrm>
              <a:off x="7956431" y="2087801"/>
              <a:ext cx="53625" cy="53625"/>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0" name="Oval 90">
              <a:extLst>
                <a:ext uri="{FF2B5EF4-FFF2-40B4-BE49-F238E27FC236}">
                  <a16:creationId xmlns:a16="http://schemas.microsoft.com/office/drawing/2014/main" id="{854E84FA-DE2B-4A2D-9E1A-E490D117E424}"/>
                </a:ext>
              </a:extLst>
            </p:cNvPr>
            <p:cNvSpPr>
              <a:spLocks noChangeArrowheads="1"/>
            </p:cNvSpPr>
            <p:nvPr/>
          </p:nvSpPr>
          <p:spPr bwMode="auto">
            <a:xfrm>
              <a:off x="8036869" y="2087801"/>
              <a:ext cx="53625" cy="53625"/>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1" name="Oval 93">
              <a:extLst>
                <a:ext uri="{FF2B5EF4-FFF2-40B4-BE49-F238E27FC236}">
                  <a16:creationId xmlns:a16="http://schemas.microsoft.com/office/drawing/2014/main" id="{86BD67FF-DF0D-4DAA-8AC1-C9A296200A67}"/>
                </a:ext>
              </a:extLst>
            </p:cNvPr>
            <p:cNvSpPr>
              <a:spLocks noChangeArrowheads="1"/>
            </p:cNvSpPr>
            <p:nvPr/>
          </p:nvSpPr>
          <p:spPr bwMode="auto">
            <a:xfrm>
              <a:off x="7956431" y="2168239"/>
              <a:ext cx="53625" cy="53625"/>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2" name="Freeform 98">
              <a:extLst>
                <a:ext uri="{FF2B5EF4-FFF2-40B4-BE49-F238E27FC236}">
                  <a16:creationId xmlns:a16="http://schemas.microsoft.com/office/drawing/2014/main" id="{93A9C784-AFF9-4213-A824-06553663A06C}"/>
                </a:ext>
              </a:extLst>
            </p:cNvPr>
            <p:cNvSpPr>
              <a:spLocks noEditPoints="1"/>
            </p:cNvSpPr>
            <p:nvPr/>
          </p:nvSpPr>
          <p:spPr bwMode="auto">
            <a:xfrm>
              <a:off x="8036869" y="2168239"/>
              <a:ext cx="245439" cy="245438"/>
            </a:xfrm>
            <a:custGeom>
              <a:avLst/>
              <a:gdLst>
                <a:gd name="T0" fmla="*/ 91 w 91"/>
                <a:gd name="T1" fmla="*/ 83 h 91"/>
                <a:gd name="T2" fmla="*/ 62 w 91"/>
                <a:gd name="T3" fmla="*/ 55 h 91"/>
                <a:gd name="T4" fmla="*/ 69 w 91"/>
                <a:gd name="T5" fmla="*/ 34 h 91"/>
                <a:gd name="T6" fmla="*/ 35 w 91"/>
                <a:gd name="T7" fmla="*/ 0 h 91"/>
                <a:gd name="T8" fmla="*/ 0 w 91"/>
                <a:gd name="T9" fmla="*/ 34 h 91"/>
                <a:gd name="T10" fmla="*/ 35 w 91"/>
                <a:gd name="T11" fmla="*/ 68 h 91"/>
                <a:gd name="T12" fmla="*/ 55 w 91"/>
                <a:gd name="T13" fmla="*/ 62 h 91"/>
                <a:gd name="T14" fmla="*/ 84 w 91"/>
                <a:gd name="T15" fmla="*/ 91 h 91"/>
                <a:gd name="T16" fmla="*/ 91 w 91"/>
                <a:gd name="T17" fmla="*/ 83 h 91"/>
                <a:gd name="T18" fmla="*/ 35 w 91"/>
                <a:gd name="T19" fmla="*/ 58 h 91"/>
                <a:gd name="T20" fmla="*/ 10 w 91"/>
                <a:gd name="T21" fmla="*/ 34 h 91"/>
                <a:gd name="T22" fmla="*/ 35 w 91"/>
                <a:gd name="T23" fmla="*/ 10 h 91"/>
                <a:gd name="T24" fmla="*/ 59 w 91"/>
                <a:gd name="T25" fmla="*/ 34 h 91"/>
                <a:gd name="T26" fmla="*/ 35 w 91"/>
                <a:gd name="T27" fmla="*/ 5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91" y="83"/>
                  </a:moveTo>
                  <a:cubicBezTo>
                    <a:pt x="62" y="55"/>
                    <a:pt x="62" y="55"/>
                    <a:pt x="62" y="55"/>
                  </a:cubicBezTo>
                  <a:cubicBezTo>
                    <a:pt x="66" y="49"/>
                    <a:pt x="69" y="42"/>
                    <a:pt x="69" y="34"/>
                  </a:cubicBezTo>
                  <a:cubicBezTo>
                    <a:pt x="69" y="15"/>
                    <a:pt x="54" y="0"/>
                    <a:pt x="35" y="0"/>
                  </a:cubicBezTo>
                  <a:cubicBezTo>
                    <a:pt x="16" y="0"/>
                    <a:pt x="0" y="15"/>
                    <a:pt x="0" y="34"/>
                  </a:cubicBezTo>
                  <a:cubicBezTo>
                    <a:pt x="0" y="53"/>
                    <a:pt x="16" y="68"/>
                    <a:pt x="35" y="68"/>
                  </a:cubicBezTo>
                  <a:cubicBezTo>
                    <a:pt x="42" y="68"/>
                    <a:pt x="49" y="66"/>
                    <a:pt x="55" y="62"/>
                  </a:cubicBezTo>
                  <a:cubicBezTo>
                    <a:pt x="84" y="91"/>
                    <a:pt x="84" y="91"/>
                    <a:pt x="84" y="91"/>
                  </a:cubicBezTo>
                  <a:lnTo>
                    <a:pt x="91" y="83"/>
                  </a:lnTo>
                  <a:close/>
                  <a:moveTo>
                    <a:pt x="35" y="58"/>
                  </a:moveTo>
                  <a:cubicBezTo>
                    <a:pt x="21" y="58"/>
                    <a:pt x="10" y="47"/>
                    <a:pt x="10" y="34"/>
                  </a:cubicBezTo>
                  <a:cubicBezTo>
                    <a:pt x="10" y="20"/>
                    <a:pt x="21" y="10"/>
                    <a:pt x="35" y="10"/>
                  </a:cubicBezTo>
                  <a:cubicBezTo>
                    <a:pt x="48" y="10"/>
                    <a:pt x="59" y="20"/>
                    <a:pt x="59" y="34"/>
                  </a:cubicBezTo>
                  <a:cubicBezTo>
                    <a:pt x="59" y="47"/>
                    <a:pt x="48" y="58"/>
                    <a:pt x="35" y="58"/>
                  </a:cubicBez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3" name="Freeform 99">
              <a:extLst>
                <a:ext uri="{FF2B5EF4-FFF2-40B4-BE49-F238E27FC236}">
                  <a16:creationId xmlns:a16="http://schemas.microsoft.com/office/drawing/2014/main" id="{C33C2B2E-D7EE-4F4F-89E4-6410F1CB89AE}"/>
                </a:ext>
              </a:extLst>
            </p:cNvPr>
            <p:cNvSpPr>
              <a:spLocks/>
            </p:cNvSpPr>
            <p:nvPr/>
          </p:nvSpPr>
          <p:spPr bwMode="auto">
            <a:xfrm>
              <a:off x="7875993" y="2003239"/>
              <a:ext cx="107250" cy="111375"/>
            </a:xfrm>
            <a:custGeom>
              <a:avLst/>
              <a:gdLst>
                <a:gd name="T0" fmla="*/ 13 w 52"/>
                <a:gd name="T1" fmla="*/ 54 h 54"/>
                <a:gd name="T2" fmla="*/ 0 w 52"/>
                <a:gd name="T3" fmla="*/ 54 h 54"/>
                <a:gd name="T4" fmla="*/ 0 w 52"/>
                <a:gd name="T5" fmla="*/ 0 h 54"/>
                <a:gd name="T6" fmla="*/ 52 w 52"/>
                <a:gd name="T7" fmla="*/ 0 h 54"/>
                <a:gd name="T8" fmla="*/ 52 w 52"/>
                <a:gd name="T9" fmla="*/ 13 h 54"/>
                <a:gd name="T10" fmla="*/ 13 w 52"/>
                <a:gd name="T11" fmla="*/ 13 h 54"/>
                <a:gd name="T12" fmla="*/ 13 w 52"/>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52" h="54">
                  <a:moveTo>
                    <a:pt x="13" y="54"/>
                  </a:moveTo>
                  <a:lnTo>
                    <a:pt x="0" y="54"/>
                  </a:lnTo>
                  <a:lnTo>
                    <a:pt x="0" y="0"/>
                  </a:lnTo>
                  <a:lnTo>
                    <a:pt x="52" y="0"/>
                  </a:lnTo>
                  <a:lnTo>
                    <a:pt x="52" y="13"/>
                  </a:lnTo>
                  <a:lnTo>
                    <a:pt x="13" y="13"/>
                  </a:lnTo>
                  <a:lnTo>
                    <a:pt x="13" y="54"/>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4" name="Freeform 100">
              <a:extLst>
                <a:ext uri="{FF2B5EF4-FFF2-40B4-BE49-F238E27FC236}">
                  <a16:creationId xmlns:a16="http://schemas.microsoft.com/office/drawing/2014/main" id="{9F009060-AC68-4A87-876C-7D0851299821}"/>
                </a:ext>
              </a:extLst>
            </p:cNvPr>
            <p:cNvSpPr>
              <a:spLocks/>
            </p:cNvSpPr>
            <p:nvPr/>
          </p:nvSpPr>
          <p:spPr bwMode="auto">
            <a:xfrm>
              <a:off x="7871868" y="2195051"/>
              <a:ext cx="111375" cy="111375"/>
            </a:xfrm>
            <a:custGeom>
              <a:avLst/>
              <a:gdLst>
                <a:gd name="T0" fmla="*/ 54 w 54"/>
                <a:gd name="T1" fmla="*/ 40 h 54"/>
                <a:gd name="T2" fmla="*/ 54 w 54"/>
                <a:gd name="T3" fmla="*/ 54 h 54"/>
                <a:gd name="T4" fmla="*/ 0 w 54"/>
                <a:gd name="T5" fmla="*/ 54 h 54"/>
                <a:gd name="T6" fmla="*/ 0 w 54"/>
                <a:gd name="T7" fmla="*/ 0 h 54"/>
                <a:gd name="T8" fmla="*/ 15 w 54"/>
                <a:gd name="T9" fmla="*/ 0 h 54"/>
                <a:gd name="T10" fmla="*/ 15 w 54"/>
                <a:gd name="T11" fmla="*/ 40 h 54"/>
                <a:gd name="T12" fmla="*/ 54 w 54"/>
                <a:gd name="T13" fmla="*/ 40 h 54"/>
              </a:gdLst>
              <a:ahLst/>
              <a:cxnLst>
                <a:cxn ang="0">
                  <a:pos x="T0" y="T1"/>
                </a:cxn>
                <a:cxn ang="0">
                  <a:pos x="T2" y="T3"/>
                </a:cxn>
                <a:cxn ang="0">
                  <a:pos x="T4" y="T5"/>
                </a:cxn>
                <a:cxn ang="0">
                  <a:pos x="T6" y="T7"/>
                </a:cxn>
                <a:cxn ang="0">
                  <a:pos x="T8" y="T9"/>
                </a:cxn>
                <a:cxn ang="0">
                  <a:pos x="T10" y="T11"/>
                </a:cxn>
                <a:cxn ang="0">
                  <a:pos x="T12" y="T13"/>
                </a:cxn>
              </a:cxnLst>
              <a:rect l="0" t="0" r="r" b="b"/>
              <a:pathLst>
                <a:path w="54" h="54">
                  <a:moveTo>
                    <a:pt x="54" y="40"/>
                  </a:moveTo>
                  <a:lnTo>
                    <a:pt x="54" y="54"/>
                  </a:lnTo>
                  <a:lnTo>
                    <a:pt x="0" y="54"/>
                  </a:lnTo>
                  <a:lnTo>
                    <a:pt x="0" y="0"/>
                  </a:lnTo>
                  <a:lnTo>
                    <a:pt x="15" y="0"/>
                  </a:lnTo>
                  <a:lnTo>
                    <a:pt x="15" y="40"/>
                  </a:lnTo>
                  <a:lnTo>
                    <a:pt x="54" y="40"/>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5" name="Freeform 101">
              <a:extLst>
                <a:ext uri="{FF2B5EF4-FFF2-40B4-BE49-F238E27FC236}">
                  <a16:creationId xmlns:a16="http://schemas.microsoft.com/office/drawing/2014/main" id="{BEB2DA6E-5EBC-4D9C-A013-CCAFF1DC079D}"/>
                </a:ext>
              </a:extLst>
            </p:cNvPr>
            <p:cNvSpPr>
              <a:spLocks/>
            </p:cNvSpPr>
            <p:nvPr/>
          </p:nvSpPr>
          <p:spPr bwMode="auto">
            <a:xfrm>
              <a:off x="8063681" y="2003239"/>
              <a:ext cx="107250" cy="111375"/>
            </a:xfrm>
            <a:custGeom>
              <a:avLst/>
              <a:gdLst>
                <a:gd name="T0" fmla="*/ 0 w 52"/>
                <a:gd name="T1" fmla="*/ 13 h 54"/>
                <a:gd name="T2" fmla="*/ 0 w 52"/>
                <a:gd name="T3" fmla="*/ 0 h 54"/>
                <a:gd name="T4" fmla="*/ 52 w 52"/>
                <a:gd name="T5" fmla="*/ 0 h 54"/>
                <a:gd name="T6" fmla="*/ 52 w 52"/>
                <a:gd name="T7" fmla="*/ 54 h 54"/>
                <a:gd name="T8" fmla="*/ 39 w 52"/>
                <a:gd name="T9" fmla="*/ 54 h 54"/>
                <a:gd name="T10" fmla="*/ 39 w 52"/>
                <a:gd name="T11" fmla="*/ 13 h 54"/>
                <a:gd name="T12" fmla="*/ 0 w 52"/>
                <a:gd name="T13" fmla="*/ 13 h 54"/>
              </a:gdLst>
              <a:ahLst/>
              <a:cxnLst>
                <a:cxn ang="0">
                  <a:pos x="T0" y="T1"/>
                </a:cxn>
                <a:cxn ang="0">
                  <a:pos x="T2" y="T3"/>
                </a:cxn>
                <a:cxn ang="0">
                  <a:pos x="T4" y="T5"/>
                </a:cxn>
                <a:cxn ang="0">
                  <a:pos x="T6" y="T7"/>
                </a:cxn>
                <a:cxn ang="0">
                  <a:pos x="T8" y="T9"/>
                </a:cxn>
                <a:cxn ang="0">
                  <a:pos x="T10" y="T11"/>
                </a:cxn>
                <a:cxn ang="0">
                  <a:pos x="T12" y="T13"/>
                </a:cxn>
              </a:cxnLst>
              <a:rect l="0" t="0" r="r" b="b"/>
              <a:pathLst>
                <a:path w="52" h="54">
                  <a:moveTo>
                    <a:pt x="0" y="13"/>
                  </a:moveTo>
                  <a:lnTo>
                    <a:pt x="0" y="0"/>
                  </a:lnTo>
                  <a:lnTo>
                    <a:pt x="52" y="0"/>
                  </a:lnTo>
                  <a:lnTo>
                    <a:pt x="52" y="54"/>
                  </a:lnTo>
                  <a:lnTo>
                    <a:pt x="39" y="54"/>
                  </a:lnTo>
                  <a:lnTo>
                    <a:pt x="39" y="13"/>
                  </a:lnTo>
                  <a:lnTo>
                    <a:pt x="0" y="13"/>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788" name="Straight Arrow Connector 787">
            <a:extLst>
              <a:ext uri="{FF2B5EF4-FFF2-40B4-BE49-F238E27FC236}">
                <a16:creationId xmlns:a16="http://schemas.microsoft.com/office/drawing/2014/main" id="{26730132-2A75-49DA-B9F8-4C5299010368}"/>
              </a:ext>
              <a:ext uri="{C183D7F6-B498-43B3-948B-1728B52AA6E4}">
                <adec:decorative xmlns:adec="http://schemas.microsoft.com/office/drawing/2017/decorative" val="1"/>
              </a:ext>
            </a:extLst>
          </p:cNvPr>
          <p:cNvCxnSpPr>
            <a:cxnSpLocks/>
          </p:cNvCxnSpPr>
          <p:nvPr/>
        </p:nvCxnSpPr>
        <p:spPr>
          <a:xfrm rot="16200000">
            <a:off x="9734660" y="2201542"/>
            <a:ext cx="27432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789" name="Straight Arrow Connector 788">
            <a:extLst>
              <a:ext uri="{FF2B5EF4-FFF2-40B4-BE49-F238E27FC236}">
                <a16:creationId xmlns:a16="http://schemas.microsoft.com/office/drawing/2014/main" id="{038D5171-2DCC-4F88-B065-353FC36A44CD}"/>
              </a:ext>
              <a:ext uri="{C183D7F6-B498-43B3-948B-1728B52AA6E4}">
                <adec:decorative xmlns:adec="http://schemas.microsoft.com/office/drawing/2017/decorative" val="1"/>
              </a:ext>
            </a:extLst>
          </p:cNvPr>
          <p:cNvCxnSpPr>
            <a:cxnSpLocks/>
          </p:cNvCxnSpPr>
          <p:nvPr/>
        </p:nvCxnSpPr>
        <p:spPr>
          <a:xfrm rot="16200000">
            <a:off x="5095814" y="2201542"/>
            <a:ext cx="27432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sp>
        <p:nvSpPr>
          <p:cNvPr id="790" name="Oval 789" descr="Dark blue circle">
            <a:extLst>
              <a:ext uri="{FF2B5EF4-FFF2-40B4-BE49-F238E27FC236}">
                <a16:creationId xmlns:a16="http://schemas.microsoft.com/office/drawing/2014/main" id="{BAAD716C-DBE0-44D8-8874-AED1C0DB0727}"/>
              </a:ext>
            </a:extLst>
          </p:cNvPr>
          <p:cNvSpPr/>
          <p:nvPr/>
        </p:nvSpPr>
        <p:spPr bwMode="auto">
          <a:xfrm>
            <a:off x="5179112" y="2275015"/>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91" name="Oval 790" descr="Dark blue circle">
            <a:extLst>
              <a:ext uri="{FF2B5EF4-FFF2-40B4-BE49-F238E27FC236}">
                <a16:creationId xmlns:a16="http://schemas.microsoft.com/office/drawing/2014/main" id="{65CBDB1D-3018-4C14-8708-8869A155776F}"/>
              </a:ext>
            </a:extLst>
          </p:cNvPr>
          <p:cNvSpPr/>
          <p:nvPr/>
        </p:nvSpPr>
        <p:spPr bwMode="auto">
          <a:xfrm>
            <a:off x="6239118" y="2263333"/>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92" name="Oval 791" descr="Dark blue circle">
            <a:extLst>
              <a:ext uri="{FF2B5EF4-FFF2-40B4-BE49-F238E27FC236}">
                <a16:creationId xmlns:a16="http://schemas.microsoft.com/office/drawing/2014/main" id="{F5F89C7C-041B-4431-AF23-5F2164AF2566}"/>
              </a:ext>
            </a:extLst>
          </p:cNvPr>
          <p:cNvSpPr/>
          <p:nvPr/>
        </p:nvSpPr>
        <p:spPr bwMode="auto">
          <a:xfrm>
            <a:off x="7927037" y="2263333"/>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93" name="Oval 792" descr="Dark blue circle">
            <a:extLst>
              <a:ext uri="{FF2B5EF4-FFF2-40B4-BE49-F238E27FC236}">
                <a16:creationId xmlns:a16="http://schemas.microsoft.com/office/drawing/2014/main" id="{6D5DF6CE-2DDB-41B0-963B-C2B773768C00}"/>
              </a:ext>
            </a:extLst>
          </p:cNvPr>
          <p:cNvSpPr/>
          <p:nvPr/>
        </p:nvSpPr>
        <p:spPr bwMode="auto">
          <a:xfrm>
            <a:off x="9817958" y="2257067"/>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cxnSp>
        <p:nvCxnSpPr>
          <p:cNvPr id="794" name="Straight Arrow Connector 793">
            <a:extLst>
              <a:ext uri="{FF2B5EF4-FFF2-40B4-BE49-F238E27FC236}">
                <a16:creationId xmlns:a16="http://schemas.microsoft.com/office/drawing/2014/main" id="{6111C4F9-1E1E-41EC-BFAF-92CF7335C9E7}"/>
              </a:ext>
              <a:ext uri="{C183D7F6-B498-43B3-948B-1728B52AA6E4}">
                <adec:decorative xmlns:adec="http://schemas.microsoft.com/office/drawing/2017/decorative" val="1"/>
              </a:ext>
            </a:extLst>
          </p:cNvPr>
          <p:cNvCxnSpPr>
            <a:cxnSpLocks/>
          </p:cNvCxnSpPr>
          <p:nvPr/>
        </p:nvCxnSpPr>
        <p:spPr>
          <a:xfrm rot="16200000" flipH="1">
            <a:off x="2978242" y="2311934"/>
            <a:ext cx="457200" cy="0"/>
          </a:xfrm>
          <a:prstGeom prst="straightConnector1">
            <a:avLst/>
          </a:prstGeom>
          <a:ln w="15875">
            <a:solidFill>
              <a:schemeClr val="accent1"/>
            </a:solidFill>
            <a:prstDash val="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795" name="Oval 794" descr="Dark blue circle">
            <a:extLst>
              <a:ext uri="{FF2B5EF4-FFF2-40B4-BE49-F238E27FC236}">
                <a16:creationId xmlns:a16="http://schemas.microsoft.com/office/drawing/2014/main" id="{2F9A0A14-BA1A-4654-B32F-1B188817C176}"/>
              </a:ext>
            </a:extLst>
          </p:cNvPr>
          <p:cNvSpPr/>
          <p:nvPr/>
        </p:nvSpPr>
        <p:spPr bwMode="auto">
          <a:xfrm>
            <a:off x="3152016" y="2598176"/>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796" name="Group 795" descr="Data analytics">
            <a:extLst>
              <a:ext uri="{FF2B5EF4-FFF2-40B4-BE49-F238E27FC236}">
                <a16:creationId xmlns:a16="http://schemas.microsoft.com/office/drawing/2014/main" id="{CCA5E309-C243-40E2-B993-C7BFE505564D}"/>
              </a:ext>
            </a:extLst>
          </p:cNvPr>
          <p:cNvGrpSpPr/>
          <p:nvPr/>
        </p:nvGrpSpPr>
        <p:grpSpPr>
          <a:xfrm>
            <a:off x="318354" y="1420046"/>
            <a:ext cx="292797" cy="640080"/>
            <a:chOff x="318354" y="1025655"/>
            <a:chExt cx="292797" cy="640080"/>
          </a:xfrm>
        </p:grpSpPr>
        <p:cxnSp>
          <p:nvCxnSpPr>
            <p:cNvPr id="797" name="Straight Arrow Connector 796">
              <a:extLst>
                <a:ext uri="{FF2B5EF4-FFF2-40B4-BE49-F238E27FC236}">
                  <a16:creationId xmlns:a16="http://schemas.microsoft.com/office/drawing/2014/main" id="{CC32BEF0-B3C9-412C-8A7B-EA0A3974B87A}"/>
                </a:ext>
              </a:extLst>
            </p:cNvPr>
            <p:cNvCxnSpPr>
              <a:cxnSpLocks/>
            </p:cNvCxnSpPr>
            <p:nvPr/>
          </p:nvCxnSpPr>
          <p:spPr>
            <a:xfrm rot="16200000">
              <a:off x="291111" y="1345695"/>
              <a:ext cx="640080"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798" name="TextBox 797">
              <a:extLst>
                <a:ext uri="{FF2B5EF4-FFF2-40B4-BE49-F238E27FC236}">
                  <a16:creationId xmlns:a16="http://schemas.microsoft.com/office/drawing/2014/main" id="{2DF907F0-CB87-4639-AE35-77ECBC450DA0}"/>
                </a:ext>
              </a:extLst>
            </p:cNvPr>
            <p:cNvSpPr txBox="1"/>
            <p:nvPr/>
          </p:nvSpPr>
          <p:spPr>
            <a:xfrm rot="16200000">
              <a:off x="130988" y="1225253"/>
              <a:ext cx="620953"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Data </a:t>
              </a:r>
              <a:b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b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analytics</a:t>
              </a:r>
            </a:p>
          </p:txBody>
        </p:sp>
      </p:grpSp>
      <p:sp>
        <p:nvSpPr>
          <p:cNvPr id="799" name="Rectangle 798">
            <a:extLst>
              <a:ext uri="{FF2B5EF4-FFF2-40B4-BE49-F238E27FC236}">
                <a16:creationId xmlns:a16="http://schemas.microsoft.com/office/drawing/2014/main" id="{26B021A2-B9F6-4DB2-B09E-E41F53DE566E}"/>
              </a:ext>
              <a:ext uri="{C183D7F6-B498-43B3-948B-1728B52AA6E4}">
                <adec:decorative xmlns:adec="http://schemas.microsoft.com/office/drawing/2017/decorative" val="1"/>
              </a:ext>
            </a:extLst>
          </p:cNvPr>
          <p:cNvSpPr/>
          <p:nvPr/>
        </p:nvSpPr>
        <p:spPr bwMode="auto">
          <a:xfrm>
            <a:off x="1323067" y="1412259"/>
            <a:ext cx="10240794" cy="636561"/>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91440" bIns="91440" numCol="1" spcCol="0" rtlCol="0" fromWordArt="0" anchor="t" anchorCtr="0" forceAA="0" compatLnSpc="1">
            <a:prstTxWarp prst="textNoShape">
              <a:avLst/>
            </a:prstTxWarp>
            <a:noAutofit/>
          </a:bodyPr>
          <a:lstStyle/>
          <a:p>
            <a:pPr marL="0" marR="0" lvl="0" indent="0" algn="l" defTabSz="710593"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Machine Learning</a:t>
            </a:r>
          </a:p>
        </p:txBody>
      </p:sp>
      <p:cxnSp>
        <p:nvCxnSpPr>
          <p:cNvPr id="800" name="Straight Connector 799" descr="Black line">
            <a:extLst>
              <a:ext uri="{FF2B5EF4-FFF2-40B4-BE49-F238E27FC236}">
                <a16:creationId xmlns:a16="http://schemas.microsoft.com/office/drawing/2014/main" id="{7DD74F20-D20E-47D7-BBBB-7A4F820D8064}"/>
              </a:ext>
            </a:extLst>
          </p:cNvPr>
          <p:cNvCxnSpPr>
            <a:cxnSpLocks/>
          </p:cNvCxnSpPr>
          <p:nvPr/>
        </p:nvCxnSpPr>
        <p:spPr>
          <a:xfrm rot="16200000">
            <a:off x="6769084" y="1620191"/>
            <a:ext cx="182880" cy="0"/>
          </a:xfrm>
          <a:prstGeom prst="line">
            <a:avLst/>
          </a:prstGeom>
          <a:ln>
            <a:solidFill>
              <a:schemeClr val="tx1"/>
            </a:solidFill>
            <a:prstDash val="sysDot"/>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801" name="TextBox 800">
            <a:extLst>
              <a:ext uri="{FF2B5EF4-FFF2-40B4-BE49-F238E27FC236}">
                <a16:creationId xmlns:a16="http://schemas.microsoft.com/office/drawing/2014/main" id="{9427BB7D-5B1B-4AEC-8A75-58758C03DC97}"/>
              </a:ext>
            </a:extLst>
          </p:cNvPr>
          <p:cNvSpPr txBox="1"/>
          <p:nvPr/>
        </p:nvSpPr>
        <p:spPr>
          <a:xfrm>
            <a:off x="6564071" y="1535588"/>
            <a:ext cx="213871" cy="86753"/>
          </a:xfrm>
          <a:prstGeom prst="rect">
            <a:avLst/>
          </a:prstGeom>
          <a:solidFill>
            <a:schemeClr val="bg1"/>
          </a:solid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Offline</a:t>
            </a:r>
          </a:p>
        </p:txBody>
      </p:sp>
      <p:sp>
        <p:nvSpPr>
          <p:cNvPr id="802" name="TextBox 801">
            <a:extLst>
              <a:ext uri="{FF2B5EF4-FFF2-40B4-BE49-F238E27FC236}">
                <a16:creationId xmlns:a16="http://schemas.microsoft.com/office/drawing/2014/main" id="{1577EDA1-EDD1-4C3D-95E5-B88D5DBA36D7}"/>
              </a:ext>
            </a:extLst>
          </p:cNvPr>
          <p:cNvSpPr txBox="1"/>
          <p:nvPr/>
        </p:nvSpPr>
        <p:spPr>
          <a:xfrm>
            <a:off x="6936527" y="1535588"/>
            <a:ext cx="213871" cy="86753"/>
          </a:xfrm>
          <a:prstGeom prst="rect">
            <a:avLst/>
          </a:prstGeom>
          <a:solidFill>
            <a:schemeClr val="bg1"/>
          </a:solid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Offline</a:t>
            </a:r>
          </a:p>
        </p:txBody>
      </p:sp>
      <p:sp>
        <p:nvSpPr>
          <p:cNvPr id="803" name="TextBox 802">
            <a:extLst>
              <a:ext uri="{FF2B5EF4-FFF2-40B4-BE49-F238E27FC236}">
                <a16:creationId xmlns:a16="http://schemas.microsoft.com/office/drawing/2014/main" id="{FB30ECCE-6B87-488B-B77D-001E059F7C46}"/>
              </a:ext>
            </a:extLst>
          </p:cNvPr>
          <p:cNvSpPr txBox="1"/>
          <p:nvPr/>
        </p:nvSpPr>
        <p:spPr>
          <a:xfrm>
            <a:off x="6658198" y="1849942"/>
            <a:ext cx="390089" cy="86753"/>
          </a:xfrm>
          <a:prstGeom prst="rect">
            <a:avLst/>
          </a:prstGeom>
          <a:solidFill>
            <a:schemeClr val="bg1"/>
          </a:solid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Deployment</a:t>
            </a:r>
          </a:p>
        </p:txBody>
      </p:sp>
      <p:cxnSp>
        <p:nvCxnSpPr>
          <p:cNvPr id="804" name="Straight Arrow Connector 803" descr="Blue arrow">
            <a:extLst>
              <a:ext uri="{FF2B5EF4-FFF2-40B4-BE49-F238E27FC236}">
                <a16:creationId xmlns:a16="http://schemas.microsoft.com/office/drawing/2014/main" id="{3AA04DEC-823D-4D34-A213-95189B6995C3}"/>
              </a:ext>
            </a:extLst>
          </p:cNvPr>
          <p:cNvCxnSpPr>
            <a:cxnSpLocks/>
          </p:cNvCxnSpPr>
          <p:nvPr/>
        </p:nvCxnSpPr>
        <p:spPr>
          <a:xfrm rot="16200000" flipH="1">
            <a:off x="6859175" y="1485209"/>
            <a:ext cx="0" cy="64008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805" name="Straight Arrow Connector 804" descr="Blue arrow">
            <a:extLst>
              <a:ext uri="{FF2B5EF4-FFF2-40B4-BE49-F238E27FC236}">
                <a16:creationId xmlns:a16="http://schemas.microsoft.com/office/drawing/2014/main" id="{BDAD4334-70C9-4BF6-A256-E435BD90610B}"/>
              </a:ext>
            </a:extLst>
          </p:cNvPr>
          <p:cNvCxnSpPr>
            <a:cxnSpLocks/>
          </p:cNvCxnSpPr>
          <p:nvPr/>
        </p:nvCxnSpPr>
        <p:spPr>
          <a:xfrm flipH="1">
            <a:off x="3833993" y="1600304"/>
            <a:ext cx="234992" cy="0"/>
          </a:xfrm>
          <a:prstGeom prst="straightConnector1">
            <a:avLst/>
          </a:prstGeom>
          <a:ln>
            <a:solidFill>
              <a:schemeClr val="tx1"/>
            </a:solidFill>
            <a:headEnd type="none" w="lg" len="med"/>
            <a:tailEnd type="triangle" w="sm" len="sm"/>
          </a:ln>
        </p:spPr>
        <p:style>
          <a:lnRef idx="1">
            <a:schemeClr val="accent1"/>
          </a:lnRef>
          <a:fillRef idx="0">
            <a:schemeClr val="accent1"/>
          </a:fillRef>
          <a:effectRef idx="0">
            <a:schemeClr val="accent1"/>
          </a:effectRef>
          <a:fontRef idx="minor">
            <a:schemeClr val="tx1"/>
          </a:fontRef>
        </p:style>
      </p:cxnSp>
      <p:sp>
        <p:nvSpPr>
          <p:cNvPr id="806" name="Oval 805" descr="Dark blue circle">
            <a:extLst>
              <a:ext uri="{FF2B5EF4-FFF2-40B4-BE49-F238E27FC236}">
                <a16:creationId xmlns:a16="http://schemas.microsoft.com/office/drawing/2014/main" id="{CE5C1E1F-15F5-4D86-B053-4458DD44C5BA}"/>
              </a:ext>
            </a:extLst>
          </p:cNvPr>
          <p:cNvSpPr/>
          <p:nvPr/>
        </p:nvSpPr>
        <p:spPr bwMode="auto">
          <a:xfrm>
            <a:off x="6269987" y="1744370"/>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807" name="Group 806">
            <a:extLst>
              <a:ext uri="{FF2B5EF4-FFF2-40B4-BE49-F238E27FC236}">
                <a16:creationId xmlns:a16="http://schemas.microsoft.com/office/drawing/2014/main" id="{B2847C42-55A5-44B1-815E-EE88403D3094}"/>
              </a:ext>
            </a:extLst>
          </p:cNvPr>
          <p:cNvGrpSpPr/>
          <p:nvPr/>
        </p:nvGrpSpPr>
        <p:grpSpPr>
          <a:xfrm>
            <a:off x="2610493" y="1498770"/>
            <a:ext cx="3836335" cy="485576"/>
            <a:chOff x="2610493" y="1517278"/>
            <a:chExt cx="3836335" cy="485576"/>
          </a:xfrm>
        </p:grpSpPr>
        <p:sp>
          <p:nvSpPr>
            <p:cNvPr id="808" name="Oval 807" descr="Dark blue circle">
              <a:extLst>
                <a:ext uri="{FF2B5EF4-FFF2-40B4-BE49-F238E27FC236}">
                  <a16:creationId xmlns:a16="http://schemas.microsoft.com/office/drawing/2014/main" id="{2E00AC45-DBD9-4211-8603-9C7809DE1AA0}"/>
                </a:ext>
              </a:extLst>
            </p:cNvPr>
            <p:cNvSpPr/>
            <p:nvPr/>
          </p:nvSpPr>
          <p:spPr bwMode="auto">
            <a:xfrm>
              <a:off x="6269987" y="1758504"/>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09" name="Rectangle 808">
              <a:extLst>
                <a:ext uri="{FF2B5EF4-FFF2-40B4-BE49-F238E27FC236}">
                  <a16:creationId xmlns:a16="http://schemas.microsoft.com/office/drawing/2014/main" id="{0816FE0F-3B60-4976-87B9-5B3DDCE0C964}"/>
                </a:ext>
                <a:ext uri="{C183D7F6-B498-43B3-948B-1728B52AA6E4}">
                  <adec:decorative xmlns:adec="http://schemas.microsoft.com/office/drawing/2017/decorative" val="1"/>
                </a:ext>
              </a:extLst>
            </p:cNvPr>
            <p:cNvSpPr/>
            <p:nvPr/>
          </p:nvSpPr>
          <p:spPr bwMode="auto">
            <a:xfrm>
              <a:off x="2610493" y="1517278"/>
              <a:ext cx="3836335" cy="485576"/>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400"/>
                </a:spcAft>
                <a:buClrTx/>
                <a:buSzTx/>
                <a:buFontTx/>
                <a:buNone/>
                <a:tabLst/>
                <a:defRPr/>
              </a:pPr>
              <a:r>
                <a:rPr kumimoji="0" lang="en-US" sz="900" b="0" i="0" u="none" strike="noStrike" kern="0" cap="none" spc="0" normalizeH="0" baseline="0" noProof="0">
                  <a:ln>
                    <a:noFill/>
                  </a:ln>
                  <a:solidFill>
                    <a:srgbClr val="0078D4"/>
                  </a:solidFill>
                  <a:effectLst/>
                  <a:uLnTx/>
                  <a:uFillTx/>
                  <a:latin typeface="Segoe UI"/>
                  <a:ea typeface="+mn-ea"/>
                  <a:cs typeface="Segoe UI Semibold" panose="020B0702040204020203" pitchFamily="34" charset="0"/>
                </a:rPr>
                <a:t>Model dev./</a:t>
              </a:r>
              <a:br>
                <a:rPr kumimoji="0" lang="en-US" sz="900" b="0" i="0" u="none" strike="noStrike" kern="0" cap="none" spc="0" normalizeH="0" baseline="0" noProof="0">
                  <a:ln>
                    <a:noFill/>
                  </a:ln>
                  <a:solidFill>
                    <a:srgbClr val="0078D4"/>
                  </a:solidFill>
                  <a:effectLst/>
                  <a:uLnTx/>
                  <a:uFillTx/>
                  <a:latin typeface="Segoe UI"/>
                  <a:ea typeface="+mn-ea"/>
                  <a:cs typeface="Segoe UI Semibold" panose="020B0702040204020203" pitchFamily="34" charset="0"/>
                </a:rPr>
              </a:br>
              <a:r>
                <a:rPr kumimoji="0" lang="en-US" sz="900" b="0" i="0" u="none" strike="noStrike" kern="0" cap="none" spc="0" normalizeH="0" baseline="0" noProof="0">
                  <a:ln>
                    <a:noFill/>
                  </a:ln>
                  <a:solidFill>
                    <a:srgbClr val="0078D4"/>
                  </a:solidFill>
                  <a:effectLst/>
                  <a:uLnTx/>
                  <a:uFillTx/>
                  <a:latin typeface="Segoe UI"/>
                  <a:ea typeface="+mn-ea"/>
                  <a:cs typeface="Segoe UI Semibold" panose="020B0702040204020203" pitchFamily="34" charset="0"/>
                </a:rPr>
                <a:t>training</a:t>
              </a:r>
            </a:p>
          </p:txBody>
        </p:sp>
        <p:grpSp>
          <p:nvGrpSpPr>
            <p:cNvPr id="810" name="Group 809" descr="Database">
              <a:extLst>
                <a:ext uri="{FF2B5EF4-FFF2-40B4-BE49-F238E27FC236}">
                  <a16:creationId xmlns:a16="http://schemas.microsoft.com/office/drawing/2014/main" id="{0787A503-A307-469E-AED7-A893EA9BBE34}"/>
                </a:ext>
              </a:extLst>
            </p:cNvPr>
            <p:cNvGrpSpPr/>
            <p:nvPr/>
          </p:nvGrpSpPr>
          <p:grpSpPr>
            <a:xfrm>
              <a:off x="3510969" y="1614150"/>
              <a:ext cx="151043" cy="200645"/>
              <a:chOff x="19547751" y="2337953"/>
              <a:chExt cx="652743" cy="867099"/>
            </a:xfrm>
          </p:grpSpPr>
          <p:sp>
            <p:nvSpPr>
              <p:cNvPr id="838" name="Freeform: Shape 837">
                <a:extLst>
                  <a:ext uri="{FF2B5EF4-FFF2-40B4-BE49-F238E27FC236}">
                    <a16:creationId xmlns:a16="http://schemas.microsoft.com/office/drawing/2014/main" id="{B02F65AD-85DA-4A44-93B9-9594BE1D386D}"/>
                  </a:ext>
                </a:extLst>
              </p:cNvPr>
              <p:cNvSpPr/>
              <p:nvPr/>
            </p:nvSpPr>
            <p:spPr>
              <a:xfrm>
                <a:off x="19547751" y="2337953"/>
                <a:ext cx="652743" cy="265932"/>
              </a:xfrm>
              <a:custGeom>
                <a:avLst/>
                <a:gdLst>
                  <a:gd name="connsiteX0" fmla="*/ 665832 w 665832"/>
                  <a:gd name="connsiteY0" fmla="*/ 135632 h 271264"/>
                  <a:gd name="connsiteX1" fmla="*/ 332916 w 665832"/>
                  <a:gd name="connsiteY1" fmla="*/ 271264 h 271264"/>
                  <a:gd name="connsiteX2" fmla="*/ 0 w 665832"/>
                  <a:gd name="connsiteY2" fmla="*/ 135632 h 271264"/>
                  <a:gd name="connsiteX3" fmla="*/ 332916 w 665832"/>
                  <a:gd name="connsiteY3" fmla="*/ 0 h 271264"/>
                  <a:gd name="connsiteX4" fmla="*/ 665832 w 665832"/>
                  <a:gd name="connsiteY4" fmla="*/ 135632 h 271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832" h="271264">
                    <a:moveTo>
                      <a:pt x="665832" y="135632"/>
                    </a:moveTo>
                    <a:cubicBezTo>
                      <a:pt x="665832" y="210540"/>
                      <a:pt x="516780" y="271264"/>
                      <a:pt x="332916" y="271264"/>
                    </a:cubicBezTo>
                    <a:cubicBezTo>
                      <a:pt x="149052" y="271264"/>
                      <a:pt x="0" y="210540"/>
                      <a:pt x="0" y="135632"/>
                    </a:cubicBezTo>
                    <a:cubicBezTo>
                      <a:pt x="0" y="60725"/>
                      <a:pt x="149052" y="0"/>
                      <a:pt x="332916" y="0"/>
                    </a:cubicBezTo>
                    <a:cubicBezTo>
                      <a:pt x="516780" y="0"/>
                      <a:pt x="665832" y="60725"/>
                      <a:pt x="665832" y="135632"/>
                    </a:cubicBezTo>
                    <a:close/>
                  </a:path>
                </a:pathLst>
              </a:custGeom>
              <a:solidFill>
                <a:srgbClr val="005A9F"/>
              </a:solidFill>
              <a:ln w="8114" cap="flat">
                <a:noFill/>
                <a:prstDash val="solid"/>
                <a:miter/>
              </a:ln>
            </p:spPr>
            <p:txBody>
              <a:bodyPr rot="0" spcFirstLastPara="0" vertOverflow="overflow" horzOverflow="overflow" vert="horz" wrap="square" lIns="107570" tIns="53785" rIns="107570" bIns="53785" numCol="1" spcCol="0" rtlCol="0" fromWordArt="0" anchor="ctr" anchorCtr="0" forceAA="0" compatLnSpc="1">
                <a:prstTxWarp prst="textNoShape">
                  <a:avLst/>
                </a:prstTxWarp>
                <a:noAutofit/>
              </a:bodyPr>
              <a:lstStyle/>
              <a:p>
                <a:pPr marL="0" marR="0" lvl="0" indent="0" algn="l" defTabSz="1097240" rtl="0" eaLnBrk="1" fontAlgn="auto" latinLnBrk="0" hangingPunct="1">
                  <a:lnSpc>
                    <a:spcPct val="100000"/>
                  </a:lnSpc>
                  <a:spcBef>
                    <a:spcPts val="0"/>
                  </a:spcBef>
                  <a:spcAft>
                    <a:spcPts val="0"/>
                  </a:spcAft>
                  <a:buClrTx/>
                  <a:buSzTx/>
                  <a:buFontTx/>
                  <a:buNone/>
                  <a:tabLst/>
                  <a:defRPr/>
                </a:pPr>
                <a:endParaRPr kumimoji="0" lang="en-US" sz="2118" b="0" i="0" u="none" strike="noStrike" kern="1200" cap="none" spc="0" normalizeH="0" baseline="0" noProof="0">
                  <a:ln>
                    <a:noFill/>
                  </a:ln>
                  <a:solidFill>
                    <a:srgbClr val="1A1A1A"/>
                  </a:solidFill>
                  <a:effectLst/>
                  <a:uLnTx/>
                  <a:uFillTx/>
                  <a:latin typeface="Segoe UI"/>
                  <a:ea typeface="+mn-ea"/>
                  <a:cs typeface="+mn-cs"/>
                </a:endParaRPr>
              </a:p>
            </p:txBody>
          </p:sp>
          <p:sp>
            <p:nvSpPr>
              <p:cNvPr id="839" name="Freeform: Shape 838">
                <a:extLst>
                  <a:ext uri="{FF2B5EF4-FFF2-40B4-BE49-F238E27FC236}">
                    <a16:creationId xmlns:a16="http://schemas.microsoft.com/office/drawing/2014/main" id="{515E0A1B-E280-42BB-89DC-179546C9523D}"/>
                  </a:ext>
                </a:extLst>
              </p:cNvPr>
              <p:cNvSpPr/>
              <p:nvPr/>
            </p:nvSpPr>
            <p:spPr>
              <a:xfrm>
                <a:off x="19547751" y="2471725"/>
                <a:ext cx="652743" cy="733327"/>
              </a:xfrm>
              <a:custGeom>
                <a:avLst/>
                <a:gdLst>
                  <a:gd name="connsiteX0" fmla="*/ 332916 w 665832"/>
                  <a:gd name="connsiteY0" fmla="*/ 135632 h 748031"/>
                  <a:gd name="connsiteX1" fmla="*/ 0 w 665832"/>
                  <a:gd name="connsiteY1" fmla="*/ 0 h 748031"/>
                  <a:gd name="connsiteX2" fmla="*/ 0 w 665832"/>
                  <a:gd name="connsiteY2" fmla="*/ 617332 h 748031"/>
                  <a:gd name="connsiteX3" fmla="*/ 332916 w 665832"/>
                  <a:gd name="connsiteY3" fmla="*/ 752964 h 748031"/>
                  <a:gd name="connsiteX4" fmla="*/ 665832 w 665832"/>
                  <a:gd name="connsiteY4" fmla="*/ 617332 h 748031"/>
                  <a:gd name="connsiteX5" fmla="*/ 665832 w 665832"/>
                  <a:gd name="connsiteY5" fmla="*/ 0 h 748031"/>
                  <a:gd name="connsiteX6" fmla="*/ 332916 w 665832"/>
                  <a:gd name="connsiteY6" fmla="*/ 135632 h 748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832" h="748031">
                    <a:moveTo>
                      <a:pt x="332916" y="135632"/>
                    </a:moveTo>
                    <a:cubicBezTo>
                      <a:pt x="149607" y="135632"/>
                      <a:pt x="0" y="74803"/>
                      <a:pt x="0" y="0"/>
                    </a:cubicBezTo>
                    <a:lnTo>
                      <a:pt x="0" y="617332"/>
                    </a:lnTo>
                    <a:cubicBezTo>
                      <a:pt x="0" y="692135"/>
                      <a:pt x="148785" y="752964"/>
                      <a:pt x="332916" y="752964"/>
                    </a:cubicBezTo>
                    <a:cubicBezTo>
                      <a:pt x="517047" y="752964"/>
                      <a:pt x="665832" y="692135"/>
                      <a:pt x="665832" y="617332"/>
                    </a:cubicBezTo>
                    <a:lnTo>
                      <a:pt x="665832" y="0"/>
                    </a:lnTo>
                    <a:cubicBezTo>
                      <a:pt x="666654" y="74803"/>
                      <a:pt x="517047" y="135632"/>
                      <a:pt x="332916" y="135632"/>
                    </a:cubicBezTo>
                    <a:close/>
                  </a:path>
                </a:pathLst>
              </a:custGeom>
              <a:solidFill>
                <a:srgbClr val="0078D4"/>
              </a:solidFill>
              <a:ln w="8114" cap="flat">
                <a:noFill/>
                <a:prstDash val="solid"/>
                <a:miter/>
              </a:ln>
            </p:spPr>
            <p:txBody>
              <a:bodyPr rot="0" spcFirstLastPara="0" vertOverflow="overflow" horzOverflow="overflow" vert="horz" wrap="square" lIns="107570" tIns="53785" rIns="107570" bIns="53785" numCol="1" spcCol="0" rtlCol="0" fromWordArt="0" anchor="ctr" anchorCtr="0" forceAA="0" compatLnSpc="1">
                <a:prstTxWarp prst="textNoShape">
                  <a:avLst/>
                </a:prstTxWarp>
                <a:noAutofit/>
              </a:bodyPr>
              <a:lstStyle/>
              <a:p>
                <a:pPr marL="0" marR="0" lvl="0" indent="0" algn="l" defTabSz="1097240" rtl="0" eaLnBrk="1" fontAlgn="auto" latinLnBrk="0" hangingPunct="1">
                  <a:lnSpc>
                    <a:spcPct val="100000"/>
                  </a:lnSpc>
                  <a:spcBef>
                    <a:spcPts val="0"/>
                  </a:spcBef>
                  <a:spcAft>
                    <a:spcPts val="0"/>
                  </a:spcAft>
                  <a:buClrTx/>
                  <a:buSzTx/>
                  <a:buFontTx/>
                  <a:buNone/>
                  <a:tabLst/>
                  <a:defRPr/>
                </a:pPr>
                <a:endParaRPr kumimoji="0" lang="en-US" sz="2118" b="0" i="0" u="none" strike="noStrike" kern="1200" cap="none" spc="0" normalizeH="0" baseline="0" noProof="0">
                  <a:ln>
                    <a:noFill/>
                  </a:ln>
                  <a:solidFill>
                    <a:srgbClr val="1A1A1A"/>
                  </a:solidFill>
                  <a:effectLst/>
                  <a:uLnTx/>
                  <a:uFillTx/>
                  <a:latin typeface="Segoe UI"/>
                  <a:ea typeface="+mn-ea"/>
                  <a:cs typeface="+mn-cs"/>
                </a:endParaRPr>
              </a:p>
            </p:txBody>
          </p:sp>
          <p:sp>
            <p:nvSpPr>
              <p:cNvPr id="840" name="Freeform: Shape 839">
                <a:extLst>
                  <a:ext uri="{FF2B5EF4-FFF2-40B4-BE49-F238E27FC236}">
                    <a16:creationId xmlns:a16="http://schemas.microsoft.com/office/drawing/2014/main" id="{CD7F59E0-C760-4A4D-82FF-349B7E661439}"/>
                  </a:ext>
                </a:extLst>
              </p:cNvPr>
              <p:cNvSpPr/>
              <p:nvPr/>
            </p:nvSpPr>
            <p:spPr>
              <a:xfrm>
                <a:off x="19617055" y="2416928"/>
                <a:ext cx="507689" cy="185346"/>
              </a:xfrm>
              <a:custGeom>
                <a:avLst/>
                <a:gdLst>
                  <a:gd name="connsiteX0" fmla="*/ 524445 w 517869"/>
                  <a:gd name="connsiteY0" fmla="*/ 106862 h 189062"/>
                  <a:gd name="connsiteX1" fmla="*/ 262223 w 517869"/>
                  <a:gd name="connsiteY1" fmla="*/ 0 h 189062"/>
                  <a:gd name="connsiteX2" fmla="*/ 0 w 517869"/>
                  <a:gd name="connsiteY2" fmla="*/ 106862 h 189062"/>
                  <a:gd name="connsiteX3" fmla="*/ 22194 w 517869"/>
                  <a:gd name="connsiteY3" fmla="*/ 149606 h 189062"/>
                  <a:gd name="connsiteX4" fmla="*/ 262223 w 517869"/>
                  <a:gd name="connsiteY4" fmla="*/ 190707 h 189062"/>
                  <a:gd name="connsiteX5" fmla="*/ 503073 w 517869"/>
                  <a:gd name="connsiteY5" fmla="*/ 149606 h 189062"/>
                  <a:gd name="connsiteX6" fmla="*/ 524445 w 517869"/>
                  <a:gd name="connsiteY6" fmla="*/ 106862 h 18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7869" h="189062">
                    <a:moveTo>
                      <a:pt x="524445" y="106862"/>
                    </a:moveTo>
                    <a:cubicBezTo>
                      <a:pt x="524445" y="47677"/>
                      <a:pt x="406897" y="0"/>
                      <a:pt x="262223" y="0"/>
                    </a:cubicBezTo>
                    <a:cubicBezTo>
                      <a:pt x="117548" y="0"/>
                      <a:pt x="0" y="47677"/>
                      <a:pt x="0" y="106862"/>
                    </a:cubicBezTo>
                    <a:cubicBezTo>
                      <a:pt x="0" y="121658"/>
                      <a:pt x="7398" y="136454"/>
                      <a:pt x="22194" y="149606"/>
                    </a:cubicBezTo>
                    <a:cubicBezTo>
                      <a:pt x="83024" y="175089"/>
                      <a:pt x="167691" y="190707"/>
                      <a:pt x="262223" y="190707"/>
                    </a:cubicBezTo>
                    <a:cubicBezTo>
                      <a:pt x="356754" y="190707"/>
                      <a:pt x="442244" y="175089"/>
                      <a:pt x="503073" y="149606"/>
                    </a:cubicBezTo>
                    <a:cubicBezTo>
                      <a:pt x="517047" y="136454"/>
                      <a:pt x="524445" y="121658"/>
                      <a:pt x="524445" y="106862"/>
                    </a:cubicBezTo>
                    <a:close/>
                  </a:path>
                </a:pathLst>
              </a:custGeom>
              <a:solidFill>
                <a:srgbClr val="50E6FF"/>
              </a:solidFill>
              <a:ln w="8114" cap="flat">
                <a:noFill/>
                <a:prstDash val="solid"/>
                <a:miter/>
              </a:ln>
            </p:spPr>
            <p:txBody>
              <a:bodyPr rot="0" spcFirstLastPara="0" vertOverflow="overflow" horzOverflow="overflow" vert="horz" wrap="square" lIns="107570" tIns="53785" rIns="107570" bIns="53785" numCol="1" spcCol="0" rtlCol="0" fromWordArt="0" anchor="ctr" anchorCtr="0" forceAA="0" compatLnSpc="1">
                <a:prstTxWarp prst="textNoShape">
                  <a:avLst/>
                </a:prstTxWarp>
                <a:noAutofit/>
              </a:bodyPr>
              <a:lstStyle/>
              <a:p>
                <a:pPr marL="0" marR="0" lvl="0" indent="0" algn="l" defTabSz="1097240" rtl="0" eaLnBrk="1" fontAlgn="auto" latinLnBrk="0" hangingPunct="1">
                  <a:lnSpc>
                    <a:spcPct val="100000"/>
                  </a:lnSpc>
                  <a:spcBef>
                    <a:spcPts val="0"/>
                  </a:spcBef>
                  <a:spcAft>
                    <a:spcPts val="0"/>
                  </a:spcAft>
                  <a:buClrTx/>
                  <a:buSzTx/>
                  <a:buFontTx/>
                  <a:buNone/>
                  <a:tabLst/>
                  <a:defRPr/>
                </a:pPr>
                <a:endParaRPr kumimoji="0" lang="en-US" sz="2118" b="0" i="0" u="none" strike="noStrike" kern="1200" cap="none" spc="0" normalizeH="0" baseline="0" noProof="0">
                  <a:ln>
                    <a:noFill/>
                  </a:ln>
                  <a:solidFill>
                    <a:srgbClr val="1A1A1A"/>
                  </a:solidFill>
                  <a:effectLst/>
                  <a:uLnTx/>
                  <a:uFillTx/>
                  <a:latin typeface="Segoe UI"/>
                  <a:ea typeface="+mn-ea"/>
                  <a:cs typeface="+mn-cs"/>
                </a:endParaRPr>
              </a:p>
            </p:txBody>
          </p:sp>
        </p:grpSp>
        <p:grpSp>
          <p:nvGrpSpPr>
            <p:cNvPr id="811" name="Group 810" descr="Brain">
              <a:extLst>
                <a:ext uri="{FF2B5EF4-FFF2-40B4-BE49-F238E27FC236}">
                  <a16:creationId xmlns:a16="http://schemas.microsoft.com/office/drawing/2014/main" id="{961BE3BE-0984-4903-A7C9-EFCAF77ED637}"/>
                </a:ext>
              </a:extLst>
            </p:cNvPr>
            <p:cNvGrpSpPr/>
            <p:nvPr/>
          </p:nvGrpSpPr>
          <p:grpSpPr>
            <a:xfrm>
              <a:off x="4636386" y="1614570"/>
              <a:ext cx="195859" cy="196504"/>
              <a:chOff x="10104388" y="2268538"/>
              <a:chExt cx="482600" cy="484188"/>
            </a:xfrm>
          </p:grpSpPr>
          <p:sp>
            <p:nvSpPr>
              <p:cNvPr id="836" name="Freeform 6">
                <a:extLst>
                  <a:ext uri="{FF2B5EF4-FFF2-40B4-BE49-F238E27FC236}">
                    <a16:creationId xmlns:a16="http://schemas.microsoft.com/office/drawing/2014/main" id="{46880A5E-EE5B-498E-9AED-AC5DF851A430}"/>
                  </a:ext>
                </a:extLst>
              </p:cNvPr>
              <p:cNvSpPr>
                <a:spLocks/>
              </p:cNvSpPr>
              <p:nvPr/>
            </p:nvSpPr>
            <p:spPr bwMode="auto">
              <a:xfrm>
                <a:off x="10104388" y="2268538"/>
                <a:ext cx="231775" cy="484188"/>
              </a:xfrm>
              <a:custGeom>
                <a:avLst/>
                <a:gdLst>
                  <a:gd name="T0" fmla="*/ 534 w 534"/>
                  <a:gd name="T1" fmla="*/ 831 h 1115"/>
                  <a:gd name="T2" fmla="*/ 534 w 534"/>
                  <a:gd name="T3" fmla="*/ 116 h 1115"/>
                  <a:gd name="T4" fmla="*/ 521 w 534"/>
                  <a:gd name="T5" fmla="*/ 68 h 1115"/>
                  <a:gd name="T6" fmla="*/ 518 w 534"/>
                  <a:gd name="T7" fmla="*/ 61 h 1115"/>
                  <a:gd name="T8" fmla="*/ 517 w 534"/>
                  <a:gd name="T9" fmla="*/ 61 h 1115"/>
                  <a:gd name="T10" fmla="*/ 411 w 534"/>
                  <a:gd name="T11" fmla="*/ 0 h 1115"/>
                  <a:gd name="T12" fmla="*/ 290 w 534"/>
                  <a:gd name="T13" fmla="*/ 106 h 1115"/>
                  <a:gd name="T14" fmla="*/ 273 w 534"/>
                  <a:gd name="T15" fmla="*/ 105 h 1115"/>
                  <a:gd name="T16" fmla="*/ 99 w 534"/>
                  <a:gd name="T17" fmla="*/ 280 h 1115"/>
                  <a:gd name="T18" fmla="*/ 104 w 534"/>
                  <a:gd name="T19" fmla="*/ 323 h 1115"/>
                  <a:gd name="T20" fmla="*/ 0 w 534"/>
                  <a:gd name="T21" fmla="*/ 591 h 1115"/>
                  <a:gd name="T22" fmla="*/ 259 w 534"/>
                  <a:gd name="T23" fmla="*/ 964 h 1115"/>
                  <a:gd name="T24" fmla="*/ 260 w 534"/>
                  <a:gd name="T25" fmla="*/ 970 h 1115"/>
                  <a:gd name="T26" fmla="*/ 397 w 534"/>
                  <a:gd name="T27" fmla="*/ 1108 h 1115"/>
                  <a:gd name="T28" fmla="*/ 503 w 534"/>
                  <a:gd name="T29" fmla="*/ 1096 h 1115"/>
                  <a:gd name="T30" fmla="*/ 534 w 534"/>
                  <a:gd name="T31" fmla="*/ 1049 h 1115"/>
                  <a:gd name="T32" fmla="*/ 534 w 534"/>
                  <a:gd name="T33" fmla="*/ 831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4" h="1115">
                    <a:moveTo>
                      <a:pt x="534" y="831"/>
                    </a:moveTo>
                    <a:cubicBezTo>
                      <a:pt x="534" y="116"/>
                      <a:pt x="534" y="116"/>
                      <a:pt x="534" y="116"/>
                    </a:cubicBezTo>
                    <a:cubicBezTo>
                      <a:pt x="534" y="98"/>
                      <a:pt x="529" y="82"/>
                      <a:pt x="521" y="68"/>
                    </a:cubicBezTo>
                    <a:cubicBezTo>
                      <a:pt x="520" y="65"/>
                      <a:pt x="519" y="63"/>
                      <a:pt x="518" y="61"/>
                    </a:cubicBezTo>
                    <a:cubicBezTo>
                      <a:pt x="518" y="61"/>
                      <a:pt x="518" y="61"/>
                      <a:pt x="517" y="61"/>
                    </a:cubicBezTo>
                    <a:cubicBezTo>
                      <a:pt x="496" y="25"/>
                      <a:pt x="457" y="0"/>
                      <a:pt x="411" y="0"/>
                    </a:cubicBezTo>
                    <a:cubicBezTo>
                      <a:pt x="349" y="0"/>
                      <a:pt x="298" y="46"/>
                      <a:pt x="290" y="106"/>
                    </a:cubicBezTo>
                    <a:cubicBezTo>
                      <a:pt x="284" y="105"/>
                      <a:pt x="279" y="105"/>
                      <a:pt x="273" y="105"/>
                    </a:cubicBezTo>
                    <a:cubicBezTo>
                      <a:pt x="177" y="105"/>
                      <a:pt x="99" y="183"/>
                      <a:pt x="99" y="280"/>
                    </a:cubicBezTo>
                    <a:cubicBezTo>
                      <a:pt x="99" y="295"/>
                      <a:pt x="101" y="309"/>
                      <a:pt x="104" y="323"/>
                    </a:cubicBezTo>
                    <a:cubicBezTo>
                      <a:pt x="40" y="394"/>
                      <a:pt x="0" y="487"/>
                      <a:pt x="0" y="591"/>
                    </a:cubicBezTo>
                    <a:cubicBezTo>
                      <a:pt x="0" y="762"/>
                      <a:pt x="108" y="907"/>
                      <a:pt x="259" y="964"/>
                    </a:cubicBezTo>
                    <a:cubicBezTo>
                      <a:pt x="259" y="966"/>
                      <a:pt x="259" y="968"/>
                      <a:pt x="260" y="970"/>
                    </a:cubicBezTo>
                    <a:cubicBezTo>
                      <a:pt x="273" y="1039"/>
                      <a:pt x="329" y="1094"/>
                      <a:pt x="397" y="1108"/>
                    </a:cubicBezTo>
                    <a:cubicBezTo>
                      <a:pt x="435" y="1115"/>
                      <a:pt x="472" y="1110"/>
                      <a:pt x="503" y="1096"/>
                    </a:cubicBezTo>
                    <a:cubicBezTo>
                      <a:pt x="522" y="1088"/>
                      <a:pt x="534" y="1069"/>
                      <a:pt x="534" y="1049"/>
                    </a:cubicBezTo>
                    <a:lnTo>
                      <a:pt x="534" y="831"/>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837" name="Freeform 7">
                <a:extLst>
                  <a:ext uri="{FF2B5EF4-FFF2-40B4-BE49-F238E27FC236}">
                    <a16:creationId xmlns:a16="http://schemas.microsoft.com/office/drawing/2014/main" id="{C6CAAC20-B505-4AD8-8F6E-4A449EF48993}"/>
                  </a:ext>
                </a:extLst>
              </p:cNvPr>
              <p:cNvSpPr>
                <a:spLocks/>
              </p:cNvSpPr>
              <p:nvPr/>
            </p:nvSpPr>
            <p:spPr bwMode="auto">
              <a:xfrm>
                <a:off x="10355213" y="2268538"/>
                <a:ext cx="231775" cy="484188"/>
              </a:xfrm>
              <a:custGeom>
                <a:avLst/>
                <a:gdLst>
                  <a:gd name="T0" fmla="*/ 0 w 534"/>
                  <a:gd name="T1" fmla="*/ 831 h 1115"/>
                  <a:gd name="T2" fmla="*/ 0 w 534"/>
                  <a:gd name="T3" fmla="*/ 116 h 1115"/>
                  <a:gd name="T4" fmla="*/ 14 w 534"/>
                  <a:gd name="T5" fmla="*/ 68 h 1115"/>
                  <a:gd name="T6" fmla="*/ 17 w 534"/>
                  <a:gd name="T7" fmla="*/ 61 h 1115"/>
                  <a:gd name="T8" fmla="*/ 17 w 534"/>
                  <a:gd name="T9" fmla="*/ 61 h 1115"/>
                  <a:gd name="T10" fmla="*/ 123 w 534"/>
                  <a:gd name="T11" fmla="*/ 0 h 1115"/>
                  <a:gd name="T12" fmla="*/ 245 w 534"/>
                  <a:gd name="T13" fmla="*/ 106 h 1115"/>
                  <a:gd name="T14" fmla="*/ 262 w 534"/>
                  <a:gd name="T15" fmla="*/ 105 h 1115"/>
                  <a:gd name="T16" fmla="*/ 436 w 534"/>
                  <a:gd name="T17" fmla="*/ 280 h 1115"/>
                  <a:gd name="T18" fmla="*/ 431 w 534"/>
                  <a:gd name="T19" fmla="*/ 323 h 1115"/>
                  <a:gd name="T20" fmla="*/ 534 w 534"/>
                  <a:gd name="T21" fmla="*/ 591 h 1115"/>
                  <a:gd name="T22" fmla="*/ 276 w 534"/>
                  <a:gd name="T23" fmla="*/ 964 h 1115"/>
                  <a:gd name="T24" fmla="*/ 275 w 534"/>
                  <a:gd name="T25" fmla="*/ 970 h 1115"/>
                  <a:gd name="T26" fmla="*/ 138 w 534"/>
                  <a:gd name="T27" fmla="*/ 1108 h 1115"/>
                  <a:gd name="T28" fmla="*/ 32 w 534"/>
                  <a:gd name="T29" fmla="*/ 1096 h 1115"/>
                  <a:gd name="T30" fmla="*/ 0 w 534"/>
                  <a:gd name="T31" fmla="*/ 1049 h 1115"/>
                  <a:gd name="T32" fmla="*/ 0 w 534"/>
                  <a:gd name="T33" fmla="*/ 831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4" h="1115">
                    <a:moveTo>
                      <a:pt x="0" y="831"/>
                    </a:moveTo>
                    <a:cubicBezTo>
                      <a:pt x="0" y="116"/>
                      <a:pt x="0" y="116"/>
                      <a:pt x="0" y="116"/>
                    </a:cubicBezTo>
                    <a:cubicBezTo>
                      <a:pt x="0" y="98"/>
                      <a:pt x="5" y="82"/>
                      <a:pt x="14" y="68"/>
                    </a:cubicBezTo>
                    <a:cubicBezTo>
                      <a:pt x="15" y="65"/>
                      <a:pt x="16" y="63"/>
                      <a:pt x="17" y="61"/>
                    </a:cubicBezTo>
                    <a:cubicBezTo>
                      <a:pt x="17" y="61"/>
                      <a:pt x="17" y="61"/>
                      <a:pt x="17" y="61"/>
                    </a:cubicBezTo>
                    <a:cubicBezTo>
                      <a:pt x="39" y="25"/>
                      <a:pt x="78" y="0"/>
                      <a:pt x="123" y="0"/>
                    </a:cubicBezTo>
                    <a:cubicBezTo>
                      <a:pt x="185" y="0"/>
                      <a:pt x="237" y="46"/>
                      <a:pt x="245" y="106"/>
                    </a:cubicBezTo>
                    <a:cubicBezTo>
                      <a:pt x="250" y="105"/>
                      <a:pt x="256" y="105"/>
                      <a:pt x="262" y="105"/>
                    </a:cubicBezTo>
                    <a:cubicBezTo>
                      <a:pt x="358" y="105"/>
                      <a:pt x="436" y="183"/>
                      <a:pt x="436" y="280"/>
                    </a:cubicBezTo>
                    <a:cubicBezTo>
                      <a:pt x="436" y="295"/>
                      <a:pt x="434" y="309"/>
                      <a:pt x="431" y="323"/>
                    </a:cubicBezTo>
                    <a:cubicBezTo>
                      <a:pt x="495" y="394"/>
                      <a:pt x="534" y="487"/>
                      <a:pt x="534" y="591"/>
                    </a:cubicBezTo>
                    <a:cubicBezTo>
                      <a:pt x="534" y="762"/>
                      <a:pt x="427" y="907"/>
                      <a:pt x="276" y="964"/>
                    </a:cubicBezTo>
                    <a:cubicBezTo>
                      <a:pt x="275" y="966"/>
                      <a:pt x="275" y="968"/>
                      <a:pt x="275" y="970"/>
                    </a:cubicBezTo>
                    <a:cubicBezTo>
                      <a:pt x="262" y="1039"/>
                      <a:pt x="206" y="1094"/>
                      <a:pt x="138" y="1108"/>
                    </a:cubicBezTo>
                    <a:cubicBezTo>
                      <a:pt x="100" y="1115"/>
                      <a:pt x="63" y="1110"/>
                      <a:pt x="32" y="1096"/>
                    </a:cubicBezTo>
                    <a:cubicBezTo>
                      <a:pt x="13" y="1088"/>
                      <a:pt x="0" y="1069"/>
                      <a:pt x="0" y="1049"/>
                    </a:cubicBezTo>
                    <a:lnTo>
                      <a:pt x="0" y="831"/>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pic>
          <p:nvPicPr>
            <p:cNvPr id="812" name="Picture 811" descr="person at desk">
              <a:extLst>
                <a:ext uri="{FF2B5EF4-FFF2-40B4-BE49-F238E27FC236}">
                  <a16:creationId xmlns:a16="http://schemas.microsoft.com/office/drawing/2014/main" id="{DAE1EB7C-950A-44A5-ADF0-80CA621F0944}"/>
                </a:ext>
              </a:extLst>
            </p:cNvPr>
            <p:cNvPicPr>
              <a:picLocks noChangeAspect="1"/>
            </p:cNvPicPr>
            <p:nvPr/>
          </p:nvPicPr>
          <p:blipFill>
            <a:blip r:embed="rId4"/>
            <a:stretch>
              <a:fillRect/>
            </a:stretch>
          </p:blipFill>
          <p:spPr>
            <a:xfrm>
              <a:off x="5132912" y="1629450"/>
              <a:ext cx="169179" cy="169179"/>
            </a:xfrm>
            <a:prstGeom prst="rect">
              <a:avLst/>
            </a:prstGeom>
          </p:spPr>
        </p:pic>
        <p:grpSp>
          <p:nvGrpSpPr>
            <p:cNvPr id="813" name="Group 812" descr="Stop watch">
              <a:extLst>
                <a:ext uri="{FF2B5EF4-FFF2-40B4-BE49-F238E27FC236}">
                  <a16:creationId xmlns:a16="http://schemas.microsoft.com/office/drawing/2014/main" id="{918B239D-7EE6-4DC5-A660-FFDD1F18510C}"/>
                </a:ext>
              </a:extLst>
            </p:cNvPr>
            <p:cNvGrpSpPr/>
            <p:nvPr/>
          </p:nvGrpSpPr>
          <p:grpSpPr>
            <a:xfrm>
              <a:off x="5860977" y="1593018"/>
              <a:ext cx="195884" cy="239045"/>
              <a:chOff x="10093262" y="4689778"/>
              <a:chExt cx="398934" cy="486835"/>
            </a:xfrm>
          </p:grpSpPr>
          <p:sp>
            <p:nvSpPr>
              <p:cNvPr id="827" name="Freeform 5">
                <a:extLst>
                  <a:ext uri="{FF2B5EF4-FFF2-40B4-BE49-F238E27FC236}">
                    <a16:creationId xmlns:a16="http://schemas.microsoft.com/office/drawing/2014/main" id="{A2CEE1A3-CD84-450C-B17D-6D5BE781407E}"/>
                  </a:ext>
                </a:extLst>
              </p:cNvPr>
              <p:cNvSpPr>
                <a:spLocks/>
              </p:cNvSpPr>
              <p:nvPr/>
            </p:nvSpPr>
            <p:spPr bwMode="auto">
              <a:xfrm>
                <a:off x="10093262" y="4806415"/>
                <a:ext cx="62545" cy="77758"/>
              </a:xfrm>
              <a:custGeom>
                <a:avLst/>
                <a:gdLst>
                  <a:gd name="T0" fmla="*/ 26 w 37"/>
                  <a:gd name="T1" fmla="*/ 46 h 46"/>
                  <a:gd name="T2" fmla="*/ 0 w 37"/>
                  <a:gd name="T3" fmla="*/ 20 h 46"/>
                  <a:gd name="T4" fmla="*/ 20 w 37"/>
                  <a:gd name="T5" fmla="*/ 0 h 46"/>
                  <a:gd name="T6" fmla="*/ 37 w 37"/>
                  <a:gd name="T7" fmla="*/ 16 h 46"/>
                  <a:gd name="T8" fmla="*/ 26 w 37"/>
                  <a:gd name="T9" fmla="*/ 46 h 46"/>
                </a:gdLst>
                <a:ahLst/>
                <a:cxnLst>
                  <a:cxn ang="0">
                    <a:pos x="T0" y="T1"/>
                  </a:cxn>
                  <a:cxn ang="0">
                    <a:pos x="T2" y="T3"/>
                  </a:cxn>
                  <a:cxn ang="0">
                    <a:pos x="T4" y="T5"/>
                  </a:cxn>
                  <a:cxn ang="0">
                    <a:pos x="T6" y="T7"/>
                  </a:cxn>
                  <a:cxn ang="0">
                    <a:pos x="T8" y="T9"/>
                  </a:cxn>
                </a:cxnLst>
                <a:rect l="0" t="0" r="r" b="b"/>
                <a:pathLst>
                  <a:path w="37" h="46">
                    <a:moveTo>
                      <a:pt x="26" y="46"/>
                    </a:moveTo>
                    <a:lnTo>
                      <a:pt x="0" y="20"/>
                    </a:lnTo>
                    <a:lnTo>
                      <a:pt x="20" y="0"/>
                    </a:lnTo>
                    <a:lnTo>
                      <a:pt x="37" y="16"/>
                    </a:lnTo>
                    <a:lnTo>
                      <a:pt x="26" y="46"/>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828" name="Freeform 6">
                <a:extLst>
                  <a:ext uri="{FF2B5EF4-FFF2-40B4-BE49-F238E27FC236}">
                    <a16:creationId xmlns:a16="http://schemas.microsoft.com/office/drawing/2014/main" id="{35028653-3AF4-4A50-A170-9ACE812D5F84}"/>
                  </a:ext>
                </a:extLst>
              </p:cNvPr>
              <p:cNvSpPr>
                <a:spLocks/>
              </p:cNvSpPr>
              <p:nvPr/>
            </p:nvSpPr>
            <p:spPr bwMode="auto">
              <a:xfrm>
                <a:off x="10093262" y="4806415"/>
                <a:ext cx="62545" cy="77758"/>
              </a:xfrm>
              <a:custGeom>
                <a:avLst/>
                <a:gdLst>
                  <a:gd name="T0" fmla="*/ 26 w 37"/>
                  <a:gd name="T1" fmla="*/ 46 h 46"/>
                  <a:gd name="T2" fmla="*/ 0 w 37"/>
                  <a:gd name="T3" fmla="*/ 20 h 46"/>
                  <a:gd name="T4" fmla="*/ 20 w 37"/>
                  <a:gd name="T5" fmla="*/ 0 h 46"/>
                  <a:gd name="T6" fmla="*/ 37 w 37"/>
                  <a:gd name="T7" fmla="*/ 16 h 46"/>
                </a:gdLst>
                <a:ahLst/>
                <a:cxnLst>
                  <a:cxn ang="0">
                    <a:pos x="T0" y="T1"/>
                  </a:cxn>
                  <a:cxn ang="0">
                    <a:pos x="T2" y="T3"/>
                  </a:cxn>
                  <a:cxn ang="0">
                    <a:pos x="T4" y="T5"/>
                  </a:cxn>
                  <a:cxn ang="0">
                    <a:pos x="T6" y="T7"/>
                  </a:cxn>
                </a:cxnLst>
                <a:rect l="0" t="0" r="r" b="b"/>
                <a:pathLst>
                  <a:path w="37" h="46">
                    <a:moveTo>
                      <a:pt x="26" y="46"/>
                    </a:moveTo>
                    <a:lnTo>
                      <a:pt x="0" y="20"/>
                    </a:lnTo>
                    <a:lnTo>
                      <a:pt x="20" y="0"/>
                    </a:lnTo>
                    <a:lnTo>
                      <a:pt x="37"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829" name="Freeform 7">
                <a:extLst>
                  <a:ext uri="{FF2B5EF4-FFF2-40B4-BE49-F238E27FC236}">
                    <a16:creationId xmlns:a16="http://schemas.microsoft.com/office/drawing/2014/main" id="{843733AF-A2B7-47B5-9EE3-20BEA58CDDA2}"/>
                  </a:ext>
                </a:extLst>
              </p:cNvPr>
              <p:cNvSpPr>
                <a:spLocks/>
              </p:cNvSpPr>
              <p:nvPr/>
            </p:nvSpPr>
            <p:spPr bwMode="auto">
              <a:xfrm>
                <a:off x="10431341" y="4806415"/>
                <a:ext cx="60855" cy="74378"/>
              </a:xfrm>
              <a:custGeom>
                <a:avLst/>
                <a:gdLst>
                  <a:gd name="T0" fmla="*/ 13 w 36"/>
                  <a:gd name="T1" fmla="*/ 44 h 44"/>
                  <a:gd name="T2" fmla="*/ 36 w 36"/>
                  <a:gd name="T3" fmla="*/ 20 h 44"/>
                  <a:gd name="T4" fmla="*/ 15 w 36"/>
                  <a:gd name="T5" fmla="*/ 0 h 44"/>
                  <a:gd name="T6" fmla="*/ 0 w 36"/>
                  <a:gd name="T7" fmla="*/ 16 h 44"/>
                  <a:gd name="T8" fmla="*/ 13 w 36"/>
                  <a:gd name="T9" fmla="*/ 44 h 44"/>
                </a:gdLst>
                <a:ahLst/>
                <a:cxnLst>
                  <a:cxn ang="0">
                    <a:pos x="T0" y="T1"/>
                  </a:cxn>
                  <a:cxn ang="0">
                    <a:pos x="T2" y="T3"/>
                  </a:cxn>
                  <a:cxn ang="0">
                    <a:pos x="T4" y="T5"/>
                  </a:cxn>
                  <a:cxn ang="0">
                    <a:pos x="T6" y="T7"/>
                  </a:cxn>
                  <a:cxn ang="0">
                    <a:pos x="T8" y="T9"/>
                  </a:cxn>
                </a:cxnLst>
                <a:rect l="0" t="0" r="r" b="b"/>
                <a:pathLst>
                  <a:path w="36" h="44">
                    <a:moveTo>
                      <a:pt x="13" y="44"/>
                    </a:moveTo>
                    <a:lnTo>
                      <a:pt x="36" y="20"/>
                    </a:lnTo>
                    <a:lnTo>
                      <a:pt x="15" y="0"/>
                    </a:lnTo>
                    <a:lnTo>
                      <a:pt x="0" y="16"/>
                    </a:lnTo>
                    <a:lnTo>
                      <a:pt x="13" y="44"/>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830" name="Oval 9">
                <a:extLst>
                  <a:ext uri="{FF2B5EF4-FFF2-40B4-BE49-F238E27FC236}">
                    <a16:creationId xmlns:a16="http://schemas.microsoft.com/office/drawing/2014/main" id="{10887429-8A6E-4B33-AF6E-CB9647ACE805}"/>
                  </a:ext>
                </a:extLst>
              </p:cNvPr>
              <p:cNvSpPr>
                <a:spLocks noChangeArrowheads="1"/>
              </p:cNvSpPr>
              <p:nvPr/>
            </p:nvSpPr>
            <p:spPr bwMode="auto">
              <a:xfrm>
                <a:off x="10093262" y="4777679"/>
                <a:ext cx="398934" cy="398934"/>
              </a:xfrm>
              <a:prstGeom prst="ellipse">
                <a:avLst/>
              </a:prstGeom>
              <a:solidFill>
                <a:srgbClr val="4FE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831" name="Freeform 10">
                <a:extLst>
                  <a:ext uri="{FF2B5EF4-FFF2-40B4-BE49-F238E27FC236}">
                    <a16:creationId xmlns:a16="http://schemas.microsoft.com/office/drawing/2014/main" id="{2262A3D6-3097-4E64-BB2D-01C1E1967A7C}"/>
                  </a:ext>
                </a:extLst>
              </p:cNvPr>
              <p:cNvSpPr>
                <a:spLocks/>
              </p:cNvSpPr>
              <p:nvPr/>
            </p:nvSpPr>
            <p:spPr bwMode="auto">
              <a:xfrm>
                <a:off x="10172711" y="4809797"/>
                <a:ext cx="287368" cy="334699"/>
              </a:xfrm>
              <a:custGeom>
                <a:avLst/>
                <a:gdLst>
                  <a:gd name="T0" fmla="*/ 11 w 289"/>
                  <a:gd name="T1" fmla="*/ 60 h 337"/>
                  <a:gd name="T2" fmla="*/ 229 w 289"/>
                  <a:gd name="T3" fmla="*/ 60 h 337"/>
                  <a:gd name="T4" fmla="*/ 229 w 289"/>
                  <a:gd name="T5" fmla="*/ 277 h 337"/>
                  <a:gd name="T6" fmla="*/ 11 w 289"/>
                  <a:gd name="T7" fmla="*/ 277 h 337"/>
                  <a:gd name="T8" fmla="*/ 122 w 289"/>
                  <a:gd name="T9" fmla="*/ 168 h 337"/>
                  <a:gd name="T10" fmla="*/ 0 w 289"/>
                  <a:gd name="T11" fmla="*/ 77 h 337"/>
                  <a:gd name="T12" fmla="*/ 11 w 289"/>
                  <a:gd name="T13" fmla="*/ 60 h 337"/>
                </a:gdLst>
                <a:ahLst/>
                <a:cxnLst>
                  <a:cxn ang="0">
                    <a:pos x="T0" y="T1"/>
                  </a:cxn>
                  <a:cxn ang="0">
                    <a:pos x="T2" y="T3"/>
                  </a:cxn>
                  <a:cxn ang="0">
                    <a:pos x="T4" y="T5"/>
                  </a:cxn>
                  <a:cxn ang="0">
                    <a:pos x="T6" y="T7"/>
                  </a:cxn>
                  <a:cxn ang="0">
                    <a:pos x="T8" y="T9"/>
                  </a:cxn>
                  <a:cxn ang="0">
                    <a:pos x="T10" y="T11"/>
                  </a:cxn>
                  <a:cxn ang="0">
                    <a:pos x="T12" y="T13"/>
                  </a:cxn>
                </a:cxnLst>
                <a:rect l="0" t="0" r="r" b="b"/>
                <a:pathLst>
                  <a:path w="289" h="337">
                    <a:moveTo>
                      <a:pt x="11" y="60"/>
                    </a:moveTo>
                    <a:cubicBezTo>
                      <a:pt x="71" y="0"/>
                      <a:pt x="169" y="0"/>
                      <a:pt x="229" y="60"/>
                    </a:cubicBezTo>
                    <a:cubicBezTo>
                      <a:pt x="289" y="120"/>
                      <a:pt x="289" y="217"/>
                      <a:pt x="229" y="277"/>
                    </a:cubicBezTo>
                    <a:cubicBezTo>
                      <a:pt x="169" y="337"/>
                      <a:pt x="71" y="337"/>
                      <a:pt x="11" y="277"/>
                    </a:cubicBezTo>
                    <a:cubicBezTo>
                      <a:pt x="122" y="168"/>
                      <a:pt x="122" y="168"/>
                      <a:pt x="122" y="168"/>
                    </a:cubicBezTo>
                    <a:cubicBezTo>
                      <a:pt x="0" y="77"/>
                      <a:pt x="0" y="77"/>
                      <a:pt x="0" y="77"/>
                    </a:cubicBezTo>
                    <a:lnTo>
                      <a:pt x="11" y="60"/>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832" name="Rectangle 11">
                <a:extLst>
                  <a:ext uri="{FF2B5EF4-FFF2-40B4-BE49-F238E27FC236}">
                    <a16:creationId xmlns:a16="http://schemas.microsoft.com/office/drawing/2014/main" id="{F7284ECE-EC03-47A3-B1B0-AF694F8FFA2D}"/>
                  </a:ext>
                </a:extLst>
              </p:cNvPr>
              <p:cNvSpPr>
                <a:spLocks noChangeArrowheads="1"/>
              </p:cNvSpPr>
              <p:nvPr/>
            </p:nvSpPr>
            <p:spPr bwMode="auto">
              <a:xfrm>
                <a:off x="10230185" y="4689778"/>
                <a:ext cx="125090" cy="43951"/>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833" name="Rectangle 12">
                <a:extLst>
                  <a:ext uri="{FF2B5EF4-FFF2-40B4-BE49-F238E27FC236}">
                    <a16:creationId xmlns:a16="http://schemas.microsoft.com/office/drawing/2014/main" id="{B68E547A-7BEE-44EB-9911-9248E1DFC242}"/>
                  </a:ext>
                </a:extLst>
              </p:cNvPr>
              <p:cNvSpPr>
                <a:spLocks noChangeArrowheads="1"/>
              </p:cNvSpPr>
              <p:nvPr/>
            </p:nvSpPr>
            <p:spPr bwMode="auto">
              <a:xfrm>
                <a:off x="10284277" y="4732038"/>
                <a:ext cx="11833" cy="45641"/>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834" name="Oval 13">
                <a:extLst>
                  <a:ext uri="{FF2B5EF4-FFF2-40B4-BE49-F238E27FC236}">
                    <a16:creationId xmlns:a16="http://schemas.microsoft.com/office/drawing/2014/main" id="{E5B66BA5-649B-4CE6-80EB-CB74806F0D53}"/>
                  </a:ext>
                </a:extLst>
              </p:cNvPr>
              <p:cNvSpPr>
                <a:spLocks noChangeArrowheads="1"/>
              </p:cNvSpPr>
              <p:nvPr/>
            </p:nvSpPr>
            <p:spPr bwMode="auto">
              <a:xfrm>
                <a:off x="10272444" y="4956861"/>
                <a:ext cx="40570" cy="4057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835" name="Freeform 14">
                <a:extLst>
                  <a:ext uri="{FF2B5EF4-FFF2-40B4-BE49-F238E27FC236}">
                    <a16:creationId xmlns:a16="http://schemas.microsoft.com/office/drawing/2014/main" id="{F39590D8-40D5-49F8-A0C3-CE31BD560046}"/>
                  </a:ext>
                </a:extLst>
              </p:cNvPr>
              <p:cNvSpPr>
                <a:spLocks/>
              </p:cNvSpPr>
              <p:nvPr/>
            </p:nvSpPr>
            <p:spPr bwMode="auto">
              <a:xfrm>
                <a:off x="10171020" y="4875722"/>
                <a:ext cx="109876" cy="92972"/>
              </a:xfrm>
              <a:custGeom>
                <a:avLst/>
                <a:gdLst>
                  <a:gd name="T0" fmla="*/ 4 w 65"/>
                  <a:gd name="T1" fmla="*/ 0 h 55"/>
                  <a:gd name="T2" fmla="*/ 0 w 65"/>
                  <a:gd name="T3" fmla="*/ 6 h 55"/>
                  <a:gd name="T4" fmla="*/ 60 w 65"/>
                  <a:gd name="T5" fmla="*/ 55 h 55"/>
                  <a:gd name="T6" fmla="*/ 65 w 65"/>
                  <a:gd name="T7" fmla="*/ 50 h 55"/>
                  <a:gd name="T8" fmla="*/ 4 w 65"/>
                  <a:gd name="T9" fmla="*/ 0 h 55"/>
                </a:gdLst>
                <a:ahLst/>
                <a:cxnLst>
                  <a:cxn ang="0">
                    <a:pos x="T0" y="T1"/>
                  </a:cxn>
                  <a:cxn ang="0">
                    <a:pos x="T2" y="T3"/>
                  </a:cxn>
                  <a:cxn ang="0">
                    <a:pos x="T4" y="T5"/>
                  </a:cxn>
                  <a:cxn ang="0">
                    <a:pos x="T6" y="T7"/>
                  </a:cxn>
                  <a:cxn ang="0">
                    <a:pos x="T8" y="T9"/>
                  </a:cxn>
                </a:cxnLst>
                <a:rect l="0" t="0" r="r" b="b"/>
                <a:pathLst>
                  <a:path w="65" h="55">
                    <a:moveTo>
                      <a:pt x="4" y="0"/>
                    </a:moveTo>
                    <a:lnTo>
                      <a:pt x="0" y="6"/>
                    </a:lnTo>
                    <a:lnTo>
                      <a:pt x="60" y="55"/>
                    </a:lnTo>
                    <a:lnTo>
                      <a:pt x="65" y="50"/>
                    </a:lnTo>
                    <a:lnTo>
                      <a:pt x="4" y="0"/>
                    </a:ln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grpSp>
        <p:cxnSp>
          <p:nvCxnSpPr>
            <p:cNvPr id="814" name="Straight Arrow Connector 813" descr="Blue arrow">
              <a:extLst>
                <a:ext uri="{FF2B5EF4-FFF2-40B4-BE49-F238E27FC236}">
                  <a16:creationId xmlns:a16="http://schemas.microsoft.com/office/drawing/2014/main" id="{8F01A727-16E2-40B2-AB23-A6634DC6B5F8}"/>
                </a:ext>
              </a:extLst>
            </p:cNvPr>
            <p:cNvCxnSpPr>
              <a:cxnSpLocks/>
            </p:cNvCxnSpPr>
            <p:nvPr/>
          </p:nvCxnSpPr>
          <p:spPr>
            <a:xfrm>
              <a:off x="3841613" y="1729666"/>
              <a:ext cx="234992" cy="0"/>
            </a:xfrm>
            <a:prstGeom prst="straightConnector1">
              <a:avLst/>
            </a:prstGeom>
            <a:ln>
              <a:solidFill>
                <a:schemeClr val="tx1"/>
              </a:solidFill>
              <a:headEnd type="none" w="lg" len="med"/>
              <a:tailEnd type="triangle" w="sm" len="sm"/>
            </a:ln>
          </p:spPr>
          <p:style>
            <a:lnRef idx="1">
              <a:schemeClr val="accent1"/>
            </a:lnRef>
            <a:fillRef idx="0">
              <a:schemeClr val="accent1"/>
            </a:fillRef>
            <a:effectRef idx="0">
              <a:schemeClr val="accent1"/>
            </a:effectRef>
            <a:fontRef idx="minor">
              <a:schemeClr val="tx1"/>
            </a:fontRef>
          </p:style>
        </p:cxnSp>
        <p:sp>
          <p:nvSpPr>
            <p:cNvPr id="815" name="TextBox 814">
              <a:extLst>
                <a:ext uri="{FF2B5EF4-FFF2-40B4-BE49-F238E27FC236}">
                  <a16:creationId xmlns:a16="http://schemas.microsoft.com/office/drawing/2014/main" id="{078135AF-A0B8-4B93-81E3-5A0D9DDC8DCB}"/>
                </a:ext>
              </a:extLst>
            </p:cNvPr>
            <p:cNvSpPr txBox="1"/>
            <p:nvPr/>
          </p:nvSpPr>
          <p:spPr>
            <a:xfrm>
              <a:off x="4982544" y="1875186"/>
              <a:ext cx="469915" cy="86754"/>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Model training</a:t>
              </a:r>
            </a:p>
          </p:txBody>
        </p:sp>
        <p:sp>
          <p:nvSpPr>
            <p:cNvPr id="816" name="TextBox 815">
              <a:extLst>
                <a:ext uri="{FF2B5EF4-FFF2-40B4-BE49-F238E27FC236}">
                  <a16:creationId xmlns:a16="http://schemas.microsoft.com/office/drawing/2014/main" id="{64D4B331-BBBA-45AB-8072-6137338B1C83}"/>
                </a:ext>
              </a:extLst>
            </p:cNvPr>
            <p:cNvSpPr txBox="1"/>
            <p:nvPr/>
          </p:nvSpPr>
          <p:spPr>
            <a:xfrm>
              <a:off x="4631898" y="1875186"/>
              <a:ext cx="204834" cy="86754"/>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Model</a:t>
              </a:r>
            </a:p>
          </p:txBody>
        </p:sp>
        <p:sp>
          <p:nvSpPr>
            <p:cNvPr id="817" name="TextBox 816">
              <a:extLst>
                <a:ext uri="{FF2B5EF4-FFF2-40B4-BE49-F238E27FC236}">
                  <a16:creationId xmlns:a16="http://schemas.microsoft.com/office/drawing/2014/main" id="{3E0F8754-BC2B-4D28-AB7F-7E33CAF83C55}"/>
                </a:ext>
              </a:extLst>
            </p:cNvPr>
            <p:cNvSpPr txBox="1"/>
            <p:nvPr/>
          </p:nvSpPr>
          <p:spPr>
            <a:xfrm>
              <a:off x="5593159" y="1877227"/>
              <a:ext cx="731520" cy="9233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Model optimization</a:t>
              </a:r>
            </a:p>
          </p:txBody>
        </p:sp>
        <p:sp>
          <p:nvSpPr>
            <p:cNvPr id="818" name="TextBox 817">
              <a:extLst>
                <a:ext uri="{FF2B5EF4-FFF2-40B4-BE49-F238E27FC236}">
                  <a16:creationId xmlns:a16="http://schemas.microsoft.com/office/drawing/2014/main" id="{8633BA9D-6441-4469-91BA-7011F54CCF75}"/>
                </a:ext>
              </a:extLst>
            </p:cNvPr>
            <p:cNvSpPr txBox="1"/>
            <p:nvPr/>
          </p:nvSpPr>
          <p:spPr>
            <a:xfrm>
              <a:off x="3212915" y="1869607"/>
              <a:ext cx="731520" cy="92333"/>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Offline featurization</a:t>
              </a:r>
            </a:p>
          </p:txBody>
        </p:sp>
        <p:cxnSp>
          <p:nvCxnSpPr>
            <p:cNvPr id="819" name="Straight Arrow Connector 818" descr="Blue arrow">
              <a:extLst>
                <a:ext uri="{FF2B5EF4-FFF2-40B4-BE49-F238E27FC236}">
                  <a16:creationId xmlns:a16="http://schemas.microsoft.com/office/drawing/2014/main" id="{7781DBE8-D90C-474C-B751-F36ACBE6629C}"/>
                </a:ext>
              </a:extLst>
            </p:cNvPr>
            <p:cNvCxnSpPr>
              <a:cxnSpLocks/>
            </p:cNvCxnSpPr>
            <p:nvPr/>
          </p:nvCxnSpPr>
          <p:spPr>
            <a:xfrm rot="5400000">
              <a:off x="4982578" y="1627327"/>
              <a:ext cx="0" cy="173736"/>
            </a:xfrm>
            <a:prstGeom prst="straightConnector1">
              <a:avLst/>
            </a:prstGeom>
            <a:ln>
              <a:solidFill>
                <a:schemeClr val="tx1"/>
              </a:solidFill>
              <a:headEnd type="none" w="lg" len="med"/>
              <a:tailEnd type="triangle" w="sm" len="sm"/>
            </a:ln>
          </p:spPr>
          <p:style>
            <a:lnRef idx="1">
              <a:schemeClr val="accent1"/>
            </a:lnRef>
            <a:fillRef idx="0">
              <a:schemeClr val="accent1"/>
            </a:fillRef>
            <a:effectRef idx="0">
              <a:schemeClr val="accent1"/>
            </a:effectRef>
            <a:fontRef idx="minor">
              <a:schemeClr val="tx1"/>
            </a:fontRef>
          </p:style>
        </p:cxnSp>
        <p:cxnSp>
          <p:nvCxnSpPr>
            <p:cNvPr id="820" name="Straight Arrow Connector 819" descr="Blue arrow">
              <a:extLst>
                <a:ext uri="{FF2B5EF4-FFF2-40B4-BE49-F238E27FC236}">
                  <a16:creationId xmlns:a16="http://schemas.microsoft.com/office/drawing/2014/main" id="{1EF64E60-7C37-4EAF-A43B-E76E1C037EED}"/>
                </a:ext>
              </a:extLst>
            </p:cNvPr>
            <p:cNvCxnSpPr>
              <a:cxnSpLocks/>
            </p:cNvCxnSpPr>
            <p:nvPr/>
          </p:nvCxnSpPr>
          <p:spPr>
            <a:xfrm rot="16200000">
              <a:off x="5588384" y="1628281"/>
              <a:ext cx="0" cy="171829"/>
            </a:xfrm>
            <a:prstGeom prst="straightConnector1">
              <a:avLst/>
            </a:prstGeom>
            <a:ln>
              <a:solidFill>
                <a:schemeClr val="tx1"/>
              </a:solidFill>
              <a:headEnd type="none" w="lg" len="med"/>
              <a:tailEnd type="triangle" w="sm" len="sm"/>
            </a:ln>
          </p:spPr>
          <p:style>
            <a:lnRef idx="1">
              <a:schemeClr val="accent1"/>
            </a:lnRef>
            <a:fillRef idx="0">
              <a:schemeClr val="accent1"/>
            </a:fillRef>
            <a:effectRef idx="0">
              <a:schemeClr val="accent1"/>
            </a:effectRef>
            <a:fontRef idx="minor">
              <a:schemeClr val="tx1"/>
            </a:fontRef>
          </p:style>
        </p:cxnSp>
        <p:cxnSp>
          <p:nvCxnSpPr>
            <p:cNvPr id="821" name="Straight Arrow Connector 820" descr="Blue arrow">
              <a:extLst>
                <a:ext uri="{FF2B5EF4-FFF2-40B4-BE49-F238E27FC236}">
                  <a16:creationId xmlns:a16="http://schemas.microsoft.com/office/drawing/2014/main" id="{BC2A17B3-E8AB-4006-920C-A544FD39CB83}"/>
                </a:ext>
              </a:extLst>
            </p:cNvPr>
            <p:cNvCxnSpPr>
              <a:cxnSpLocks/>
            </p:cNvCxnSpPr>
            <p:nvPr/>
          </p:nvCxnSpPr>
          <p:spPr>
            <a:xfrm flipH="1">
              <a:off x="3841613" y="1644918"/>
              <a:ext cx="234992" cy="0"/>
            </a:xfrm>
            <a:prstGeom prst="straightConnector1">
              <a:avLst/>
            </a:prstGeom>
            <a:ln>
              <a:solidFill>
                <a:schemeClr val="tx1"/>
              </a:solidFill>
              <a:headEnd type="none" w="lg" len="med"/>
              <a:tailEnd type="triangle" w="sm" len="sm"/>
            </a:ln>
          </p:spPr>
          <p:style>
            <a:lnRef idx="1">
              <a:schemeClr val="accent1"/>
            </a:lnRef>
            <a:fillRef idx="0">
              <a:schemeClr val="accent1"/>
            </a:fillRef>
            <a:effectRef idx="0">
              <a:schemeClr val="accent1"/>
            </a:effectRef>
            <a:fontRef idx="minor">
              <a:schemeClr val="tx1"/>
            </a:fontRef>
          </p:style>
        </p:cxnSp>
        <p:grpSp>
          <p:nvGrpSpPr>
            <p:cNvPr id="822" name="bidirectional" descr=" bidirectional, junction, split, change course">
              <a:extLst>
                <a:ext uri="{FF2B5EF4-FFF2-40B4-BE49-F238E27FC236}">
                  <a16:creationId xmlns:a16="http://schemas.microsoft.com/office/drawing/2014/main" id="{4E84C5C1-9138-4405-9658-EEB90365DCC3}"/>
                </a:ext>
              </a:extLst>
            </p:cNvPr>
            <p:cNvGrpSpPr>
              <a:grpSpLocks noChangeAspect="1"/>
            </p:cNvGrpSpPr>
            <p:nvPr/>
          </p:nvGrpSpPr>
          <p:grpSpPr bwMode="auto">
            <a:xfrm>
              <a:off x="4194694" y="1610850"/>
              <a:ext cx="192057" cy="203945"/>
              <a:chOff x="5796" y="793"/>
              <a:chExt cx="210" cy="223"/>
            </a:xfrm>
          </p:grpSpPr>
          <p:sp>
            <p:nvSpPr>
              <p:cNvPr id="824" name="AutoShape 59">
                <a:extLst>
                  <a:ext uri="{FF2B5EF4-FFF2-40B4-BE49-F238E27FC236}">
                    <a16:creationId xmlns:a16="http://schemas.microsoft.com/office/drawing/2014/main" id="{55193048-E48C-4525-B50C-0AC1669384B9}"/>
                  </a:ext>
                </a:extLst>
              </p:cNvPr>
              <p:cNvSpPr>
                <a:spLocks noChangeAspect="1" noChangeArrowheads="1" noTextEdit="1"/>
              </p:cNvSpPr>
              <p:nvPr/>
            </p:nvSpPr>
            <p:spPr bwMode="auto">
              <a:xfrm>
                <a:off x="5796" y="793"/>
                <a:ext cx="210"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p>
                <a:pPr marL="0" marR="0" lvl="0" indent="0" algn="ctr" defTabSz="1097240" rtl="0" eaLnBrk="1" fontAlgn="auto" latinLnBrk="0" hangingPunct="1">
                  <a:lnSpc>
                    <a:spcPct val="100000"/>
                  </a:lnSpc>
                  <a:spcBef>
                    <a:spcPts val="0"/>
                  </a:spcBef>
                  <a:spcAft>
                    <a:spcPts val="0"/>
                  </a:spcAft>
                  <a:buClrTx/>
                  <a:buSzTx/>
                  <a:buFontTx/>
                  <a:buNone/>
                  <a:tabLst/>
                  <a:defRPr/>
                </a:pPr>
                <a:endParaRPr kumimoji="0" lang="en-US" sz="2118" b="0" i="0" u="none" strike="noStrike" kern="1200" cap="none" spc="0" normalizeH="0" baseline="0" noProof="0">
                  <a:ln>
                    <a:noFill/>
                  </a:ln>
                  <a:solidFill>
                    <a:srgbClr val="1A1A1A"/>
                  </a:solidFill>
                  <a:effectLst/>
                  <a:uLnTx/>
                  <a:uFillTx/>
                  <a:latin typeface="Segoe UI"/>
                  <a:ea typeface="+mn-ea"/>
                  <a:cs typeface="+mn-cs"/>
                </a:endParaRPr>
              </a:p>
            </p:txBody>
          </p:sp>
          <p:sp>
            <p:nvSpPr>
              <p:cNvPr id="825" name="Freeform 61">
                <a:extLst>
                  <a:ext uri="{FF2B5EF4-FFF2-40B4-BE49-F238E27FC236}">
                    <a16:creationId xmlns:a16="http://schemas.microsoft.com/office/drawing/2014/main" id="{529BB204-50AC-4C07-B980-1E5CA8BDC952}"/>
                  </a:ext>
                </a:extLst>
              </p:cNvPr>
              <p:cNvSpPr>
                <a:spLocks/>
              </p:cNvSpPr>
              <p:nvPr/>
            </p:nvSpPr>
            <p:spPr bwMode="auto">
              <a:xfrm>
                <a:off x="5796" y="793"/>
                <a:ext cx="121" cy="113"/>
              </a:xfrm>
              <a:custGeom>
                <a:avLst/>
                <a:gdLst>
                  <a:gd name="T0" fmla="*/ 55 w 104"/>
                  <a:gd name="T1" fmla="*/ 0 h 97"/>
                  <a:gd name="T2" fmla="*/ 0 w 104"/>
                  <a:gd name="T3" fmla="*/ 16 h 97"/>
                  <a:gd name="T4" fmla="*/ 42 w 104"/>
                  <a:gd name="T5" fmla="*/ 55 h 97"/>
                  <a:gd name="T6" fmla="*/ 45 w 104"/>
                  <a:gd name="T7" fmla="*/ 42 h 97"/>
                  <a:gd name="T8" fmla="*/ 75 w 104"/>
                  <a:gd name="T9" fmla="*/ 97 h 97"/>
                  <a:gd name="T10" fmla="*/ 104 w 104"/>
                  <a:gd name="T11" fmla="*/ 97 h 97"/>
                  <a:gd name="T12" fmla="*/ 53 w 104"/>
                  <a:gd name="T13" fmla="*/ 13 h 97"/>
                  <a:gd name="T14" fmla="*/ 55 w 104"/>
                  <a:gd name="T15" fmla="*/ 0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97">
                    <a:moveTo>
                      <a:pt x="55" y="0"/>
                    </a:moveTo>
                    <a:cubicBezTo>
                      <a:pt x="0" y="16"/>
                      <a:pt x="0" y="16"/>
                      <a:pt x="0" y="16"/>
                    </a:cubicBezTo>
                    <a:cubicBezTo>
                      <a:pt x="42" y="55"/>
                      <a:pt x="42" y="55"/>
                      <a:pt x="42" y="55"/>
                    </a:cubicBezTo>
                    <a:cubicBezTo>
                      <a:pt x="45" y="42"/>
                      <a:pt x="45" y="42"/>
                      <a:pt x="45" y="42"/>
                    </a:cubicBezTo>
                    <a:cubicBezTo>
                      <a:pt x="64" y="54"/>
                      <a:pt x="75" y="75"/>
                      <a:pt x="75" y="97"/>
                    </a:cubicBezTo>
                    <a:cubicBezTo>
                      <a:pt x="104" y="97"/>
                      <a:pt x="104" y="97"/>
                      <a:pt x="104" y="97"/>
                    </a:cubicBezTo>
                    <a:cubicBezTo>
                      <a:pt x="104" y="61"/>
                      <a:pt x="84" y="29"/>
                      <a:pt x="53" y="13"/>
                    </a:cubicBezTo>
                    <a:lnTo>
                      <a:pt x="55" y="0"/>
                    </a:ln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marL="0" marR="0" lvl="0" indent="0" algn="ctr" defTabSz="1097240" rtl="0" eaLnBrk="1" fontAlgn="auto" latinLnBrk="0" hangingPunct="1">
                  <a:lnSpc>
                    <a:spcPct val="100000"/>
                  </a:lnSpc>
                  <a:spcBef>
                    <a:spcPts val="0"/>
                  </a:spcBef>
                  <a:spcAft>
                    <a:spcPts val="0"/>
                  </a:spcAft>
                  <a:buClrTx/>
                  <a:buSzTx/>
                  <a:buFontTx/>
                  <a:buNone/>
                  <a:tabLst/>
                  <a:defRPr/>
                </a:pPr>
                <a:endParaRPr kumimoji="0" lang="en-US" sz="2118" b="0" i="0" u="none" strike="noStrike" kern="1200" cap="none" spc="0" normalizeH="0" baseline="0" noProof="0">
                  <a:ln>
                    <a:noFill/>
                  </a:ln>
                  <a:solidFill>
                    <a:srgbClr val="1A1A1A"/>
                  </a:solidFill>
                  <a:effectLst/>
                  <a:uLnTx/>
                  <a:uFillTx/>
                  <a:latin typeface="Segoe UI"/>
                  <a:ea typeface="+mn-ea"/>
                  <a:cs typeface="+mn-cs"/>
                </a:endParaRPr>
              </a:p>
            </p:txBody>
          </p:sp>
          <p:sp>
            <p:nvSpPr>
              <p:cNvPr id="826" name="Freeform 62">
                <a:extLst>
                  <a:ext uri="{FF2B5EF4-FFF2-40B4-BE49-F238E27FC236}">
                    <a16:creationId xmlns:a16="http://schemas.microsoft.com/office/drawing/2014/main" id="{61C5365F-683E-405F-866C-3A3C4F651D11}"/>
                  </a:ext>
                </a:extLst>
              </p:cNvPr>
              <p:cNvSpPr>
                <a:spLocks/>
              </p:cNvSpPr>
              <p:nvPr/>
            </p:nvSpPr>
            <p:spPr bwMode="auto">
              <a:xfrm>
                <a:off x="5884" y="793"/>
                <a:ext cx="121" cy="223"/>
              </a:xfrm>
              <a:custGeom>
                <a:avLst/>
                <a:gdLst>
                  <a:gd name="T0" fmla="*/ 52 w 104"/>
                  <a:gd name="T1" fmla="*/ 13 h 192"/>
                  <a:gd name="T2" fmla="*/ 0 w 104"/>
                  <a:gd name="T3" fmla="*/ 97 h 192"/>
                  <a:gd name="T4" fmla="*/ 97 w 104"/>
                  <a:gd name="T5" fmla="*/ 192 h 192"/>
                  <a:gd name="T6" fmla="*/ 97 w 104"/>
                  <a:gd name="T7" fmla="*/ 163 h 192"/>
                  <a:gd name="T8" fmla="*/ 29 w 104"/>
                  <a:gd name="T9" fmla="*/ 97 h 192"/>
                  <a:gd name="T10" fmla="*/ 60 w 104"/>
                  <a:gd name="T11" fmla="*/ 42 h 192"/>
                  <a:gd name="T12" fmla="*/ 63 w 104"/>
                  <a:gd name="T13" fmla="*/ 55 h 192"/>
                  <a:gd name="T14" fmla="*/ 104 w 104"/>
                  <a:gd name="T15" fmla="*/ 16 h 192"/>
                  <a:gd name="T16" fmla="*/ 49 w 104"/>
                  <a:gd name="T17" fmla="*/ 0 h 192"/>
                  <a:gd name="T18" fmla="*/ 52 w 104"/>
                  <a:gd name="T19" fmla="*/ 1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92">
                    <a:moveTo>
                      <a:pt x="52" y="13"/>
                    </a:moveTo>
                    <a:cubicBezTo>
                      <a:pt x="21" y="29"/>
                      <a:pt x="0" y="61"/>
                      <a:pt x="0" y="97"/>
                    </a:cubicBezTo>
                    <a:cubicBezTo>
                      <a:pt x="0" y="149"/>
                      <a:pt x="43" y="192"/>
                      <a:pt x="97" y="192"/>
                    </a:cubicBezTo>
                    <a:cubicBezTo>
                      <a:pt x="97" y="163"/>
                      <a:pt x="97" y="163"/>
                      <a:pt x="97" y="163"/>
                    </a:cubicBezTo>
                    <a:cubicBezTo>
                      <a:pt x="60" y="163"/>
                      <a:pt x="29" y="133"/>
                      <a:pt x="29" y="97"/>
                    </a:cubicBezTo>
                    <a:cubicBezTo>
                      <a:pt x="29" y="75"/>
                      <a:pt x="41" y="54"/>
                      <a:pt x="60" y="42"/>
                    </a:cubicBezTo>
                    <a:cubicBezTo>
                      <a:pt x="63" y="55"/>
                      <a:pt x="63" y="55"/>
                      <a:pt x="63" y="55"/>
                    </a:cubicBezTo>
                    <a:cubicBezTo>
                      <a:pt x="104" y="16"/>
                      <a:pt x="104" y="16"/>
                      <a:pt x="104" y="16"/>
                    </a:cubicBezTo>
                    <a:cubicBezTo>
                      <a:pt x="49" y="0"/>
                      <a:pt x="49" y="0"/>
                      <a:pt x="49" y="0"/>
                    </a:cubicBezTo>
                    <a:lnTo>
                      <a:pt x="52" y="13"/>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marL="0" marR="0" lvl="0" indent="0" algn="ctr" defTabSz="1097240" rtl="0" eaLnBrk="1" fontAlgn="auto" latinLnBrk="0" hangingPunct="1">
                  <a:lnSpc>
                    <a:spcPct val="100000"/>
                  </a:lnSpc>
                  <a:spcBef>
                    <a:spcPts val="0"/>
                  </a:spcBef>
                  <a:spcAft>
                    <a:spcPts val="0"/>
                  </a:spcAft>
                  <a:buClrTx/>
                  <a:buSzTx/>
                  <a:buFontTx/>
                  <a:buNone/>
                  <a:tabLst/>
                  <a:defRPr/>
                </a:pPr>
                <a:endParaRPr kumimoji="0" lang="en-US" sz="2118" b="0" i="0" u="none" strike="noStrike" kern="1200" cap="none" spc="0" normalizeH="0" baseline="0" noProof="0">
                  <a:ln>
                    <a:noFill/>
                  </a:ln>
                  <a:solidFill>
                    <a:srgbClr val="1A1A1A"/>
                  </a:solidFill>
                  <a:effectLst/>
                  <a:uLnTx/>
                  <a:uFillTx/>
                  <a:latin typeface="Segoe UI"/>
                  <a:ea typeface="+mn-ea"/>
                  <a:cs typeface="+mn-cs"/>
                </a:endParaRPr>
              </a:p>
            </p:txBody>
          </p:sp>
        </p:grpSp>
        <p:sp>
          <p:nvSpPr>
            <p:cNvPr id="823" name="TextBox 822">
              <a:extLst>
                <a:ext uri="{FF2B5EF4-FFF2-40B4-BE49-F238E27FC236}">
                  <a16:creationId xmlns:a16="http://schemas.microsoft.com/office/drawing/2014/main" id="{D3FA0852-E572-4245-81FA-7D6EE9758027}"/>
                </a:ext>
              </a:extLst>
            </p:cNvPr>
            <p:cNvSpPr txBox="1"/>
            <p:nvPr/>
          </p:nvSpPr>
          <p:spPr>
            <a:xfrm>
              <a:off x="4085135" y="1875186"/>
              <a:ext cx="411175" cy="86754"/>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Featurization</a:t>
              </a:r>
            </a:p>
          </p:txBody>
        </p:sp>
      </p:grpSp>
      <p:grpSp>
        <p:nvGrpSpPr>
          <p:cNvPr id="841" name="Group 840">
            <a:extLst>
              <a:ext uri="{FF2B5EF4-FFF2-40B4-BE49-F238E27FC236}">
                <a16:creationId xmlns:a16="http://schemas.microsoft.com/office/drawing/2014/main" id="{2CD8121B-83B5-40BD-8D17-656A84D203E7}"/>
              </a:ext>
            </a:extLst>
          </p:cNvPr>
          <p:cNvGrpSpPr/>
          <p:nvPr/>
        </p:nvGrpSpPr>
        <p:grpSpPr>
          <a:xfrm>
            <a:off x="7271522" y="1497383"/>
            <a:ext cx="4199307" cy="485576"/>
            <a:chOff x="7271522" y="1515891"/>
            <a:chExt cx="4199307" cy="485576"/>
          </a:xfrm>
        </p:grpSpPr>
        <p:sp>
          <p:nvSpPr>
            <p:cNvPr id="842" name="Rectangle 841">
              <a:extLst>
                <a:ext uri="{FF2B5EF4-FFF2-40B4-BE49-F238E27FC236}">
                  <a16:creationId xmlns:a16="http://schemas.microsoft.com/office/drawing/2014/main" id="{B4A48B20-699A-492A-B3B1-4E66C10EFDAF}"/>
                </a:ext>
                <a:ext uri="{C183D7F6-B498-43B3-948B-1728B52AA6E4}">
                  <adec:decorative xmlns:adec="http://schemas.microsoft.com/office/drawing/2017/decorative" val="1"/>
                </a:ext>
              </a:extLst>
            </p:cNvPr>
            <p:cNvSpPr/>
            <p:nvPr/>
          </p:nvSpPr>
          <p:spPr bwMode="auto">
            <a:xfrm>
              <a:off x="7271522" y="1515891"/>
              <a:ext cx="4199307" cy="485576"/>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400"/>
                </a:spcAft>
                <a:buClrTx/>
                <a:buSzTx/>
                <a:buFontTx/>
                <a:buNone/>
                <a:tabLst/>
                <a:defRPr/>
              </a:pPr>
              <a:r>
                <a:rPr kumimoji="0" lang="en-US" sz="900" b="0" i="0" u="none" strike="noStrike" kern="0" cap="none" spc="0" normalizeH="0" baseline="0" noProof="0">
                  <a:ln>
                    <a:noFill/>
                  </a:ln>
                  <a:solidFill>
                    <a:srgbClr val="0078D4"/>
                  </a:solidFill>
                  <a:effectLst/>
                  <a:uLnTx/>
                  <a:uFillTx/>
                  <a:latin typeface="Segoe UI"/>
                  <a:ea typeface="+mn-ea"/>
                  <a:cs typeface="Segoe UI Semibold" panose="020B0702040204020203" pitchFamily="34" charset="0"/>
                </a:rPr>
                <a:t>Model scoring</a:t>
              </a:r>
            </a:p>
          </p:txBody>
        </p:sp>
        <p:pic>
          <p:nvPicPr>
            <p:cNvPr id="843" name="Picture 842" descr="Government building">
              <a:extLst>
                <a:ext uri="{FF2B5EF4-FFF2-40B4-BE49-F238E27FC236}">
                  <a16:creationId xmlns:a16="http://schemas.microsoft.com/office/drawing/2014/main" id="{65371BBE-BF32-4E55-B011-43D6EB0FC3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11965" y="1562482"/>
              <a:ext cx="249598" cy="249594"/>
            </a:xfrm>
            <a:prstGeom prst="rect">
              <a:avLst/>
            </a:prstGeom>
          </p:spPr>
        </p:pic>
        <p:grpSp>
          <p:nvGrpSpPr>
            <p:cNvPr id="844" name="bidirectional" descr=" bidirectional, junction, split, change course">
              <a:extLst>
                <a:ext uri="{FF2B5EF4-FFF2-40B4-BE49-F238E27FC236}">
                  <a16:creationId xmlns:a16="http://schemas.microsoft.com/office/drawing/2014/main" id="{215C11D2-DE6C-4DA5-AFC4-82A2A0A7C0B6}"/>
                </a:ext>
              </a:extLst>
            </p:cNvPr>
            <p:cNvGrpSpPr>
              <a:grpSpLocks noChangeAspect="1"/>
            </p:cNvGrpSpPr>
            <p:nvPr/>
          </p:nvGrpSpPr>
          <p:grpSpPr bwMode="auto">
            <a:xfrm>
              <a:off x="9528181" y="1569103"/>
              <a:ext cx="222574" cy="236350"/>
              <a:chOff x="5796" y="793"/>
              <a:chExt cx="210" cy="223"/>
            </a:xfrm>
          </p:grpSpPr>
          <p:sp>
            <p:nvSpPr>
              <p:cNvPr id="851" name="AutoShape 59">
                <a:extLst>
                  <a:ext uri="{FF2B5EF4-FFF2-40B4-BE49-F238E27FC236}">
                    <a16:creationId xmlns:a16="http://schemas.microsoft.com/office/drawing/2014/main" id="{9F99CF4E-9C60-4F05-B5BD-0E25CDA1BA7A}"/>
                  </a:ext>
                </a:extLst>
              </p:cNvPr>
              <p:cNvSpPr>
                <a:spLocks noChangeAspect="1" noChangeArrowheads="1" noTextEdit="1"/>
              </p:cNvSpPr>
              <p:nvPr/>
            </p:nvSpPr>
            <p:spPr bwMode="auto">
              <a:xfrm>
                <a:off x="5796" y="793"/>
                <a:ext cx="210"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p>
                <a:pPr marL="0" marR="0" lvl="0" indent="0" algn="ctr" defTabSz="1097240" rtl="0" eaLnBrk="1" fontAlgn="auto" latinLnBrk="0" hangingPunct="1">
                  <a:lnSpc>
                    <a:spcPct val="100000"/>
                  </a:lnSpc>
                  <a:spcBef>
                    <a:spcPts val="0"/>
                  </a:spcBef>
                  <a:spcAft>
                    <a:spcPts val="0"/>
                  </a:spcAft>
                  <a:buClrTx/>
                  <a:buSzTx/>
                  <a:buFontTx/>
                  <a:buNone/>
                  <a:tabLst/>
                  <a:defRPr/>
                </a:pPr>
                <a:endParaRPr kumimoji="0" lang="en-US" sz="2118" b="0" i="0" u="none" strike="noStrike" kern="1200" cap="none" spc="0" normalizeH="0" baseline="0" noProof="0">
                  <a:ln>
                    <a:noFill/>
                  </a:ln>
                  <a:solidFill>
                    <a:srgbClr val="1A1A1A"/>
                  </a:solidFill>
                  <a:effectLst/>
                  <a:uLnTx/>
                  <a:uFillTx/>
                  <a:latin typeface="Segoe UI"/>
                  <a:ea typeface="+mn-ea"/>
                  <a:cs typeface="+mn-cs"/>
                </a:endParaRPr>
              </a:p>
            </p:txBody>
          </p:sp>
          <p:sp>
            <p:nvSpPr>
              <p:cNvPr id="852" name="Freeform 61">
                <a:extLst>
                  <a:ext uri="{FF2B5EF4-FFF2-40B4-BE49-F238E27FC236}">
                    <a16:creationId xmlns:a16="http://schemas.microsoft.com/office/drawing/2014/main" id="{C0126FD0-ABDD-4AB2-8670-D497305FFE4D}"/>
                  </a:ext>
                </a:extLst>
              </p:cNvPr>
              <p:cNvSpPr>
                <a:spLocks/>
              </p:cNvSpPr>
              <p:nvPr/>
            </p:nvSpPr>
            <p:spPr bwMode="auto">
              <a:xfrm>
                <a:off x="5796" y="793"/>
                <a:ext cx="121" cy="113"/>
              </a:xfrm>
              <a:custGeom>
                <a:avLst/>
                <a:gdLst>
                  <a:gd name="T0" fmla="*/ 55 w 104"/>
                  <a:gd name="T1" fmla="*/ 0 h 97"/>
                  <a:gd name="T2" fmla="*/ 0 w 104"/>
                  <a:gd name="T3" fmla="*/ 16 h 97"/>
                  <a:gd name="T4" fmla="*/ 42 w 104"/>
                  <a:gd name="T5" fmla="*/ 55 h 97"/>
                  <a:gd name="T6" fmla="*/ 45 w 104"/>
                  <a:gd name="T7" fmla="*/ 42 h 97"/>
                  <a:gd name="T8" fmla="*/ 75 w 104"/>
                  <a:gd name="T9" fmla="*/ 97 h 97"/>
                  <a:gd name="T10" fmla="*/ 104 w 104"/>
                  <a:gd name="T11" fmla="*/ 97 h 97"/>
                  <a:gd name="T12" fmla="*/ 53 w 104"/>
                  <a:gd name="T13" fmla="*/ 13 h 97"/>
                  <a:gd name="T14" fmla="*/ 55 w 104"/>
                  <a:gd name="T15" fmla="*/ 0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97">
                    <a:moveTo>
                      <a:pt x="55" y="0"/>
                    </a:moveTo>
                    <a:cubicBezTo>
                      <a:pt x="0" y="16"/>
                      <a:pt x="0" y="16"/>
                      <a:pt x="0" y="16"/>
                    </a:cubicBezTo>
                    <a:cubicBezTo>
                      <a:pt x="42" y="55"/>
                      <a:pt x="42" y="55"/>
                      <a:pt x="42" y="55"/>
                    </a:cubicBezTo>
                    <a:cubicBezTo>
                      <a:pt x="45" y="42"/>
                      <a:pt x="45" y="42"/>
                      <a:pt x="45" y="42"/>
                    </a:cubicBezTo>
                    <a:cubicBezTo>
                      <a:pt x="64" y="54"/>
                      <a:pt x="75" y="75"/>
                      <a:pt x="75" y="97"/>
                    </a:cubicBezTo>
                    <a:cubicBezTo>
                      <a:pt x="104" y="97"/>
                      <a:pt x="104" y="97"/>
                      <a:pt x="104" y="97"/>
                    </a:cubicBezTo>
                    <a:cubicBezTo>
                      <a:pt x="104" y="61"/>
                      <a:pt x="84" y="29"/>
                      <a:pt x="53" y="13"/>
                    </a:cubicBezTo>
                    <a:lnTo>
                      <a:pt x="55" y="0"/>
                    </a:ln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marL="0" marR="0" lvl="0" indent="0" algn="ctr" defTabSz="1097240" rtl="0" eaLnBrk="1" fontAlgn="auto" latinLnBrk="0" hangingPunct="1">
                  <a:lnSpc>
                    <a:spcPct val="100000"/>
                  </a:lnSpc>
                  <a:spcBef>
                    <a:spcPts val="0"/>
                  </a:spcBef>
                  <a:spcAft>
                    <a:spcPts val="0"/>
                  </a:spcAft>
                  <a:buClrTx/>
                  <a:buSzTx/>
                  <a:buFontTx/>
                  <a:buNone/>
                  <a:tabLst/>
                  <a:defRPr/>
                </a:pPr>
                <a:endParaRPr kumimoji="0" lang="en-US" sz="2118" b="0" i="0" u="none" strike="noStrike" kern="1200" cap="none" spc="0" normalizeH="0" baseline="0" noProof="0">
                  <a:ln>
                    <a:noFill/>
                  </a:ln>
                  <a:solidFill>
                    <a:srgbClr val="1A1A1A"/>
                  </a:solidFill>
                  <a:effectLst/>
                  <a:uLnTx/>
                  <a:uFillTx/>
                  <a:latin typeface="Segoe UI"/>
                  <a:ea typeface="+mn-ea"/>
                  <a:cs typeface="+mn-cs"/>
                </a:endParaRPr>
              </a:p>
            </p:txBody>
          </p:sp>
          <p:sp>
            <p:nvSpPr>
              <p:cNvPr id="853" name="Freeform 62">
                <a:extLst>
                  <a:ext uri="{FF2B5EF4-FFF2-40B4-BE49-F238E27FC236}">
                    <a16:creationId xmlns:a16="http://schemas.microsoft.com/office/drawing/2014/main" id="{C3430674-AF4D-4D46-8776-AD17DBFD0799}"/>
                  </a:ext>
                </a:extLst>
              </p:cNvPr>
              <p:cNvSpPr>
                <a:spLocks/>
              </p:cNvSpPr>
              <p:nvPr/>
            </p:nvSpPr>
            <p:spPr bwMode="auto">
              <a:xfrm>
                <a:off x="5884" y="793"/>
                <a:ext cx="121" cy="223"/>
              </a:xfrm>
              <a:custGeom>
                <a:avLst/>
                <a:gdLst>
                  <a:gd name="T0" fmla="*/ 52 w 104"/>
                  <a:gd name="T1" fmla="*/ 13 h 192"/>
                  <a:gd name="T2" fmla="*/ 0 w 104"/>
                  <a:gd name="T3" fmla="*/ 97 h 192"/>
                  <a:gd name="T4" fmla="*/ 97 w 104"/>
                  <a:gd name="T5" fmla="*/ 192 h 192"/>
                  <a:gd name="T6" fmla="*/ 97 w 104"/>
                  <a:gd name="T7" fmla="*/ 163 h 192"/>
                  <a:gd name="T8" fmla="*/ 29 w 104"/>
                  <a:gd name="T9" fmla="*/ 97 h 192"/>
                  <a:gd name="T10" fmla="*/ 60 w 104"/>
                  <a:gd name="T11" fmla="*/ 42 h 192"/>
                  <a:gd name="T12" fmla="*/ 63 w 104"/>
                  <a:gd name="T13" fmla="*/ 55 h 192"/>
                  <a:gd name="T14" fmla="*/ 104 w 104"/>
                  <a:gd name="T15" fmla="*/ 16 h 192"/>
                  <a:gd name="T16" fmla="*/ 49 w 104"/>
                  <a:gd name="T17" fmla="*/ 0 h 192"/>
                  <a:gd name="T18" fmla="*/ 52 w 104"/>
                  <a:gd name="T19" fmla="*/ 1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92">
                    <a:moveTo>
                      <a:pt x="52" y="13"/>
                    </a:moveTo>
                    <a:cubicBezTo>
                      <a:pt x="21" y="29"/>
                      <a:pt x="0" y="61"/>
                      <a:pt x="0" y="97"/>
                    </a:cubicBezTo>
                    <a:cubicBezTo>
                      <a:pt x="0" y="149"/>
                      <a:pt x="43" y="192"/>
                      <a:pt x="97" y="192"/>
                    </a:cubicBezTo>
                    <a:cubicBezTo>
                      <a:pt x="97" y="163"/>
                      <a:pt x="97" y="163"/>
                      <a:pt x="97" y="163"/>
                    </a:cubicBezTo>
                    <a:cubicBezTo>
                      <a:pt x="60" y="163"/>
                      <a:pt x="29" y="133"/>
                      <a:pt x="29" y="97"/>
                    </a:cubicBezTo>
                    <a:cubicBezTo>
                      <a:pt x="29" y="75"/>
                      <a:pt x="41" y="54"/>
                      <a:pt x="60" y="42"/>
                    </a:cubicBezTo>
                    <a:cubicBezTo>
                      <a:pt x="63" y="55"/>
                      <a:pt x="63" y="55"/>
                      <a:pt x="63" y="55"/>
                    </a:cubicBezTo>
                    <a:cubicBezTo>
                      <a:pt x="104" y="16"/>
                      <a:pt x="104" y="16"/>
                      <a:pt x="104" y="16"/>
                    </a:cubicBezTo>
                    <a:cubicBezTo>
                      <a:pt x="49" y="0"/>
                      <a:pt x="49" y="0"/>
                      <a:pt x="49" y="0"/>
                    </a:cubicBezTo>
                    <a:lnTo>
                      <a:pt x="52" y="13"/>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marL="0" marR="0" lvl="0" indent="0" algn="ctr" defTabSz="1097240" rtl="0" eaLnBrk="1" fontAlgn="auto" latinLnBrk="0" hangingPunct="1">
                  <a:lnSpc>
                    <a:spcPct val="100000"/>
                  </a:lnSpc>
                  <a:spcBef>
                    <a:spcPts val="0"/>
                  </a:spcBef>
                  <a:spcAft>
                    <a:spcPts val="0"/>
                  </a:spcAft>
                  <a:buClrTx/>
                  <a:buSzTx/>
                  <a:buFontTx/>
                  <a:buNone/>
                  <a:tabLst/>
                  <a:defRPr/>
                </a:pPr>
                <a:endParaRPr kumimoji="0" lang="en-US" sz="2118" b="0" i="0" u="none" strike="noStrike" kern="1200" cap="none" spc="0" normalizeH="0" baseline="0" noProof="0">
                  <a:ln>
                    <a:noFill/>
                  </a:ln>
                  <a:solidFill>
                    <a:srgbClr val="1A1A1A"/>
                  </a:solidFill>
                  <a:effectLst/>
                  <a:uLnTx/>
                  <a:uFillTx/>
                  <a:latin typeface="Segoe UI"/>
                  <a:ea typeface="+mn-ea"/>
                  <a:cs typeface="+mn-cs"/>
                </a:endParaRPr>
              </a:p>
            </p:txBody>
          </p:sp>
        </p:grpSp>
        <p:grpSp>
          <p:nvGrpSpPr>
            <p:cNvPr id="845" name="Group 844" descr="Brain">
              <a:extLst>
                <a:ext uri="{FF2B5EF4-FFF2-40B4-BE49-F238E27FC236}">
                  <a16:creationId xmlns:a16="http://schemas.microsoft.com/office/drawing/2014/main" id="{1EB5139D-DC8D-4AB4-8C4C-62FF8251E3C1}"/>
                </a:ext>
              </a:extLst>
            </p:cNvPr>
            <p:cNvGrpSpPr/>
            <p:nvPr/>
          </p:nvGrpSpPr>
          <p:grpSpPr>
            <a:xfrm>
              <a:off x="10111049" y="1573415"/>
              <a:ext cx="226980" cy="227726"/>
              <a:chOff x="10104388" y="2268538"/>
              <a:chExt cx="482600" cy="484188"/>
            </a:xfrm>
          </p:grpSpPr>
          <p:sp>
            <p:nvSpPr>
              <p:cNvPr id="849" name="Freeform 6">
                <a:extLst>
                  <a:ext uri="{FF2B5EF4-FFF2-40B4-BE49-F238E27FC236}">
                    <a16:creationId xmlns:a16="http://schemas.microsoft.com/office/drawing/2014/main" id="{7D39796F-DAB4-4684-B21D-5847E2AAC2BC}"/>
                  </a:ext>
                </a:extLst>
              </p:cNvPr>
              <p:cNvSpPr>
                <a:spLocks/>
              </p:cNvSpPr>
              <p:nvPr/>
            </p:nvSpPr>
            <p:spPr bwMode="auto">
              <a:xfrm>
                <a:off x="10104388" y="2268538"/>
                <a:ext cx="231775" cy="484188"/>
              </a:xfrm>
              <a:custGeom>
                <a:avLst/>
                <a:gdLst>
                  <a:gd name="T0" fmla="*/ 534 w 534"/>
                  <a:gd name="T1" fmla="*/ 831 h 1115"/>
                  <a:gd name="T2" fmla="*/ 534 w 534"/>
                  <a:gd name="T3" fmla="*/ 116 h 1115"/>
                  <a:gd name="T4" fmla="*/ 521 w 534"/>
                  <a:gd name="T5" fmla="*/ 68 h 1115"/>
                  <a:gd name="T6" fmla="*/ 518 w 534"/>
                  <a:gd name="T7" fmla="*/ 61 h 1115"/>
                  <a:gd name="T8" fmla="*/ 517 w 534"/>
                  <a:gd name="T9" fmla="*/ 61 h 1115"/>
                  <a:gd name="T10" fmla="*/ 411 w 534"/>
                  <a:gd name="T11" fmla="*/ 0 h 1115"/>
                  <a:gd name="T12" fmla="*/ 290 w 534"/>
                  <a:gd name="T13" fmla="*/ 106 h 1115"/>
                  <a:gd name="T14" fmla="*/ 273 w 534"/>
                  <a:gd name="T15" fmla="*/ 105 h 1115"/>
                  <a:gd name="T16" fmla="*/ 99 w 534"/>
                  <a:gd name="T17" fmla="*/ 280 h 1115"/>
                  <a:gd name="T18" fmla="*/ 104 w 534"/>
                  <a:gd name="T19" fmla="*/ 323 h 1115"/>
                  <a:gd name="T20" fmla="*/ 0 w 534"/>
                  <a:gd name="T21" fmla="*/ 591 h 1115"/>
                  <a:gd name="T22" fmla="*/ 259 w 534"/>
                  <a:gd name="T23" fmla="*/ 964 h 1115"/>
                  <a:gd name="T24" fmla="*/ 260 w 534"/>
                  <a:gd name="T25" fmla="*/ 970 h 1115"/>
                  <a:gd name="T26" fmla="*/ 397 w 534"/>
                  <a:gd name="T27" fmla="*/ 1108 h 1115"/>
                  <a:gd name="T28" fmla="*/ 503 w 534"/>
                  <a:gd name="T29" fmla="*/ 1096 h 1115"/>
                  <a:gd name="T30" fmla="*/ 534 w 534"/>
                  <a:gd name="T31" fmla="*/ 1049 h 1115"/>
                  <a:gd name="T32" fmla="*/ 534 w 534"/>
                  <a:gd name="T33" fmla="*/ 831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4" h="1115">
                    <a:moveTo>
                      <a:pt x="534" y="831"/>
                    </a:moveTo>
                    <a:cubicBezTo>
                      <a:pt x="534" y="116"/>
                      <a:pt x="534" y="116"/>
                      <a:pt x="534" y="116"/>
                    </a:cubicBezTo>
                    <a:cubicBezTo>
                      <a:pt x="534" y="98"/>
                      <a:pt x="529" y="82"/>
                      <a:pt x="521" y="68"/>
                    </a:cubicBezTo>
                    <a:cubicBezTo>
                      <a:pt x="520" y="65"/>
                      <a:pt x="519" y="63"/>
                      <a:pt x="518" y="61"/>
                    </a:cubicBezTo>
                    <a:cubicBezTo>
                      <a:pt x="518" y="61"/>
                      <a:pt x="518" y="61"/>
                      <a:pt x="517" y="61"/>
                    </a:cubicBezTo>
                    <a:cubicBezTo>
                      <a:pt x="496" y="25"/>
                      <a:pt x="457" y="0"/>
                      <a:pt x="411" y="0"/>
                    </a:cubicBezTo>
                    <a:cubicBezTo>
                      <a:pt x="349" y="0"/>
                      <a:pt x="298" y="46"/>
                      <a:pt x="290" y="106"/>
                    </a:cubicBezTo>
                    <a:cubicBezTo>
                      <a:pt x="284" y="105"/>
                      <a:pt x="279" y="105"/>
                      <a:pt x="273" y="105"/>
                    </a:cubicBezTo>
                    <a:cubicBezTo>
                      <a:pt x="177" y="105"/>
                      <a:pt x="99" y="183"/>
                      <a:pt x="99" y="280"/>
                    </a:cubicBezTo>
                    <a:cubicBezTo>
                      <a:pt x="99" y="295"/>
                      <a:pt x="101" y="309"/>
                      <a:pt x="104" y="323"/>
                    </a:cubicBezTo>
                    <a:cubicBezTo>
                      <a:pt x="40" y="394"/>
                      <a:pt x="0" y="487"/>
                      <a:pt x="0" y="591"/>
                    </a:cubicBezTo>
                    <a:cubicBezTo>
                      <a:pt x="0" y="762"/>
                      <a:pt x="108" y="907"/>
                      <a:pt x="259" y="964"/>
                    </a:cubicBezTo>
                    <a:cubicBezTo>
                      <a:pt x="259" y="966"/>
                      <a:pt x="259" y="968"/>
                      <a:pt x="260" y="970"/>
                    </a:cubicBezTo>
                    <a:cubicBezTo>
                      <a:pt x="273" y="1039"/>
                      <a:pt x="329" y="1094"/>
                      <a:pt x="397" y="1108"/>
                    </a:cubicBezTo>
                    <a:cubicBezTo>
                      <a:pt x="435" y="1115"/>
                      <a:pt x="472" y="1110"/>
                      <a:pt x="503" y="1096"/>
                    </a:cubicBezTo>
                    <a:cubicBezTo>
                      <a:pt x="522" y="1088"/>
                      <a:pt x="534" y="1069"/>
                      <a:pt x="534" y="1049"/>
                    </a:cubicBezTo>
                    <a:lnTo>
                      <a:pt x="534" y="831"/>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850" name="Freeform 7">
                <a:extLst>
                  <a:ext uri="{FF2B5EF4-FFF2-40B4-BE49-F238E27FC236}">
                    <a16:creationId xmlns:a16="http://schemas.microsoft.com/office/drawing/2014/main" id="{23BB6DE5-7C1B-412A-BD1E-4B185DFCDD2D}"/>
                  </a:ext>
                </a:extLst>
              </p:cNvPr>
              <p:cNvSpPr>
                <a:spLocks/>
              </p:cNvSpPr>
              <p:nvPr/>
            </p:nvSpPr>
            <p:spPr bwMode="auto">
              <a:xfrm>
                <a:off x="10355213" y="2268538"/>
                <a:ext cx="231775" cy="484188"/>
              </a:xfrm>
              <a:custGeom>
                <a:avLst/>
                <a:gdLst>
                  <a:gd name="T0" fmla="*/ 0 w 534"/>
                  <a:gd name="T1" fmla="*/ 831 h 1115"/>
                  <a:gd name="T2" fmla="*/ 0 w 534"/>
                  <a:gd name="T3" fmla="*/ 116 h 1115"/>
                  <a:gd name="T4" fmla="*/ 14 w 534"/>
                  <a:gd name="T5" fmla="*/ 68 h 1115"/>
                  <a:gd name="T6" fmla="*/ 17 w 534"/>
                  <a:gd name="T7" fmla="*/ 61 h 1115"/>
                  <a:gd name="T8" fmla="*/ 17 w 534"/>
                  <a:gd name="T9" fmla="*/ 61 h 1115"/>
                  <a:gd name="T10" fmla="*/ 123 w 534"/>
                  <a:gd name="T11" fmla="*/ 0 h 1115"/>
                  <a:gd name="T12" fmla="*/ 245 w 534"/>
                  <a:gd name="T13" fmla="*/ 106 h 1115"/>
                  <a:gd name="T14" fmla="*/ 262 w 534"/>
                  <a:gd name="T15" fmla="*/ 105 h 1115"/>
                  <a:gd name="T16" fmla="*/ 436 w 534"/>
                  <a:gd name="T17" fmla="*/ 280 h 1115"/>
                  <a:gd name="T18" fmla="*/ 431 w 534"/>
                  <a:gd name="T19" fmla="*/ 323 h 1115"/>
                  <a:gd name="T20" fmla="*/ 534 w 534"/>
                  <a:gd name="T21" fmla="*/ 591 h 1115"/>
                  <a:gd name="T22" fmla="*/ 276 w 534"/>
                  <a:gd name="T23" fmla="*/ 964 h 1115"/>
                  <a:gd name="T24" fmla="*/ 275 w 534"/>
                  <a:gd name="T25" fmla="*/ 970 h 1115"/>
                  <a:gd name="T26" fmla="*/ 138 w 534"/>
                  <a:gd name="T27" fmla="*/ 1108 h 1115"/>
                  <a:gd name="T28" fmla="*/ 32 w 534"/>
                  <a:gd name="T29" fmla="*/ 1096 h 1115"/>
                  <a:gd name="T30" fmla="*/ 0 w 534"/>
                  <a:gd name="T31" fmla="*/ 1049 h 1115"/>
                  <a:gd name="T32" fmla="*/ 0 w 534"/>
                  <a:gd name="T33" fmla="*/ 831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4" h="1115">
                    <a:moveTo>
                      <a:pt x="0" y="831"/>
                    </a:moveTo>
                    <a:cubicBezTo>
                      <a:pt x="0" y="116"/>
                      <a:pt x="0" y="116"/>
                      <a:pt x="0" y="116"/>
                    </a:cubicBezTo>
                    <a:cubicBezTo>
                      <a:pt x="0" y="98"/>
                      <a:pt x="5" y="82"/>
                      <a:pt x="14" y="68"/>
                    </a:cubicBezTo>
                    <a:cubicBezTo>
                      <a:pt x="15" y="65"/>
                      <a:pt x="16" y="63"/>
                      <a:pt x="17" y="61"/>
                    </a:cubicBezTo>
                    <a:cubicBezTo>
                      <a:pt x="17" y="61"/>
                      <a:pt x="17" y="61"/>
                      <a:pt x="17" y="61"/>
                    </a:cubicBezTo>
                    <a:cubicBezTo>
                      <a:pt x="39" y="25"/>
                      <a:pt x="78" y="0"/>
                      <a:pt x="123" y="0"/>
                    </a:cubicBezTo>
                    <a:cubicBezTo>
                      <a:pt x="185" y="0"/>
                      <a:pt x="237" y="46"/>
                      <a:pt x="245" y="106"/>
                    </a:cubicBezTo>
                    <a:cubicBezTo>
                      <a:pt x="250" y="105"/>
                      <a:pt x="256" y="105"/>
                      <a:pt x="262" y="105"/>
                    </a:cubicBezTo>
                    <a:cubicBezTo>
                      <a:pt x="358" y="105"/>
                      <a:pt x="436" y="183"/>
                      <a:pt x="436" y="280"/>
                    </a:cubicBezTo>
                    <a:cubicBezTo>
                      <a:pt x="436" y="295"/>
                      <a:pt x="434" y="309"/>
                      <a:pt x="431" y="323"/>
                    </a:cubicBezTo>
                    <a:cubicBezTo>
                      <a:pt x="495" y="394"/>
                      <a:pt x="534" y="487"/>
                      <a:pt x="534" y="591"/>
                    </a:cubicBezTo>
                    <a:cubicBezTo>
                      <a:pt x="534" y="762"/>
                      <a:pt x="427" y="907"/>
                      <a:pt x="276" y="964"/>
                    </a:cubicBezTo>
                    <a:cubicBezTo>
                      <a:pt x="275" y="966"/>
                      <a:pt x="275" y="968"/>
                      <a:pt x="275" y="970"/>
                    </a:cubicBezTo>
                    <a:cubicBezTo>
                      <a:pt x="262" y="1039"/>
                      <a:pt x="206" y="1094"/>
                      <a:pt x="138" y="1108"/>
                    </a:cubicBezTo>
                    <a:cubicBezTo>
                      <a:pt x="100" y="1115"/>
                      <a:pt x="63" y="1110"/>
                      <a:pt x="32" y="1096"/>
                    </a:cubicBezTo>
                    <a:cubicBezTo>
                      <a:pt x="13" y="1088"/>
                      <a:pt x="0" y="1069"/>
                      <a:pt x="0" y="1049"/>
                    </a:cubicBezTo>
                    <a:lnTo>
                      <a:pt x="0" y="831"/>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846" name="TextBox 845">
              <a:extLst>
                <a:ext uri="{FF2B5EF4-FFF2-40B4-BE49-F238E27FC236}">
                  <a16:creationId xmlns:a16="http://schemas.microsoft.com/office/drawing/2014/main" id="{3310FCD0-BE88-4216-9544-FCE8DBE2EB8B}"/>
                </a:ext>
              </a:extLst>
            </p:cNvPr>
            <p:cNvSpPr txBox="1"/>
            <p:nvPr/>
          </p:nvSpPr>
          <p:spPr>
            <a:xfrm>
              <a:off x="8910127" y="1877227"/>
              <a:ext cx="253274" cy="9233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Policies</a:t>
              </a:r>
            </a:p>
          </p:txBody>
        </p:sp>
        <p:sp>
          <p:nvSpPr>
            <p:cNvPr id="847" name="TextBox 846">
              <a:extLst>
                <a:ext uri="{FF2B5EF4-FFF2-40B4-BE49-F238E27FC236}">
                  <a16:creationId xmlns:a16="http://schemas.microsoft.com/office/drawing/2014/main" id="{76C035C0-D6FF-44A7-AF8F-E4B19FCECBEC}"/>
                </a:ext>
              </a:extLst>
            </p:cNvPr>
            <p:cNvSpPr txBox="1"/>
            <p:nvPr/>
          </p:nvSpPr>
          <p:spPr>
            <a:xfrm>
              <a:off x="9420658" y="1877227"/>
              <a:ext cx="437620" cy="9233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Featurization</a:t>
              </a:r>
            </a:p>
          </p:txBody>
        </p:sp>
        <p:sp>
          <p:nvSpPr>
            <p:cNvPr id="848" name="TextBox 847">
              <a:extLst>
                <a:ext uri="{FF2B5EF4-FFF2-40B4-BE49-F238E27FC236}">
                  <a16:creationId xmlns:a16="http://schemas.microsoft.com/office/drawing/2014/main" id="{75524716-284A-4D20-AF31-5AD2711A01EF}"/>
                </a:ext>
              </a:extLst>
            </p:cNvPr>
            <p:cNvSpPr txBox="1"/>
            <p:nvPr/>
          </p:nvSpPr>
          <p:spPr>
            <a:xfrm>
              <a:off x="10115535" y="1877227"/>
              <a:ext cx="218008" cy="9233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Model</a:t>
              </a:r>
            </a:p>
          </p:txBody>
        </p:sp>
      </p:grpSp>
      <p:grpSp>
        <p:nvGrpSpPr>
          <p:cNvPr id="854" name="Group 853" descr="Data stores, processing &amp; access">
            <a:extLst>
              <a:ext uri="{FF2B5EF4-FFF2-40B4-BE49-F238E27FC236}">
                <a16:creationId xmlns:a16="http://schemas.microsoft.com/office/drawing/2014/main" id="{94B7F353-12A7-42EA-AF92-08D9D477EA69}"/>
              </a:ext>
            </a:extLst>
          </p:cNvPr>
          <p:cNvGrpSpPr/>
          <p:nvPr/>
        </p:nvGrpSpPr>
        <p:grpSpPr>
          <a:xfrm>
            <a:off x="441464" y="2163442"/>
            <a:ext cx="169688" cy="1645920"/>
            <a:chOff x="441464" y="1311903"/>
            <a:chExt cx="169688" cy="1645920"/>
          </a:xfrm>
        </p:grpSpPr>
        <p:cxnSp>
          <p:nvCxnSpPr>
            <p:cNvPr id="855" name="Straight Arrow Connector 854">
              <a:extLst>
                <a:ext uri="{FF2B5EF4-FFF2-40B4-BE49-F238E27FC236}">
                  <a16:creationId xmlns:a16="http://schemas.microsoft.com/office/drawing/2014/main" id="{098CA325-1C90-4467-89C0-104C1268C174}"/>
                </a:ext>
              </a:extLst>
            </p:cNvPr>
            <p:cNvCxnSpPr>
              <a:cxnSpLocks/>
            </p:cNvCxnSpPr>
            <p:nvPr/>
          </p:nvCxnSpPr>
          <p:spPr>
            <a:xfrm rot="16200000">
              <a:off x="-211808" y="2134863"/>
              <a:ext cx="1645920"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856" name="TextBox 855">
              <a:extLst>
                <a:ext uri="{FF2B5EF4-FFF2-40B4-BE49-F238E27FC236}">
                  <a16:creationId xmlns:a16="http://schemas.microsoft.com/office/drawing/2014/main" id="{F645EF24-A52C-43FB-8388-5FF6A083D03C}"/>
                </a:ext>
              </a:extLst>
            </p:cNvPr>
            <p:cNvSpPr txBox="1"/>
            <p:nvPr/>
          </p:nvSpPr>
          <p:spPr>
            <a:xfrm rot="16200000">
              <a:off x="-228500" y="2160272"/>
              <a:ext cx="1463040"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Data store, processing &amp; access</a:t>
              </a:r>
            </a:p>
          </p:txBody>
        </p:sp>
      </p:grpSp>
      <p:sp>
        <p:nvSpPr>
          <p:cNvPr id="857" name="Rectangle 856">
            <a:extLst>
              <a:ext uri="{FF2B5EF4-FFF2-40B4-BE49-F238E27FC236}">
                <a16:creationId xmlns:a16="http://schemas.microsoft.com/office/drawing/2014/main" id="{8F841780-F32D-4765-9C22-64FE82037A9A}"/>
              </a:ext>
            </a:extLst>
          </p:cNvPr>
          <p:cNvSpPr/>
          <p:nvPr/>
        </p:nvSpPr>
        <p:spPr bwMode="auto">
          <a:xfrm>
            <a:off x="1309528" y="2576053"/>
            <a:ext cx="10254335" cy="735769"/>
          </a:xfrm>
          <a:prstGeom prst="rect">
            <a:avLst/>
          </a:prstGeom>
          <a:solidFill>
            <a:schemeClr val="bg1">
              <a:lumMod val="95000"/>
            </a:schemeClr>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91440" bIns="91440" numCol="1" spcCol="0" rtlCol="0" fromWordArt="0" anchor="t" anchorCtr="0" forceAA="0" compatLnSpc="1">
            <a:prstTxWarp prst="textNoShape">
              <a:avLst/>
            </a:prstTxWarp>
            <a:noAutofit/>
          </a:bodyPr>
          <a:lstStyle/>
          <a:p>
            <a:pPr marL="0" marR="0" lvl="0" indent="0" algn="l" defTabSz="710593"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API/</a:t>
            </a:r>
            <a:b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Microservices</a:t>
            </a:r>
          </a:p>
        </p:txBody>
      </p:sp>
      <p:cxnSp>
        <p:nvCxnSpPr>
          <p:cNvPr id="858" name="Straight Arrow Connector 857">
            <a:extLst>
              <a:ext uri="{FF2B5EF4-FFF2-40B4-BE49-F238E27FC236}">
                <a16:creationId xmlns:a16="http://schemas.microsoft.com/office/drawing/2014/main" id="{EF1D363E-E104-4272-BDC8-E059CCDCF8CA}"/>
              </a:ext>
            </a:extLst>
          </p:cNvPr>
          <p:cNvCxnSpPr>
            <a:cxnSpLocks/>
          </p:cNvCxnSpPr>
          <p:nvPr/>
        </p:nvCxnSpPr>
        <p:spPr>
          <a:xfrm flipH="1">
            <a:off x="4632163" y="2950020"/>
            <a:ext cx="731520" cy="0"/>
          </a:xfrm>
          <a:prstGeom prst="straightConnector1">
            <a:avLst/>
          </a:prstGeom>
          <a:ln w="15875">
            <a:solidFill>
              <a:schemeClr val="accent1"/>
            </a:solidFill>
            <a:prstDash val="solid"/>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859" name="Rectangle 858">
            <a:extLst>
              <a:ext uri="{FF2B5EF4-FFF2-40B4-BE49-F238E27FC236}">
                <a16:creationId xmlns:a16="http://schemas.microsoft.com/office/drawing/2014/main" id="{326348BA-A9E6-46B7-B871-B4DB325DABD4}"/>
              </a:ext>
            </a:extLst>
          </p:cNvPr>
          <p:cNvSpPr/>
          <p:nvPr/>
        </p:nvSpPr>
        <p:spPr bwMode="auto">
          <a:xfrm>
            <a:off x="4759942" y="2818444"/>
            <a:ext cx="475962" cy="263153"/>
          </a:xfrm>
          <a:prstGeom prst="rect">
            <a:avLst/>
          </a:prstGeom>
          <a:solidFill>
            <a:srgbClr val="F2F2F2"/>
          </a:solidFill>
          <a:ln w="952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710593" rtl="0" eaLnBrk="1" fontAlgn="auto" latinLnBrk="0" hangingPunct="1">
              <a:lnSpc>
                <a:spcPct val="100000"/>
              </a:lnSpc>
              <a:spcBef>
                <a:spcPct val="0"/>
              </a:spcBef>
              <a:spcAft>
                <a:spcPct val="35000"/>
              </a:spcAft>
              <a:buClrTx/>
              <a:buSzTx/>
              <a:buFontTx/>
              <a:buNone/>
              <a:tabLst/>
              <a:defRPr/>
            </a:pPr>
            <a:r>
              <a:rPr lang="en-US" sz="800" kern="0">
                <a:solidFill>
                  <a:schemeClr val="accent1"/>
                </a:solidFill>
                <a:latin typeface="Segoe UI Semibold" panose="020B0702040204020203" pitchFamily="34" charset="0"/>
                <a:cs typeface="Segoe UI Semibold" panose="020B0702040204020203" pitchFamily="34" charset="0"/>
              </a:rPr>
              <a:t>Synapse Link</a:t>
            </a:r>
            <a:endParaRPr kumimoji="0" lang="en-US" sz="800" b="0" i="0" u="none" strike="noStrike" kern="0" cap="none" spc="0" normalizeH="0" baseline="0" noProof="0">
              <a:ln>
                <a:noFill/>
              </a:ln>
              <a:solidFill>
                <a:schemeClr val="accent1"/>
              </a:solidFill>
              <a:effectLst/>
              <a:uLnTx/>
              <a:uFillTx/>
              <a:latin typeface="Segoe UI Semibold" panose="020B0702040204020203" pitchFamily="34" charset="0"/>
              <a:cs typeface="Segoe UI Semibold" panose="020B0702040204020203" pitchFamily="34" charset="0"/>
            </a:endParaRPr>
          </a:p>
        </p:txBody>
      </p:sp>
      <p:sp>
        <p:nvSpPr>
          <p:cNvPr id="860" name="Oval 859" descr="Dark blue circle">
            <a:extLst>
              <a:ext uri="{FF2B5EF4-FFF2-40B4-BE49-F238E27FC236}">
                <a16:creationId xmlns:a16="http://schemas.microsoft.com/office/drawing/2014/main" id="{62FA256F-84A4-4E74-A682-8DAA3FAD2AB6}"/>
              </a:ext>
            </a:extLst>
          </p:cNvPr>
          <p:cNvSpPr/>
          <p:nvPr/>
        </p:nvSpPr>
        <p:spPr bwMode="auto">
          <a:xfrm>
            <a:off x="5432309" y="2897608"/>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861" name="Group 860">
            <a:extLst>
              <a:ext uri="{FF2B5EF4-FFF2-40B4-BE49-F238E27FC236}">
                <a16:creationId xmlns:a16="http://schemas.microsoft.com/office/drawing/2014/main" id="{5F0B5169-9556-4286-9909-0494606AB3B0}"/>
              </a:ext>
            </a:extLst>
          </p:cNvPr>
          <p:cNvGrpSpPr/>
          <p:nvPr/>
        </p:nvGrpSpPr>
        <p:grpSpPr>
          <a:xfrm>
            <a:off x="1398491" y="2665403"/>
            <a:ext cx="3345670" cy="554255"/>
            <a:chOff x="1398491" y="1871062"/>
            <a:chExt cx="3345670" cy="554255"/>
          </a:xfrm>
        </p:grpSpPr>
        <p:grpSp>
          <p:nvGrpSpPr>
            <p:cNvPr id="862" name="Group 861">
              <a:extLst>
                <a:ext uri="{FF2B5EF4-FFF2-40B4-BE49-F238E27FC236}">
                  <a16:creationId xmlns:a16="http://schemas.microsoft.com/office/drawing/2014/main" id="{E28DE5D1-23CA-4F07-9491-1E202E462D4F}"/>
                </a:ext>
              </a:extLst>
            </p:cNvPr>
            <p:cNvGrpSpPr/>
            <p:nvPr/>
          </p:nvGrpSpPr>
          <p:grpSpPr>
            <a:xfrm>
              <a:off x="3322752" y="1871062"/>
              <a:ext cx="787954" cy="263154"/>
              <a:chOff x="4758375" y="1844568"/>
              <a:chExt cx="787954" cy="263154"/>
            </a:xfrm>
          </p:grpSpPr>
          <p:pic>
            <p:nvPicPr>
              <p:cNvPr id="888" name="Graphic 887">
                <a:extLst>
                  <a:ext uri="{FF2B5EF4-FFF2-40B4-BE49-F238E27FC236}">
                    <a16:creationId xmlns:a16="http://schemas.microsoft.com/office/drawing/2014/main" id="{6A9D08AB-1BF5-4709-8D8B-987864D9B73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58375" y="1916013"/>
                <a:ext cx="120266" cy="120266"/>
              </a:xfrm>
              <a:prstGeom prst="rect">
                <a:avLst/>
              </a:prstGeom>
            </p:spPr>
          </p:pic>
          <p:sp>
            <p:nvSpPr>
              <p:cNvPr id="889" name="Rectangle 888">
                <a:extLst>
                  <a:ext uri="{FF2B5EF4-FFF2-40B4-BE49-F238E27FC236}">
                    <a16:creationId xmlns:a16="http://schemas.microsoft.com/office/drawing/2014/main" id="{3D09ED9B-E7DD-4AB5-A349-DD7720919F0B}"/>
                  </a:ext>
                  <a:ext uri="{C183D7F6-B498-43B3-948B-1728B52AA6E4}">
                    <adec:decorative xmlns:adec="http://schemas.microsoft.com/office/drawing/2017/decorative" val="1"/>
                  </a:ext>
                </a:extLst>
              </p:cNvPr>
              <p:cNvSpPr/>
              <p:nvPr/>
            </p:nvSpPr>
            <p:spPr bwMode="auto">
              <a:xfrm>
                <a:off x="4875996" y="1844568"/>
                <a:ext cx="670333" cy="263154"/>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lang="en-US" sz="600" kern="0">
                    <a:solidFill>
                      <a:schemeClr val="tx1"/>
                    </a:solidFill>
                    <a:latin typeface="Segoe UI"/>
                    <a:cs typeface="Segoe UI Semibold" panose="020B0702040204020203" pitchFamily="34" charset="0"/>
                  </a:rPr>
                  <a:t>Azure Data </a:t>
                </a:r>
                <a:br>
                  <a:rPr lang="en-US" sz="600" kern="0">
                    <a:solidFill>
                      <a:schemeClr val="tx1"/>
                    </a:solidFill>
                    <a:latin typeface="Segoe UI"/>
                    <a:cs typeface="Segoe UI Semibold" panose="020B0702040204020203" pitchFamily="34" charset="0"/>
                  </a:rPr>
                </a:br>
                <a:r>
                  <a:rPr lang="en-US" sz="600" kern="0">
                    <a:solidFill>
                      <a:schemeClr val="tx1"/>
                    </a:solidFill>
                    <a:latin typeface="Segoe UI"/>
                    <a:cs typeface="Segoe UI Semibold" panose="020B0702040204020203" pitchFamily="34" charset="0"/>
                  </a:rPr>
                  <a:t>Explorer Clusters</a:t>
                </a:r>
                <a:endParaRPr kumimoji="0" lang="en-US" sz="600" b="0" i="0" u="none" strike="noStrike" kern="0" cap="none" spc="0" normalizeH="0" baseline="0" noProof="0">
                  <a:ln>
                    <a:noFill/>
                  </a:ln>
                  <a:solidFill>
                    <a:schemeClr val="tx1"/>
                  </a:solidFill>
                  <a:effectLst/>
                  <a:uLnTx/>
                  <a:uFillTx/>
                  <a:latin typeface="Segoe UI"/>
                  <a:cs typeface="Segoe UI Semibold" panose="020B0702040204020203" pitchFamily="34" charset="0"/>
                </a:endParaRPr>
              </a:p>
            </p:txBody>
          </p:sp>
        </p:grpSp>
        <p:grpSp>
          <p:nvGrpSpPr>
            <p:cNvPr id="863" name="Group 862">
              <a:extLst>
                <a:ext uri="{FF2B5EF4-FFF2-40B4-BE49-F238E27FC236}">
                  <a16:creationId xmlns:a16="http://schemas.microsoft.com/office/drawing/2014/main" id="{BBFBBED8-9F9F-48BC-B354-B22487E4E06A}"/>
                </a:ext>
              </a:extLst>
            </p:cNvPr>
            <p:cNvGrpSpPr/>
            <p:nvPr/>
          </p:nvGrpSpPr>
          <p:grpSpPr>
            <a:xfrm>
              <a:off x="1398491" y="1875236"/>
              <a:ext cx="3345670" cy="550081"/>
              <a:chOff x="1398491" y="1875236"/>
              <a:chExt cx="3345670" cy="550081"/>
            </a:xfrm>
          </p:grpSpPr>
          <p:grpSp>
            <p:nvGrpSpPr>
              <p:cNvPr id="864" name="Group 863">
                <a:extLst>
                  <a:ext uri="{FF2B5EF4-FFF2-40B4-BE49-F238E27FC236}">
                    <a16:creationId xmlns:a16="http://schemas.microsoft.com/office/drawing/2014/main" id="{393D98E4-E447-4E87-90A3-DF7BE76F9ED1}"/>
                  </a:ext>
                </a:extLst>
              </p:cNvPr>
              <p:cNvGrpSpPr/>
              <p:nvPr/>
            </p:nvGrpSpPr>
            <p:grpSpPr>
              <a:xfrm>
                <a:off x="2175989" y="1879392"/>
                <a:ext cx="593975" cy="246495"/>
                <a:chOff x="3591833" y="1852898"/>
                <a:chExt cx="593975" cy="246495"/>
              </a:xfrm>
            </p:grpSpPr>
            <p:pic>
              <p:nvPicPr>
                <p:cNvPr id="886" name="Graphic 885">
                  <a:extLst>
                    <a:ext uri="{FF2B5EF4-FFF2-40B4-BE49-F238E27FC236}">
                      <a16:creationId xmlns:a16="http://schemas.microsoft.com/office/drawing/2014/main" id="{B468B62A-9E0E-4C7E-BE92-EA337086F93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591833" y="1904727"/>
                  <a:ext cx="142836" cy="142836"/>
                </a:xfrm>
                <a:prstGeom prst="rect">
                  <a:avLst/>
                </a:prstGeom>
              </p:spPr>
            </p:pic>
            <p:sp>
              <p:nvSpPr>
                <p:cNvPr id="887" name="Rectangle 886">
                  <a:extLst>
                    <a:ext uri="{FF2B5EF4-FFF2-40B4-BE49-F238E27FC236}">
                      <a16:creationId xmlns:a16="http://schemas.microsoft.com/office/drawing/2014/main" id="{0E39488F-6B97-41F2-A744-F986E77A810F}"/>
                    </a:ext>
                    <a:ext uri="{C183D7F6-B498-43B3-948B-1728B52AA6E4}">
                      <adec:decorative xmlns:adec="http://schemas.microsoft.com/office/drawing/2017/decorative" val="1"/>
                    </a:ext>
                  </a:extLst>
                </p:cNvPr>
                <p:cNvSpPr/>
                <p:nvPr/>
              </p:nvSpPr>
              <p:spPr bwMode="auto">
                <a:xfrm>
                  <a:off x="3733046" y="1852898"/>
                  <a:ext cx="452762" cy="246495"/>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HD Insight </a:t>
                  </a:r>
                  <a:b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b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Clusters</a:t>
                  </a:r>
                </a:p>
              </p:txBody>
            </p:sp>
          </p:grpSp>
          <p:grpSp>
            <p:nvGrpSpPr>
              <p:cNvPr id="865" name="Group 864">
                <a:extLst>
                  <a:ext uri="{FF2B5EF4-FFF2-40B4-BE49-F238E27FC236}">
                    <a16:creationId xmlns:a16="http://schemas.microsoft.com/office/drawing/2014/main" id="{6FC63995-D367-49F7-AD22-63D83CC9F535}"/>
                  </a:ext>
                </a:extLst>
              </p:cNvPr>
              <p:cNvGrpSpPr/>
              <p:nvPr/>
            </p:nvGrpSpPr>
            <p:grpSpPr>
              <a:xfrm>
                <a:off x="2783656" y="1875236"/>
                <a:ext cx="525404" cy="254806"/>
                <a:chOff x="4192014" y="1848742"/>
                <a:chExt cx="525404" cy="254806"/>
              </a:xfrm>
            </p:grpSpPr>
            <p:pic>
              <p:nvPicPr>
                <p:cNvPr id="884" name="Graphic 883">
                  <a:extLst>
                    <a:ext uri="{FF2B5EF4-FFF2-40B4-BE49-F238E27FC236}">
                      <a16:creationId xmlns:a16="http://schemas.microsoft.com/office/drawing/2014/main" id="{7FB345BF-E7A5-4900-B71C-F3CFCAA888A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192014" y="1905807"/>
                  <a:ext cx="140678" cy="140678"/>
                </a:xfrm>
                <a:prstGeom prst="rect">
                  <a:avLst/>
                </a:prstGeom>
              </p:spPr>
            </p:pic>
            <p:sp>
              <p:nvSpPr>
                <p:cNvPr id="885" name="Rectangle 884">
                  <a:extLst>
                    <a:ext uri="{FF2B5EF4-FFF2-40B4-BE49-F238E27FC236}">
                      <a16:creationId xmlns:a16="http://schemas.microsoft.com/office/drawing/2014/main" id="{A3C98F42-CB35-4B12-86B1-957605499B0F}"/>
                    </a:ext>
                    <a:ext uri="{C183D7F6-B498-43B3-948B-1728B52AA6E4}">
                      <adec:decorative xmlns:adec="http://schemas.microsoft.com/office/drawing/2017/decorative" val="1"/>
                    </a:ext>
                  </a:extLst>
                </p:cNvPr>
                <p:cNvSpPr/>
                <p:nvPr/>
              </p:nvSpPr>
              <p:spPr bwMode="auto">
                <a:xfrm>
                  <a:off x="4320227" y="1848742"/>
                  <a:ext cx="397191" cy="254806"/>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Stream Analytics</a:t>
                  </a:r>
                </a:p>
              </p:txBody>
            </p:sp>
          </p:grpSp>
          <p:grpSp>
            <p:nvGrpSpPr>
              <p:cNvPr id="866" name="Group 865">
                <a:extLst>
                  <a:ext uri="{FF2B5EF4-FFF2-40B4-BE49-F238E27FC236}">
                    <a16:creationId xmlns:a16="http://schemas.microsoft.com/office/drawing/2014/main" id="{B9BD3F5B-C2BD-494C-A81A-83C7351D7EEB}"/>
                  </a:ext>
                </a:extLst>
              </p:cNvPr>
              <p:cNvGrpSpPr/>
              <p:nvPr/>
            </p:nvGrpSpPr>
            <p:grpSpPr>
              <a:xfrm>
                <a:off x="1398491" y="2178822"/>
                <a:ext cx="686582" cy="246495"/>
                <a:chOff x="2214889" y="2091134"/>
                <a:chExt cx="686582" cy="246495"/>
              </a:xfrm>
            </p:grpSpPr>
            <p:pic>
              <p:nvPicPr>
                <p:cNvPr id="882" name="Graphic 881">
                  <a:extLst>
                    <a:ext uri="{FF2B5EF4-FFF2-40B4-BE49-F238E27FC236}">
                      <a16:creationId xmlns:a16="http://schemas.microsoft.com/office/drawing/2014/main" id="{A3059BD9-EEDE-4879-B19E-15EFB01331A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2214889" y="2142964"/>
                  <a:ext cx="142834" cy="142834"/>
                </a:xfrm>
                <a:prstGeom prst="rect">
                  <a:avLst/>
                </a:prstGeom>
              </p:spPr>
            </p:pic>
            <p:sp>
              <p:nvSpPr>
                <p:cNvPr id="883" name="Rectangle 882">
                  <a:extLst>
                    <a:ext uri="{FF2B5EF4-FFF2-40B4-BE49-F238E27FC236}">
                      <a16:creationId xmlns:a16="http://schemas.microsoft.com/office/drawing/2014/main" id="{A917C531-9239-437E-AB3B-E29F40BEB9E9}"/>
                    </a:ext>
                    <a:ext uri="{C183D7F6-B498-43B3-948B-1728B52AA6E4}">
                      <adec:decorative xmlns:adec="http://schemas.microsoft.com/office/drawing/2017/decorative" val="1"/>
                    </a:ext>
                  </a:extLst>
                </p:cNvPr>
                <p:cNvSpPr/>
                <p:nvPr/>
              </p:nvSpPr>
              <p:spPr bwMode="auto">
                <a:xfrm>
                  <a:off x="2357545" y="2091134"/>
                  <a:ext cx="543926" cy="246495"/>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Azure </a:t>
                  </a:r>
                  <a:b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b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Cosmos DB</a:t>
                  </a:r>
                </a:p>
              </p:txBody>
            </p:sp>
          </p:grpSp>
          <p:sp>
            <p:nvSpPr>
              <p:cNvPr id="881" name="Rectangle 880">
                <a:extLst>
                  <a:ext uri="{FF2B5EF4-FFF2-40B4-BE49-F238E27FC236}">
                    <a16:creationId xmlns:a16="http://schemas.microsoft.com/office/drawing/2014/main" id="{817E8517-8214-41DB-91B8-18BBEB8F505D}"/>
                  </a:ext>
                  <a:ext uri="{C183D7F6-B498-43B3-948B-1728B52AA6E4}">
                    <adec:decorative xmlns:adec="http://schemas.microsoft.com/office/drawing/2017/decorative" val="1"/>
                  </a:ext>
                </a:extLst>
              </p:cNvPr>
              <p:cNvSpPr/>
              <p:nvPr/>
            </p:nvSpPr>
            <p:spPr bwMode="auto">
              <a:xfrm>
                <a:off x="2183338" y="2178822"/>
                <a:ext cx="711294" cy="246495"/>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Azure Health</a:t>
                </a:r>
                <a:b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b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Data Services</a:t>
                </a:r>
                <a:endParaRPr kumimoji="0" lang="en-US" sz="600" b="0" i="0" u="none" strike="noStrike" kern="0" cap="none" spc="0" normalizeH="0" baseline="0" noProof="0">
                  <a:ln>
                    <a:noFill/>
                  </a:ln>
                  <a:solidFill>
                    <a:schemeClr val="tx1"/>
                  </a:solidFill>
                  <a:effectLst/>
                  <a:uLnTx/>
                  <a:uFillTx/>
                  <a:latin typeface="Segoe UI"/>
                  <a:cs typeface="Segoe UI Semibold" panose="020B0702040204020203" pitchFamily="34" charset="0"/>
                </a:endParaRPr>
              </a:p>
            </p:txBody>
          </p:sp>
          <p:grpSp>
            <p:nvGrpSpPr>
              <p:cNvPr id="868" name="Group 867">
                <a:extLst>
                  <a:ext uri="{FF2B5EF4-FFF2-40B4-BE49-F238E27FC236}">
                    <a16:creationId xmlns:a16="http://schemas.microsoft.com/office/drawing/2014/main" id="{A6EA88E5-8F99-4580-987C-4FF21FFD847A}"/>
                  </a:ext>
                </a:extLst>
              </p:cNvPr>
              <p:cNvGrpSpPr/>
              <p:nvPr/>
            </p:nvGrpSpPr>
            <p:grpSpPr>
              <a:xfrm>
                <a:off x="2838490" y="2178822"/>
                <a:ext cx="691924" cy="246495"/>
                <a:chOff x="3624039" y="2091134"/>
                <a:chExt cx="691924" cy="246495"/>
              </a:xfrm>
            </p:grpSpPr>
            <p:pic>
              <p:nvPicPr>
                <p:cNvPr id="878" name="Graphic 877">
                  <a:extLst>
                    <a:ext uri="{FF2B5EF4-FFF2-40B4-BE49-F238E27FC236}">
                      <a16:creationId xmlns:a16="http://schemas.microsoft.com/office/drawing/2014/main" id="{133EDC11-EC81-4E85-BE08-1D0DB09566E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624039" y="2145196"/>
                  <a:ext cx="138370" cy="138370"/>
                </a:xfrm>
                <a:prstGeom prst="rect">
                  <a:avLst/>
                </a:prstGeom>
              </p:spPr>
            </p:pic>
            <p:sp>
              <p:nvSpPr>
                <p:cNvPr id="879" name="Rectangle 878">
                  <a:extLst>
                    <a:ext uri="{FF2B5EF4-FFF2-40B4-BE49-F238E27FC236}">
                      <a16:creationId xmlns:a16="http://schemas.microsoft.com/office/drawing/2014/main" id="{36FB0779-E307-461E-990F-755E337312F5}"/>
                    </a:ext>
                    <a:ext uri="{C183D7F6-B498-43B3-948B-1728B52AA6E4}">
                      <adec:decorative xmlns:adec="http://schemas.microsoft.com/office/drawing/2017/decorative" val="1"/>
                    </a:ext>
                  </a:extLst>
                </p:cNvPr>
                <p:cNvSpPr/>
                <p:nvPr/>
              </p:nvSpPr>
              <p:spPr bwMode="auto">
                <a:xfrm>
                  <a:off x="3738023" y="2091134"/>
                  <a:ext cx="577940" cy="246495"/>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Azure DB </a:t>
                  </a:r>
                  <a:b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b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for MariaDB</a:t>
                  </a:r>
                </a:p>
              </p:txBody>
            </p:sp>
          </p:grpSp>
          <p:grpSp>
            <p:nvGrpSpPr>
              <p:cNvPr id="869" name="Group 868">
                <a:extLst>
                  <a:ext uri="{FF2B5EF4-FFF2-40B4-BE49-F238E27FC236}">
                    <a16:creationId xmlns:a16="http://schemas.microsoft.com/office/drawing/2014/main" id="{F1681CFF-523B-4547-9F9A-6C51CBC13381}"/>
                  </a:ext>
                </a:extLst>
              </p:cNvPr>
              <p:cNvGrpSpPr/>
              <p:nvPr/>
            </p:nvGrpSpPr>
            <p:grpSpPr>
              <a:xfrm>
                <a:off x="3468176" y="2178822"/>
                <a:ext cx="706400" cy="246495"/>
                <a:chOff x="4223604" y="2091134"/>
                <a:chExt cx="706400" cy="246495"/>
              </a:xfrm>
            </p:grpSpPr>
            <p:pic>
              <p:nvPicPr>
                <p:cNvPr id="876" name="Graphic 875">
                  <a:extLst>
                    <a:ext uri="{FF2B5EF4-FFF2-40B4-BE49-F238E27FC236}">
                      <a16:creationId xmlns:a16="http://schemas.microsoft.com/office/drawing/2014/main" id="{1FEF59A5-DEBF-4ECE-8CC3-8C5A24BBDB1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223604" y="2113507"/>
                  <a:ext cx="201748" cy="201748"/>
                </a:xfrm>
                <a:prstGeom prst="rect">
                  <a:avLst/>
                </a:prstGeom>
              </p:spPr>
            </p:pic>
            <p:sp>
              <p:nvSpPr>
                <p:cNvPr id="877" name="Rectangle 876">
                  <a:extLst>
                    <a:ext uri="{FF2B5EF4-FFF2-40B4-BE49-F238E27FC236}">
                      <a16:creationId xmlns:a16="http://schemas.microsoft.com/office/drawing/2014/main" id="{88645130-EFFB-4247-B688-C07F929DE326}"/>
                    </a:ext>
                    <a:ext uri="{C183D7F6-B498-43B3-948B-1728B52AA6E4}">
                      <adec:decorative xmlns:adec="http://schemas.microsoft.com/office/drawing/2017/decorative" val="1"/>
                    </a:ext>
                  </a:extLst>
                </p:cNvPr>
                <p:cNvSpPr/>
                <p:nvPr/>
              </p:nvSpPr>
              <p:spPr bwMode="auto">
                <a:xfrm>
                  <a:off x="4415168" y="2091134"/>
                  <a:ext cx="514836" cy="246495"/>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Azure SQL </a:t>
                  </a:r>
                  <a:b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b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DB Edge</a:t>
                  </a:r>
                </a:p>
              </p:txBody>
            </p:sp>
          </p:grpSp>
          <p:grpSp>
            <p:nvGrpSpPr>
              <p:cNvPr id="870" name="Group 869">
                <a:extLst>
                  <a:ext uri="{FF2B5EF4-FFF2-40B4-BE49-F238E27FC236}">
                    <a16:creationId xmlns:a16="http://schemas.microsoft.com/office/drawing/2014/main" id="{1F18B97D-BEED-4DB1-8D42-B8A04C6F9027}"/>
                  </a:ext>
                </a:extLst>
              </p:cNvPr>
              <p:cNvGrpSpPr/>
              <p:nvPr/>
            </p:nvGrpSpPr>
            <p:grpSpPr>
              <a:xfrm>
                <a:off x="4112337" y="2178822"/>
                <a:ext cx="621596" cy="246495"/>
                <a:chOff x="4840751" y="2091134"/>
                <a:chExt cx="621596" cy="246495"/>
              </a:xfrm>
            </p:grpSpPr>
            <p:pic>
              <p:nvPicPr>
                <p:cNvPr id="874" name="Graphic 873">
                  <a:extLst>
                    <a:ext uri="{FF2B5EF4-FFF2-40B4-BE49-F238E27FC236}">
                      <a16:creationId xmlns:a16="http://schemas.microsoft.com/office/drawing/2014/main" id="{93C85CE1-707A-4936-B473-D1D745BDB430}"/>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840751" y="2144526"/>
                  <a:ext cx="139710" cy="139710"/>
                </a:xfrm>
                <a:prstGeom prst="rect">
                  <a:avLst/>
                </a:prstGeom>
              </p:spPr>
            </p:pic>
            <p:sp>
              <p:nvSpPr>
                <p:cNvPr id="875" name="Rectangle 874">
                  <a:extLst>
                    <a:ext uri="{FF2B5EF4-FFF2-40B4-BE49-F238E27FC236}">
                      <a16:creationId xmlns:a16="http://schemas.microsoft.com/office/drawing/2014/main" id="{2C9E8A54-C624-4F8E-B4E4-8C0BDB83313B}"/>
                    </a:ext>
                    <a:ext uri="{C183D7F6-B498-43B3-948B-1728B52AA6E4}">
                      <adec:decorative xmlns:adec="http://schemas.microsoft.com/office/drawing/2017/decorative" val="1"/>
                    </a:ext>
                  </a:extLst>
                </p:cNvPr>
                <p:cNvSpPr/>
                <p:nvPr/>
              </p:nvSpPr>
              <p:spPr bwMode="auto">
                <a:xfrm>
                  <a:off x="4956057" y="2091134"/>
                  <a:ext cx="506290" cy="246495"/>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Azure DB </a:t>
                  </a:r>
                  <a:b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b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for MySQL</a:t>
                  </a:r>
                </a:p>
              </p:txBody>
            </p:sp>
          </p:grpSp>
          <p:grpSp>
            <p:nvGrpSpPr>
              <p:cNvPr id="871" name="Group 870">
                <a:extLst>
                  <a:ext uri="{FF2B5EF4-FFF2-40B4-BE49-F238E27FC236}">
                    <a16:creationId xmlns:a16="http://schemas.microsoft.com/office/drawing/2014/main" id="{AED6E1B4-51E4-487C-9FBE-F37260FE7403}"/>
                  </a:ext>
                </a:extLst>
              </p:cNvPr>
              <p:cNvGrpSpPr/>
              <p:nvPr/>
            </p:nvGrpSpPr>
            <p:grpSpPr>
              <a:xfrm>
                <a:off x="4124398" y="1897574"/>
                <a:ext cx="619763" cy="170803"/>
                <a:chOff x="5473186" y="2128980"/>
                <a:chExt cx="619763" cy="170803"/>
              </a:xfrm>
            </p:grpSpPr>
            <p:pic>
              <p:nvPicPr>
                <p:cNvPr id="872" name="Graphic 871">
                  <a:extLst>
                    <a:ext uri="{FF2B5EF4-FFF2-40B4-BE49-F238E27FC236}">
                      <a16:creationId xmlns:a16="http://schemas.microsoft.com/office/drawing/2014/main" id="{643765AD-EC1A-4809-9CD3-8CC5A2BC4084}"/>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p:blipFill>
              <p:spPr>
                <a:xfrm>
                  <a:off x="5473186" y="2142964"/>
                  <a:ext cx="142834" cy="142834"/>
                </a:xfrm>
                <a:prstGeom prst="rect">
                  <a:avLst/>
                </a:prstGeom>
              </p:spPr>
            </p:pic>
            <p:sp>
              <p:nvSpPr>
                <p:cNvPr id="873" name="Rectangle 872">
                  <a:extLst>
                    <a:ext uri="{FF2B5EF4-FFF2-40B4-BE49-F238E27FC236}">
                      <a16:creationId xmlns:a16="http://schemas.microsoft.com/office/drawing/2014/main" id="{BEC44236-B51F-47CF-A780-032EF2EEA45E}"/>
                    </a:ext>
                    <a:ext uri="{C183D7F6-B498-43B3-948B-1728B52AA6E4}">
                      <adec:decorative xmlns:adec="http://schemas.microsoft.com/office/drawing/2017/decorative" val="1"/>
                    </a:ext>
                  </a:extLst>
                </p:cNvPr>
                <p:cNvSpPr/>
                <p:nvPr/>
              </p:nvSpPr>
              <p:spPr bwMode="auto">
                <a:xfrm>
                  <a:off x="5579841" y="2128980"/>
                  <a:ext cx="513108" cy="170803"/>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Azure </a:t>
                  </a:r>
                  <a:r>
                    <a:rPr lang="en-US" sz="600" kern="0">
                      <a:solidFill>
                        <a:schemeClr val="tx1"/>
                      </a:solidFill>
                      <a:latin typeface="Segoe UI"/>
                      <a:cs typeface="Segoe UI Semibold" panose="020B0702040204020203" pitchFamily="34" charset="0"/>
                    </a:rPr>
                    <a:t>SQL</a:t>
                  </a:r>
                  <a:endParaRPr kumimoji="0" lang="en-US" sz="600" b="0" i="0" u="none" strike="noStrike" kern="0" cap="none" spc="0" normalizeH="0" baseline="0" noProof="0">
                    <a:ln>
                      <a:noFill/>
                    </a:ln>
                    <a:solidFill>
                      <a:schemeClr val="tx1"/>
                    </a:solidFill>
                    <a:effectLst/>
                    <a:uLnTx/>
                    <a:uFillTx/>
                    <a:latin typeface="Segoe UI"/>
                    <a:cs typeface="Segoe UI Semibold" panose="020B0702040204020203" pitchFamily="34" charset="0"/>
                  </a:endParaRPr>
                </a:p>
              </p:txBody>
            </p:sp>
          </p:grpSp>
        </p:grpSp>
      </p:grpSp>
      <p:sp>
        <p:nvSpPr>
          <p:cNvPr id="890" name="Oval 889" descr="Dark blue circle">
            <a:extLst>
              <a:ext uri="{FF2B5EF4-FFF2-40B4-BE49-F238E27FC236}">
                <a16:creationId xmlns:a16="http://schemas.microsoft.com/office/drawing/2014/main" id="{D743DB8F-0316-46D5-92ED-BF6E02FD4FDB}"/>
              </a:ext>
            </a:extLst>
          </p:cNvPr>
          <p:cNvSpPr/>
          <p:nvPr/>
        </p:nvSpPr>
        <p:spPr bwMode="auto">
          <a:xfrm>
            <a:off x="4534537" y="2891402"/>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91" name="Rectangle 890">
            <a:extLst>
              <a:ext uri="{FF2B5EF4-FFF2-40B4-BE49-F238E27FC236}">
                <a16:creationId xmlns:a16="http://schemas.microsoft.com/office/drawing/2014/main" id="{E5E6037D-0B90-4E8E-B8B3-9F2D7C5B670C}"/>
              </a:ext>
              <a:ext uri="{C183D7F6-B498-43B3-948B-1728B52AA6E4}">
                <adec:decorative xmlns:adec="http://schemas.microsoft.com/office/drawing/2017/decorative" val="1"/>
              </a:ext>
            </a:extLst>
          </p:cNvPr>
          <p:cNvSpPr/>
          <p:nvPr/>
        </p:nvSpPr>
        <p:spPr bwMode="auto">
          <a:xfrm>
            <a:off x="5593160" y="5618208"/>
            <a:ext cx="1039700" cy="31578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cxnSp>
        <p:nvCxnSpPr>
          <p:cNvPr id="892" name="Straight Arrow Connector 891" descr="Blue arrow">
            <a:extLst>
              <a:ext uri="{FF2B5EF4-FFF2-40B4-BE49-F238E27FC236}">
                <a16:creationId xmlns:a16="http://schemas.microsoft.com/office/drawing/2014/main" id="{6BB9AE06-C821-47C3-99BE-BB9607770E4C}"/>
              </a:ext>
            </a:extLst>
          </p:cNvPr>
          <p:cNvCxnSpPr>
            <a:cxnSpLocks/>
          </p:cNvCxnSpPr>
          <p:nvPr/>
        </p:nvCxnSpPr>
        <p:spPr>
          <a:xfrm rot="16200000">
            <a:off x="6279852" y="5623873"/>
            <a:ext cx="27432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grpSp>
        <p:nvGrpSpPr>
          <p:cNvPr id="893" name="Group 892" descr="Blue dotted lines">
            <a:extLst>
              <a:ext uri="{FF2B5EF4-FFF2-40B4-BE49-F238E27FC236}">
                <a16:creationId xmlns:a16="http://schemas.microsoft.com/office/drawing/2014/main" id="{FDF2BAD4-8C5D-420F-9DEE-9BCABE89FE6E}"/>
              </a:ext>
            </a:extLst>
          </p:cNvPr>
          <p:cNvGrpSpPr/>
          <p:nvPr/>
        </p:nvGrpSpPr>
        <p:grpSpPr>
          <a:xfrm rot="5400000">
            <a:off x="10388283" y="3255457"/>
            <a:ext cx="457200" cy="85914"/>
            <a:chOff x="6484552" y="5288986"/>
            <a:chExt cx="464060" cy="137286"/>
          </a:xfrm>
        </p:grpSpPr>
        <p:cxnSp>
          <p:nvCxnSpPr>
            <p:cNvPr id="894" name="Straight Arrow Connector 893">
              <a:extLst>
                <a:ext uri="{FF2B5EF4-FFF2-40B4-BE49-F238E27FC236}">
                  <a16:creationId xmlns:a16="http://schemas.microsoft.com/office/drawing/2014/main" id="{DB68B36F-F691-42F1-8B73-70FF53F169EF}"/>
                </a:ext>
              </a:extLst>
            </p:cNvPr>
            <p:cNvCxnSpPr>
              <a:cxnSpLocks/>
            </p:cNvCxnSpPr>
            <p:nvPr/>
          </p:nvCxnSpPr>
          <p:spPr>
            <a:xfrm>
              <a:off x="6484552" y="5288986"/>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cxnSp>
          <p:nvCxnSpPr>
            <p:cNvPr id="895" name="Straight Arrow Connector 894">
              <a:extLst>
                <a:ext uri="{FF2B5EF4-FFF2-40B4-BE49-F238E27FC236}">
                  <a16:creationId xmlns:a16="http://schemas.microsoft.com/office/drawing/2014/main" id="{F0D4E523-BA9B-4D66-85A1-A5FA661FA6DC}"/>
                </a:ext>
              </a:extLst>
            </p:cNvPr>
            <p:cNvCxnSpPr>
              <a:cxnSpLocks/>
            </p:cNvCxnSpPr>
            <p:nvPr/>
          </p:nvCxnSpPr>
          <p:spPr>
            <a:xfrm>
              <a:off x="6484552" y="5426272"/>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grpSp>
      <p:grpSp>
        <p:nvGrpSpPr>
          <p:cNvPr id="896" name="Group 895" descr="Dotted blue lines">
            <a:extLst>
              <a:ext uri="{FF2B5EF4-FFF2-40B4-BE49-F238E27FC236}">
                <a16:creationId xmlns:a16="http://schemas.microsoft.com/office/drawing/2014/main" id="{97A204C7-F928-4241-9F93-32E4CE445FCC}"/>
              </a:ext>
            </a:extLst>
          </p:cNvPr>
          <p:cNvGrpSpPr/>
          <p:nvPr/>
        </p:nvGrpSpPr>
        <p:grpSpPr>
          <a:xfrm rot="16200000">
            <a:off x="7835598" y="3785995"/>
            <a:ext cx="182880" cy="95363"/>
            <a:chOff x="6484552" y="5288986"/>
            <a:chExt cx="464060" cy="137286"/>
          </a:xfrm>
        </p:grpSpPr>
        <p:cxnSp>
          <p:nvCxnSpPr>
            <p:cNvPr id="897" name="Straight Arrow Connector 896">
              <a:extLst>
                <a:ext uri="{FF2B5EF4-FFF2-40B4-BE49-F238E27FC236}">
                  <a16:creationId xmlns:a16="http://schemas.microsoft.com/office/drawing/2014/main" id="{27C74ECC-1D3C-4BA3-9F75-9622C61DF236}"/>
                </a:ext>
              </a:extLst>
            </p:cNvPr>
            <p:cNvCxnSpPr>
              <a:cxnSpLocks/>
            </p:cNvCxnSpPr>
            <p:nvPr/>
          </p:nvCxnSpPr>
          <p:spPr>
            <a:xfrm>
              <a:off x="6484552" y="5288986"/>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cxnSp>
          <p:nvCxnSpPr>
            <p:cNvPr id="898" name="Straight Arrow Connector 897">
              <a:extLst>
                <a:ext uri="{FF2B5EF4-FFF2-40B4-BE49-F238E27FC236}">
                  <a16:creationId xmlns:a16="http://schemas.microsoft.com/office/drawing/2014/main" id="{451D3728-597A-4A12-B05E-306DB341E38B}"/>
                </a:ext>
              </a:extLst>
            </p:cNvPr>
            <p:cNvCxnSpPr>
              <a:cxnSpLocks/>
            </p:cNvCxnSpPr>
            <p:nvPr/>
          </p:nvCxnSpPr>
          <p:spPr>
            <a:xfrm>
              <a:off x="6484552" y="5426272"/>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grpSp>
      <p:grpSp>
        <p:nvGrpSpPr>
          <p:cNvPr id="899" name="Group 898" descr="Dotted blue lines">
            <a:extLst>
              <a:ext uri="{FF2B5EF4-FFF2-40B4-BE49-F238E27FC236}">
                <a16:creationId xmlns:a16="http://schemas.microsoft.com/office/drawing/2014/main" id="{450D6C93-AC44-4876-9D22-986E062469F6}"/>
              </a:ext>
            </a:extLst>
          </p:cNvPr>
          <p:cNvGrpSpPr/>
          <p:nvPr/>
        </p:nvGrpSpPr>
        <p:grpSpPr>
          <a:xfrm rot="10800000">
            <a:off x="8355845" y="3589864"/>
            <a:ext cx="640080" cy="85914"/>
            <a:chOff x="6484552" y="5288986"/>
            <a:chExt cx="464060" cy="137286"/>
          </a:xfrm>
        </p:grpSpPr>
        <p:cxnSp>
          <p:nvCxnSpPr>
            <p:cNvPr id="900" name="Straight Arrow Connector 899">
              <a:extLst>
                <a:ext uri="{FF2B5EF4-FFF2-40B4-BE49-F238E27FC236}">
                  <a16:creationId xmlns:a16="http://schemas.microsoft.com/office/drawing/2014/main" id="{057A07DA-5C89-4380-A7AD-31C5B7E999B0}"/>
                </a:ext>
              </a:extLst>
            </p:cNvPr>
            <p:cNvCxnSpPr>
              <a:cxnSpLocks/>
            </p:cNvCxnSpPr>
            <p:nvPr/>
          </p:nvCxnSpPr>
          <p:spPr>
            <a:xfrm>
              <a:off x="6484552" y="5288986"/>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cxnSp>
          <p:nvCxnSpPr>
            <p:cNvPr id="901" name="Straight Arrow Connector 900">
              <a:extLst>
                <a:ext uri="{FF2B5EF4-FFF2-40B4-BE49-F238E27FC236}">
                  <a16:creationId xmlns:a16="http://schemas.microsoft.com/office/drawing/2014/main" id="{B5DEE5A1-7B45-4632-8BEB-E094D84F8151}"/>
                </a:ext>
              </a:extLst>
            </p:cNvPr>
            <p:cNvCxnSpPr>
              <a:cxnSpLocks/>
            </p:cNvCxnSpPr>
            <p:nvPr/>
          </p:nvCxnSpPr>
          <p:spPr>
            <a:xfrm>
              <a:off x="6484552" y="5426272"/>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grpSp>
      <p:grpSp>
        <p:nvGrpSpPr>
          <p:cNvPr id="902" name="Group 901" descr="Dotted blue lines">
            <a:extLst>
              <a:ext uri="{FF2B5EF4-FFF2-40B4-BE49-F238E27FC236}">
                <a16:creationId xmlns:a16="http://schemas.microsoft.com/office/drawing/2014/main" id="{86C260F9-1D9E-4ED1-91C2-D3C454C0A92C}"/>
              </a:ext>
            </a:extLst>
          </p:cNvPr>
          <p:cNvGrpSpPr/>
          <p:nvPr/>
        </p:nvGrpSpPr>
        <p:grpSpPr>
          <a:xfrm rot="10800000">
            <a:off x="10821337" y="2930833"/>
            <a:ext cx="171829" cy="85914"/>
            <a:chOff x="6484552" y="5288986"/>
            <a:chExt cx="464060" cy="137286"/>
          </a:xfrm>
        </p:grpSpPr>
        <p:cxnSp>
          <p:nvCxnSpPr>
            <p:cNvPr id="903" name="Straight Arrow Connector 902">
              <a:extLst>
                <a:ext uri="{FF2B5EF4-FFF2-40B4-BE49-F238E27FC236}">
                  <a16:creationId xmlns:a16="http://schemas.microsoft.com/office/drawing/2014/main" id="{3795C330-6DE6-4BC5-A98E-0E16E409BBE7}"/>
                </a:ext>
              </a:extLst>
            </p:cNvPr>
            <p:cNvCxnSpPr>
              <a:cxnSpLocks/>
            </p:cNvCxnSpPr>
            <p:nvPr/>
          </p:nvCxnSpPr>
          <p:spPr>
            <a:xfrm>
              <a:off x="6484552" y="5288986"/>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cxnSp>
          <p:nvCxnSpPr>
            <p:cNvPr id="904" name="Straight Arrow Connector 903">
              <a:extLst>
                <a:ext uri="{FF2B5EF4-FFF2-40B4-BE49-F238E27FC236}">
                  <a16:creationId xmlns:a16="http://schemas.microsoft.com/office/drawing/2014/main" id="{D4E6D018-98F3-4DA1-ABD9-7009DB081D71}"/>
                </a:ext>
              </a:extLst>
            </p:cNvPr>
            <p:cNvCxnSpPr>
              <a:cxnSpLocks/>
            </p:cNvCxnSpPr>
            <p:nvPr/>
          </p:nvCxnSpPr>
          <p:spPr>
            <a:xfrm>
              <a:off x="6484552" y="5426272"/>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grpSp>
      <p:grpSp>
        <p:nvGrpSpPr>
          <p:cNvPr id="905" name="Group 904" descr="Data stores, processing &amp; access">
            <a:extLst>
              <a:ext uri="{FF2B5EF4-FFF2-40B4-BE49-F238E27FC236}">
                <a16:creationId xmlns:a16="http://schemas.microsoft.com/office/drawing/2014/main" id="{4BC49768-E22A-47D0-8952-22E76A67D0E6}"/>
              </a:ext>
            </a:extLst>
          </p:cNvPr>
          <p:cNvGrpSpPr/>
          <p:nvPr/>
        </p:nvGrpSpPr>
        <p:grpSpPr>
          <a:xfrm>
            <a:off x="441464" y="2167259"/>
            <a:ext cx="169688" cy="1645920"/>
            <a:chOff x="441464" y="1311903"/>
            <a:chExt cx="169688" cy="1645920"/>
          </a:xfrm>
        </p:grpSpPr>
        <p:cxnSp>
          <p:nvCxnSpPr>
            <p:cNvPr id="906" name="Straight Arrow Connector 905">
              <a:extLst>
                <a:ext uri="{FF2B5EF4-FFF2-40B4-BE49-F238E27FC236}">
                  <a16:creationId xmlns:a16="http://schemas.microsoft.com/office/drawing/2014/main" id="{F75BED40-4738-4DF1-87FF-46D0A52364E4}"/>
                </a:ext>
              </a:extLst>
            </p:cNvPr>
            <p:cNvCxnSpPr>
              <a:cxnSpLocks/>
            </p:cNvCxnSpPr>
            <p:nvPr/>
          </p:nvCxnSpPr>
          <p:spPr>
            <a:xfrm rot="16200000">
              <a:off x="-211808" y="2134863"/>
              <a:ext cx="1645920"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907" name="TextBox 906">
              <a:extLst>
                <a:ext uri="{FF2B5EF4-FFF2-40B4-BE49-F238E27FC236}">
                  <a16:creationId xmlns:a16="http://schemas.microsoft.com/office/drawing/2014/main" id="{F87FCC3A-501E-4082-902D-E686554C03AD}"/>
                </a:ext>
              </a:extLst>
            </p:cNvPr>
            <p:cNvSpPr txBox="1"/>
            <p:nvPr/>
          </p:nvSpPr>
          <p:spPr>
            <a:xfrm rot="16200000">
              <a:off x="-228500" y="2160272"/>
              <a:ext cx="1463040"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Data store, processing &amp; access</a:t>
              </a:r>
            </a:p>
          </p:txBody>
        </p:sp>
      </p:grpSp>
      <p:grpSp>
        <p:nvGrpSpPr>
          <p:cNvPr id="908" name="Group 907" descr="Data sources">
            <a:extLst>
              <a:ext uri="{FF2B5EF4-FFF2-40B4-BE49-F238E27FC236}">
                <a16:creationId xmlns:a16="http://schemas.microsoft.com/office/drawing/2014/main" id="{E47C71EF-AA02-4D7A-BFA5-A0968C0239ED}"/>
              </a:ext>
            </a:extLst>
          </p:cNvPr>
          <p:cNvGrpSpPr/>
          <p:nvPr/>
        </p:nvGrpSpPr>
        <p:grpSpPr>
          <a:xfrm>
            <a:off x="441464" y="4427484"/>
            <a:ext cx="169688" cy="1005840"/>
            <a:chOff x="441464" y="3616097"/>
            <a:chExt cx="169688" cy="1005840"/>
          </a:xfrm>
        </p:grpSpPr>
        <p:cxnSp>
          <p:nvCxnSpPr>
            <p:cNvPr id="909" name="Straight Arrow Connector 908">
              <a:extLst>
                <a:ext uri="{FF2B5EF4-FFF2-40B4-BE49-F238E27FC236}">
                  <a16:creationId xmlns:a16="http://schemas.microsoft.com/office/drawing/2014/main" id="{A2F059A0-7A3E-41C6-93E0-DF27A001CC5C}"/>
                </a:ext>
              </a:extLst>
            </p:cNvPr>
            <p:cNvCxnSpPr>
              <a:cxnSpLocks/>
            </p:cNvCxnSpPr>
            <p:nvPr/>
          </p:nvCxnSpPr>
          <p:spPr>
            <a:xfrm rot="16200000">
              <a:off x="108232" y="4119017"/>
              <a:ext cx="1005840"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910" name="TextBox 909">
              <a:extLst>
                <a:ext uri="{FF2B5EF4-FFF2-40B4-BE49-F238E27FC236}">
                  <a16:creationId xmlns:a16="http://schemas.microsoft.com/office/drawing/2014/main" id="{F5C39A38-EE87-4F79-B5F8-E71F77ADEA4F}"/>
                </a:ext>
              </a:extLst>
            </p:cNvPr>
            <p:cNvSpPr txBox="1"/>
            <p:nvPr/>
          </p:nvSpPr>
          <p:spPr>
            <a:xfrm rot="16200000">
              <a:off x="182980" y="4185094"/>
              <a:ext cx="640080"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Data sources</a:t>
              </a:r>
            </a:p>
          </p:txBody>
        </p:sp>
      </p:grpSp>
      <p:grpSp>
        <p:nvGrpSpPr>
          <p:cNvPr id="911" name="Group 910" descr="Data is born">
            <a:extLst>
              <a:ext uri="{FF2B5EF4-FFF2-40B4-BE49-F238E27FC236}">
                <a16:creationId xmlns:a16="http://schemas.microsoft.com/office/drawing/2014/main" id="{D3733701-EB64-4467-A153-391680C3913C}"/>
              </a:ext>
            </a:extLst>
          </p:cNvPr>
          <p:cNvGrpSpPr/>
          <p:nvPr/>
        </p:nvGrpSpPr>
        <p:grpSpPr>
          <a:xfrm>
            <a:off x="318355" y="5556687"/>
            <a:ext cx="292797" cy="460083"/>
            <a:chOff x="318355" y="4706520"/>
            <a:chExt cx="292797" cy="460083"/>
          </a:xfrm>
        </p:grpSpPr>
        <p:cxnSp>
          <p:nvCxnSpPr>
            <p:cNvPr id="912" name="Straight Arrow Connector 911">
              <a:extLst>
                <a:ext uri="{FF2B5EF4-FFF2-40B4-BE49-F238E27FC236}">
                  <a16:creationId xmlns:a16="http://schemas.microsoft.com/office/drawing/2014/main" id="{A47DC5C2-E546-441E-8EEB-DD04A88D694F}"/>
                </a:ext>
              </a:extLst>
            </p:cNvPr>
            <p:cNvCxnSpPr>
              <a:cxnSpLocks/>
            </p:cNvCxnSpPr>
            <p:nvPr/>
          </p:nvCxnSpPr>
          <p:spPr>
            <a:xfrm rot="16200000">
              <a:off x="382552" y="4938003"/>
              <a:ext cx="457200"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913" name="TextBox 912">
              <a:extLst>
                <a:ext uri="{FF2B5EF4-FFF2-40B4-BE49-F238E27FC236}">
                  <a16:creationId xmlns:a16="http://schemas.microsoft.com/office/drawing/2014/main" id="{22B79967-522B-44C2-8283-73BC46832E64}"/>
                </a:ext>
              </a:extLst>
            </p:cNvPr>
            <p:cNvSpPr txBox="1"/>
            <p:nvPr/>
          </p:nvSpPr>
          <p:spPr>
            <a:xfrm rot="16200000">
              <a:off x="212865" y="4812010"/>
              <a:ext cx="457202"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Data </a:t>
              </a:r>
              <a:b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b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is born</a:t>
              </a:r>
            </a:p>
          </p:txBody>
        </p:sp>
      </p:grpSp>
      <p:grpSp>
        <p:nvGrpSpPr>
          <p:cNvPr id="914" name="Group 913" descr="Data ingest">
            <a:extLst>
              <a:ext uri="{FF2B5EF4-FFF2-40B4-BE49-F238E27FC236}">
                <a16:creationId xmlns:a16="http://schemas.microsoft.com/office/drawing/2014/main" id="{843295D7-7851-4079-8799-1226C2BE5409}"/>
              </a:ext>
            </a:extLst>
          </p:cNvPr>
          <p:cNvGrpSpPr/>
          <p:nvPr/>
        </p:nvGrpSpPr>
        <p:grpSpPr>
          <a:xfrm>
            <a:off x="318355" y="3936542"/>
            <a:ext cx="292797" cy="367579"/>
            <a:chOff x="318355" y="3055394"/>
            <a:chExt cx="292797" cy="367579"/>
          </a:xfrm>
        </p:grpSpPr>
        <p:cxnSp>
          <p:nvCxnSpPr>
            <p:cNvPr id="915" name="Straight Arrow Connector 914">
              <a:extLst>
                <a:ext uri="{FF2B5EF4-FFF2-40B4-BE49-F238E27FC236}">
                  <a16:creationId xmlns:a16="http://schemas.microsoft.com/office/drawing/2014/main" id="{431EA03C-44A8-4BBD-BC42-8A956A784E0A}"/>
                </a:ext>
              </a:extLst>
            </p:cNvPr>
            <p:cNvCxnSpPr>
              <a:cxnSpLocks/>
            </p:cNvCxnSpPr>
            <p:nvPr/>
          </p:nvCxnSpPr>
          <p:spPr>
            <a:xfrm rot="16200000">
              <a:off x="428272" y="3240093"/>
              <a:ext cx="365760"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916" name="TextBox 915">
              <a:extLst>
                <a:ext uri="{FF2B5EF4-FFF2-40B4-BE49-F238E27FC236}">
                  <a16:creationId xmlns:a16="http://schemas.microsoft.com/office/drawing/2014/main" id="{497C1B5A-F6B0-4CA4-8016-542EE70CBF79}"/>
                </a:ext>
              </a:extLst>
            </p:cNvPr>
            <p:cNvSpPr txBox="1"/>
            <p:nvPr/>
          </p:nvSpPr>
          <p:spPr>
            <a:xfrm rot="16200000">
              <a:off x="262150" y="3111599"/>
              <a:ext cx="358632"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Data </a:t>
              </a:r>
              <a:b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b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ingest</a:t>
              </a:r>
            </a:p>
          </p:txBody>
        </p:sp>
      </p:grpSp>
      <p:grpSp>
        <p:nvGrpSpPr>
          <p:cNvPr id="917" name="Group 916" descr="Dotted blue lines">
            <a:extLst>
              <a:ext uri="{FF2B5EF4-FFF2-40B4-BE49-F238E27FC236}">
                <a16:creationId xmlns:a16="http://schemas.microsoft.com/office/drawing/2014/main" id="{124B184E-FCCA-4A53-9AFA-5FEFC8491C03}"/>
              </a:ext>
            </a:extLst>
          </p:cNvPr>
          <p:cNvGrpSpPr/>
          <p:nvPr/>
        </p:nvGrpSpPr>
        <p:grpSpPr>
          <a:xfrm rot="16200000">
            <a:off x="11075306" y="2633206"/>
            <a:ext cx="365760" cy="95363"/>
            <a:chOff x="6484552" y="5288986"/>
            <a:chExt cx="464060" cy="137286"/>
          </a:xfrm>
        </p:grpSpPr>
        <p:cxnSp>
          <p:nvCxnSpPr>
            <p:cNvPr id="918" name="Straight Arrow Connector 917">
              <a:extLst>
                <a:ext uri="{FF2B5EF4-FFF2-40B4-BE49-F238E27FC236}">
                  <a16:creationId xmlns:a16="http://schemas.microsoft.com/office/drawing/2014/main" id="{6A7EE1F9-7416-4840-8788-28020533A082}"/>
                </a:ext>
              </a:extLst>
            </p:cNvPr>
            <p:cNvCxnSpPr>
              <a:cxnSpLocks/>
            </p:cNvCxnSpPr>
            <p:nvPr/>
          </p:nvCxnSpPr>
          <p:spPr>
            <a:xfrm>
              <a:off x="6484552" y="5288986"/>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cxnSp>
          <p:nvCxnSpPr>
            <p:cNvPr id="919" name="Straight Arrow Connector 918">
              <a:extLst>
                <a:ext uri="{FF2B5EF4-FFF2-40B4-BE49-F238E27FC236}">
                  <a16:creationId xmlns:a16="http://schemas.microsoft.com/office/drawing/2014/main" id="{1E8CD7B2-63CD-4081-BFC7-D8DE9F5B6297}"/>
                </a:ext>
              </a:extLst>
            </p:cNvPr>
            <p:cNvCxnSpPr>
              <a:cxnSpLocks/>
            </p:cNvCxnSpPr>
            <p:nvPr/>
          </p:nvCxnSpPr>
          <p:spPr>
            <a:xfrm>
              <a:off x="6484552" y="5426272"/>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grpSp>
      <p:sp>
        <p:nvSpPr>
          <p:cNvPr id="920" name="Rectangle 919" descr="Person">
            <a:extLst>
              <a:ext uri="{FF2B5EF4-FFF2-40B4-BE49-F238E27FC236}">
                <a16:creationId xmlns:a16="http://schemas.microsoft.com/office/drawing/2014/main" id="{D40D7624-AA5B-40DD-B7F1-2EFFC6358BEA}"/>
              </a:ext>
            </a:extLst>
          </p:cNvPr>
          <p:cNvSpPr/>
          <p:nvPr/>
        </p:nvSpPr>
        <p:spPr bwMode="auto">
          <a:xfrm>
            <a:off x="5644117" y="5630411"/>
            <a:ext cx="274962" cy="27496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923" name="Group 922" descr="Dotted blue lines">
            <a:extLst>
              <a:ext uri="{FF2B5EF4-FFF2-40B4-BE49-F238E27FC236}">
                <a16:creationId xmlns:a16="http://schemas.microsoft.com/office/drawing/2014/main" id="{E5F6DC5C-6BEE-43FA-A1CA-F554A8E2B8EF}"/>
              </a:ext>
            </a:extLst>
          </p:cNvPr>
          <p:cNvGrpSpPr/>
          <p:nvPr/>
        </p:nvGrpSpPr>
        <p:grpSpPr>
          <a:xfrm rot="16200000">
            <a:off x="9705898" y="3347866"/>
            <a:ext cx="182880" cy="95363"/>
            <a:chOff x="6484552" y="5288986"/>
            <a:chExt cx="464060" cy="137286"/>
          </a:xfrm>
        </p:grpSpPr>
        <p:cxnSp>
          <p:nvCxnSpPr>
            <p:cNvPr id="924" name="Straight Arrow Connector 923">
              <a:extLst>
                <a:ext uri="{FF2B5EF4-FFF2-40B4-BE49-F238E27FC236}">
                  <a16:creationId xmlns:a16="http://schemas.microsoft.com/office/drawing/2014/main" id="{9AFE7A79-BF6C-42CF-8B97-D7E06A207E48}"/>
                </a:ext>
              </a:extLst>
            </p:cNvPr>
            <p:cNvCxnSpPr>
              <a:cxnSpLocks/>
            </p:cNvCxnSpPr>
            <p:nvPr/>
          </p:nvCxnSpPr>
          <p:spPr>
            <a:xfrm>
              <a:off x="6484552" y="5288986"/>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cxnSp>
          <p:nvCxnSpPr>
            <p:cNvPr id="925" name="Straight Arrow Connector 924">
              <a:extLst>
                <a:ext uri="{FF2B5EF4-FFF2-40B4-BE49-F238E27FC236}">
                  <a16:creationId xmlns:a16="http://schemas.microsoft.com/office/drawing/2014/main" id="{9C51E3FA-BB8C-4765-AC75-D4B0F9E58C50}"/>
                </a:ext>
              </a:extLst>
            </p:cNvPr>
            <p:cNvCxnSpPr>
              <a:cxnSpLocks/>
            </p:cNvCxnSpPr>
            <p:nvPr/>
          </p:nvCxnSpPr>
          <p:spPr>
            <a:xfrm>
              <a:off x="6484552" y="5426272"/>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grpSp>
      <p:cxnSp>
        <p:nvCxnSpPr>
          <p:cNvPr id="926" name="Straight Arrow Connector 925" descr="Blue arrow">
            <a:extLst>
              <a:ext uri="{FF2B5EF4-FFF2-40B4-BE49-F238E27FC236}">
                <a16:creationId xmlns:a16="http://schemas.microsoft.com/office/drawing/2014/main" id="{3612DBCD-C650-40F3-BD85-A24A8CC56CD4}"/>
              </a:ext>
            </a:extLst>
          </p:cNvPr>
          <p:cNvCxnSpPr>
            <a:cxnSpLocks/>
          </p:cNvCxnSpPr>
          <p:nvPr/>
        </p:nvCxnSpPr>
        <p:spPr>
          <a:xfrm rot="16200000">
            <a:off x="4957330" y="4321469"/>
            <a:ext cx="142301"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grpSp>
        <p:nvGrpSpPr>
          <p:cNvPr id="927" name="Group 926">
            <a:extLst>
              <a:ext uri="{FF2B5EF4-FFF2-40B4-BE49-F238E27FC236}">
                <a16:creationId xmlns:a16="http://schemas.microsoft.com/office/drawing/2014/main" id="{61673DB0-D7B2-4411-B6F9-1BB299171A5B}"/>
              </a:ext>
            </a:extLst>
          </p:cNvPr>
          <p:cNvGrpSpPr/>
          <p:nvPr/>
        </p:nvGrpSpPr>
        <p:grpSpPr>
          <a:xfrm>
            <a:off x="2788920" y="4389220"/>
            <a:ext cx="6859886" cy="147251"/>
            <a:chOff x="2360351" y="4411178"/>
            <a:chExt cx="7288455" cy="147251"/>
          </a:xfrm>
        </p:grpSpPr>
        <p:sp>
          <p:nvSpPr>
            <p:cNvPr id="928" name="Freeform: Shape 927">
              <a:extLst>
                <a:ext uri="{FF2B5EF4-FFF2-40B4-BE49-F238E27FC236}">
                  <a16:creationId xmlns:a16="http://schemas.microsoft.com/office/drawing/2014/main" id="{546B95C4-B8ED-4E13-B177-9E564B640F65}"/>
                </a:ext>
              </a:extLst>
            </p:cNvPr>
            <p:cNvSpPr/>
            <p:nvPr/>
          </p:nvSpPr>
          <p:spPr bwMode="auto">
            <a:xfrm rot="16200000">
              <a:off x="2309838" y="4466896"/>
              <a:ext cx="101730" cy="0"/>
            </a:xfrm>
            <a:custGeom>
              <a:avLst/>
              <a:gdLst>
                <a:gd name="connsiteX0" fmla="*/ 0 w 208722"/>
                <a:gd name="connsiteY0" fmla="*/ 0 h 0"/>
                <a:gd name="connsiteX1" fmla="*/ 208722 w 208722"/>
                <a:gd name="connsiteY1" fmla="*/ 0 h 0"/>
              </a:gdLst>
              <a:ahLst/>
              <a:cxnLst>
                <a:cxn ang="0">
                  <a:pos x="connsiteX0" y="connsiteY0"/>
                </a:cxn>
                <a:cxn ang="0">
                  <a:pos x="connsiteX1" y="connsiteY1"/>
                </a:cxn>
              </a:cxnLst>
              <a:rect l="l" t="t" r="r" b="b"/>
              <a:pathLst>
                <a:path w="208722">
                  <a:moveTo>
                    <a:pt x="0" y="0"/>
                  </a:moveTo>
                  <a:lnTo>
                    <a:pt x="208722" y="0"/>
                  </a:lnTo>
                </a:path>
              </a:pathLst>
            </a:cu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929" name="Freeform: Shape 928">
              <a:extLst>
                <a:ext uri="{FF2B5EF4-FFF2-40B4-BE49-F238E27FC236}">
                  <a16:creationId xmlns:a16="http://schemas.microsoft.com/office/drawing/2014/main" id="{DB38A1C9-CCB3-4BB3-90DB-0957DF7973BC}"/>
                </a:ext>
              </a:extLst>
            </p:cNvPr>
            <p:cNvSpPr/>
            <p:nvPr/>
          </p:nvSpPr>
          <p:spPr bwMode="auto">
            <a:xfrm rot="16200000">
              <a:off x="5614035" y="4466896"/>
              <a:ext cx="101730" cy="0"/>
            </a:xfrm>
            <a:custGeom>
              <a:avLst/>
              <a:gdLst>
                <a:gd name="connsiteX0" fmla="*/ 0 w 208722"/>
                <a:gd name="connsiteY0" fmla="*/ 0 h 0"/>
                <a:gd name="connsiteX1" fmla="*/ 208722 w 208722"/>
                <a:gd name="connsiteY1" fmla="*/ 0 h 0"/>
              </a:gdLst>
              <a:ahLst/>
              <a:cxnLst>
                <a:cxn ang="0">
                  <a:pos x="connsiteX0" y="connsiteY0"/>
                </a:cxn>
                <a:cxn ang="0">
                  <a:pos x="connsiteX1" y="connsiteY1"/>
                </a:cxn>
              </a:cxnLst>
              <a:rect l="l" t="t" r="r" b="b"/>
              <a:pathLst>
                <a:path w="208722">
                  <a:moveTo>
                    <a:pt x="0" y="0"/>
                  </a:moveTo>
                  <a:lnTo>
                    <a:pt x="208722" y="0"/>
                  </a:lnTo>
                </a:path>
              </a:pathLst>
            </a:cu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930" name="Freeform: Shape 929">
              <a:extLst>
                <a:ext uri="{FF2B5EF4-FFF2-40B4-BE49-F238E27FC236}">
                  <a16:creationId xmlns:a16="http://schemas.microsoft.com/office/drawing/2014/main" id="{A4CC5B16-E998-4B01-9F92-875B9C3FFD82}"/>
                </a:ext>
              </a:extLst>
            </p:cNvPr>
            <p:cNvSpPr/>
            <p:nvPr/>
          </p:nvSpPr>
          <p:spPr bwMode="auto">
            <a:xfrm rot="16200000">
              <a:off x="8364052" y="4487279"/>
              <a:ext cx="142300" cy="0"/>
            </a:xfrm>
            <a:custGeom>
              <a:avLst/>
              <a:gdLst>
                <a:gd name="connsiteX0" fmla="*/ 0 w 208722"/>
                <a:gd name="connsiteY0" fmla="*/ 0 h 0"/>
                <a:gd name="connsiteX1" fmla="*/ 208722 w 208722"/>
                <a:gd name="connsiteY1" fmla="*/ 0 h 0"/>
              </a:gdLst>
              <a:ahLst/>
              <a:cxnLst>
                <a:cxn ang="0">
                  <a:pos x="connsiteX0" y="connsiteY0"/>
                </a:cxn>
                <a:cxn ang="0">
                  <a:pos x="connsiteX1" y="connsiteY1"/>
                </a:cxn>
              </a:cxnLst>
              <a:rect l="l" t="t" r="r" b="b"/>
              <a:pathLst>
                <a:path w="208722">
                  <a:moveTo>
                    <a:pt x="0" y="0"/>
                  </a:moveTo>
                  <a:lnTo>
                    <a:pt x="208722" y="0"/>
                  </a:lnTo>
                </a:path>
              </a:pathLst>
            </a:cu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931" name="Freeform: Shape 930">
              <a:extLst>
                <a:ext uri="{FF2B5EF4-FFF2-40B4-BE49-F238E27FC236}">
                  <a16:creationId xmlns:a16="http://schemas.microsoft.com/office/drawing/2014/main" id="{E2F193BF-469D-439A-BE14-389D535DF9B5}"/>
                </a:ext>
              </a:extLst>
            </p:cNvPr>
            <p:cNvSpPr/>
            <p:nvPr/>
          </p:nvSpPr>
          <p:spPr bwMode="auto">
            <a:xfrm rot="16200000">
              <a:off x="5980986" y="790551"/>
              <a:ext cx="0" cy="7241270"/>
            </a:xfrm>
            <a:custGeom>
              <a:avLst/>
              <a:gdLst>
                <a:gd name="connsiteX0" fmla="*/ 0 w 0"/>
                <a:gd name="connsiteY0" fmla="*/ 0 h 2852531"/>
                <a:gd name="connsiteX1" fmla="*/ 0 w 0"/>
                <a:gd name="connsiteY1" fmla="*/ 2852531 h 2852531"/>
              </a:gdLst>
              <a:ahLst/>
              <a:cxnLst>
                <a:cxn ang="0">
                  <a:pos x="connsiteX0" y="connsiteY0"/>
                </a:cxn>
                <a:cxn ang="0">
                  <a:pos x="connsiteX1" y="connsiteY1"/>
                </a:cxn>
              </a:cxnLst>
              <a:rect l="l" t="t" r="r" b="b"/>
              <a:pathLst>
                <a:path h="2852531">
                  <a:moveTo>
                    <a:pt x="0" y="0"/>
                  </a:moveTo>
                  <a:lnTo>
                    <a:pt x="0" y="2852531"/>
                  </a:lnTo>
                </a:path>
              </a:pathLst>
            </a:cu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932" name="Freeform: Shape 931">
              <a:extLst>
                <a:ext uri="{FF2B5EF4-FFF2-40B4-BE49-F238E27FC236}">
                  <a16:creationId xmlns:a16="http://schemas.microsoft.com/office/drawing/2014/main" id="{9C233961-882C-4209-BF7C-D91A56A31828}"/>
                </a:ext>
              </a:extLst>
            </p:cNvPr>
            <p:cNvSpPr/>
            <p:nvPr/>
          </p:nvSpPr>
          <p:spPr bwMode="auto">
            <a:xfrm rot="16200000">
              <a:off x="9577656" y="4482328"/>
              <a:ext cx="142300" cy="0"/>
            </a:xfrm>
            <a:custGeom>
              <a:avLst/>
              <a:gdLst>
                <a:gd name="connsiteX0" fmla="*/ 0 w 208722"/>
                <a:gd name="connsiteY0" fmla="*/ 0 h 0"/>
                <a:gd name="connsiteX1" fmla="*/ 208722 w 208722"/>
                <a:gd name="connsiteY1" fmla="*/ 0 h 0"/>
              </a:gdLst>
              <a:ahLst/>
              <a:cxnLst>
                <a:cxn ang="0">
                  <a:pos x="connsiteX0" y="connsiteY0"/>
                </a:cxn>
                <a:cxn ang="0">
                  <a:pos x="connsiteX1" y="connsiteY1"/>
                </a:cxn>
              </a:cxnLst>
              <a:rect l="l" t="t" r="r" b="b"/>
              <a:pathLst>
                <a:path w="208722">
                  <a:moveTo>
                    <a:pt x="0" y="0"/>
                  </a:moveTo>
                  <a:lnTo>
                    <a:pt x="208722" y="0"/>
                  </a:lnTo>
                </a:path>
              </a:pathLst>
            </a:cu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cxnSp>
        <p:nvCxnSpPr>
          <p:cNvPr id="933" name="Straight Arrow Connector 932" descr="Blue arrow">
            <a:extLst>
              <a:ext uri="{FF2B5EF4-FFF2-40B4-BE49-F238E27FC236}">
                <a16:creationId xmlns:a16="http://schemas.microsoft.com/office/drawing/2014/main" id="{18618B0D-B4B0-4656-A282-E28B1C234DD5}"/>
              </a:ext>
            </a:extLst>
          </p:cNvPr>
          <p:cNvCxnSpPr>
            <a:cxnSpLocks/>
          </p:cNvCxnSpPr>
          <p:nvPr/>
        </p:nvCxnSpPr>
        <p:spPr>
          <a:xfrm rot="16200000">
            <a:off x="7197171" y="4320854"/>
            <a:ext cx="14230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sp>
        <p:nvSpPr>
          <p:cNvPr id="934" name="Rectangle 933" descr="Gray box">
            <a:extLst>
              <a:ext uri="{FF2B5EF4-FFF2-40B4-BE49-F238E27FC236}">
                <a16:creationId xmlns:a16="http://schemas.microsoft.com/office/drawing/2014/main" id="{48EA9524-DA51-4827-9450-2AF27A004834}"/>
              </a:ext>
            </a:extLst>
          </p:cNvPr>
          <p:cNvSpPr/>
          <p:nvPr/>
        </p:nvSpPr>
        <p:spPr bwMode="auto">
          <a:xfrm>
            <a:off x="4897712" y="4483911"/>
            <a:ext cx="4003804" cy="1000762"/>
          </a:xfrm>
          <a:prstGeom prst="rect">
            <a:avLst/>
          </a:prstGeom>
          <a:no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146304"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endParaRPr kumimoji="0" lang="en-US" sz="900" b="0" i="0" u="none" strike="noStrike" kern="0" cap="none" spc="0" normalizeH="0" baseline="0" noProof="0" err="1">
              <a:ln>
                <a:noFill/>
              </a:ln>
              <a:solidFill>
                <a:srgbClr val="000000"/>
              </a:solidFill>
              <a:effectLst/>
              <a:uLnTx/>
              <a:uFillTx/>
              <a:latin typeface="Segoe UI Semibold" panose="020B0702040204020203" pitchFamily="34" charset="0"/>
              <a:ea typeface="+mn-ea"/>
              <a:cs typeface="Segoe UI Semibold" panose="020B0702040204020203" pitchFamily="34" charset="0"/>
            </a:endParaRPr>
          </a:p>
        </p:txBody>
      </p:sp>
      <p:sp>
        <p:nvSpPr>
          <p:cNvPr id="935" name="Rectangle 934">
            <a:extLst>
              <a:ext uri="{FF2B5EF4-FFF2-40B4-BE49-F238E27FC236}">
                <a16:creationId xmlns:a16="http://schemas.microsoft.com/office/drawing/2014/main" id="{659AD55F-5B4B-4E68-8B82-75A918043A12}"/>
              </a:ext>
              <a:ext uri="{C183D7F6-B498-43B3-948B-1728B52AA6E4}">
                <adec:decorative xmlns:adec="http://schemas.microsoft.com/office/drawing/2017/decorative" val="1"/>
              </a:ext>
            </a:extLst>
          </p:cNvPr>
          <p:cNvSpPr/>
          <p:nvPr/>
        </p:nvSpPr>
        <p:spPr bwMode="auto">
          <a:xfrm>
            <a:off x="8959153" y="4551689"/>
            <a:ext cx="1104059" cy="865207"/>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146304"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Campaign data, conversion data</a:t>
            </a:r>
          </a:p>
        </p:txBody>
      </p:sp>
      <p:sp>
        <p:nvSpPr>
          <p:cNvPr id="936" name="Rectangle 935">
            <a:extLst>
              <a:ext uri="{FF2B5EF4-FFF2-40B4-BE49-F238E27FC236}">
                <a16:creationId xmlns:a16="http://schemas.microsoft.com/office/drawing/2014/main" id="{2C4DB0B9-BED2-467F-AE6B-C69B62EAA135}"/>
              </a:ext>
              <a:ext uri="{C183D7F6-B498-43B3-948B-1728B52AA6E4}">
                <adec:decorative xmlns:adec="http://schemas.microsoft.com/office/drawing/2017/decorative" val="1"/>
              </a:ext>
            </a:extLst>
          </p:cNvPr>
          <p:cNvSpPr/>
          <p:nvPr/>
        </p:nvSpPr>
        <p:spPr bwMode="auto">
          <a:xfrm>
            <a:off x="10120850" y="4551691"/>
            <a:ext cx="1104059" cy="865203"/>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146304"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Third-party data </a:t>
            </a: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(digital media, enrichment and apps)</a:t>
            </a:r>
          </a:p>
        </p:txBody>
      </p:sp>
      <p:sp>
        <p:nvSpPr>
          <p:cNvPr id="937" name="Rectangle 936" descr="Gray box">
            <a:extLst>
              <a:ext uri="{FF2B5EF4-FFF2-40B4-BE49-F238E27FC236}">
                <a16:creationId xmlns:a16="http://schemas.microsoft.com/office/drawing/2014/main" id="{704E7300-BAF6-4CE8-B582-FE680474CBF5}"/>
              </a:ext>
            </a:extLst>
          </p:cNvPr>
          <p:cNvSpPr/>
          <p:nvPr/>
        </p:nvSpPr>
        <p:spPr bwMode="auto">
          <a:xfrm>
            <a:off x="1731329" y="4483911"/>
            <a:ext cx="3107254" cy="1000762"/>
          </a:xfrm>
          <a:prstGeom prst="rect">
            <a:avLst/>
          </a:prstGeom>
          <a:no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146304"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endParaRPr kumimoji="0" lang="en-US" sz="900" b="0" i="0" u="none" strike="noStrike" kern="0" cap="none" spc="0" normalizeH="0" baseline="0" noProof="0" err="1">
              <a:ln>
                <a:noFill/>
              </a:ln>
              <a:solidFill>
                <a:srgbClr val="000000"/>
              </a:solidFill>
              <a:effectLst/>
              <a:uLnTx/>
              <a:uFillTx/>
              <a:latin typeface="Segoe UI Semibold" panose="020B0702040204020203" pitchFamily="34" charset="0"/>
              <a:ea typeface="+mn-ea"/>
              <a:cs typeface="Segoe UI Semibold" panose="020B0702040204020203" pitchFamily="34" charset="0"/>
            </a:endParaRPr>
          </a:p>
        </p:txBody>
      </p:sp>
      <p:grpSp>
        <p:nvGrpSpPr>
          <p:cNvPr id="938" name="Group 937">
            <a:extLst>
              <a:ext uri="{FF2B5EF4-FFF2-40B4-BE49-F238E27FC236}">
                <a16:creationId xmlns:a16="http://schemas.microsoft.com/office/drawing/2014/main" id="{37A681D6-3715-461E-A94B-463BAD03C414}"/>
              </a:ext>
            </a:extLst>
          </p:cNvPr>
          <p:cNvGrpSpPr/>
          <p:nvPr/>
        </p:nvGrpSpPr>
        <p:grpSpPr>
          <a:xfrm>
            <a:off x="4955543" y="4501441"/>
            <a:ext cx="3878058" cy="912203"/>
            <a:chOff x="3950883" y="4523399"/>
            <a:chExt cx="3878058" cy="912203"/>
          </a:xfrm>
        </p:grpSpPr>
        <p:grpSp>
          <p:nvGrpSpPr>
            <p:cNvPr id="939" name="Group 938">
              <a:extLst>
                <a:ext uri="{FF2B5EF4-FFF2-40B4-BE49-F238E27FC236}">
                  <a16:creationId xmlns:a16="http://schemas.microsoft.com/office/drawing/2014/main" id="{90C11F9D-0430-4E8E-91FF-A74BBAB60148}"/>
                </a:ext>
              </a:extLst>
            </p:cNvPr>
            <p:cNvGrpSpPr/>
            <p:nvPr/>
          </p:nvGrpSpPr>
          <p:grpSpPr>
            <a:xfrm>
              <a:off x="3950883" y="4573647"/>
              <a:ext cx="3878058" cy="861955"/>
              <a:chOff x="4855607" y="4573647"/>
              <a:chExt cx="2973334" cy="861955"/>
            </a:xfrm>
          </p:grpSpPr>
          <p:sp>
            <p:nvSpPr>
              <p:cNvPr id="959" name="TextBox 958">
                <a:extLst>
                  <a:ext uri="{FF2B5EF4-FFF2-40B4-BE49-F238E27FC236}">
                    <a16:creationId xmlns:a16="http://schemas.microsoft.com/office/drawing/2014/main" id="{CB003947-0AEB-4FFC-9FC8-054D03755AB2}"/>
                  </a:ext>
                </a:extLst>
              </p:cNvPr>
              <p:cNvSpPr txBox="1">
                <a:spLocks/>
              </p:cNvSpPr>
              <p:nvPr/>
            </p:nvSpPr>
            <p:spPr>
              <a:xfrm>
                <a:off x="5867133" y="4573647"/>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Mainframe</a:t>
                </a:r>
              </a:p>
            </p:txBody>
          </p:sp>
          <p:sp>
            <p:nvSpPr>
              <p:cNvPr id="960" name="TextBox 959">
                <a:extLst>
                  <a:ext uri="{FF2B5EF4-FFF2-40B4-BE49-F238E27FC236}">
                    <a16:creationId xmlns:a16="http://schemas.microsoft.com/office/drawing/2014/main" id="{33CCF3D6-5E3F-4652-9C71-D3035AB332B6}"/>
                  </a:ext>
                </a:extLst>
              </p:cNvPr>
              <p:cNvSpPr txBox="1">
                <a:spLocks/>
              </p:cNvSpPr>
              <p:nvPr/>
            </p:nvSpPr>
            <p:spPr>
              <a:xfrm>
                <a:off x="6868821" y="4573647"/>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Other </a:t>
                </a:r>
                <a:br>
                  <a:rPr lang="en-US" sz="700">
                    <a:solidFill>
                      <a:sysClr val="windowText" lastClr="000000"/>
                    </a:solidFill>
                    <a:latin typeface="+mj-lt"/>
                  </a:rPr>
                </a:br>
                <a:r>
                  <a:rPr lang="en-US" sz="700">
                    <a:solidFill>
                      <a:sysClr val="windowText" lastClr="000000"/>
                    </a:solidFill>
                    <a:latin typeface="+mj-lt"/>
                  </a:rPr>
                  <a:t>clouds</a:t>
                </a:r>
              </a:p>
            </p:txBody>
          </p:sp>
          <p:sp>
            <p:nvSpPr>
              <p:cNvPr id="961" name="TextBox 960">
                <a:extLst>
                  <a:ext uri="{FF2B5EF4-FFF2-40B4-BE49-F238E27FC236}">
                    <a16:creationId xmlns:a16="http://schemas.microsoft.com/office/drawing/2014/main" id="{E2C553A9-82DA-40B3-880F-2CC0CE52DD79}"/>
                  </a:ext>
                </a:extLst>
              </p:cNvPr>
              <p:cNvSpPr txBox="1">
                <a:spLocks/>
              </p:cNvSpPr>
              <p:nvPr/>
            </p:nvSpPr>
            <p:spPr>
              <a:xfrm>
                <a:off x="4855607" y="4573647"/>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SaaS (LOB)</a:t>
                </a:r>
              </a:p>
            </p:txBody>
          </p:sp>
          <p:sp>
            <p:nvSpPr>
              <p:cNvPr id="962" name="TextBox 961">
                <a:extLst>
                  <a:ext uri="{FF2B5EF4-FFF2-40B4-BE49-F238E27FC236}">
                    <a16:creationId xmlns:a16="http://schemas.microsoft.com/office/drawing/2014/main" id="{467DA947-E3D1-46F9-8C2D-DF2F7E25B95A}"/>
                  </a:ext>
                </a:extLst>
              </p:cNvPr>
              <p:cNvSpPr txBox="1">
                <a:spLocks/>
              </p:cNvSpPr>
              <p:nvPr/>
            </p:nvSpPr>
            <p:spPr>
              <a:xfrm>
                <a:off x="5867133" y="4876731"/>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Store</a:t>
                </a:r>
              </a:p>
            </p:txBody>
          </p:sp>
          <p:sp>
            <p:nvSpPr>
              <p:cNvPr id="963" name="TextBox 962">
                <a:extLst>
                  <a:ext uri="{FF2B5EF4-FFF2-40B4-BE49-F238E27FC236}">
                    <a16:creationId xmlns:a16="http://schemas.microsoft.com/office/drawing/2014/main" id="{636B187C-41F6-4788-9D82-874AE8CC1714}"/>
                  </a:ext>
                </a:extLst>
              </p:cNvPr>
              <p:cNvSpPr txBox="1">
                <a:spLocks/>
              </p:cNvSpPr>
              <p:nvPr/>
            </p:nvSpPr>
            <p:spPr>
              <a:xfrm>
                <a:off x="6868821" y="4876731"/>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Analytics</a:t>
                </a:r>
              </a:p>
            </p:txBody>
          </p:sp>
          <p:sp>
            <p:nvSpPr>
              <p:cNvPr id="964" name="TextBox 963">
                <a:extLst>
                  <a:ext uri="{FF2B5EF4-FFF2-40B4-BE49-F238E27FC236}">
                    <a16:creationId xmlns:a16="http://schemas.microsoft.com/office/drawing/2014/main" id="{BD1725A9-393E-42AD-86CC-31FC4527A1CC}"/>
                  </a:ext>
                </a:extLst>
              </p:cNvPr>
              <p:cNvSpPr txBox="1">
                <a:spLocks/>
              </p:cNvSpPr>
              <p:nvPr/>
            </p:nvSpPr>
            <p:spPr>
              <a:xfrm>
                <a:off x="4855607" y="4876731"/>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Excel CSV</a:t>
                </a:r>
              </a:p>
            </p:txBody>
          </p:sp>
          <p:sp>
            <p:nvSpPr>
              <p:cNvPr id="965" name="TextBox 964">
                <a:extLst>
                  <a:ext uri="{FF2B5EF4-FFF2-40B4-BE49-F238E27FC236}">
                    <a16:creationId xmlns:a16="http://schemas.microsoft.com/office/drawing/2014/main" id="{22B0D16D-9A61-4711-85E4-00849C157053}"/>
                  </a:ext>
                </a:extLst>
              </p:cNvPr>
              <p:cNvSpPr txBox="1">
                <a:spLocks/>
              </p:cNvSpPr>
              <p:nvPr/>
            </p:nvSpPr>
            <p:spPr>
              <a:xfrm>
                <a:off x="5867133" y="5181750"/>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Edge</a:t>
                </a:r>
              </a:p>
            </p:txBody>
          </p:sp>
          <p:sp>
            <p:nvSpPr>
              <p:cNvPr id="966" name="TextBox 965">
                <a:extLst>
                  <a:ext uri="{FF2B5EF4-FFF2-40B4-BE49-F238E27FC236}">
                    <a16:creationId xmlns:a16="http://schemas.microsoft.com/office/drawing/2014/main" id="{0719584A-AE20-4253-B44A-13C09B80381E}"/>
                  </a:ext>
                </a:extLst>
              </p:cNvPr>
              <p:cNvSpPr txBox="1">
                <a:spLocks/>
              </p:cNvSpPr>
              <p:nvPr/>
            </p:nvSpPr>
            <p:spPr>
              <a:xfrm>
                <a:off x="6868821" y="5181750"/>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a:t>
                </a:r>
              </a:p>
            </p:txBody>
          </p:sp>
          <p:sp>
            <p:nvSpPr>
              <p:cNvPr id="967" name="TextBox 966">
                <a:extLst>
                  <a:ext uri="{FF2B5EF4-FFF2-40B4-BE49-F238E27FC236}">
                    <a16:creationId xmlns:a16="http://schemas.microsoft.com/office/drawing/2014/main" id="{2D58236A-2D24-4562-A04C-C2EF72B0511F}"/>
                  </a:ext>
                </a:extLst>
              </p:cNvPr>
              <p:cNvSpPr txBox="1">
                <a:spLocks/>
              </p:cNvSpPr>
              <p:nvPr/>
            </p:nvSpPr>
            <p:spPr>
              <a:xfrm>
                <a:off x="4855607" y="5181750"/>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Social Media</a:t>
                </a:r>
              </a:p>
            </p:txBody>
          </p:sp>
        </p:grpSp>
        <p:pic>
          <p:nvPicPr>
            <p:cNvPr id="940" name="Graphic 939" descr="Salesforce logo">
              <a:extLst>
                <a:ext uri="{FF2B5EF4-FFF2-40B4-BE49-F238E27FC236}">
                  <a16:creationId xmlns:a16="http://schemas.microsoft.com/office/drawing/2014/main" id="{370AE8DB-6B68-4F96-B38A-0F055336B4F3}"/>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4960890" y="4631728"/>
              <a:ext cx="198179" cy="138844"/>
            </a:xfrm>
            <a:prstGeom prst="rect">
              <a:avLst/>
            </a:prstGeom>
          </p:spPr>
        </p:pic>
        <p:pic>
          <p:nvPicPr>
            <p:cNvPr id="941" name="Graphic 940" descr="Facebook icon">
              <a:extLst>
                <a:ext uri="{FF2B5EF4-FFF2-40B4-BE49-F238E27FC236}">
                  <a16:creationId xmlns:a16="http://schemas.microsoft.com/office/drawing/2014/main" id="{64AA5443-881B-483E-8C21-2E7C94122779}"/>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p:blipFill>
          <p:spPr>
            <a:xfrm>
              <a:off x="4849744" y="5242276"/>
              <a:ext cx="132800" cy="132800"/>
            </a:xfrm>
            <a:prstGeom prst="rect">
              <a:avLst/>
            </a:prstGeom>
          </p:spPr>
        </p:pic>
        <p:pic>
          <p:nvPicPr>
            <p:cNvPr id="942" name="Graphic 941" descr="Twitter icon">
              <a:extLst>
                <a:ext uri="{FF2B5EF4-FFF2-40B4-BE49-F238E27FC236}">
                  <a16:creationId xmlns:a16="http://schemas.microsoft.com/office/drawing/2014/main" id="{19E259FA-F291-4985-A451-4FFCC043508B}"/>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p:blipFill>
          <p:spPr>
            <a:xfrm>
              <a:off x="5021660" y="5242276"/>
              <a:ext cx="132800" cy="132800"/>
            </a:xfrm>
            <a:prstGeom prst="rect">
              <a:avLst/>
            </a:prstGeom>
          </p:spPr>
        </p:pic>
        <p:pic>
          <p:nvPicPr>
            <p:cNvPr id="943" name="Graphic 942" descr="Arm logo">
              <a:extLst>
                <a:ext uri="{FF2B5EF4-FFF2-40B4-BE49-F238E27FC236}">
                  <a16:creationId xmlns:a16="http://schemas.microsoft.com/office/drawing/2014/main" id="{53D7450E-342D-4C5E-920E-7411EE3D5228}"/>
                </a:ext>
              </a:extLst>
            </p:cNvPr>
            <p:cNvPicPr>
              <a:picLocks noChangeAspect="1"/>
            </p:cNvPicPr>
            <p:nvPr/>
          </p:nvPicPr>
          <p:blipFill rotWithShape="1">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l="29946" t="37964" r="29873" b="38862"/>
            <a:stretch/>
          </p:blipFill>
          <p:spPr>
            <a:xfrm>
              <a:off x="6189480" y="5241037"/>
              <a:ext cx="303548" cy="135278"/>
            </a:xfrm>
            <a:prstGeom prst="rect">
              <a:avLst/>
            </a:prstGeom>
          </p:spPr>
        </p:pic>
        <p:pic>
          <p:nvPicPr>
            <p:cNvPr id="944" name="Graphic 943" descr="Intel logo">
              <a:extLst>
                <a:ext uri="{FF2B5EF4-FFF2-40B4-BE49-F238E27FC236}">
                  <a16:creationId xmlns:a16="http://schemas.microsoft.com/office/drawing/2014/main" id="{20EB9E2B-3D58-45AE-850C-4A1EBEB60C59}"/>
                </a:ext>
              </a:extLst>
            </p:cNvPr>
            <p:cNvPicPr>
              <a:picLocks noChangeAspect="1"/>
            </p:cNvPicPr>
            <p:nvPr/>
          </p:nvPicPr>
          <p:blipFill rotWithShape="1">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rcRect t="18359" b="13389"/>
            <a:stretch/>
          </p:blipFill>
          <p:spPr>
            <a:xfrm>
              <a:off x="5964498" y="5209231"/>
              <a:ext cx="225176" cy="198890"/>
            </a:xfrm>
            <a:prstGeom prst="rect">
              <a:avLst/>
            </a:prstGeom>
          </p:spPr>
        </p:pic>
        <p:pic>
          <p:nvPicPr>
            <p:cNvPr id="945" name="Graphic 944" descr="Alibaba cloud logo">
              <a:extLst>
                <a:ext uri="{FF2B5EF4-FFF2-40B4-BE49-F238E27FC236}">
                  <a16:creationId xmlns:a16="http://schemas.microsoft.com/office/drawing/2014/main" id="{5C65F942-3AF9-487A-8780-490FDE6DBCF3}"/>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7478910" y="4612811"/>
              <a:ext cx="310664" cy="159388"/>
            </a:xfrm>
            <a:prstGeom prst="rect">
              <a:avLst/>
            </a:prstGeom>
          </p:spPr>
        </p:pic>
        <p:pic>
          <p:nvPicPr>
            <p:cNvPr id="946" name="Graphic 945" descr="AWS logo">
              <a:extLst>
                <a:ext uri="{FF2B5EF4-FFF2-40B4-BE49-F238E27FC236}">
                  <a16:creationId xmlns:a16="http://schemas.microsoft.com/office/drawing/2014/main" id="{7AD0C801-A87A-4933-BD4F-C58FDD2400C8}"/>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7136760" y="4656236"/>
              <a:ext cx="202962" cy="202962"/>
            </a:xfrm>
            <a:prstGeom prst="rect">
              <a:avLst/>
            </a:prstGeom>
          </p:spPr>
        </p:pic>
        <p:pic>
          <p:nvPicPr>
            <p:cNvPr id="947" name="Graphic 946" descr="Google cloud logo">
              <a:extLst>
                <a:ext uri="{FF2B5EF4-FFF2-40B4-BE49-F238E27FC236}">
                  <a16:creationId xmlns:a16="http://schemas.microsoft.com/office/drawing/2014/main" id="{10A19D02-33FA-4DA1-9B3B-8372F4A6C899}"/>
                </a:ext>
              </a:extLst>
            </p:cNvPr>
            <p:cNvPicPr>
              <a:picLocks noChangeAspect="1"/>
            </p:cNvPicPr>
            <p:nvPr/>
          </p:nvPicPr>
          <p:blipFill rotWithShape="1">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rcRect l="9401" t="36396" r="8939" b="38967"/>
            <a:stretch/>
          </p:blipFill>
          <p:spPr>
            <a:xfrm>
              <a:off x="6966479" y="4552031"/>
              <a:ext cx="543524" cy="163978"/>
            </a:xfrm>
            <a:prstGeom prst="rect">
              <a:avLst/>
            </a:prstGeom>
          </p:spPr>
        </p:pic>
        <p:pic>
          <p:nvPicPr>
            <p:cNvPr id="948" name="Graphic 947" descr="SAS logo">
              <a:extLst>
                <a:ext uri="{FF2B5EF4-FFF2-40B4-BE49-F238E27FC236}">
                  <a16:creationId xmlns:a16="http://schemas.microsoft.com/office/drawing/2014/main" id="{C5AC02BF-FC13-4DE3-BB01-BAF56A398E03}"/>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7557811" y="4939091"/>
              <a:ext cx="248391" cy="139755"/>
            </a:xfrm>
            <a:prstGeom prst="rect">
              <a:avLst/>
            </a:prstGeom>
          </p:spPr>
        </p:pic>
        <p:pic>
          <p:nvPicPr>
            <p:cNvPr id="949" name="Picture 28" descr="Image result for Cloudera">
              <a:extLst>
                <a:ext uri="{FF2B5EF4-FFF2-40B4-BE49-F238E27FC236}">
                  <a16:creationId xmlns:a16="http://schemas.microsoft.com/office/drawing/2014/main" id="{3F0CC439-AD22-469F-8E14-52B3B5548D60}"/>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7200803" y="4969079"/>
              <a:ext cx="328984" cy="79779"/>
            </a:xfrm>
            <a:prstGeom prst="rect">
              <a:avLst/>
            </a:prstGeom>
            <a:noFill/>
            <a:extLst>
              <a:ext uri="{909E8E84-426E-40DD-AFC4-6F175D3DCCD1}">
                <a14:hiddenFill xmlns:a14="http://schemas.microsoft.com/office/drawing/2010/main">
                  <a:solidFill>
                    <a:srgbClr val="FFFFFF"/>
                  </a:solidFill>
                </a14:hiddenFill>
              </a:ext>
            </a:extLst>
          </p:spPr>
        </p:pic>
        <p:pic>
          <p:nvPicPr>
            <p:cNvPr id="950" name="Graphic 949" descr="Databrick logo">
              <a:extLst>
                <a:ext uri="{FF2B5EF4-FFF2-40B4-BE49-F238E27FC236}">
                  <a16:creationId xmlns:a16="http://schemas.microsoft.com/office/drawing/2014/main" id="{6E29874F-B2D6-4E64-A833-3C97BF272332}"/>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rcRect/>
            <a:stretch/>
          </p:blipFill>
          <p:spPr>
            <a:xfrm>
              <a:off x="7032032" y="4947726"/>
              <a:ext cx="122484" cy="122484"/>
            </a:xfrm>
            <a:prstGeom prst="rect">
              <a:avLst/>
            </a:prstGeom>
          </p:spPr>
        </p:pic>
        <p:pic>
          <p:nvPicPr>
            <p:cNvPr id="951" name="Picture 950" descr="Excel">
              <a:extLst>
                <a:ext uri="{FF2B5EF4-FFF2-40B4-BE49-F238E27FC236}">
                  <a16:creationId xmlns:a16="http://schemas.microsoft.com/office/drawing/2014/main" id="{09DE4F37-9BAD-4116-BE5B-BC624E39A81F}"/>
                </a:ext>
              </a:extLst>
            </p:cNvPr>
            <p:cNvPicPr>
              <a:picLocks noChangeAspect="1"/>
            </p:cNvPicPr>
            <p:nvPr/>
          </p:nvPicPr>
          <p:blipFill>
            <a:blip r:embed="rId43">
              <a:extLst>
                <a:ext uri="{28A0092B-C50C-407E-A947-70E740481C1C}">
                  <a14:useLocalDpi xmlns:a14="http://schemas.microsoft.com/office/drawing/2010/main" val="0"/>
                </a:ext>
              </a:extLst>
            </a:blip>
            <a:srcRect/>
            <a:stretch/>
          </p:blipFill>
          <p:spPr>
            <a:xfrm>
              <a:off x="4894539" y="4842934"/>
              <a:ext cx="337347" cy="337347"/>
            </a:xfrm>
            <a:prstGeom prst="rect">
              <a:avLst/>
            </a:prstGeom>
          </p:spPr>
        </p:pic>
        <p:pic>
          <p:nvPicPr>
            <p:cNvPr id="952" name="Picture 4" descr="A close up of a sign&#10;&#10;Description automatically generated">
              <a:extLst>
                <a:ext uri="{FF2B5EF4-FFF2-40B4-BE49-F238E27FC236}">
                  <a16:creationId xmlns:a16="http://schemas.microsoft.com/office/drawing/2014/main" id="{82379DD3-91FB-4280-B6D0-E5D5CF2C669D}"/>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6309191" y="4622075"/>
              <a:ext cx="157072" cy="157072"/>
            </a:xfrm>
            <a:prstGeom prst="rect">
              <a:avLst/>
            </a:prstGeom>
            <a:noFill/>
            <a:extLst>
              <a:ext uri="{909E8E84-426E-40DD-AFC4-6F175D3DCCD1}">
                <a14:hiddenFill xmlns:a14="http://schemas.microsoft.com/office/drawing/2010/main">
                  <a:solidFill>
                    <a:srgbClr val="FFFFFF"/>
                  </a:solidFill>
                </a14:hiddenFill>
              </a:ext>
            </a:extLst>
          </p:spPr>
        </p:pic>
        <p:pic>
          <p:nvPicPr>
            <p:cNvPr id="953" name="Picture 14" descr="Image result for Oracle">
              <a:extLst>
                <a:ext uri="{FF2B5EF4-FFF2-40B4-BE49-F238E27FC236}">
                  <a16:creationId xmlns:a16="http://schemas.microsoft.com/office/drawing/2014/main" id="{9700ADCE-481A-49F3-A514-7075307BD7B4}"/>
                </a:ext>
              </a:extLst>
            </p:cNvPr>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5804434" y="4921280"/>
              <a:ext cx="302551" cy="42980"/>
            </a:xfrm>
            <a:prstGeom prst="rect">
              <a:avLst/>
            </a:prstGeom>
            <a:noFill/>
            <a:extLst>
              <a:ext uri="{909E8E84-426E-40DD-AFC4-6F175D3DCCD1}">
                <a14:hiddenFill xmlns:a14="http://schemas.microsoft.com/office/drawing/2010/main">
                  <a:solidFill>
                    <a:srgbClr val="FFFFFF"/>
                  </a:solidFill>
                </a14:hiddenFill>
              </a:ext>
            </a:extLst>
          </p:spPr>
        </p:pic>
        <p:pic>
          <p:nvPicPr>
            <p:cNvPr id="954" name="Picture 24" descr="Image result for Teradata logo">
              <a:extLst>
                <a:ext uri="{FF2B5EF4-FFF2-40B4-BE49-F238E27FC236}">
                  <a16:creationId xmlns:a16="http://schemas.microsoft.com/office/drawing/2014/main" id="{F0E7EAEC-708E-4A46-BEB4-C8466C6093FA}"/>
                </a:ext>
              </a:extLst>
            </p:cNvPr>
            <p:cNvPicPr>
              <a:picLocks noChangeAspect="1" noChangeArrowheads="1"/>
            </p:cNvPicPr>
            <p:nvPr/>
          </p:nvPicPr>
          <p:blipFill rotWithShape="1">
            <a:blip r:embed="rId46" cstate="print">
              <a:extLst>
                <a:ext uri="{28A0092B-C50C-407E-A947-70E740481C1C}">
                  <a14:useLocalDpi xmlns:a14="http://schemas.microsoft.com/office/drawing/2010/main" val="0"/>
                </a:ext>
              </a:extLst>
            </a:blip>
            <a:srcRect/>
            <a:stretch/>
          </p:blipFill>
          <p:spPr bwMode="auto">
            <a:xfrm>
              <a:off x="5816671" y="5007246"/>
              <a:ext cx="278076" cy="93659"/>
            </a:xfrm>
            <a:prstGeom prst="rect">
              <a:avLst/>
            </a:prstGeom>
            <a:noFill/>
            <a:extLst>
              <a:ext uri="{909E8E84-426E-40DD-AFC4-6F175D3DCCD1}">
                <a14:hiddenFill xmlns:a14="http://schemas.microsoft.com/office/drawing/2010/main">
                  <a:solidFill>
                    <a:srgbClr val="FFFFFF"/>
                  </a:solidFill>
                </a14:hiddenFill>
              </a:ext>
            </a:extLst>
          </p:spPr>
        </p:pic>
        <p:pic>
          <p:nvPicPr>
            <p:cNvPr id="955" name="Picture 2" descr="MonoDB logo">
              <a:extLst>
                <a:ext uri="{FF2B5EF4-FFF2-40B4-BE49-F238E27FC236}">
                  <a16:creationId xmlns:a16="http://schemas.microsoft.com/office/drawing/2014/main" id="{C108FE41-A570-4EED-8C18-499F2B019A06}"/>
                </a:ext>
              </a:extLst>
            </p:cNvPr>
            <p:cNvPicPr>
              <a:picLocks noChangeAspect="1" noChangeArrowheads="1"/>
            </p:cNvPicPr>
            <p:nvPr/>
          </p:nvPicPr>
          <p:blipFill>
            <a:blip r:embed="rId47" cstate="print">
              <a:extLst>
                <a:ext uri="{28A0092B-C50C-407E-A947-70E740481C1C}">
                  <a14:useLocalDpi xmlns:a14="http://schemas.microsoft.com/office/drawing/2010/main" val="0"/>
                </a:ext>
              </a:extLst>
            </a:blip>
            <a:stretch>
              <a:fillRect/>
            </a:stretch>
          </p:blipFill>
          <p:spPr bwMode="auto">
            <a:xfrm>
              <a:off x="6167318" y="5019753"/>
              <a:ext cx="300288" cy="81528"/>
            </a:xfrm>
            <a:prstGeom prst="rect">
              <a:avLst/>
            </a:prstGeom>
            <a:noFill/>
            <a:extLst>
              <a:ext uri="{909E8E84-426E-40DD-AFC4-6F175D3DCCD1}">
                <a14:hiddenFill xmlns:a14="http://schemas.microsoft.com/office/drawing/2010/main">
                  <a:solidFill>
                    <a:srgbClr val="FFFFFF"/>
                  </a:solidFill>
                </a14:hiddenFill>
              </a:ext>
            </a:extLst>
          </p:spPr>
        </p:pic>
        <p:pic>
          <p:nvPicPr>
            <p:cNvPr id="956" name="Picture 955" descr="Cassandra logo">
              <a:extLst>
                <a:ext uri="{FF2B5EF4-FFF2-40B4-BE49-F238E27FC236}">
                  <a16:creationId xmlns:a16="http://schemas.microsoft.com/office/drawing/2014/main" id="{3EEEA199-1C8E-4F90-86E6-A0E35C57AB51}"/>
                </a:ext>
              </a:extLst>
            </p:cNvPr>
            <p:cNvPicPr>
              <a:picLocks noChangeAspect="1"/>
            </p:cNvPicPr>
            <p:nvPr/>
          </p:nvPicPr>
          <p:blipFill>
            <a:blip r:embed="rId48"/>
            <a:stretch>
              <a:fillRect/>
            </a:stretch>
          </p:blipFill>
          <p:spPr>
            <a:xfrm>
              <a:off x="6221116" y="4897313"/>
              <a:ext cx="192693" cy="129201"/>
            </a:xfrm>
            <a:prstGeom prst="rect">
              <a:avLst/>
            </a:prstGeom>
          </p:spPr>
        </p:pic>
        <p:pic>
          <p:nvPicPr>
            <p:cNvPr id="957" name="Picture 8" descr="Image result for SAP HANA logo">
              <a:extLst>
                <a:ext uri="{FF2B5EF4-FFF2-40B4-BE49-F238E27FC236}">
                  <a16:creationId xmlns:a16="http://schemas.microsoft.com/office/drawing/2014/main" id="{7E4CCDC2-8FCA-4438-88BD-F449D46E07F1}"/>
                </a:ext>
              </a:extLst>
            </p:cNvPr>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4638883" y="4738869"/>
              <a:ext cx="244544" cy="67216"/>
            </a:xfrm>
            <a:prstGeom prst="rect">
              <a:avLst/>
            </a:prstGeom>
            <a:noFill/>
            <a:extLst>
              <a:ext uri="{909E8E84-426E-40DD-AFC4-6F175D3DCCD1}">
                <a14:hiddenFill xmlns:a14="http://schemas.microsoft.com/office/drawing/2010/main">
                  <a:solidFill>
                    <a:srgbClr val="FFFFFF"/>
                  </a:solidFill>
                </a14:hiddenFill>
              </a:ext>
            </a:extLst>
          </p:spPr>
        </p:pic>
        <p:pic>
          <p:nvPicPr>
            <p:cNvPr id="958" name="Graphic 957" descr="Workday logo">
              <a:extLst>
                <a:ext uri="{FF2B5EF4-FFF2-40B4-BE49-F238E27FC236}">
                  <a16:creationId xmlns:a16="http://schemas.microsoft.com/office/drawing/2014/main" id="{366010CA-B9A7-491E-9953-08AD7EA8D155}"/>
                </a:ext>
              </a:extLst>
            </p:cNvPr>
            <p:cNvPicPr>
              <a:picLocks noChangeAspect="1"/>
            </p:cNvPicPr>
            <p:nvPr/>
          </p:nvPicPr>
          <p:blipFill>
            <a:blip r:embed="rId50">
              <a:extLst>
                <a:ext uri="{28A0092B-C50C-407E-A947-70E740481C1C}">
                  <a14:useLocalDpi xmlns:a14="http://schemas.microsoft.com/office/drawing/2010/main" val="0"/>
                </a:ext>
                <a:ext uri="{96DAC541-7B7A-43D3-8B79-37D633B846F1}">
                  <asvg:svgBlip xmlns:asvg="http://schemas.microsoft.com/office/drawing/2016/SVG/main" r:embed="rId51"/>
                </a:ext>
              </a:extLst>
            </a:blip>
            <a:stretch>
              <a:fillRect/>
            </a:stretch>
          </p:blipFill>
          <p:spPr>
            <a:xfrm>
              <a:off x="4624566" y="4523399"/>
              <a:ext cx="281268" cy="281268"/>
            </a:xfrm>
            <a:prstGeom prst="rect">
              <a:avLst/>
            </a:prstGeom>
          </p:spPr>
        </p:pic>
      </p:grpSp>
      <p:sp>
        <p:nvSpPr>
          <p:cNvPr id="969" name="Oval 968" descr="Dark blue circle">
            <a:extLst>
              <a:ext uri="{FF2B5EF4-FFF2-40B4-BE49-F238E27FC236}">
                <a16:creationId xmlns:a16="http://schemas.microsoft.com/office/drawing/2014/main" id="{971BA8E9-BFE8-48B9-A987-CEECCB5864B4}"/>
              </a:ext>
            </a:extLst>
          </p:cNvPr>
          <p:cNvSpPr/>
          <p:nvPr/>
        </p:nvSpPr>
        <p:spPr bwMode="auto">
          <a:xfrm>
            <a:off x="5863747" y="3954065"/>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70" name="Oval 969" descr="Dark blue circle">
            <a:extLst>
              <a:ext uri="{FF2B5EF4-FFF2-40B4-BE49-F238E27FC236}">
                <a16:creationId xmlns:a16="http://schemas.microsoft.com/office/drawing/2014/main" id="{7EFE7FC8-3827-4674-83F0-449458CE37CF}"/>
              </a:ext>
            </a:extLst>
          </p:cNvPr>
          <p:cNvSpPr/>
          <p:nvPr/>
        </p:nvSpPr>
        <p:spPr bwMode="auto">
          <a:xfrm>
            <a:off x="7873176" y="3956302"/>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71" name="Oval 970" descr="Dark blue circle">
            <a:extLst>
              <a:ext uri="{FF2B5EF4-FFF2-40B4-BE49-F238E27FC236}">
                <a16:creationId xmlns:a16="http://schemas.microsoft.com/office/drawing/2014/main" id="{B72131E7-4BC8-4FD9-BBCF-1ED09D54F74B}"/>
              </a:ext>
            </a:extLst>
          </p:cNvPr>
          <p:cNvSpPr/>
          <p:nvPr/>
        </p:nvSpPr>
        <p:spPr bwMode="auto">
          <a:xfrm>
            <a:off x="8170016" y="3576675"/>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72" name="Oval 971" descr="Dark blue circle">
            <a:extLst>
              <a:ext uri="{FF2B5EF4-FFF2-40B4-BE49-F238E27FC236}">
                <a16:creationId xmlns:a16="http://schemas.microsoft.com/office/drawing/2014/main" id="{81AF5659-926C-41D0-8A93-54E00E91EB4B}"/>
              </a:ext>
            </a:extLst>
          </p:cNvPr>
          <p:cNvSpPr/>
          <p:nvPr/>
        </p:nvSpPr>
        <p:spPr bwMode="auto">
          <a:xfrm>
            <a:off x="9749657" y="3549400"/>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73" name="Oval 972" descr="Dark blue circle">
            <a:extLst>
              <a:ext uri="{FF2B5EF4-FFF2-40B4-BE49-F238E27FC236}">
                <a16:creationId xmlns:a16="http://schemas.microsoft.com/office/drawing/2014/main" id="{A13745B0-8AF4-4085-B039-EFE8D5F09104}"/>
              </a:ext>
            </a:extLst>
          </p:cNvPr>
          <p:cNvSpPr/>
          <p:nvPr/>
        </p:nvSpPr>
        <p:spPr bwMode="auto">
          <a:xfrm>
            <a:off x="10563990" y="3528219"/>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74" name="Oval 973" descr="Dark blue circle">
            <a:extLst>
              <a:ext uri="{FF2B5EF4-FFF2-40B4-BE49-F238E27FC236}">
                <a16:creationId xmlns:a16="http://schemas.microsoft.com/office/drawing/2014/main" id="{4483A51D-886C-48ED-8E0E-E4B86A2EDEDB}"/>
              </a:ext>
            </a:extLst>
          </p:cNvPr>
          <p:cNvSpPr/>
          <p:nvPr/>
        </p:nvSpPr>
        <p:spPr bwMode="auto">
          <a:xfrm>
            <a:off x="10532862" y="2912413"/>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75" name="Oval 974" descr="Dark blue circle">
            <a:extLst>
              <a:ext uri="{FF2B5EF4-FFF2-40B4-BE49-F238E27FC236}">
                <a16:creationId xmlns:a16="http://schemas.microsoft.com/office/drawing/2014/main" id="{8136FA48-0FA8-4727-B7AB-981C169B9B2D}"/>
              </a:ext>
            </a:extLst>
          </p:cNvPr>
          <p:cNvSpPr/>
          <p:nvPr/>
        </p:nvSpPr>
        <p:spPr bwMode="auto">
          <a:xfrm>
            <a:off x="11199673" y="2876853"/>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76" name="Rectangle 975">
            <a:extLst>
              <a:ext uri="{FF2B5EF4-FFF2-40B4-BE49-F238E27FC236}">
                <a16:creationId xmlns:a16="http://schemas.microsoft.com/office/drawing/2014/main" id="{6275FB44-A13D-4F51-AC59-B11EA5DA8E19}"/>
              </a:ext>
            </a:extLst>
          </p:cNvPr>
          <p:cNvSpPr/>
          <p:nvPr/>
        </p:nvSpPr>
        <p:spPr bwMode="auto">
          <a:xfrm>
            <a:off x="6219963" y="3913300"/>
            <a:ext cx="2103120" cy="317541"/>
          </a:xfrm>
          <a:prstGeom prst="rect">
            <a:avLst/>
          </a:prstGeom>
          <a:solidFill>
            <a:schemeClr val="bg1">
              <a:lumMod val="95000"/>
            </a:schemeClr>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Real-time streaming data</a:t>
            </a:r>
          </a:p>
        </p:txBody>
      </p:sp>
      <p:pic>
        <p:nvPicPr>
          <p:cNvPr id="977" name="Graphic 976">
            <a:extLst>
              <a:ext uri="{FF2B5EF4-FFF2-40B4-BE49-F238E27FC236}">
                <a16:creationId xmlns:a16="http://schemas.microsoft.com/office/drawing/2014/main" id="{7A59972B-C6C6-46A8-A982-0E12CB625439}"/>
              </a:ext>
              <a:ext uri="{C183D7F6-B498-43B3-948B-1728B52AA6E4}">
                <adec:decorative xmlns:adec="http://schemas.microsoft.com/office/drawing/2017/decorative" val="1"/>
              </a:ext>
            </a:extLst>
          </p:cNvPr>
          <p:cNvPicPr>
            <a:picLocks noChangeAspect="1"/>
          </p:cNvPicPr>
          <p:nvPr/>
        </p:nvPicPr>
        <p:blipFill>
          <a:blip r:embed="rId52">
            <a:extLst>
              <a:ext uri="{28A0092B-C50C-407E-A947-70E740481C1C}">
                <a14:useLocalDpi xmlns:a14="http://schemas.microsoft.com/office/drawing/2010/main" val="0"/>
              </a:ext>
              <a:ext uri="{96DAC541-7B7A-43D3-8B79-37D633B846F1}">
                <asvg:svgBlip xmlns:asvg="http://schemas.microsoft.com/office/drawing/2016/SVG/main" r:embed="rId53"/>
              </a:ext>
            </a:extLst>
          </a:blip>
          <a:srcRect/>
          <a:stretch/>
        </p:blipFill>
        <p:spPr>
          <a:xfrm rot="5400000">
            <a:off x="7964511" y="3946201"/>
            <a:ext cx="251738" cy="251738"/>
          </a:xfrm>
          <a:prstGeom prst="rect">
            <a:avLst/>
          </a:prstGeom>
        </p:spPr>
      </p:pic>
      <p:grpSp>
        <p:nvGrpSpPr>
          <p:cNvPr id="978" name="Group 977">
            <a:extLst>
              <a:ext uri="{FF2B5EF4-FFF2-40B4-BE49-F238E27FC236}">
                <a16:creationId xmlns:a16="http://schemas.microsoft.com/office/drawing/2014/main" id="{69F40D7C-E3E9-4FB2-AD7D-3CBCB913D14A}"/>
              </a:ext>
            </a:extLst>
          </p:cNvPr>
          <p:cNvGrpSpPr/>
          <p:nvPr/>
        </p:nvGrpSpPr>
        <p:grpSpPr>
          <a:xfrm>
            <a:off x="7515558" y="3486669"/>
            <a:ext cx="822960" cy="283517"/>
            <a:chOff x="6530821" y="2692328"/>
            <a:chExt cx="822960" cy="283517"/>
          </a:xfrm>
        </p:grpSpPr>
        <p:sp>
          <p:nvSpPr>
            <p:cNvPr id="979" name="Rectangle 978">
              <a:extLst>
                <a:ext uri="{FF2B5EF4-FFF2-40B4-BE49-F238E27FC236}">
                  <a16:creationId xmlns:a16="http://schemas.microsoft.com/office/drawing/2014/main" id="{C0C334F7-308D-4BEE-A2EB-A54A49594C93}"/>
                </a:ext>
              </a:extLst>
            </p:cNvPr>
            <p:cNvSpPr/>
            <p:nvPr/>
          </p:nvSpPr>
          <p:spPr bwMode="auto">
            <a:xfrm>
              <a:off x="6530821" y="2692328"/>
              <a:ext cx="822960" cy="283517"/>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91440" tIns="0" rIns="91440" bIns="0" numCol="1" spcCol="0" rtlCol="0" fromWordArt="0" anchor="ctr"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Change </a:t>
              </a:r>
              <a:b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feed</a:t>
              </a:r>
            </a:p>
          </p:txBody>
        </p:sp>
        <p:pic>
          <p:nvPicPr>
            <p:cNvPr id="980" name="Graphic 979">
              <a:extLst>
                <a:ext uri="{FF2B5EF4-FFF2-40B4-BE49-F238E27FC236}">
                  <a16:creationId xmlns:a16="http://schemas.microsoft.com/office/drawing/2014/main" id="{C806773C-D1B3-47EB-BA06-C5F2B5F7EF09}"/>
                </a:ext>
              </a:extLst>
            </p:cNvPr>
            <p:cNvPicPr>
              <a:picLocks noChangeAspect="1"/>
            </p:cNvPicPr>
            <p:nvPr/>
          </p:nvPicPr>
          <p:blipFill>
            <a:blip r:embed="rId54">
              <a:extLst>
                <a:ext uri="{28A0092B-C50C-407E-A947-70E740481C1C}">
                  <a14:useLocalDpi xmlns:a14="http://schemas.microsoft.com/office/drawing/2010/main" val="0"/>
                </a:ext>
                <a:ext uri="{96DAC541-7B7A-43D3-8B79-37D633B846F1}">
                  <asvg:svgBlip xmlns:asvg="http://schemas.microsoft.com/office/drawing/2016/SVG/main" r:embed="rId55"/>
                </a:ext>
              </a:extLst>
            </a:blip>
            <a:srcRect/>
            <a:stretch/>
          </p:blipFill>
          <p:spPr>
            <a:xfrm>
              <a:off x="7082636" y="2761160"/>
              <a:ext cx="163308" cy="163308"/>
            </a:xfrm>
            <a:prstGeom prst="rect">
              <a:avLst/>
            </a:prstGeom>
          </p:spPr>
        </p:pic>
      </p:grpSp>
      <p:grpSp>
        <p:nvGrpSpPr>
          <p:cNvPr id="981" name="Group 980">
            <a:extLst>
              <a:ext uri="{FF2B5EF4-FFF2-40B4-BE49-F238E27FC236}">
                <a16:creationId xmlns:a16="http://schemas.microsoft.com/office/drawing/2014/main" id="{630AE425-F67E-41CA-B2B4-73C70615A625}"/>
              </a:ext>
            </a:extLst>
          </p:cNvPr>
          <p:cNvGrpSpPr/>
          <p:nvPr/>
        </p:nvGrpSpPr>
        <p:grpSpPr>
          <a:xfrm>
            <a:off x="9030767" y="3490868"/>
            <a:ext cx="1760405" cy="282580"/>
            <a:chOff x="9030767" y="2696527"/>
            <a:chExt cx="1760405" cy="282580"/>
          </a:xfrm>
        </p:grpSpPr>
        <p:sp>
          <p:nvSpPr>
            <p:cNvPr id="982" name="Rectangle 981">
              <a:extLst>
                <a:ext uri="{FF2B5EF4-FFF2-40B4-BE49-F238E27FC236}">
                  <a16:creationId xmlns:a16="http://schemas.microsoft.com/office/drawing/2014/main" id="{27007312-5887-436A-AC64-0EC9B908EFAA}"/>
                </a:ext>
              </a:extLst>
            </p:cNvPr>
            <p:cNvSpPr/>
            <p:nvPr/>
          </p:nvSpPr>
          <p:spPr bwMode="auto">
            <a:xfrm>
              <a:off x="9030767" y="2696527"/>
              <a:ext cx="1760405" cy="282580"/>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91440" tIns="91440" rIns="91440" bIns="91440" numCol="1" spcCol="0" rtlCol="0" fromWordArt="0" anchor="ctr"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Event Based Processing</a:t>
              </a:r>
            </a:p>
          </p:txBody>
        </p:sp>
        <p:pic>
          <p:nvPicPr>
            <p:cNvPr id="983" name="Graphic 982">
              <a:extLst>
                <a:ext uri="{FF2B5EF4-FFF2-40B4-BE49-F238E27FC236}">
                  <a16:creationId xmlns:a16="http://schemas.microsoft.com/office/drawing/2014/main" id="{8C12C665-073A-44CD-9DC7-D775B0B6E98E}"/>
                </a:ext>
              </a:extLst>
            </p:cNvPr>
            <p:cNvPicPr>
              <a:picLocks noChangeAspect="1"/>
            </p:cNvPicPr>
            <p:nvPr/>
          </p:nvPicPr>
          <p:blipFill>
            <a:blip r:embed="rId56">
              <a:extLst>
                <a:ext uri="{28A0092B-C50C-407E-A947-70E740481C1C}">
                  <a14:useLocalDpi xmlns:a14="http://schemas.microsoft.com/office/drawing/2010/main" val="0"/>
                </a:ext>
                <a:ext uri="{96DAC541-7B7A-43D3-8B79-37D633B846F1}">
                  <asvg:svgBlip xmlns:asvg="http://schemas.microsoft.com/office/drawing/2016/SVG/main" r:embed="rId57"/>
                </a:ext>
              </a:extLst>
            </a:blip>
            <a:srcRect/>
            <a:stretch/>
          </p:blipFill>
          <p:spPr>
            <a:xfrm>
              <a:off x="10248311" y="2757832"/>
              <a:ext cx="173089" cy="173088"/>
            </a:xfrm>
            <a:prstGeom prst="rect">
              <a:avLst/>
            </a:prstGeom>
          </p:spPr>
        </p:pic>
        <p:pic>
          <p:nvPicPr>
            <p:cNvPr id="984" name="Graphic 983">
              <a:extLst>
                <a:ext uri="{FF2B5EF4-FFF2-40B4-BE49-F238E27FC236}">
                  <a16:creationId xmlns:a16="http://schemas.microsoft.com/office/drawing/2014/main" id="{BCE050DF-DB49-489D-BEEA-A86EFC57B7F7}"/>
                </a:ext>
              </a:extLst>
            </p:cNvPr>
            <p:cNvPicPr>
              <a:picLocks noChangeAspect="1"/>
            </p:cNvPicPr>
            <p:nvPr/>
          </p:nvPicPr>
          <p:blipFill rotWithShape="1">
            <a:blip r:embed="rId58">
              <a:extLst>
                <a:ext uri="{28A0092B-C50C-407E-A947-70E740481C1C}">
                  <a14:useLocalDpi xmlns:a14="http://schemas.microsoft.com/office/drawing/2010/main" val="0"/>
                </a:ext>
                <a:ext uri="{96DAC541-7B7A-43D3-8B79-37D633B846F1}">
                  <asvg:svgBlip xmlns:asvg="http://schemas.microsoft.com/office/drawing/2016/SVG/main" r:embed="rId59"/>
                </a:ext>
              </a:extLst>
            </a:blip>
            <a:srcRect t="2" r="69645" b="-3413"/>
            <a:stretch/>
          </p:blipFill>
          <p:spPr>
            <a:xfrm>
              <a:off x="10480860" y="2759374"/>
              <a:ext cx="103933" cy="164388"/>
            </a:xfrm>
            <a:prstGeom prst="rect">
              <a:avLst/>
            </a:prstGeom>
          </p:spPr>
        </p:pic>
      </p:grpSp>
      <p:sp>
        <p:nvSpPr>
          <p:cNvPr id="985" name="Rectangle 984">
            <a:extLst>
              <a:ext uri="{FF2B5EF4-FFF2-40B4-BE49-F238E27FC236}">
                <a16:creationId xmlns:a16="http://schemas.microsoft.com/office/drawing/2014/main" id="{7A471E62-6F97-438C-A270-899818C64853}"/>
              </a:ext>
            </a:extLst>
          </p:cNvPr>
          <p:cNvSpPr/>
          <p:nvPr/>
        </p:nvSpPr>
        <p:spPr bwMode="auto">
          <a:xfrm>
            <a:off x="11026678" y="2862735"/>
            <a:ext cx="452270" cy="222109"/>
          </a:xfrm>
          <a:prstGeom prst="rect">
            <a:avLst/>
          </a:prstGeom>
          <a:solidFill>
            <a:schemeClr val="bg1"/>
          </a:solidFill>
          <a:ln w="15875">
            <a:solidFill>
              <a:srgbClr val="BFBFB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r>
              <a:rPr kumimoji="0" lang="en-US" sz="600" b="0" i="0" u="none" strike="noStrike" kern="0" cap="none" spc="0" normalizeH="0" baseline="0" noProof="0">
                <a:ln>
                  <a:noFill/>
                </a:ln>
                <a:solidFill>
                  <a:srgbClr val="0078D4"/>
                </a:solidFill>
                <a:effectLst/>
                <a:uLnTx/>
                <a:uFillTx/>
                <a:latin typeface="Segoe UI"/>
                <a:ea typeface="+mn-ea"/>
                <a:cs typeface="Segoe UI Semibold" panose="020B0702040204020203" pitchFamily="34" charset="0"/>
              </a:rPr>
              <a:t>Last 15 min</a:t>
            </a:r>
          </a:p>
        </p:txBody>
      </p:sp>
      <p:sp>
        <p:nvSpPr>
          <p:cNvPr id="986" name="Rectangle 985">
            <a:extLst>
              <a:ext uri="{FF2B5EF4-FFF2-40B4-BE49-F238E27FC236}">
                <a16:creationId xmlns:a16="http://schemas.microsoft.com/office/drawing/2014/main" id="{3A81BD83-E1EF-4FE0-BB6B-EF385B6DDC9F}"/>
              </a:ext>
            </a:extLst>
          </p:cNvPr>
          <p:cNvSpPr/>
          <p:nvPr/>
        </p:nvSpPr>
        <p:spPr bwMode="auto">
          <a:xfrm>
            <a:off x="10390167" y="2862735"/>
            <a:ext cx="453433" cy="222109"/>
          </a:xfrm>
          <a:prstGeom prst="rect">
            <a:avLst/>
          </a:prstGeom>
          <a:solidFill>
            <a:schemeClr val="bg1"/>
          </a:solidFill>
          <a:ln w="15875">
            <a:solidFill>
              <a:srgbClr val="BFBFB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r>
              <a:rPr kumimoji="0" lang="en-US" sz="600" b="0" i="0" u="none" strike="noStrike" kern="0" cap="none" spc="0" normalizeH="0" baseline="0" noProof="0">
                <a:ln>
                  <a:noFill/>
                </a:ln>
                <a:solidFill>
                  <a:srgbClr val="0078D4"/>
                </a:solidFill>
                <a:effectLst/>
                <a:uLnTx/>
                <a:uFillTx/>
                <a:latin typeface="Segoe UI"/>
                <a:ea typeface="+mn-ea"/>
                <a:cs typeface="Segoe UI Semibold" panose="020B0702040204020203" pitchFamily="34" charset="0"/>
              </a:rPr>
              <a:t>Last 1,000 records</a:t>
            </a:r>
          </a:p>
        </p:txBody>
      </p:sp>
      <p:sp>
        <p:nvSpPr>
          <p:cNvPr id="987" name="Rectangle 986">
            <a:extLst>
              <a:ext uri="{FF2B5EF4-FFF2-40B4-BE49-F238E27FC236}">
                <a16:creationId xmlns:a16="http://schemas.microsoft.com/office/drawing/2014/main" id="{16ECA8F6-AF87-490C-A7A7-5476FEB72B39}"/>
              </a:ext>
              <a:ext uri="{C183D7F6-B498-43B3-948B-1728B52AA6E4}">
                <adec:decorative xmlns:adec="http://schemas.microsoft.com/office/drawing/2017/decorative" val="1"/>
              </a:ext>
            </a:extLst>
          </p:cNvPr>
          <p:cNvSpPr/>
          <p:nvPr/>
        </p:nvSpPr>
        <p:spPr bwMode="auto">
          <a:xfrm>
            <a:off x="5405040" y="2658346"/>
            <a:ext cx="4934710" cy="583348"/>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91440" bIns="91440" numCol="1" spcCol="0" rtlCol="0" fromWordArt="0" anchor="t" anchorCtr="0" forceAA="0" compatLnSpc="1">
            <a:prstTxWarp prst="textNoShape">
              <a:avLst/>
            </a:prstTxWarp>
            <a:noAutofit/>
          </a:bodyPr>
          <a:lstStyle/>
          <a:p>
            <a:pPr marL="0" marR="0" lvl="0" indent="0" algn="ctr" defTabSz="710593" rtl="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endParaRPr>
          </a:p>
        </p:txBody>
      </p:sp>
      <p:sp>
        <p:nvSpPr>
          <p:cNvPr id="988" name="Rectangle 987">
            <a:extLst>
              <a:ext uri="{FF2B5EF4-FFF2-40B4-BE49-F238E27FC236}">
                <a16:creationId xmlns:a16="http://schemas.microsoft.com/office/drawing/2014/main" id="{B77B4706-04C1-468E-9683-12E6410A3A8A}"/>
              </a:ext>
              <a:ext uri="{C183D7F6-B498-43B3-948B-1728B52AA6E4}">
                <adec:decorative xmlns:adec="http://schemas.microsoft.com/office/drawing/2017/decorative" val="1"/>
              </a:ext>
            </a:extLst>
          </p:cNvPr>
          <p:cNvSpPr/>
          <p:nvPr/>
        </p:nvSpPr>
        <p:spPr bwMode="auto">
          <a:xfrm>
            <a:off x="7622142" y="2721216"/>
            <a:ext cx="2377440" cy="191073"/>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defTabSz="710593">
              <a:lnSpc>
                <a:spcPct val="90000"/>
              </a:lnSpc>
              <a:spcBef>
                <a:spcPct val="0"/>
              </a:spcBef>
              <a:spcAft>
                <a:spcPts val="400"/>
              </a:spcAft>
              <a:defRPr/>
            </a:pPr>
            <a:r>
              <a:rPr lang="en-US" sz="900" kern="0">
                <a:solidFill>
                  <a:srgbClr val="000000"/>
                </a:solidFill>
                <a:latin typeface="Segoe UI Semibold" panose="020B0702040204020203" pitchFamily="34" charset="0"/>
                <a:cs typeface="Segoe UI Semibold" panose="020B0702040204020203" pitchFamily="34" charset="0"/>
              </a:rPr>
              <a:t>CDM    </a:t>
            </a:r>
            <a:r>
              <a:rPr kumimoji="0" lang="en-US" sz="700" b="0" i="0" u="none" strike="noStrike" kern="0" cap="none" spc="0" normalizeH="0" baseline="0" noProof="0">
                <a:ln>
                  <a:noFill/>
                </a:ln>
                <a:solidFill>
                  <a:srgbClr val="0078D4"/>
                </a:solidFill>
                <a:effectLst/>
                <a:uLnTx/>
                <a:uFillTx/>
                <a:latin typeface="Segoe UI"/>
                <a:ea typeface="+mn-ea"/>
                <a:cs typeface="Segoe UI Semibold" panose="020B0702040204020203" pitchFamily="34" charset="0"/>
              </a:rPr>
              <a:t>Profile unification</a:t>
            </a:r>
            <a:r>
              <a:rPr kumimoji="0" lang="en-US" sz="700" b="0" i="0" u="none" strike="noStrike" kern="0" cap="none" spc="0" normalizeH="0" noProof="0">
                <a:ln>
                  <a:noFill/>
                </a:ln>
                <a:solidFill>
                  <a:srgbClr val="0078D4"/>
                </a:solidFill>
                <a:effectLst/>
                <a:uLnTx/>
                <a:uFillTx/>
                <a:latin typeface="Segoe UI"/>
                <a:ea typeface="+mn-ea"/>
                <a:cs typeface="Segoe UI Semibold" panose="020B0702040204020203" pitchFamily="34" charset="0"/>
              </a:rPr>
              <a:t> | </a:t>
            </a:r>
            <a:r>
              <a:rPr kumimoji="0" lang="en-US" sz="700" b="0" i="0" u="none" strike="noStrike" kern="0" cap="none" spc="0" normalizeH="0" baseline="0" noProof="0">
                <a:ln>
                  <a:noFill/>
                </a:ln>
                <a:solidFill>
                  <a:srgbClr val="0078D4"/>
                </a:solidFill>
                <a:effectLst/>
                <a:uLnTx/>
                <a:uFillTx/>
                <a:latin typeface="Segoe UI"/>
                <a:ea typeface="+mn-ea"/>
                <a:cs typeface="Segoe UI Semibold" panose="020B0702040204020203" pitchFamily="34" charset="0"/>
              </a:rPr>
              <a:t>Signalization | Segmentation</a:t>
            </a:r>
          </a:p>
        </p:txBody>
      </p:sp>
      <p:sp>
        <p:nvSpPr>
          <p:cNvPr id="989" name="Freeform: Shape 988">
            <a:extLst>
              <a:ext uri="{FF2B5EF4-FFF2-40B4-BE49-F238E27FC236}">
                <a16:creationId xmlns:a16="http://schemas.microsoft.com/office/drawing/2014/main" id="{D3278755-5CC0-4095-998B-7030693D7A49}"/>
              </a:ext>
            </a:extLst>
          </p:cNvPr>
          <p:cNvSpPr/>
          <p:nvPr/>
        </p:nvSpPr>
        <p:spPr bwMode="auto">
          <a:xfrm>
            <a:off x="10120850" y="2775953"/>
            <a:ext cx="0" cy="268224"/>
          </a:xfrm>
          <a:custGeom>
            <a:avLst/>
            <a:gdLst>
              <a:gd name="connsiteX0" fmla="*/ 0 w 0"/>
              <a:gd name="connsiteY0" fmla="*/ 268224 h 268224"/>
              <a:gd name="connsiteX1" fmla="*/ 0 w 0"/>
              <a:gd name="connsiteY1" fmla="*/ 0 h 268224"/>
            </a:gdLst>
            <a:ahLst/>
            <a:cxnLst>
              <a:cxn ang="0">
                <a:pos x="connsiteX0" y="connsiteY0"/>
              </a:cxn>
              <a:cxn ang="0">
                <a:pos x="connsiteX1" y="connsiteY1"/>
              </a:cxn>
            </a:cxnLst>
            <a:rect l="l" t="t" r="r" b="b"/>
            <a:pathLst>
              <a:path h="268224">
                <a:moveTo>
                  <a:pt x="0" y="268224"/>
                </a:moveTo>
                <a:lnTo>
                  <a:pt x="0" y="0"/>
                </a:lnTo>
              </a:path>
            </a:pathLst>
          </a:cu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0" name="Freeform: Shape 989">
            <a:extLst>
              <a:ext uri="{FF2B5EF4-FFF2-40B4-BE49-F238E27FC236}">
                <a16:creationId xmlns:a16="http://schemas.microsoft.com/office/drawing/2014/main" id="{373D01E5-59A3-45CE-A02C-0AB0ECD91082}"/>
              </a:ext>
            </a:extLst>
          </p:cNvPr>
          <p:cNvSpPr/>
          <p:nvPr/>
        </p:nvSpPr>
        <p:spPr bwMode="auto">
          <a:xfrm>
            <a:off x="7220830" y="2458384"/>
            <a:ext cx="0" cy="548640"/>
          </a:xfrm>
          <a:custGeom>
            <a:avLst/>
            <a:gdLst>
              <a:gd name="connsiteX0" fmla="*/ 0 w 0"/>
              <a:gd name="connsiteY0" fmla="*/ 268224 h 268224"/>
              <a:gd name="connsiteX1" fmla="*/ 0 w 0"/>
              <a:gd name="connsiteY1" fmla="*/ 0 h 268224"/>
            </a:gdLst>
            <a:ahLst/>
            <a:cxnLst>
              <a:cxn ang="0">
                <a:pos x="connsiteX0" y="connsiteY0"/>
              </a:cxn>
              <a:cxn ang="0">
                <a:pos x="connsiteX1" y="connsiteY1"/>
              </a:cxn>
            </a:cxnLst>
            <a:rect l="l" t="t" r="r" b="b"/>
            <a:pathLst>
              <a:path h="268224">
                <a:moveTo>
                  <a:pt x="0" y="268224"/>
                </a:moveTo>
                <a:lnTo>
                  <a:pt x="0" y="0"/>
                </a:lnTo>
              </a:path>
            </a:pathLst>
          </a:cu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91" name="Group 990">
            <a:extLst>
              <a:ext uri="{FF2B5EF4-FFF2-40B4-BE49-F238E27FC236}">
                <a16:creationId xmlns:a16="http://schemas.microsoft.com/office/drawing/2014/main" id="{2BAB7C55-82A7-42B1-93E6-B5E8AF4A47FE}"/>
              </a:ext>
            </a:extLst>
          </p:cNvPr>
          <p:cNvGrpSpPr/>
          <p:nvPr/>
        </p:nvGrpSpPr>
        <p:grpSpPr>
          <a:xfrm>
            <a:off x="1787642" y="4547136"/>
            <a:ext cx="2996209" cy="874313"/>
            <a:chOff x="1787642" y="2670731"/>
            <a:chExt cx="2996209" cy="874313"/>
          </a:xfrm>
        </p:grpSpPr>
        <p:sp>
          <p:nvSpPr>
            <p:cNvPr id="992" name="Rectangle 991">
              <a:extLst>
                <a:ext uri="{FF2B5EF4-FFF2-40B4-BE49-F238E27FC236}">
                  <a16:creationId xmlns:a16="http://schemas.microsoft.com/office/drawing/2014/main" id="{8C90490F-FFFC-44FA-88D2-BC845FAC6D81}"/>
                </a:ext>
                <a:ext uri="{C183D7F6-B498-43B3-948B-1728B52AA6E4}">
                  <adec:decorative xmlns:adec="http://schemas.microsoft.com/office/drawing/2017/decorative" val="1"/>
                </a:ext>
              </a:extLst>
            </p:cNvPr>
            <p:cNvSpPr/>
            <p:nvPr/>
          </p:nvSpPr>
          <p:spPr bwMode="auto">
            <a:xfrm>
              <a:off x="1787643" y="2979872"/>
              <a:ext cx="969264"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Azure </a:t>
              </a:r>
              <a:b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Cosmos DB</a:t>
              </a:r>
            </a:p>
          </p:txBody>
        </p:sp>
        <p:sp>
          <p:nvSpPr>
            <p:cNvPr id="993" name="Rectangle 992">
              <a:extLst>
                <a:ext uri="{FF2B5EF4-FFF2-40B4-BE49-F238E27FC236}">
                  <a16:creationId xmlns:a16="http://schemas.microsoft.com/office/drawing/2014/main" id="{9E026FFD-8432-461F-B8DD-214143A5E89E}"/>
                </a:ext>
                <a:ext uri="{C183D7F6-B498-43B3-948B-1728B52AA6E4}">
                  <adec:decorative xmlns:adec="http://schemas.microsoft.com/office/drawing/2017/decorative" val="1"/>
                </a:ext>
              </a:extLst>
            </p:cNvPr>
            <p:cNvSpPr/>
            <p:nvPr/>
          </p:nvSpPr>
          <p:spPr bwMode="auto">
            <a:xfrm>
              <a:off x="2807379" y="2670731"/>
              <a:ext cx="960120" cy="256032"/>
            </a:xfrm>
            <a:prstGeom prst="rect">
              <a:avLst/>
            </a:prstGeom>
            <a:solidFill>
              <a:schemeClr val="bg1">
                <a:lumMod val="95000"/>
              </a:schemeClr>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Azure Health</a:t>
              </a:r>
              <a:b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Data Services</a:t>
              </a:r>
            </a:p>
          </p:txBody>
        </p:sp>
        <p:sp>
          <p:nvSpPr>
            <p:cNvPr id="994" name="Rectangle 993">
              <a:extLst>
                <a:ext uri="{FF2B5EF4-FFF2-40B4-BE49-F238E27FC236}">
                  <a16:creationId xmlns:a16="http://schemas.microsoft.com/office/drawing/2014/main" id="{69EF7017-FD4A-4A93-B4F9-E949414B4AAE}"/>
                </a:ext>
                <a:ext uri="{C183D7F6-B498-43B3-948B-1728B52AA6E4}">
                  <adec:decorative xmlns:adec="http://schemas.microsoft.com/office/drawing/2017/decorative" val="1"/>
                </a:ext>
              </a:extLst>
            </p:cNvPr>
            <p:cNvSpPr/>
            <p:nvPr/>
          </p:nvSpPr>
          <p:spPr bwMode="auto">
            <a:xfrm>
              <a:off x="1787642" y="3289012"/>
              <a:ext cx="969264"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Microsoft 365</a:t>
              </a:r>
            </a:p>
          </p:txBody>
        </p:sp>
        <p:grpSp>
          <p:nvGrpSpPr>
            <p:cNvPr id="995" name="Group 994">
              <a:extLst>
                <a:ext uri="{FF2B5EF4-FFF2-40B4-BE49-F238E27FC236}">
                  <a16:creationId xmlns:a16="http://schemas.microsoft.com/office/drawing/2014/main" id="{BC1BC003-D8EA-4992-8390-FE6DFED678B1}"/>
                </a:ext>
              </a:extLst>
            </p:cNvPr>
            <p:cNvGrpSpPr/>
            <p:nvPr/>
          </p:nvGrpSpPr>
          <p:grpSpPr>
            <a:xfrm>
              <a:off x="3622728" y="2803162"/>
              <a:ext cx="38699" cy="4343"/>
              <a:chOff x="1834226" y="5095955"/>
              <a:chExt cx="79067" cy="8874"/>
            </a:xfrm>
          </p:grpSpPr>
          <p:sp>
            <p:nvSpPr>
              <p:cNvPr id="1023" name="Freeform: Shape 1022">
                <a:extLst>
                  <a:ext uri="{FF2B5EF4-FFF2-40B4-BE49-F238E27FC236}">
                    <a16:creationId xmlns:a16="http://schemas.microsoft.com/office/drawing/2014/main" id="{E2281FE6-245F-4D4D-B801-EE8F6D64C611}"/>
                  </a:ext>
                </a:extLst>
              </p:cNvPr>
              <p:cNvSpPr/>
              <p:nvPr/>
            </p:nvSpPr>
            <p:spPr>
              <a:xfrm>
                <a:off x="1834226" y="5097433"/>
                <a:ext cx="11273" cy="7396"/>
              </a:xfrm>
              <a:custGeom>
                <a:avLst/>
                <a:gdLst>
                  <a:gd name="connsiteX0" fmla="*/ 9579 w 11273"/>
                  <a:gd name="connsiteY0" fmla="*/ 1283 h 7396"/>
                  <a:gd name="connsiteX1" fmla="*/ 6042 w 11273"/>
                  <a:gd name="connsiteY1" fmla="*/ 174 h 7396"/>
                  <a:gd name="connsiteX2" fmla="*/ 831 w 11273"/>
                  <a:gd name="connsiteY2" fmla="*/ 913 h 7396"/>
                  <a:gd name="connsiteX3" fmla="*/ 15 w 11273"/>
                  <a:gd name="connsiteY3" fmla="*/ 2187 h 7396"/>
                  <a:gd name="connsiteX4" fmla="*/ 5250 w 11273"/>
                  <a:gd name="connsiteY4" fmla="*/ 7347 h 7396"/>
                  <a:gd name="connsiteX5" fmla="*/ 5986 w 11273"/>
                  <a:gd name="connsiteY5" fmla="*/ 7397 h 7396"/>
                  <a:gd name="connsiteX6" fmla="*/ 11163 w 11273"/>
                  <a:gd name="connsiteY6" fmla="*/ 4052 h 7396"/>
                  <a:gd name="connsiteX7" fmla="*/ 11245 w 11273"/>
                  <a:gd name="connsiteY7" fmla="*/ 3764 h 7396"/>
                  <a:gd name="connsiteX8" fmla="*/ 9579 w 11273"/>
                  <a:gd name="connsiteY8" fmla="*/ 1283 h 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3" h="7396">
                    <a:moveTo>
                      <a:pt x="9579" y="1283"/>
                    </a:moveTo>
                    <a:cubicBezTo>
                      <a:pt x="8477" y="708"/>
                      <a:pt x="7276" y="330"/>
                      <a:pt x="6042" y="174"/>
                    </a:cubicBezTo>
                    <a:cubicBezTo>
                      <a:pt x="4279" y="-213"/>
                      <a:pt x="2424" y="51"/>
                      <a:pt x="831" y="913"/>
                    </a:cubicBezTo>
                    <a:cubicBezTo>
                      <a:pt x="399" y="1209"/>
                      <a:pt x="105" y="1669"/>
                      <a:pt x="15" y="2187"/>
                    </a:cubicBezTo>
                    <a:cubicBezTo>
                      <a:pt x="-214" y="3830"/>
                      <a:pt x="2212" y="6920"/>
                      <a:pt x="5250" y="7347"/>
                    </a:cubicBezTo>
                    <a:cubicBezTo>
                      <a:pt x="5495" y="7380"/>
                      <a:pt x="5740" y="7397"/>
                      <a:pt x="5986" y="7397"/>
                    </a:cubicBezTo>
                    <a:cubicBezTo>
                      <a:pt x="8215" y="7397"/>
                      <a:pt x="10232" y="6082"/>
                      <a:pt x="11163" y="4052"/>
                    </a:cubicBezTo>
                    <a:lnTo>
                      <a:pt x="11245" y="3764"/>
                    </a:lnTo>
                    <a:cubicBezTo>
                      <a:pt x="11351" y="3238"/>
                      <a:pt x="11237" y="2195"/>
                      <a:pt x="9579" y="1283"/>
                    </a:cubicBezTo>
                    <a:close/>
                  </a:path>
                </a:pathLst>
              </a:custGeom>
              <a:solidFill>
                <a:srgbClr val="FFFFFF"/>
              </a:solidFill>
              <a:ln w="93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024" name="Freeform: Shape 1023">
                <a:extLst>
                  <a:ext uri="{FF2B5EF4-FFF2-40B4-BE49-F238E27FC236}">
                    <a16:creationId xmlns:a16="http://schemas.microsoft.com/office/drawing/2014/main" id="{5FF94181-02EE-4055-B93B-C9077798E697}"/>
                  </a:ext>
                </a:extLst>
              </p:cNvPr>
              <p:cNvSpPr/>
              <p:nvPr/>
            </p:nvSpPr>
            <p:spPr>
              <a:xfrm>
                <a:off x="1903055" y="5095955"/>
                <a:ext cx="10238" cy="6346"/>
              </a:xfrm>
              <a:custGeom>
                <a:avLst/>
                <a:gdLst>
                  <a:gd name="connsiteX0" fmla="*/ 8319 w 10238"/>
                  <a:gd name="connsiteY0" fmla="*/ 199 h 6346"/>
                  <a:gd name="connsiteX1" fmla="*/ 4807 w 10238"/>
                  <a:gd name="connsiteY1" fmla="*/ 125 h 6346"/>
                  <a:gd name="connsiteX2" fmla="*/ 12 w 10238"/>
                  <a:gd name="connsiteY2" fmla="*/ 3149 h 6346"/>
                  <a:gd name="connsiteX3" fmla="*/ 53 w 10238"/>
                  <a:gd name="connsiteY3" fmla="*/ 3297 h 6346"/>
                  <a:gd name="connsiteX4" fmla="*/ 4774 w 10238"/>
                  <a:gd name="connsiteY4" fmla="*/ 6346 h 6346"/>
                  <a:gd name="connsiteX5" fmla="*/ 5444 w 10238"/>
                  <a:gd name="connsiteY5" fmla="*/ 6305 h 6346"/>
                  <a:gd name="connsiteX6" fmla="*/ 8923 w 10238"/>
                  <a:gd name="connsiteY6" fmla="*/ 4381 h 6346"/>
                  <a:gd name="connsiteX7" fmla="*/ 10239 w 10238"/>
                  <a:gd name="connsiteY7" fmla="*/ 1711 h 6346"/>
                  <a:gd name="connsiteX8" fmla="*/ 8319 w 10238"/>
                  <a:gd name="connsiteY8" fmla="*/ 199 h 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38" h="6346">
                    <a:moveTo>
                      <a:pt x="8319" y="199"/>
                    </a:moveTo>
                    <a:cubicBezTo>
                      <a:pt x="7159" y="-39"/>
                      <a:pt x="5975" y="-63"/>
                      <a:pt x="4807" y="125"/>
                    </a:cubicBezTo>
                    <a:cubicBezTo>
                      <a:pt x="2266" y="495"/>
                      <a:pt x="-192" y="1637"/>
                      <a:pt x="12" y="3149"/>
                    </a:cubicBezTo>
                    <a:lnTo>
                      <a:pt x="53" y="3297"/>
                    </a:lnTo>
                    <a:cubicBezTo>
                      <a:pt x="894" y="5162"/>
                      <a:pt x="2740" y="6354"/>
                      <a:pt x="4774" y="6346"/>
                    </a:cubicBezTo>
                    <a:cubicBezTo>
                      <a:pt x="5003" y="6346"/>
                      <a:pt x="5223" y="6338"/>
                      <a:pt x="5444" y="6305"/>
                    </a:cubicBezTo>
                    <a:cubicBezTo>
                      <a:pt x="6784" y="6066"/>
                      <a:pt x="8009" y="5393"/>
                      <a:pt x="8923" y="4381"/>
                    </a:cubicBezTo>
                    <a:cubicBezTo>
                      <a:pt x="9683" y="3700"/>
                      <a:pt x="10165" y="2738"/>
                      <a:pt x="10239" y="1711"/>
                    </a:cubicBezTo>
                    <a:cubicBezTo>
                      <a:pt x="10115" y="1005"/>
                      <a:pt x="9430" y="462"/>
                      <a:pt x="8319" y="199"/>
                    </a:cubicBezTo>
                    <a:close/>
                  </a:path>
                </a:pathLst>
              </a:custGeom>
              <a:solidFill>
                <a:srgbClr val="FFFFFF"/>
              </a:solidFill>
              <a:ln w="93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pic>
          <p:nvPicPr>
            <p:cNvPr id="996" name="Graphic 995" descr="planet">
              <a:extLst>
                <a:ext uri="{FF2B5EF4-FFF2-40B4-BE49-F238E27FC236}">
                  <a16:creationId xmlns:a16="http://schemas.microsoft.com/office/drawing/2014/main" id="{280FC090-1883-4244-9A25-809F410313A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2542206" y="3023872"/>
              <a:ext cx="173865" cy="173865"/>
            </a:xfrm>
            <a:prstGeom prst="rect">
              <a:avLst/>
            </a:prstGeom>
          </p:spPr>
        </p:pic>
        <p:grpSp>
          <p:nvGrpSpPr>
            <p:cNvPr id="997" name="laptop">
              <a:extLst>
                <a:ext uri="{FF2B5EF4-FFF2-40B4-BE49-F238E27FC236}">
                  <a16:creationId xmlns:a16="http://schemas.microsoft.com/office/drawing/2014/main" id="{7120E807-9E15-4B22-B87F-0DC829907689}"/>
                </a:ext>
                <a:ext uri="{C183D7F6-B498-43B3-948B-1728B52AA6E4}">
                  <adec:decorative xmlns:adec="http://schemas.microsoft.com/office/drawing/2017/decorative" val="1"/>
                </a:ext>
              </a:extLst>
            </p:cNvPr>
            <p:cNvGrpSpPr/>
            <p:nvPr/>
          </p:nvGrpSpPr>
          <p:grpSpPr>
            <a:xfrm>
              <a:off x="2545118" y="3362443"/>
              <a:ext cx="168040" cy="122716"/>
              <a:chOff x="5866495" y="1174751"/>
              <a:chExt cx="382588" cy="279400"/>
            </a:xfrm>
          </p:grpSpPr>
          <p:sp>
            <p:nvSpPr>
              <p:cNvPr id="1014" name="Freeform 51">
                <a:extLst>
                  <a:ext uri="{FF2B5EF4-FFF2-40B4-BE49-F238E27FC236}">
                    <a16:creationId xmlns:a16="http://schemas.microsoft.com/office/drawing/2014/main" id="{F32CAF3A-5E50-471C-BD39-070656C391F6}"/>
                  </a:ext>
                </a:extLst>
              </p:cNvPr>
              <p:cNvSpPr>
                <a:spLocks/>
              </p:cNvSpPr>
              <p:nvPr/>
            </p:nvSpPr>
            <p:spPr bwMode="auto">
              <a:xfrm>
                <a:off x="5866495" y="1260476"/>
                <a:ext cx="382588" cy="193675"/>
              </a:xfrm>
              <a:custGeom>
                <a:avLst/>
                <a:gdLst>
                  <a:gd name="T0" fmla="*/ 203 w 241"/>
                  <a:gd name="T1" fmla="*/ 61 h 122"/>
                  <a:gd name="T2" fmla="*/ 120 w 241"/>
                  <a:gd name="T3" fmla="*/ 0 h 122"/>
                  <a:gd name="T4" fmla="*/ 39 w 241"/>
                  <a:gd name="T5" fmla="*/ 61 h 122"/>
                  <a:gd name="T6" fmla="*/ 38 w 241"/>
                  <a:gd name="T7" fmla="*/ 61 h 122"/>
                  <a:gd name="T8" fmla="*/ 0 w 241"/>
                  <a:gd name="T9" fmla="*/ 122 h 122"/>
                  <a:gd name="T10" fmla="*/ 241 w 241"/>
                  <a:gd name="T11" fmla="*/ 122 h 122"/>
                  <a:gd name="T12" fmla="*/ 203 w 241"/>
                  <a:gd name="T13" fmla="*/ 61 h 122"/>
                </a:gdLst>
                <a:ahLst/>
                <a:cxnLst>
                  <a:cxn ang="0">
                    <a:pos x="T0" y="T1"/>
                  </a:cxn>
                  <a:cxn ang="0">
                    <a:pos x="T2" y="T3"/>
                  </a:cxn>
                  <a:cxn ang="0">
                    <a:pos x="T4" y="T5"/>
                  </a:cxn>
                  <a:cxn ang="0">
                    <a:pos x="T6" y="T7"/>
                  </a:cxn>
                  <a:cxn ang="0">
                    <a:pos x="T8" y="T9"/>
                  </a:cxn>
                  <a:cxn ang="0">
                    <a:pos x="T10" y="T11"/>
                  </a:cxn>
                  <a:cxn ang="0">
                    <a:pos x="T12" y="T13"/>
                  </a:cxn>
                </a:cxnLst>
                <a:rect l="0" t="0" r="r" b="b"/>
                <a:pathLst>
                  <a:path w="241" h="122">
                    <a:moveTo>
                      <a:pt x="203" y="61"/>
                    </a:moveTo>
                    <a:lnTo>
                      <a:pt x="120" y="0"/>
                    </a:lnTo>
                    <a:lnTo>
                      <a:pt x="39" y="61"/>
                    </a:lnTo>
                    <a:lnTo>
                      <a:pt x="38" y="61"/>
                    </a:lnTo>
                    <a:lnTo>
                      <a:pt x="0" y="122"/>
                    </a:lnTo>
                    <a:lnTo>
                      <a:pt x="241" y="122"/>
                    </a:lnTo>
                    <a:lnTo>
                      <a:pt x="203" y="61"/>
                    </a:lnTo>
                    <a:close/>
                  </a:path>
                </a:pathLst>
              </a:custGeom>
              <a:solidFill>
                <a:schemeClr val="accent1"/>
              </a:solidFill>
              <a:ln>
                <a:noFill/>
              </a:ln>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15" name="Freeform 52">
                <a:extLst>
                  <a:ext uri="{FF2B5EF4-FFF2-40B4-BE49-F238E27FC236}">
                    <a16:creationId xmlns:a16="http://schemas.microsoft.com/office/drawing/2014/main" id="{6A457FD9-FE39-489B-9AF2-1DDA58D6D9FE}"/>
                  </a:ext>
                </a:extLst>
              </p:cNvPr>
              <p:cNvSpPr>
                <a:spLocks/>
              </p:cNvSpPr>
              <p:nvPr/>
            </p:nvSpPr>
            <p:spPr bwMode="auto">
              <a:xfrm>
                <a:off x="5928407" y="1174751"/>
                <a:ext cx="261937" cy="182564"/>
              </a:xfrm>
              <a:custGeom>
                <a:avLst/>
                <a:gdLst>
                  <a:gd name="T0" fmla="*/ 149 w 156"/>
                  <a:gd name="T1" fmla="*/ 0 h 109"/>
                  <a:gd name="T2" fmla="*/ 6 w 156"/>
                  <a:gd name="T3" fmla="*/ 0 h 109"/>
                  <a:gd name="T4" fmla="*/ 0 w 156"/>
                  <a:gd name="T5" fmla="*/ 6 h 109"/>
                  <a:gd name="T6" fmla="*/ 0 w 156"/>
                  <a:gd name="T7" fmla="*/ 109 h 109"/>
                  <a:gd name="T8" fmla="*/ 0 w 156"/>
                  <a:gd name="T9" fmla="*/ 108 h 109"/>
                  <a:gd name="T10" fmla="*/ 0 w 156"/>
                  <a:gd name="T11" fmla="*/ 109 h 109"/>
                  <a:gd name="T12" fmla="*/ 156 w 156"/>
                  <a:gd name="T13" fmla="*/ 109 h 109"/>
                  <a:gd name="T14" fmla="*/ 156 w 156"/>
                  <a:gd name="T15" fmla="*/ 6 h 109"/>
                  <a:gd name="T16" fmla="*/ 149 w 156"/>
                  <a:gd name="T1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09">
                    <a:moveTo>
                      <a:pt x="149" y="0"/>
                    </a:moveTo>
                    <a:cubicBezTo>
                      <a:pt x="6" y="0"/>
                      <a:pt x="6" y="0"/>
                      <a:pt x="6" y="0"/>
                    </a:cubicBezTo>
                    <a:cubicBezTo>
                      <a:pt x="3" y="0"/>
                      <a:pt x="0" y="3"/>
                      <a:pt x="0" y="6"/>
                    </a:cubicBezTo>
                    <a:cubicBezTo>
                      <a:pt x="0" y="109"/>
                      <a:pt x="0" y="109"/>
                      <a:pt x="0" y="109"/>
                    </a:cubicBezTo>
                    <a:cubicBezTo>
                      <a:pt x="0" y="108"/>
                      <a:pt x="0" y="108"/>
                      <a:pt x="0" y="108"/>
                    </a:cubicBezTo>
                    <a:cubicBezTo>
                      <a:pt x="0" y="109"/>
                      <a:pt x="0" y="109"/>
                      <a:pt x="0" y="109"/>
                    </a:cubicBezTo>
                    <a:cubicBezTo>
                      <a:pt x="156" y="109"/>
                      <a:pt x="156" y="109"/>
                      <a:pt x="156" y="109"/>
                    </a:cubicBezTo>
                    <a:cubicBezTo>
                      <a:pt x="156" y="6"/>
                      <a:pt x="156" y="6"/>
                      <a:pt x="156" y="6"/>
                    </a:cubicBezTo>
                    <a:cubicBezTo>
                      <a:pt x="156" y="3"/>
                      <a:pt x="153" y="0"/>
                      <a:pt x="149" y="0"/>
                    </a:cubicBezTo>
                    <a:close/>
                  </a:path>
                </a:pathLst>
              </a:custGeom>
              <a:solidFill>
                <a:srgbClr val="4FE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16" name="Freeform 174">
                <a:extLst>
                  <a:ext uri="{FF2B5EF4-FFF2-40B4-BE49-F238E27FC236}">
                    <a16:creationId xmlns:a16="http://schemas.microsoft.com/office/drawing/2014/main" id="{2BC35918-98DB-4DBA-B9BA-F36293032DE9}"/>
                  </a:ext>
                </a:extLst>
              </p:cNvPr>
              <p:cNvSpPr>
                <a:spLocks/>
              </p:cNvSpPr>
              <p:nvPr/>
            </p:nvSpPr>
            <p:spPr bwMode="auto">
              <a:xfrm>
                <a:off x="5928407" y="1174751"/>
                <a:ext cx="222249" cy="182564"/>
              </a:xfrm>
              <a:custGeom>
                <a:avLst/>
                <a:gdLst>
                  <a:gd name="T0" fmla="*/ 0 w 132"/>
                  <a:gd name="T1" fmla="*/ 109 h 109"/>
                  <a:gd name="T2" fmla="*/ 23 w 132"/>
                  <a:gd name="T3" fmla="*/ 109 h 109"/>
                  <a:gd name="T4" fmla="*/ 132 w 132"/>
                  <a:gd name="T5" fmla="*/ 0 h 109"/>
                  <a:gd name="T6" fmla="*/ 6 w 132"/>
                  <a:gd name="T7" fmla="*/ 0 h 109"/>
                  <a:gd name="T8" fmla="*/ 0 w 132"/>
                  <a:gd name="T9" fmla="*/ 6 h 109"/>
                  <a:gd name="T10" fmla="*/ 0 w 132"/>
                  <a:gd name="T11" fmla="*/ 109 h 109"/>
                </a:gdLst>
                <a:ahLst/>
                <a:cxnLst>
                  <a:cxn ang="0">
                    <a:pos x="T0" y="T1"/>
                  </a:cxn>
                  <a:cxn ang="0">
                    <a:pos x="T2" y="T3"/>
                  </a:cxn>
                  <a:cxn ang="0">
                    <a:pos x="T4" y="T5"/>
                  </a:cxn>
                  <a:cxn ang="0">
                    <a:pos x="T6" y="T7"/>
                  </a:cxn>
                  <a:cxn ang="0">
                    <a:pos x="T8" y="T9"/>
                  </a:cxn>
                  <a:cxn ang="0">
                    <a:pos x="T10" y="T11"/>
                  </a:cxn>
                </a:cxnLst>
                <a:rect l="0" t="0" r="r" b="b"/>
                <a:pathLst>
                  <a:path w="132" h="109">
                    <a:moveTo>
                      <a:pt x="0" y="109"/>
                    </a:moveTo>
                    <a:cubicBezTo>
                      <a:pt x="23" y="109"/>
                      <a:pt x="23" y="109"/>
                      <a:pt x="23" y="109"/>
                    </a:cubicBezTo>
                    <a:cubicBezTo>
                      <a:pt x="132" y="0"/>
                      <a:pt x="132" y="0"/>
                      <a:pt x="132" y="0"/>
                    </a:cubicBezTo>
                    <a:cubicBezTo>
                      <a:pt x="6" y="0"/>
                      <a:pt x="6" y="0"/>
                      <a:pt x="6" y="0"/>
                    </a:cubicBezTo>
                    <a:cubicBezTo>
                      <a:pt x="2" y="0"/>
                      <a:pt x="0" y="3"/>
                      <a:pt x="0" y="6"/>
                    </a:cubicBezTo>
                    <a:lnTo>
                      <a:pt x="0" y="109"/>
                    </a:lnTo>
                    <a:close/>
                  </a:path>
                </a:pathLst>
              </a:custGeom>
              <a:solidFill>
                <a:schemeClr val="accent1"/>
              </a:solidFill>
              <a:ln>
                <a:noFill/>
              </a:ln>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grpSp>
          <p:nvGrpSpPr>
            <p:cNvPr id="998" name="Group 997">
              <a:extLst>
                <a:ext uri="{FF2B5EF4-FFF2-40B4-BE49-F238E27FC236}">
                  <a16:creationId xmlns:a16="http://schemas.microsoft.com/office/drawing/2014/main" id="{7E0D382A-5BFF-455E-B763-A2D66B845A12}"/>
                </a:ext>
              </a:extLst>
            </p:cNvPr>
            <p:cNvGrpSpPr/>
            <p:nvPr/>
          </p:nvGrpSpPr>
          <p:grpSpPr>
            <a:xfrm>
              <a:off x="2807379" y="2979872"/>
              <a:ext cx="960120" cy="256032"/>
              <a:chOff x="2385575" y="4874551"/>
              <a:chExt cx="960120" cy="256032"/>
            </a:xfrm>
          </p:grpSpPr>
          <p:sp>
            <p:nvSpPr>
              <p:cNvPr id="1009" name="Rectangle 1008">
                <a:extLst>
                  <a:ext uri="{FF2B5EF4-FFF2-40B4-BE49-F238E27FC236}">
                    <a16:creationId xmlns:a16="http://schemas.microsoft.com/office/drawing/2014/main" id="{7CF09B29-492E-4224-B4EF-ABF59662A0DC}"/>
                  </a:ext>
                  <a:ext uri="{C183D7F6-B498-43B3-948B-1728B52AA6E4}">
                    <adec:decorative xmlns:adec="http://schemas.microsoft.com/office/drawing/2017/decorative" val="1"/>
                  </a:ext>
                </a:extLst>
              </p:cNvPr>
              <p:cNvSpPr/>
              <p:nvPr/>
            </p:nvSpPr>
            <p:spPr bwMode="auto">
              <a:xfrm>
                <a:off x="2385575" y="4874551"/>
                <a:ext cx="960120"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Dynamics 365</a:t>
                </a:r>
              </a:p>
            </p:txBody>
          </p:sp>
          <p:grpSp>
            <p:nvGrpSpPr>
              <p:cNvPr id="1010" name="laptop">
                <a:extLst>
                  <a:ext uri="{FF2B5EF4-FFF2-40B4-BE49-F238E27FC236}">
                    <a16:creationId xmlns:a16="http://schemas.microsoft.com/office/drawing/2014/main" id="{4F785C97-6AE7-4CDD-BE08-E50863948E15}"/>
                  </a:ext>
                  <a:ext uri="{C183D7F6-B498-43B3-948B-1728B52AA6E4}">
                    <adec:decorative xmlns:adec="http://schemas.microsoft.com/office/drawing/2017/decorative" val="1"/>
                  </a:ext>
                </a:extLst>
              </p:cNvPr>
              <p:cNvGrpSpPr/>
              <p:nvPr/>
            </p:nvGrpSpPr>
            <p:grpSpPr>
              <a:xfrm>
                <a:off x="3129744" y="4945307"/>
                <a:ext cx="168040" cy="122716"/>
                <a:chOff x="5866495" y="1174751"/>
                <a:chExt cx="382588" cy="279400"/>
              </a:xfrm>
            </p:grpSpPr>
            <p:sp>
              <p:nvSpPr>
                <p:cNvPr id="1011" name="Freeform 51">
                  <a:extLst>
                    <a:ext uri="{FF2B5EF4-FFF2-40B4-BE49-F238E27FC236}">
                      <a16:creationId xmlns:a16="http://schemas.microsoft.com/office/drawing/2014/main" id="{034368C2-7EE0-4209-BD93-491B805DEE9C}"/>
                    </a:ext>
                  </a:extLst>
                </p:cNvPr>
                <p:cNvSpPr>
                  <a:spLocks/>
                </p:cNvSpPr>
                <p:nvPr/>
              </p:nvSpPr>
              <p:spPr bwMode="auto">
                <a:xfrm>
                  <a:off x="5866495" y="1260476"/>
                  <a:ext cx="382588" cy="193675"/>
                </a:xfrm>
                <a:custGeom>
                  <a:avLst/>
                  <a:gdLst>
                    <a:gd name="T0" fmla="*/ 203 w 241"/>
                    <a:gd name="T1" fmla="*/ 61 h 122"/>
                    <a:gd name="T2" fmla="*/ 120 w 241"/>
                    <a:gd name="T3" fmla="*/ 0 h 122"/>
                    <a:gd name="T4" fmla="*/ 39 w 241"/>
                    <a:gd name="T5" fmla="*/ 61 h 122"/>
                    <a:gd name="T6" fmla="*/ 38 w 241"/>
                    <a:gd name="T7" fmla="*/ 61 h 122"/>
                    <a:gd name="T8" fmla="*/ 0 w 241"/>
                    <a:gd name="T9" fmla="*/ 122 h 122"/>
                    <a:gd name="T10" fmla="*/ 241 w 241"/>
                    <a:gd name="T11" fmla="*/ 122 h 122"/>
                    <a:gd name="T12" fmla="*/ 203 w 241"/>
                    <a:gd name="T13" fmla="*/ 61 h 122"/>
                  </a:gdLst>
                  <a:ahLst/>
                  <a:cxnLst>
                    <a:cxn ang="0">
                      <a:pos x="T0" y="T1"/>
                    </a:cxn>
                    <a:cxn ang="0">
                      <a:pos x="T2" y="T3"/>
                    </a:cxn>
                    <a:cxn ang="0">
                      <a:pos x="T4" y="T5"/>
                    </a:cxn>
                    <a:cxn ang="0">
                      <a:pos x="T6" y="T7"/>
                    </a:cxn>
                    <a:cxn ang="0">
                      <a:pos x="T8" y="T9"/>
                    </a:cxn>
                    <a:cxn ang="0">
                      <a:pos x="T10" y="T11"/>
                    </a:cxn>
                    <a:cxn ang="0">
                      <a:pos x="T12" y="T13"/>
                    </a:cxn>
                  </a:cxnLst>
                  <a:rect l="0" t="0" r="r" b="b"/>
                  <a:pathLst>
                    <a:path w="241" h="122">
                      <a:moveTo>
                        <a:pt x="203" y="61"/>
                      </a:moveTo>
                      <a:lnTo>
                        <a:pt x="120" y="0"/>
                      </a:lnTo>
                      <a:lnTo>
                        <a:pt x="39" y="61"/>
                      </a:lnTo>
                      <a:lnTo>
                        <a:pt x="38" y="61"/>
                      </a:lnTo>
                      <a:lnTo>
                        <a:pt x="0" y="122"/>
                      </a:lnTo>
                      <a:lnTo>
                        <a:pt x="241" y="122"/>
                      </a:lnTo>
                      <a:lnTo>
                        <a:pt x="203" y="61"/>
                      </a:lnTo>
                      <a:close/>
                    </a:path>
                  </a:pathLst>
                </a:custGeom>
                <a:solidFill>
                  <a:schemeClr val="accent1"/>
                </a:solidFill>
                <a:ln>
                  <a:noFill/>
                </a:ln>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12" name="Freeform 52">
                  <a:extLst>
                    <a:ext uri="{FF2B5EF4-FFF2-40B4-BE49-F238E27FC236}">
                      <a16:creationId xmlns:a16="http://schemas.microsoft.com/office/drawing/2014/main" id="{027C1BDE-7478-435D-9FD6-E4F53B1A0E30}"/>
                    </a:ext>
                  </a:extLst>
                </p:cNvPr>
                <p:cNvSpPr>
                  <a:spLocks/>
                </p:cNvSpPr>
                <p:nvPr/>
              </p:nvSpPr>
              <p:spPr bwMode="auto">
                <a:xfrm>
                  <a:off x="5928407" y="1174751"/>
                  <a:ext cx="261937" cy="182564"/>
                </a:xfrm>
                <a:custGeom>
                  <a:avLst/>
                  <a:gdLst>
                    <a:gd name="T0" fmla="*/ 149 w 156"/>
                    <a:gd name="T1" fmla="*/ 0 h 109"/>
                    <a:gd name="T2" fmla="*/ 6 w 156"/>
                    <a:gd name="T3" fmla="*/ 0 h 109"/>
                    <a:gd name="T4" fmla="*/ 0 w 156"/>
                    <a:gd name="T5" fmla="*/ 6 h 109"/>
                    <a:gd name="T6" fmla="*/ 0 w 156"/>
                    <a:gd name="T7" fmla="*/ 109 h 109"/>
                    <a:gd name="T8" fmla="*/ 0 w 156"/>
                    <a:gd name="T9" fmla="*/ 108 h 109"/>
                    <a:gd name="T10" fmla="*/ 0 w 156"/>
                    <a:gd name="T11" fmla="*/ 109 h 109"/>
                    <a:gd name="T12" fmla="*/ 156 w 156"/>
                    <a:gd name="T13" fmla="*/ 109 h 109"/>
                    <a:gd name="T14" fmla="*/ 156 w 156"/>
                    <a:gd name="T15" fmla="*/ 6 h 109"/>
                    <a:gd name="T16" fmla="*/ 149 w 156"/>
                    <a:gd name="T1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09">
                      <a:moveTo>
                        <a:pt x="149" y="0"/>
                      </a:moveTo>
                      <a:cubicBezTo>
                        <a:pt x="6" y="0"/>
                        <a:pt x="6" y="0"/>
                        <a:pt x="6" y="0"/>
                      </a:cubicBezTo>
                      <a:cubicBezTo>
                        <a:pt x="3" y="0"/>
                        <a:pt x="0" y="3"/>
                        <a:pt x="0" y="6"/>
                      </a:cubicBezTo>
                      <a:cubicBezTo>
                        <a:pt x="0" y="109"/>
                        <a:pt x="0" y="109"/>
                        <a:pt x="0" y="109"/>
                      </a:cubicBezTo>
                      <a:cubicBezTo>
                        <a:pt x="0" y="108"/>
                        <a:pt x="0" y="108"/>
                        <a:pt x="0" y="108"/>
                      </a:cubicBezTo>
                      <a:cubicBezTo>
                        <a:pt x="0" y="109"/>
                        <a:pt x="0" y="109"/>
                        <a:pt x="0" y="109"/>
                      </a:cubicBezTo>
                      <a:cubicBezTo>
                        <a:pt x="156" y="109"/>
                        <a:pt x="156" y="109"/>
                        <a:pt x="156" y="109"/>
                      </a:cubicBezTo>
                      <a:cubicBezTo>
                        <a:pt x="156" y="6"/>
                        <a:pt x="156" y="6"/>
                        <a:pt x="156" y="6"/>
                      </a:cubicBezTo>
                      <a:cubicBezTo>
                        <a:pt x="156" y="3"/>
                        <a:pt x="153" y="0"/>
                        <a:pt x="149" y="0"/>
                      </a:cubicBezTo>
                      <a:close/>
                    </a:path>
                  </a:pathLst>
                </a:custGeom>
                <a:solidFill>
                  <a:srgbClr val="4FE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13" name="Freeform 174">
                  <a:extLst>
                    <a:ext uri="{FF2B5EF4-FFF2-40B4-BE49-F238E27FC236}">
                      <a16:creationId xmlns:a16="http://schemas.microsoft.com/office/drawing/2014/main" id="{1D69E922-7DFB-4FAF-BD3F-79744BF8C39E}"/>
                    </a:ext>
                  </a:extLst>
                </p:cNvPr>
                <p:cNvSpPr>
                  <a:spLocks/>
                </p:cNvSpPr>
                <p:nvPr/>
              </p:nvSpPr>
              <p:spPr bwMode="auto">
                <a:xfrm>
                  <a:off x="5928407" y="1174751"/>
                  <a:ext cx="222249" cy="182564"/>
                </a:xfrm>
                <a:custGeom>
                  <a:avLst/>
                  <a:gdLst>
                    <a:gd name="T0" fmla="*/ 0 w 132"/>
                    <a:gd name="T1" fmla="*/ 109 h 109"/>
                    <a:gd name="T2" fmla="*/ 23 w 132"/>
                    <a:gd name="T3" fmla="*/ 109 h 109"/>
                    <a:gd name="T4" fmla="*/ 132 w 132"/>
                    <a:gd name="T5" fmla="*/ 0 h 109"/>
                    <a:gd name="T6" fmla="*/ 6 w 132"/>
                    <a:gd name="T7" fmla="*/ 0 h 109"/>
                    <a:gd name="T8" fmla="*/ 0 w 132"/>
                    <a:gd name="T9" fmla="*/ 6 h 109"/>
                    <a:gd name="T10" fmla="*/ 0 w 132"/>
                    <a:gd name="T11" fmla="*/ 109 h 109"/>
                  </a:gdLst>
                  <a:ahLst/>
                  <a:cxnLst>
                    <a:cxn ang="0">
                      <a:pos x="T0" y="T1"/>
                    </a:cxn>
                    <a:cxn ang="0">
                      <a:pos x="T2" y="T3"/>
                    </a:cxn>
                    <a:cxn ang="0">
                      <a:pos x="T4" y="T5"/>
                    </a:cxn>
                    <a:cxn ang="0">
                      <a:pos x="T6" y="T7"/>
                    </a:cxn>
                    <a:cxn ang="0">
                      <a:pos x="T8" y="T9"/>
                    </a:cxn>
                    <a:cxn ang="0">
                      <a:pos x="T10" y="T11"/>
                    </a:cxn>
                  </a:cxnLst>
                  <a:rect l="0" t="0" r="r" b="b"/>
                  <a:pathLst>
                    <a:path w="132" h="109">
                      <a:moveTo>
                        <a:pt x="0" y="109"/>
                      </a:moveTo>
                      <a:cubicBezTo>
                        <a:pt x="23" y="109"/>
                        <a:pt x="23" y="109"/>
                        <a:pt x="23" y="109"/>
                      </a:cubicBezTo>
                      <a:cubicBezTo>
                        <a:pt x="132" y="0"/>
                        <a:pt x="132" y="0"/>
                        <a:pt x="132" y="0"/>
                      </a:cubicBezTo>
                      <a:cubicBezTo>
                        <a:pt x="6" y="0"/>
                        <a:pt x="6" y="0"/>
                        <a:pt x="6" y="0"/>
                      </a:cubicBezTo>
                      <a:cubicBezTo>
                        <a:pt x="2" y="0"/>
                        <a:pt x="0" y="3"/>
                        <a:pt x="0" y="6"/>
                      </a:cubicBezTo>
                      <a:lnTo>
                        <a:pt x="0" y="109"/>
                      </a:lnTo>
                      <a:close/>
                    </a:path>
                  </a:pathLst>
                </a:custGeom>
                <a:solidFill>
                  <a:schemeClr val="accent1"/>
                </a:solidFill>
                <a:ln>
                  <a:noFill/>
                </a:ln>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grpSp>
        <p:grpSp>
          <p:nvGrpSpPr>
            <p:cNvPr id="999" name="Group 998">
              <a:extLst>
                <a:ext uri="{FF2B5EF4-FFF2-40B4-BE49-F238E27FC236}">
                  <a16:creationId xmlns:a16="http://schemas.microsoft.com/office/drawing/2014/main" id="{3C82A9E3-4EA7-4549-9D02-2EEC46967D6A}"/>
                </a:ext>
              </a:extLst>
            </p:cNvPr>
            <p:cNvGrpSpPr/>
            <p:nvPr/>
          </p:nvGrpSpPr>
          <p:grpSpPr>
            <a:xfrm>
              <a:off x="1787643" y="2670731"/>
              <a:ext cx="960120" cy="256032"/>
              <a:chOff x="2385575" y="5183691"/>
              <a:chExt cx="960120" cy="256032"/>
            </a:xfrm>
          </p:grpSpPr>
          <p:sp>
            <p:nvSpPr>
              <p:cNvPr id="1007" name="Rectangle 1006">
                <a:extLst>
                  <a:ext uri="{FF2B5EF4-FFF2-40B4-BE49-F238E27FC236}">
                    <a16:creationId xmlns:a16="http://schemas.microsoft.com/office/drawing/2014/main" id="{F63102AA-3E4E-4309-8124-189BF03A7040}"/>
                  </a:ext>
                  <a:ext uri="{C183D7F6-B498-43B3-948B-1728B52AA6E4}">
                    <adec:decorative xmlns:adec="http://schemas.microsoft.com/office/drawing/2017/decorative" val="1"/>
                  </a:ext>
                </a:extLst>
              </p:cNvPr>
              <p:cNvSpPr/>
              <p:nvPr/>
            </p:nvSpPr>
            <p:spPr bwMode="auto">
              <a:xfrm>
                <a:off x="2385575" y="5183691"/>
                <a:ext cx="960120"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Azure SQL </a:t>
                </a:r>
              </a:p>
            </p:txBody>
          </p:sp>
          <p:pic>
            <p:nvPicPr>
              <p:cNvPr id="1008" name="Graphic 1007">
                <a:extLst>
                  <a:ext uri="{FF2B5EF4-FFF2-40B4-BE49-F238E27FC236}">
                    <a16:creationId xmlns:a16="http://schemas.microsoft.com/office/drawing/2014/main" id="{BE361D41-5E6B-4E70-B0E6-18842A6E9921}"/>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3138354" y="5230745"/>
                <a:ext cx="123825" cy="161925"/>
              </a:xfrm>
              <a:prstGeom prst="rect">
                <a:avLst/>
              </a:prstGeom>
            </p:spPr>
          </p:pic>
        </p:grpSp>
        <p:sp>
          <p:nvSpPr>
            <p:cNvPr id="1000" name="Rectangle 999">
              <a:extLst>
                <a:ext uri="{FF2B5EF4-FFF2-40B4-BE49-F238E27FC236}">
                  <a16:creationId xmlns:a16="http://schemas.microsoft.com/office/drawing/2014/main" id="{BAD79E41-0491-42DF-B918-864BB717D2E0}"/>
                </a:ext>
                <a:ext uri="{C183D7F6-B498-43B3-948B-1728B52AA6E4}">
                  <adec:decorative xmlns:adec="http://schemas.microsoft.com/office/drawing/2017/decorative" val="1"/>
                </a:ext>
              </a:extLst>
            </p:cNvPr>
            <p:cNvSpPr/>
            <p:nvPr/>
          </p:nvSpPr>
          <p:spPr bwMode="auto">
            <a:xfrm>
              <a:off x="3814587" y="2670731"/>
              <a:ext cx="969264"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Azure SQL </a:t>
              </a:r>
              <a:b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DB Edge</a:t>
              </a:r>
            </a:p>
          </p:txBody>
        </p:sp>
        <p:sp>
          <p:nvSpPr>
            <p:cNvPr id="1001" name="Rectangle 1000">
              <a:extLst>
                <a:ext uri="{FF2B5EF4-FFF2-40B4-BE49-F238E27FC236}">
                  <a16:creationId xmlns:a16="http://schemas.microsoft.com/office/drawing/2014/main" id="{4E9544D9-9BF4-4AC7-AC3B-721D79056C1C}"/>
                </a:ext>
                <a:ext uri="{C183D7F6-B498-43B3-948B-1728B52AA6E4}">
                  <adec:decorative xmlns:adec="http://schemas.microsoft.com/office/drawing/2017/decorative" val="1"/>
                </a:ext>
              </a:extLst>
            </p:cNvPr>
            <p:cNvSpPr/>
            <p:nvPr/>
          </p:nvSpPr>
          <p:spPr bwMode="auto">
            <a:xfrm>
              <a:off x="2798235" y="3289012"/>
              <a:ext cx="969264"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Azure DB </a:t>
              </a:r>
              <a:b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for MariaDB</a:t>
              </a:r>
            </a:p>
          </p:txBody>
        </p:sp>
        <p:sp>
          <p:nvSpPr>
            <p:cNvPr id="1002" name="Rectangle 1001">
              <a:extLst>
                <a:ext uri="{FF2B5EF4-FFF2-40B4-BE49-F238E27FC236}">
                  <a16:creationId xmlns:a16="http://schemas.microsoft.com/office/drawing/2014/main" id="{46B62E9F-5DB9-44AD-9C78-DC46CBBB9329}"/>
                </a:ext>
                <a:ext uri="{C183D7F6-B498-43B3-948B-1728B52AA6E4}">
                  <adec:decorative xmlns:adec="http://schemas.microsoft.com/office/drawing/2017/decorative" val="1"/>
                </a:ext>
              </a:extLst>
            </p:cNvPr>
            <p:cNvSpPr/>
            <p:nvPr/>
          </p:nvSpPr>
          <p:spPr bwMode="auto">
            <a:xfrm>
              <a:off x="3814587" y="2979872"/>
              <a:ext cx="960120"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Azure DB</a:t>
              </a:r>
              <a:b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for MySQL</a:t>
              </a:r>
            </a:p>
          </p:txBody>
        </p:sp>
        <p:sp>
          <p:nvSpPr>
            <p:cNvPr id="1003" name="Rectangle 1002">
              <a:extLst>
                <a:ext uri="{FF2B5EF4-FFF2-40B4-BE49-F238E27FC236}">
                  <a16:creationId xmlns:a16="http://schemas.microsoft.com/office/drawing/2014/main" id="{93A81DDD-04D1-4C8A-8E3F-D13469C949FC}"/>
                </a:ext>
                <a:ext uri="{C183D7F6-B498-43B3-948B-1728B52AA6E4}">
                  <adec:decorative xmlns:adec="http://schemas.microsoft.com/office/drawing/2017/decorative" val="1"/>
                </a:ext>
              </a:extLst>
            </p:cNvPr>
            <p:cNvSpPr/>
            <p:nvPr/>
          </p:nvSpPr>
          <p:spPr bwMode="auto">
            <a:xfrm>
              <a:off x="3814587" y="3289012"/>
              <a:ext cx="969264"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t>
              </a:r>
            </a:p>
          </p:txBody>
        </p:sp>
        <p:pic>
          <p:nvPicPr>
            <p:cNvPr id="1004" name="Graphic 1003">
              <a:extLst>
                <a:ext uri="{FF2B5EF4-FFF2-40B4-BE49-F238E27FC236}">
                  <a16:creationId xmlns:a16="http://schemas.microsoft.com/office/drawing/2014/main" id="{BDF11ED4-7816-4692-8CC9-5ECD13B4B43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511233" y="3322336"/>
              <a:ext cx="195442" cy="195442"/>
            </a:xfrm>
            <a:prstGeom prst="rect">
              <a:avLst/>
            </a:prstGeom>
          </p:spPr>
        </p:pic>
        <p:pic>
          <p:nvPicPr>
            <p:cNvPr id="1005" name="Graphic 1004">
              <a:extLst>
                <a:ext uri="{FF2B5EF4-FFF2-40B4-BE49-F238E27FC236}">
                  <a16:creationId xmlns:a16="http://schemas.microsoft.com/office/drawing/2014/main" id="{99465FA2-FC5A-4E81-B01C-C622BCA3D0C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536889" y="3012471"/>
              <a:ext cx="197337" cy="197337"/>
            </a:xfrm>
            <a:prstGeom prst="rect">
              <a:avLst/>
            </a:prstGeom>
          </p:spPr>
        </p:pic>
        <p:pic>
          <p:nvPicPr>
            <p:cNvPr id="1006" name="Graphic 1005">
              <a:extLst>
                <a:ext uri="{FF2B5EF4-FFF2-40B4-BE49-F238E27FC236}">
                  <a16:creationId xmlns:a16="http://schemas.microsoft.com/office/drawing/2014/main" id="{E78A0DF5-41CB-4986-BB35-CB564A7B414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534683" y="2700789"/>
              <a:ext cx="201748" cy="201748"/>
            </a:xfrm>
            <a:prstGeom prst="rect">
              <a:avLst/>
            </a:prstGeom>
          </p:spPr>
        </p:pic>
      </p:grpSp>
      <p:cxnSp>
        <p:nvCxnSpPr>
          <p:cNvPr id="1026" name="Straight Arrow Connector 1025" descr="Blue arrow">
            <a:extLst>
              <a:ext uri="{FF2B5EF4-FFF2-40B4-BE49-F238E27FC236}">
                <a16:creationId xmlns:a16="http://schemas.microsoft.com/office/drawing/2014/main" id="{2F433211-82D8-4C85-BE0F-4179143DBB6B}"/>
              </a:ext>
            </a:extLst>
          </p:cNvPr>
          <p:cNvCxnSpPr>
            <a:cxnSpLocks/>
          </p:cNvCxnSpPr>
          <p:nvPr/>
        </p:nvCxnSpPr>
        <p:spPr>
          <a:xfrm rot="16200000">
            <a:off x="5506634" y="3594070"/>
            <a:ext cx="82296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sp>
        <p:nvSpPr>
          <p:cNvPr id="1027" name="Rectangle 1026">
            <a:extLst>
              <a:ext uri="{FF2B5EF4-FFF2-40B4-BE49-F238E27FC236}">
                <a16:creationId xmlns:a16="http://schemas.microsoft.com/office/drawing/2014/main" id="{EB6BFEF4-2A82-4F57-AADD-BE2514286B69}"/>
              </a:ext>
            </a:extLst>
          </p:cNvPr>
          <p:cNvSpPr/>
          <p:nvPr/>
        </p:nvSpPr>
        <p:spPr bwMode="auto">
          <a:xfrm>
            <a:off x="3988459" y="3913300"/>
            <a:ext cx="2103120" cy="317541"/>
          </a:xfrm>
          <a:prstGeom prst="rect">
            <a:avLst/>
          </a:prstGeom>
          <a:solidFill>
            <a:schemeClr val="bg1">
              <a:lumMod val="95000"/>
            </a:schemeClr>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Batch ingestion service</a:t>
            </a:r>
          </a:p>
        </p:txBody>
      </p:sp>
      <p:pic>
        <p:nvPicPr>
          <p:cNvPr id="1028" name="Graphic 1027">
            <a:extLst>
              <a:ext uri="{FF2B5EF4-FFF2-40B4-BE49-F238E27FC236}">
                <a16:creationId xmlns:a16="http://schemas.microsoft.com/office/drawing/2014/main" id="{88B1477B-23D2-4BBC-89FB-972678218ED9}"/>
              </a:ext>
              <a:ext uri="{C183D7F6-B498-43B3-948B-1728B52AA6E4}">
                <adec:decorative xmlns:adec="http://schemas.microsoft.com/office/drawing/2017/decorative" val="1"/>
              </a:ext>
            </a:extLst>
          </p:cNvPr>
          <p:cNvPicPr>
            <a:picLocks noChangeAspect="1"/>
          </p:cNvPicPr>
          <p:nvPr/>
        </p:nvPicPr>
        <p:blipFill>
          <a:blip r:embed="rId62">
            <a:extLst>
              <a:ext uri="{28A0092B-C50C-407E-A947-70E740481C1C}">
                <a14:useLocalDpi xmlns:a14="http://schemas.microsoft.com/office/drawing/2010/main" val="0"/>
              </a:ext>
              <a:ext uri="{96DAC541-7B7A-43D3-8B79-37D633B846F1}">
                <asvg:svgBlip xmlns:asvg="http://schemas.microsoft.com/office/drawing/2016/SVG/main" r:embed="rId63"/>
              </a:ext>
            </a:extLst>
          </a:blip>
          <a:srcRect/>
          <a:stretch/>
        </p:blipFill>
        <p:spPr>
          <a:xfrm>
            <a:off x="5785672" y="3946201"/>
            <a:ext cx="251738" cy="251738"/>
          </a:xfrm>
          <a:prstGeom prst="rect">
            <a:avLst/>
          </a:prstGeom>
        </p:spPr>
      </p:pic>
      <p:sp>
        <p:nvSpPr>
          <p:cNvPr id="1029" name="Freeform: Shape 1028">
            <a:extLst>
              <a:ext uri="{FF2B5EF4-FFF2-40B4-BE49-F238E27FC236}">
                <a16:creationId xmlns:a16="http://schemas.microsoft.com/office/drawing/2014/main" id="{4FB87C2F-C538-4860-B892-017195229269}"/>
              </a:ext>
            </a:extLst>
          </p:cNvPr>
          <p:cNvSpPr/>
          <p:nvPr/>
        </p:nvSpPr>
        <p:spPr bwMode="auto">
          <a:xfrm>
            <a:off x="5786651" y="2466004"/>
            <a:ext cx="0" cy="548640"/>
          </a:xfrm>
          <a:custGeom>
            <a:avLst/>
            <a:gdLst>
              <a:gd name="connsiteX0" fmla="*/ 0 w 0"/>
              <a:gd name="connsiteY0" fmla="*/ 268224 h 268224"/>
              <a:gd name="connsiteX1" fmla="*/ 0 w 0"/>
              <a:gd name="connsiteY1" fmla="*/ 0 h 268224"/>
            </a:gdLst>
            <a:ahLst/>
            <a:cxnLst>
              <a:cxn ang="0">
                <a:pos x="connsiteX0" y="connsiteY0"/>
              </a:cxn>
              <a:cxn ang="0">
                <a:pos x="connsiteX1" y="connsiteY1"/>
              </a:cxn>
            </a:cxnLst>
            <a:rect l="l" t="t" r="r" b="b"/>
            <a:pathLst>
              <a:path h="268224">
                <a:moveTo>
                  <a:pt x="0" y="268224"/>
                </a:moveTo>
                <a:lnTo>
                  <a:pt x="0" y="0"/>
                </a:lnTo>
              </a:path>
            </a:pathLst>
          </a:cu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0" name="Oval 1029" descr="Dark blue circle">
            <a:extLst>
              <a:ext uri="{FF2B5EF4-FFF2-40B4-BE49-F238E27FC236}">
                <a16:creationId xmlns:a16="http://schemas.microsoft.com/office/drawing/2014/main" id="{FCB9BD98-8DD8-4C0A-B996-1A3D55F7B9A9}"/>
              </a:ext>
            </a:extLst>
          </p:cNvPr>
          <p:cNvSpPr/>
          <p:nvPr/>
        </p:nvSpPr>
        <p:spPr bwMode="auto">
          <a:xfrm>
            <a:off x="5738157" y="3010773"/>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31" name="Oval 1030" descr="Dark blue circle">
            <a:extLst>
              <a:ext uri="{FF2B5EF4-FFF2-40B4-BE49-F238E27FC236}">
                <a16:creationId xmlns:a16="http://schemas.microsoft.com/office/drawing/2014/main" id="{6B5B07F0-5A8F-4BC0-BB7F-71B9814FE562}"/>
              </a:ext>
            </a:extLst>
          </p:cNvPr>
          <p:cNvSpPr/>
          <p:nvPr/>
        </p:nvSpPr>
        <p:spPr bwMode="auto">
          <a:xfrm>
            <a:off x="7172475" y="3027179"/>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32" name="Oval 1031" descr="Dark blue circle">
            <a:extLst>
              <a:ext uri="{FF2B5EF4-FFF2-40B4-BE49-F238E27FC236}">
                <a16:creationId xmlns:a16="http://schemas.microsoft.com/office/drawing/2014/main" id="{7439B604-7716-4B71-889A-CF3ABB96806C}"/>
              </a:ext>
            </a:extLst>
          </p:cNvPr>
          <p:cNvSpPr/>
          <p:nvPr/>
        </p:nvSpPr>
        <p:spPr bwMode="auto">
          <a:xfrm>
            <a:off x="10068679" y="3018747"/>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33" name="Rectangle 1032">
            <a:extLst>
              <a:ext uri="{FF2B5EF4-FFF2-40B4-BE49-F238E27FC236}">
                <a16:creationId xmlns:a16="http://schemas.microsoft.com/office/drawing/2014/main" id="{3A52CFB2-08E1-4EB1-8220-0A908197392E}"/>
              </a:ext>
              <a:ext uri="{C183D7F6-B498-43B3-948B-1728B52AA6E4}">
                <adec:decorative xmlns:adec="http://schemas.microsoft.com/office/drawing/2017/decorative" val="1"/>
              </a:ext>
            </a:extLst>
          </p:cNvPr>
          <p:cNvSpPr/>
          <p:nvPr/>
        </p:nvSpPr>
        <p:spPr bwMode="auto">
          <a:xfrm>
            <a:off x="5489318" y="2958854"/>
            <a:ext cx="4771624" cy="206838"/>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0" bIns="45720" numCol="1" spcCol="0" rtlCol="0" fromWordArt="0" anchor="b" anchorCtr="0" forceAA="0" compatLnSpc="1">
            <a:prstTxWarp prst="textNoShape">
              <a:avLst/>
            </a:prstTxWarp>
            <a:noAutofit/>
          </a:bodyPr>
          <a:lstStyle/>
          <a:p>
            <a:pPr defTabSz="710593" fontAlgn="base">
              <a:spcBef>
                <a:spcPct val="0"/>
              </a:spcBef>
              <a:spcAft>
                <a:spcPct val="0"/>
              </a:spcAft>
            </a:pPr>
            <a:r>
              <a:rPr lang="en-US" sz="900" kern="0">
                <a:solidFill>
                  <a:srgbClr val="000000"/>
                </a:solidFill>
                <a:latin typeface="Segoe UI Semibold" panose="020B0702040204020203" pitchFamily="34" charset="0"/>
                <a:cs typeface="Segoe UI Semibold" panose="020B0702040204020203" pitchFamily="34" charset="0"/>
              </a:rPr>
              <a:t>Logical data warehouse &amp; Data lake</a:t>
            </a:r>
          </a:p>
        </p:txBody>
      </p:sp>
      <p:grpSp>
        <p:nvGrpSpPr>
          <p:cNvPr id="1034" name="Group 1033">
            <a:extLst>
              <a:ext uri="{FF2B5EF4-FFF2-40B4-BE49-F238E27FC236}">
                <a16:creationId xmlns:a16="http://schemas.microsoft.com/office/drawing/2014/main" id="{3462A65A-9FB8-4C11-9DAD-6BF32ADDA993}"/>
              </a:ext>
            </a:extLst>
          </p:cNvPr>
          <p:cNvGrpSpPr/>
          <p:nvPr/>
        </p:nvGrpSpPr>
        <p:grpSpPr>
          <a:xfrm>
            <a:off x="8189894" y="2968515"/>
            <a:ext cx="1047862" cy="200055"/>
            <a:chOff x="6490993" y="2102900"/>
            <a:chExt cx="1047862" cy="200055"/>
          </a:xfrm>
        </p:grpSpPr>
        <p:sp>
          <p:nvSpPr>
            <p:cNvPr id="1035" name="Rectangle 1034">
              <a:extLst>
                <a:ext uri="{FF2B5EF4-FFF2-40B4-BE49-F238E27FC236}">
                  <a16:creationId xmlns:a16="http://schemas.microsoft.com/office/drawing/2014/main" id="{970DFA49-5D05-4AE5-A8DC-640FD96DC8FB}"/>
                </a:ext>
              </a:extLst>
            </p:cNvPr>
            <p:cNvSpPr/>
            <p:nvPr/>
          </p:nvSpPr>
          <p:spPr>
            <a:xfrm>
              <a:off x="6568718" y="2102900"/>
              <a:ext cx="970137" cy="200055"/>
            </a:xfrm>
            <a:prstGeom prst="rect">
              <a:avLst/>
            </a:prstGeom>
          </p:spPr>
          <p:txBody>
            <a:bodyPr wrap="none">
              <a:spAutoFit/>
            </a:bodyPr>
            <a:lstStyle/>
            <a:p>
              <a:r>
                <a:rPr lang="en-US" sz="700" kern="0">
                  <a:solidFill>
                    <a:srgbClr val="0078D4"/>
                  </a:solidFill>
                  <a:cs typeface="Segoe UI Semibold" panose="020B0702040204020203" pitchFamily="34" charset="0"/>
                </a:rPr>
                <a:t>Analytics-optimized</a:t>
              </a:r>
              <a:endParaRPr lang="en-US"/>
            </a:p>
          </p:txBody>
        </p:sp>
        <p:grpSp>
          <p:nvGrpSpPr>
            <p:cNvPr id="1036" name="data 2" descr="data, progress">
              <a:extLst>
                <a:ext uri="{FF2B5EF4-FFF2-40B4-BE49-F238E27FC236}">
                  <a16:creationId xmlns:a16="http://schemas.microsoft.com/office/drawing/2014/main" id="{44795201-BAEC-44F9-AE90-97974DF3967C}"/>
                </a:ext>
              </a:extLst>
            </p:cNvPr>
            <p:cNvGrpSpPr/>
            <p:nvPr/>
          </p:nvGrpSpPr>
          <p:grpSpPr>
            <a:xfrm>
              <a:off x="6490993" y="2140156"/>
              <a:ext cx="139754" cy="135703"/>
              <a:chOff x="5375441" y="1172376"/>
              <a:chExt cx="536922" cy="521359"/>
            </a:xfrm>
          </p:grpSpPr>
          <p:sp>
            <p:nvSpPr>
              <p:cNvPr id="1037" name="Rectangle 35">
                <a:extLst>
                  <a:ext uri="{FF2B5EF4-FFF2-40B4-BE49-F238E27FC236}">
                    <a16:creationId xmlns:a16="http://schemas.microsoft.com/office/drawing/2014/main" id="{61679835-F6DE-4388-AA96-04F04484A62E}"/>
                  </a:ext>
                </a:extLst>
              </p:cNvPr>
              <p:cNvSpPr>
                <a:spLocks noChangeArrowheads="1"/>
              </p:cNvSpPr>
              <p:nvPr/>
            </p:nvSpPr>
            <p:spPr bwMode="auto">
              <a:xfrm>
                <a:off x="5655574" y="1264197"/>
                <a:ext cx="56027" cy="407749"/>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algn="ctr" defTabSz="896386" fontAlgn="base"/>
                <a:endParaRPr lang="en-US" sz="1600">
                  <a:solidFill>
                    <a:srgbClr val="505050"/>
                  </a:solidFill>
                  <a:latin typeface="Segoe UI"/>
                </a:endParaRPr>
              </a:p>
            </p:txBody>
          </p:sp>
          <p:sp>
            <p:nvSpPr>
              <p:cNvPr id="1038" name="Rectangle 36">
                <a:extLst>
                  <a:ext uri="{FF2B5EF4-FFF2-40B4-BE49-F238E27FC236}">
                    <a16:creationId xmlns:a16="http://schemas.microsoft.com/office/drawing/2014/main" id="{0C24D3C5-57D2-4B00-ACD3-54E6824846D8}"/>
                  </a:ext>
                </a:extLst>
              </p:cNvPr>
              <p:cNvSpPr>
                <a:spLocks noChangeArrowheads="1"/>
              </p:cNvSpPr>
              <p:nvPr/>
            </p:nvSpPr>
            <p:spPr bwMode="auto">
              <a:xfrm>
                <a:off x="5748952" y="1172376"/>
                <a:ext cx="54470" cy="499571"/>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algn="ctr" defTabSz="896386" fontAlgn="base"/>
                <a:endParaRPr lang="en-US" sz="1600">
                  <a:solidFill>
                    <a:srgbClr val="505050"/>
                  </a:solidFill>
                  <a:latin typeface="Segoe UI"/>
                </a:endParaRPr>
              </a:p>
            </p:txBody>
          </p:sp>
          <p:sp>
            <p:nvSpPr>
              <p:cNvPr id="1039" name="Oval 37">
                <a:extLst>
                  <a:ext uri="{FF2B5EF4-FFF2-40B4-BE49-F238E27FC236}">
                    <a16:creationId xmlns:a16="http://schemas.microsoft.com/office/drawing/2014/main" id="{75D23FAE-6C39-4EF9-8DD6-FE872A36BB9A}"/>
                  </a:ext>
                </a:extLst>
              </p:cNvPr>
              <p:cNvSpPr>
                <a:spLocks noChangeArrowheads="1"/>
              </p:cNvSpPr>
              <p:nvPr/>
            </p:nvSpPr>
            <p:spPr bwMode="auto">
              <a:xfrm>
                <a:off x="5761402" y="1542774"/>
                <a:ext cx="150961" cy="150961"/>
              </a:xfrm>
              <a:prstGeom prst="ellipse">
                <a:avLst/>
              </a:prstGeom>
              <a:solidFill>
                <a:srgbClr val="4FE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lgn="ctr" defTabSz="896386" fontAlgn="base"/>
                <a:endParaRPr lang="en-US" sz="1600">
                  <a:solidFill>
                    <a:srgbClr val="505050"/>
                  </a:solidFill>
                  <a:latin typeface="Segoe UI"/>
                </a:endParaRPr>
              </a:p>
            </p:txBody>
          </p:sp>
          <p:sp>
            <p:nvSpPr>
              <p:cNvPr id="1040" name="Rectangle 38">
                <a:extLst>
                  <a:ext uri="{FF2B5EF4-FFF2-40B4-BE49-F238E27FC236}">
                    <a16:creationId xmlns:a16="http://schemas.microsoft.com/office/drawing/2014/main" id="{CC2504C0-0731-4689-91D6-0E329FB4F43F}"/>
                  </a:ext>
                </a:extLst>
              </p:cNvPr>
              <p:cNvSpPr>
                <a:spLocks noChangeArrowheads="1"/>
              </p:cNvSpPr>
              <p:nvPr/>
            </p:nvSpPr>
            <p:spPr bwMode="auto">
              <a:xfrm>
                <a:off x="5375441" y="1542774"/>
                <a:ext cx="56027" cy="129173"/>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algn="ctr" defTabSz="896386" fontAlgn="base"/>
                <a:endParaRPr lang="en-US" sz="1600">
                  <a:solidFill>
                    <a:srgbClr val="505050"/>
                  </a:solidFill>
                  <a:latin typeface="Segoe UI"/>
                </a:endParaRPr>
              </a:p>
            </p:txBody>
          </p:sp>
          <p:sp>
            <p:nvSpPr>
              <p:cNvPr id="1041" name="Rectangle 39">
                <a:extLst>
                  <a:ext uri="{FF2B5EF4-FFF2-40B4-BE49-F238E27FC236}">
                    <a16:creationId xmlns:a16="http://schemas.microsoft.com/office/drawing/2014/main" id="{73BCE795-B2AB-45D9-9DD6-77859DA9C8A7}"/>
                  </a:ext>
                </a:extLst>
              </p:cNvPr>
              <p:cNvSpPr>
                <a:spLocks noChangeArrowheads="1"/>
              </p:cNvSpPr>
              <p:nvPr/>
            </p:nvSpPr>
            <p:spPr bwMode="auto">
              <a:xfrm>
                <a:off x="5468819" y="1449397"/>
                <a:ext cx="54470" cy="222550"/>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algn="ctr" defTabSz="896386" fontAlgn="base"/>
                <a:endParaRPr lang="en-US" sz="1600">
                  <a:solidFill>
                    <a:srgbClr val="505050"/>
                  </a:solidFill>
                  <a:latin typeface="Segoe UI"/>
                </a:endParaRPr>
              </a:p>
            </p:txBody>
          </p:sp>
          <p:sp>
            <p:nvSpPr>
              <p:cNvPr id="1042" name="Rectangle 40">
                <a:extLst>
                  <a:ext uri="{FF2B5EF4-FFF2-40B4-BE49-F238E27FC236}">
                    <a16:creationId xmlns:a16="http://schemas.microsoft.com/office/drawing/2014/main" id="{0597C783-06DD-4207-856E-64C6A585321C}"/>
                  </a:ext>
                </a:extLst>
              </p:cNvPr>
              <p:cNvSpPr>
                <a:spLocks noChangeArrowheads="1"/>
              </p:cNvSpPr>
              <p:nvPr/>
            </p:nvSpPr>
            <p:spPr bwMode="auto">
              <a:xfrm>
                <a:off x="5560640" y="1357575"/>
                <a:ext cx="56027" cy="314372"/>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algn="ctr" defTabSz="896386" fontAlgn="base"/>
                <a:endParaRPr lang="en-US" sz="1600">
                  <a:solidFill>
                    <a:srgbClr val="505050"/>
                  </a:solidFill>
                  <a:latin typeface="Segoe UI"/>
                </a:endParaRPr>
              </a:p>
            </p:txBody>
          </p:sp>
          <p:sp>
            <p:nvSpPr>
              <p:cNvPr id="1043" name="Freeform 41">
                <a:extLst>
                  <a:ext uri="{FF2B5EF4-FFF2-40B4-BE49-F238E27FC236}">
                    <a16:creationId xmlns:a16="http://schemas.microsoft.com/office/drawing/2014/main" id="{86726D67-3D67-4A6A-8E19-0E67F8186A61}"/>
                  </a:ext>
                </a:extLst>
              </p:cNvPr>
              <p:cNvSpPr>
                <a:spLocks/>
              </p:cNvSpPr>
              <p:nvPr/>
            </p:nvSpPr>
            <p:spPr bwMode="auto">
              <a:xfrm>
                <a:off x="5797197" y="1580125"/>
                <a:ext cx="77815" cy="79371"/>
              </a:xfrm>
              <a:custGeom>
                <a:avLst/>
                <a:gdLst>
                  <a:gd name="T0" fmla="*/ 28 w 68"/>
                  <a:gd name="T1" fmla="*/ 0 h 68"/>
                  <a:gd name="T2" fmla="*/ 23 w 68"/>
                  <a:gd name="T3" fmla="*/ 5 h 68"/>
                  <a:gd name="T4" fmla="*/ 28 w 68"/>
                  <a:gd name="T5" fmla="*/ 10 h 68"/>
                  <a:gd name="T6" fmla="*/ 50 w 68"/>
                  <a:gd name="T7" fmla="*/ 10 h 68"/>
                  <a:gd name="T8" fmla="*/ 2 w 68"/>
                  <a:gd name="T9" fmla="*/ 59 h 68"/>
                  <a:gd name="T10" fmla="*/ 2 w 68"/>
                  <a:gd name="T11" fmla="*/ 66 h 68"/>
                  <a:gd name="T12" fmla="*/ 10 w 68"/>
                  <a:gd name="T13" fmla="*/ 66 h 68"/>
                  <a:gd name="T14" fmla="*/ 57 w 68"/>
                  <a:gd name="T15" fmla="*/ 18 h 68"/>
                  <a:gd name="T16" fmla="*/ 57 w 68"/>
                  <a:gd name="T17" fmla="*/ 40 h 68"/>
                  <a:gd name="T18" fmla="*/ 62 w 68"/>
                  <a:gd name="T19" fmla="*/ 45 h 68"/>
                  <a:gd name="T20" fmla="*/ 68 w 68"/>
                  <a:gd name="T21" fmla="*/ 40 h 68"/>
                  <a:gd name="T22" fmla="*/ 68 w 68"/>
                  <a:gd name="T23" fmla="*/ 0 h 68"/>
                  <a:gd name="T24" fmla="*/ 28 w 68"/>
                  <a:gd name="T2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68">
                    <a:moveTo>
                      <a:pt x="28" y="0"/>
                    </a:moveTo>
                    <a:cubicBezTo>
                      <a:pt x="25" y="0"/>
                      <a:pt x="23" y="2"/>
                      <a:pt x="23" y="5"/>
                    </a:cubicBezTo>
                    <a:cubicBezTo>
                      <a:pt x="23" y="8"/>
                      <a:pt x="25" y="10"/>
                      <a:pt x="28" y="10"/>
                    </a:cubicBezTo>
                    <a:cubicBezTo>
                      <a:pt x="50" y="10"/>
                      <a:pt x="50" y="10"/>
                      <a:pt x="50" y="10"/>
                    </a:cubicBezTo>
                    <a:cubicBezTo>
                      <a:pt x="2" y="59"/>
                      <a:pt x="2" y="59"/>
                      <a:pt x="2" y="59"/>
                    </a:cubicBezTo>
                    <a:cubicBezTo>
                      <a:pt x="0" y="61"/>
                      <a:pt x="0" y="64"/>
                      <a:pt x="2" y="66"/>
                    </a:cubicBezTo>
                    <a:cubicBezTo>
                      <a:pt x="4" y="68"/>
                      <a:pt x="8" y="68"/>
                      <a:pt x="10" y="66"/>
                    </a:cubicBezTo>
                    <a:cubicBezTo>
                      <a:pt x="57" y="18"/>
                      <a:pt x="57" y="18"/>
                      <a:pt x="57" y="18"/>
                    </a:cubicBezTo>
                    <a:cubicBezTo>
                      <a:pt x="57" y="40"/>
                      <a:pt x="57" y="40"/>
                      <a:pt x="57" y="40"/>
                    </a:cubicBezTo>
                    <a:cubicBezTo>
                      <a:pt x="57" y="43"/>
                      <a:pt x="62" y="45"/>
                      <a:pt x="62" y="45"/>
                    </a:cubicBezTo>
                    <a:cubicBezTo>
                      <a:pt x="65" y="45"/>
                      <a:pt x="68" y="43"/>
                      <a:pt x="68" y="40"/>
                    </a:cubicBezTo>
                    <a:cubicBezTo>
                      <a:pt x="68" y="0"/>
                      <a:pt x="68" y="0"/>
                      <a:pt x="68" y="0"/>
                    </a:cubicBez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lgn="ctr" defTabSz="896386" fontAlgn="base"/>
                <a:endParaRPr lang="en-US" sz="1600">
                  <a:solidFill>
                    <a:srgbClr val="505050"/>
                  </a:solidFill>
                  <a:latin typeface="Segoe UI"/>
                </a:endParaRPr>
              </a:p>
            </p:txBody>
          </p:sp>
        </p:grpSp>
      </p:grpSp>
      <p:grpSp>
        <p:nvGrpSpPr>
          <p:cNvPr id="1044" name="Group 1043">
            <a:extLst>
              <a:ext uri="{FF2B5EF4-FFF2-40B4-BE49-F238E27FC236}">
                <a16:creationId xmlns:a16="http://schemas.microsoft.com/office/drawing/2014/main" id="{2861CCFD-CCF8-44D5-A215-B2E7F40F84B1}"/>
              </a:ext>
            </a:extLst>
          </p:cNvPr>
          <p:cNvGrpSpPr/>
          <p:nvPr/>
        </p:nvGrpSpPr>
        <p:grpSpPr>
          <a:xfrm>
            <a:off x="7540962" y="2980941"/>
            <a:ext cx="701604" cy="175202"/>
            <a:chOff x="5387576" y="2115326"/>
            <a:chExt cx="701604" cy="175202"/>
          </a:xfrm>
        </p:grpSpPr>
        <p:sp>
          <p:nvSpPr>
            <p:cNvPr id="1045" name="Rectangle 1044">
              <a:extLst>
                <a:ext uri="{FF2B5EF4-FFF2-40B4-BE49-F238E27FC236}">
                  <a16:creationId xmlns:a16="http://schemas.microsoft.com/office/drawing/2014/main" id="{710CF952-60B7-4D76-8741-4F8E0A242318}"/>
                </a:ext>
                <a:ext uri="{C183D7F6-B498-43B3-948B-1728B52AA6E4}">
                  <adec:decorative xmlns:adec="http://schemas.microsoft.com/office/drawing/2017/decorative" val="1"/>
                </a:ext>
              </a:extLst>
            </p:cNvPr>
            <p:cNvSpPr/>
            <p:nvPr/>
          </p:nvSpPr>
          <p:spPr bwMode="auto">
            <a:xfrm>
              <a:off x="5540540" y="2115326"/>
              <a:ext cx="548640" cy="175202"/>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kumimoji="0" lang="en-US" sz="700" b="0" i="0" u="none" strike="noStrike" kern="0" cap="none" spc="0" normalizeH="0" baseline="0" noProof="0">
                  <a:ln>
                    <a:noFill/>
                  </a:ln>
                  <a:solidFill>
                    <a:srgbClr val="0078D4"/>
                  </a:solidFill>
                  <a:effectLst/>
                  <a:uLnTx/>
                  <a:uFillTx/>
                  <a:latin typeface="Segoe UI"/>
                  <a:ea typeface="+mn-ea"/>
                  <a:cs typeface="Segoe UI Semibold" panose="020B0702040204020203" pitchFamily="34" charset="0"/>
                </a:rPr>
                <a:t>Data lake</a:t>
              </a:r>
            </a:p>
          </p:txBody>
        </p:sp>
        <p:pic>
          <p:nvPicPr>
            <p:cNvPr id="1046" name="Graphic 1045">
              <a:extLst>
                <a:ext uri="{FF2B5EF4-FFF2-40B4-BE49-F238E27FC236}">
                  <a16:creationId xmlns:a16="http://schemas.microsoft.com/office/drawing/2014/main" id="{C5877B48-DDF3-4070-99BC-669E7DBDE669}"/>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5387576" y="2142943"/>
              <a:ext cx="161925" cy="133350"/>
            </a:xfrm>
            <a:prstGeom prst="rect">
              <a:avLst/>
            </a:prstGeom>
          </p:spPr>
        </p:pic>
      </p:grpSp>
      <p:grpSp>
        <p:nvGrpSpPr>
          <p:cNvPr id="1047" name="Group 1046">
            <a:extLst>
              <a:ext uri="{FF2B5EF4-FFF2-40B4-BE49-F238E27FC236}">
                <a16:creationId xmlns:a16="http://schemas.microsoft.com/office/drawing/2014/main" id="{8AAFBDC2-F54A-4CBA-B0E0-8D420484698F}"/>
              </a:ext>
            </a:extLst>
          </p:cNvPr>
          <p:cNvGrpSpPr/>
          <p:nvPr/>
        </p:nvGrpSpPr>
        <p:grpSpPr>
          <a:xfrm>
            <a:off x="9244076" y="2968515"/>
            <a:ext cx="976643" cy="200055"/>
            <a:chOff x="8547184" y="2102900"/>
            <a:chExt cx="976643" cy="200055"/>
          </a:xfrm>
        </p:grpSpPr>
        <p:sp>
          <p:nvSpPr>
            <p:cNvPr id="1048" name="Rectangle 1047">
              <a:extLst>
                <a:ext uri="{FF2B5EF4-FFF2-40B4-BE49-F238E27FC236}">
                  <a16:creationId xmlns:a16="http://schemas.microsoft.com/office/drawing/2014/main" id="{1D5ADCA4-0AFE-4E1C-8C58-DE64FD16E80D}"/>
                </a:ext>
              </a:extLst>
            </p:cNvPr>
            <p:cNvSpPr/>
            <p:nvPr/>
          </p:nvSpPr>
          <p:spPr>
            <a:xfrm>
              <a:off x="8617810" y="2102900"/>
              <a:ext cx="906017" cy="200055"/>
            </a:xfrm>
            <a:prstGeom prst="rect">
              <a:avLst/>
            </a:prstGeom>
          </p:spPr>
          <p:txBody>
            <a:bodyPr wrap="none">
              <a:spAutoFit/>
            </a:bodyPr>
            <a:lstStyle/>
            <a:p>
              <a:r>
                <a:rPr lang="en-US" sz="700" kern="0">
                  <a:solidFill>
                    <a:srgbClr val="0078D4"/>
                  </a:solidFill>
                  <a:cs typeface="Segoe UI Semibold" panose="020B0702040204020203" pitchFamily="34" charset="0"/>
                </a:rPr>
                <a:t>Update-optimized</a:t>
              </a:r>
              <a:endParaRPr lang="en-US"/>
            </a:p>
          </p:txBody>
        </p:sp>
        <p:grpSp>
          <p:nvGrpSpPr>
            <p:cNvPr id="1049" name="Group 1048">
              <a:extLst>
                <a:ext uri="{FF2B5EF4-FFF2-40B4-BE49-F238E27FC236}">
                  <a16:creationId xmlns:a16="http://schemas.microsoft.com/office/drawing/2014/main" id="{DDE8B8AC-7F37-41EE-8356-2F79B17F15FC}"/>
                </a:ext>
              </a:extLst>
            </p:cNvPr>
            <p:cNvGrpSpPr/>
            <p:nvPr/>
          </p:nvGrpSpPr>
          <p:grpSpPr>
            <a:xfrm>
              <a:off x="8547184" y="2157881"/>
              <a:ext cx="108772" cy="108696"/>
              <a:chOff x="10075909" y="3895037"/>
              <a:chExt cx="287863" cy="287662"/>
            </a:xfrm>
          </p:grpSpPr>
          <p:sp>
            <p:nvSpPr>
              <p:cNvPr id="1050" name="Freeform: Shape 1049">
                <a:extLst>
                  <a:ext uri="{FF2B5EF4-FFF2-40B4-BE49-F238E27FC236}">
                    <a16:creationId xmlns:a16="http://schemas.microsoft.com/office/drawing/2014/main" id="{F2FBD1B2-67E7-443E-A124-E6BDF7BB7B82}"/>
                  </a:ext>
                </a:extLst>
              </p:cNvPr>
              <p:cNvSpPr/>
              <p:nvPr/>
            </p:nvSpPr>
            <p:spPr>
              <a:xfrm>
                <a:off x="10075909" y="3895037"/>
                <a:ext cx="287863" cy="287662"/>
              </a:xfrm>
              <a:custGeom>
                <a:avLst/>
                <a:gdLst>
                  <a:gd name="connsiteX0" fmla="*/ 143932 w 287863"/>
                  <a:gd name="connsiteY0" fmla="*/ 287662 h 287662"/>
                  <a:gd name="connsiteX1" fmla="*/ 287864 w 287863"/>
                  <a:gd name="connsiteY1" fmla="*/ 143831 h 287662"/>
                  <a:gd name="connsiteX2" fmla="*/ 143932 w 287863"/>
                  <a:gd name="connsiteY2" fmla="*/ 0 h 287662"/>
                  <a:gd name="connsiteX3" fmla="*/ 0 w 287863"/>
                  <a:gd name="connsiteY3" fmla="*/ 143831 h 287662"/>
                  <a:gd name="connsiteX4" fmla="*/ 143932 w 287863"/>
                  <a:gd name="connsiteY4" fmla="*/ 287662 h 287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863" h="287662">
                    <a:moveTo>
                      <a:pt x="143932" y="287662"/>
                    </a:moveTo>
                    <a:cubicBezTo>
                      <a:pt x="223423" y="287662"/>
                      <a:pt x="287864" y="223267"/>
                      <a:pt x="287864" y="143831"/>
                    </a:cubicBezTo>
                    <a:cubicBezTo>
                      <a:pt x="287864" y="64395"/>
                      <a:pt x="223423" y="0"/>
                      <a:pt x="143932" y="0"/>
                    </a:cubicBezTo>
                    <a:cubicBezTo>
                      <a:pt x="64440" y="0"/>
                      <a:pt x="0" y="64395"/>
                      <a:pt x="0" y="143831"/>
                    </a:cubicBezTo>
                    <a:cubicBezTo>
                      <a:pt x="0" y="223267"/>
                      <a:pt x="64440" y="287662"/>
                      <a:pt x="143932" y="287662"/>
                    </a:cubicBezTo>
                    <a:close/>
                  </a:path>
                </a:pathLst>
              </a:custGeom>
              <a:solidFill>
                <a:srgbClr val="50E6FF"/>
              </a:solidFill>
              <a:ln w="9525" cap="flat">
                <a:noFill/>
                <a:prstDash val="solid"/>
                <a:miter/>
              </a:ln>
            </p:spPr>
            <p:txBody>
              <a:bodyPr rtlCol="0" anchor="ctr"/>
              <a:lstStyle/>
              <a:p>
                <a:endParaRPr lang="en-US" sz="1600"/>
              </a:p>
            </p:txBody>
          </p:sp>
          <p:sp>
            <p:nvSpPr>
              <p:cNvPr id="1051" name="Freeform: Shape 1050">
                <a:extLst>
                  <a:ext uri="{FF2B5EF4-FFF2-40B4-BE49-F238E27FC236}">
                    <a16:creationId xmlns:a16="http://schemas.microsoft.com/office/drawing/2014/main" id="{B59A332A-B40F-4017-9112-026E3264E9F0}"/>
                  </a:ext>
                </a:extLst>
              </p:cNvPr>
              <p:cNvSpPr/>
              <p:nvPr/>
            </p:nvSpPr>
            <p:spPr>
              <a:xfrm>
                <a:off x="10220077" y="3930607"/>
                <a:ext cx="24363" cy="131818"/>
              </a:xfrm>
              <a:custGeom>
                <a:avLst/>
                <a:gdLst>
                  <a:gd name="connsiteX0" fmla="*/ 24363 w 24363"/>
                  <a:gd name="connsiteY0" fmla="*/ 0 h 131818"/>
                  <a:gd name="connsiteX1" fmla="*/ 0 w 24363"/>
                  <a:gd name="connsiteY1" fmla="*/ 0 h 131818"/>
                  <a:gd name="connsiteX2" fmla="*/ 0 w 24363"/>
                  <a:gd name="connsiteY2" fmla="*/ 131818 h 131818"/>
                  <a:gd name="connsiteX3" fmla="*/ 24363 w 24363"/>
                  <a:gd name="connsiteY3" fmla="*/ 131818 h 131818"/>
                  <a:gd name="connsiteX4" fmla="*/ 24363 w 24363"/>
                  <a:gd name="connsiteY4" fmla="*/ 0 h 13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3" h="131818">
                    <a:moveTo>
                      <a:pt x="24363" y="0"/>
                    </a:moveTo>
                    <a:lnTo>
                      <a:pt x="0" y="0"/>
                    </a:lnTo>
                    <a:lnTo>
                      <a:pt x="0" y="131818"/>
                    </a:lnTo>
                    <a:lnTo>
                      <a:pt x="24363" y="131818"/>
                    </a:lnTo>
                    <a:lnTo>
                      <a:pt x="24363" y="0"/>
                    </a:lnTo>
                    <a:close/>
                  </a:path>
                </a:pathLst>
              </a:custGeom>
              <a:solidFill>
                <a:srgbClr val="0078D4"/>
              </a:solidFill>
              <a:ln w="9525" cap="flat">
                <a:noFill/>
                <a:prstDash val="solid"/>
                <a:miter/>
              </a:ln>
            </p:spPr>
            <p:txBody>
              <a:bodyPr rtlCol="0" anchor="ctr"/>
              <a:lstStyle/>
              <a:p>
                <a:endParaRPr lang="en-US" sz="1600"/>
              </a:p>
            </p:txBody>
          </p:sp>
          <p:sp>
            <p:nvSpPr>
              <p:cNvPr id="1052" name="Freeform: Shape 1051">
                <a:extLst>
                  <a:ext uri="{FF2B5EF4-FFF2-40B4-BE49-F238E27FC236}">
                    <a16:creationId xmlns:a16="http://schemas.microsoft.com/office/drawing/2014/main" id="{40CC3B86-C4B3-4A2A-99F3-728AA16A6BC5}"/>
                  </a:ext>
                </a:extLst>
              </p:cNvPr>
              <p:cNvSpPr/>
              <p:nvPr/>
            </p:nvSpPr>
            <p:spPr>
              <a:xfrm>
                <a:off x="10111516" y="4038049"/>
                <a:ext cx="132872" cy="24344"/>
              </a:xfrm>
              <a:custGeom>
                <a:avLst/>
                <a:gdLst>
                  <a:gd name="connsiteX0" fmla="*/ 0 w 132872"/>
                  <a:gd name="connsiteY0" fmla="*/ 0 h 24344"/>
                  <a:gd name="connsiteX1" fmla="*/ 0 w 132872"/>
                  <a:gd name="connsiteY1" fmla="*/ 24345 h 24344"/>
                  <a:gd name="connsiteX2" fmla="*/ 132873 w 132872"/>
                  <a:gd name="connsiteY2" fmla="*/ 24345 h 24344"/>
                  <a:gd name="connsiteX3" fmla="*/ 132873 w 132872"/>
                  <a:gd name="connsiteY3" fmla="*/ 0 h 24344"/>
                  <a:gd name="connsiteX4" fmla="*/ 0 w 132872"/>
                  <a:gd name="connsiteY4" fmla="*/ 0 h 24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72" h="24344">
                    <a:moveTo>
                      <a:pt x="0" y="0"/>
                    </a:moveTo>
                    <a:lnTo>
                      <a:pt x="0" y="24345"/>
                    </a:lnTo>
                    <a:lnTo>
                      <a:pt x="132873" y="24345"/>
                    </a:lnTo>
                    <a:lnTo>
                      <a:pt x="132873" y="0"/>
                    </a:lnTo>
                    <a:lnTo>
                      <a:pt x="0" y="0"/>
                    </a:lnTo>
                    <a:close/>
                  </a:path>
                </a:pathLst>
              </a:custGeom>
              <a:solidFill>
                <a:srgbClr val="0078D4"/>
              </a:solidFill>
              <a:ln w="9525" cap="flat">
                <a:noFill/>
                <a:prstDash val="solid"/>
                <a:miter/>
              </a:ln>
            </p:spPr>
            <p:txBody>
              <a:bodyPr rtlCol="0" anchor="ctr"/>
              <a:lstStyle/>
              <a:p>
                <a:endParaRPr lang="en-US" sz="1600"/>
              </a:p>
            </p:txBody>
          </p:sp>
        </p:grpSp>
      </p:grpSp>
      <p:sp>
        <p:nvSpPr>
          <p:cNvPr id="1053" name="Rectangle 1052">
            <a:extLst>
              <a:ext uri="{FF2B5EF4-FFF2-40B4-BE49-F238E27FC236}">
                <a16:creationId xmlns:a16="http://schemas.microsoft.com/office/drawing/2014/main" id="{3F463535-29B5-4666-95E8-76D2CB55E02C}"/>
              </a:ext>
              <a:ext uri="{C183D7F6-B498-43B3-948B-1728B52AA6E4}">
                <adec:decorative xmlns:adec="http://schemas.microsoft.com/office/drawing/2017/decorative" val="1"/>
              </a:ext>
            </a:extLst>
          </p:cNvPr>
          <p:cNvSpPr/>
          <p:nvPr/>
        </p:nvSpPr>
        <p:spPr bwMode="auto">
          <a:xfrm>
            <a:off x="8185830" y="2229693"/>
            <a:ext cx="3371980" cy="209953"/>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0" bIns="91440" numCol="1" spcCol="0" rtlCol="0" fromWordArt="0" anchor="ctr" anchorCtr="0" forceAA="0" compatLnSpc="1">
            <a:prstTxWarp prst="textNoShape">
              <a:avLst/>
            </a:prstTxWarp>
            <a:noAutofit/>
          </a:bodyPr>
          <a:lstStyle/>
          <a:p>
            <a:pPr defTabSz="710593" fontAlgn="base">
              <a:spcBef>
                <a:spcPct val="0"/>
              </a:spcBef>
              <a:spcAft>
                <a:spcPct val="0"/>
              </a:spcAft>
            </a:pPr>
            <a:r>
              <a:rPr lang="en-US" sz="900" kern="0">
                <a:solidFill>
                  <a:srgbClr val="000000"/>
                </a:solidFill>
                <a:latin typeface="Segoe UI Semibold" panose="020B0702040204020203" pitchFamily="34" charset="0"/>
                <a:cs typeface="Segoe UI Semibold" panose="020B0702040204020203" pitchFamily="34" charset="0"/>
              </a:rPr>
              <a:t>Stream Analytics</a:t>
            </a:r>
          </a:p>
        </p:txBody>
      </p:sp>
      <p:sp>
        <p:nvSpPr>
          <p:cNvPr id="1054" name="Rectangle 1053">
            <a:extLst>
              <a:ext uri="{FF2B5EF4-FFF2-40B4-BE49-F238E27FC236}">
                <a16:creationId xmlns:a16="http://schemas.microsoft.com/office/drawing/2014/main" id="{3D884E91-ED53-4A01-BCCC-81CC0E2EE823}"/>
              </a:ext>
              <a:ext uri="{C183D7F6-B498-43B3-948B-1728B52AA6E4}">
                <adec:decorative xmlns:adec="http://schemas.microsoft.com/office/drawing/2017/decorative" val="1"/>
              </a:ext>
            </a:extLst>
          </p:cNvPr>
          <p:cNvSpPr/>
          <p:nvPr/>
        </p:nvSpPr>
        <p:spPr bwMode="auto">
          <a:xfrm>
            <a:off x="4102482" y="2229693"/>
            <a:ext cx="1971749" cy="209953"/>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0" bIns="91440" numCol="1" spcCol="0" rtlCol="0" fromWordArt="0" anchor="ctr" anchorCtr="0" forceAA="0" compatLnSpc="1">
            <a:prstTxWarp prst="textNoShape">
              <a:avLst/>
            </a:prstTxWarp>
            <a:noAutofit/>
          </a:bodyPr>
          <a:lstStyle/>
          <a:p>
            <a:pPr defTabSz="710593" fontAlgn="base">
              <a:spcBef>
                <a:spcPct val="0"/>
              </a:spcBef>
              <a:spcAft>
                <a:spcPct val="0"/>
              </a:spcAft>
            </a:pPr>
            <a:r>
              <a:rPr lang="en-US" sz="900" kern="0">
                <a:solidFill>
                  <a:srgbClr val="000000"/>
                </a:solidFill>
                <a:latin typeface="Segoe UI Semibold" panose="020B0702040204020203" pitchFamily="34" charset="0"/>
                <a:cs typeface="Segoe UI Semibold" panose="020B0702040204020203" pitchFamily="34" charset="0"/>
              </a:rPr>
              <a:t>Spark</a:t>
            </a:r>
          </a:p>
        </p:txBody>
      </p:sp>
      <p:cxnSp>
        <p:nvCxnSpPr>
          <p:cNvPr id="1055" name="Straight Arrow Connector 1054">
            <a:extLst>
              <a:ext uri="{FF2B5EF4-FFF2-40B4-BE49-F238E27FC236}">
                <a16:creationId xmlns:a16="http://schemas.microsoft.com/office/drawing/2014/main" id="{DA29A46B-ACB7-421E-98ED-1A8538A3ED3F}"/>
              </a:ext>
              <a:ext uri="{C183D7F6-B498-43B3-948B-1728B52AA6E4}">
                <adec:decorative xmlns:adec="http://schemas.microsoft.com/office/drawing/2017/decorative" val="1"/>
              </a:ext>
            </a:extLst>
          </p:cNvPr>
          <p:cNvCxnSpPr>
            <a:cxnSpLocks/>
          </p:cNvCxnSpPr>
          <p:nvPr/>
        </p:nvCxnSpPr>
        <p:spPr>
          <a:xfrm rot="16200000">
            <a:off x="6155457" y="2128390"/>
            <a:ext cx="27432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1056" name="Straight Arrow Connector 1055">
            <a:extLst>
              <a:ext uri="{FF2B5EF4-FFF2-40B4-BE49-F238E27FC236}">
                <a16:creationId xmlns:a16="http://schemas.microsoft.com/office/drawing/2014/main" id="{BF8F650F-D919-4E95-B218-D44A9A8FF796}"/>
              </a:ext>
              <a:ext uri="{C183D7F6-B498-43B3-948B-1728B52AA6E4}">
                <adec:decorative xmlns:adec="http://schemas.microsoft.com/office/drawing/2017/decorative" val="1"/>
              </a:ext>
            </a:extLst>
          </p:cNvPr>
          <p:cNvCxnSpPr>
            <a:cxnSpLocks/>
          </p:cNvCxnSpPr>
          <p:nvPr/>
        </p:nvCxnSpPr>
        <p:spPr>
          <a:xfrm rot="16200000">
            <a:off x="7844847" y="2119409"/>
            <a:ext cx="27432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sp>
        <p:nvSpPr>
          <p:cNvPr id="1057" name="Rectangle 1056">
            <a:extLst>
              <a:ext uri="{FF2B5EF4-FFF2-40B4-BE49-F238E27FC236}">
                <a16:creationId xmlns:a16="http://schemas.microsoft.com/office/drawing/2014/main" id="{BE841A55-EF46-4B0B-A260-EF62E836C8A1}"/>
              </a:ext>
              <a:ext uri="{C183D7F6-B498-43B3-948B-1728B52AA6E4}">
                <adec:decorative xmlns:adec="http://schemas.microsoft.com/office/drawing/2017/decorative" val="1"/>
              </a:ext>
            </a:extLst>
          </p:cNvPr>
          <p:cNvSpPr/>
          <p:nvPr/>
        </p:nvSpPr>
        <p:spPr bwMode="auto">
          <a:xfrm>
            <a:off x="6148122" y="2229693"/>
            <a:ext cx="1971749" cy="209953"/>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0" bIns="91440" numCol="1" spcCol="0" rtlCol="0" fromWordArt="0" anchor="ctr" anchorCtr="0" forceAA="0" compatLnSpc="1">
            <a:prstTxWarp prst="textNoShape">
              <a:avLst/>
            </a:prstTxWarp>
            <a:noAutofit/>
          </a:bodyPr>
          <a:lstStyle/>
          <a:p>
            <a:pPr defTabSz="710593" fontAlgn="base">
              <a:spcBef>
                <a:spcPct val="0"/>
              </a:spcBef>
              <a:spcAft>
                <a:spcPct val="0"/>
              </a:spcAft>
            </a:pPr>
            <a:r>
              <a:rPr lang="en-US" sz="900" kern="0">
                <a:solidFill>
                  <a:srgbClr val="000000"/>
                </a:solidFill>
                <a:latin typeface="Segoe UI Semibold" panose="020B0702040204020203" pitchFamily="34" charset="0"/>
                <a:cs typeface="Segoe UI Semibold" panose="020B0702040204020203" pitchFamily="34" charset="0"/>
              </a:rPr>
              <a:t>SQL</a:t>
            </a:r>
          </a:p>
        </p:txBody>
      </p:sp>
      <p:sp>
        <p:nvSpPr>
          <p:cNvPr id="355" name="Oval 354" descr="Dark blue circle">
            <a:extLst>
              <a:ext uri="{FF2B5EF4-FFF2-40B4-BE49-F238E27FC236}">
                <a16:creationId xmlns:a16="http://schemas.microsoft.com/office/drawing/2014/main" id="{214B17C0-9001-40E1-A88A-0542132698A0}"/>
              </a:ext>
            </a:extLst>
          </p:cNvPr>
          <p:cNvSpPr/>
          <p:nvPr/>
        </p:nvSpPr>
        <p:spPr bwMode="auto">
          <a:xfrm>
            <a:off x="2970804" y="638742"/>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56" name="Freeform: Shape 355" descr="Blue dotted line">
            <a:extLst>
              <a:ext uri="{FF2B5EF4-FFF2-40B4-BE49-F238E27FC236}">
                <a16:creationId xmlns:a16="http://schemas.microsoft.com/office/drawing/2014/main" id="{7BE4BF90-5E82-4E4B-9364-463A560A68C8}"/>
              </a:ext>
            </a:extLst>
          </p:cNvPr>
          <p:cNvSpPr/>
          <p:nvPr/>
        </p:nvSpPr>
        <p:spPr bwMode="auto">
          <a:xfrm>
            <a:off x="1102133" y="265800"/>
            <a:ext cx="5309864" cy="5792987"/>
          </a:xfrm>
          <a:custGeom>
            <a:avLst/>
            <a:gdLst>
              <a:gd name="connsiteX0" fmla="*/ 5347252 w 5347252"/>
              <a:gd name="connsiteY0" fmla="*/ 5715000 h 5844209"/>
              <a:gd name="connsiteX1" fmla="*/ 5347252 w 5347252"/>
              <a:gd name="connsiteY1" fmla="*/ 5844209 h 5844209"/>
              <a:gd name="connsiteX2" fmla="*/ 0 w 5347252"/>
              <a:gd name="connsiteY2" fmla="*/ 5844209 h 5844209"/>
              <a:gd name="connsiteX3" fmla="*/ 0 w 5347252"/>
              <a:gd name="connsiteY3" fmla="*/ 0 h 5844209"/>
              <a:gd name="connsiteX4" fmla="*/ 3448878 w 5347252"/>
              <a:gd name="connsiteY4" fmla="*/ 0 h 5844209"/>
              <a:gd name="connsiteX5" fmla="*/ 3448878 w 5347252"/>
              <a:gd name="connsiteY5" fmla="*/ 298174 h 5844209"/>
              <a:gd name="connsiteX0" fmla="*/ 5337351 w 5347252"/>
              <a:gd name="connsiteY0" fmla="*/ 5617862 h 5844209"/>
              <a:gd name="connsiteX1" fmla="*/ 5347252 w 5347252"/>
              <a:gd name="connsiteY1" fmla="*/ 5844209 h 5844209"/>
              <a:gd name="connsiteX2" fmla="*/ 0 w 5347252"/>
              <a:gd name="connsiteY2" fmla="*/ 5844209 h 5844209"/>
              <a:gd name="connsiteX3" fmla="*/ 0 w 5347252"/>
              <a:gd name="connsiteY3" fmla="*/ 0 h 5844209"/>
              <a:gd name="connsiteX4" fmla="*/ 3448878 w 5347252"/>
              <a:gd name="connsiteY4" fmla="*/ 0 h 5844209"/>
              <a:gd name="connsiteX5" fmla="*/ 3448878 w 5347252"/>
              <a:gd name="connsiteY5" fmla="*/ 298174 h 5844209"/>
              <a:gd name="connsiteX0" fmla="*/ 5357154 w 5357154"/>
              <a:gd name="connsiteY0" fmla="*/ 5608149 h 5844209"/>
              <a:gd name="connsiteX1" fmla="*/ 5347252 w 5357154"/>
              <a:gd name="connsiteY1" fmla="*/ 5844209 h 5844209"/>
              <a:gd name="connsiteX2" fmla="*/ 0 w 5357154"/>
              <a:gd name="connsiteY2" fmla="*/ 5844209 h 5844209"/>
              <a:gd name="connsiteX3" fmla="*/ 0 w 5357154"/>
              <a:gd name="connsiteY3" fmla="*/ 0 h 5844209"/>
              <a:gd name="connsiteX4" fmla="*/ 3448878 w 5357154"/>
              <a:gd name="connsiteY4" fmla="*/ 0 h 5844209"/>
              <a:gd name="connsiteX5" fmla="*/ 3448878 w 5357154"/>
              <a:gd name="connsiteY5" fmla="*/ 298174 h 5844209"/>
              <a:gd name="connsiteX0" fmla="*/ 5347562 w 5347562"/>
              <a:gd name="connsiteY0" fmla="*/ 5608149 h 5844209"/>
              <a:gd name="connsiteX1" fmla="*/ 5347252 w 5347562"/>
              <a:gd name="connsiteY1" fmla="*/ 5844209 h 5844209"/>
              <a:gd name="connsiteX2" fmla="*/ 0 w 5347562"/>
              <a:gd name="connsiteY2" fmla="*/ 5844209 h 5844209"/>
              <a:gd name="connsiteX3" fmla="*/ 0 w 5347562"/>
              <a:gd name="connsiteY3" fmla="*/ 0 h 5844209"/>
              <a:gd name="connsiteX4" fmla="*/ 3448878 w 5347562"/>
              <a:gd name="connsiteY4" fmla="*/ 0 h 5844209"/>
              <a:gd name="connsiteX5" fmla="*/ 3448878 w 5347562"/>
              <a:gd name="connsiteY5" fmla="*/ 298174 h 5844209"/>
              <a:gd name="connsiteX0" fmla="*/ 5347562 w 5347562"/>
              <a:gd name="connsiteY0" fmla="*/ 5621324 h 5844209"/>
              <a:gd name="connsiteX1" fmla="*/ 5347252 w 5347562"/>
              <a:gd name="connsiteY1" fmla="*/ 5844209 h 5844209"/>
              <a:gd name="connsiteX2" fmla="*/ 0 w 5347562"/>
              <a:gd name="connsiteY2" fmla="*/ 5844209 h 5844209"/>
              <a:gd name="connsiteX3" fmla="*/ 0 w 5347562"/>
              <a:gd name="connsiteY3" fmla="*/ 0 h 5844209"/>
              <a:gd name="connsiteX4" fmla="*/ 3448878 w 5347562"/>
              <a:gd name="connsiteY4" fmla="*/ 0 h 5844209"/>
              <a:gd name="connsiteX5" fmla="*/ 3448878 w 5347562"/>
              <a:gd name="connsiteY5" fmla="*/ 298174 h 5844209"/>
              <a:gd name="connsiteX0" fmla="*/ 5343725 w 5347254"/>
              <a:gd name="connsiteY0" fmla="*/ 5721260 h 5844209"/>
              <a:gd name="connsiteX1" fmla="*/ 5347252 w 5347254"/>
              <a:gd name="connsiteY1" fmla="*/ 5844209 h 5844209"/>
              <a:gd name="connsiteX2" fmla="*/ 0 w 5347254"/>
              <a:gd name="connsiteY2" fmla="*/ 5844209 h 5844209"/>
              <a:gd name="connsiteX3" fmla="*/ 0 w 5347254"/>
              <a:gd name="connsiteY3" fmla="*/ 0 h 5844209"/>
              <a:gd name="connsiteX4" fmla="*/ 3448878 w 5347254"/>
              <a:gd name="connsiteY4" fmla="*/ 0 h 5844209"/>
              <a:gd name="connsiteX5" fmla="*/ 3448878 w 5347254"/>
              <a:gd name="connsiteY5" fmla="*/ 298174 h 5844209"/>
              <a:gd name="connsiteX0" fmla="*/ 5343725 w 5347254"/>
              <a:gd name="connsiteY0" fmla="*/ 5721260 h 5844209"/>
              <a:gd name="connsiteX1" fmla="*/ 5347252 w 5347254"/>
              <a:gd name="connsiteY1" fmla="*/ 5844209 h 5844209"/>
              <a:gd name="connsiteX2" fmla="*/ 0 w 5347254"/>
              <a:gd name="connsiteY2" fmla="*/ 5844209 h 5844209"/>
              <a:gd name="connsiteX3" fmla="*/ 0 w 5347254"/>
              <a:gd name="connsiteY3" fmla="*/ 0 h 5844209"/>
              <a:gd name="connsiteX4" fmla="*/ 1943850 w 5347254"/>
              <a:gd name="connsiteY4" fmla="*/ 9919 h 5844209"/>
              <a:gd name="connsiteX5" fmla="*/ 3448878 w 5347254"/>
              <a:gd name="connsiteY5" fmla="*/ 298174 h 5844209"/>
              <a:gd name="connsiteX0" fmla="*/ 5343725 w 5347254"/>
              <a:gd name="connsiteY0" fmla="*/ 5721260 h 5844209"/>
              <a:gd name="connsiteX1" fmla="*/ 5347252 w 5347254"/>
              <a:gd name="connsiteY1" fmla="*/ 5844209 h 5844209"/>
              <a:gd name="connsiteX2" fmla="*/ 0 w 5347254"/>
              <a:gd name="connsiteY2" fmla="*/ 5844209 h 5844209"/>
              <a:gd name="connsiteX3" fmla="*/ 0 w 5347254"/>
              <a:gd name="connsiteY3" fmla="*/ 0 h 5844209"/>
              <a:gd name="connsiteX4" fmla="*/ 1943850 w 5347254"/>
              <a:gd name="connsiteY4" fmla="*/ 9919 h 5844209"/>
              <a:gd name="connsiteX5" fmla="*/ 1953752 w 5347254"/>
              <a:gd name="connsiteY5" fmla="*/ 347771 h 5844209"/>
              <a:gd name="connsiteX0" fmla="*/ 5343725 w 5347254"/>
              <a:gd name="connsiteY0" fmla="*/ 5721260 h 5844209"/>
              <a:gd name="connsiteX1" fmla="*/ 5347252 w 5347254"/>
              <a:gd name="connsiteY1" fmla="*/ 5844209 h 5844209"/>
              <a:gd name="connsiteX2" fmla="*/ 0 w 5347254"/>
              <a:gd name="connsiteY2" fmla="*/ 5844209 h 5844209"/>
              <a:gd name="connsiteX3" fmla="*/ 0 w 5347254"/>
              <a:gd name="connsiteY3" fmla="*/ 0 h 5844209"/>
              <a:gd name="connsiteX4" fmla="*/ 1943850 w 5347254"/>
              <a:gd name="connsiteY4" fmla="*/ 9919 h 5844209"/>
              <a:gd name="connsiteX5" fmla="*/ 1933950 w 5347254"/>
              <a:gd name="connsiteY5" fmla="*/ 337852 h 584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7254" h="5844209">
                <a:moveTo>
                  <a:pt x="5343725" y="5721260"/>
                </a:moveTo>
                <a:cubicBezTo>
                  <a:pt x="5343622" y="5799947"/>
                  <a:pt x="5347355" y="5765522"/>
                  <a:pt x="5347252" y="5844209"/>
                </a:cubicBezTo>
                <a:lnTo>
                  <a:pt x="0" y="5844209"/>
                </a:lnTo>
                <a:lnTo>
                  <a:pt x="0" y="0"/>
                </a:lnTo>
                <a:lnTo>
                  <a:pt x="1943850" y="9919"/>
                </a:lnTo>
                <a:cubicBezTo>
                  <a:pt x="1943850" y="109310"/>
                  <a:pt x="1933950" y="238461"/>
                  <a:pt x="1933950" y="337852"/>
                </a:cubicBezTo>
              </a:path>
            </a:pathLst>
          </a:custGeom>
          <a:ln w="15875">
            <a:solidFill>
              <a:schemeClr val="accent1"/>
            </a:solidFill>
            <a:prstDash val="dash"/>
            <a:headEnd type="triangl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514" name="Rectangle 513">
            <a:extLst>
              <a:ext uri="{FF2B5EF4-FFF2-40B4-BE49-F238E27FC236}">
                <a16:creationId xmlns:a16="http://schemas.microsoft.com/office/drawing/2014/main" id="{42D3FC4F-7129-4AF1-9ADE-9D174210DA58}"/>
              </a:ext>
              <a:ext uri="{C183D7F6-B498-43B3-948B-1728B52AA6E4}">
                <adec:decorative xmlns:adec="http://schemas.microsoft.com/office/drawing/2017/decorative" val="1"/>
              </a:ext>
            </a:extLst>
          </p:cNvPr>
          <p:cNvSpPr/>
          <p:nvPr/>
        </p:nvSpPr>
        <p:spPr bwMode="auto">
          <a:xfrm>
            <a:off x="1321426" y="587411"/>
            <a:ext cx="2837620" cy="564383"/>
          </a:xfrm>
          <a:prstGeom prst="rect">
            <a:avLst/>
          </a:prstGeom>
          <a:solidFill>
            <a:schemeClr val="bg1">
              <a:lumMod val="95000"/>
            </a:schemeClr>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91440" bIns="91440" numCol="1" spcCol="0" rtlCol="0" fromWordArt="0" anchor="t" anchorCtr="0" forceAA="0" compatLnSpc="1">
            <a:prstTxWarp prst="textNoShape">
              <a:avLst/>
            </a:prstTxWarp>
            <a:noAutofit/>
          </a:bodyPr>
          <a:lstStyle/>
          <a:p>
            <a:pPr marL="0" marR="0" lvl="0" indent="0" algn="l" defTabSz="710593"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Data visualization</a:t>
            </a:r>
          </a:p>
        </p:txBody>
      </p:sp>
      <p:sp>
        <p:nvSpPr>
          <p:cNvPr id="516" name="Rectangle 515">
            <a:extLst>
              <a:ext uri="{FF2B5EF4-FFF2-40B4-BE49-F238E27FC236}">
                <a16:creationId xmlns:a16="http://schemas.microsoft.com/office/drawing/2014/main" id="{1CA5B7A1-99D3-4DE3-BD0E-9999510B07FE}"/>
              </a:ext>
              <a:ext uri="{C183D7F6-B498-43B3-948B-1728B52AA6E4}">
                <adec:decorative xmlns:adec="http://schemas.microsoft.com/office/drawing/2017/decorative" val="1"/>
              </a:ext>
            </a:extLst>
          </p:cNvPr>
          <p:cNvSpPr/>
          <p:nvPr/>
        </p:nvSpPr>
        <p:spPr bwMode="auto">
          <a:xfrm>
            <a:off x="2464684" y="649047"/>
            <a:ext cx="1622669" cy="421378"/>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R="0" lvl="0" indent="0" defTabSz="710593" fontAlgn="base">
              <a:lnSpc>
                <a:spcPct val="100000"/>
              </a:lnSpc>
              <a:spcBef>
                <a:spcPct val="0"/>
              </a:spcBef>
              <a:spcAft>
                <a:spcPct val="0"/>
              </a:spcAft>
              <a:buClrTx/>
              <a:buSzTx/>
              <a:buFontTx/>
              <a:buNone/>
              <a:tabLst/>
              <a:defRPr/>
            </a:pPr>
            <a:r>
              <a:rPr lang="en-US" sz="900" kern="0">
                <a:solidFill>
                  <a:srgbClr val="000000"/>
                </a:solidFill>
                <a:latin typeface="Segoe UI Semibold" panose="020B0702040204020203" pitchFamily="34" charset="0"/>
                <a:cs typeface="Segoe UI Semibold" panose="020B0702040204020203" pitchFamily="34" charset="0"/>
              </a:rPr>
              <a:t>Business specific reports</a:t>
            </a:r>
          </a:p>
        </p:txBody>
      </p:sp>
      <p:grpSp>
        <p:nvGrpSpPr>
          <p:cNvPr id="522" name="multi-device" descr="monitor, tablet, approval, multi-device">
            <a:extLst>
              <a:ext uri="{FF2B5EF4-FFF2-40B4-BE49-F238E27FC236}">
                <a16:creationId xmlns:a16="http://schemas.microsoft.com/office/drawing/2014/main" id="{23CDB620-7693-4669-B37D-DA3FB64AB645}"/>
              </a:ext>
            </a:extLst>
          </p:cNvPr>
          <p:cNvGrpSpPr/>
          <p:nvPr/>
        </p:nvGrpSpPr>
        <p:grpSpPr>
          <a:xfrm>
            <a:off x="3813838" y="838277"/>
            <a:ext cx="248971" cy="179043"/>
            <a:chOff x="6336189" y="3003045"/>
            <a:chExt cx="766275" cy="551057"/>
          </a:xfrm>
        </p:grpSpPr>
        <p:grpSp>
          <p:nvGrpSpPr>
            <p:cNvPr id="523" name="Group 522">
              <a:extLst>
                <a:ext uri="{FF2B5EF4-FFF2-40B4-BE49-F238E27FC236}">
                  <a16:creationId xmlns:a16="http://schemas.microsoft.com/office/drawing/2014/main" id="{E1D9D39F-B5BA-428F-A032-A7B5BD719031}"/>
                </a:ext>
              </a:extLst>
            </p:cNvPr>
            <p:cNvGrpSpPr/>
            <p:nvPr/>
          </p:nvGrpSpPr>
          <p:grpSpPr>
            <a:xfrm>
              <a:off x="6336189" y="3034808"/>
              <a:ext cx="676958" cy="519294"/>
              <a:chOff x="-521811" y="6917198"/>
              <a:chExt cx="676958" cy="519294"/>
            </a:xfrm>
          </p:grpSpPr>
          <p:grpSp>
            <p:nvGrpSpPr>
              <p:cNvPr id="530" name="Group 529">
                <a:extLst>
                  <a:ext uri="{FF2B5EF4-FFF2-40B4-BE49-F238E27FC236}">
                    <a16:creationId xmlns:a16="http://schemas.microsoft.com/office/drawing/2014/main" id="{B04641B7-59BB-44EB-99D0-2A60C0356235}"/>
                  </a:ext>
                </a:extLst>
              </p:cNvPr>
              <p:cNvGrpSpPr/>
              <p:nvPr/>
            </p:nvGrpSpPr>
            <p:grpSpPr>
              <a:xfrm>
                <a:off x="-521811" y="6917198"/>
                <a:ext cx="579992" cy="423562"/>
                <a:chOff x="5884864" y="1174751"/>
                <a:chExt cx="382588" cy="279400"/>
              </a:xfrm>
            </p:grpSpPr>
            <p:sp>
              <p:nvSpPr>
                <p:cNvPr id="537" name="Freeform 51">
                  <a:extLst>
                    <a:ext uri="{FF2B5EF4-FFF2-40B4-BE49-F238E27FC236}">
                      <a16:creationId xmlns:a16="http://schemas.microsoft.com/office/drawing/2014/main" id="{54895968-2F64-42AF-923C-DB316C23A41C}"/>
                    </a:ext>
                  </a:extLst>
                </p:cNvPr>
                <p:cNvSpPr>
                  <a:spLocks/>
                </p:cNvSpPr>
                <p:nvPr/>
              </p:nvSpPr>
              <p:spPr bwMode="auto">
                <a:xfrm>
                  <a:off x="5884864" y="1260476"/>
                  <a:ext cx="382588" cy="193675"/>
                </a:xfrm>
                <a:custGeom>
                  <a:avLst/>
                  <a:gdLst>
                    <a:gd name="T0" fmla="*/ 203 w 241"/>
                    <a:gd name="T1" fmla="*/ 61 h 122"/>
                    <a:gd name="T2" fmla="*/ 120 w 241"/>
                    <a:gd name="T3" fmla="*/ 0 h 122"/>
                    <a:gd name="T4" fmla="*/ 39 w 241"/>
                    <a:gd name="T5" fmla="*/ 61 h 122"/>
                    <a:gd name="T6" fmla="*/ 38 w 241"/>
                    <a:gd name="T7" fmla="*/ 61 h 122"/>
                    <a:gd name="T8" fmla="*/ 0 w 241"/>
                    <a:gd name="T9" fmla="*/ 122 h 122"/>
                    <a:gd name="T10" fmla="*/ 241 w 241"/>
                    <a:gd name="T11" fmla="*/ 122 h 122"/>
                    <a:gd name="T12" fmla="*/ 203 w 241"/>
                    <a:gd name="T13" fmla="*/ 61 h 122"/>
                  </a:gdLst>
                  <a:ahLst/>
                  <a:cxnLst>
                    <a:cxn ang="0">
                      <a:pos x="T0" y="T1"/>
                    </a:cxn>
                    <a:cxn ang="0">
                      <a:pos x="T2" y="T3"/>
                    </a:cxn>
                    <a:cxn ang="0">
                      <a:pos x="T4" y="T5"/>
                    </a:cxn>
                    <a:cxn ang="0">
                      <a:pos x="T6" y="T7"/>
                    </a:cxn>
                    <a:cxn ang="0">
                      <a:pos x="T8" y="T9"/>
                    </a:cxn>
                    <a:cxn ang="0">
                      <a:pos x="T10" y="T11"/>
                    </a:cxn>
                    <a:cxn ang="0">
                      <a:pos x="T12" y="T13"/>
                    </a:cxn>
                  </a:cxnLst>
                  <a:rect l="0" t="0" r="r" b="b"/>
                  <a:pathLst>
                    <a:path w="241" h="122">
                      <a:moveTo>
                        <a:pt x="203" y="61"/>
                      </a:moveTo>
                      <a:lnTo>
                        <a:pt x="120" y="0"/>
                      </a:lnTo>
                      <a:lnTo>
                        <a:pt x="39" y="61"/>
                      </a:lnTo>
                      <a:lnTo>
                        <a:pt x="38" y="61"/>
                      </a:lnTo>
                      <a:lnTo>
                        <a:pt x="0" y="122"/>
                      </a:lnTo>
                      <a:lnTo>
                        <a:pt x="241" y="122"/>
                      </a:lnTo>
                      <a:lnTo>
                        <a:pt x="203" y="61"/>
                      </a:lnTo>
                      <a:close/>
                    </a:path>
                  </a:pathLst>
                </a:custGeom>
                <a:solidFill>
                  <a:schemeClr val="accent1"/>
                </a:solidFill>
                <a:ln>
                  <a:noFill/>
                </a:ln>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538" name="Freeform 52">
                  <a:extLst>
                    <a:ext uri="{FF2B5EF4-FFF2-40B4-BE49-F238E27FC236}">
                      <a16:creationId xmlns:a16="http://schemas.microsoft.com/office/drawing/2014/main" id="{E7A75079-4554-4298-AA1F-27D6C0FEEB43}"/>
                    </a:ext>
                  </a:extLst>
                </p:cNvPr>
                <p:cNvSpPr>
                  <a:spLocks/>
                </p:cNvSpPr>
                <p:nvPr/>
              </p:nvSpPr>
              <p:spPr bwMode="auto">
                <a:xfrm>
                  <a:off x="5946776" y="1174751"/>
                  <a:ext cx="261938" cy="182563"/>
                </a:xfrm>
                <a:custGeom>
                  <a:avLst/>
                  <a:gdLst>
                    <a:gd name="T0" fmla="*/ 149 w 156"/>
                    <a:gd name="T1" fmla="*/ 0 h 109"/>
                    <a:gd name="T2" fmla="*/ 6 w 156"/>
                    <a:gd name="T3" fmla="*/ 0 h 109"/>
                    <a:gd name="T4" fmla="*/ 0 w 156"/>
                    <a:gd name="T5" fmla="*/ 6 h 109"/>
                    <a:gd name="T6" fmla="*/ 0 w 156"/>
                    <a:gd name="T7" fmla="*/ 109 h 109"/>
                    <a:gd name="T8" fmla="*/ 0 w 156"/>
                    <a:gd name="T9" fmla="*/ 108 h 109"/>
                    <a:gd name="T10" fmla="*/ 0 w 156"/>
                    <a:gd name="T11" fmla="*/ 109 h 109"/>
                    <a:gd name="T12" fmla="*/ 156 w 156"/>
                    <a:gd name="T13" fmla="*/ 109 h 109"/>
                    <a:gd name="T14" fmla="*/ 156 w 156"/>
                    <a:gd name="T15" fmla="*/ 6 h 109"/>
                    <a:gd name="T16" fmla="*/ 149 w 156"/>
                    <a:gd name="T1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09">
                      <a:moveTo>
                        <a:pt x="149" y="0"/>
                      </a:moveTo>
                      <a:cubicBezTo>
                        <a:pt x="6" y="0"/>
                        <a:pt x="6" y="0"/>
                        <a:pt x="6" y="0"/>
                      </a:cubicBezTo>
                      <a:cubicBezTo>
                        <a:pt x="3" y="0"/>
                        <a:pt x="0" y="3"/>
                        <a:pt x="0" y="6"/>
                      </a:cubicBezTo>
                      <a:cubicBezTo>
                        <a:pt x="0" y="109"/>
                        <a:pt x="0" y="109"/>
                        <a:pt x="0" y="109"/>
                      </a:cubicBezTo>
                      <a:cubicBezTo>
                        <a:pt x="0" y="108"/>
                        <a:pt x="0" y="108"/>
                        <a:pt x="0" y="108"/>
                      </a:cubicBezTo>
                      <a:cubicBezTo>
                        <a:pt x="0" y="109"/>
                        <a:pt x="0" y="109"/>
                        <a:pt x="0" y="109"/>
                      </a:cubicBezTo>
                      <a:cubicBezTo>
                        <a:pt x="156" y="109"/>
                        <a:pt x="156" y="109"/>
                        <a:pt x="156" y="109"/>
                      </a:cubicBezTo>
                      <a:cubicBezTo>
                        <a:pt x="156" y="6"/>
                        <a:pt x="156" y="6"/>
                        <a:pt x="156" y="6"/>
                      </a:cubicBezTo>
                      <a:cubicBezTo>
                        <a:pt x="156" y="3"/>
                        <a:pt x="153" y="0"/>
                        <a:pt x="149" y="0"/>
                      </a:cubicBezTo>
                      <a:close/>
                    </a:path>
                  </a:pathLst>
                </a:custGeom>
                <a:solidFill>
                  <a:srgbClr val="4FE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539" name="Freeform 174">
                  <a:extLst>
                    <a:ext uri="{FF2B5EF4-FFF2-40B4-BE49-F238E27FC236}">
                      <a16:creationId xmlns:a16="http://schemas.microsoft.com/office/drawing/2014/main" id="{770A2E00-0A5D-4198-BDB4-A1647B306FBC}"/>
                    </a:ext>
                  </a:extLst>
                </p:cNvPr>
                <p:cNvSpPr>
                  <a:spLocks/>
                </p:cNvSpPr>
                <p:nvPr/>
              </p:nvSpPr>
              <p:spPr bwMode="auto">
                <a:xfrm>
                  <a:off x="5946776" y="1174751"/>
                  <a:ext cx="222250" cy="182563"/>
                </a:xfrm>
                <a:custGeom>
                  <a:avLst/>
                  <a:gdLst>
                    <a:gd name="T0" fmla="*/ 0 w 132"/>
                    <a:gd name="T1" fmla="*/ 109 h 109"/>
                    <a:gd name="T2" fmla="*/ 23 w 132"/>
                    <a:gd name="T3" fmla="*/ 109 h 109"/>
                    <a:gd name="T4" fmla="*/ 132 w 132"/>
                    <a:gd name="T5" fmla="*/ 0 h 109"/>
                    <a:gd name="T6" fmla="*/ 6 w 132"/>
                    <a:gd name="T7" fmla="*/ 0 h 109"/>
                    <a:gd name="T8" fmla="*/ 0 w 132"/>
                    <a:gd name="T9" fmla="*/ 6 h 109"/>
                    <a:gd name="T10" fmla="*/ 0 w 132"/>
                    <a:gd name="T11" fmla="*/ 109 h 109"/>
                  </a:gdLst>
                  <a:ahLst/>
                  <a:cxnLst>
                    <a:cxn ang="0">
                      <a:pos x="T0" y="T1"/>
                    </a:cxn>
                    <a:cxn ang="0">
                      <a:pos x="T2" y="T3"/>
                    </a:cxn>
                    <a:cxn ang="0">
                      <a:pos x="T4" y="T5"/>
                    </a:cxn>
                    <a:cxn ang="0">
                      <a:pos x="T6" y="T7"/>
                    </a:cxn>
                    <a:cxn ang="0">
                      <a:pos x="T8" y="T9"/>
                    </a:cxn>
                    <a:cxn ang="0">
                      <a:pos x="T10" y="T11"/>
                    </a:cxn>
                  </a:cxnLst>
                  <a:rect l="0" t="0" r="r" b="b"/>
                  <a:pathLst>
                    <a:path w="132" h="109">
                      <a:moveTo>
                        <a:pt x="0" y="109"/>
                      </a:moveTo>
                      <a:cubicBezTo>
                        <a:pt x="23" y="109"/>
                        <a:pt x="23" y="109"/>
                        <a:pt x="23" y="109"/>
                      </a:cubicBezTo>
                      <a:cubicBezTo>
                        <a:pt x="132" y="0"/>
                        <a:pt x="132" y="0"/>
                        <a:pt x="132" y="0"/>
                      </a:cubicBezTo>
                      <a:cubicBezTo>
                        <a:pt x="6" y="0"/>
                        <a:pt x="6" y="0"/>
                        <a:pt x="6" y="0"/>
                      </a:cubicBezTo>
                      <a:cubicBezTo>
                        <a:pt x="2" y="0"/>
                        <a:pt x="0" y="3"/>
                        <a:pt x="0" y="6"/>
                      </a:cubicBezTo>
                      <a:lnTo>
                        <a:pt x="0" y="109"/>
                      </a:lnTo>
                      <a:close/>
                    </a:path>
                  </a:pathLst>
                </a:custGeom>
                <a:solidFill>
                  <a:schemeClr val="accent1"/>
                </a:solidFill>
                <a:ln>
                  <a:noFill/>
                </a:ln>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grpSp>
          <p:grpSp>
            <p:nvGrpSpPr>
              <p:cNvPr id="531" name="Group 530">
                <a:extLst>
                  <a:ext uri="{FF2B5EF4-FFF2-40B4-BE49-F238E27FC236}">
                    <a16:creationId xmlns:a16="http://schemas.microsoft.com/office/drawing/2014/main" id="{FD76D779-A11E-4114-AA17-768F71867D8F}"/>
                  </a:ext>
                </a:extLst>
              </p:cNvPr>
              <p:cNvGrpSpPr/>
              <p:nvPr/>
            </p:nvGrpSpPr>
            <p:grpSpPr>
              <a:xfrm>
                <a:off x="-225680" y="7155179"/>
                <a:ext cx="380827" cy="281313"/>
                <a:chOff x="5056189" y="1363664"/>
                <a:chExt cx="315913" cy="233363"/>
              </a:xfrm>
            </p:grpSpPr>
            <p:sp>
              <p:nvSpPr>
                <p:cNvPr id="532" name="Freeform 44">
                  <a:extLst>
                    <a:ext uri="{FF2B5EF4-FFF2-40B4-BE49-F238E27FC236}">
                      <a16:creationId xmlns:a16="http://schemas.microsoft.com/office/drawing/2014/main" id="{DE1A06CA-CF24-46A8-942A-231F000B3421}"/>
                    </a:ext>
                  </a:extLst>
                </p:cNvPr>
                <p:cNvSpPr>
                  <a:spLocks/>
                </p:cNvSpPr>
                <p:nvPr/>
              </p:nvSpPr>
              <p:spPr bwMode="auto">
                <a:xfrm>
                  <a:off x="5056189" y="1379539"/>
                  <a:ext cx="315913" cy="217488"/>
                </a:xfrm>
                <a:custGeom>
                  <a:avLst/>
                  <a:gdLst>
                    <a:gd name="T0" fmla="*/ 188 w 188"/>
                    <a:gd name="T1" fmla="*/ 119 h 129"/>
                    <a:gd name="T2" fmla="*/ 179 w 188"/>
                    <a:gd name="T3" fmla="*/ 129 h 129"/>
                    <a:gd name="T4" fmla="*/ 9 w 188"/>
                    <a:gd name="T5" fmla="*/ 129 h 129"/>
                    <a:gd name="T6" fmla="*/ 0 w 188"/>
                    <a:gd name="T7" fmla="*/ 119 h 129"/>
                    <a:gd name="T8" fmla="*/ 0 w 188"/>
                    <a:gd name="T9" fmla="*/ 82 h 129"/>
                    <a:gd name="T10" fmla="*/ 9 w 188"/>
                    <a:gd name="T11" fmla="*/ 72 h 129"/>
                    <a:gd name="T12" fmla="*/ 179 w 188"/>
                    <a:gd name="T13" fmla="*/ 72 h 129"/>
                    <a:gd name="T14" fmla="*/ 188 w 188"/>
                    <a:gd name="T15" fmla="*/ 82 h 129"/>
                    <a:gd name="T16" fmla="*/ 188 w 188"/>
                    <a:gd name="T17"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129">
                      <a:moveTo>
                        <a:pt x="188" y="119"/>
                      </a:moveTo>
                      <a:cubicBezTo>
                        <a:pt x="188" y="125"/>
                        <a:pt x="184" y="129"/>
                        <a:pt x="179" y="129"/>
                      </a:cubicBezTo>
                      <a:cubicBezTo>
                        <a:pt x="9" y="129"/>
                        <a:pt x="9" y="129"/>
                        <a:pt x="9" y="129"/>
                      </a:cubicBezTo>
                      <a:cubicBezTo>
                        <a:pt x="4" y="129"/>
                        <a:pt x="0" y="125"/>
                        <a:pt x="0" y="119"/>
                      </a:cubicBezTo>
                      <a:cubicBezTo>
                        <a:pt x="0" y="0"/>
                        <a:pt x="0" y="82"/>
                        <a:pt x="0" y="82"/>
                      </a:cubicBezTo>
                      <a:cubicBezTo>
                        <a:pt x="0" y="76"/>
                        <a:pt x="4" y="72"/>
                        <a:pt x="9" y="72"/>
                      </a:cubicBezTo>
                      <a:cubicBezTo>
                        <a:pt x="179" y="72"/>
                        <a:pt x="179" y="72"/>
                        <a:pt x="179" y="72"/>
                      </a:cubicBezTo>
                      <a:cubicBezTo>
                        <a:pt x="184" y="72"/>
                        <a:pt x="188" y="76"/>
                        <a:pt x="188" y="82"/>
                      </a:cubicBezTo>
                      <a:lnTo>
                        <a:pt x="188" y="119"/>
                      </a:lnTo>
                      <a:close/>
                    </a:path>
                  </a:pathLst>
                </a:custGeom>
                <a:solidFill>
                  <a:schemeClr val="accent1"/>
                </a:solidFill>
                <a:ln>
                  <a:noFill/>
                </a:ln>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533" name="Freeform 45">
                  <a:extLst>
                    <a:ext uri="{FF2B5EF4-FFF2-40B4-BE49-F238E27FC236}">
                      <a16:creationId xmlns:a16="http://schemas.microsoft.com/office/drawing/2014/main" id="{B2C2CF56-7774-45FC-B1D8-41F1F15FDDA0}"/>
                    </a:ext>
                  </a:extLst>
                </p:cNvPr>
                <p:cNvSpPr>
                  <a:spLocks/>
                </p:cNvSpPr>
                <p:nvPr/>
              </p:nvSpPr>
              <p:spPr bwMode="auto">
                <a:xfrm>
                  <a:off x="5060951" y="1365251"/>
                  <a:ext cx="215900" cy="157163"/>
                </a:xfrm>
                <a:custGeom>
                  <a:avLst/>
                  <a:gdLst>
                    <a:gd name="T0" fmla="*/ 129 w 129"/>
                    <a:gd name="T1" fmla="*/ 0 h 94"/>
                    <a:gd name="T2" fmla="*/ 19 w 129"/>
                    <a:gd name="T3" fmla="*/ 0 h 94"/>
                    <a:gd name="T4" fmla="*/ 0 w 129"/>
                    <a:gd name="T5" fmla="*/ 19 h 94"/>
                    <a:gd name="T6" fmla="*/ 0 w 129"/>
                    <a:gd name="T7" fmla="*/ 94 h 94"/>
                    <a:gd name="T8" fmla="*/ 129 w 129"/>
                    <a:gd name="T9" fmla="*/ 94 h 94"/>
                    <a:gd name="T10" fmla="*/ 129 w 129"/>
                    <a:gd name="T11" fmla="*/ 0 h 94"/>
                  </a:gdLst>
                  <a:ahLst/>
                  <a:cxnLst>
                    <a:cxn ang="0">
                      <a:pos x="T0" y="T1"/>
                    </a:cxn>
                    <a:cxn ang="0">
                      <a:pos x="T2" y="T3"/>
                    </a:cxn>
                    <a:cxn ang="0">
                      <a:pos x="T4" y="T5"/>
                    </a:cxn>
                    <a:cxn ang="0">
                      <a:pos x="T6" y="T7"/>
                    </a:cxn>
                    <a:cxn ang="0">
                      <a:pos x="T8" y="T9"/>
                    </a:cxn>
                    <a:cxn ang="0">
                      <a:pos x="T10" y="T11"/>
                    </a:cxn>
                  </a:cxnLst>
                  <a:rect l="0" t="0" r="r" b="b"/>
                  <a:pathLst>
                    <a:path w="129" h="94">
                      <a:moveTo>
                        <a:pt x="129" y="0"/>
                      </a:moveTo>
                      <a:cubicBezTo>
                        <a:pt x="19" y="0"/>
                        <a:pt x="19" y="0"/>
                        <a:pt x="19" y="0"/>
                      </a:cubicBezTo>
                      <a:cubicBezTo>
                        <a:pt x="9" y="0"/>
                        <a:pt x="0" y="9"/>
                        <a:pt x="0" y="19"/>
                      </a:cubicBezTo>
                      <a:cubicBezTo>
                        <a:pt x="0" y="94"/>
                        <a:pt x="0" y="94"/>
                        <a:pt x="0" y="94"/>
                      </a:cubicBezTo>
                      <a:cubicBezTo>
                        <a:pt x="129" y="94"/>
                        <a:pt x="129" y="94"/>
                        <a:pt x="129" y="94"/>
                      </a:cubicBezTo>
                      <a:lnTo>
                        <a:pt x="1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534" name="Freeform 46">
                  <a:extLst>
                    <a:ext uri="{FF2B5EF4-FFF2-40B4-BE49-F238E27FC236}">
                      <a16:creationId xmlns:a16="http://schemas.microsoft.com/office/drawing/2014/main" id="{5040A144-550C-4514-AB3C-2E1A719E3F42}"/>
                    </a:ext>
                  </a:extLst>
                </p:cNvPr>
                <p:cNvSpPr>
                  <a:spLocks/>
                </p:cNvSpPr>
                <p:nvPr/>
              </p:nvSpPr>
              <p:spPr bwMode="auto">
                <a:xfrm>
                  <a:off x="5056189" y="1363664"/>
                  <a:ext cx="315913" cy="158750"/>
                </a:xfrm>
                <a:custGeom>
                  <a:avLst/>
                  <a:gdLst>
                    <a:gd name="T0" fmla="*/ 179 w 188"/>
                    <a:gd name="T1" fmla="*/ 0 h 95"/>
                    <a:gd name="T2" fmla="*/ 10 w 188"/>
                    <a:gd name="T3" fmla="*/ 0 h 95"/>
                    <a:gd name="T4" fmla="*/ 0 w 188"/>
                    <a:gd name="T5" fmla="*/ 10 h 95"/>
                    <a:gd name="T6" fmla="*/ 0 w 188"/>
                    <a:gd name="T7" fmla="*/ 95 h 95"/>
                    <a:gd name="T8" fmla="*/ 188 w 188"/>
                    <a:gd name="T9" fmla="*/ 95 h 95"/>
                    <a:gd name="T10" fmla="*/ 188 w 188"/>
                    <a:gd name="T11" fmla="*/ 10 h 95"/>
                    <a:gd name="T12" fmla="*/ 179 w 188"/>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88" h="95">
                      <a:moveTo>
                        <a:pt x="179" y="0"/>
                      </a:moveTo>
                      <a:cubicBezTo>
                        <a:pt x="10" y="0"/>
                        <a:pt x="10" y="0"/>
                        <a:pt x="10" y="0"/>
                      </a:cubicBezTo>
                      <a:cubicBezTo>
                        <a:pt x="4" y="0"/>
                        <a:pt x="0" y="5"/>
                        <a:pt x="0" y="10"/>
                      </a:cubicBezTo>
                      <a:cubicBezTo>
                        <a:pt x="0" y="95"/>
                        <a:pt x="0" y="95"/>
                        <a:pt x="0" y="95"/>
                      </a:cubicBezTo>
                      <a:cubicBezTo>
                        <a:pt x="188" y="95"/>
                        <a:pt x="188" y="95"/>
                        <a:pt x="188" y="95"/>
                      </a:cubicBezTo>
                      <a:cubicBezTo>
                        <a:pt x="188" y="10"/>
                        <a:pt x="188" y="10"/>
                        <a:pt x="188" y="10"/>
                      </a:cubicBezTo>
                      <a:cubicBezTo>
                        <a:pt x="188" y="5"/>
                        <a:pt x="184" y="0"/>
                        <a:pt x="179" y="0"/>
                      </a:cubicBezTo>
                      <a:close/>
                    </a:path>
                  </a:pathLst>
                </a:custGeom>
                <a:solidFill>
                  <a:srgbClr val="4FE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535" name="Rectangle 534">
                  <a:extLst>
                    <a:ext uri="{FF2B5EF4-FFF2-40B4-BE49-F238E27FC236}">
                      <a16:creationId xmlns:a16="http://schemas.microsoft.com/office/drawing/2014/main" id="{CFF94409-14F1-453C-BEBD-F04102CD910E}"/>
                    </a:ext>
                  </a:extLst>
                </p:cNvPr>
                <p:cNvSpPr>
                  <a:spLocks noChangeArrowheads="1"/>
                </p:cNvSpPr>
                <p:nvPr/>
              </p:nvSpPr>
              <p:spPr bwMode="auto">
                <a:xfrm>
                  <a:off x="5194301" y="1544639"/>
                  <a:ext cx="42863" cy="20638"/>
                </a:xfrm>
                <a:prstGeom prst="rect">
                  <a:avLst/>
                </a:prstGeom>
                <a:solidFill>
                  <a:srgbClr val="4FE4FF"/>
                </a:solidFill>
                <a:ln>
                  <a:noFill/>
                </a:ln>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536" name="Freeform 172">
                  <a:extLst>
                    <a:ext uri="{FF2B5EF4-FFF2-40B4-BE49-F238E27FC236}">
                      <a16:creationId xmlns:a16="http://schemas.microsoft.com/office/drawing/2014/main" id="{46C90356-D33F-4A16-A437-1EF0458FD523}"/>
                    </a:ext>
                  </a:extLst>
                </p:cNvPr>
                <p:cNvSpPr>
                  <a:spLocks/>
                </p:cNvSpPr>
                <p:nvPr/>
              </p:nvSpPr>
              <p:spPr bwMode="auto">
                <a:xfrm>
                  <a:off x="5056189" y="1363664"/>
                  <a:ext cx="196850" cy="158750"/>
                </a:xfrm>
                <a:custGeom>
                  <a:avLst/>
                  <a:gdLst>
                    <a:gd name="T0" fmla="*/ 22 w 117"/>
                    <a:gd name="T1" fmla="*/ 95 h 95"/>
                    <a:gd name="T2" fmla="*/ 117 w 117"/>
                    <a:gd name="T3" fmla="*/ 0 h 95"/>
                    <a:gd name="T4" fmla="*/ 9 w 117"/>
                    <a:gd name="T5" fmla="*/ 0 h 95"/>
                    <a:gd name="T6" fmla="*/ 0 w 117"/>
                    <a:gd name="T7" fmla="*/ 10 h 95"/>
                    <a:gd name="T8" fmla="*/ 0 w 117"/>
                    <a:gd name="T9" fmla="*/ 95 h 95"/>
                    <a:gd name="T10" fmla="*/ 22 w 117"/>
                    <a:gd name="T11" fmla="*/ 95 h 95"/>
                  </a:gdLst>
                  <a:ahLst/>
                  <a:cxnLst>
                    <a:cxn ang="0">
                      <a:pos x="T0" y="T1"/>
                    </a:cxn>
                    <a:cxn ang="0">
                      <a:pos x="T2" y="T3"/>
                    </a:cxn>
                    <a:cxn ang="0">
                      <a:pos x="T4" y="T5"/>
                    </a:cxn>
                    <a:cxn ang="0">
                      <a:pos x="T6" y="T7"/>
                    </a:cxn>
                    <a:cxn ang="0">
                      <a:pos x="T8" y="T9"/>
                    </a:cxn>
                    <a:cxn ang="0">
                      <a:pos x="T10" y="T11"/>
                    </a:cxn>
                  </a:cxnLst>
                  <a:rect l="0" t="0" r="r" b="b"/>
                  <a:pathLst>
                    <a:path w="117" h="95">
                      <a:moveTo>
                        <a:pt x="22" y="95"/>
                      </a:moveTo>
                      <a:cubicBezTo>
                        <a:pt x="117" y="0"/>
                        <a:pt x="117" y="0"/>
                        <a:pt x="117" y="0"/>
                      </a:cubicBezTo>
                      <a:cubicBezTo>
                        <a:pt x="9" y="0"/>
                        <a:pt x="9" y="0"/>
                        <a:pt x="9" y="0"/>
                      </a:cubicBezTo>
                      <a:cubicBezTo>
                        <a:pt x="4" y="0"/>
                        <a:pt x="0" y="5"/>
                        <a:pt x="0" y="10"/>
                      </a:cubicBezTo>
                      <a:cubicBezTo>
                        <a:pt x="0" y="95"/>
                        <a:pt x="0" y="95"/>
                        <a:pt x="0" y="95"/>
                      </a:cubicBezTo>
                      <a:lnTo>
                        <a:pt x="22" y="95"/>
                      </a:lnTo>
                      <a:close/>
                    </a:path>
                  </a:pathLst>
                </a:custGeom>
                <a:solidFill>
                  <a:schemeClr val="accent1"/>
                </a:solidFill>
                <a:ln>
                  <a:noFill/>
                </a:ln>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grpSp>
        </p:grpSp>
        <p:grpSp>
          <p:nvGrpSpPr>
            <p:cNvPr id="524" name="Group 523">
              <a:extLst>
                <a:ext uri="{FF2B5EF4-FFF2-40B4-BE49-F238E27FC236}">
                  <a16:creationId xmlns:a16="http://schemas.microsoft.com/office/drawing/2014/main" id="{5522A699-98DA-4256-81E0-75E11FF9AEE4}"/>
                </a:ext>
              </a:extLst>
            </p:cNvPr>
            <p:cNvGrpSpPr/>
            <p:nvPr/>
          </p:nvGrpSpPr>
          <p:grpSpPr>
            <a:xfrm>
              <a:off x="6875158" y="3003045"/>
              <a:ext cx="227306" cy="227306"/>
              <a:chOff x="7632926" y="5102513"/>
              <a:chExt cx="369887" cy="369887"/>
            </a:xfrm>
          </p:grpSpPr>
          <p:sp>
            <p:nvSpPr>
              <p:cNvPr id="525" name="Oval 5">
                <a:extLst>
                  <a:ext uri="{FF2B5EF4-FFF2-40B4-BE49-F238E27FC236}">
                    <a16:creationId xmlns:a16="http://schemas.microsoft.com/office/drawing/2014/main" id="{7A832605-BEE2-4F33-9F70-5AE68F26714A}"/>
                  </a:ext>
                </a:extLst>
              </p:cNvPr>
              <p:cNvSpPr>
                <a:spLocks noChangeArrowheads="1"/>
              </p:cNvSpPr>
              <p:nvPr/>
            </p:nvSpPr>
            <p:spPr bwMode="auto">
              <a:xfrm>
                <a:off x="7632926" y="5102513"/>
                <a:ext cx="369887" cy="369887"/>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526" name="Freeform 7">
                <a:extLst>
                  <a:ext uri="{FF2B5EF4-FFF2-40B4-BE49-F238E27FC236}">
                    <a16:creationId xmlns:a16="http://schemas.microsoft.com/office/drawing/2014/main" id="{4911CE18-DDA1-4A61-8FFC-C52229D838D5}"/>
                  </a:ext>
                </a:extLst>
              </p:cNvPr>
              <p:cNvSpPr>
                <a:spLocks/>
              </p:cNvSpPr>
              <p:nvPr/>
            </p:nvSpPr>
            <p:spPr bwMode="auto">
              <a:xfrm>
                <a:off x="7707532" y="5197765"/>
                <a:ext cx="220662" cy="173038"/>
              </a:xfrm>
              <a:custGeom>
                <a:avLst/>
                <a:gdLst>
                  <a:gd name="T0" fmla="*/ 124 w 139"/>
                  <a:gd name="T1" fmla="*/ 0 h 109"/>
                  <a:gd name="T2" fmla="*/ 46 w 139"/>
                  <a:gd name="T3" fmla="*/ 76 h 109"/>
                  <a:gd name="T4" fmla="*/ 15 w 139"/>
                  <a:gd name="T5" fmla="*/ 45 h 109"/>
                  <a:gd name="T6" fmla="*/ 0 w 139"/>
                  <a:gd name="T7" fmla="*/ 60 h 109"/>
                  <a:gd name="T8" fmla="*/ 46 w 139"/>
                  <a:gd name="T9" fmla="*/ 109 h 109"/>
                  <a:gd name="T10" fmla="*/ 139 w 139"/>
                  <a:gd name="T11" fmla="*/ 16 h 109"/>
                  <a:gd name="T12" fmla="*/ 124 w 139"/>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139" h="109">
                    <a:moveTo>
                      <a:pt x="124" y="0"/>
                    </a:moveTo>
                    <a:lnTo>
                      <a:pt x="46" y="76"/>
                    </a:lnTo>
                    <a:lnTo>
                      <a:pt x="15" y="45"/>
                    </a:lnTo>
                    <a:lnTo>
                      <a:pt x="0" y="60"/>
                    </a:lnTo>
                    <a:lnTo>
                      <a:pt x="46" y="109"/>
                    </a:lnTo>
                    <a:lnTo>
                      <a:pt x="139" y="16"/>
                    </a:lnTo>
                    <a:lnTo>
                      <a:pt x="124" y="0"/>
                    </a:lnTo>
                    <a:close/>
                  </a:path>
                </a:pathLst>
              </a:custGeom>
              <a:solidFill>
                <a:srgbClr val="0075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grpSp>
      </p:grpSp>
      <p:sp>
        <p:nvSpPr>
          <p:cNvPr id="358" name="Freeform: Shape 357" descr="Blue dotted line">
            <a:extLst>
              <a:ext uri="{FF2B5EF4-FFF2-40B4-BE49-F238E27FC236}">
                <a16:creationId xmlns:a16="http://schemas.microsoft.com/office/drawing/2014/main" id="{46B184C9-7A5C-48A0-9040-EBEC442B59BA}"/>
              </a:ext>
            </a:extLst>
          </p:cNvPr>
          <p:cNvSpPr/>
          <p:nvPr/>
        </p:nvSpPr>
        <p:spPr bwMode="auto">
          <a:xfrm>
            <a:off x="6623050" y="874397"/>
            <a:ext cx="5141190" cy="4921674"/>
          </a:xfrm>
          <a:custGeom>
            <a:avLst/>
            <a:gdLst>
              <a:gd name="connsiteX0" fmla="*/ 4909931 w 5128592"/>
              <a:gd name="connsiteY0" fmla="*/ 0 h 5039139"/>
              <a:gd name="connsiteX1" fmla="*/ 5128592 w 5128592"/>
              <a:gd name="connsiteY1" fmla="*/ 0 h 5039139"/>
              <a:gd name="connsiteX2" fmla="*/ 5128592 w 5128592"/>
              <a:gd name="connsiteY2" fmla="*/ 5039139 h 5039139"/>
              <a:gd name="connsiteX3" fmla="*/ 5029200 w 5128592"/>
              <a:gd name="connsiteY3" fmla="*/ 5029200 h 5039139"/>
              <a:gd name="connsiteX4" fmla="*/ 0 w 5128592"/>
              <a:gd name="connsiteY4" fmla="*/ 5029200 h 503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8592" h="5039139">
                <a:moveTo>
                  <a:pt x="4909931" y="0"/>
                </a:moveTo>
                <a:lnTo>
                  <a:pt x="5128592" y="0"/>
                </a:lnTo>
                <a:lnTo>
                  <a:pt x="5128592" y="5039139"/>
                </a:lnTo>
                <a:lnTo>
                  <a:pt x="5029200" y="5029200"/>
                </a:lnTo>
                <a:lnTo>
                  <a:pt x="0" y="5029200"/>
                </a:lnTo>
              </a:path>
            </a:pathLst>
          </a:cu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cxnSp>
        <p:nvCxnSpPr>
          <p:cNvPr id="359" name="Straight Arrow Connector 358" descr="Blue arrow">
            <a:extLst>
              <a:ext uri="{FF2B5EF4-FFF2-40B4-BE49-F238E27FC236}">
                <a16:creationId xmlns:a16="http://schemas.microsoft.com/office/drawing/2014/main" id="{B285D69F-E088-40B6-B0F2-63B324B085E3}"/>
              </a:ext>
            </a:extLst>
          </p:cNvPr>
          <p:cNvCxnSpPr>
            <a:cxnSpLocks/>
          </p:cNvCxnSpPr>
          <p:nvPr/>
        </p:nvCxnSpPr>
        <p:spPr>
          <a:xfrm>
            <a:off x="5942302" y="5706094"/>
            <a:ext cx="233796"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360" name="Straight Arrow Connector 359" descr="Blue arrow">
            <a:extLst>
              <a:ext uri="{FF2B5EF4-FFF2-40B4-BE49-F238E27FC236}">
                <a16:creationId xmlns:a16="http://schemas.microsoft.com/office/drawing/2014/main" id="{4D974E5B-8006-4B69-AAD1-642CF33EE495}"/>
              </a:ext>
            </a:extLst>
          </p:cNvPr>
          <p:cNvCxnSpPr>
            <a:cxnSpLocks/>
          </p:cNvCxnSpPr>
          <p:nvPr/>
        </p:nvCxnSpPr>
        <p:spPr>
          <a:xfrm flipH="1">
            <a:off x="5929604" y="5827197"/>
            <a:ext cx="233796"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sp>
        <p:nvSpPr>
          <p:cNvPr id="361" name="Oval 360" descr="Dark blue circle">
            <a:extLst>
              <a:ext uri="{FF2B5EF4-FFF2-40B4-BE49-F238E27FC236}">
                <a16:creationId xmlns:a16="http://schemas.microsoft.com/office/drawing/2014/main" id="{0AEDF068-C0CD-4B22-9AC4-DDBF899A8D24}"/>
              </a:ext>
            </a:extLst>
          </p:cNvPr>
          <p:cNvSpPr/>
          <p:nvPr/>
        </p:nvSpPr>
        <p:spPr bwMode="auto">
          <a:xfrm>
            <a:off x="6362453" y="5766387"/>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921" name="Graphic 920" descr="Person">
            <a:extLst>
              <a:ext uri="{FF2B5EF4-FFF2-40B4-BE49-F238E27FC236}">
                <a16:creationId xmlns:a16="http://schemas.microsoft.com/office/drawing/2014/main" id="{CB8BA95A-4746-48EC-882D-7A4B2E5D6C60}"/>
              </a:ext>
            </a:extLst>
          </p:cNvPr>
          <p:cNvPicPr>
            <a:picLocks noChangeAspect="1"/>
          </p:cNvPicPr>
          <p:nvPr/>
        </p:nvPicPr>
        <p:blipFill>
          <a:blip r:embed="rId66">
            <a:extLst>
              <a:ext uri="{28A0092B-C50C-407E-A947-70E740481C1C}">
                <a14:useLocalDpi xmlns:a14="http://schemas.microsoft.com/office/drawing/2010/main" val="0"/>
              </a:ext>
              <a:ext uri="{96DAC541-7B7A-43D3-8B79-37D633B846F1}">
                <asvg:svgBlip xmlns:asvg="http://schemas.microsoft.com/office/drawing/2016/SVG/main" r:embed="rId67"/>
              </a:ext>
            </a:extLst>
          </a:blip>
          <a:stretch>
            <a:fillRect/>
          </a:stretch>
        </p:blipFill>
        <p:spPr>
          <a:xfrm>
            <a:off x="5628563" y="5612221"/>
            <a:ext cx="315786" cy="315786"/>
          </a:xfrm>
          <a:prstGeom prst="rect">
            <a:avLst/>
          </a:prstGeom>
        </p:spPr>
      </p:pic>
      <p:pic>
        <p:nvPicPr>
          <p:cNvPr id="922" name="Graphic 921" descr="App">
            <a:extLst>
              <a:ext uri="{FF2B5EF4-FFF2-40B4-BE49-F238E27FC236}">
                <a16:creationId xmlns:a16="http://schemas.microsoft.com/office/drawing/2014/main" id="{CDD501CD-FBDF-48CC-92DD-4FE11FE1C66E}"/>
              </a:ext>
            </a:extLst>
          </p:cNvPr>
          <p:cNvPicPr>
            <a:picLocks noChangeAspect="1"/>
          </p:cNvPicPr>
          <p:nvPr/>
        </p:nvPicPr>
        <p:blipFill>
          <a:blip r:embed="rId68">
            <a:extLst>
              <a:ext uri="{28A0092B-C50C-407E-A947-70E740481C1C}">
                <a14:useLocalDpi xmlns:a14="http://schemas.microsoft.com/office/drawing/2010/main" val="0"/>
              </a:ext>
              <a:ext uri="{96DAC541-7B7A-43D3-8B79-37D633B846F1}">
                <asvg:svgBlip xmlns:asvg="http://schemas.microsoft.com/office/drawing/2016/SVG/main" r:embed="rId69"/>
              </a:ext>
            </a:extLst>
          </a:blip>
          <a:srcRect/>
          <a:stretch/>
        </p:blipFill>
        <p:spPr>
          <a:xfrm>
            <a:off x="6255831" y="5612222"/>
            <a:ext cx="315785" cy="315785"/>
          </a:xfrm>
          <a:prstGeom prst="rect">
            <a:avLst/>
          </a:prstGeom>
        </p:spPr>
      </p:pic>
      <p:sp>
        <p:nvSpPr>
          <p:cNvPr id="363" name="Oval 362" descr="Dark blue circle">
            <a:extLst>
              <a:ext uri="{FF2B5EF4-FFF2-40B4-BE49-F238E27FC236}">
                <a16:creationId xmlns:a16="http://schemas.microsoft.com/office/drawing/2014/main" id="{22849440-ECF2-4188-9237-42793F8399F0}"/>
              </a:ext>
            </a:extLst>
          </p:cNvPr>
          <p:cNvSpPr/>
          <p:nvPr/>
        </p:nvSpPr>
        <p:spPr bwMode="auto">
          <a:xfrm>
            <a:off x="11401919" y="866608"/>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93" name="Rectangle 492">
            <a:extLst>
              <a:ext uri="{FF2B5EF4-FFF2-40B4-BE49-F238E27FC236}">
                <a16:creationId xmlns:a16="http://schemas.microsoft.com/office/drawing/2014/main" id="{62D4478F-322D-4DDD-AAD1-04056F50680C}"/>
              </a:ext>
              <a:ext uri="{C183D7F6-B498-43B3-948B-1728B52AA6E4}">
                <adec:decorative xmlns:adec="http://schemas.microsoft.com/office/drawing/2017/decorative" val="1"/>
              </a:ext>
            </a:extLst>
          </p:cNvPr>
          <p:cNvSpPr/>
          <p:nvPr/>
        </p:nvSpPr>
        <p:spPr bwMode="auto">
          <a:xfrm>
            <a:off x="6860524" y="589135"/>
            <a:ext cx="4703338" cy="561184"/>
          </a:xfrm>
          <a:prstGeom prst="rect">
            <a:avLst/>
          </a:prstGeom>
          <a:solidFill>
            <a:srgbClr val="F2F2F2"/>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91440" bIns="91440" numCol="1" spcCol="0" rtlCol="0" fromWordArt="0" anchor="t" anchorCtr="0" forceAA="0" compatLnSpc="1">
            <a:prstTxWarp prst="textNoShape">
              <a:avLst/>
            </a:prstTxWarp>
            <a:noAutofit/>
          </a:bodyPr>
          <a:lstStyle/>
          <a:p>
            <a:pPr marL="0" marR="0" lvl="0" indent="0" algn="l" defTabSz="710593"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Real-time insights and alerts</a:t>
            </a:r>
          </a:p>
        </p:txBody>
      </p:sp>
      <p:grpSp>
        <p:nvGrpSpPr>
          <p:cNvPr id="494" name="server" descr="server, data">
            <a:extLst>
              <a:ext uri="{FF2B5EF4-FFF2-40B4-BE49-F238E27FC236}">
                <a16:creationId xmlns:a16="http://schemas.microsoft.com/office/drawing/2014/main" id="{571A32A2-0E7F-443D-9C47-2615537EC690}"/>
              </a:ext>
            </a:extLst>
          </p:cNvPr>
          <p:cNvGrpSpPr/>
          <p:nvPr/>
        </p:nvGrpSpPr>
        <p:grpSpPr>
          <a:xfrm>
            <a:off x="11100424" y="814021"/>
            <a:ext cx="357897" cy="288454"/>
            <a:chOff x="2589870" y="1219200"/>
            <a:chExt cx="528742" cy="426150"/>
          </a:xfrm>
        </p:grpSpPr>
        <p:sp>
          <p:nvSpPr>
            <p:cNvPr id="495" name="Freeform 13">
              <a:extLst>
                <a:ext uri="{FF2B5EF4-FFF2-40B4-BE49-F238E27FC236}">
                  <a16:creationId xmlns:a16="http://schemas.microsoft.com/office/drawing/2014/main" id="{0138C435-CC68-4D51-A7E7-FF5E80B9EC11}"/>
                </a:ext>
              </a:extLst>
            </p:cNvPr>
            <p:cNvSpPr>
              <a:spLocks/>
            </p:cNvSpPr>
            <p:nvPr/>
          </p:nvSpPr>
          <p:spPr bwMode="auto">
            <a:xfrm>
              <a:off x="2589870" y="1219200"/>
              <a:ext cx="455086" cy="386692"/>
            </a:xfrm>
            <a:custGeom>
              <a:avLst/>
              <a:gdLst>
                <a:gd name="T0" fmla="*/ 452 w 466"/>
                <a:gd name="T1" fmla="*/ 396 h 396"/>
                <a:gd name="T2" fmla="*/ 14 w 466"/>
                <a:gd name="T3" fmla="*/ 396 h 396"/>
                <a:gd name="T4" fmla="*/ 0 w 466"/>
                <a:gd name="T5" fmla="*/ 382 h 396"/>
                <a:gd name="T6" fmla="*/ 0 w 466"/>
                <a:gd name="T7" fmla="*/ 14 h 396"/>
                <a:gd name="T8" fmla="*/ 14 w 466"/>
                <a:gd name="T9" fmla="*/ 0 h 396"/>
                <a:gd name="T10" fmla="*/ 452 w 466"/>
                <a:gd name="T11" fmla="*/ 0 h 396"/>
                <a:gd name="T12" fmla="*/ 466 w 466"/>
                <a:gd name="T13" fmla="*/ 14 h 396"/>
                <a:gd name="T14" fmla="*/ 466 w 466"/>
                <a:gd name="T15" fmla="*/ 382 h 396"/>
                <a:gd name="T16" fmla="*/ 452 w 466"/>
                <a:gd name="T17" fmla="*/ 39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6" h="396">
                  <a:moveTo>
                    <a:pt x="452" y="396"/>
                  </a:moveTo>
                  <a:cubicBezTo>
                    <a:pt x="14" y="396"/>
                    <a:pt x="14" y="396"/>
                    <a:pt x="14" y="396"/>
                  </a:cubicBezTo>
                  <a:cubicBezTo>
                    <a:pt x="6" y="396"/>
                    <a:pt x="0" y="390"/>
                    <a:pt x="0" y="382"/>
                  </a:cubicBezTo>
                  <a:cubicBezTo>
                    <a:pt x="0" y="14"/>
                    <a:pt x="0" y="14"/>
                    <a:pt x="0" y="14"/>
                  </a:cubicBezTo>
                  <a:cubicBezTo>
                    <a:pt x="0" y="6"/>
                    <a:pt x="6" y="0"/>
                    <a:pt x="14" y="0"/>
                  </a:cubicBezTo>
                  <a:cubicBezTo>
                    <a:pt x="452" y="0"/>
                    <a:pt x="452" y="0"/>
                    <a:pt x="452" y="0"/>
                  </a:cubicBezTo>
                  <a:cubicBezTo>
                    <a:pt x="460" y="0"/>
                    <a:pt x="466" y="6"/>
                    <a:pt x="466" y="14"/>
                  </a:cubicBezTo>
                  <a:cubicBezTo>
                    <a:pt x="466" y="382"/>
                    <a:pt x="466" y="382"/>
                    <a:pt x="466" y="382"/>
                  </a:cubicBezTo>
                  <a:cubicBezTo>
                    <a:pt x="466" y="390"/>
                    <a:pt x="460" y="396"/>
                    <a:pt x="452" y="396"/>
                  </a:cubicBez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496" name="Rectangle 14">
              <a:extLst>
                <a:ext uri="{FF2B5EF4-FFF2-40B4-BE49-F238E27FC236}">
                  <a16:creationId xmlns:a16="http://schemas.microsoft.com/office/drawing/2014/main" id="{370A355F-0655-4371-963B-04930CD154B3}"/>
                </a:ext>
              </a:extLst>
            </p:cNvPr>
            <p:cNvSpPr>
              <a:spLocks noChangeArrowheads="1"/>
            </p:cNvSpPr>
            <p:nvPr/>
          </p:nvSpPr>
          <p:spPr bwMode="auto">
            <a:xfrm>
              <a:off x="2968670" y="1379664"/>
              <a:ext cx="30251" cy="189400"/>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497" name="Rectangle 15">
              <a:extLst>
                <a:ext uri="{FF2B5EF4-FFF2-40B4-BE49-F238E27FC236}">
                  <a16:creationId xmlns:a16="http://schemas.microsoft.com/office/drawing/2014/main" id="{52E121BE-4431-4626-BD47-97C9BDE819D2}"/>
                </a:ext>
              </a:extLst>
            </p:cNvPr>
            <p:cNvSpPr>
              <a:spLocks noChangeArrowheads="1"/>
            </p:cNvSpPr>
            <p:nvPr/>
          </p:nvSpPr>
          <p:spPr bwMode="auto">
            <a:xfrm>
              <a:off x="2926581" y="1424383"/>
              <a:ext cx="30251" cy="144681"/>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498" name="Rectangle 16">
              <a:extLst>
                <a:ext uri="{FF2B5EF4-FFF2-40B4-BE49-F238E27FC236}">
                  <a16:creationId xmlns:a16="http://schemas.microsoft.com/office/drawing/2014/main" id="{CB8806D4-C84E-4185-BE22-4F22E662C425}"/>
                </a:ext>
              </a:extLst>
            </p:cNvPr>
            <p:cNvSpPr>
              <a:spLocks noChangeArrowheads="1"/>
            </p:cNvSpPr>
            <p:nvPr/>
          </p:nvSpPr>
          <p:spPr bwMode="auto">
            <a:xfrm>
              <a:off x="2884492" y="1476994"/>
              <a:ext cx="30251" cy="92069"/>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499" name="Rectangle 17">
              <a:extLst>
                <a:ext uri="{FF2B5EF4-FFF2-40B4-BE49-F238E27FC236}">
                  <a16:creationId xmlns:a16="http://schemas.microsoft.com/office/drawing/2014/main" id="{D4F6D725-6F0E-4ABB-9655-3C768A338DA3}"/>
                </a:ext>
              </a:extLst>
            </p:cNvPr>
            <p:cNvSpPr>
              <a:spLocks noChangeArrowheads="1"/>
            </p:cNvSpPr>
            <p:nvPr/>
          </p:nvSpPr>
          <p:spPr bwMode="auto">
            <a:xfrm>
              <a:off x="2842403" y="1461211"/>
              <a:ext cx="30251" cy="107853"/>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00" name="Rectangle 18">
              <a:extLst>
                <a:ext uri="{FF2B5EF4-FFF2-40B4-BE49-F238E27FC236}">
                  <a16:creationId xmlns:a16="http://schemas.microsoft.com/office/drawing/2014/main" id="{F90549AE-C027-417E-AD87-6BF9931781A4}"/>
                </a:ext>
              </a:extLst>
            </p:cNvPr>
            <p:cNvSpPr>
              <a:spLocks noChangeArrowheads="1"/>
            </p:cNvSpPr>
            <p:nvPr/>
          </p:nvSpPr>
          <p:spPr bwMode="auto">
            <a:xfrm>
              <a:off x="2800315" y="1496724"/>
              <a:ext cx="30251" cy="72340"/>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01" name="Rectangle 19">
              <a:extLst>
                <a:ext uri="{FF2B5EF4-FFF2-40B4-BE49-F238E27FC236}">
                  <a16:creationId xmlns:a16="http://schemas.microsoft.com/office/drawing/2014/main" id="{DE59BFB2-D2CF-4B0C-BBAB-A55E64F553A3}"/>
                </a:ext>
              </a:extLst>
            </p:cNvPr>
            <p:cNvSpPr>
              <a:spLocks noChangeArrowheads="1"/>
            </p:cNvSpPr>
            <p:nvPr/>
          </p:nvSpPr>
          <p:spPr bwMode="auto">
            <a:xfrm>
              <a:off x="2968670" y="1402024"/>
              <a:ext cx="30251" cy="1670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02" name="Rectangle 20">
              <a:extLst>
                <a:ext uri="{FF2B5EF4-FFF2-40B4-BE49-F238E27FC236}">
                  <a16:creationId xmlns:a16="http://schemas.microsoft.com/office/drawing/2014/main" id="{3406A9EF-4423-4E54-A2C2-5298CF035A93}"/>
                </a:ext>
              </a:extLst>
            </p:cNvPr>
            <p:cNvSpPr>
              <a:spLocks noChangeArrowheads="1"/>
            </p:cNvSpPr>
            <p:nvPr/>
          </p:nvSpPr>
          <p:spPr bwMode="auto">
            <a:xfrm>
              <a:off x="2926581" y="1448058"/>
              <a:ext cx="30251" cy="1210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03" name="Rectangle 21">
              <a:extLst>
                <a:ext uri="{FF2B5EF4-FFF2-40B4-BE49-F238E27FC236}">
                  <a16:creationId xmlns:a16="http://schemas.microsoft.com/office/drawing/2014/main" id="{CA911F3B-B9BB-48F7-A9BB-D07915F2C4FF}"/>
                </a:ext>
              </a:extLst>
            </p:cNvPr>
            <p:cNvSpPr>
              <a:spLocks noChangeArrowheads="1"/>
            </p:cNvSpPr>
            <p:nvPr/>
          </p:nvSpPr>
          <p:spPr bwMode="auto">
            <a:xfrm>
              <a:off x="2884492" y="1496724"/>
              <a:ext cx="30251" cy="723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04" name="Rectangle 22">
              <a:extLst>
                <a:ext uri="{FF2B5EF4-FFF2-40B4-BE49-F238E27FC236}">
                  <a16:creationId xmlns:a16="http://schemas.microsoft.com/office/drawing/2014/main" id="{C892FE01-CB7D-4213-9F30-F2E26E712923}"/>
                </a:ext>
              </a:extLst>
            </p:cNvPr>
            <p:cNvSpPr>
              <a:spLocks noChangeArrowheads="1"/>
            </p:cNvSpPr>
            <p:nvPr/>
          </p:nvSpPr>
          <p:spPr bwMode="auto">
            <a:xfrm>
              <a:off x="2842403" y="1526975"/>
              <a:ext cx="30251" cy="420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05" name="Rectangle 23">
              <a:extLst>
                <a:ext uri="{FF2B5EF4-FFF2-40B4-BE49-F238E27FC236}">
                  <a16:creationId xmlns:a16="http://schemas.microsoft.com/office/drawing/2014/main" id="{AE43DAB1-2086-428F-BC7B-2B22C35C9526}"/>
                </a:ext>
              </a:extLst>
            </p:cNvPr>
            <p:cNvSpPr>
              <a:spLocks noChangeArrowheads="1"/>
            </p:cNvSpPr>
            <p:nvPr/>
          </p:nvSpPr>
          <p:spPr bwMode="auto">
            <a:xfrm>
              <a:off x="2800315" y="1544074"/>
              <a:ext cx="30251" cy="249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06" name="Freeform 24">
              <a:extLst>
                <a:ext uri="{FF2B5EF4-FFF2-40B4-BE49-F238E27FC236}">
                  <a16:creationId xmlns:a16="http://schemas.microsoft.com/office/drawing/2014/main" id="{D3292539-45B7-4BFF-B039-B68659720E02}"/>
                </a:ext>
              </a:extLst>
            </p:cNvPr>
            <p:cNvSpPr>
              <a:spLocks/>
            </p:cNvSpPr>
            <p:nvPr/>
          </p:nvSpPr>
          <p:spPr bwMode="auto">
            <a:xfrm>
              <a:off x="2798999" y="1309954"/>
              <a:ext cx="199922" cy="147311"/>
            </a:xfrm>
            <a:custGeom>
              <a:avLst/>
              <a:gdLst>
                <a:gd name="T0" fmla="*/ 170 w 205"/>
                <a:gd name="T1" fmla="*/ 0 h 152"/>
                <a:gd name="T2" fmla="*/ 164 w 205"/>
                <a:gd name="T3" fmla="*/ 6 h 152"/>
                <a:gd name="T4" fmla="*/ 170 w 205"/>
                <a:gd name="T5" fmla="*/ 12 h 152"/>
                <a:gd name="T6" fmla="*/ 185 w 205"/>
                <a:gd name="T7" fmla="*/ 12 h 152"/>
                <a:gd name="T8" fmla="*/ 99 w 205"/>
                <a:gd name="T9" fmla="*/ 98 h 152"/>
                <a:gd name="T10" fmla="*/ 77 w 205"/>
                <a:gd name="T11" fmla="*/ 75 h 152"/>
                <a:gd name="T12" fmla="*/ 73 w 205"/>
                <a:gd name="T13" fmla="*/ 73 h 152"/>
                <a:gd name="T14" fmla="*/ 73 w 205"/>
                <a:gd name="T15" fmla="*/ 73 h 152"/>
                <a:gd name="T16" fmla="*/ 68 w 205"/>
                <a:gd name="T17" fmla="*/ 75 h 152"/>
                <a:gd name="T18" fmla="*/ 3 w 205"/>
                <a:gd name="T19" fmla="*/ 142 h 152"/>
                <a:gd name="T20" fmla="*/ 3 w 205"/>
                <a:gd name="T21" fmla="*/ 150 h 152"/>
                <a:gd name="T22" fmla="*/ 7 w 205"/>
                <a:gd name="T23" fmla="*/ 152 h 152"/>
                <a:gd name="T24" fmla="*/ 11 w 205"/>
                <a:gd name="T25" fmla="*/ 150 h 152"/>
                <a:gd name="T26" fmla="*/ 73 w 205"/>
                <a:gd name="T27" fmla="*/ 88 h 152"/>
                <a:gd name="T28" fmla="*/ 95 w 205"/>
                <a:gd name="T29" fmla="*/ 111 h 152"/>
                <a:gd name="T30" fmla="*/ 99 w 205"/>
                <a:gd name="T31" fmla="*/ 113 h 152"/>
                <a:gd name="T32" fmla="*/ 104 w 205"/>
                <a:gd name="T33" fmla="*/ 111 h 152"/>
                <a:gd name="T34" fmla="*/ 193 w 205"/>
                <a:gd name="T35" fmla="*/ 21 h 152"/>
                <a:gd name="T36" fmla="*/ 193 w 205"/>
                <a:gd name="T37" fmla="*/ 35 h 152"/>
                <a:gd name="T38" fmla="*/ 199 w 205"/>
                <a:gd name="T39" fmla="*/ 41 h 152"/>
                <a:gd name="T40" fmla="*/ 205 w 205"/>
                <a:gd name="T41" fmla="*/ 35 h 152"/>
                <a:gd name="T42" fmla="*/ 205 w 205"/>
                <a:gd name="T43" fmla="*/ 0 h 152"/>
                <a:gd name="T44" fmla="*/ 170 w 205"/>
                <a:gd name="T4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 h="152">
                  <a:moveTo>
                    <a:pt x="170" y="0"/>
                  </a:moveTo>
                  <a:cubicBezTo>
                    <a:pt x="167" y="0"/>
                    <a:pt x="164" y="3"/>
                    <a:pt x="164" y="6"/>
                  </a:cubicBezTo>
                  <a:cubicBezTo>
                    <a:pt x="164" y="9"/>
                    <a:pt x="167" y="12"/>
                    <a:pt x="170" y="12"/>
                  </a:cubicBezTo>
                  <a:cubicBezTo>
                    <a:pt x="185" y="12"/>
                    <a:pt x="185" y="12"/>
                    <a:pt x="185" y="12"/>
                  </a:cubicBezTo>
                  <a:cubicBezTo>
                    <a:pt x="99" y="98"/>
                    <a:pt x="99" y="98"/>
                    <a:pt x="99" y="98"/>
                  </a:cubicBezTo>
                  <a:cubicBezTo>
                    <a:pt x="77" y="75"/>
                    <a:pt x="77" y="75"/>
                    <a:pt x="77" y="75"/>
                  </a:cubicBezTo>
                  <a:cubicBezTo>
                    <a:pt x="76" y="74"/>
                    <a:pt x="74" y="73"/>
                    <a:pt x="73" y="73"/>
                  </a:cubicBezTo>
                  <a:cubicBezTo>
                    <a:pt x="73" y="73"/>
                    <a:pt x="73" y="73"/>
                    <a:pt x="73" y="73"/>
                  </a:cubicBezTo>
                  <a:cubicBezTo>
                    <a:pt x="71" y="73"/>
                    <a:pt x="70" y="74"/>
                    <a:pt x="68" y="75"/>
                  </a:cubicBezTo>
                  <a:cubicBezTo>
                    <a:pt x="3" y="142"/>
                    <a:pt x="3" y="142"/>
                    <a:pt x="3" y="142"/>
                  </a:cubicBezTo>
                  <a:cubicBezTo>
                    <a:pt x="0" y="144"/>
                    <a:pt x="0" y="148"/>
                    <a:pt x="3" y="150"/>
                  </a:cubicBezTo>
                  <a:cubicBezTo>
                    <a:pt x="4" y="151"/>
                    <a:pt x="5" y="152"/>
                    <a:pt x="7" y="152"/>
                  </a:cubicBezTo>
                  <a:cubicBezTo>
                    <a:pt x="9" y="152"/>
                    <a:pt x="10" y="151"/>
                    <a:pt x="11" y="150"/>
                  </a:cubicBezTo>
                  <a:cubicBezTo>
                    <a:pt x="73" y="88"/>
                    <a:pt x="73" y="88"/>
                    <a:pt x="73" y="88"/>
                  </a:cubicBezTo>
                  <a:cubicBezTo>
                    <a:pt x="95" y="111"/>
                    <a:pt x="95" y="111"/>
                    <a:pt x="95" y="111"/>
                  </a:cubicBezTo>
                  <a:cubicBezTo>
                    <a:pt x="96" y="112"/>
                    <a:pt x="98" y="113"/>
                    <a:pt x="99" y="113"/>
                  </a:cubicBezTo>
                  <a:cubicBezTo>
                    <a:pt x="101" y="113"/>
                    <a:pt x="103" y="112"/>
                    <a:pt x="104" y="111"/>
                  </a:cubicBezTo>
                  <a:cubicBezTo>
                    <a:pt x="193" y="21"/>
                    <a:pt x="193" y="21"/>
                    <a:pt x="193" y="21"/>
                  </a:cubicBezTo>
                  <a:cubicBezTo>
                    <a:pt x="193" y="35"/>
                    <a:pt x="193" y="35"/>
                    <a:pt x="193" y="35"/>
                  </a:cubicBezTo>
                  <a:cubicBezTo>
                    <a:pt x="193" y="38"/>
                    <a:pt x="196" y="41"/>
                    <a:pt x="199" y="41"/>
                  </a:cubicBezTo>
                  <a:cubicBezTo>
                    <a:pt x="202" y="41"/>
                    <a:pt x="205" y="38"/>
                    <a:pt x="205" y="35"/>
                  </a:cubicBezTo>
                  <a:cubicBezTo>
                    <a:pt x="205" y="0"/>
                    <a:pt x="205" y="0"/>
                    <a:pt x="205" y="0"/>
                  </a:cubicBezTo>
                  <a:lnTo>
                    <a:pt x="17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07" name="Freeform 25">
              <a:extLst>
                <a:ext uri="{FF2B5EF4-FFF2-40B4-BE49-F238E27FC236}">
                  <a16:creationId xmlns:a16="http://schemas.microsoft.com/office/drawing/2014/main" id="{5D64682A-83B1-4D15-A440-EF9B9C0C8453}"/>
                </a:ext>
              </a:extLst>
            </p:cNvPr>
            <p:cNvSpPr>
              <a:spLocks noEditPoints="1"/>
            </p:cNvSpPr>
            <p:nvPr/>
          </p:nvSpPr>
          <p:spPr bwMode="auto">
            <a:xfrm>
              <a:off x="2798999" y="1308639"/>
              <a:ext cx="201238" cy="149942"/>
            </a:xfrm>
            <a:custGeom>
              <a:avLst/>
              <a:gdLst>
                <a:gd name="T0" fmla="*/ 73 w 206"/>
                <a:gd name="T1" fmla="*/ 75 h 154"/>
                <a:gd name="T2" fmla="*/ 69 w 206"/>
                <a:gd name="T3" fmla="*/ 77 h 154"/>
                <a:gd name="T4" fmla="*/ 3 w 206"/>
                <a:gd name="T5" fmla="*/ 143 h 154"/>
                <a:gd name="T6" fmla="*/ 2 w 206"/>
                <a:gd name="T7" fmla="*/ 147 h 154"/>
                <a:gd name="T8" fmla="*/ 3 w 206"/>
                <a:gd name="T9" fmla="*/ 150 h 154"/>
                <a:gd name="T10" fmla="*/ 11 w 206"/>
                <a:gd name="T11" fmla="*/ 150 h 154"/>
                <a:gd name="T12" fmla="*/ 73 w 206"/>
                <a:gd name="T13" fmla="*/ 88 h 154"/>
                <a:gd name="T14" fmla="*/ 96 w 206"/>
                <a:gd name="T15" fmla="*/ 111 h 154"/>
                <a:gd name="T16" fmla="*/ 100 w 206"/>
                <a:gd name="T17" fmla="*/ 113 h 154"/>
                <a:gd name="T18" fmla="*/ 103 w 206"/>
                <a:gd name="T19" fmla="*/ 111 h 154"/>
                <a:gd name="T20" fmla="*/ 194 w 206"/>
                <a:gd name="T21" fmla="*/ 19 h 154"/>
                <a:gd name="T22" fmla="*/ 194 w 206"/>
                <a:gd name="T23" fmla="*/ 36 h 154"/>
                <a:gd name="T24" fmla="*/ 199 w 206"/>
                <a:gd name="T25" fmla="*/ 41 h 154"/>
                <a:gd name="T26" fmla="*/ 204 w 206"/>
                <a:gd name="T27" fmla="*/ 36 h 154"/>
                <a:gd name="T28" fmla="*/ 204 w 206"/>
                <a:gd name="T29" fmla="*/ 2 h 154"/>
                <a:gd name="T30" fmla="*/ 170 w 206"/>
                <a:gd name="T31" fmla="*/ 2 h 154"/>
                <a:gd name="T32" fmla="*/ 165 w 206"/>
                <a:gd name="T33" fmla="*/ 7 h 154"/>
                <a:gd name="T34" fmla="*/ 170 w 206"/>
                <a:gd name="T35" fmla="*/ 12 h 154"/>
                <a:gd name="T36" fmla="*/ 187 w 206"/>
                <a:gd name="T37" fmla="*/ 12 h 154"/>
                <a:gd name="T38" fmla="*/ 99 w 206"/>
                <a:gd name="T39" fmla="*/ 101 h 154"/>
                <a:gd name="T40" fmla="*/ 76 w 206"/>
                <a:gd name="T41" fmla="*/ 77 h 154"/>
                <a:gd name="T42" fmla="*/ 73 w 206"/>
                <a:gd name="T43" fmla="*/ 75 h 154"/>
                <a:gd name="T44" fmla="*/ 7 w 206"/>
                <a:gd name="T45" fmla="*/ 154 h 154"/>
                <a:gd name="T46" fmla="*/ 2 w 206"/>
                <a:gd name="T47" fmla="*/ 152 h 154"/>
                <a:gd name="T48" fmla="*/ 0 w 206"/>
                <a:gd name="T49" fmla="*/ 147 h 154"/>
                <a:gd name="T50" fmla="*/ 2 w 206"/>
                <a:gd name="T51" fmla="*/ 142 h 154"/>
                <a:gd name="T52" fmla="*/ 68 w 206"/>
                <a:gd name="T53" fmla="*/ 75 h 154"/>
                <a:gd name="T54" fmla="*/ 78 w 206"/>
                <a:gd name="T55" fmla="*/ 76 h 154"/>
                <a:gd name="T56" fmla="*/ 99 w 206"/>
                <a:gd name="T57" fmla="*/ 98 h 154"/>
                <a:gd name="T58" fmla="*/ 182 w 206"/>
                <a:gd name="T59" fmla="*/ 14 h 154"/>
                <a:gd name="T60" fmla="*/ 170 w 206"/>
                <a:gd name="T61" fmla="*/ 14 h 154"/>
                <a:gd name="T62" fmla="*/ 163 w 206"/>
                <a:gd name="T63" fmla="*/ 7 h 154"/>
                <a:gd name="T64" fmla="*/ 170 w 206"/>
                <a:gd name="T65" fmla="*/ 0 h 154"/>
                <a:gd name="T66" fmla="*/ 206 w 206"/>
                <a:gd name="T67" fmla="*/ 0 h 154"/>
                <a:gd name="T68" fmla="*/ 206 w 206"/>
                <a:gd name="T69" fmla="*/ 36 h 154"/>
                <a:gd name="T70" fmla="*/ 199 w 206"/>
                <a:gd name="T71" fmla="*/ 43 h 154"/>
                <a:gd name="T72" fmla="*/ 192 w 206"/>
                <a:gd name="T73" fmla="*/ 36 h 154"/>
                <a:gd name="T74" fmla="*/ 192 w 206"/>
                <a:gd name="T75" fmla="*/ 24 h 154"/>
                <a:gd name="T76" fmla="*/ 104 w 206"/>
                <a:gd name="T77" fmla="*/ 113 h 154"/>
                <a:gd name="T78" fmla="*/ 99 w 206"/>
                <a:gd name="T79" fmla="*/ 115 h 154"/>
                <a:gd name="T80" fmla="*/ 94 w 206"/>
                <a:gd name="T81" fmla="*/ 113 h 154"/>
                <a:gd name="T82" fmla="*/ 73 w 206"/>
                <a:gd name="T83" fmla="*/ 90 h 154"/>
                <a:gd name="T84" fmla="*/ 12 w 206"/>
                <a:gd name="T85" fmla="*/ 152 h 154"/>
                <a:gd name="T86" fmla="*/ 7 w 206"/>
                <a:gd name="T87"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6" h="154">
                  <a:moveTo>
                    <a:pt x="73" y="75"/>
                  </a:moveTo>
                  <a:cubicBezTo>
                    <a:pt x="71" y="75"/>
                    <a:pt x="70" y="76"/>
                    <a:pt x="69" y="77"/>
                  </a:cubicBezTo>
                  <a:cubicBezTo>
                    <a:pt x="3" y="143"/>
                    <a:pt x="3" y="143"/>
                    <a:pt x="3" y="143"/>
                  </a:cubicBezTo>
                  <a:cubicBezTo>
                    <a:pt x="2" y="144"/>
                    <a:pt x="2" y="145"/>
                    <a:pt x="2" y="147"/>
                  </a:cubicBezTo>
                  <a:cubicBezTo>
                    <a:pt x="2" y="148"/>
                    <a:pt x="2" y="149"/>
                    <a:pt x="3" y="150"/>
                  </a:cubicBezTo>
                  <a:cubicBezTo>
                    <a:pt x="5" y="152"/>
                    <a:pt x="9" y="152"/>
                    <a:pt x="11" y="150"/>
                  </a:cubicBezTo>
                  <a:cubicBezTo>
                    <a:pt x="73" y="88"/>
                    <a:pt x="73" y="88"/>
                    <a:pt x="73" y="88"/>
                  </a:cubicBezTo>
                  <a:cubicBezTo>
                    <a:pt x="96" y="111"/>
                    <a:pt x="96" y="111"/>
                    <a:pt x="96" y="111"/>
                  </a:cubicBezTo>
                  <a:cubicBezTo>
                    <a:pt x="97" y="112"/>
                    <a:pt x="98" y="113"/>
                    <a:pt x="100" y="113"/>
                  </a:cubicBezTo>
                  <a:cubicBezTo>
                    <a:pt x="101" y="113"/>
                    <a:pt x="102" y="112"/>
                    <a:pt x="103" y="111"/>
                  </a:cubicBezTo>
                  <a:cubicBezTo>
                    <a:pt x="194" y="19"/>
                    <a:pt x="194" y="19"/>
                    <a:pt x="194" y="19"/>
                  </a:cubicBezTo>
                  <a:cubicBezTo>
                    <a:pt x="194" y="36"/>
                    <a:pt x="194" y="36"/>
                    <a:pt x="194" y="36"/>
                  </a:cubicBezTo>
                  <a:cubicBezTo>
                    <a:pt x="194" y="38"/>
                    <a:pt x="196" y="41"/>
                    <a:pt x="199" y="41"/>
                  </a:cubicBezTo>
                  <a:cubicBezTo>
                    <a:pt x="202" y="41"/>
                    <a:pt x="204" y="38"/>
                    <a:pt x="204" y="36"/>
                  </a:cubicBezTo>
                  <a:cubicBezTo>
                    <a:pt x="204" y="2"/>
                    <a:pt x="204" y="2"/>
                    <a:pt x="204" y="2"/>
                  </a:cubicBezTo>
                  <a:cubicBezTo>
                    <a:pt x="170" y="2"/>
                    <a:pt x="170" y="2"/>
                    <a:pt x="170" y="2"/>
                  </a:cubicBezTo>
                  <a:cubicBezTo>
                    <a:pt x="168" y="2"/>
                    <a:pt x="165" y="4"/>
                    <a:pt x="165" y="7"/>
                  </a:cubicBezTo>
                  <a:cubicBezTo>
                    <a:pt x="165" y="10"/>
                    <a:pt x="168" y="12"/>
                    <a:pt x="170" y="12"/>
                  </a:cubicBezTo>
                  <a:cubicBezTo>
                    <a:pt x="187" y="12"/>
                    <a:pt x="187" y="12"/>
                    <a:pt x="187" y="12"/>
                  </a:cubicBezTo>
                  <a:cubicBezTo>
                    <a:pt x="99" y="101"/>
                    <a:pt x="99" y="101"/>
                    <a:pt x="99" y="101"/>
                  </a:cubicBezTo>
                  <a:cubicBezTo>
                    <a:pt x="76" y="77"/>
                    <a:pt x="76" y="77"/>
                    <a:pt x="76" y="77"/>
                  </a:cubicBezTo>
                  <a:cubicBezTo>
                    <a:pt x="75" y="76"/>
                    <a:pt x="74" y="75"/>
                    <a:pt x="73" y="75"/>
                  </a:cubicBezTo>
                  <a:close/>
                  <a:moveTo>
                    <a:pt x="7" y="154"/>
                  </a:moveTo>
                  <a:cubicBezTo>
                    <a:pt x="5" y="154"/>
                    <a:pt x="3" y="153"/>
                    <a:pt x="2" y="152"/>
                  </a:cubicBezTo>
                  <a:cubicBezTo>
                    <a:pt x="1" y="150"/>
                    <a:pt x="0" y="149"/>
                    <a:pt x="0" y="147"/>
                  </a:cubicBezTo>
                  <a:cubicBezTo>
                    <a:pt x="0" y="145"/>
                    <a:pt x="1" y="143"/>
                    <a:pt x="2" y="142"/>
                  </a:cubicBezTo>
                  <a:cubicBezTo>
                    <a:pt x="68" y="75"/>
                    <a:pt x="68" y="75"/>
                    <a:pt x="68" y="75"/>
                  </a:cubicBezTo>
                  <a:cubicBezTo>
                    <a:pt x="70" y="73"/>
                    <a:pt x="75" y="73"/>
                    <a:pt x="78" y="76"/>
                  </a:cubicBezTo>
                  <a:cubicBezTo>
                    <a:pt x="99" y="98"/>
                    <a:pt x="99" y="98"/>
                    <a:pt x="99" y="98"/>
                  </a:cubicBezTo>
                  <a:cubicBezTo>
                    <a:pt x="182" y="14"/>
                    <a:pt x="182" y="14"/>
                    <a:pt x="182" y="14"/>
                  </a:cubicBezTo>
                  <a:cubicBezTo>
                    <a:pt x="170" y="14"/>
                    <a:pt x="170" y="14"/>
                    <a:pt x="170" y="14"/>
                  </a:cubicBezTo>
                  <a:cubicBezTo>
                    <a:pt x="166" y="14"/>
                    <a:pt x="163" y="11"/>
                    <a:pt x="163" y="7"/>
                  </a:cubicBezTo>
                  <a:cubicBezTo>
                    <a:pt x="163" y="3"/>
                    <a:pt x="166" y="0"/>
                    <a:pt x="170" y="0"/>
                  </a:cubicBezTo>
                  <a:cubicBezTo>
                    <a:pt x="206" y="0"/>
                    <a:pt x="206" y="0"/>
                    <a:pt x="206" y="0"/>
                  </a:cubicBezTo>
                  <a:cubicBezTo>
                    <a:pt x="206" y="36"/>
                    <a:pt x="206" y="36"/>
                    <a:pt x="206" y="36"/>
                  </a:cubicBezTo>
                  <a:cubicBezTo>
                    <a:pt x="206" y="40"/>
                    <a:pt x="203" y="43"/>
                    <a:pt x="199" y="43"/>
                  </a:cubicBezTo>
                  <a:cubicBezTo>
                    <a:pt x="195" y="43"/>
                    <a:pt x="192" y="40"/>
                    <a:pt x="192" y="36"/>
                  </a:cubicBezTo>
                  <a:cubicBezTo>
                    <a:pt x="192" y="24"/>
                    <a:pt x="192" y="24"/>
                    <a:pt x="192" y="24"/>
                  </a:cubicBezTo>
                  <a:cubicBezTo>
                    <a:pt x="104" y="113"/>
                    <a:pt x="104" y="113"/>
                    <a:pt x="104" y="113"/>
                  </a:cubicBezTo>
                  <a:cubicBezTo>
                    <a:pt x="103" y="114"/>
                    <a:pt x="101" y="115"/>
                    <a:pt x="99" y="115"/>
                  </a:cubicBezTo>
                  <a:cubicBezTo>
                    <a:pt x="98" y="115"/>
                    <a:pt x="96" y="114"/>
                    <a:pt x="94" y="113"/>
                  </a:cubicBezTo>
                  <a:cubicBezTo>
                    <a:pt x="73" y="90"/>
                    <a:pt x="73" y="90"/>
                    <a:pt x="73" y="90"/>
                  </a:cubicBezTo>
                  <a:cubicBezTo>
                    <a:pt x="12" y="152"/>
                    <a:pt x="12" y="152"/>
                    <a:pt x="12" y="152"/>
                  </a:cubicBezTo>
                  <a:cubicBezTo>
                    <a:pt x="11" y="153"/>
                    <a:pt x="9" y="154"/>
                    <a:pt x="7" y="154"/>
                  </a:cubicBez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08" name="Rectangle 26">
              <a:extLst>
                <a:ext uri="{FF2B5EF4-FFF2-40B4-BE49-F238E27FC236}">
                  <a16:creationId xmlns:a16="http://schemas.microsoft.com/office/drawing/2014/main" id="{C1AE1597-1AB8-4DAD-86DE-1912103606E9}"/>
                </a:ext>
              </a:extLst>
            </p:cNvPr>
            <p:cNvSpPr>
              <a:spLocks noChangeArrowheads="1"/>
            </p:cNvSpPr>
            <p:nvPr/>
          </p:nvSpPr>
          <p:spPr bwMode="auto">
            <a:xfrm>
              <a:off x="2625383" y="1519083"/>
              <a:ext cx="142050" cy="17099"/>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09" name="Rectangle 27">
              <a:extLst>
                <a:ext uri="{FF2B5EF4-FFF2-40B4-BE49-F238E27FC236}">
                  <a16:creationId xmlns:a16="http://schemas.microsoft.com/office/drawing/2014/main" id="{6752731E-08DD-4061-9978-005B11C32A6D}"/>
                </a:ext>
              </a:extLst>
            </p:cNvPr>
            <p:cNvSpPr>
              <a:spLocks noChangeArrowheads="1"/>
            </p:cNvSpPr>
            <p:nvPr/>
          </p:nvSpPr>
          <p:spPr bwMode="auto">
            <a:xfrm>
              <a:off x="2625383" y="1551965"/>
              <a:ext cx="142050" cy="17099"/>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10" name="Freeform 28">
              <a:extLst>
                <a:ext uri="{FF2B5EF4-FFF2-40B4-BE49-F238E27FC236}">
                  <a16:creationId xmlns:a16="http://schemas.microsoft.com/office/drawing/2014/main" id="{9916A362-DFF3-41AC-AECD-0EEE2A0E9AEE}"/>
                </a:ext>
              </a:extLst>
            </p:cNvPr>
            <p:cNvSpPr>
              <a:spLocks noEditPoints="1"/>
            </p:cNvSpPr>
            <p:nvPr/>
          </p:nvSpPr>
          <p:spPr bwMode="auto">
            <a:xfrm>
              <a:off x="2628013" y="1324422"/>
              <a:ext cx="138104" cy="139419"/>
            </a:xfrm>
            <a:custGeom>
              <a:avLst/>
              <a:gdLst>
                <a:gd name="T0" fmla="*/ 72 w 141"/>
                <a:gd name="T1" fmla="*/ 92 h 142"/>
                <a:gd name="T2" fmla="*/ 49 w 141"/>
                <a:gd name="T3" fmla="*/ 69 h 142"/>
                <a:gd name="T4" fmla="*/ 72 w 141"/>
                <a:gd name="T5" fmla="*/ 46 h 142"/>
                <a:gd name="T6" fmla="*/ 95 w 141"/>
                <a:gd name="T7" fmla="*/ 69 h 142"/>
                <a:gd name="T8" fmla="*/ 72 w 141"/>
                <a:gd name="T9" fmla="*/ 92 h 142"/>
                <a:gd name="T10" fmla="*/ 141 w 141"/>
                <a:gd name="T11" fmla="*/ 77 h 142"/>
                <a:gd name="T12" fmla="*/ 141 w 141"/>
                <a:gd name="T13" fmla="*/ 61 h 142"/>
                <a:gd name="T14" fmla="*/ 140 w 141"/>
                <a:gd name="T15" fmla="*/ 60 h 142"/>
                <a:gd name="T16" fmla="*/ 123 w 141"/>
                <a:gd name="T17" fmla="*/ 54 h 142"/>
                <a:gd name="T18" fmla="*/ 119 w 141"/>
                <a:gd name="T19" fmla="*/ 43 h 142"/>
                <a:gd name="T20" fmla="*/ 127 w 141"/>
                <a:gd name="T21" fmla="*/ 26 h 142"/>
                <a:gd name="T22" fmla="*/ 128 w 141"/>
                <a:gd name="T23" fmla="*/ 24 h 142"/>
                <a:gd name="T24" fmla="*/ 123 w 141"/>
                <a:gd name="T25" fmla="*/ 19 h 142"/>
                <a:gd name="T26" fmla="*/ 117 w 141"/>
                <a:gd name="T27" fmla="*/ 12 h 142"/>
                <a:gd name="T28" fmla="*/ 115 w 141"/>
                <a:gd name="T29" fmla="*/ 13 h 142"/>
                <a:gd name="T30" fmla="*/ 98 w 141"/>
                <a:gd name="T31" fmla="*/ 22 h 142"/>
                <a:gd name="T32" fmla="*/ 87 w 141"/>
                <a:gd name="T33" fmla="*/ 19 h 142"/>
                <a:gd name="T34" fmla="*/ 80 w 141"/>
                <a:gd name="T35" fmla="*/ 0 h 142"/>
                <a:gd name="T36" fmla="*/ 63 w 141"/>
                <a:gd name="T37" fmla="*/ 0 h 142"/>
                <a:gd name="T38" fmla="*/ 62 w 141"/>
                <a:gd name="T39" fmla="*/ 1 h 142"/>
                <a:gd name="T40" fmla="*/ 57 w 141"/>
                <a:gd name="T41" fmla="*/ 18 h 142"/>
                <a:gd name="T42" fmla="*/ 45 w 141"/>
                <a:gd name="T43" fmla="*/ 22 h 142"/>
                <a:gd name="T44" fmla="*/ 26 w 141"/>
                <a:gd name="T45" fmla="*/ 13 h 142"/>
                <a:gd name="T46" fmla="*/ 15 w 141"/>
                <a:gd name="T47" fmla="*/ 24 h 142"/>
                <a:gd name="T48" fmla="*/ 16 w 141"/>
                <a:gd name="T49" fmla="*/ 27 h 142"/>
                <a:gd name="T50" fmla="*/ 24 w 141"/>
                <a:gd name="T51" fmla="*/ 43 h 142"/>
                <a:gd name="T52" fmla="*/ 20 w 141"/>
                <a:gd name="T53" fmla="*/ 54 h 142"/>
                <a:gd name="T54" fmla="*/ 0 w 141"/>
                <a:gd name="T55" fmla="*/ 61 h 142"/>
                <a:gd name="T56" fmla="*/ 0 w 141"/>
                <a:gd name="T57" fmla="*/ 78 h 142"/>
                <a:gd name="T58" fmla="*/ 2 w 141"/>
                <a:gd name="T59" fmla="*/ 79 h 142"/>
                <a:gd name="T60" fmla="*/ 20 w 141"/>
                <a:gd name="T61" fmla="*/ 84 h 142"/>
                <a:gd name="T62" fmla="*/ 24 w 141"/>
                <a:gd name="T63" fmla="*/ 96 h 142"/>
                <a:gd name="T64" fmla="*/ 15 w 141"/>
                <a:gd name="T65" fmla="*/ 115 h 142"/>
                <a:gd name="T66" fmla="*/ 27 w 141"/>
                <a:gd name="T67" fmla="*/ 126 h 142"/>
                <a:gd name="T68" fmla="*/ 29 w 141"/>
                <a:gd name="T69" fmla="*/ 125 h 142"/>
                <a:gd name="T70" fmla="*/ 46 w 141"/>
                <a:gd name="T71" fmla="*/ 117 h 142"/>
                <a:gd name="T72" fmla="*/ 57 w 141"/>
                <a:gd name="T73" fmla="*/ 122 h 142"/>
                <a:gd name="T74" fmla="*/ 64 w 141"/>
                <a:gd name="T75" fmla="*/ 142 h 142"/>
                <a:gd name="T76" fmla="*/ 80 w 141"/>
                <a:gd name="T77" fmla="*/ 142 h 142"/>
                <a:gd name="T78" fmla="*/ 81 w 141"/>
                <a:gd name="T79" fmla="*/ 139 h 142"/>
                <a:gd name="T80" fmla="*/ 87 w 141"/>
                <a:gd name="T81" fmla="*/ 122 h 142"/>
                <a:gd name="T82" fmla="*/ 98 w 141"/>
                <a:gd name="T83" fmla="*/ 117 h 142"/>
                <a:gd name="T84" fmla="*/ 117 w 141"/>
                <a:gd name="T85" fmla="*/ 126 h 142"/>
                <a:gd name="T86" fmla="*/ 129 w 141"/>
                <a:gd name="T87" fmla="*/ 114 h 142"/>
                <a:gd name="T88" fmla="*/ 128 w 141"/>
                <a:gd name="T89" fmla="*/ 112 h 142"/>
                <a:gd name="T90" fmla="*/ 119 w 141"/>
                <a:gd name="T91" fmla="*/ 96 h 142"/>
                <a:gd name="T92" fmla="*/ 123 w 141"/>
                <a:gd name="T93" fmla="*/ 84 h 142"/>
                <a:gd name="T94" fmla="*/ 141 w 141"/>
                <a:gd name="T95" fmla="*/ 7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1" h="142">
                  <a:moveTo>
                    <a:pt x="72" y="92"/>
                  </a:moveTo>
                  <a:cubicBezTo>
                    <a:pt x="59" y="92"/>
                    <a:pt x="49" y="82"/>
                    <a:pt x="49" y="69"/>
                  </a:cubicBezTo>
                  <a:cubicBezTo>
                    <a:pt x="49" y="57"/>
                    <a:pt x="59" y="46"/>
                    <a:pt x="72" y="46"/>
                  </a:cubicBezTo>
                  <a:cubicBezTo>
                    <a:pt x="85" y="46"/>
                    <a:pt x="95" y="57"/>
                    <a:pt x="95" y="69"/>
                  </a:cubicBezTo>
                  <a:cubicBezTo>
                    <a:pt x="95" y="82"/>
                    <a:pt x="85" y="92"/>
                    <a:pt x="72" y="92"/>
                  </a:cubicBezTo>
                  <a:close/>
                  <a:moveTo>
                    <a:pt x="141" y="77"/>
                  </a:moveTo>
                  <a:cubicBezTo>
                    <a:pt x="141" y="61"/>
                    <a:pt x="141" y="61"/>
                    <a:pt x="141" y="61"/>
                  </a:cubicBezTo>
                  <a:cubicBezTo>
                    <a:pt x="140" y="60"/>
                    <a:pt x="140" y="60"/>
                    <a:pt x="140" y="60"/>
                  </a:cubicBezTo>
                  <a:cubicBezTo>
                    <a:pt x="123" y="54"/>
                    <a:pt x="123" y="54"/>
                    <a:pt x="123" y="54"/>
                  </a:cubicBezTo>
                  <a:cubicBezTo>
                    <a:pt x="119" y="43"/>
                    <a:pt x="119" y="43"/>
                    <a:pt x="119" y="43"/>
                  </a:cubicBezTo>
                  <a:cubicBezTo>
                    <a:pt x="127" y="26"/>
                    <a:pt x="127" y="26"/>
                    <a:pt x="127" y="26"/>
                  </a:cubicBezTo>
                  <a:cubicBezTo>
                    <a:pt x="128" y="24"/>
                    <a:pt x="128" y="24"/>
                    <a:pt x="128" y="24"/>
                  </a:cubicBezTo>
                  <a:cubicBezTo>
                    <a:pt x="123" y="19"/>
                    <a:pt x="123" y="19"/>
                    <a:pt x="123" y="19"/>
                  </a:cubicBezTo>
                  <a:cubicBezTo>
                    <a:pt x="117" y="12"/>
                    <a:pt x="117" y="12"/>
                    <a:pt x="117" y="12"/>
                  </a:cubicBezTo>
                  <a:cubicBezTo>
                    <a:pt x="115" y="13"/>
                    <a:pt x="115" y="13"/>
                    <a:pt x="115" y="13"/>
                  </a:cubicBezTo>
                  <a:cubicBezTo>
                    <a:pt x="98" y="22"/>
                    <a:pt x="98" y="22"/>
                    <a:pt x="98" y="22"/>
                  </a:cubicBezTo>
                  <a:cubicBezTo>
                    <a:pt x="87" y="19"/>
                    <a:pt x="87" y="19"/>
                    <a:pt x="87" y="19"/>
                  </a:cubicBezTo>
                  <a:cubicBezTo>
                    <a:pt x="80" y="0"/>
                    <a:pt x="80" y="0"/>
                    <a:pt x="80" y="0"/>
                  </a:cubicBezTo>
                  <a:cubicBezTo>
                    <a:pt x="63" y="0"/>
                    <a:pt x="63" y="0"/>
                    <a:pt x="63" y="0"/>
                  </a:cubicBezTo>
                  <a:cubicBezTo>
                    <a:pt x="62" y="1"/>
                    <a:pt x="62" y="1"/>
                    <a:pt x="62" y="1"/>
                  </a:cubicBezTo>
                  <a:cubicBezTo>
                    <a:pt x="57" y="18"/>
                    <a:pt x="57" y="18"/>
                    <a:pt x="57" y="18"/>
                  </a:cubicBezTo>
                  <a:cubicBezTo>
                    <a:pt x="45" y="22"/>
                    <a:pt x="45" y="22"/>
                    <a:pt x="45" y="22"/>
                  </a:cubicBezTo>
                  <a:cubicBezTo>
                    <a:pt x="26" y="13"/>
                    <a:pt x="26" y="13"/>
                    <a:pt x="26" y="13"/>
                  </a:cubicBezTo>
                  <a:cubicBezTo>
                    <a:pt x="15" y="24"/>
                    <a:pt x="15" y="24"/>
                    <a:pt x="15" y="24"/>
                  </a:cubicBezTo>
                  <a:cubicBezTo>
                    <a:pt x="16" y="27"/>
                    <a:pt x="16" y="27"/>
                    <a:pt x="16" y="27"/>
                  </a:cubicBezTo>
                  <a:cubicBezTo>
                    <a:pt x="24" y="43"/>
                    <a:pt x="24" y="43"/>
                    <a:pt x="24" y="43"/>
                  </a:cubicBezTo>
                  <a:cubicBezTo>
                    <a:pt x="20" y="54"/>
                    <a:pt x="20" y="54"/>
                    <a:pt x="20" y="54"/>
                  </a:cubicBezTo>
                  <a:cubicBezTo>
                    <a:pt x="0" y="61"/>
                    <a:pt x="0" y="61"/>
                    <a:pt x="0" y="61"/>
                  </a:cubicBezTo>
                  <a:cubicBezTo>
                    <a:pt x="0" y="78"/>
                    <a:pt x="0" y="78"/>
                    <a:pt x="0" y="78"/>
                  </a:cubicBezTo>
                  <a:cubicBezTo>
                    <a:pt x="2" y="79"/>
                    <a:pt x="2" y="79"/>
                    <a:pt x="2" y="79"/>
                  </a:cubicBezTo>
                  <a:cubicBezTo>
                    <a:pt x="20" y="84"/>
                    <a:pt x="20" y="84"/>
                    <a:pt x="20" y="84"/>
                  </a:cubicBezTo>
                  <a:cubicBezTo>
                    <a:pt x="24" y="96"/>
                    <a:pt x="24" y="96"/>
                    <a:pt x="24" y="96"/>
                  </a:cubicBezTo>
                  <a:cubicBezTo>
                    <a:pt x="15" y="115"/>
                    <a:pt x="15" y="115"/>
                    <a:pt x="15" y="115"/>
                  </a:cubicBezTo>
                  <a:cubicBezTo>
                    <a:pt x="27" y="126"/>
                    <a:pt x="27" y="126"/>
                    <a:pt x="27" y="126"/>
                  </a:cubicBezTo>
                  <a:cubicBezTo>
                    <a:pt x="29" y="125"/>
                    <a:pt x="29" y="125"/>
                    <a:pt x="29" y="125"/>
                  </a:cubicBezTo>
                  <a:cubicBezTo>
                    <a:pt x="46" y="117"/>
                    <a:pt x="46" y="117"/>
                    <a:pt x="46" y="117"/>
                  </a:cubicBezTo>
                  <a:cubicBezTo>
                    <a:pt x="57" y="122"/>
                    <a:pt x="57" y="122"/>
                    <a:pt x="57" y="122"/>
                  </a:cubicBezTo>
                  <a:cubicBezTo>
                    <a:pt x="64" y="142"/>
                    <a:pt x="64" y="142"/>
                    <a:pt x="64" y="142"/>
                  </a:cubicBezTo>
                  <a:cubicBezTo>
                    <a:pt x="80" y="142"/>
                    <a:pt x="80" y="142"/>
                    <a:pt x="80" y="142"/>
                  </a:cubicBezTo>
                  <a:cubicBezTo>
                    <a:pt x="81" y="139"/>
                    <a:pt x="81" y="139"/>
                    <a:pt x="81" y="139"/>
                  </a:cubicBezTo>
                  <a:cubicBezTo>
                    <a:pt x="87" y="122"/>
                    <a:pt x="87" y="122"/>
                    <a:pt x="87" y="122"/>
                  </a:cubicBezTo>
                  <a:cubicBezTo>
                    <a:pt x="98" y="117"/>
                    <a:pt x="98" y="117"/>
                    <a:pt x="98" y="117"/>
                  </a:cubicBezTo>
                  <a:cubicBezTo>
                    <a:pt x="117" y="126"/>
                    <a:pt x="117" y="126"/>
                    <a:pt x="117" y="126"/>
                  </a:cubicBezTo>
                  <a:cubicBezTo>
                    <a:pt x="129" y="114"/>
                    <a:pt x="129" y="114"/>
                    <a:pt x="129" y="114"/>
                  </a:cubicBezTo>
                  <a:cubicBezTo>
                    <a:pt x="128" y="112"/>
                    <a:pt x="128" y="112"/>
                    <a:pt x="128" y="112"/>
                  </a:cubicBezTo>
                  <a:cubicBezTo>
                    <a:pt x="119" y="96"/>
                    <a:pt x="119" y="96"/>
                    <a:pt x="119" y="96"/>
                  </a:cubicBezTo>
                  <a:cubicBezTo>
                    <a:pt x="123" y="84"/>
                    <a:pt x="123" y="84"/>
                    <a:pt x="123" y="84"/>
                  </a:cubicBezTo>
                  <a:lnTo>
                    <a:pt x="141"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11" name="Oval 29">
              <a:extLst>
                <a:ext uri="{FF2B5EF4-FFF2-40B4-BE49-F238E27FC236}">
                  <a16:creationId xmlns:a16="http://schemas.microsoft.com/office/drawing/2014/main" id="{94132B2C-7DDA-476E-A47B-2B5E50506973}"/>
                </a:ext>
              </a:extLst>
            </p:cNvPr>
            <p:cNvSpPr>
              <a:spLocks noChangeArrowheads="1"/>
            </p:cNvSpPr>
            <p:nvPr/>
          </p:nvSpPr>
          <p:spPr bwMode="auto">
            <a:xfrm>
              <a:off x="2955517" y="1482256"/>
              <a:ext cx="163095" cy="163094"/>
            </a:xfrm>
            <a:prstGeom prst="ellipse">
              <a:avLst/>
            </a:prstGeom>
            <a:solidFill>
              <a:srgbClr val="4FE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12" name="Freeform 30">
              <a:extLst>
                <a:ext uri="{FF2B5EF4-FFF2-40B4-BE49-F238E27FC236}">
                  <a16:creationId xmlns:a16="http://schemas.microsoft.com/office/drawing/2014/main" id="{BD7989D5-BAF8-4C55-AD62-7870372C191B}"/>
                </a:ext>
              </a:extLst>
            </p:cNvPr>
            <p:cNvSpPr>
              <a:spLocks/>
            </p:cNvSpPr>
            <p:nvPr/>
          </p:nvSpPr>
          <p:spPr bwMode="auto">
            <a:xfrm>
              <a:off x="2993661" y="1529606"/>
              <a:ext cx="88124" cy="68394"/>
            </a:xfrm>
            <a:custGeom>
              <a:avLst/>
              <a:gdLst>
                <a:gd name="T0" fmla="*/ 22 w 67"/>
                <a:gd name="T1" fmla="*/ 52 h 52"/>
                <a:gd name="T2" fmla="*/ 0 w 67"/>
                <a:gd name="T3" fmla="*/ 29 h 52"/>
                <a:gd name="T4" fmla="*/ 6 w 67"/>
                <a:gd name="T5" fmla="*/ 23 h 52"/>
                <a:gd name="T6" fmla="*/ 22 w 67"/>
                <a:gd name="T7" fmla="*/ 39 h 52"/>
                <a:gd name="T8" fmla="*/ 61 w 67"/>
                <a:gd name="T9" fmla="*/ 0 h 52"/>
                <a:gd name="T10" fmla="*/ 67 w 67"/>
                <a:gd name="T11" fmla="*/ 6 h 52"/>
                <a:gd name="T12" fmla="*/ 22 w 67"/>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67" h="52">
                  <a:moveTo>
                    <a:pt x="22" y="52"/>
                  </a:moveTo>
                  <a:lnTo>
                    <a:pt x="0" y="29"/>
                  </a:lnTo>
                  <a:lnTo>
                    <a:pt x="6" y="23"/>
                  </a:lnTo>
                  <a:lnTo>
                    <a:pt x="22" y="39"/>
                  </a:lnTo>
                  <a:lnTo>
                    <a:pt x="61" y="0"/>
                  </a:lnTo>
                  <a:lnTo>
                    <a:pt x="67" y="6"/>
                  </a:lnTo>
                  <a:lnTo>
                    <a:pt x="22"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13" name="Freeform 31">
              <a:extLst>
                <a:ext uri="{FF2B5EF4-FFF2-40B4-BE49-F238E27FC236}">
                  <a16:creationId xmlns:a16="http://schemas.microsoft.com/office/drawing/2014/main" id="{555BE5A4-E819-434A-BAA2-A3F8E17EDAD8}"/>
                </a:ext>
              </a:extLst>
            </p:cNvPr>
            <p:cNvSpPr>
              <a:spLocks/>
            </p:cNvSpPr>
            <p:nvPr/>
          </p:nvSpPr>
          <p:spPr bwMode="auto">
            <a:xfrm>
              <a:off x="2589870" y="1219200"/>
              <a:ext cx="455086" cy="60503"/>
            </a:xfrm>
            <a:custGeom>
              <a:avLst/>
              <a:gdLst>
                <a:gd name="T0" fmla="*/ 452 w 466"/>
                <a:gd name="T1" fmla="*/ 0 h 61"/>
                <a:gd name="T2" fmla="*/ 14 w 466"/>
                <a:gd name="T3" fmla="*/ 0 h 61"/>
                <a:gd name="T4" fmla="*/ 0 w 466"/>
                <a:gd name="T5" fmla="*/ 14 h 61"/>
                <a:gd name="T6" fmla="*/ 0 w 466"/>
                <a:gd name="T7" fmla="*/ 61 h 61"/>
                <a:gd name="T8" fmla="*/ 466 w 466"/>
                <a:gd name="T9" fmla="*/ 61 h 61"/>
                <a:gd name="T10" fmla="*/ 466 w 466"/>
                <a:gd name="T11" fmla="*/ 14 h 61"/>
                <a:gd name="T12" fmla="*/ 452 w 466"/>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466" h="61">
                  <a:moveTo>
                    <a:pt x="452" y="0"/>
                  </a:moveTo>
                  <a:cubicBezTo>
                    <a:pt x="14" y="0"/>
                    <a:pt x="14" y="0"/>
                    <a:pt x="14" y="0"/>
                  </a:cubicBezTo>
                  <a:cubicBezTo>
                    <a:pt x="6" y="0"/>
                    <a:pt x="0" y="6"/>
                    <a:pt x="0" y="14"/>
                  </a:cubicBezTo>
                  <a:cubicBezTo>
                    <a:pt x="0" y="61"/>
                    <a:pt x="0" y="61"/>
                    <a:pt x="0" y="61"/>
                  </a:cubicBezTo>
                  <a:cubicBezTo>
                    <a:pt x="466" y="61"/>
                    <a:pt x="466" y="61"/>
                    <a:pt x="466" y="61"/>
                  </a:cubicBezTo>
                  <a:cubicBezTo>
                    <a:pt x="466" y="14"/>
                    <a:pt x="466" y="14"/>
                    <a:pt x="466" y="14"/>
                  </a:cubicBezTo>
                  <a:cubicBezTo>
                    <a:pt x="466" y="6"/>
                    <a:pt x="460" y="0"/>
                    <a:pt x="452" y="0"/>
                  </a:cubicBezTo>
                  <a:close/>
                </a:path>
              </a:pathLst>
            </a:custGeom>
            <a:solidFill>
              <a:srgbClr val="4FE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grpSp>
      <p:pic>
        <p:nvPicPr>
          <p:cNvPr id="5" name="Graphic 4">
            <a:extLst>
              <a:ext uri="{FF2B5EF4-FFF2-40B4-BE49-F238E27FC236}">
                <a16:creationId xmlns:a16="http://schemas.microsoft.com/office/drawing/2014/main" id="{54F07F71-BDF6-86B7-19B8-0ABAAA33B5DD}"/>
              </a:ext>
            </a:extLst>
          </p:cNvPr>
          <p:cNvPicPr>
            <a:picLocks noChangeAspect="1"/>
          </p:cNvPicPr>
          <p:nvPr/>
        </p:nvPicPr>
        <p:blipFill>
          <a:blip r:embed="rId70">
            <a:extLst>
              <a:ext uri="{28A0092B-C50C-407E-A947-70E740481C1C}">
                <a14:useLocalDpi xmlns:a14="http://schemas.microsoft.com/office/drawing/2010/main" val="0"/>
              </a:ext>
              <a:ext uri="{96DAC541-7B7A-43D3-8B79-37D633B846F1}">
                <asvg:svgBlip xmlns:asvg="http://schemas.microsoft.com/office/drawing/2016/SVG/main" r:embed="rId71"/>
              </a:ext>
            </a:extLst>
          </a:blip>
          <a:stretch>
            <a:fillRect/>
          </a:stretch>
        </p:blipFill>
        <p:spPr>
          <a:xfrm>
            <a:off x="3547072" y="4597103"/>
            <a:ext cx="165100" cy="165100"/>
          </a:xfrm>
          <a:prstGeom prst="rect">
            <a:avLst/>
          </a:prstGeom>
        </p:spPr>
      </p:pic>
      <p:pic>
        <p:nvPicPr>
          <p:cNvPr id="6" name="Graphic 5">
            <a:extLst>
              <a:ext uri="{FF2B5EF4-FFF2-40B4-BE49-F238E27FC236}">
                <a16:creationId xmlns:a16="http://schemas.microsoft.com/office/drawing/2014/main" id="{CA25CCC1-5926-5A80-E300-A753E8CFD277}"/>
              </a:ext>
            </a:extLst>
          </p:cNvPr>
          <p:cNvPicPr>
            <a:picLocks noChangeAspect="1"/>
          </p:cNvPicPr>
          <p:nvPr/>
        </p:nvPicPr>
        <p:blipFill>
          <a:blip r:embed="rId70">
            <a:extLst>
              <a:ext uri="{28A0092B-C50C-407E-A947-70E740481C1C}">
                <a14:useLocalDpi xmlns:a14="http://schemas.microsoft.com/office/drawing/2010/main" val="0"/>
              </a:ext>
              <a:ext uri="{96DAC541-7B7A-43D3-8B79-37D633B846F1}">
                <asvg:svgBlip xmlns:asvg="http://schemas.microsoft.com/office/drawing/2016/SVG/main" r:embed="rId71"/>
              </a:ext>
            </a:extLst>
          </a:blip>
          <a:stretch>
            <a:fillRect/>
          </a:stretch>
        </p:blipFill>
        <p:spPr>
          <a:xfrm>
            <a:off x="2044056" y="3033140"/>
            <a:ext cx="137160" cy="137160"/>
          </a:xfrm>
          <a:prstGeom prst="rect">
            <a:avLst/>
          </a:prstGeom>
        </p:spPr>
      </p:pic>
    </p:spTree>
    <p:extLst>
      <p:ext uri="{BB962C8B-B14F-4D97-AF65-F5344CB8AC3E}">
        <p14:creationId xmlns:p14="http://schemas.microsoft.com/office/powerpoint/2010/main" val="3529417139"/>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56"/>
                                        </p:tgtEl>
                                        <p:attrNameLst>
                                          <p:attrName>style.visibility</p:attrName>
                                        </p:attrNameLst>
                                      </p:cBhvr>
                                      <p:to>
                                        <p:strVal val="visible"/>
                                      </p:to>
                                    </p:set>
                                    <p:animEffect transition="in" filter="wipe(up)">
                                      <p:cBhvr>
                                        <p:cTn id="7" dur="1500"/>
                                        <p:tgtEl>
                                          <p:spTgt spid="35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58"/>
                                        </p:tgtEl>
                                        <p:attrNameLst>
                                          <p:attrName>style.visibility</p:attrName>
                                        </p:attrNameLst>
                                      </p:cBhvr>
                                      <p:to>
                                        <p:strVal val="visible"/>
                                      </p:to>
                                    </p:set>
                                    <p:animEffect transition="in" filter="wipe(up)">
                                      <p:cBhvr>
                                        <p:cTn id="10" dur="1500"/>
                                        <p:tgtEl>
                                          <p:spTgt spid="358"/>
                                        </p:tgtEl>
                                      </p:cBhvr>
                                    </p:animEffect>
                                  </p:childTnLst>
                                </p:cTn>
                              </p:par>
                            </p:childTnLst>
                          </p:cTn>
                        </p:par>
                        <p:par>
                          <p:cTn id="11" fill="hold">
                            <p:stCondLst>
                              <p:cond delay="1500"/>
                            </p:stCondLst>
                            <p:childTnLst>
                              <p:par>
                                <p:cTn id="12" presetID="22" presetClass="entr" presetSubtype="2" fill="hold" nodeType="afterEffect">
                                  <p:stCondLst>
                                    <p:cond delay="0"/>
                                  </p:stCondLst>
                                  <p:childTnLst>
                                    <p:set>
                                      <p:cBhvr>
                                        <p:cTn id="13" dur="1" fill="hold">
                                          <p:stCondLst>
                                            <p:cond delay="0"/>
                                          </p:stCondLst>
                                        </p:cTn>
                                        <p:tgtEl>
                                          <p:spTgt spid="360"/>
                                        </p:tgtEl>
                                        <p:attrNameLst>
                                          <p:attrName>style.visibility</p:attrName>
                                        </p:attrNameLst>
                                      </p:cBhvr>
                                      <p:to>
                                        <p:strVal val="visible"/>
                                      </p:to>
                                    </p:set>
                                    <p:animEffect transition="in" filter="wipe(right)">
                                      <p:cBhvr>
                                        <p:cTn id="14" dur="500"/>
                                        <p:tgtEl>
                                          <p:spTgt spid="360"/>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969"/>
                                        </p:tgtEl>
                                        <p:attrNameLst>
                                          <p:attrName>style.visibility</p:attrName>
                                        </p:attrNameLst>
                                      </p:cBhvr>
                                      <p:to>
                                        <p:strVal val="visible"/>
                                      </p:to>
                                    </p:set>
                                    <p:animEffect transition="in" filter="fade">
                                      <p:cBhvr>
                                        <p:cTn id="18" dur="500"/>
                                        <p:tgtEl>
                                          <p:spTgt spid="96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70"/>
                                        </p:tgtEl>
                                        <p:attrNameLst>
                                          <p:attrName>style.visibility</p:attrName>
                                        </p:attrNameLst>
                                      </p:cBhvr>
                                      <p:to>
                                        <p:strVal val="visible"/>
                                      </p:to>
                                    </p:set>
                                    <p:animEffect transition="in" filter="fade">
                                      <p:cBhvr>
                                        <p:cTn id="21" dur="500"/>
                                        <p:tgtEl>
                                          <p:spTgt spid="97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84"/>
                                        </p:tgtEl>
                                        <p:attrNameLst>
                                          <p:attrName>style.visibility</p:attrName>
                                        </p:attrNameLst>
                                      </p:cBhvr>
                                      <p:to>
                                        <p:strVal val="visible"/>
                                      </p:to>
                                    </p:set>
                                    <p:animEffect transition="in" filter="fade">
                                      <p:cBhvr>
                                        <p:cTn id="24" dur="500"/>
                                        <p:tgtEl>
                                          <p:spTgt spid="38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71"/>
                                        </p:tgtEl>
                                        <p:attrNameLst>
                                          <p:attrName>style.visibility</p:attrName>
                                        </p:attrNameLst>
                                      </p:cBhvr>
                                      <p:to>
                                        <p:strVal val="visible"/>
                                      </p:to>
                                    </p:set>
                                    <p:animEffect transition="in" filter="fade">
                                      <p:cBhvr>
                                        <p:cTn id="27" dur="500"/>
                                        <p:tgtEl>
                                          <p:spTgt spid="97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74"/>
                                        </p:tgtEl>
                                        <p:attrNameLst>
                                          <p:attrName>style.visibility</p:attrName>
                                        </p:attrNameLst>
                                      </p:cBhvr>
                                      <p:to>
                                        <p:strVal val="visible"/>
                                      </p:to>
                                    </p:set>
                                    <p:animEffect transition="in" filter="fade">
                                      <p:cBhvr>
                                        <p:cTn id="30" dur="500"/>
                                        <p:tgtEl>
                                          <p:spTgt spid="97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73"/>
                                        </p:tgtEl>
                                        <p:attrNameLst>
                                          <p:attrName>style.visibility</p:attrName>
                                        </p:attrNameLst>
                                      </p:cBhvr>
                                      <p:to>
                                        <p:strVal val="visible"/>
                                      </p:to>
                                    </p:set>
                                    <p:animEffect transition="in" filter="fade">
                                      <p:cBhvr>
                                        <p:cTn id="33" dur="500"/>
                                        <p:tgtEl>
                                          <p:spTgt spid="97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30"/>
                                        </p:tgtEl>
                                        <p:attrNameLst>
                                          <p:attrName>style.visibility</p:attrName>
                                        </p:attrNameLst>
                                      </p:cBhvr>
                                      <p:to>
                                        <p:strVal val="visible"/>
                                      </p:to>
                                    </p:set>
                                    <p:animEffect transition="in" filter="fade">
                                      <p:cBhvr>
                                        <p:cTn id="36" dur="500"/>
                                        <p:tgtEl>
                                          <p:spTgt spid="103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31"/>
                                        </p:tgtEl>
                                        <p:attrNameLst>
                                          <p:attrName>style.visibility</p:attrName>
                                        </p:attrNameLst>
                                      </p:cBhvr>
                                      <p:to>
                                        <p:strVal val="visible"/>
                                      </p:to>
                                    </p:set>
                                    <p:animEffect transition="in" filter="fade">
                                      <p:cBhvr>
                                        <p:cTn id="39" dur="500"/>
                                        <p:tgtEl>
                                          <p:spTgt spid="103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32"/>
                                        </p:tgtEl>
                                        <p:attrNameLst>
                                          <p:attrName>style.visibility</p:attrName>
                                        </p:attrNameLst>
                                      </p:cBhvr>
                                      <p:to>
                                        <p:strVal val="visible"/>
                                      </p:to>
                                    </p:set>
                                    <p:animEffect transition="in" filter="fade">
                                      <p:cBhvr>
                                        <p:cTn id="42" dur="500"/>
                                        <p:tgtEl>
                                          <p:spTgt spid="103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75"/>
                                        </p:tgtEl>
                                        <p:attrNameLst>
                                          <p:attrName>style.visibility</p:attrName>
                                        </p:attrNameLst>
                                      </p:cBhvr>
                                      <p:to>
                                        <p:strVal val="visible"/>
                                      </p:to>
                                    </p:set>
                                    <p:animEffect transition="in" filter="fade">
                                      <p:cBhvr>
                                        <p:cTn id="45" dur="500"/>
                                        <p:tgtEl>
                                          <p:spTgt spid="97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972"/>
                                        </p:tgtEl>
                                        <p:attrNameLst>
                                          <p:attrName>style.visibility</p:attrName>
                                        </p:attrNameLst>
                                      </p:cBhvr>
                                      <p:to>
                                        <p:strVal val="visible"/>
                                      </p:to>
                                    </p:set>
                                    <p:animEffect transition="in" filter="fade">
                                      <p:cBhvr>
                                        <p:cTn id="48" dur="500"/>
                                        <p:tgtEl>
                                          <p:spTgt spid="97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60"/>
                                        </p:tgtEl>
                                        <p:attrNameLst>
                                          <p:attrName>style.visibility</p:attrName>
                                        </p:attrNameLst>
                                      </p:cBhvr>
                                      <p:to>
                                        <p:strVal val="visible"/>
                                      </p:to>
                                    </p:set>
                                    <p:animEffect transition="in" filter="fade">
                                      <p:cBhvr>
                                        <p:cTn id="51" dur="500"/>
                                        <p:tgtEl>
                                          <p:spTgt spid="86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890"/>
                                        </p:tgtEl>
                                        <p:attrNameLst>
                                          <p:attrName>style.visibility</p:attrName>
                                        </p:attrNameLst>
                                      </p:cBhvr>
                                      <p:to>
                                        <p:strVal val="visible"/>
                                      </p:to>
                                    </p:set>
                                    <p:animEffect transition="in" filter="fade">
                                      <p:cBhvr>
                                        <p:cTn id="54" dur="500"/>
                                        <p:tgtEl>
                                          <p:spTgt spid="89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806"/>
                                        </p:tgtEl>
                                        <p:attrNameLst>
                                          <p:attrName>style.visibility</p:attrName>
                                        </p:attrNameLst>
                                      </p:cBhvr>
                                      <p:to>
                                        <p:strVal val="visible"/>
                                      </p:to>
                                    </p:set>
                                    <p:animEffect transition="in" filter="fade">
                                      <p:cBhvr>
                                        <p:cTn id="57" dur="500"/>
                                        <p:tgtEl>
                                          <p:spTgt spid="80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95"/>
                                        </p:tgtEl>
                                        <p:attrNameLst>
                                          <p:attrName>style.visibility</p:attrName>
                                        </p:attrNameLst>
                                      </p:cBhvr>
                                      <p:to>
                                        <p:strVal val="visible"/>
                                      </p:to>
                                    </p:set>
                                    <p:animEffect transition="in" filter="fade">
                                      <p:cBhvr>
                                        <p:cTn id="60" dur="500"/>
                                        <p:tgtEl>
                                          <p:spTgt spid="79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791"/>
                                        </p:tgtEl>
                                        <p:attrNameLst>
                                          <p:attrName>style.visibility</p:attrName>
                                        </p:attrNameLst>
                                      </p:cBhvr>
                                      <p:to>
                                        <p:strVal val="visible"/>
                                      </p:to>
                                    </p:set>
                                    <p:animEffect transition="in" filter="fade">
                                      <p:cBhvr>
                                        <p:cTn id="63" dur="500"/>
                                        <p:tgtEl>
                                          <p:spTgt spid="79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059"/>
                                        </p:tgtEl>
                                        <p:attrNameLst>
                                          <p:attrName>style.visibility</p:attrName>
                                        </p:attrNameLst>
                                      </p:cBhvr>
                                      <p:to>
                                        <p:strVal val="visible"/>
                                      </p:to>
                                    </p:set>
                                    <p:animEffect transition="in" filter="fade">
                                      <p:cBhvr>
                                        <p:cTn id="66" dur="500"/>
                                        <p:tgtEl>
                                          <p:spTgt spid="105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060"/>
                                        </p:tgtEl>
                                        <p:attrNameLst>
                                          <p:attrName>style.visibility</p:attrName>
                                        </p:attrNameLst>
                                      </p:cBhvr>
                                      <p:to>
                                        <p:strVal val="visible"/>
                                      </p:to>
                                    </p:set>
                                    <p:animEffect transition="in" filter="fade">
                                      <p:cBhvr>
                                        <p:cTn id="69" dur="500"/>
                                        <p:tgtEl>
                                          <p:spTgt spid="106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061"/>
                                        </p:tgtEl>
                                        <p:attrNameLst>
                                          <p:attrName>style.visibility</p:attrName>
                                        </p:attrNameLst>
                                      </p:cBhvr>
                                      <p:to>
                                        <p:strVal val="visible"/>
                                      </p:to>
                                    </p:set>
                                    <p:animEffect transition="in" filter="fade">
                                      <p:cBhvr>
                                        <p:cTn id="72" dur="500"/>
                                        <p:tgtEl>
                                          <p:spTgt spid="106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062"/>
                                        </p:tgtEl>
                                        <p:attrNameLst>
                                          <p:attrName>style.visibility</p:attrName>
                                        </p:attrNameLst>
                                      </p:cBhvr>
                                      <p:to>
                                        <p:strVal val="visible"/>
                                      </p:to>
                                    </p:set>
                                    <p:animEffect transition="in" filter="fade">
                                      <p:cBhvr>
                                        <p:cTn id="75" dur="500"/>
                                        <p:tgtEl>
                                          <p:spTgt spid="106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058"/>
                                        </p:tgtEl>
                                        <p:attrNameLst>
                                          <p:attrName>style.visibility</p:attrName>
                                        </p:attrNameLst>
                                      </p:cBhvr>
                                      <p:to>
                                        <p:strVal val="visible"/>
                                      </p:to>
                                    </p:set>
                                    <p:animEffect transition="in" filter="fade">
                                      <p:cBhvr>
                                        <p:cTn id="78" dur="500"/>
                                        <p:tgtEl>
                                          <p:spTgt spid="105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793"/>
                                        </p:tgtEl>
                                        <p:attrNameLst>
                                          <p:attrName>style.visibility</p:attrName>
                                        </p:attrNameLst>
                                      </p:cBhvr>
                                      <p:to>
                                        <p:strVal val="visible"/>
                                      </p:to>
                                    </p:set>
                                    <p:animEffect transition="in" filter="fade">
                                      <p:cBhvr>
                                        <p:cTn id="81" dur="500"/>
                                        <p:tgtEl>
                                          <p:spTgt spid="793"/>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790"/>
                                        </p:tgtEl>
                                        <p:attrNameLst>
                                          <p:attrName>style.visibility</p:attrName>
                                        </p:attrNameLst>
                                      </p:cBhvr>
                                      <p:to>
                                        <p:strVal val="visible"/>
                                      </p:to>
                                    </p:set>
                                    <p:animEffect transition="in" filter="fade">
                                      <p:cBhvr>
                                        <p:cTn id="84" dur="500"/>
                                        <p:tgtEl>
                                          <p:spTgt spid="790"/>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792"/>
                                        </p:tgtEl>
                                        <p:attrNameLst>
                                          <p:attrName>style.visibility</p:attrName>
                                        </p:attrNameLst>
                                      </p:cBhvr>
                                      <p:to>
                                        <p:strVal val="visible"/>
                                      </p:to>
                                    </p:set>
                                    <p:animEffect transition="in" filter="fade">
                                      <p:cBhvr>
                                        <p:cTn id="87" dur="500"/>
                                        <p:tgtEl>
                                          <p:spTgt spid="79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55"/>
                                        </p:tgtEl>
                                        <p:attrNameLst>
                                          <p:attrName>style.visibility</p:attrName>
                                        </p:attrNameLst>
                                      </p:cBhvr>
                                      <p:to>
                                        <p:strVal val="visible"/>
                                      </p:to>
                                    </p:set>
                                    <p:animEffect transition="in" filter="fade">
                                      <p:cBhvr>
                                        <p:cTn id="90" dur="500"/>
                                        <p:tgtEl>
                                          <p:spTgt spid="35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61"/>
                                        </p:tgtEl>
                                        <p:attrNameLst>
                                          <p:attrName>style.visibility</p:attrName>
                                        </p:attrNameLst>
                                      </p:cBhvr>
                                      <p:to>
                                        <p:strVal val="visible"/>
                                      </p:to>
                                    </p:set>
                                    <p:animEffect transition="in" filter="fade">
                                      <p:cBhvr>
                                        <p:cTn id="93" dur="500"/>
                                        <p:tgtEl>
                                          <p:spTgt spid="36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63"/>
                                        </p:tgtEl>
                                        <p:attrNameLst>
                                          <p:attrName>style.visibility</p:attrName>
                                        </p:attrNameLst>
                                      </p:cBhvr>
                                      <p:to>
                                        <p:strVal val="visible"/>
                                      </p:to>
                                    </p:set>
                                    <p:animEffect transition="in" filter="fade">
                                      <p:cBhvr>
                                        <p:cTn id="96" dur="500"/>
                                        <p:tgtEl>
                                          <p:spTgt spid="363"/>
                                        </p:tgtEl>
                                      </p:cBhvr>
                                    </p:animEffect>
                                  </p:childTnLst>
                                </p:cTn>
                              </p:par>
                              <p:par>
                                <p:cTn id="97" presetID="63" presetClass="path" presetSubtype="0" repeatCount="indefinite" accel="50000" decel="50000" fill="hold" grpId="1" nodeType="withEffect">
                                  <p:stCondLst>
                                    <p:cond delay="0"/>
                                  </p:stCondLst>
                                  <p:childTnLst>
                                    <p:animMotion origin="layout" path="M 2.08333E-7 1.48148E-6 L 0.08854 1.48148E-6 " pathEditMode="relative" rAng="0" ptsTypes="AA">
                                      <p:cBhvr>
                                        <p:cTn id="98" dur="1000" fill="hold"/>
                                        <p:tgtEl>
                                          <p:spTgt spid="806"/>
                                        </p:tgtEl>
                                        <p:attrNameLst>
                                          <p:attrName>ppt_x</p:attrName>
                                          <p:attrName>ppt_y</p:attrName>
                                        </p:attrNameLst>
                                      </p:cBhvr>
                                      <p:rCtr x="4427" y="0"/>
                                    </p:animMotion>
                                  </p:childTnLst>
                                </p:cTn>
                              </p:par>
                              <p:par>
                                <p:cTn id="99" presetID="64" presetClass="path" presetSubtype="0" repeatCount="indefinite" accel="50000" decel="50000" fill="hold" grpId="1" nodeType="withEffect">
                                  <p:stCondLst>
                                    <p:cond delay="0"/>
                                  </p:stCondLst>
                                  <p:childTnLst>
                                    <p:animMotion origin="layout" path="M -2.08333E-7 -2.22222E-6 L -2.08333E-7 -0.06458 " pathEditMode="relative" rAng="0" ptsTypes="AA">
                                      <p:cBhvr>
                                        <p:cTn id="100" dur="500" fill="hold"/>
                                        <p:tgtEl>
                                          <p:spTgt spid="970"/>
                                        </p:tgtEl>
                                        <p:attrNameLst>
                                          <p:attrName>ppt_x</p:attrName>
                                          <p:attrName>ppt_y</p:attrName>
                                        </p:attrNameLst>
                                      </p:cBhvr>
                                      <p:rCtr x="0" y="-3241"/>
                                    </p:animMotion>
                                  </p:childTnLst>
                                </p:cTn>
                              </p:par>
                              <p:par>
                                <p:cTn id="101" presetID="64" presetClass="path" presetSubtype="0" repeatCount="indefinite" accel="50000" decel="50000" fill="hold" grpId="1" nodeType="withEffect">
                                  <p:stCondLst>
                                    <p:cond delay="0"/>
                                  </p:stCondLst>
                                  <p:childTnLst>
                                    <p:animMotion origin="layout" path="M 3.33333E-6 -7.40741E-7 L 3.33333E-6 -0.11829 " pathEditMode="relative" rAng="0" ptsTypes="AA">
                                      <p:cBhvr>
                                        <p:cTn id="102" dur="1000" fill="hold"/>
                                        <p:tgtEl>
                                          <p:spTgt spid="969"/>
                                        </p:tgtEl>
                                        <p:attrNameLst>
                                          <p:attrName>ppt_x</p:attrName>
                                          <p:attrName>ppt_y</p:attrName>
                                        </p:attrNameLst>
                                      </p:cBhvr>
                                      <p:rCtr x="0" y="-5926"/>
                                    </p:animMotion>
                                  </p:childTnLst>
                                </p:cTn>
                              </p:par>
                              <p:par>
                                <p:cTn id="103" presetID="63" presetClass="path" presetSubtype="0" repeatCount="indefinite" accel="50000" decel="50000" fill="hold" grpId="1" nodeType="withEffect">
                                  <p:stCondLst>
                                    <p:cond delay="0"/>
                                  </p:stCondLst>
                                  <p:childTnLst>
                                    <p:animMotion origin="layout" path="M 8.33333E-7 1.85185E-6 L 0.07409 1.85185E-6 " pathEditMode="relative" rAng="0" ptsTypes="AA">
                                      <p:cBhvr>
                                        <p:cTn id="104" dur="500" fill="hold"/>
                                        <p:tgtEl>
                                          <p:spTgt spid="971"/>
                                        </p:tgtEl>
                                        <p:attrNameLst>
                                          <p:attrName>ppt_x</p:attrName>
                                          <p:attrName>ppt_y</p:attrName>
                                        </p:attrNameLst>
                                      </p:cBhvr>
                                      <p:rCtr x="3698" y="0"/>
                                    </p:animMotion>
                                  </p:childTnLst>
                                </p:cTn>
                              </p:par>
                              <p:par>
                                <p:cTn id="105" presetID="64" presetClass="path" presetSubtype="0" repeatCount="indefinite" accel="50000" decel="50000" fill="hold" grpId="1" nodeType="withEffect">
                                  <p:stCondLst>
                                    <p:cond delay="0"/>
                                  </p:stCondLst>
                                  <p:childTnLst>
                                    <p:animMotion origin="layout" path="M 3.54167E-6 -2.96296E-6 L 3.54167E-6 -0.07199 " pathEditMode="relative" rAng="0" ptsTypes="AA">
                                      <p:cBhvr>
                                        <p:cTn id="106" dur="500" fill="hold"/>
                                        <p:tgtEl>
                                          <p:spTgt spid="972"/>
                                        </p:tgtEl>
                                        <p:attrNameLst>
                                          <p:attrName>ppt_x</p:attrName>
                                          <p:attrName>ppt_y</p:attrName>
                                        </p:attrNameLst>
                                      </p:cBhvr>
                                      <p:rCtr x="0" y="-3611"/>
                                    </p:animMotion>
                                  </p:childTnLst>
                                </p:cTn>
                              </p:par>
                              <p:par>
                                <p:cTn id="107" presetID="64" presetClass="path" presetSubtype="0" repeatCount="indefinite" accel="50000" decel="50000" fill="hold" grpId="1" nodeType="withEffect">
                                  <p:stCondLst>
                                    <p:cond delay="0"/>
                                  </p:stCondLst>
                                  <p:childTnLst>
                                    <p:animMotion origin="layout" path="M -3.33333E-6 -2.22222E-6 L -3.33333E-6 -0.08588 " pathEditMode="relative" rAng="0" ptsTypes="AA">
                                      <p:cBhvr>
                                        <p:cTn id="108" dur="500" fill="hold"/>
                                        <p:tgtEl>
                                          <p:spTgt spid="973"/>
                                        </p:tgtEl>
                                        <p:attrNameLst>
                                          <p:attrName>ppt_x</p:attrName>
                                          <p:attrName>ppt_y</p:attrName>
                                        </p:attrNameLst>
                                      </p:cBhvr>
                                      <p:rCtr x="0" y="-4306"/>
                                    </p:animMotion>
                                  </p:childTnLst>
                                </p:cTn>
                              </p:par>
                              <p:par>
                                <p:cTn id="109" presetID="64" presetClass="path" presetSubtype="0" repeatCount="indefinite" accel="50000" decel="50000" fill="hold" grpId="1" nodeType="withEffect">
                                  <p:stCondLst>
                                    <p:cond delay="0"/>
                                  </p:stCondLst>
                                  <p:childTnLst>
                                    <p:animMotion origin="layout" path="M 3.125E-6 -4.81481E-6 L 3.125E-6 -0.08055 " pathEditMode="relative" rAng="0" ptsTypes="AA">
                                      <p:cBhvr>
                                        <p:cTn id="110" dur="500" fill="hold"/>
                                        <p:tgtEl>
                                          <p:spTgt spid="975"/>
                                        </p:tgtEl>
                                        <p:attrNameLst>
                                          <p:attrName>ppt_x</p:attrName>
                                          <p:attrName>ppt_y</p:attrName>
                                        </p:attrNameLst>
                                      </p:cBhvr>
                                      <p:rCtr x="0" y="-4028"/>
                                    </p:animMotion>
                                  </p:childTnLst>
                                </p:cTn>
                              </p:par>
                              <p:par>
                                <p:cTn id="111" presetID="63" presetClass="path" presetSubtype="0" repeatCount="indefinite" accel="50000" decel="50000" fill="hold" grpId="1" nodeType="withEffect">
                                  <p:stCondLst>
                                    <p:cond delay="0"/>
                                  </p:stCondLst>
                                  <p:childTnLst>
                                    <p:animMotion origin="layout" path="M 6.25E-7 2.59259E-6 L 0.04362 -0.0007 " pathEditMode="relative" rAng="0" ptsTypes="AA">
                                      <p:cBhvr>
                                        <p:cTn id="112" dur="500" fill="hold"/>
                                        <p:tgtEl>
                                          <p:spTgt spid="974"/>
                                        </p:tgtEl>
                                        <p:attrNameLst>
                                          <p:attrName>ppt_x</p:attrName>
                                          <p:attrName>ppt_y</p:attrName>
                                        </p:attrNameLst>
                                      </p:cBhvr>
                                      <p:rCtr x="2174" y="-46"/>
                                    </p:animMotion>
                                  </p:childTnLst>
                                </p:cTn>
                              </p:par>
                              <p:par>
                                <p:cTn id="113" presetID="64" presetClass="path" presetSubtype="0" repeatCount="indefinite" accel="50000" decel="50000" fill="hold" grpId="1" nodeType="withEffect">
                                  <p:stCondLst>
                                    <p:cond delay="0"/>
                                  </p:stCondLst>
                                  <p:childTnLst>
                                    <p:animMotion origin="layout" path="M 5.55112E-17 7.40741E-7 L 5.55112E-17 -0.10301 " pathEditMode="relative" rAng="0" ptsTypes="AA">
                                      <p:cBhvr>
                                        <p:cTn id="114" dur="1000" fill="hold"/>
                                        <p:tgtEl>
                                          <p:spTgt spid="1030"/>
                                        </p:tgtEl>
                                        <p:attrNameLst>
                                          <p:attrName>ppt_x</p:attrName>
                                          <p:attrName>ppt_y</p:attrName>
                                        </p:attrNameLst>
                                      </p:cBhvr>
                                      <p:rCtr x="0" y="-5162"/>
                                    </p:animMotion>
                                  </p:childTnLst>
                                </p:cTn>
                              </p:par>
                              <p:par>
                                <p:cTn id="115" presetID="64" presetClass="path" presetSubtype="0" repeatCount="indefinite" accel="50000" decel="50000" fill="hold" grpId="1" nodeType="withEffect">
                                  <p:stCondLst>
                                    <p:cond delay="0"/>
                                  </p:stCondLst>
                                  <p:childTnLst>
                                    <p:animMotion origin="layout" path="M 1.66667E-6 4.44444E-6 L 1.66667E-6 -0.10232 " pathEditMode="relative" rAng="0" ptsTypes="AA">
                                      <p:cBhvr>
                                        <p:cTn id="116" dur="1000" fill="hold"/>
                                        <p:tgtEl>
                                          <p:spTgt spid="1031"/>
                                        </p:tgtEl>
                                        <p:attrNameLst>
                                          <p:attrName>ppt_x</p:attrName>
                                          <p:attrName>ppt_y</p:attrName>
                                        </p:attrNameLst>
                                      </p:cBhvr>
                                      <p:rCtr x="0" y="-5116"/>
                                    </p:animMotion>
                                  </p:childTnLst>
                                </p:cTn>
                              </p:par>
                              <p:par>
                                <p:cTn id="117" presetID="64" presetClass="path" presetSubtype="0" repeatCount="indefinite" accel="50000" decel="50000" fill="hold" grpId="1" nodeType="withEffect">
                                  <p:stCondLst>
                                    <p:cond delay="0"/>
                                  </p:stCondLst>
                                  <p:childTnLst>
                                    <p:animMotion origin="layout" path="M 1.66667E-6 3.33333E-6 L 1.66667E-6 -0.04121 " pathEditMode="relative" rAng="0" ptsTypes="AA">
                                      <p:cBhvr>
                                        <p:cTn id="118" dur="1000" fill="hold"/>
                                        <p:tgtEl>
                                          <p:spTgt spid="1032"/>
                                        </p:tgtEl>
                                        <p:attrNameLst>
                                          <p:attrName>ppt_x</p:attrName>
                                          <p:attrName>ppt_y</p:attrName>
                                        </p:attrNameLst>
                                      </p:cBhvr>
                                      <p:rCtr x="0" y="-2060"/>
                                    </p:animMotion>
                                  </p:childTnLst>
                                </p:cTn>
                              </p:par>
                              <p:par>
                                <p:cTn id="119" presetID="64" presetClass="path" presetSubtype="0" repeatCount="indefinite" accel="50000" decel="50000" fill="hold" grpId="1" nodeType="withEffect">
                                  <p:stCondLst>
                                    <p:cond delay="0"/>
                                  </p:stCondLst>
                                  <p:childTnLst>
                                    <p:animMotion origin="layout" path="M 0 -4.07407E-6 L -0.07474 -4.07407E-6 " pathEditMode="relative" rAng="0" ptsTypes="AA">
                                      <p:cBhvr>
                                        <p:cTn id="120" dur="1000" fill="hold"/>
                                        <p:tgtEl>
                                          <p:spTgt spid="860"/>
                                        </p:tgtEl>
                                        <p:attrNameLst>
                                          <p:attrName>ppt_x</p:attrName>
                                          <p:attrName>ppt_y</p:attrName>
                                        </p:attrNameLst>
                                      </p:cBhvr>
                                      <p:rCtr x="-3737" y="0"/>
                                    </p:animMotion>
                                  </p:childTnLst>
                                </p:cTn>
                              </p:par>
                              <p:par>
                                <p:cTn id="121" presetID="64" presetClass="path" presetSubtype="0" repeatCount="indefinite" accel="50000" decel="50000" fill="hold" grpId="1" nodeType="withEffect">
                                  <p:stCondLst>
                                    <p:cond delay="0"/>
                                  </p:stCondLst>
                                  <p:childTnLst>
                                    <p:animMotion origin="layout" path="M -2.08333E-6 1.85185E-6 L 0.0737 0.00092 " pathEditMode="relative" rAng="0" ptsTypes="AA">
                                      <p:cBhvr>
                                        <p:cTn id="122" dur="1000" fill="hold"/>
                                        <p:tgtEl>
                                          <p:spTgt spid="890"/>
                                        </p:tgtEl>
                                        <p:attrNameLst>
                                          <p:attrName>ppt_x</p:attrName>
                                          <p:attrName>ppt_y</p:attrName>
                                        </p:attrNameLst>
                                      </p:cBhvr>
                                      <p:rCtr x="3685" y="46"/>
                                    </p:animMotion>
                                  </p:childTnLst>
                                </p:cTn>
                              </p:par>
                              <p:par>
                                <p:cTn id="123" presetID="64" presetClass="path" presetSubtype="0" repeatCount="indefinite" accel="50000" decel="50000" fill="hold" grpId="1" nodeType="withEffect">
                                  <p:stCondLst>
                                    <p:cond delay="0"/>
                                  </p:stCondLst>
                                  <p:childTnLst>
                                    <p:animMotion origin="layout" path="M -6.25E-7 4.44444E-6 L -6.25E-7 -0.10139 " pathEditMode="relative" rAng="0" ptsTypes="AA">
                                      <p:cBhvr>
                                        <p:cTn id="124" dur="1000" fill="hold"/>
                                        <p:tgtEl>
                                          <p:spTgt spid="795"/>
                                        </p:tgtEl>
                                        <p:attrNameLst>
                                          <p:attrName>ppt_x</p:attrName>
                                          <p:attrName>ppt_y</p:attrName>
                                        </p:attrNameLst>
                                      </p:cBhvr>
                                      <p:rCtr x="0" y="-5069"/>
                                    </p:animMotion>
                                  </p:childTnLst>
                                </p:cTn>
                              </p:par>
                              <p:par>
                                <p:cTn id="125" presetID="64" presetClass="path" presetSubtype="0" repeatCount="indefinite" accel="50000" decel="50000" fill="hold" grpId="1" nodeType="withEffect">
                                  <p:stCondLst>
                                    <p:cond delay="0"/>
                                  </p:stCondLst>
                                  <p:childTnLst>
                                    <p:animMotion origin="layout" path="M 3.33333E-6 -3.33333E-6 L 3.33333E-6 -0.05995 " pathEditMode="relative" rAng="0" ptsTypes="AA">
                                      <p:cBhvr>
                                        <p:cTn id="126" dur="1000" fill="hold"/>
                                        <p:tgtEl>
                                          <p:spTgt spid="790"/>
                                        </p:tgtEl>
                                        <p:attrNameLst>
                                          <p:attrName>ppt_x</p:attrName>
                                          <p:attrName>ppt_y</p:attrName>
                                        </p:attrNameLst>
                                      </p:cBhvr>
                                      <p:rCtr x="0" y="-3009"/>
                                    </p:animMotion>
                                  </p:childTnLst>
                                </p:cTn>
                              </p:par>
                              <p:par>
                                <p:cTn id="127" presetID="64" presetClass="path" presetSubtype="0" repeatCount="indefinite" accel="50000" decel="50000" fill="hold" grpId="1" nodeType="withEffect">
                                  <p:stCondLst>
                                    <p:cond delay="0"/>
                                  </p:stCondLst>
                                  <p:childTnLst>
                                    <p:animMotion origin="layout" path="M 4.16667E-6 -2.96296E-6 L 4.16667E-6 -0.05995 " pathEditMode="relative" rAng="0" ptsTypes="AA">
                                      <p:cBhvr>
                                        <p:cTn id="128" dur="1000" fill="hold"/>
                                        <p:tgtEl>
                                          <p:spTgt spid="791"/>
                                        </p:tgtEl>
                                        <p:attrNameLst>
                                          <p:attrName>ppt_x</p:attrName>
                                          <p:attrName>ppt_y</p:attrName>
                                        </p:attrNameLst>
                                      </p:cBhvr>
                                      <p:rCtr x="0" y="-3009"/>
                                    </p:animMotion>
                                  </p:childTnLst>
                                </p:cTn>
                              </p:par>
                              <p:par>
                                <p:cTn id="129" presetID="64" presetClass="path" presetSubtype="0" repeatCount="indefinite" accel="50000" decel="50000" fill="hold" grpId="1" nodeType="withEffect">
                                  <p:stCondLst>
                                    <p:cond delay="0"/>
                                  </p:stCondLst>
                                  <p:childTnLst>
                                    <p:animMotion origin="layout" path="M 2.70833E-6 -2.96296E-6 L 2.70833E-6 -0.05995 " pathEditMode="relative" rAng="0" ptsTypes="AA">
                                      <p:cBhvr>
                                        <p:cTn id="130" dur="1000" fill="hold"/>
                                        <p:tgtEl>
                                          <p:spTgt spid="792"/>
                                        </p:tgtEl>
                                        <p:attrNameLst>
                                          <p:attrName>ppt_x</p:attrName>
                                          <p:attrName>ppt_y</p:attrName>
                                        </p:attrNameLst>
                                      </p:cBhvr>
                                      <p:rCtr x="0" y="-3009"/>
                                    </p:animMotion>
                                  </p:childTnLst>
                                </p:cTn>
                              </p:par>
                              <p:par>
                                <p:cTn id="131" presetID="64" presetClass="path" presetSubtype="0" repeatCount="indefinite" accel="50000" decel="50000" fill="hold" grpId="1" nodeType="withEffect">
                                  <p:stCondLst>
                                    <p:cond delay="0"/>
                                  </p:stCondLst>
                                  <p:childTnLst>
                                    <p:animMotion origin="layout" path="M 4.58333E-6 2.96296E-6 L 4.58333E-6 -0.05996 " pathEditMode="relative" rAng="0" ptsTypes="AA">
                                      <p:cBhvr>
                                        <p:cTn id="132" dur="1000" fill="hold"/>
                                        <p:tgtEl>
                                          <p:spTgt spid="793"/>
                                        </p:tgtEl>
                                        <p:attrNameLst>
                                          <p:attrName>ppt_x</p:attrName>
                                          <p:attrName>ppt_y</p:attrName>
                                        </p:attrNameLst>
                                      </p:cBhvr>
                                      <p:rCtr x="0" y="-3009"/>
                                    </p:animMotion>
                                  </p:childTnLst>
                                </p:cTn>
                              </p:par>
                              <p:par>
                                <p:cTn id="133" presetID="64" presetClass="path" presetSubtype="0" repeatCount="indefinite" accel="50000" decel="50000" fill="hold" grpId="1" nodeType="withEffect">
                                  <p:stCondLst>
                                    <p:cond delay="0"/>
                                  </p:stCondLst>
                                  <p:childTnLst>
                                    <p:animMotion origin="layout" path="M -1.25E-6 -4.44444E-6 L -1.25E-6 -0.06527 " pathEditMode="relative" rAng="0" ptsTypes="AA">
                                      <p:cBhvr>
                                        <p:cTn id="134" dur="1000" fill="hold"/>
                                        <p:tgtEl>
                                          <p:spTgt spid="1058"/>
                                        </p:tgtEl>
                                        <p:attrNameLst>
                                          <p:attrName>ppt_x</p:attrName>
                                          <p:attrName>ppt_y</p:attrName>
                                        </p:attrNameLst>
                                      </p:cBhvr>
                                      <p:rCtr x="0" y="-3264"/>
                                    </p:animMotion>
                                  </p:childTnLst>
                                </p:cTn>
                              </p:par>
                              <p:par>
                                <p:cTn id="135" presetID="64" presetClass="path" presetSubtype="0" repeatCount="indefinite" accel="50000" decel="50000" fill="hold" grpId="1" nodeType="withEffect">
                                  <p:stCondLst>
                                    <p:cond delay="0"/>
                                  </p:stCondLst>
                                  <p:childTnLst>
                                    <p:animMotion origin="layout" path="M 2.08333E-7 1.85185E-6 L 2.08333E-7 -0.06528 " pathEditMode="relative" rAng="0" ptsTypes="AA">
                                      <p:cBhvr>
                                        <p:cTn id="136" dur="1000" fill="hold"/>
                                        <p:tgtEl>
                                          <p:spTgt spid="1059"/>
                                        </p:tgtEl>
                                        <p:attrNameLst>
                                          <p:attrName>ppt_x</p:attrName>
                                          <p:attrName>ppt_y</p:attrName>
                                        </p:attrNameLst>
                                      </p:cBhvr>
                                      <p:rCtr x="0" y="-3264"/>
                                    </p:animMotion>
                                  </p:childTnLst>
                                </p:cTn>
                              </p:par>
                              <p:par>
                                <p:cTn id="137" presetID="64" presetClass="path" presetSubtype="0" repeatCount="indefinite" accel="50000" decel="50000" fill="hold" grpId="1" nodeType="withEffect">
                                  <p:stCondLst>
                                    <p:cond delay="0"/>
                                  </p:stCondLst>
                                  <p:childTnLst>
                                    <p:animMotion origin="layout" path="M 3.54167E-6 -3.7037E-6 L 3.54167E-6 -0.06527 " pathEditMode="relative" rAng="0" ptsTypes="AA">
                                      <p:cBhvr>
                                        <p:cTn id="138" dur="1000" fill="hold"/>
                                        <p:tgtEl>
                                          <p:spTgt spid="1060"/>
                                        </p:tgtEl>
                                        <p:attrNameLst>
                                          <p:attrName>ppt_x</p:attrName>
                                          <p:attrName>ppt_y</p:attrName>
                                        </p:attrNameLst>
                                      </p:cBhvr>
                                      <p:rCtr x="0" y="-3264"/>
                                    </p:animMotion>
                                  </p:childTnLst>
                                </p:cTn>
                              </p:par>
                              <p:par>
                                <p:cTn id="139" presetID="64" presetClass="path" presetSubtype="0" repeatCount="indefinite" accel="50000" decel="50000" fill="hold" grpId="1" nodeType="withEffect">
                                  <p:stCondLst>
                                    <p:cond delay="0"/>
                                  </p:stCondLst>
                                  <p:childTnLst>
                                    <p:animMotion origin="layout" path="M -4.16667E-7 -4.44444E-6 L -4.16667E-7 -0.06527 " pathEditMode="relative" rAng="0" ptsTypes="AA">
                                      <p:cBhvr>
                                        <p:cTn id="140" dur="1000" fill="hold"/>
                                        <p:tgtEl>
                                          <p:spTgt spid="1061"/>
                                        </p:tgtEl>
                                        <p:attrNameLst>
                                          <p:attrName>ppt_x</p:attrName>
                                          <p:attrName>ppt_y</p:attrName>
                                        </p:attrNameLst>
                                      </p:cBhvr>
                                      <p:rCtr x="0" y="-3264"/>
                                    </p:animMotion>
                                  </p:childTnLst>
                                </p:cTn>
                              </p:par>
                              <p:par>
                                <p:cTn id="141" presetID="64" presetClass="path" presetSubtype="0" repeatCount="indefinite" accel="50000" decel="50000" fill="hold" grpId="1" nodeType="withEffect">
                                  <p:stCondLst>
                                    <p:cond delay="0"/>
                                  </p:stCondLst>
                                  <p:childTnLst>
                                    <p:animMotion origin="layout" path="M -1.04167E-6 2.77556E-17 L -1.04167E-6 -0.06528 " pathEditMode="relative" rAng="0" ptsTypes="AA">
                                      <p:cBhvr>
                                        <p:cTn id="142" dur="1000" fill="hold"/>
                                        <p:tgtEl>
                                          <p:spTgt spid="1062"/>
                                        </p:tgtEl>
                                        <p:attrNameLst>
                                          <p:attrName>ppt_x</p:attrName>
                                          <p:attrName>ppt_y</p:attrName>
                                        </p:attrNameLst>
                                      </p:cBhvr>
                                      <p:rCtr x="0" y="-3264"/>
                                    </p:animMotion>
                                  </p:childTnLst>
                                </p:cTn>
                              </p:par>
                              <p:par>
                                <p:cTn id="143" presetID="35" presetClass="path" presetSubtype="0" repeatCount="indefinite" accel="50000" decel="50000" fill="hold" grpId="1" nodeType="withEffect">
                                  <p:stCondLst>
                                    <p:cond delay="0"/>
                                  </p:stCondLst>
                                  <p:childTnLst>
                                    <p:animMotion origin="layout" path="M -2.08333E-6 -1.11111E-6 L -0.05208 -1.11111E-6 " pathEditMode="relative" rAng="0" ptsTypes="AA">
                                      <p:cBhvr>
                                        <p:cTn id="144" dur="500" fill="hold"/>
                                        <p:tgtEl>
                                          <p:spTgt spid="361"/>
                                        </p:tgtEl>
                                        <p:attrNameLst>
                                          <p:attrName>ppt_x</p:attrName>
                                          <p:attrName>ppt_y</p:attrName>
                                        </p:attrNameLst>
                                      </p:cBhvr>
                                      <p:rCtr x="-2604" y="0"/>
                                    </p:animMotion>
                                  </p:childTnLst>
                                </p:cTn>
                              </p:par>
                              <p:par>
                                <p:cTn id="145" presetID="0" presetClass="path" presetSubtype="0" repeatCount="indefinite" accel="50000" decel="50000" fill="hold" grpId="1" nodeType="withEffect">
                                  <p:stCondLst>
                                    <p:cond delay="0"/>
                                  </p:stCondLst>
                                  <p:endCondLst>
                                    <p:cond evt="onNext" delay="0">
                                      <p:tgtEl>
                                        <p:sldTgt/>
                                      </p:tgtEl>
                                    </p:cond>
                                  </p:endCondLst>
                                  <p:childTnLst>
                                    <p:animMotion origin="layout" path="M -0.00157 4.07407E-6 L -0.00157 -0.06297 L -0.15873 -0.06297 L -0.15873 0.78148 L 0.27838 0.78148 L 0.27838 0.76134 " pathEditMode="relative" rAng="0" ptsTypes="AAAAAA">
                                      <p:cBhvr>
                                        <p:cTn id="146" dur="3000" fill="hold"/>
                                        <p:tgtEl>
                                          <p:spTgt spid="355"/>
                                        </p:tgtEl>
                                        <p:attrNameLst>
                                          <p:attrName>ppt_x</p:attrName>
                                          <p:attrName>ppt_y</p:attrName>
                                        </p:attrNameLst>
                                      </p:cBhvr>
                                      <p:rCtr x="6133" y="35926"/>
                                    </p:animMotion>
                                  </p:childTnLst>
                                </p:cTn>
                              </p:par>
                              <p:par>
                                <p:cTn id="147" presetID="0" presetClass="path" presetSubtype="0" repeatCount="indefinite" accel="50000" decel="50000" fill="hold" grpId="1" nodeType="withEffect">
                                  <p:stCondLst>
                                    <p:cond delay="0"/>
                                  </p:stCondLst>
                                  <p:childTnLst>
                                    <p:animMotion origin="layout" path="M -0.00325 -0.00463 L 0.02513 -0.00463 L 0.02513 0.70648 L -0.39479 0.70648 " pathEditMode="relative" rAng="0" ptsTypes="AAAA">
                                      <p:cBhvr>
                                        <p:cTn id="148" dur="1250" fill="hold"/>
                                        <p:tgtEl>
                                          <p:spTgt spid="363"/>
                                        </p:tgtEl>
                                        <p:attrNameLst>
                                          <p:attrName>ppt_x</p:attrName>
                                          <p:attrName>ppt_y</p:attrName>
                                        </p:attrNameLst>
                                      </p:cBhvr>
                                      <p:rCtr x="-18164" y="355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8" grpId="0" animBg="1"/>
      <p:bldP spid="1058" grpId="1" animBg="1"/>
      <p:bldP spid="1059" grpId="0" animBg="1"/>
      <p:bldP spid="1059" grpId="1" animBg="1"/>
      <p:bldP spid="1060" grpId="0" animBg="1"/>
      <p:bldP spid="1060" grpId="1" animBg="1"/>
      <p:bldP spid="1061" grpId="0" animBg="1"/>
      <p:bldP spid="1061" grpId="1" animBg="1"/>
      <p:bldP spid="1062" grpId="0" animBg="1"/>
      <p:bldP spid="1062" grpId="1" animBg="1"/>
      <p:bldP spid="384" grpId="0" animBg="1"/>
      <p:bldP spid="790" grpId="0" animBg="1"/>
      <p:bldP spid="790" grpId="1" animBg="1"/>
      <p:bldP spid="791" grpId="0" animBg="1"/>
      <p:bldP spid="791" grpId="1" animBg="1"/>
      <p:bldP spid="792" grpId="0" animBg="1"/>
      <p:bldP spid="792" grpId="1" animBg="1"/>
      <p:bldP spid="793" grpId="0" animBg="1"/>
      <p:bldP spid="793" grpId="1" animBg="1"/>
      <p:bldP spid="795" grpId="0" animBg="1"/>
      <p:bldP spid="795" grpId="1" animBg="1"/>
      <p:bldP spid="806" grpId="0" animBg="1"/>
      <p:bldP spid="806" grpId="1" animBg="1"/>
      <p:bldP spid="860" grpId="0" animBg="1"/>
      <p:bldP spid="860" grpId="1" animBg="1"/>
      <p:bldP spid="890" grpId="0" animBg="1"/>
      <p:bldP spid="890" grpId="1" animBg="1"/>
      <p:bldP spid="969" grpId="0" animBg="1"/>
      <p:bldP spid="969" grpId="1" animBg="1"/>
      <p:bldP spid="970" grpId="0" animBg="1"/>
      <p:bldP spid="970" grpId="1" animBg="1"/>
      <p:bldP spid="971" grpId="0" animBg="1"/>
      <p:bldP spid="971" grpId="1" animBg="1"/>
      <p:bldP spid="972" grpId="0" animBg="1"/>
      <p:bldP spid="972" grpId="1" animBg="1"/>
      <p:bldP spid="973" grpId="0" animBg="1"/>
      <p:bldP spid="973" grpId="1" animBg="1"/>
      <p:bldP spid="974" grpId="0" animBg="1"/>
      <p:bldP spid="974" grpId="1" animBg="1"/>
      <p:bldP spid="975" grpId="0" animBg="1"/>
      <p:bldP spid="975" grpId="1" animBg="1"/>
      <p:bldP spid="1030" grpId="0" animBg="1"/>
      <p:bldP spid="1030" grpId="1" animBg="1"/>
      <p:bldP spid="1031" grpId="0" animBg="1"/>
      <p:bldP spid="1031" grpId="1" animBg="1"/>
      <p:bldP spid="1032" grpId="0" animBg="1"/>
      <p:bldP spid="1032" grpId="1" animBg="1"/>
      <p:bldP spid="355" grpId="0" animBg="1"/>
      <p:bldP spid="355" grpId="1" animBg="1"/>
      <p:bldP spid="356" grpId="0" animBg="1"/>
      <p:bldP spid="358" grpId="0" animBg="1"/>
      <p:bldP spid="361" grpId="0" animBg="1"/>
      <p:bldP spid="361" grpId="1" animBg="1"/>
      <p:bldP spid="363" grpId="0" animBg="1"/>
      <p:bldP spid="36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Analytics Platform rectangle">
            <a:extLst>
              <a:ext uri="{FF2B5EF4-FFF2-40B4-BE49-F238E27FC236}">
                <a16:creationId xmlns:a16="http://schemas.microsoft.com/office/drawing/2014/main" id="{ED828BE3-DA7F-4791-8B43-CB4649BB7CB4}"/>
              </a:ext>
            </a:extLst>
          </p:cNvPr>
          <p:cNvSpPr/>
          <p:nvPr/>
        </p:nvSpPr>
        <p:spPr bwMode="auto">
          <a:xfrm>
            <a:off x="1234440" y="322405"/>
            <a:ext cx="10404836" cy="3531329"/>
          </a:xfrm>
          <a:prstGeom prst="rect">
            <a:avLst/>
          </a:prstGeom>
          <a:solidFill>
            <a:schemeClr val="bg1">
              <a:lumMod val="95000"/>
            </a:schemeClr>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91440" bIns="91440" numCol="1" spcCol="0" rtlCol="0" fromWordArt="0" anchor="t" anchorCtr="0" forceAA="0" compatLnSpc="1">
            <a:prstTxWarp prst="textNoShape">
              <a:avLst/>
            </a:prstTxWarp>
            <a:noAutofit/>
          </a:bodyPr>
          <a:lstStyle/>
          <a:p>
            <a:pPr marL="0" marR="0" lvl="0" indent="0" algn="l" defTabSz="710593" rtl="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endParaRPr>
          </a:p>
        </p:txBody>
      </p:sp>
      <p:sp>
        <p:nvSpPr>
          <p:cNvPr id="3" name="TextBox 2">
            <a:extLst>
              <a:ext uri="{FF2B5EF4-FFF2-40B4-BE49-F238E27FC236}">
                <a16:creationId xmlns:a16="http://schemas.microsoft.com/office/drawing/2014/main" id="{C1DF056C-C552-42CF-A75D-5A5692F7F263}"/>
              </a:ext>
            </a:extLst>
          </p:cNvPr>
          <p:cNvSpPr txBox="1"/>
          <p:nvPr/>
        </p:nvSpPr>
        <p:spPr>
          <a:xfrm>
            <a:off x="1416301" y="384428"/>
            <a:ext cx="1065997" cy="153888"/>
          </a:xfrm>
          <a:prstGeom prst="rect">
            <a:avLst/>
          </a:prstGeom>
          <a:noFill/>
        </p:spPr>
        <p:txBody>
          <a:bodyPr wrap="non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Analytics Platform</a:t>
            </a:r>
          </a:p>
        </p:txBody>
      </p:sp>
      <p:pic>
        <p:nvPicPr>
          <p:cNvPr id="4" name="Picture 3" descr="Azure synapse">
            <a:extLst>
              <a:ext uri="{FF2B5EF4-FFF2-40B4-BE49-F238E27FC236}">
                <a16:creationId xmlns:a16="http://schemas.microsoft.com/office/drawing/2014/main" id="{96692712-1DF5-40A3-88E2-5C55B67DF5A9}"/>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3"/>
          <a:stretch/>
        </p:blipFill>
        <p:spPr>
          <a:xfrm>
            <a:off x="2528304" y="395702"/>
            <a:ext cx="153882" cy="162643"/>
          </a:xfrm>
          <a:prstGeom prst="rect">
            <a:avLst/>
          </a:prstGeom>
        </p:spPr>
      </p:pic>
      <p:cxnSp>
        <p:nvCxnSpPr>
          <p:cNvPr id="787" name="Straight Arrow Connector 786">
            <a:extLst>
              <a:ext uri="{FF2B5EF4-FFF2-40B4-BE49-F238E27FC236}">
                <a16:creationId xmlns:a16="http://schemas.microsoft.com/office/drawing/2014/main" id="{40A9DDA0-C577-4863-9807-D04E523CC7ED}"/>
              </a:ext>
              <a:ext uri="{C183D7F6-B498-43B3-948B-1728B52AA6E4}">
                <adec:decorative xmlns:adec="http://schemas.microsoft.com/office/drawing/2017/decorative" val="1"/>
              </a:ext>
            </a:extLst>
          </p:cNvPr>
          <p:cNvCxnSpPr>
            <a:cxnSpLocks/>
          </p:cNvCxnSpPr>
          <p:nvPr/>
        </p:nvCxnSpPr>
        <p:spPr>
          <a:xfrm rot="16200000">
            <a:off x="6020889" y="1314244"/>
            <a:ext cx="30070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543" name="Straight Arrow Connector 542">
            <a:extLst>
              <a:ext uri="{FF2B5EF4-FFF2-40B4-BE49-F238E27FC236}">
                <a16:creationId xmlns:a16="http://schemas.microsoft.com/office/drawing/2014/main" id="{BCD31C99-BC33-45A6-89BB-FC0FAF254C72}"/>
              </a:ext>
              <a:ext uri="{C183D7F6-B498-43B3-948B-1728B52AA6E4}">
                <adec:decorative xmlns:adec="http://schemas.microsoft.com/office/drawing/2017/decorative" val="1"/>
              </a:ext>
            </a:extLst>
          </p:cNvPr>
          <p:cNvCxnSpPr>
            <a:cxnSpLocks/>
          </p:cNvCxnSpPr>
          <p:nvPr/>
        </p:nvCxnSpPr>
        <p:spPr>
          <a:xfrm rot="16200000">
            <a:off x="1839845" y="1314245"/>
            <a:ext cx="30070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544" name="Straight Arrow Connector 543">
            <a:extLst>
              <a:ext uri="{FF2B5EF4-FFF2-40B4-BE49-F238E27FC236}">
                <a16:creationId xmlns:a16="http://schemas.microsoft.com/office/drawing/2014/main" id="{0A0DA9B4-74EE-4E1C-94C8-BF82EB3B69D2}"/>
              </a:ext>
              <a:ext uri="{C183D7F6-B498-43B3-948B-1728B52AA6E4}">
                <adec:decorative xmlns:adec="http://schemas.microsoft.com/office/drawing/2017/decorative" val="1"/>
              </a:ext>
            </a:extLst>
          </p:cNvPr>
          <p:cNvCxnSpPr>
            <a:cxnSpLocks/>
          </p:cNvCxnSpPr>
          <p:nvPr/>
        </p:nvCxnSpPr>
        <p:spPr>
          <a:xfrm rot="16200000">
            <a:off x="9220825" y="1314244"/>
            <a:ext cx="30070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545" name="Straight Arrow Connector 544">
            <a:extLst>
              <a:ext uri="{FF2B5EF4-FFF2-40B4-BE49-F238E27FC236}">
                <a16:creationId xmlns:a16="http://schemas.microsoft.com/office/drawing/2014/main" id="{B49AB10F-93DD-4BF5-8993-986697E483FC}"/>
              </a:ext>
              <a:ext uri="{C183D7F6-B498-43B3-948B-1728B52AA6E4}">
                <adec:decorative xmlns:adec="http://schemas.microsoft.com/office/drawing/2017/decorative" val="1"/>
              </a:ext>
            </a:extLst>
          </p:cNvPr>
          <p:cNvCxnSpPr>
            <a:cxnSpLocks/>
          </p:cNvCxnSpPr>
          <p:nvPr/>
        </p:nvCxnSpPr>
        <p:spPr>
          <a:xfrm rot="16200000">
            <a:off x="4703453" y="1314244"/>
            <a:ext cx="30070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786" name="Straight Arrow Connector 785">
            <a:extLst>
              <a:ext uri="{FF2B5EF4-FFF2-40B4-BE49-F238E27FC236}">
                <a16:creationId xmlns:a16="http://schemas.microsoft.com/office/drawing/2014/main" id="{36A4EE54-F57E-4174-984A-A51BC7DFE35A}"/>
              </a:ext>
              <a:ext uri="{C183D7F6-B498-43B3-948B-1728B52AA6E4}">
                <adec:decorative xmlns:adec="http://schemas.microsoft.com/office/drawing/2017/decorative" val="1"/>
              </a:ext>
            </a:extLst>
          </p:cNvPr>
          <p:cNvCxnSpPr>
            <a:cxnSpLocks/>
          </p:cNvCxnSpPr>
          <p:nvPr/>
        </p:nvCxnSpPr>
        <p:spPr>
          <a:xfrm rot="16200000">
            <a:off x="3125668" y="1314245"/>
            <a:ext cx="30070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sp>
        <p:nvSpPr>
          <p:cNvPr id="1058" name="Oval 1057" descr="Dark blue circle">
            <a:extLst>
              <a:ext uri="{FF2B5EF4-FFF2-40B4-BE49-F238E27FC236}">
                <a16:creationId xmlns:a16="http://schemas.microsoft.com/office/drawing/2014/main" id="{02C17090-423B-4491-ABCB-0B080FFC669D}"/>
              </a:ext>
            </a:extLst>
          </p:cNvPr>
          <p:cNvSpPr/>
          <p:nvPr/>
        </p:nvSpPr>
        <p:spPr bwMode="auto">
          <a:xfrm>
            <a:off x="1936333" y="1451013"/>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59" name="Oval 1058" descr="Dark blue circle">
            <a:extLst>
              <a:ext uri="{FF2B5EF4-FFF2-40B4-BE49-F238E27FC236}">
                <a16:creationId xmlns:a16="http://schemas.microsoft.com/office/drawing/2014/main" id="{4049FD33-13DA-478A-9D66-1714CB38E745}"/>
              </a:ext>
            </a:extLst>
          </p:cNvPr>
          <p:cNvSpPr/>
          <p:nvPr/>
        </p:nvSpPr>
        <p:spPr bwMode="auto">
          <a:xfrm>
            <a:off x="3221683" y="1477191"/>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60" name="Oval 1059" descr="Dark blue circle">
            <a:extLst>
              <a:ext uri="{FF2B5EF4-FFF2-40B4-BE49-F238E27FC236}">
                <a16:creationId xmlns:a16="http://schemas.microsoft.com/office/drawing/2014/main" id="{08CA09DD-7240-45CC-BBC0-6E7F1A47FA58}"/>
              </a:ext>
            </a:extLst>
          </p:cNvPr>
          <p:cNvSpPr/>
          <p:nvPr/>
        </p:nvSpPr>
        <p:spPr bwMode="auto">
          <a:xfrm>
            <a:off x="4795409" y="1471550"/>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61" name="Oval 1060" descr="Dark blue circle">
            <a:extLst>
              <a:ext uri="{FF2B5EF4-FFF2-40B4-BE49-F238E27FC236}">
                <a16:creationId xmlns:a16="http://schemas.microsoft.com/office/drawing/2014/main" id="{869E82BD-70EA-4360-A2BB-D6905D18B288}"/>
              </a:ext>
            </a:extLst>
          </p:cNvPr>
          <p:cNvSpPr/>
          <p:nvPr/>
        </p:nvSpPr>
        <p:spPr bwMode="auto">
          <a:xfrm>
            <a:off x="6121770" y="1451037"/>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62" name="Oval 1061" descr="Dark blue circle">
            <a:extLst>
              <a:ext uri="{FF2B5EF4-FFF2-40B4-BE49-F238E27FC236}">
                <a16:creationId xmlns:a16="http://schemas.microsoft.com/office/drawing/2014/main" id="{41FA5C7F-9EDB-44F0-A03C-1D3BDD8C616B}"/>
              </a:ext>
            </a:extLst>
          </p:cNvPr>
          <p:cNvSpPr/>
          <p:nvPr/>
        </p:nvSpPr>
        <p:spPr bwMode="auto">
          <a:xfrm>
            <a:off x="9327189" y="1446216"/>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540" name="Group 539" descr="Data consumption">
            <a:extLst>
              <a:ext uri="{FF2B5EF4-FFF2-40B4-BE49-F238E27FC236}">
                <a16:creationId xmlns:a16="http://schemas.microsoft.com/office/drawing/2014/main" id="{0060A96D-77F5-4C17-984A-86ABC33A4A7B}"/>
              </a:ext>
            </a:extLst>
          </p:cNvPr>
          <p:cNvGrpSpPr/>
          <p:nvPr/>
        </p:nvGrpSpPr>
        <p:grpSpPr>
          <a:xfrm>
            <a:off x="318354" y="556239"/>
            <a:ext cx="292796" cy="758952"/>
            <a:chOff x="318354" y="556239"/>
            <a:chExt cx="292796" cy="758952"/>
          </a:xfrm>
        </p:grpSpPr>
        <p:cxnSp>
          <p:nvCxnSpPr>
            <p:cNvPr id="541" name="Straight Arrow Connector 540">
              <a:extLst>
                <a:ext uri="{FF2B5EF4-FFF2-40B4-BE49-F238E27FC236}">
                  <a16:creationId xmlns:a16="http://schemas.microsoft.com/office/drawing/2014/main" id="{CC32F197-273F-45B3-897E-B517F72D0404}"/>
                </a:ext>
              </a:extLst>
            </p:cNvPr>
            <p:cNvCxnSpPr>
              <a:cxnSpLocks/>
            </p:cNvCxnSpPr>
            <p:nvPr/>
          </p:nvCxnSpPr>
          <p:spPr>
            <a:xfrm rot="16200000">
              <a:off x="231674" y="935715"/>
              <a:ext cx="758952"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542" name="TextBox 541">
              <a:extLst>
                <a:ext uri="{FF2B5EF4-FFF2-40B4-BE49-F238E27FC236}">
                  <a16:creationId xmlns:a16="http://schemas.microsoft.com/office/drawing/2014/main" id="{A431B5FC-D5C2-4ED6-B5BC-3579FA07EC77}"/>
                </a:ext>
              </a:extLst>
            </p:cNvPr>
            <p:cNvSpPr txBox="1"/>
            <p:nvPr/>
          </p:nvSpPr>
          <p:spPr>
            <a:xfrm rot="16200000">
              <a:off x="96008" y="809758"/>
              <a:ext cx="690913"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Data </a:t>
              </a:r>
              <a:b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b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consumption</a:t>
              </a:r>
            </a:p>
          </p:txBody>
        </p:sp>
      </p:grpSp>
      <p:grpSp>
        <p:nvGrpSpPr>
          <p:cNvPr id="562" name="Group 561" descr="Internal first-party">
            <a:extLst>
              <a:ext uri="{FF2B5EF4-FFF2-40B4-BE49-F238E27FC236}">
                <a16:creationId xmlns:a16="http://schemas.microsoft.com/office/drawing/2014/main" id="{F1894449-A0B5-45B4-A5C3-645A5490E722}"/>
              </a:ext>
            </a:extLst>
          </p:cNvPr>
          <p:cNvGrpSpPr/>
          <p:nvPr/>
        </p:nvGrpSpPr>
        <p:grpSpPr>
          <a:xfrm>
            <a:off x="4895711" y="6522595"/>
            <a:ext cx="4005806" cy="158890"/>
            <a:chOff x="2857041" y="6303273"/>
            <a:chExt cx="5797295" cy="158890"/>
          </a:xfrm>
        </p:grpSpPr>
        <p:cxnSp>
          <p:nvCxnSpPr>
            <p:cNvPr id="563" name="Straight Arrow Connector 562">
              <a:extLst>
                <a:ext uri="{FF2B5EF4-FFF2-40B4-BE49-F238E27FC236}">
                  <a16:creationId xmlns:a16="http://schemas.microsoft.com/office/drawing/2014/main" id="{6502B18F-911A-4437-951F-CDFEE2306194}"/>
                </a:ext>
              </a:extLst>
            </p:cNvPr>
            <p:cNvCxnSpPr>
              <a:cxnSpLocks/>
            </p:cNvCxnSpPr>
            <p:nvPr/>
          </p:nvCxnSpPr>
          <p:spPr>
            <a:xfrm rot="10800000" flipV="1">
              <a:off x="2857041" y="6303273"/>
              <a:ext cx="5797295"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564" name="TextBox 563">
              <a:extLst>
                <a:ext uri="{FF2B5EF4-FFF2-40B4-BE49-F238E27FC236}">
                  <a16:creationId xmlns:a16="http://schemas.microsoft.com/office/drawing/2014/main" id="{8B7D7165-03F0-4369-92CB-4CECCC3C0245}"/>
                </a:ext>
              </a:extLst>
            </p:cNvPr>
            <p:cNvSpPr txBox="1"/>
            <p:nvPr/>
          </p:nvSpPr>
          <p:spPr>
            <a:xfrm>
              <a:off x="5508897" y="6354441"/>
              <a:ext cx="493580" cy="107722"/>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n-US" sz="700" b="0" i="0" u="none" strike="noStrike" kern="1200" cap="none" spc="0" normalizeH="0" baseline="0" noProof="0">
                  <a:ln>
                    <a:noFill/>
                  </a:ln>
                  <a:solidFill>
                    <a:srgbClr val="000000">
                      <a:lumMod val="65000"/>
                      <a:lumOff val="35000"/>
                    </a:srgbClr>
                  </a:solidFill>
                  <a:effectLst/>
                  <a:uLnTx/>
                  <a:uFillTx/>
                  <a:latin typeface="Segoe UI"/>
                  <a:ea typeface="+mn-ea"/>
                  <a:cs typeface="+mn-cs"/>
                </a:rPr>
                <a:t>Internal first-party</a:t>
              </a:r>
            </a:p>
          </p:txBody>
        </p:sp>
      </p:grpSp>
      <p:grpSp>
        <p:nvGrpSpPr>
          <p:cNvPr id="565" name="Group 564" descr="Second-partly">
            <a:extLst>
              <a:ext uri="{FF2B5EF4-FFF2-40B4-BE49-F238E27FC236}">
                <a16:creationId xmlns:a16="http://schemas.microsoft.com/office/drawing/2014/main" id="{34026A8C-E71E-4A9D-B721-62D084E4F972}"/>
              </a:ext>
            </a:extLst>
          </p:cNvPr>
          <p:cNvGrpSpPr/>
          <p:nvPr/>
        </p:nvGrpSpPr>
        <p:grpSpPr>
          <a:xfrm>
            <a:off x="8959153" y="6522595"/>
            <a:ext cx="1104059" cy="158890"/>
            <a:chOff x="8758225" y="6303273"/>
            <a:chExt cx="1371600" cy="158890"/>
          </a:xfrm>
        </p:grpSpPr>
        <p:cxnSp>
          <p:nvCxnSpPr>
            <p:cNvPr id="566" name="Straight Arrow Connector 565">
              <a:extLst>
                <a:ext uri="{FF2B5EF4-FFF2-40B4-BE49-F238E27FC236}">
                  <a16:creationId xmlns:a16="http://schemas.microsoft.com/office/drawing/2014/main" id="{8A2F7BEF-8E8C-4FEF-8CCE-8E03C70498F2}"/>
                </a:ext>
              </a:extLst>
            </p:cNvPr>
            <p:cNvCxnSpPr>
              <a:cxnSpLocks/>
            </p:cNvCxnSpPr>
            <p:nvPr/>
          </p:nvCxnSpPr>
          <p:spPr>
            <a:xfrm>
              <a:off x="8758225" y="6303273"/>
              <a:ext cx="1371600"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567" name="TextBox 566">
              <a:extLst>
                <a:ext uri="{FF2B5EF4-FFF2-40B4-BE49-F238E27FC236}">
                  <a16:creationId xmlns:a16="http://schemas.microsoft.com/office/drawing/2014/main" id="{B9A73C8C-09FB-4EBB-BFCD-67F9720D7F99}"/>
                </a:ext>
              </a:extLst>
            </p:cNvPr>
            <p:cNvSpPr txBox="1"/>
            <p:nvPr/>
          </p:nvSpPr>
          <p:spPr>
            <a:xfrm>
              <a:off x="9207863" y="6354441"/>
              <a:ext cx="472325" cy="107722"/>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n-US" sz="700" b="0" i="0" u="none" strike="noStrike" kern="1200" cap="none" spc="0" normalizeH="0" baseline="0" noProof="0">
                  <a:ln>
                    <a:noFill/>
                  </a:ln>
                  <a:solidFill>
                    <a:srgbClr val="000000">
                      <a:lumMod val="65000"/>
                      <a:lumOff val="35000"/>
                    </a:srgbClr>
                  </a:solidFill>
                  <a:effectLst/>
                  <a:uLnTx/>
                  <a:uFillTx/>
                  <a:latin typeface="Segoe UI"/>
                  <a:ea typeface="+mn-ea"/>
                  <a:cs typeface="+mn-cs"/>
                </a:rPr>
                <a:t>Second-party</a:t>
              </a:r>
            </a:p>
          </p:txBody>
        </p:sp>
      </p:grpSp>
      <p:grpSp>
        <p:nvGrpSpPr>
          <p:cNvPr id="568" name="Group 567" descr="External third-party">
            <a:extLst>
              <a:ext uri="{FF2B5EF4-FFF2-40B4-BE49-F238E27FC236}">
                <a16:creationId xmlns:a16="http://schemas.microsoft.com/office/drawing/2014/main" id="{94A8126F-80EB-41C5-8A0B-286DC3510EA9}"/>
              </a:ext>
            </a:extLst>
          </p:cNvPr>
          <p:cNvGrpSpPr/>
          <p:nvPr/>
        </p:nvGrpSpPr>
        <p:grpSpPr>
          <a:xfrm>
            <a:off x="10120850" y="6522595"/>
            <a:ext cx="1153549" cy="158890"/>
            <a:chOff x="10267675" y="6303273"/>
            <a:chExt cx="1371600" cy="158890"/>
          </a:xfrm>
        </p:grpSpPr>
        <p:cxnSp>
          <p:nvCxnSpPr>
            <p:cNvPr id="569" name="Straight Arrow Connector 568">
              <a:extLst>
                <a:ext uri="{FF2B5EF4-FFF2-40B4-BE49-F238E27FC236}">
                  <a16:creationId xmlns:a16="http://schemas.microsoft.com/office/drawing/2014/main" id="{E1B49323-0BAD-416D-AB00-AA4FA4074A3F}"/>
                </a:ext>
              </a:extLst>
            </p:cNvPr>
            <p:cNvCxnSpPr>
              <a:cxnSpLocks/>
            </p:cNvCxnSpPr>
            <p:nvPr/>
          </p:nvCxnSpPr>
          <p:spPr>
            <a:xfrm>
              <a:off x="10267675" y="6303273"/>
              <a:ext cx="1371600"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570" name="TextBox 569">
              <a:extLst>
                <a:ext uri="{FF2B5EF4-FFF2-40B4-BE49-F238E27FC236}">
                  <a16:creationId xmlns:a16="http://schemas.microsoft.com/office/drawing/2014/main" id="{B1BA4B3E-B138-4D32-A257-F19E96547B45}"/>
                </a:ext>
              </a:extLst>
            </p:cNvPr>
            <p:cNvSpPr txBox="1"/>
            <p:nvPr/>
          </p:nvSpPr>
          <p:spPr>
            <a:xfrm>
              <a:off x="10572762" y="6354441"/>
              <a:ext cx="761427" cy="107722"/>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n-US" sz="700" b="0" i="0" u="none" strike="noStrike" kern="1200" cap="none" spc="0" normalizeH="0" baseline="0" noProof="0">
                  <a:ln>
                    <a:noFill/>
                  </a:ln>
                  <a:solidFill>
                    <a:srgbClr val="000000">
                      <a:lumMod val="65000"/>
                      <a:lumOff val="35000"/>
                    </a:srgbClr>
                  </a:solidFill>
                  <a:effectLst/>
                  <a:uLnTx/>
                  <a:uFillTx/>
                  <a:latin typeface="Segoe UI"/>
                  <a:ea typeface="+mn-ea"/>
                  <a:cs typeface="+mn-cs"/>
                </a:rPr>
                <a:t>External third-party</a:t>
              </a:r>
            </a:p>
          </p:txBody>
        </p:sp>
      </p:grpSp>
      <p:grpSp>
        <p:nvGrpSpPr>
          <p:cNvPr id="571" name="Group 570" descr="Data managed by Microsoft">
            <a:extLst>
              <a:ext uri="{FF2B5EF4-FFF2-40B4-BE49-F238E27FC236}">
                <a16:creationId xmlns:a16="http://schemas.microsoft.com/office/drawing/2014/main" id="{90D7388E-26C1-4B29-B777-8F9C18A24E2F}"/>
              </a:ext>
            </a:extLst>
          </p:cNvPr>
          <p:cNvGrpSpPr/>
          <p:nvPr/>
        </p:nvGrpSpPr>
        <p:grpSpPr>
          <a:xfrm>
            <a:off x="1731329" y="6522595"/>
            <a:ext cx="3107254" cy="158890"/>
            <a:chOff x="1304962" y="6303273"/>
            <a:chExt cx="1499616" cy="158890"/>
          </a:xfrm>
        </p:grpSpPr>
        <p:cxnSp>
          <p:nvCxnSpPr>
            <p:cNvPr id="572" name="Straight Arrow Connector 571">
              <a:extLst>
                <a:ext uri="{FF2B5EF4-FFF2-40B4-BE49-F238E27FC236}">
                  <a16:creationId xmlns:a16="http://schemas.microsoft.com/office/drawing/2014/main" id="{AED751F2-5462-4AF3-BC76-ABC4AC8AF193}"/>
                </a:ext>
              </a:extLst>
            </p:cNvPr>
            <p:cNvCxnSpPr>
              <a:cxnSpLocks/>
            </p:cNvCxnSpPr>
            <p:nvPr/>
          </p:nvCxnSpPr>
          <p:spPr>
            <a:xfrm rot="10800000" flipV="1">
              <a:off x="1304962" y="6303273"/>
              <a:ext cx="1499616"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573" name="TextBox 572">
              <a:extLst>
                <a:ext uri="{FF2B5EF4-FFF2-40B4-BE49-F238E27FC236}">
                  <a16:creationId xmlns:a16="http://schemas.microsoft.com/office/drawing/2014/main" id="{3B1185CA-81A2-461F-9C0B-9703615766E7}"/>
                </a:ext>
              </a:extLst>
            </p:cNvPr>
            <p:cNvSpPr txBox="1"/>
            <p:nvPr/>
          </p:nvSpPr>
          <p:spPr>
            <a:xfrm>
              <a:off x="1556264" y="6354441"/>
              <a:ext cx="997014" cy="107722"/>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n-US" sz="700" b="0" i="0" u="none" strike="noStrike" kern="1200" cap="none" spc="0" normalizeH="0" baseline="0" noProof="0">
                  <a:ln>
                    <a:noFill/>
                  </a:ln>
                  <a:solidFill>
                    <a:srgbClr val="000000">
                      <a:lumMod val="65000"/>
                      <a:lumOff val="35000"/>
                    </a:srgbClr>
                  </a:solidFill>
                  <a:effectLst/>
                  <a:uLnTx/>
                  <a:uFillTx/>
                  <a:latin typeface="Segoe UI"/>
                  <a:ea typeface="+mn-ea"/>
                  <a:cs typeface="+mn-cs"/>
                </a:rPr>
                <a:t>Data under Microsoft Management</a:t>
              </a:r>
            </a:p>
          </p:txBody>
        </p:sp>
      </p:grpSp>
      <p:sp>
        <p:nvSpPr>
          <p:cNvPr id="384" name="Oval 383" descr="Dark blue circle">
            <a:extLst>
              <a:ext uri="{FF2B5EF4-FFF2-40B4-BE49-F238E27FC236}">
                <a16:creationId xmlns:a16="http://schemas.microsoft.com/office/drawing/2014/main" id="{93A20F37-0805-4949-B083-604258886BCF}"/>
              </a:ext>
            </a:extLst>
          </p:cNvPr>
          <p:cNvSpPr/>
          <p:nvPr/>
        </p:nvSpPr>
        <p:spPr bwMode="auto">
          <a:xfrm>
            <a:off x="4465308" y="599414"/>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5" name="Rectangle 24">
            <a:extLst>
              <a:ext uri="{FF2B5EF4-FFF2-40B4-BE49-F238E27FC236}">
                <a16:creationId xmlns:a16="http://schemas.microsoft.com/office/drawing/2014/main" id="{F0A486F8-D069-4002-BD36-16456F9570F2}"/>
              </a:ext>
              <a:ext uri="{C183D7F6-B498-43B3-948B-1728B52AA6E4}">
                <adec:decorative xmlns:adec="http://schemas.microsoft.com/office/drawing/2017/decorative" val="1"/>
              </a:ext>
            </a:extLst>
          </p:cNvPr>
          <p:cNvSpPr/>
          <p:nvPr/>
        </p:nvSpPr>
        <p:spPr bwMode="auto">
          <a:xfrm>
            <a:off x="4227108" y="590622"/>
            <a:ext cx="1253391" cy="559435"/>
          </a:xfrm>
          <a:prstGeom prst="rect">
            <a:avLst/>
          </a:prstGeom>
          <a:solidFill>
            <a:srgbClr val="F2F2F2"/>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91440" bIns="91440" numCol="1" spcCol="0" rtlCol="0" fromWordArt="0" anchor="t" anchorCtr="0" forceAA="0" compatLnSpc="1">
            <a:prstTxWarp prst="textNoShape">
              <a:avLst/>
            </a:prstTxWarp>
            <a:noAutofit/>
          </a:bodyPr>
          <a:lstStyle/>
          <a:p>
            <a:pPr defTabSz="710593" fontAlgn="base">
              <a:spcBef>
                <a:spcPct val="0"/>
              </a:spcBef>
              <a:spcAft>
                <a:spcPct val="0"/>
              </a:spcAft>
            </a:pPr>
            <a:r>
              <a:rPr lang="en-US" sz="900" kern="0">
                <a:solidFill>
                  <a:srgbClr val="000000"/>
                </a:solidFill>
                <a:latin typeface="Segoe UI Semibold" panose="020B0702040204020203" pitchFamily="34" charset="0"/>
                <a:cs typeface="Segoe UI Semibold" panose="020B0702040204020203" pitchFamily="34" charset="0"/>
              </a:rPr>
              <a:t>Notebooks</a:t>
            </a:r>
          </a:p>
        </p:txBody>
      </p:sp>
      <p:sp>
        <p:nvSpPr>
          <p:cNvPr id="26" name="Rectangle 25">
            <a:extLst>
              <a:ext uri="{FF2B5EF4-FFF2-40B4-BE49-F238E27FC236}">
                <a16:creationId xmlns:a16="http://schemas.microsoft.com/office/drawing/2014/main" id="{E5127428-F77E-4861-9EFA-B87329528070}"/>
              </a:ext>
              <a:ext uri="{C183D7F6-B498-43B3-948B-1728B52AA6E4}">
                <adec:decorative xmlns:adec="http://schemas.microsoft.com/office/drawing/2017/decorative" val="1"/>
              </a:ext>
            </a:extLst>
          </p:cNvPr>
          <p:cNvSpPr/>
          <p:nvPr/>
        </p:nvSpPr>
        <p:spPr bwMode="auto">
          <a:xfrm>
            <a:off x="5544544" y="590622"/>
            <a:ext cx="1253391" cy="559435"/>
          </a:xfrm>
          <a:prstGeom prst="rect">
            <a:avLst/>
          </a:prstGeom>
          <a:solidFill>
            <a:srgbClr val="F2F2F2"/>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91440" bIns="91440" numCol="1" spcCol="0" rtlCol="0" fromWordArt="0" anchor="t" anchorCtr="0" forceAA="0" compatLnSpc="1">
            <a:prstTxWarp prst="textNoShape">
              <a:avLst/>
            </a:prstTxWarp>
            <a:noAutofit/>
          </a:bodyPr>
          <a:lstStyle/>
          <a:p>
            <a:pPr defTabSz="710593" fontAlgn="base">
              <a:spcBef>
                <a:spcPct val="0"/>
              </a:spcBef>
              <a:spcAft>
                <a:spcPct val="0"/>
              </a:spcAft>
            </a:pPr>
            <a:r>
              <a:rPr lang="en-US" sz="900" kern="0" err="1">
                <a:solidFill>
                  <a:srgbClr val="000000"/>
                </a:solidFill>
                <a:latin typeface="Segoe UI Semibold" panose="020B0702040204020203" pitchFamily="34" charset="0"/>
                <a:cs typeface="Segoe UI Semibold" panose="020B0702040204020203" pitchFamily="34" charset="0"/>
              </a:rPr>
              <a:t>Adhoc</a:t>
            </a:r>
            <a:r>
              <a:rPr lang="en-US" sz="900" kern="0">
                <a:solidFill>
                  <a:srgbClr val="000000"/>
                </a:solidFill>
                <a:latin typeface="Segoe UI Semibold" panose="020B0702040204020203" pitchFamily="34" charset="0"/>
                <a:cs typeface="Segoe UI Semibold" panose="020B0702040204020203" pitchFamily="34" charset="0"/>
              </a:rPr>
              <a:t> Queries</a:t>
            </a:r>
          </a:p>
        </p:txBody>
      </p:sp>
      <p:grpSp>
        <p:nvGrpSpPr>
          <p:cNvPr id="773" name="laptop" descr="laptop">
            <a:extLst>
              <a:ext uri="{FF2B5EF4-FFF2-40B4-BE49-F238E27FC236}">
                <a16:creationId xmlns:a16="http://schemas.microsoft.com/office/drawing/2014/main" id="{6B1009BA-4585-4A8A-81B2-4DF855CE8C6A}"/>
              </a:ext>
            </a:extLst>
          </p:cNvPr>
          <p:cNvGrpSpPr/>
          <p:nvPr/>
        </p:nvGrpSpPr>
        <p:grpSpPr>
          <a:xfrm>
            <a:off x="5165097" y="889699"/>
            <a:ext cx="239958" cy="175239"/>
            <a:chOff x="5884864" y="1174751"/>
            <a:chExt cx="382588" cy="279400"/>
          </a:xfrm>
        </p:grpSpPr>
        <p:sp>
          <p:nvSpPr>
            <p:cNvPr id="774" name="Freeform 51">
              <a:extLst>
                <a:ext uri="{FF2B5EF4-FFF2-40B4-BE49-F238E27FC236}">
                  <a16:creationId xmlns:a16="http://schemas.microsoft.com/office/drawing/2014/main" id="{DB68CDA4-D014-43CF-AE3A-2E3C160F398B}"/>
                </a:ext>
              </a:extLst>
            </p:cNvPr>
            <p:cNvSpPr>
              <a:spLocks/>
            </p:cNvSpPr>
            <p:nvPr/>
          </p:nvSpPr>
          <p:spPr bwMode="auto">
            <a:xfrm>
              <a:off x="5884864" y="1260476"/>
              <a:ext cx="382588" cy="193675"/>
            </a:xfrm>
            <a:custGeom>
              <a:avLst/>
              <a:gdLst>
                <a:gd name="T0" fmla="*/ 203 w 241"/>
                <a:gd name="T1" fmla="*/ 61 h 122"/>
                <a:gd name="T2" fmla="*/ 120 w 241"/>
                <a:gd name="T3" fmla="*/ 0 h 122"/>
                <a:gd name="T4" fmla="*/ 39 w 241"/>
                <a:gd name="T5" fmla="*/ 61 h 122"/>
                <a:gd name="T6" fmla="*/ 38 w 241"/>
                <a:gd name="T7" fmla="*/ 61 h 122"/>
                <a:gd name="T8" fmla="*/ 0 w 241"/>
                <a:gd name="T9" fmla="*/ 122 h 122"/>
                <a:gd name="T10" fmla="*/ 241 w 241"/>
                <a:gd name="T11" fmla="*/ 122 h 122"/>
                <a:gd name="T12" fmla="*/ 203 w 241"/>
                <a:gd name="T13" fmla="*/ 61 h 122"/>
              </a:gdLst>
              <a:ahLst/>
              <a:cxnLst>
                <a:cxn ang="0">
                  <a:pos x="T0" y="T1"/>
                </a:cxn>
                <a:cxn ang="0">
                  <a:pos x="T2" y="T3"/>
                </a:cxn>
                <a:cxn ang="0">
                  <a:pos x="T4" y="T5"/>
                </a:cxn>
                <a:cxn ang="0">
                  <a:pos x="T6" y="T7"/>
                </a:cxn>
                <a:cxn ang="0">
                  <a:pos x="T8" y="T9"/>
                </a:cxn>
                <a:cxn ang="0">
                  <a:pos x="T10" y="T11"/>
                </a:cxn>
                <a:cxn ang="0">
                  <a:pos x="T12" y="T13"/>
                </a:cxn>
              </a:cxnLst>
              <a:rect l="0" t="0" r="r" b="b"/>
              <a:pathLst>
                <a:path w="241" h="122">
                  <a:moveTo>
                    <a:pt x="203" y="61"/>
                  </a:moveTo>
                  <a:lnTo>
                    <a:pt x="120" y="0"/>
                  </a:lnTo>
                  <a:lnTo>
                    <a:pt x="39" y="61"/>
                  </a:lnTo>
                  <a:lnTo>
                    <a:pt x="38" y="61"/>
                  </a:lnTo>
                  <a:lnTo>
                    <a:pt x="0" y="122"/>
                  </a:lnTo>
                  <a:lnTo>
                    <a:pt x="241" y="122"/>
                  </a:lnTo>
                  <a:lnTo>
                    <a:pt x="203" y="61"/>
                  </a:lnTo>
                  <a:close/>
                </a:path>
              </a:pathLst>
            </a:custGeom>
            <a:solidFill>
              <a:srgbClr val="0078D4"/>
            </a:solidFill>
            <a:ln>
              <a:noFill/>
            </a:ln>
          </p:spPr>
          <p:txBody>
            <a:bodyPr vert="horz" wrap="square" lIns="89642" tIns="44821" rIns="89642" bIns="44821" numCol="1" anchor="t" anchorCtr="0" compatLnSpc="1">
              <a:prstTxWarp prst="textNoShape">
                <a:avLst/>
              </a:prstTxWarp>
            </a:bodyPr>
            <a:lstStyle/>
            <a:p>
              <a:pPr algn="ctr" defTabSz="896386" fontAlgn="base"/>
              <a:endParaRPr lang="en-US" sz="1667">
                <a:solidFill>
                  <a:srgbClr val="505050"/>
                </a:solidFill>
                <a:latin typeface="Segoe UI"/>
              </a:endParaRPr>
            </a:p>
          </p:txBody>
        </p:sp>
        <p:sp>
          <p:nvSpPr>
            <p:cNvPr id="775" name="Freeform 52">
              <a:extLst>
                <a:ext uri="{FF2B5EF4-FFF2-40B4-BE49-F238E27FC236}">
                  <a16:creationId xmlns:a16="http://schemas.microsoft.com/office/drawing/2014/main" id="{2F854C0E-5195-419F-A113-F4A0467E48DA}"/>
                </a:ext>
              </a:extLst>
            </p:cNvPr>
            <p:cNvSpPr>
              <a:spLocks/>
            </p:cNvSpPr>
            <p:nvPr/>
          </p:nvSpPr>
          <p:spPr bwMode="auto">
            <a:xfrm>
              <a:off x="5946776" y="1174751"/>
              <a:ext cx="261938" cy="182563"/>
            </a:xfrm>
            <a:custGeom>
              <a:avLst/>
              <a:gdLst>
                <a:gd name="T0" fmla="*/ 149 w 156"/>
                <a:gd name="T1" fmla="*/ 0 h 109"/>
                <a:gd name="T2" fmla="*/ 6 w 156"/>
                <a:gd name="T3" fmla="*/ 0 h 109"/>
                <a:gd name="T4" fmla="*/ 0 w 156"/>
                <a:gd name="T5" fmla="*/ 6 h 109"/>
                <a:gd name="T6" fmla="*/ 0 w 156"/>
                <a:gd name="T7" fmla="*/ 109 h 109"/>
                <a:gd name="T8" fmla="*/ 0 w 156"/>
                <a:gd name="T9" fmla="*/ 108 h 109"/>
                <a:gd name="T10" fmla="*/ 0 w 156"/>
                <a:gd name="T11" fmla="*/ 109 h 109"/>
                <a:gd name="T12" fmla="*/ 156 w 156"/>
                <a:gd name="T13" fmla="*/ 109 h 109"/>
                <a:gd name="T14" fmla="*/ 156 w 156"/>
                <a:gd name="T15" fmla="*/ 6 h 109"/>
                <a:gd name="T16" fmla="*/ 149 w 156"/>
                <a:gd name="T1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09">
                  <a:moveTo>
                    <a:pt x="149" y="0"/>
                  </a:moveTo>
                  <a:cubicBezTo>
                    <a:pt x="6" y="0"/>
                    <a:pt x="6" y="0"/>
                    <a:pt x="6" y="0"/>
                  </a:cubicBezTo>
                  <a:cubicBezTo>
                    <a:pt x="3" y="0"/>
                    <a:pt x="0" y="3"/>
                    <a:pt x="0" y="6"/>
                  </a:cubicBezTo>
                  <a:cubicBezTo>
                    <a:pt x="0" y="109"/>
                    <a:pt x="0" y="109"/>
                    <a:pt x="0" y="109"/>
                  </a:cubicBezTo>
                  <a:cubicBezTo>
                    <a:pt x="0" y="108"/>
                    <a:pt x="0" y="108"/>
                    <a:pt x="0" y="108"/>
                  </a:cubicBezTo>
                  <a:cubicBezTo>
                    <a:pt x="0" y="109"/>
                    <a:pt x="0" y="109"/>
                    <a:pt x="0" y="109"/>
                  </a:cubicBezTo>
                  <a:cubicBezTo>
                    <a:pt x="156" y="109"/>
                    <a:pt x="156" y="109"/>
                    <a:pt x="156" y="109"/>
                  </a:cubicBezTo>
                  <a:cubicBezTo>
                    <a:pt x="156" y="6"/>
                    <a:pt x="156" y="6"/>
                    <a:pt x="156" y="6"/>
                  </a:cubicBezTo>
                  <a:cubicBezTo>
                    <a:pt x="156" y="3"/>
                    <a:pt x="153" y="0"/>
                    <a:pt x="149" y="0"/>
                  </a:cubicBezTo>
                  <a:close/>
                </a:path>
              </a:pathLst>
            </a:custGeom>
            <a:solidFill>
              <a:srgbClr val="4FE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lgn="ctr" defTabSz="896386" fontAlgn="base"/>
              <a:endParaRPr lang="en-US" sz="1667">
                <a:solidFill>
                  <a:srgbClr val="505050"/>
                </a:solidFill>
                <a:latin typeface="Segoe UI"/>
              </a:endParaRPr>
            </a:p>
          </p:txBody>
        </p:sp>
        <p:sp>
          <p:nvSpPr>
            <p:cNvPr id="776" name="Freeform 174">
              <a:extLst>
                <a:ext uri="{FF2B5EF4-FFF2-40B4-BE49-F238E27FC236}">
                  <a16:creationId xmlns:a16="http://schemas.microsoft.com/office/drawing/2014/main" id="{35F4012B-3E11-47C1-98CA-9D1AA4690CAA}"/>
                </a:ext>
              </a:extLst>
            </p:cNvPr>
            <p:cNvSpPr>
              <a:spLocks/>
            </p:cNvSpPr>
            <p:nvPr/>
          </p:nvSpPr>
          <p:spPr bwMode="auto">
            <a:xfrm>
              <a:off x="5946776" y="1174751"/>
              <a:ext cx="222250" cy="182563"/>
            </a:xfrm>
            <a:custGeom>
              <a:avLst/>
              <a:gdLst>
                <a:gd name="T0" fmla="*/ 0 w 132"/>
                <a:gd name="T1" fmla="*/ 109 h 109"/>
                <a:gd name="T2" fmla="*/ 23 w 132"/>
                <a:gd name="T3" fmla="*/ 109 h 109"/>
                <a:gd name="T4" fmla="*/ 132 w 132"/>
                <a:gd name="T5" fmla="*/ 0 h 109"/>
                <a:gd name="T6" fmla="*/ 6 w 132"/>
                <a:gd name="T7" fmla="*/ 0 h 109"/>
                <a:gd name="T8" fmla="*/ 0 w 132"/>
                <a:gd name="T9" fmla="*/ 6 h 109"/>
                <a:gd name="T10" fmla="*/ 0 w 132"/>
                <a:gd name="T11" fmla="*/ 109 h 109"/>
              </a:gdLst>
              <a:ahLst/>
              <a:cxnLst>
                <a:cxn ang="0">
                  <a:pos x="T0" y="T1"/>
                </a:cxn>
                <a:cxn ang="0">
                  <a:pos x="T2" y="T3"/>
                </a:cxn>
                <a:cxn ang="0">
                  <a:pos x="T4" y="T5"/>
                </a:cxn>
                <a:cxn ang="0">
                  <a:pos x="T6" y="T7"/>
                </a:cxn>
                <a:cxn ang="0">
                  <a:pos x="T8" y="T9"/>
                </a:cxn>
                <a:cxn ang="0">
                  <a:pos x="T10" y="T11"/>
                </a:cxn>
              </a:cxnLst>
              <a:rect l="0" t="0" r="r" b="b"/>
              <a:pathLst>
                <a:path w="132" h="109">
                  <a:moveTo>
                    <a:pt x="0" y="109"/>
                  </a:moveTo>
                  <a:cubicBezTo>
                    <a:pt x="23" y="109"/>
                    <a:pt x="23" y="109"/>
                    <a:pt x="23" y="109"/>
                  </a:cubicBezTo>
                  <a:cubicBezTo>
                    <a:pt x="132" y="0"/>
                    <a:pt x="132" y="0"/>
                    <a:pt x="132" y="0"/>
                  </a:cubicBezTo>
                  <a:cubicBezTo>
                    <a:pt x="6" y="0"/>
                    <a:pt x="6" y="0"/>
                    <a:pt x="6" y="0"/>
                  </a:cubicBezTo>
                  <a:cubicBezTo>
                    <a:pt x="2" y="0"/>
                    <a:pt x="0" y="3"/>
                    <a:pt x="0" y="6"/>
                  </a:cubicBezTo>
                  <a:lnTo>
                    <a:pt x="0" y="109"/>
                  </a:lnTo>
                  <a:close/>
                </a:path>
              </a:pathLst>
            </a:custGeom>
            <a:solidFill>
              <a:srgbClr val="0078D4"/>
            </a:solidFill>
            <a:ln>
              <a:noFill/>
            </a:ln>
          </p:spPr>
          <p:txBody>
            <a:bodyPr vert="horz" wrap="square" lIns="89642" tIns="44821" rIns="89642" bIns="44821" numCol="1" anchor="t" anchorCtr="0" compatLnSpc="1">
              <a:prstTxWarp prst="textNoShape">
                <a:avLst/>
              </a:prstTxWarp>
            </a:bodyPr>
            <a:lstStyle/>
            <a:p>
              <a:pPr algn="ctr" defTabSz="896386" fontAlgn="base"/>
              <a:endParaRPr lang="en-US" sz="1667">
                <a:solidFill>
                  <a:srgbClr val="505050"/>
                </a:solidFill>
                <a:latin typeface="Segoe UI"/>
              </a:endParaRPr>
            </a:p>
          </p:txBody>
        </p:sp>
      </p:grpSp>
      <p:grpSp>
        <p:nvGrpSpPr>
          <p:cNvPr id="777" name="Group 776" descr="magnifying glass, search, analyze, interpret&#10;">
            <a:extLst>
              <a:ext uri="{FF2B5EF4-FFF2-40B4-BE49-F238E27FC236}">
                <a16:creationId xmlns:a16="http://schemas.microsoft.com/office/drawing/2014/main" id="{0154D49C-64FA-44A9-90E3-D9FC3E3EB5CB}"/>
              </a:ext>
            </a:extLst>
          </p:cNvPr>
          <p:cNvGrpSpPr>
            <a:grpSpLocks noChangeAspect="1"/>
          </p:cNvGrpSpPr>
          <p:nvPr/>
        </p:nvGrpSpPr>
        <p:grpSpPr>
          <a:xfrm>
            <a:off x="6457319" y="830987"/>
            <a:ext cx="266025" cy="266024"/>
            <a:chOff x="7791430" y="1922801"/>
            <a:chExt cx="492940" cy="492938"/>
          </a:xfrm>
        </p:grpSpPr>
        <p:sp>
          <p:nvSpPr>
            <p:cNvPr id="778" name="AutoShape 78">
              <a:extLst>
                <a:ext uri="{FF2B5EF4-FFF2-40B4-BE49-F238E27FC236}">
                  <a16:creationId xmlns:a16="http://schemas.microsoft.com/office/drawing/2014/main" id="{DCE016E4-4178-4203-BA7B-758352642DCC}"/>
                </a:ext>
              </a:extLst>
            </p:cNvPr>
            <p:cNvSpPr>
              <a:spLocks noChangeAspect="1" noChangeArrowheads="1" noTextEdit="1"/>
            </p:cNvSpPr>
            <p:nvPr/>
          </p:nvSpPr>
          <p:spPr bwMode="auto">
            <a:xfrm>
              <a:off x="7791430" y="1922801"/>
              <a:ext cx="492940" cy="49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9" name="Oval 89">
              <a:extLst>
                <a:ext uri="{FF2B5EF4-FFF2-40B4-BE49-F238E27FC236}">
                  <a16:creationId xmlns:a16="http://schemas.microsoft.com/office/drawing/2014/main" id="{3971BFA2-A4FC-4989-B3A3-45E490402E47}"/>
                </a:ext>
              </a:extLst>
            </p:cNvPr>
            <p:cNvSpPr>
              <a:spLocks noChangeArrowheads="1"/>
            </p:cNvSpPr>
            <p:nvPr/>
          </p:nvSpPr>
          <p:spPr bwMode="auto">
            <a:xfrm>
              <a:off x="7956431" y="2087801"/>
              <a:ext cx="53625" cy="53625"/>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0" name="Oval 90">
              <a:extLst>
                <a:ext uri="{FF2B5EF4-FFF2-40B4-BE49-F238E27FC236}">
                  <a16:creationId xmlns:a16="http://schemas.microsoft.com/office/drawing/2014/main" id="{854E84FA-DE2B-4A2D-9E1A-E490D117E424}"/>
                </a:ext>
              </a:extLst>
            </p:cNvPr>
            <p:cNvSpPr>
              <a:spLocks noChangeArrowheads="1"/>
            </p:cNvSpPr>
            <p:nvPr/>
          </p:nvSpPr>
          <p:spPr bwMode="auto">
            <a:xfrm>
              <a:off x="8036869" y="2087801"/>
              <a:ext cx="53625" cy="53625"/>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1" name="Oval 93">
              <a:extLst>
                <a:ext uri="{FF2B5EF4-FFF2-40B4-BE49-F238E27FC236}">
                  <a16:creationId xmlns:a16="http://schemas.microsoft.com/office/drawing/2014/main" id="{86BD67FF-DF0D-4DAA-8AC1-C9A296200A67}"/>
                </a:ext>
              </a:extLst>
            </p:cNvPr>
            <p:cNvSpPr>
              <a:spLocks noChangeArrowheads="1"/>
            </p:cNvSpPr>
            <p:nvPr/>
          </p:nvSpPr>
          <p:spPr bwMode="auto">
            <a:xfrm>
              <a:off x="7956431" y="2168239"/>
              <a:ext cx="53625" cy="53625"/>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2" name="Freeform 98">
              <a:extLst>
                <a:ext uri="{FF2B5EF4-FFF2-40B4-BE49-F238E27FC236}">
                  <a16:creationId xmlns:a16="http://schemas.microsoft.com/office/drawing/2014/main" id="{93A9C784-AFF9-4213-A824-06553663A06C}"/>
                </a:ext>
              </a:extLst>
            </p:cNvPr>
            <p:cNvSpPr>
              <a:spLocks noEditPoints="1"/>
            </p:cNvSpPr>
            <p:nvPr/>
          </p:nvSpPr>
          <p:spPr bwMode="auto">
            <a:xfrm>
              <a:off x="8036869" y="2168239"/>
              <a:ext cx="245439" cy="245438"/>
            </a:xfrm>
            <a:custGeom>
              <a:avLst/>
              <a:gdLst>
                <a:gd name="T0" fmla="*/ 91 w 91"/>
                <a:gd name="T1" fmla="*/ 83 h 91"/>
                <a:gd name="T2" fmla="*/ 62 w 91"/>
                <a:gd name="T3" fmla="*/ 55 h 91"/>
                <a:gd name="T4" fmla="*/ 69 w 91"/>
                <a:gd name="T5" fmla="*/ 34 h 91"/>
                <a:gd name="T6" fmla="*/ 35 w 91"/>
                <a:gd name="T7" fmla="*/ 0 h 91"/>
                <a:gd name="T8" fmla="*/ 0 w 91"/>
                <a:gd name="T9" fmla="*/ 34 h 91"/>
                <a:gd name="T10" fmla="*/ 35 w 91"/>
                <a:gd name="T11" fmla="*/ 68 h 91"/>
                <a:gd name="T12" fmla="*/ 55 w 91"/>
                <a:gd name="T13" fmla="*/ 62 h 91"/>
                <a:gd name="T14" fmla="*/ 84 w 91"/>
                <a:gd name="T15" fmla="*/ 91 h 91"/>
                <a:gd name="T16" fmla="*/ 91 w 91"/>
                <a:gd name="T17" fmla="*/ 83 h 91"/>
                <a:gd name="T18" fmla="*/ 35 w 91"/>
                <a:gd name="T19" fmla="*/ 58 h 91"/>
                <a:gd name="T20" fmla="*/ 10 w 91"/>
                <a:gd name="T21" fmla="*/ 34 h 91"/>
                <a:gd name="T22" fmla="*/ 35 w 91"/>
                <a:gd name="T23" fmla="*/ 10 h 91"/>
                <a:gd name="T24" fmla="*/ 59 w 91"/>
                <a:gd name="T25" fmla="*/ 34 h 91"/>
                <a:gd name="T26" fmla="*/ 35 w 91"/>
                <a:gd name="T27" fmla="*/ 5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91" y="83"/>
                  </a:moveTo>
                  <a:cubicBezTo>
                    <a:pt x="62" y="55"/>
                    <a:pt x="62" y="55"/>
                    <a:pt x="62" y="55"/>
                  </a:cubicBezTo>
                  <a:cubicBezTo>
                    <a:pt x="66" y="49"/>
                    <a:pt x="69" y="42"/>
                    <a:pt x="69" y="34"/>
                  </a:cubicBezTo>
                  <a:cubicBezTo>
                    <a:pt x="69" y="15"/>
                    <a:pt x="54" y="0"/>
                    <a:pt x="35" y="0"/>
                  </a:cubicBezTo>
                  <a:cubicBezTo>
                    <a:pt x="16" y="0"/>
                    <a:pt x="0" y="15"/>
                    <a:pt x="0" y="34"/>
                  </a:cubicBezTo>
                  <a:cubicBezTo>
                    <a:pt x="0" y="53"/>
                    <a:pt x="16" y="68"/>
                    <a:pt x="35" y="68"/>
                  </a:cubicBezTo>
                  <a:cubicBezTo>
                    <a:pt x="42" y="68"/>
                    <a:pt x="49" y="66"/>
                    <a:pt x="55" y="62"/>
                  </a:cubicBezTo>
                  <a:cubicBezTo>
                    <a:pt x="84" y="91"/>
                    <a:pt x="84" y="91"/>
                    <a:pt x="84" y="91"/>
                  </a:cubicBezTo>
                  <a:lnTo>
                    <a:pt x="91" y="83"/>
                  </a:lnTo>
                  <a:close/>
                  <a:moveTo>
                    <a:pt x="35" y="58"/>
                  </a:moveTo>
                  <a:cubicBezTo>
                    <a:pt x="21" y="58"/>
                    <a:pt x="10" y="47"/>
                    <a:pt x="10" y="34"/>
                  </a:cubicBezTo>
                  <a:cubicBezTo>
                    <a:pt x="10" y="20"/>
                    <a:pt x="21" y="10"/>
                    <a:pt x="35" y="10"/>
                  </a:cubicBezTo>
                  <a:cubicBezTo>
                    <a:pt x="48" y="10"/>
                    <a:pt x="59" y="20"/>
                    <a:pt x="59" y="34"/>
                  </a:cubicBezTo>
                  <a:cubicBezTo>
                    <a:pt x="59" y="47"/>
                    <a:pt x="48" y="58"/>
                    <a:pt x="35" y="58"/>
                  </a:cubicBez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3" name="Freeform 99">
              <a:extLst>
                <a:ext uri="{FF2B5EF4-FFF2-40B4-BE49-F238E27FC236}">
                  <a16:creationId xmlns:a16="http://schemas.microsoft.com/office/drawing/2014/main" id="{C33C2B2E-D7EE-4F4F-89E4-6410F1CB89AE}"/>
                </a:ext>
              </a:extLst>
            </p:cNvPr>
            <p:cNvSpPr>
              <a:spLocks/>
            </p:cNvSpPr>
            <p:nvPr/>
          </p:nvSpPr>
          <p:spPr bwMode="auto">
            <a:xfrm>
              <a:off x="7875993" y="2003239"/>
              <a:ext cx="107250" cy="111375"/>
            </a:xfrm>
            <a:custGeom>
              <a:avLst/>
              <a:gdLst>
                <a:gd name="T0" fmla="*/ 13 w 52"/>
                <a:gd name="T1" fmla="*/ 54 h 54"/>
                <a:gd name="T2" fmla="*/ 0 w 52"/>
                <a:gd name="T3" fmla="*/ 54 h 54"/>
                <a:gd name="T4" fmla="*/ 0 w 52"/>
                <a:gd name="T5" fmla="*/ 0 h 54"/>
                <a:gd name="T6" fmla="*/ 52 w 52"/>
                <a:gd name="T7" fmla="*/ 0 h 54"/>
                <a:gd name="T8" fmla="*/ 52 w 52"/>
                <a:gd name="T9" fmla="*/ 13 h 54"/>
                <a:gd name="T10" fmla="*/ 13 w 52"/>
                <a:gd name="T11" fmla="*/ 13 h 54"/>
                <a:gd name="T12" fmla="*/ 13 w 52"/>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52" h="54">
                  <a:moveTo>
                    <a:pt x="13" y="54"/>
                  </a:moveTo>
                  <a:lnTo>
                    <a:pt x="0" y="54"/>
                  </a:lnTo>
                  <a:lnTo>
                    <a:pt x="0" y="0"/>
                  </a:lnTo>
                  <a:lnTo>
                    <a:pt x="52" y="0"/>
                  </a:lnTo>
                  <a:lnTo>
                    <a:pt x="52" y="13"/>
                  </a:lnTo>
                  <a:lnTo>
                    <a:pt x="13" y="13"/>
                  </a:lnTo>
                  <a:lnTo>
                    <a:pt x="13" y="54"/>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4" name="Freeform 100">
              <a:extLst>
                <a:ext uri="{FF2B5EF4-FFF2-40B4-BE49-F238E27FC236}">
                  <a16:creationId xmlns:a16="http://schemas.microsoft.com/office/drawing/2014/main" id="{9F009060-AC68-4A87-876C-7D0851299821}"/>
                </a:ext>
              </a:extLst>
            </p:cNvPr>
            <p:cNvSpPr>
              <a:spLocks/>
            </p:cNvSpPr>
            <p:nvPr/>
          </p:nvSpPr>
          <p:spPr bwMode="auto">
            <a:xfrm>
              <a:off x="7871868" y="2195051"/>
              <a:ext cx="111375" cy="111375"/>
            </a:xfrm>
            <a:custGeom>
              <a:avLst/>
              <a:gdLst>
                <a:gd name="T0" fmla="*/ 54 w 54"/>
                <a:gd name="T1" fmla="*/ 40 h 54"/>
                <a:gd name="T2" fmla="*/ 54 w 54"/>
                <a:gd name="T3" fmla="*/ 54 h 54"/>
                <a:gd name="T4" fmla="*/ 0 w 54"/>
                <a:gd name="T5" fmla="*/ 54 h 54"/>
                <a:gd name="T6" fmla="*/ 0 w 54"/>
                <a:gd name="T7" fmla="*/ 0 h 54"/>
                <a:gd name="T8" fmla="*/ 15 w 54"/>
                <a:gd name="T9" fmla="*/ 0 h 54"/>
                <a:gd name="T10" fmla="*/ 15 w 54"/>
                <a:gd name="T11" fmla="*/ 40 h 54"/>
                <a:gd name="T12" fmla="*/ 54 w 54"/>
                <a:gd name="T13" fmla="*/ 40 h 54"/>
              </a:gdLst>
              <a:ahLst/>
              <a:cxnLst>
                <a:cxn ang="0">
                  <a:pos x="T0" y="T1"/>
                </a:cxn>
                <a:cxn ang="0">
                  <a:pos x="T2" y="T3"/>
                </a:cxn>
                <a:cxn ang="0">
                  <a:pos x="T4" y="T5"/>
                </a:cxn>
                <a:cxn ang="0">
                  <a:pos x="T6" y="T7"/>
                </a:cxn>
                <a:cxn ang="0">
                  <a:pos x="T8" y="T9"/>
                </a:cxn>
                <a:cxn ang="0">
                  <a:pos x="T10" y="T11"/>
                </a:cxn>
                <a:cxn ang="0">
                  <a:pos x="T12" y="T13"/>
                </a:cxn>
              </a:cxnLst>
              <a:rect l="0" t="0" r="r" b="b"/>
              <a:pathLst>
                <a:path w="54" h="54">
                  <a:moveTo>
                    <a:pt x="54" y="40"/>
                  </a:moveTo>
                  <a:lnTo>
                    <a:pt x="54" y="54"/>
                  </a:lnTo>
                  <a:lnTo>
                    <a:pt x="0" y="54"/>
                  </a:lnTo>
                  <a:lnTo>
                    <a:pt x="0" y="0"/>
                  </a:lnTo>
                  <a:lnTo>
                    <a:pt x="15" y="0"/>
                  </a:lnTo>
                  <a:lnTo>
                    <a:pt x="15" y="40"/>
                  </a:lnTo>
                  <a:lnTo>
                    <a:pt x="54" y="40"/>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5" name="Freeform 101">
              <a:extLst>
                <a:ext uri="{FF2B5EF4-FFF2-40B4-BE49-F238E27FC236}">
                  <a16:creationId xmlns:a16="http://schemas.microsoft.com/office/drawing/2014/main" id="{BEB2DA6E-5EBC-4D9C-A013-CCAFF1DC079D}"/>
                </a:ext>
              </a:extLst>
            </p:cNvPr>
            <p:cNvSpPr>
              <a:spLocks/>
            </p:cNvSpPr>
            <p:nvPr/>
          </p:nvSpPr>
          <p:spPr bwMode="auto">
            <a:xfrm>
              <a:off x="8063681" y="2003239"/>
              <a:ext cx="107250" cy="111375"/>
            </a:xfrm>
            <a:custGeom>
              <a:avLst/>
              <a:gdLst>
                <a:gd name="T0" fmla="*/ 0 w 52"/>
                <a:gd name="T1" fmla="*/ 13 h 54"/>
                <a:gd name="T2" fmla="*/ 0 w 52"/>
                <a:gd name="T3" fmla="*/ 0 h 54"/>
                <a:gd name="T4" fmla="*/ 52 w 52"/>
                <a:gd name="T5" fmla="*/ 0 h 54"/>
                <a:gd name="T6" fmla="*/ 52 w 52"/>
                <a:gd name="T7" fmla="*/ 54 h 54"/>
                <a:gd name="T8" fmla="*/ 39 w 52"/>
                <a:gd name="T9" fmla="*/ 54 h 54"/>
                <a:gd name="T10" fmla="*/ 39 w 52"/>
                <a:gd name="T11" fmla="*/ 13 h 54"/>
                <a:gd name="T12" fmla="*/ 0 w 52"/>
                <a:gd name="T13" fmla="*/ 13 h 54"/>
              </a:gdLst>
              <a:ahLst/>
              <a:cxnLst>
                <a:cxn ang="0">
                  <a:pos x="T0" y="T1"/>
                </a:cxn>
                <a:cxn ang="0">
                  <a:pos x="T2" y="T3"/>
                </a:cxn>
                <a:cxn ang="0">
                  <a:pos x="T4" y="T5"/>
                </a:cxn>
                <a:cxn ang="0">
                  <a:pos x="T6" y="T7"/>
                </a:cxn>
                <a:cxn ang="0">
                  <a:pos x="T8" y="T9"/>
                </a:cxn>
                <a:cxn ang="0">
                  <a:pos x="T10" y="T11"/>
                </a:cxn>
                <a:cxn ang="0">
                  <a:pos x="T12" y="T13"/>
                </a:cxn>
              </a:cxnLst>
              <a:rect l="0" t="0" r="r" b="b"/>
              <a:pathLst>
                <a:path w="52" h="54">
                  <a:moveTo>
                    <a:pt x="0" y="13"/>
                  </a:moveTo>
                  <a:lnTo>
                    <a:pt x="0" y="0"/>
                  </a:lnTo>
                  <a:lnTo>
                    <a:pt x="52" y="0"/>
                  </a:lnTo>
                  <a:lnTo>
                    <a:pt x="52" y="54"/>
                  </a:lnTo>
                  <a:lnTo>
                    <a:pt x="39" y="54"/>
                  </a:lnTo>
                  <a:lnTo>
                    <a:pt x="39" y="13"/>
                  </a:lnTo>
                  <a:lnTo>
                    <a:pt x="0" y="13"/>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788" name="Straight Arrow Connector 787">
            <a:extLst>
              <a:ext uri="{FF2B5EF4-FFF2-40B4-BE49-F238E27FC236}">
                <a16:creationId xmlns:a16="http://schemas.microsoft.com/office/drawing/2014/main" id="{26730132-2A75-49DA-B9F8-4C5299010368}"/>
              </a:ext>
              <a:ext uri="{C183D7F6-B498-43B3-948B-1728B52AA6E4}">
                <adec:decorative xmlns:adec="http://schemas.microsoft.com/office/drawing/2017/decorative" val="1"/>
              </a:ext>
            </a:extLst>
          </p:cNvPr>
          <p:cNvCxnSpPr>
            <a:cxnSpLocks/>
          </p:cNvCxnSpPr>
          <p:nvPr/>
        </p:nvCxnSpPr>
        <p:spPr>
          <a:xfrm rot="16200000">
            <a:off x="9734660" y="2201542"/>
            <a:ext cx="27432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789" name="Straight Arrow Connector 788">
            <a:extLst>
              <a:ext uri="{FF2B5EF4-FFF2-40B4-BE49-F238E27FC236}">
                <a16:creationId xmlns:a16="http://schemas.microsoft.com/office/drawing/2014/main" id="{038D5171-2DCC-4F88-B065-353FC36A44CD}"/>
              </a:ext>
              <a:ext uri="{C183D7F6-B498-43B3-948B-1728B52AA6E4}">
                <adec:decorative xmlns:adec="http://schemas.microsoft.com/office/drawing/2017/decorative" val="1"/>
              </a:ext>
            </a:extLst>
          </p:cNvPr>
          <p:cNvCxnSpPr>
            <a:cxnSpLocks/>
          </p:cNvCxnSpPr>
          <p:nvPr/>
        </p:nvCxnSpPr>
        <p:spPr>
          <a:xfrm rot="16200000">
            <a:off x="5095814" y="2201542"/>
            <a:ext cx="27432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sp>
        <p:nvSpPr>
          <p:cNvPr id="790" name="Oval 789" descr="Dark blue circle">
            <a:extLst>
              <a:ext uri="{FF2B5EF4-FFF2-40B4-BE49-F238E27FC236}">
                <a16:creationId xmlns:a16="http://schemas.microsoft.com/office/drawing/2014/main" id="{BAAD716C-DBE0-44D8-8874-AED1C0DB0727}"/>
              </a:ext>
            </a:extLst>
          </p:cNvPr>
          <p:cNvSpPr/>
          <p:nvPr/>
        </p:nvSpPr>
        <p:spPr bwMode="auto">
          <a:xfrm>
            <a:off x="5179112" y="2275015"/>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91" name="Oval 790" descr="Dark blue circle">
            <a:extLst>
              <a:ext uri="{FF2B5EF4-FFF2-40B4-BE49-F238E27FC236}">
                <a16:creationId xmlns:a16="http://schemas.microsoft.com/office/drawing/2014/main" id="{65CBDB1D-3018-4C14-8708-8869A155776F}"/>
              </a:ext>
            </a:extLst>
          </p:cNvPr>
          <p:cNvSpPr/>
          <p:nvPr/>
        </p:nvSpPr>
        <p:spPr bwMode="auto">
          <a:xfrm>
            <a:off x="6239118" y="2263333"/>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92" name="Oval 791" descr="Dark blue circle">
            <a:extLst>
              <a:ext uri="{FF2B5EF4-FFF2-40B4-BE49-F238E27FC236}">
                <a16:creationId xmlns:a16="http://schemas.microsoft.com/office/drawing/2014/main" id="{F5F89C7C-041B-4431-AF23-5F2164AF2566}"/>
              </a:ext>
            </a:extLst>
          </p:cNvPr>
          <p:cNvSpPr/>
          <p:nvPr/>
        </p:nvSpPr>
        <p:spPr bwMode="auto">
          <a:xfrm>
            <a:off x="7927037" y="2263333"/>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93" name="Oval 792" descr="Dark blue circle">
            <a:extLst>
              <a:ext uri="{FF2B5EF4-FFF2-40B4-BE49-F238E27FC236}">
                <a16:creationId xmlns:a16="http://schemas.microsoft.com/office/drawing/2014/main" id="{6D5DF6CE-2DDB-41B0-963B-C2B773768C00}"/>
              </a:ext>
            </a:extLst>
          </p:cNvPr>
          <p:cNvSpPr/>
          <p:nvPr/>
        </p:nvSpPr>
        <p:spPr bwMode="auto">
          <a:xfrm>
            <a:off x="9817958" y="2257067"/>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cxnSp>
        <p:nvCxnSpPr>
          <p:cNvPr id="794" name="Straight Arrow Connector 793">
            <a:extLst>
              <a:ext uri="{FF2B5EF4-FFF2-40B4-BE49-F238E27FC236}">
                <a16:creationId xmlns:a16="http://schemas.microsoft.com/office/drawing/2014/main" id="{6111C4F9-1E1E-41EC-BFAF-92CF7335C9E7}"/>
              </a:ext>
              <a:ext uri="{C183D7F6-B498-43B3-948B-1728B52AA6E4}">
                <adec:decorative xmlns:adec="http://schemas.microsoft.com/office/drawing/2017/decorative" val="1"/>
              </a:ext>
            </a:extLst>
          </p:cNvPr>
          <p:cNvCxnSpPr>
            <a:cxnSpLocks/>
          </p:cNvCxnSpPr>
          <p:nvPr/>
        </p:nvCxnSpPr>
        <p:spPr>
          <a:xfrm rot="16200000" flipH="1">
            <a:off x="2978242" y="2311934"/>
            <a:ext cx="457200" cy="0"/>
          </a:xfrm>
          <a:prstGeom prst="straightConnector1">
            <a:avLst/>
          </a:prstGeom>
          <a:ln w="15875">
            <a:solidFill>
              <a:schemeClr val="accent1"/>
            </a:solidFill>
            <a:prstDash val="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795" name="Oval 794" descr="Dark blue circle">
            <a:extLst>
              <a:ext uri="{FF2B5EF4-FFF2-40B4-BE49-F238E27FC236}">
                <a16:creationId xmlns:a16="http://schemas.microsoft.com/office/drawing/2014/main" id="{2F9A0A14-BA1A-4654-B32F-1B188817C176}"/>
              </a:ext>
            </a:extLst>
          </p:cNvPr>
          <p:cNvSpPr/>
          <p:nvPr/>
        </p:nvSpPr>
        <p:spPr bwMode="auto">
          <a:xfrm>
            <a:off x="3152016" y="2598176"/>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796" name="Group 795" descr="Data analytics">
            <a:extLst>
              <a:ext uri="{FF2B5EF4-FFF2-40B4-BE49-F238E27FC236}">
                <a16:creationId xmlns:a16="http://schemas.microsoft.com/office/drawing/2014/main" id="{CCA5E309-C243-40E2-B993-C7BFE505564D}"/>
              </a:ext>
            </a:extLst>
          </p:cNvPr>
          <p:cNvGrpSpPr/>
          <p:nvPr/>
        </p:nvGrpSpPr>
        <p:grpSpPr>
          <a:xfrm>
            <a:off x="318354" y="1420046"/>
            <a:ext cx="292797" cy="640080"/>
            <a:chOff x="318354" y="1025655"/>
            <a:chExt cx="292797" cy="640080"/>
          </a:xfrm>
        </p:grpSpPr>
        <p:cxnSp>
          <p:nvCxnSpPr>
            <p:cNvPr id="797" name="Straight Arrow Connector 796">
              <a:extLst>
                <a:ext uri="{FF2B5EF4-FFF2-40B4-BE49-F238E27FC236}">
                  <a16:creationId xmlns:a16="http://schemas.microsoft.com/office/drawing/2014/main" id="{CC32BEF0-B3C9-412C-8A7B-EA0A3974B87A}"/>
                </a:ext>
              </a:extLst>
            </p:cNvPr>
            <p:cNvCxnSpPr>
              <a:cxnSpLocks/>
            </p:cNvCxnSpPr>
            <p:nvPr/>
          </p:nvCxnSpPr>
          <p:spPr>
            <a:xfrm rot="16200000">
              <a:off x="291111" y="1345695"/>
              <a:ext cx="640080"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798" name="TextBox 797">
              <a:extLst>
                <a:ext uri="{FF2B5EF4-FFF2-40B4-BE49-F238E27FC236}">
                  <a16:creationId xmlns:a16="http://schemas.microsoft.com/office/drawing/2014/main" id="{2DF907F0-CB87-4639-AE35-77ECBC450DA0}"/>
                </a:ext>
              </a:extLst>
            </p:cNvPr>
            <p:cNvSpPr txBox="1"/>
            <p:nvPr/>
          </p:nvSpPr>
          <p:spPr>
            <a:xfrm rot="16200000">
              <a:off x="130988" y="1225253"/>
              <a:ext cx="620953"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Data </a:t>
              </a:r>
              <a:b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b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analytics</a:t>
              </a:r>
            </a:p>
          </p:txBody>
        </p:sp>
      </p:grpSp>
      <p:sp>
        <p:nvSpPr>
          <p:cNvPr id="799" name="Rectangle 798">
            <a:extLst>
              <a:ext uri="{FF2B5EF4-FFF2-40B4-BE49-F238E27FC236}">
                <a16:creationId xmlns:a16="http://schemas.microsoft.com/office/drawing/2014/main" id="{26B021A2-B9F6-4DB2-B09E-E41F53DE566E}"/>
              </a:ext>
              <a:ext uri="{C183D7F6-B498-43B3-948B-1728B52AA6E4}">
                <adec:decorative xmlns:adec="http://schemas.microsoft.com/office/drawing/2017/decorative" val="1"/>
              </a:ext>
            </a:extLst>
          </p:cNvPr>
          <p:cNvSpPr/>
          <p:nvPr/>
        </p:nvSpPr>
        <p:spPr bwMode="auto">
          <a:xfrm>
            <a:off x="1323067" y="1412259"/>
            <a:ext cx="10240794" cy="636561"/>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91440" bIns="91440" numCol="1" spcCol="0" rtlCol="0" fromWordArt="0" anchor="t" anchorCtr="0" forceAA="0" compatLnSpc="1">
            <a:prstTxWarp prst="textNoShape">
              <a:avLst/>
            </a:prstTxWarp>
            <a:noAutofit/>
          </a:bodyPr>
          <a:lstStyle/>
          <a:p>
            <a:pPr marL="0" marR="0" lvl="0" indent="0" algn="l" defTabSz="710593"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Machine Learning</a:t>
            </a:r>
          </a:p>
        </p:txBody>
      </p:sp>
      <p:cxnSp>
        <p:nvCxnSpPr>
          <p:cNvPr id="800" name="Straight Connector 799" descr="Black line">
            <a:extLst>
              <a:ext uri="{FF2B5EF4-FFF2-40B4-BE49-F238E27FC236}">
                <a16:creationId xmlns:a16="http://schemas.microsoft.com/office/drawing/2014/main" id="{7DD74F20-D20E-47D7-BBBB-7A4F820D8064}"/>
              </a:ext>
            </a:extLst>
          </p:cNvPr>
          <p:cNvCxnSpPr>
            <a:cxnSpLocks/>
          </p:cNvCxnSpPr>
          <p:nvPr/>
        </p:nvCxnSpPr>
        <p:spPr>
          <a:xfrm rot="16200000">
            <a:off x="6769084" y="1620191"/>
            <a:ext cx="182880" cy="0"/>
          </a:xfrm>
          <a:prstGeom prst="line">
            <a:avLst/>
          </a:prstGeom>
          <a:ln>
            <a:solidFill>
              <a:schemeClr val="tx1"/>
            </a:solidFill>
            <a:prstDash val="sysDot"/>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801" name="TextBox 800">
            <a:extLst>
              <a:ext uri="{FF2B5EF4-FFF2-40B4-BE49-F238E27FC236}">
                <a16:creationId xmlns:a16="http://schemas.microsoft.com/office/drawing/2014/main" id="{9427BB7D-5B1B-4AEC-8A75-58758C03DC97}"/>
              </a:ext>
            </a:extLst>
          </p:cNvPr>
          <p:cNvSpPr txBox="1"/>
          <p:nvPr/>
        </p:nvSpPr>
        <p:spPr>
          <a:xfrm>
            <a:off x="6564071" y="1535588"/>
            <a:ext cx="213871" cy="86753"/>
          </a:xfrm>
          <a:prstGeom prst="rect">
            <a:avLst/>
          </a:prstGeom>
          <a:solidFill>
            <a:schemeClr val="bg1"/>
          </a:solid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Offline</a:t>
            </a:r>
          </a:p>
        </p:txBody>
      </p:sp>
      <p:sp>
        <p:nvSpPr>
          <p:cNvPr id="802" name="TextBox 801">
            <a:extLst>
              <a:ext uri="{FF2B5EF4-FFF2-40B4-BE49-F238E27FC236}">
                <a16:creationId xmlns:a16="http://schemas.microsoft.com/office/drawing/2014/main" id="{1577EDA1-EDD1-4C3D-95E5-B88D5DBA36D7}"/>
              </a:ext>
            </a:extLst>
          </p:cNvPr>
          <p:cNvSpPr txBox="1"/>
          <p:nvPr/>
        </p:nvSpPr>
        <p:spPr>
          <a:xfrm>
            <a:off x="6936527" y="1535588"/>
            <a:ext cx="213871" cy="86753"/>
          </a:xfrm>
          <a:prstGeom prst="rect">
            <a:avLst/>
          </a:prstGeom>
          <a:solidFill>
            <a:schemeClr val="bg1"/>
          </a:solid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Offline</a:t>
            </a:r>
          </a:p>
        </p:txBody>
      </p:sp>
      <p:sp>
        <p:nvSpPr>
          <p:cNvPr id="803" name="TextBox 802">
            <a:extLst>
              <a:ext uri="{FF2B5EF4-FFF2-40B4-BE49-F238E27FC236}">
                <a16:creationId xmlns:a16="http://schemas.microsoft.com/office/drawing/2014/main" id="{FB30ECCE-6B87-488B-B77D-001E059F7C46}"/>
              </a:ext>
            </a:extLst>
          </p:cNvPr>
          <p:cNvSpPr txBox="1"/>
          <p:nvPr/>
        </p:nvSpPr>
        <p:spPr>
          <a:xfrm>
            <a:off x="6658198" y="1849942"/>
            <a:ext cx="390089" cy="86753"/>
          </a:xfrm>
          <a:prstGeom prst="rect">
            <a:avLst/>
          </a:prstGeom>
          <a:solidFill>
            <a:schemeClr val="bg1"/>
          </a:solid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Deployment</a:t>
            </a:r>
          </a:p>
        </p:txBody>
      </p:sp>
      <p:cxnSp>
        <p:nvCxnSpPr>
          <p:cNvPr id="804" name="Straight Arrow Connector 803" descr="Blue arrow">
            <a:extLst>
              <a:ext uri="{FF2B5EF4-FFF2-40B4-BE49-F238E27FC236}">
                <a16:creationId xmlns:a16="http://schemas.microsoft.com/office/drawing/2014/main" id="{3AA04DEC-823D-4D34-A213-95189B6995C3}"/>
              </a:ext>
            </a:extLst>
          </p:cNvPr>
          <p:cNvCxnSpPr>
            <a:cxnSpLocks/>
          </p:cNvCxnSpPr>
          <p:nvPr/>
        </p:nvCxnSpPr>
        <p:spPr>
          <a:xfrm rot="16200000" flipH="1">
            <a:off x="6859175" y="1485209"/>
            <a:ext cx="0" cy="64008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805" name="Straight Arrow Connector 804" descr="Blue arrow">
            <a:extLst>
              <a:ext uri="{FF2B5EF4-FFF2-40B4-BE49-F238E27FC236}">
                <a16:creationId xmlns:a16="http://schemas.microsoft.com/office/drawing/2014/main" id="{BDAD4334-70C9-4BF6-A256-E435BD90610B}"/>
              </a:ext>
            </a:extLst>
          </p:cNvPr>
          <p:cNvCxnSpPr>
            <a:cxnSpLocks/>
          </p:cNvCxnSpPr>
          <p:nvPr/>
        </p:nvCxnSpPr>
        <p:spPr>
          <a:xfrm flipH="1">
            <a:off x="3833993" y="1600304"/>
            <a:ext cx="234992" cy="0"/>
          </a:xfrm>
          <a:prstGeom prst="straightConnector1">
            <a:avLst/>
          </a:prstGeom>
          <a:ln>
            <a:solidFill>
              <a:schemeClr val="tx1"/>
            </a:solidFill>
            <a:headEnd type="none" w="lg" len="med"/>
            <a:tailEnd type="triangle" w="sm" len="sm"/>
          </a:ln>
        </p:spPr>
        <p:style>
          <a:lnRef idx="1">
            <a:schemeClr val="accent1"/>
          </a:lnRef>
          <a:fillRef idx="0">
            <a:schemeClr val="accent1"/>
          </a:fillRef>
          <a:effectRef idx="0">
            <a:schemeClr val="accent1"/>
          </a:effectRef>
          <a:fontRef idx="minor">
            <a:schemeClr val="tx1"/>
          </a:fontRef>
        </p:style>
      </p:cxnSp>
      <p:sp>
        <p:nvSpPr>
          <p:cNvPr id="806" name="Oval 805" descr="Dark blue circle">
            <a:extLst>
              <a:ext uri="{FF2B5EF4-FFF2-40B4-BE49-F238E27FC236}">
                <a16:creationId xmlns:a16="http://schemas.microsoft.com/office/drawing/2014/main" id="{CE5C1E1F-15F5-4D86-B053-4458DD44C5BA}"/>
              </a:ext>
            </a:extLst>
          </p:cNvPr>
          <p:cNvSpPr/>
          <p:nvPr/>
        </p:nvSpPr>
        <p:spPr bwMode="auto">
          <a:xfrm>
            <a:off x="6269987" y="1744370"/>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807" name="Group 806">
            <a:extLst>
              <a:ext uri="{FF2B5EF4-FFF2-40B4-BE49-F238E27FC236}">
                <a16:creationId xmlns:a16="http://schemas.microsoft.com/office/drawing/2014/main" id="{B2847C42-55A5-44B1-815E-EE88403D3094}"/>
              </a:ext>
            </a:extLst>
          </p:cNvPr>
          <p:cNvGrpSpPr/>
          <p:nvPr/>
        </p:nvGrpSpPr>
        <p:grpSpPr>
          <a:xfrm>
            <a:off x="2610493" y="1498770"/>
            <a:ext cx="3836335" cy="485576"/>
            <a:chOff x="2610493" y="1517278"/>
            <a:chExt cx="3836335" cy="485576"/>
          </a:xfrm>
        </p:grpSpPr>
        <p:sp>
          <p:nvSpPr>
            <p:cNvPr id="808" name="Oval 807" descr="Dark blue circle">
              <a:extLst>
                <a:ext uri="{FF2B5EF4-FFF2-40B4-BE49-F238E27FC236}">
                  <a16:creationId xmlns:a16="http://schemas.microsoft.com/office/drawing/2014/main" id="{2E00AC45-DBD9-4211-8603-9C7809DE1AA0}"/>
                </a:ext>
              </a:extLst>
            </p:cNvPr>
            <p:cNvSpPr/>
            <p:nvPr/>
          </p:nvSpPr>
          <p:spPr bwMode="auto">
            <a:xfrm>
              <a:off x="6269987" y="1758504"/>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09" name="Rectangle 808">
              <a:extLst>
                <a:ext uri="{FF2B5EF4-FFF2-40B4-BE49-F238E27FC236}">
                  <a16:creationId xmlns:a16="http://schemas.microsoft.com/office/drawing/2014/main" id="{0816FE0F-3B60-4976-87B9-5B3DDCE0C964}"/>
                </a:ext>
                <a:ext uri="{C183D7F6-B498-43B3-948B-1728B52AA6E4}">
                  <adec:decorative xmlns:adec="http://schemas.microsoft.com/office/drawing/2017/decorative" val="1"/>
                </a:ext>
              </a:extLst>
            </p:cNvPr>
            <p:cNvSpPr/>
            <p:nvPr/>
          </p:nvSpPr>
          <p:spPr bwMode="auto">
            <a:xfrm>
              <a:off x="2610493" y="1517278"/>
              <a:ext cx="3836335" cy="485576"/>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400"/>
                </a:spcAft>
                <a:buClrTx/>
                <a:buSzTx/>
                <a:buFontTx/>
                <a:buNone/>
                <a:tabLst/>
                <a:defRPr/>
              </a:pPr>
              <a:r>
                <a:rPr kumimoji="0" lang="en-US" sz="900" b="0" i="0" u="none" strike="noStrike" kern="0" cap="none" spc="0" normalizeH="0" baseline="0" noProof="0">
                  <a:ln>
                    <a:noFill/>
                  </a:ln>
                  <a:solidFill>
                    <a:srgbClr val="0078D4"/>
                  </a:solidFill>
                  <a:effectLst/>
                  <a:uLnTx/>
                  <a:uFillTx/>
                  <a:latin typeface="Segoe UI"/>
                  <a:ea typeface="+mn-ea"/>
                  <a:cs typeface="Segoe UI Semibold" panose="020B0702040204020203" pitchFamily="34" charset="0"/>
                </a:rPr>
                <a:t>Model dev./</a:t>
              </a:r>
              <a:br>
                <a:rPr kumimoji="0" lang="en-US" sz="900" b="0" i="0" u="none" strike="noStrike" kern="0" cap="none" spc="0" normalizeH="0" baseline="0" noProof="0">
                  <a:ln>
                    <a:noFill/>
                  </a:ln>
                  <a:solidFill>
                    <a:srgbClr val="0078D4"/>
                  </a:solidFill>
                  <a:effectLst/>
                  <a:uLnTx/>
                  <a:uFillTx/>
                  <a:latin typeface="Segoe UI"/>
                  <a:ea typeface="+mn-ea"/>
                  <a:cs typeface="Segoe UI Semibold" panose="020B0702040204020203" pitchFamily="34" charset="0"/>
                </a:rPr>
              </a:br>
              <a:r>
                <a:rPr kumimoji="0" lang="en-US" sz="900" b="0" i="0" u="none" strike="noStrike" kern="0" cap="none" spc="0" normalizeH="0" baseline="0" noProof="0">
                  <a:ln>
                    <a:noFill/>
                  </a:ln>
                  <a:solidFill>
                    <a:srgbClr val="0078D4"/>
                  </a:solidFill>
                  <a:effectLst/>
                  <a:uLnTx/>
                  <a:uFillTx/>
                  <a:latin typeface="Segoe UI"/>
                  <a:ea typeface="+mn-ea"/>
                  <a:cs typeface="Segoe UI Semibold" panose="020B0702040204020203" pitchFamily="34" charset="0"/>
                </a:rPr>
                <a:t>training</a:t>
              </a:r>
            </a:p>
          </p:txBody>
        </p:sp>
        <p:grpSp>
          <p:nvGrpSpPr>
            <p:cNvPr id="810" name="Group 809" descr="Database">
              <a:extLst>
                <a:ext uri="{FF2B5EF4-FFF2-40B4-BE49-F238E27FC236}">
                  <a16:creationId xmlns:a16="http://schemas.microsoft.com/office/drawing/2014/main" id="{0787A503-A307-469E-AED7-A893EA9BBE34}"/>
                </a:ext>
              </a:extLst>
            </p:cNvPr>
            <p:cNvGrpSpPr/>
            <p:nvPr/>
          </p:nvGrpSpPr>
          <p:grpSpPr>
            <a:xfrm>
              <a:off x="3510969" y="1614150"/>
              <a:ext cx="151043" cy="200645"/>
              <a:chOff x="19547751" y="2337953"/>
              <a:chExt cx="652743" cy="867099"/>
            </a:xfrm>
          </p:grpSpPr>
          <p:sp>
            <p:nvSpPr>
              <p:cNvPr id="838" name="Freeform: Shape 837">
                <a:extLst>
                  <a:ext uri="{FF2B5EF4-FFF2-40B4-BE49-F238E27FC236}">
                    <a16:creationId xmlns:a16="http://schemas.microsoft.com/office/drawing/2014/main" id="{B02F65AD-85DA-4A44-93B9-9594BE1D386D}"/>
                  </a:ext>
                </a:extLst>
              </p:cNvPr>
              <p:cNvSpPr/>
              <p:nvPr/>
            </p:nvSpPr>
            <p:spPr>
              <a:xfrm>
                <a:off x="19547751" y="2337953"/>
                <a:ext cx="652743" cy="265932"/>
              </a:xfrm>
              <a:custGeom>
                <a:avLst/>
                <a:gdLst>
                  <a:gd name="connsiteX0" fmla="*/ 665832 w 665832"/>
                  <a:gd name="connsiteY0" fmla="*/ 135632 h 271264"/>
                  <a:gd name="connsiteX1" fmla="*/ 332916 w 665832"/>
                  <a:gd name="connsiteY1" fmla="*/ 271264 h 271264"/>
                  <a:gd name="connsiteX2" fmla="*/ 0 w 665832"/>
                  <a:gd name="connsiteY2" fmla="*/ 135632 h 271264"/>
                  <a:gd name="connsiteX3" fmla="*/ 332916 w 665832"/>
                  <a:gd name="connsiteY3" fmla="*/ 0 h 271264"/>
                  <a:gd name="connsiteX4" fmla="*/ 665832 w 665832"/>
                  <a:gd name="connsiteY4" fmla="*/ 135632 h 271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832" h="271264">
                    <a:moveTo>
                      <a:pt x="665832" y="135632"/>
                    </a:moveTo>
                    <a:cubicBezTo>
                      <a:pt x="665832" y="210540"/>
                      <a:pt x="516780" y="271264"/>
                      <a:pt x="332916" y="271264"/>
                    </a:cubicBezTo>
                    <a:cubicBezTo>
                      <a:pt x="149052" y="271264"/>
                      <a:pt x="0" y="210540"/>
                      <a:pt x="0" y="135632"/>
                    </a:cubicBezTo>
                    <a:cubicBezTo>
                      <a:pt x="0" y="60725"/>
                      <a:pt x="149052" y="0"/>
                      <a:pt x="332916" y="0"/>
                    </a:cubicBezTo>
                    <a:cubicBezTo>
                      <a:pt x="516780" y="0"/>
                      <a:pt x="665832" y="60725"/>
                      <a:pt x="665832" y="135632"/>
                    </a:cubicBezTo>
                    <a:close/>
                  </a:path>
                </a:pathLst>
              </a:custGeom>
              <a:solidFill>
                <a:srgbClr val="005A9F"/>
              </a:solidFill>
              <a:ln w="8114" cap="flat">
                <a:noFill/>
                <a:prstDash val="solid"/>
                <a:miter/>
              </a:ln>
            </p:spPr>
            <p:txBody>
              <a:bodyPr rot="0" spcFirstLastPara="0" vertOverflow="overflow" horzOverflow="overflow" vert="horz" wrap="square" lIns="107570" tIns="53785" rIns="107570" bIns="53785" numCol="1" spcCol="0" rtlCol="0" fromWordArt="0" anchor="ctr" anchorCtr="0" forceAA="0" compatLnSpc="1">
                <a:prstTxWarp prst="textNoShape">
                  <a:avLst/>
                </a:prstTxWarp>
                <a:noAutofit/>
              </a:bodyPr>
              <a:lstStyle/>
              <a:p>
                <a:pPr marL="0" marR="0" lvl="0" indent="0" algn="l" defTabSz="1097240" rtl="0" eaLnBrk="1" fontAlgn="auto" latinLnBrk="0" hangingPunct="1">
                  <a:lnSpc>
                    <a:spcPct val="100000"/>
                  </a:lnSpc>
                  <a:spcBef>
                    <a:spcPts val="0"/>
                  </a:spcBef>
                  <a:spcAft>
                    <a:spcPts val="0"/>
                  </a:spcAft>
                  <a:buClrTx/>
                  <a:buSzTx/>
                  <a:buFontTx/>
                  <a:buNone/>
                  <a:tabLst/>
                  <a:defRPr/>
                </a:pPr>
                <a:endParaRPr kumimoji="0" lang="en-US" sz="2118" b="0" i="0" u="none" strike="noStrike" kern="1200" cap="none" spc="0" normalizeH="0" baseline="0" noProof="0">
                  <a:ln>
                    <a:noFill/>
                  </a:ln>
                  <a:solidFill>
                    <a:srgbClr val="1A1A1A"/>
                  </a:solidFill>
                  <a:effectLst/>
                  <a:uLnTx/>
                  <a:uFillTx/>
                  <a:latin typeface="Segoe UI"/>
                  <a:ea typeface="+mn-ea"/>
                  <a:cs typeface="+mn-cs"/>
                </a:endParaRPr>
              </a:p>
            </p:txBody>
          </p:sp>
          <p:sp>
            <p:nvSpPr>
              <p:cNvPr id="839" name="Freeform: Shape 838">
                <a:extLst>
                  <a:ext uri="{FF2B5EF4-FFF2-40B4-BE49-F238E27FC236}">
                    <a16:creationId xmlns:a16="http://schemas.microsoft.com/office/drawing/2014/main" id="{515E0A1B-E280-42BB-89DC-179546C9523D}"/>
                  </a:ext>
                </a:extLst>
              </p:cNvPr>
              <p:cNvSpPr/>
              <p:nvPr/>
            </p:nvSpPr>
            <p:spPr>
              <a:xfrm>
                <a:off x="19547751" y="2471725"/>
                <a:ext cx="652743" cy="733327"/>
              </a:xfrm>
              <a:custGeom>
                <a:avLst/>
                <a:gdLst>
                  <a:gd name="connsiteX0" fmla="*/ 332916 w 665832"/>
                  <a:gd name="connsiteY0" fmla="*/ 135632 h 748031"/>
                  <a:gd name="connsiteX1" fmla="*/ 0 w 665832"/>
                  <a:gd name="connsiteY1" fmla="*/ 0 h 748031"/>
                  <a:gd name="connsiteX2" fmla="*/ 0 w 665832"/>
                  <a:gd name="connsiteY2" fmla="*/ 617332 h 748031"/>
                  <a:gd name="connsiteX3" fmla="*/ 332916 w 665832"/>
                  <a:gd name="connsiteY3" fmla="*/ 752964 h 748031"/>
                  <a:gd name="connsiteX4" fmla="*/ 665832 w 665832"/>
                  <a:gd name="connsiteY4" fmla="*/ 617332 h 748031"/>
                  <a:gd name="connsiteX5" fmla="*/ 665832 w 665832"/>
                  <a:gd name="connsiteY5" fmla="*/ 0 h 748031"/>
                  <a:gd name="connsiteX6" fmla="*/ 332916 w 665832"/>
                  <a:gd name="connsiteY6" fmla="*/ 135632 h 748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832" h="748031">
                    <a:moveTo>
                      <a:pt x="332916" y="135632"/>
                    </a:moveTo>
                    <a:cubicBezTo>
                      <a:pt x="149607" y="135632"/>
                      <a:pt x="0" y="74803"/>
                      <a:pt x="0" y="0"/>
                    </a:cubicBezTo>
                    <a:lnTo>
                      <a:pt x="0" y="617332"/>
                    </a:lnTo>
                    <a:cubicBezTo>
                      <a:pt x="0" y="692135"/>
                      <a:pt x="148785" y="752964"/>
                      <a:pt x="332916" y="752964"/>
                    </a:cubicBezTo>
                    <a:cubicBezTo>
                      <a:pt x="517047" y="752964"/>
                      <a:pt x="665832" y="692135"/>
                      <a:pt x="665832" y="617332"/>
                    </a:cubicBezTo>
                    <a:lnTo>
                      <a:pt x="665832" y="0"/>
                    </a:lnTo>
                    <a:cubicBezTo>
                      <a:pt x="666654" y="74803"/>
                      <a:pt x="517047" y="135632"/>
                      <a:pt x="332916" y="135632"/>
                    </a:cubicBezTo>
                    <a:close/>
                  </a:path>
                </a:pathLst>
              </a:custGeom>
              <a:solidFill>
                <a:srgbClr val="0078D4"/>
              </a:solidFill>
              <a:ln w="8114" cap="flat">
                <a:noFill/>
                <a:prstDash val="solid"/>
                <a:miter/>
              </a:ln>
            </p:spPr>
            <p:txBody>
              <a:bodyPr rot="0" spcFirstLastPara="0" vertOverflow="overflow" horzOverflow="overflow" vert="horz" wrap="square" lIns="107570" tIns="53785" rIns="107570" bIns="53785" numCol="1" spcCol="0" rtlCol="0" fromWordArt="0" anchor="ctr" anchorCtr="0" forceAA="0" compatLnSpc="1">
                <a:prstTxWarp prst="textNoShape">
                  <a:avLst/>
                </a:prstTxWarp>
                <a:noAutofit/>
              </a:bodyPr>
              <a:lstStyle/>
              <a:p>
                <a:pPr marL="0" marR="0" lvl="0" indent="0" algn="l" defTabSz="1097240" rtl="0" eaLnBrk="1" fontAlgn="auto" latinLnBrk="0" hangingPunct="1">
                  <a:lnSpc>
                    <a:spcPct val="100000"/>
                  </a:lnSpc>
                  <a:spcBef>
                    <a:spcPts val="0"/>
                  </a:spcBef>
                  <a:spcAft>
                    <a:spcPts val="0"/>
                  </a:spcAft>
                  <a:buClrTx/>
                  <a:buSzTx/>
                  <a:buFontTx/>
                  <a:buNone/>
                  <a:tabLst/>
                  <a:defRPr/>
                </a:pPr>
                <a:endParaRPr kumimoji="0" lang="en-US" sz="2118" b="0" i="0" u="none" strike="noStrike" kern="1200" cap="none" spc="0" normalizeH="0" baseline="0" noProof="0">
                  <a:ln>
                    <a:noFill/>
                  </a:ln>
                  <a:solidFill>
                    <a:srgbClr val="1A1A1A"/>
                  </a:solidFill>
                  <a:effectLst/>
                  <a:uLnTx/>
                  <a:uFillTx/>
                  <a:latin typeface="Segoe UI"/>
                  <a:ea typeface="+mn-ea"/>
                  <a:cs typeface="+mn-cs"/>
                </a:endParaRPr>
              </a:p>
            </p:txBody>
          </p:sp>
          <p:sp>
            <p:nvSpPr>
              <p:cNvPr id="840" name="Freeform: Shape 839">
                <a:extLst>
                  <a:ext uri="{FF2B5EF4-FFF2-40B4-BE49-F238E27FC236}">
                    <a16:creationId xmlns:a16="http://schemas.microsoft.com/office/drawing/2014/main" id="{CD7F59E0-C760-4A4D-82FF-349B7E661439}"/>
                  </a:ext>
                </a:extLst>
              </p:cNvPr>
              <p:cNvSpPr/>
              <p:nvPr/>
            </p:nvSpPr>
            <p:spPr>
              <a:xfrm>
                <a:off x="19617055" y="2416928"/>
                <a:ext cx="507689" cy="185346"/>
              </a:xfrm>
              <a:custGeom>
                <a:avLst/>
                <a:gdLst>
                  <a:gd name="connsiteX0" fmla="*/ 524445 w 517869"/>
                  <a:gd name="connsiteY0" fmla="*/ 106862 h 189062"/>
                  <a:gd name="connsiteX1" fmla="*/ 262223 w 517869"/>
                  <a:gd name="connsiteY1" fmla="*/ 0 h 189062"/>
                  <a:gd name="connsiteX2" fmla="*/ 0 w 517869"/>
                  <a:gd name="connsiteY2" fmla="*/ 106862 h 189062"/>
                  <a:gd name="connsiteX3" fmla="*/ 22194 w 517869"/>
                  <a:gd name="connsiteY3" fmla="*/ 149606 h 189062"/>
                  <a:gd name="connsiteX4" fmla="*/ 262223 w 517869"/>
                  <a:gd name="connsiteY4" fmla="*/ 190707 h 189062"/>
                  <a:gd name="connsiteX5" fmla="*/ 503073 w 517869"/>
                  <a:gd name="connsiteY5" fmla="*/ 149606 h 189062"/>
                  <a:gd name="connsiteX6" fmla="*/ 524445 w 517869"/>
                  <a:gd name="connsiteY6" fmla="*/ 106862 h 18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7869" h="189062">
                    <a:moveTo>
                      <a:pt x="524445" y="106862"/>
                    </a:moveTo>
                    <a:cubicBezTo>
                      <a:pt x="524445" y="47677"/>
                      <a:pt x="406897" y="0"/>
                      <a:pt x="262223" y="0"/>
                    </a:cubicBezTo>
                    <a:cubicBezTo>
                      <a:pt x="117548" y="0"/>
                      <a:pt x="0" y="47677"/>
                      <a:pt x="0" y="106862"/>
                    </a:cubicBezTo>
                    <a:cubicBezTo>
                      <a:pt x="0" y="121658"/>
                      <a:pt x="7398" y="136454"/>
                      <a:pt x="22194" y="149606"/>
                    </a:cubicBezTo>
                    <a:cubicBezTo>
                      <a:pt x="83024" y="175089"/>
                      <a:pt x="167691" y="190707"/>
                      <a:pt x="262223" y="190707"/>
                    </a:cubicBezTo>
                    <a:cubicBezTo>
                      <a:pt x="356754" y="190707"/>
                      <a:pt x="442244" y="175089"/>
                      <a:pt x="503073" y="149606"/>
                    </a:cubicBezTo>
                    <a:cubicBezTo>
                      <a:pt x="517047" y="136454"/>
                      <a:pt x="524445" y="121658"/>
                      <a:pt x="524445" y="106862"/>
                    </a:cubicBezTo>
                    <a:close/>
                  </a:path>
                </a:pathLst>
              </a:custGeom>
              <a:solidFill>
                <a:srgbClr val="50E6FF"/>
              </a:solidFill>
              <a:ln w="8114" cap="flat">
                <a:noFill/>
                <a:prstDash val="solid"/>
                <a:miter/>
              </a:ln>
            </p:spPr>
            <p:txBody>
              <a:bodyPr rot="0" spcFirstLastPara="0" vertOverflow="overflow" horzOverflow="overflow" vert="horz" wrap="square" lIns="107570" tIns="53785" rIns="107570" bIns="53785" numCol="1" spcCol="0" rtlCol="0" fromWordArt="0" anchor="ctr" anchorCtr="0" forceAA="0" compatLnSpc="1">
                <a:prstTxWarp prst="textNoShape">
                  <a:avLst/>
                </a:prstTxWarp>
                <a:noAutofit/>
              </a:bodyPr>
              <a:lstStyle/>
              <a:p>
                <a:pPr marL="0" marR="0" lvl="0" indent="0" algn="l" defTabSz="1097240" rtl="0" eaLnBrk="1" fontAlgn="auto" latinLnBrk="0" hangingPunct="1">
                  <a:lnSpc>
                    <a:spcPct val="100000"/>
                  </a:lnSpc>
                  <a:spcBef>
                    <a:spcPts val="0"/>
                  </a:spcBef>
                  <a:spcAft>
                    <a:spcPts val="0"/>
                  </a:spcAft>
                  <a:buClrTx/>
                  <a:buSzTx/>
                  <a:buFontTx/>
                  <a:buNone/>
                  <a:tabLst/>
                  <a:defRPr/>
                </a:pPr>
                <a:endParaRPr kumimoji="0" lang="en-US" sz="2118" b="0" i="0" u="none" strike="noStrike" kern="1200" cap="none" spc="0" normalizeH="0" baseline="0" noProof="0">
                  <a:ln>
                    <a:noFill/>
                  </a:ln>
                  <a:solidFill>
                    <a:srgbClr val="1A1A1A"/>
                  </a:solidFill>
                  <a:effectLst/>
                  <a:uLnTx/>
                  <a:uFillTx/>
                  <a:latin typeface="Segoe UI"/>
                  <a:ea typeface="+mn-ea"/>
                  <a:cs typeface="+mn-cs"/>
                </a:endParaRPr>
              </a:p>
            </p:txBody>
          </p:sp>
        </p:grpSp>
        <p:grpSp>
          <p:nvGrpSpPr>
            <p:cNvPr id="811" name="Group 810" descr="Brain">
              <a:extLst>
                <a:ext uri="{FF2B5EF4-FFF2-40B4-BE49-F238E27FC236}">
                  <a16:creationId xmlns:a16="http://schemas.microsoft.com/office/drawing/2014/main" id="{961BE3BE-0984-4903-A7C9-EFCAF77ED637}"/>
                </a:ext>
              </a:extLst>
            </p:cNvPr>
            <p:cNvGrpSpPr/>
            <p:nvPr/>
          </p:nvGrpSpPr>
          <p:grpSpPr>
            <a:xfrm>
              <a:off x="4636386" y="1614570"/>
              <a:ext cx="195859" cy="196504"/>
              <a:chOff x="10104388" y="2268538"/>
              <a:chExt cx="482600" cy="484188"/>
            </a:xfrm>
          </p:grpSpPr>
          <p:sp>
            <p:nvSpPr>
              <p:cNvPr id="836" name="Freeform 6">
                <a:extLst>
                  <a:ext uri="{FF2B5EF4-FFF2-40B4-BE49-F238E27FC236}">
                    <a16:creationId xmlns:a16="http://schemas.microsoft.com/office/drawing/2014/main" id="{46880A5E-EE5B-498E-9AED-AC5DF851A430}"/>
                  </a:ext>
                </a:extLst>
              </p:cNvPr>
              <p:cNvSpPr>
                <a:spLocks/>
              </p:cNvSpPr>
              <p:nvPr/>
            </p:nvSpPr>
            <p:spPr bwMode="auto">
              <a:xfrm>
                <a:off x="10104388" y="2268538"/>
                <a:ext cx="231775" cy="484188"/>
              </a:xfrm>
              <a:custGeom>
                <a:avLst/>
                <a:gdLst>
                  <a:gd name="T0" fmla="*/ 534 w 534"/>
                  <a:gd name="T1" fmla="*/ 831 h 1115"/>
                  <a:gd name="T2" fmla="*/ 534 w 534"/>
                  <a:gd name="T3" fmla="*/ 116 h 1115"/>
                  <a:gd name="T4" fmla="*/ 521 w 534"/>
                  <a:gd name="T5" fmla="*/ 68 h 1115"/>
                  <a:gd name="T6" fmla="*/ 518 w 534"/>
                  <a:gd name="T7" fmla="*/ 61 h 1115"/>
                  <a:gd name="T8" fmla="*/ 517 w 534"/>
                  <a:gd name="T9" fmla="*/ 61 h 1115"/>
                  <a:gd name="T10" fmla="*/ 411 w 534"/>
                  <a:gd name="T11" fmla="*/ 0 h 1115"/>
                  <a:gd name="T12" fmla="*/ 290 w 534"/>
                  <a:gd name="T13" fmla="*/ 106 h 1115"/>
                  <a:gd name="T14" fmla="*/ 273 w 534"/>
                  <a:gd name="T15" fmla="*/ 105 h 1115"/>
                  <a:gd name="T16" fmla="*/ 99 w 534"/>
                  <a:gd name="T17" fmla="*/ 280 h 1115"/>
                  <a:gd name="T18" fmla="*/ 104 w 534"/>
                  <a:gd name="T19" fmla="*/ 323 h 1115"/>
                  <a:gd name="T20" fmla="*/ 0 w 534"/>
                  <a:gd name="T21" fmla="*/ 591 h 1115"/>
                  <a:gd name="T22" fmla="*/ 259 w 534"/>
                  <a:gd name="T23" fmla="*/ 964 h 1115"/>
                  <a:gd name="T24" fmla="*/ 260 w 534"/>
                  <a:gd name="T25" fmla="*/ 970 h 1115"/>
                  <a:gd name="T26" fmla="*/ 397 w 534"/>
                  <a:gd name="T27" fmla="*/ 1108 h 1115"/>
                  <a:gd name="T28" fmla="*/ 503 w 534"/>
                  <a:gd name="T29" fmla="*/ 1096 h 1115"/>
                  <a:gd name="T30" fmla="*/ 534 w 534"/>
                  <a:gd name="T31" fmla="*/ 1049 h 1115"/>
                  <a:gd name="T32" fmla="*/ 534 w 534"/>
                  <a:gd name="T33" fmla="*/ 831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4" h="1115">
                    <a:moveTo>
                      <a:pt x="534" y="831"/>
                    </a:moveTo>
                    <a:cubicBezTo>
                      <a:pt x="534" y="116"/>
                      <a:pt x="534" y="116"/>
                      <a:pt x="534" y="116"/>
                    </a:cubicBezTo>
                    <a:cubicBezTo>
                      <a:pt x="534" y="98"/>
                      <a:pt x="529" y="82"/>
                      <a:pt x="521" y="68"/>
                    </a:cubicBezTo>
                    <a:cubicBezTo>
                      <a:pt x="520" y="65"/>
                      <a:pt x="519" y="63"/>
                      <a:pt x="518" y="61"/>
                    </a:cubicBezTo>
                    <a:cubicBezTo>
                      <a:pt x="518" y="61"/>
                      <a:pt x="518" y="61"/>
                      <a:pt x="517" y="61"/>
                    </a:cubicBezTo>
                    <a:cubicBezTo>
                      <a:pt x="496" y="25"/>
                      <a:pt x="457" y="0"/>
                      <a:pt x="411" y="0"/>
                    </a:cubicBezTo>
                    <a:cubicBezTo>
                      <a:pt x="349" y="0"/>
                      <a:pt x="298" y="46"/>
                      <a:pt x="290" y="106"/>
                    </a:cubicBezTo>
                    <a:cubicBezTo>
                      <a:pt x="284" y="105"/>
                      <a:pt x="279" y="105"/>
                      <a:pt x="273" y="105"/>
                    </a:cubicBezTo>
                    <a:cubicBezTo>
                      <a:pt x="177" y="105"/>
                      <a:pt x="99" y="183"/>
                      <a:pt x="99" y="280"/>
                    </a:cubicBezTo>
                    <a:cubicBezTo>
                      <a:pt x="99" y="295"/>
                      <a:pt x="101" y="309"/>
                      <a:pt x="104" y="323"/>
                    </a:cubicBezTo>
                    <a:cubicBezTo>
                      <a:pt x="40" y="394"/>
                      <a:pt x="0" y="487"/>
                      <a:pt x="0" y="591"/>
                    </a:cubicBezTo>
                    <a:cubicBezTo>
                      <a:pt x="0" y="762"/>
                      <a:pt x="108" y="907"/>
                      <a:pt x="259" y="964"/>
                    </a:cubicBezTo>
                    <a:cubicBezTo>
                      <a:pt x="259" y="966"/>
                      <a:pt x="259" y="968"/>
                      <a:pt x="260" y="970"/>
                    </a:cubicBezTo>
                    <a:cubicBezTo>
                      <a:pt x="273" y="1039"/>
                      <a:pt x="329" y="1094"/>
                      <a:pt x="397" y="1108"/>
                    </a:cubicBezTo>
                    <a:cubicBezTo>
                      <a:pt x="435" y="1115"/>
                      <a:pt x="472" y="1110"/>
                      <a:pt x="503" y="1096"/>
                    </a:cubicBezTo>
                    <a:cubicBezTo>
                      <a:pt x="522" y="1088"/>
                      <a:pt x="534" y="1069"/>
                      <a:pt x="534" y="1049"/>
                    </a:cubicBezTo>
                    <a:lnTo>
                      <a:pt x="534" y="831"/>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837" name="Freeform 7">
                <a:extLst>
                  <a:ext uri="{FF2B5EF4-FFF2-40B4-BE49-F238E27FC236}">
                    <a16:creationId xmlns:a16="http://schemas.microsoft.com/office/drawing/2014/main" id="{C6CAAC20-B505-4AD8-8F6E-4A449EF48993}"/>
                  </a:ext>
                </a:extLst>
              </p:cNvPr>
              <p:cNvSpPr>
                <a:spLocks/>
              </p:cNvSpPr>
              <p:nvPr/>
            </p:nvSpPr>
            <p:spPr bwMode="auto">
              <a:xfrm>
                <a:off x="10355213" y="2268538"/>
                <a:ext cx="231775" cy="484188"/>
              </a:xfrm>
              <a:custGeom>
                <a:avLst/>
                <a:gdLst>
                  <a:gd name="T0" fmla="*/ 0 w 534"/>
                  <a:gd name="T1" fmla="*/ 831 h 1115"/>
                  <a:gd name="T2" fmla="*/ 0 w 534"/>
                  <a:gd name="T3" fmla="*/ 116 h 1115"/>
                  <a:gd name="T4" fmla="*/ 14 w 534"/>
                  <a:gd name="T5" fmla="*/ 68 h 1115"/>
                  <a:gd name="T6" fmla="*/ 17 w 534"/>
                  <a:gd name="T7" fmla="*/ 61 h 1115"/>
                  <a:gd name="T8" fmla="*/ 17 w 534"/>
                  <a:gd name="T9" fmla="*/ 61 h 1115"/>
                  <a:gd name="T10" fmla="*/ 123 w 534"/>
                  <a:gd name="T11" fmla="*/ 0 h 1115"/>
                  <a:gd name="T12" fmla="*/ 245 w 534"/>
                  <a:gd name="T13" fmla="*/ 106 h 1115"/>
                  <a:gd name="T14" fmla="*/ 262 w 534"/>
                  <a:gd name="T15" fmla="*/ 105 h 1115"/>
                  <a:gd name="T16" fmla="*/ 436 w 534"/>
                  <a:gd name="T17" fmla="*/ 280 h 1115"/>
                  <a:gd name="T18" fmla="*/ 431 w 534"/>
                  <a:gd name="T19" fmla="*/ 323 h 1115"/>
                  <a:gd name="T20" fmla="*/ 534 w 534"/>
                  <a:gd name="T21" fmla="*/ 591 h 1115"/>
                  <a:gd name="T22" fmla="*/ 276 w 534"/>
                  <a:gd name="T23" fmla="*/ 964 h 1115"/>
                  <a:gd name="T24" fmla="*/ 275 w 534"/>
                  <a:gd name="T25" fmla="*/ 970 h 1115"/>
                  <a:gd name="T26" fmla="*/ 138 w 534"/>
                  <a:gd name="T27" fmla="*/ 1108 h 1115"/>
                  <a:gd name="T28" fmla="*/ 32 w 534"/>
                  <a:gd name="T29" fmla="*/ 1096 h 1115"/>
                  <a:gd name="T30" fmla="*/ 0 w 534"/>
                  <a:gd name="T31" fmla="*/ 1049 h 1115"/>
                  <a:gd name="T32" fmla="*/ 0 w 534"/>
                  <a:gd name="T33" fmla="*/ 831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4" h="1115">
                    <a:moveTo>
                      <a:pt x="0" y="831"/>
                    </a:moveTo>
                    <a:cubicBezTo>
                      <a:pt x="0" y="116"/>
                      <a:pt x="0" y="116"/>
                      <a:pt x="0" y="116"/>
                    </a:cubicBezTo>
                    <a:cubicBezTo>
                      <a:pt x="0" y="98"/>
                      <a:pt x="5" y="82"/>
                      <a:pt x="14" y="68"/>
                    </a:cubicBezTo>
                    <a:cubicBezTo>
                      <a:pt x="15" y="65"/>
                      <a:pt x="16" y="63"/>
                      <a:pt x="17" y="61"/>
                    </a:cubicBezTo>
                    <a:cubicBezTo>
                      <a:pt x="17" y="61"/>
                      <a:pt x="17" y="61"/>
                      <a:pt x="17" y="61"/>
                    </a:cubicBezTo>
                    <a:cubicBezTo>
                      <a:pt x="39" y="25"/>
                      <a:pt x="78" y="0"/>
                      <a:pt x="123" y="0"/>
                    </a:cubicBezTo>
                    <a:cubicBezTo>
                      <a:pt x="185" y="0"/>
                      <a:pt x="237" y="46"/>
                      <a:pt x="245" y="106"/>
                    </a:cubicBezTo>
                    <a:cubicBezTo>
                      <a:pt x="250" y="105"/>
                      <a:pt x="256" y="105"/>
                      <a:pt x="262" y="105"/>
                    </a:cubicBezTo>
                    <a:cubicBezTo>
                      <a:pt x="358" y="105"/>
                      <a:pt x="436" y="183"/>
                      <a:pt x="436" y="280"/>
                    </a:cubicBezTo>
                    <a:cubicBezTo>
                      <a:pt x="436" y="295"/>
                      <a:pt x="434" y="309"/>
                      <a:pt x="431" y="323"/>
                    </a:cubicBezTo>
                    <a:cubicBezTo>
                      <a:pt x="495" y="394"/>
                      <a:pt x="534" y="487"/>
                      <a:pt x="534" y="591"/>
                    </a:cubicBezTo>
                    <a:cubicBezTo>
                      <a:pt x="534" y="762"/>
                      <a:pt x="427" y="907"/>
                      <a:pt x="276" y="964"/>
                    </a:cubicBezTo>
                    <a:cubicBezTo>
                      <a:pt x="275" y="966"/>
                      <a:pt x="275" y="968"/>
                      <a:pt x="275" y="970"/>
                    </a:cubicBezTo>
                    <a:cubicBezTo>
                      <a:pt x="262" y="1039"/>
                      <a:pt x="206" y="1094"/>
                      <a:pt x="138" y="1108"/>
                    </a:cubicBezTo>
                    <a:cubicBezTo>
                      <a:pt x="100" y="1115"/>
                      <a:pt x="63" y="1110"/>
                      <a:pt x="32" y="1096"/>
                    </a:cubicBezTo>
                    <a:cubicBezTo>
                      <a:pt x="13" y="1088"/>
                      <a:pt x="0" y="1069"/>
                      <a:pt x="0" y="1049"/>
                    </a:cubicBezTo>
                    <a:lnTo>
                      <a:pt x="0" y="831"/>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pic>
          <p:nvPicPr>
            <p:cNvPr id="812" name="Picture 811" descr="person at desk">
              <a:extLst>
                <a:ext uri="{FF2B5EF4-FFF2-40B4-BE49-F238E27FC236}">
                  <a16:creationId xmlns:a16="http://schemas.microsoft.com/office/drawing/2014/main" id="{DAE1EB7C-950A-44A5-ADF0-80CA621F0944}"/>
                </a:ext>
              </a:extLst>
            </p:cNvPr>
            <p:cNvPicPr>
              <a:picLocks noChangeAspect="1"/>
            </p:cNvPicPr>
            <p:nvPr/>
          </p:nvPicPr>
          <p:blipFill>
            <a:blip r:embed="rId4"/>
            <a:stretch>
              <a:fillRect/>
            </a:stretch>
          </p:blipFill>
          <p:spPr>
            <a:xfrm>
              <a:off x="5132912" y="1629450"/>
              <a:ext cx="169179" cy="169179"/>
            </a:xfrm>
            <a:prstGeom prst="rect">
              <a:avLst/>
            </a:prstGeom>
          </p:spPr>
        </p:pic>
        <p:grpSp>
          <p:nvGrpSpPr>
            <p:cNvPr id="813" name="Group 812" descr="Stop watch">
              <a:extLst>
                <a:ext uri="{FF2B5EF4-FFF2-40B4-BE49-F238E27FC236}">
                  <a16:creationId xmlns:a16="http://schemas.microsoft.com/office/drawing/2014/main" id="{918B239D-7EE6-4DC5-A660-FFDD1F18510C}"/>
                </a:ext>
              </a:extLst>
            </p:cNvPr>
            <p:cNvGrpSpPr/>
            <p:nvPr/>
          </p:nvGrpSpPr>
          <p:grpSpPr>
            <a:xfrm>
              <a:off x="5860977" y="1593018"/>
              <a:ext cx="195884" cy="239045"/>
              <a:chOff x="10093262" y="4689778"/>
              <a:chExt cx="398934" cy="486835"/>
            </a:xfrm>
          </p:grpSpPr>
          <p:sp>
            <p:nvSpPr>
              <p:cNvPr id="827" name="Freeform 5">
                <a:extLst>
                  <a:ext uri="{FF2B5EF4-FFF2-40B4-BE49-F238E27FC236}">
                    <a16:creationId xmlns:a16="http://schemas.microsoft.com/office/drawing/2014/main" id="{A2CEE1A3-CD84-450C-B17D-6D5BE781407E}"/>
                  </a:ext>
                </a:extLst>
              </p:cNvPr>
              <p:cNvSpPr>
                <a:spLocks/>
              </p:cNvSpPr>
              <p:nvPr/>
            </p:nvSpPr>
            <p:spPr bwMode="auto">
              <a:xfrm>
                <a:off x="10093262" y="4806415"/>
                <a:ext cx="62545" cy="77758"/>
              </a:xfrm>
              <a:custGeom>
                <a:avLst/>
                <a:gdLst>
                  <a:gd name="T0" fmla="*/ 26 w 37"/>
                  <a:gd name="T1" fmla="*/ 46 h 46"/>
                  <a:gd name="T2" fmla="*/ 0 w 37"/>
                  <a:gd name="T3" fmla="*/ 20 h 46"/>
                  <a:gd name="T4" fmla="*/ 20 w 37"/>
                  <a:gd name="T5" fmla="*/ 0 h 46"/>
                  <a:gd name="T6" fmla="*/ 37 w 37"/>
                  <a:gd name="T7" fmla="*/ 16 h 46"/>
                  <a:gd name="T8" fmla="*/ 26 w 37"/>
                  <a:gd name="T9" fmla="*/ 46 h 46"/>
                </a:gdLst>
                <a:ahLst/>
                <a:cxnLst>
                  <a:cxn ang="0">
                    <a:pos x="T0" y="T1"/>
                  </a:cxn>
                  <a:cxn ang="0">
                    <a:pos x="T2" y="T3"/>
                  </a:cxn>
                  <a:cxn ang="0">
                    <a:pos x="T4" y="T5"/>
                  </a:cxn>
                  <a:cxn ang="0">
                    <a:pos x="T6" y="T7"/>
                  </a:cxn>
                  <a:cxn ang="0">
                    <a:pos x="T8" y="T9"/>
                  </a:cxn>
                </a:cxnLst>
                <a:rect l="0" t="0" r="r" b="b"/>
                <a:pathLst>
                  <a:path w="37" h="46">
                    <a:moveTo>
                      <a:pt x="26" y="46"/>
                    </a:moveTo>
                    <a:lnTo>
                      <a:pt x="0" y="20"/>
                    </a:lnTo>
                    <a:lnTo>
                      <a:pt x="20" y="0"/>
                    </a:lnTo>
                    <a:lnTo>
                      <a:pt x="37" y="16"/>
                    </a:lnTo>
                    <a:lnTo>
                      <a:pt x="26" y="46"/>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828" name="Freeform 6">
                <a:extLst>
                  <a:ext uri="{FF2B5EF4-FFF2-40B4-BE49-F238E27FC236}">
                    <a16:creationId xmlns:a16="http://schemas.microsoft.com/office/drawing/2014/main" id="{35028653-3AF4-4A50-A170-9ACE812D5F84}"/>
                  </a:ext>
                </a:extLst>
              </p:cNvPr>
              <p:cNvSpPr>
                <a:spLocks/>
              </p:cNvSpPr>
              <p:nvPr/>
            </p:nvSpPr>
            <p:spPr bwMode="auto">
              <a:xfrm>
                <a:off x="10093262" y="4806415"/>
                <a:ext cx="62545" cy="77758"/>
              </a:xfrm>
              <a:custGeom>
                <a:avLst/>
                <a:gdLst>
                  <a:gd name="T0" fmla="*/ 26 w 37"/>
                  <a:gd name="T1" fmla="*/ 46 h 46"/>
                  <a:gd name="T2" fmla="*/ 0 w 37"/>
                  <a:gd name="T3" fmla="*/ 20 h 46"/>
                  <a:gd name="T4" fmla="*/ 20 w 37"/>
                  <a:gd name="T5" fmla="*/ 0 h 46"/>
                  <a:gd name="T6" fmla="*/ 37 w 37"/>
                  <a:gd name="T7" fmla="*/ 16 h 46"/>
                </a:gdLst>
                <a:ahLst/>
                <a:cxnLst>
                  <a:cxn ang="0">
                    <a:pos x="T0" y="T1"/>
                  </a:cxn>
                  <a:cxn ang="0">
                    <a:pos x="T2" y="T3"/>
                  </a:cxn>
                  <a:cxn ang="0">
                    <a:pos x="T4" y="T5"/>
                  </a:cxn>
                  <a:cxn ang="0">
                    <a:pos x="T6" y="T7"/>
                  </a:cxn>
                </a:cxnLst>
                <a:rect l="0" t="0" r="r" b="b"/>
                <a:pathLst>
                  <a:path w="37" h="46">
                    <a:moveTo>
                      <a:pt x="26" y="46"/>
                    </a:moveTo>
                    <a:lnTo>
                      <a:pt x="0" y="20"/>
                    </a:lnTo>
                    <a:lnTo>
                      <a:pt x="20" y="0"/>
                    </a:lnTo>
                    <a:lnTo>
                      <a:pt x="37"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829" name="Freeform 7">
                <a:extLst>
                  <a:ext uri="{FF2B5EF4-FFF2-40B4-BE49-F238E27FC236}">
                    <a16:creationId xmlns:a16="http://schemas.microsoft.com/office/drawing/2014/main" id="{843733AF-A2B7-47B5-9EE3-20BEA58CDDA2}"/>
                  </a:ext>
                </a:extLst>
              </p:cNvPr>
              <p:cNvSpPr>
                <a:spLocks/>
              </p:cNvSpPr>
              <p:nvPr/>
            </p:nvSpPr>
            <p:spPr bwMode="auto">
              <a:xfrm>
                <a:off x="10431341" y="4806415"/>
                <a:ext cx="60855" cy="74378"/>
              </a:xfrm>
              <a:custGeom>
                <a:avLst/>
                <a:gdLst>
                  <a:gd name="T0" fmla="*/ 13 w 36"/>
                  <a:gd name="T1" fmla="*/ 44 h 44"/>
                  <a:gd name="T2" fmla="*/ 36 w 36"/>
                  <a:gd name="T3" fmla="*/ 20 h 44"/>
                  <a:gd name="T4" fmla="*/ 15 w 36"/>
                  <a:gd name="T5" fmla="*/ 0 h 44"/>
                  <a:gd name="T6" fmla="*/ 0 w 36"/>
                  <a:gd name="T7" fmla="*/ 16 h 44"/>
                  <a:gd name="T8" fmla="*/ 13 w 36"/>
                  <a:gd name="T9" fmla="*/ 44 h 44"/>
                </a:gdLst>
                <a:ahLst/>
                <a:cxnLst>
                  <a:cxn ang="0">
                    <a:pos x="T0" y="T1"/>
                  </a:cxn>
                  <a:cxn ang="0">
                    <a:pos x="T2" y="T3"/>
                  </a:cxn>
                  <a:cxn ang="0">
                    <a:pos x="T4" y="T5"/>
                  </a:cxn>
                  <a:cxn ang="0">
                    <a:pos x="T6" y="T7"/>
                  </a:cxn>
                  <a:cxn ang="0">
                    <a:pos x="T8" y="T9"/>
                  </a:cxn>
                </a:cxnLst>
                <a:rect l="0" t="0" r="r" b="b"/>
                <a:pathLst>
                  <a:path w="36" h="44">
                    <a:moveTo>
                      <a:pt x="13" y="44"/>
                    </a:moveTo>
                    <a:lnTo>
                      <a:pt x="36" y="20"/>
                    </a:lnTo>
                    <a:lnTo>
                      <a:pt x="15" y="0"/>
                    </a:lnTo>
                    <a:lnTo>
                      <a:pt x="0" y="16"/>
                    </a:lnTo>
                    <a:lnTo>
                      <a:pt x="13" y="44"/>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830" name="Oval 9">
                <a:extLst>
                  <a:ext uri="{FF2B5EF4-FFF2-40B4-BE49-F238E27FC236}">
                    <a16:creationId xmlns:a16="http://schemas.microsoft.com/office/drawing/2014/main" id="{10887429-8A6E-4B33-AF6E-CB9647ACE805}"/>
                  </a:ext>
                </a:extLst>
              </p:cNvPr>
              <p:cNvSpPr>
                <a:spLocks noChangeArrowheads="1"/>
              </p:cNvSpPr>
              <p:nvPr/>
            </p:nvSpPr>
            <p:spPr bwMode="auto">
              <a:xfrm>
                <a:off x="10093262" y="4777679"/>
                <a:ext cx="398934" cy="398934"/>
              </a:xfrm>
              <a:prstGeom prst="ellipse">
                <a:avLst/>
              </a:prstGeom>
              <a:solidFill>
                <a:srgbClr val="4FE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831" name="Freeform 10">
                <a:extLst>
                  <a:ext uri="{FF2B5EF4-FFF2-40B4-BE49-F238E27FC236}">
                    <a16:creationId xmlns:a16="http://schemas.microsoft.com/office/drawing/2014/main" id="{2262A3D6-3097-4E64-BB2D-01C1E1967A7C}"/>
                  </a:ext>
                </a:extLst>
              </p:cNvPr>
              <p:cNvSpPr>
                <a:spLocks/>
              </p:cNvSpPr>
              <p:nvPr/>
            </p:nvSpPr>
            <p:spPr bwMode="auto">
              <a:xfrm>
                <a:off x="10172711" y="4809797"/>
                <a:ext cx="287368" cy="334699"/>
              </a:xfrm>
              <a:custGeom>
                <a:avLst/>
                <a:gdLst>
                  <a:gd name="T0" fmla="*/ 11 w 289"/>
                  <a:gd name="T1" fmla="*/ 60 h 337"/>
                  <a:gd name="T2" fmla="*/ 229 w 289"/>
                  <a:gd name="T3" fmla="*/ 60 h 337"/>
                  <a:gd name="T4" fmla="*/ 229 w 289"/>
                  <a:gd name="T5" fmla="*/ 277 h 337"/>
                  <a:gd name="T6" fmla="*/ 11 w 289"/>
                  <a:gd name="T7" fmla="*/ 277 h 337"/>
                  <a:gd name="T8" fmla="*/ 122 w 289"/>
                  <a:gd name="T9" fmla="*/ 168 h 337"/>
                  <a:gd name="T10" fmla="*/ 0 w 289"/>
                  <a:gd name="T11" fmla="*/ 77 h 337"/>
                  <a:gd name="T12" fmla="*/ 11 w 289"/>
                  <a:gd name="T13" fmla="*/ 60 h 337"/>
                </a:gdLst>
                <a:ahLst/>
                <a:cxnLst>
                  <a:cxn ang="0">
                    <a:pos x="T0" y="T1"/>
                  </a:cxn>
                  <a:cxn ang="0">
                    <a:pos x="T2" y="T3"/>
                  </a:cxn>
                  <a:cxn ang="0">
                    <a:pos x="T4" y="T5"/>
                  </a:cxn>
                  <a:cxn ang="0">
                    <a:pos x="T6" y="T7"/>
                  </a:cxn>
                  <a:cxn ang="0">
                    <a:pos x="T8" y="T9"/>
                  </a:cxn>
                  <a:cxn ang="0">
                    <a:pos x="T10" y="T11"/>
                  </a:cxn>
                  <a:cxn ang="0">
                    <a:pos x="T12" y="T13"/>
                  </a:cxn>
                </a:cxnLst>
                <a:rect l="0" t="0" r="r" b="b"/>
                <a:pathLst>
                  <a:path w="289" h="337">
                    <a:moveTo>
                      <a:pt x="11" y="60"/>
                    </a:moveTo>
                    <a:cubicBezTo>
                      <a:pt x="71" y="0"/>
                      <a:pt x="169" y="0"/>
                      <a:pt x="229" y="60"/>
                    </a:cubicBezTo>
                    <a:cubicBezTo>
                      <a:pt x="289" y="120"/>
                      <a:pt x="289" y="217"/>
                      <a:pt x="229" y="277"/>
                    </a:cubicBezTo>
                    <a:cubicBezTo>
                      <a:pt x="169" y="337"/>
                      <a:pt x="71" y="337"/>
                      <a:pt x="11" y="277"/>
                    </a:cubicBezTo>
                    <a:cubicBezTo>
                      <a:pt x="122" y="168"/>
                      <a:pt x="122" y="168"/>
                      <a:pt x="122" y="168"/>
                    </a:cubicBezTo>
                    <a:cubicBezTo>
                      <a:pt x="0" y="77"/>
                      <a:pt x="0" y="77"/>
                      <a:pt x="0" y="77"/>
                    </a:cubicBezTo>
                    <a:lnTo>
                      <a:pt x="11" y="60"/>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832" name="Rectangle 11">
                <a:extLst>
                  <a:ext uri="{FF2B5EF4-FFF2-40B4-BE49-F238E27FC236}">
                    <a16:creationId xmlns:a16="http://schemas.microsoft.com/office/drawing/2014/main" id="{F7284ECE-EC03-47A3-B1B0-AF694F8FFA2D}"/>
                  </a:ext>
                </a:extLst>
              </p:cNvPr>
              <p:cNvSpPr>
                <a:spLocks noChangeArrowheads="1"/>
              </p:cNvSpPr>
              <p:nvPr/>
            </p:nvSpPr>
            <p:spPr bwMode="auto">
              <a:xfrm>
                <a:off x="10230185" y="4689778"/>
                <a:ext cx="125090" cy="43951"/>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833" name="Rectangle 12">
                <a:extLst>
                  <a:ext uri="{FF2B5EF4-FFF2-40B4-BE49-F238E27FC236}">
                    <a16:creationId xmlns:a16="http://schemas.microsoft.com/office/drawing/2014/main" id="{B68E547A-7BEE-44EB-9911-9248E1DFC242}"/>
                  </a:ext>
                </a:extLst>
              </p:cNvPr>
              <p:cNvSpPr>
                <a:spLocks noChangeArrowheads="1"/>
              </p:cNvSpPr>
              <p:nvPr/>
            </p:nvSpPr>
            <p:spPr bwMode="auto">
              <a:xfrm>
                <a:off x="10284277" y="4732038"/>
                <a:ext cx="11833" cy="45641"/>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834" name="Oval 13">
                <a:extLst>
                  <a:ext uri="{FF2B5EF4-FFF2-40B4-BE49-F238E27FC236}">
                    <a16:creationId xmlns:a16="http://schemas.microsoft.com/office/drawing/2014/main" id="{E5B66BA5-649B-4CE6-80EB-CB74806F0D53}"/>
                  </a:ext>
                </a:extLst>
              </p:cNvPr>
              <p:cNvSpPr>
                <a:spLocks noChangeArrowheads="1"/>
              </p:cNvSpPr>
              <p:nvPr/>
            </p:nvSpPr>
            <p:spPr bwMode="auto">
              <a:xfrm>
                <a:off x="10272444" y="4956861"/>
                <a:ext cx="40570" cy="4057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835" name="Freeform 14">
                <a:extLst>
                  <a:ext uri="{FF2B5EF4-FFF2-40B4-BE49-F238E27FC236}">
                    <a16:creationId xmlns:a16="http://schemas.microsoft.com/office/drawing/2014/main" id="{F39590D8-40D5-49F8-A0C3-CE31BD560046}"/>
                  </a:ext>
                </a:extLst>
              </p:cNvPr>
              <p:cNvSpPr>
                <a:spLocks/>
              </p:cNvSpPr>
              <p:nvPr/>
            </p:nvSpPr>
            <p:spPr bwMode="auto">
              <a:xfrm>
                <a:off x="10171020" y="4875722"/>
                <a:ext cx="109876" cy="92972"/>
              </a:xfrm>
              <a:custGeom>
                <a:avLst/>
                <a:gdLst>
                  <a:gd name="T0" fmla="*/ 4 w 65"/>
                  <a:gd name="T1" fmla="*/ 0 h 55"/>
                  <a:gd name="T2" fmla="*/ 0 w 65"/>
                  <a:gd name="T3" fmla="*/ 6 h 55"/>
                  <a:gd name="T4" fmla="*/ 60 w 65"/>
                  <a:gd name="T5" fmla="*/ 55 h 55"/>
                  <a:gd name="T6" fmla="*/ 65 w 65"/>
                  <a:gd name="T7" fmla="*/ 50 h 55"/>
                  <a:gd name="T8" fmla="*/ 4 w 65"/>
                  <a:gd name="T9" fmla="*/ 0 h 55"/>
                </a:gdLst>
                <a:ahLst/>
                <a:cxnLst>
                  <a:cxn ang="0">
                    <a:pos x="T0" y="T1"/>
                  </a:cxn>
                  <a:cxn ang="0">
                    <a:pos x="T2" y="T3"/>
                  </a:cxn>
                  <a:cxn ang="0">
                    <a:pos x="T4" y="T5"/>
                  </a:cxn>
                  <a:cxn ang="0">
                    <a:pos x="T6" y="T7"/>
                  </a:cxn>
                  <a:cxn ang="0">
                    <a:pos x="T8" y="T9"/>
                  </a:cxn>
                </a:cxnLst>
                <a:rect l="0" t="0" r="r" b="b"/>
                <a:pathLst>
                  <a:path w="65" h="55">
                    <a:moveTo>
                      <a:pt x="4" y="0"/>
                    </a:moveTo>
                    <a:lnTo>
                      <a:pt x="0" y="6"/>
                    </a:lnTo>
                    <a:lnTo>
                      <a:pt x="60" y="55"/>
                    </a:lnTo>
                    <a:lnTo>
                      <a:pt x="65" y="50"/>
                    </a:lnTo>
                    <a:lnTo>
                      <a:pt x="4" y="0"/>
                    </a:ln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grpSp>
        <p:cxnSp>
          <p:nvCxnSpPr>
            <p:cNvPr id="814" name="Straight Arrow Connector 813" descr="Blue arrow">
              <a:extLst>
                <a:ext uri="{FF2B5EF4-FFF2-40B4-BE49-F238E27FC236}">
                  <a16:creationId xmlns:a16="http://schemas.microsoft.com/office/drawing/2014/main" id="{8F01A727-16E2-40B2-AB23-A6634DC6B5F8}"/>
                </a:ext>
              </a:extLst>
            </p:cNvPr>
            <p:cNvCxnSpPr>
              <a:cxnSpLocks/>
            </p:cNvCxnSpPr>
            <p:nvPr/>
          </p:nvCxnSpPr>
          <p:spPr>
            <a:xfrm>
              <a:off x="3841613" y="1729666"/>
              <a:ext cx="234992" cy="0"/>
            </a:xfrm>
            <a:prstGeom prst="straightConnector1">
              <a:avLst/>
            </a:prstGeom>
            <a:ln>
              <a:solidFill>
                <a:schemeClr val="tx1"/>
              </a:solidFill>
              <a:headEnd type="none" w="lg" len="med"/>
              <a:tailEnd type="triangle" w="sm" len="sm"/>
            </a:ln>
          </p:spPr>
          <p:style>
            <a:lnRef idx="1">
              <a:schemeClr val="accent1"/>
            </a:lnRef>
            <a:fillRef idx="0">
              <a:schemeClr val="accent1"/>
            </a:fillRef>
            <a:effectRef idx="0">
              <a:schemeClr val="accent1"/>
            </a:effectRef>
            <a:fontRef idx="minor">
              <a:schemeClr val="tx1"/>
            </a:fontRef>
          </p:style>
        </p:cxnSp>
        <p:sp>
          <p:nvSpPr>
            <p:cNvPr id="815" name="TextBox 814">
              <a:extLst>
                <a:ext uri="{FF2B5EF4-FFF2-40B4-BE49-F238E27FC236}">
                  <a16:creationId xmlns:a16="http://schemas.microsoft.com/office/drawing/2014/main" id="{078135AF-A0B8-4B93-81E3-5A0D9DDC8DCB}"/>
                </a:ext>
              </a:extLst>
            </p:cNvPr>
            <p:cNvSpPr txBox="1"/>
            <p:nvPr/>
          </p:nvSpPr>
          <p:spPr>
            <a:xfrm>
              <a:off x="4982544" y="1875186"/>
              <a:ext cx="469915" cy="86754"/>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Model training</a:t>
              </a:r>
            </a:p>
          </p:txBody>
        </p:sp>
        <p:sp>
          <p:nvSpPr>
            <p:cNvPr id="816" name="TextBox 815">
              <a:extLst>
                <a:ext uri="{FF2B5EF4-FFF2-40B4-BE49-F238E27FC236}">
                  <a16:creationId xmlns:a16="http://schemas.microsoft.com/office/drawing/2014/main" id="{64D4B331-BBBA-45AB-8072-6137338B1C83}"/>
                </a:ext>
              </a:extLst>
            </p:cNvPr>
            <p:cNvSpPr txBox="1"/>
            <p:nvPr/>
          </p:nvSpPr>
          <p:spPr>
            <a:xfrm>
              <a:off x="4631898" y="1875186"/>
              <a:ext cx="204834" cy="86754"/>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Model</a:t>
              </a:r>
            </a:p>
          </p:txBody>
        </p:sp>
        <p:sp>
          <p:nvSpPr>
            <p:cNvPr id="817" name="TextBox 816">
              <a:extLst>
                <a:ext uri="{FF2B5EF4-FFF2-40B4-BE49-F238E27FC236}">
                  <a16:creationId xmlns:a16="http://schemas.microsoft.com/office/drawing/2014/main" id="{3E0F8754-BC2B-4D28-AB7F-7E33CAF83C55}"/>
                </a:ext>
              </a:extLst>
            </p:cNvPr>
            <p:cNvSpPr txBox="1"/>
            <p:nvPr/>
          </p:nvSpPr>
          <p:spPr>
            <a:xfrm>
              <a:off x="5593159" y="1877227"/>
              <a:ext cx="731520" cy="9233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Model optimization</a:t>
              </a:r>
            </a:p>
          </p:txBody>
        </p:sp>
        <p:sp>
          <p:nvSpPr>
            <p:cNvPr id="818" name="TextBox 817">
              <a:extLst>
                <a:ext uri="{FF2B5EF4-FFF2-40B4-BE49-F238E27FC236}">
                  <a16:creationId xmlns:a16="http://schemas.microsoft.com/office/drawing/2014/main" id="{8633BA9D-6441-4469-91BA-7011F54CCF75}"/>
                </a:ext>
              </a:extLst>
            </p:cNvPr>
            <p:cNvSpPr txBox="1"/>
            <p:nvPr/>
          </p:nvSpPr>
          <p:spPr>
            <a:xfrm>
              <a:off x="3212915" y="1869607"/>
              <a:ext cx="731520" cy="92333"/>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Offline featurization</a:t>
              </a:r>
            </a:p>
          </p:txBody>
        </p:sp>
        <p:cxnSp>
          <p:nvCxnSpPr>
            <p:cNvPr id="819" name="Straight Arrow Connector 818" descr="Blue arrow">
              <a:extLst>
                <a:ext uri="{FF2B5EF4-FFF2-40B4-BE49-F238E27FC236}">
                  <a16:creationId xmlns:a16="http://schemas.microsoft.com/office/drawing/2014/main" id="{7781DBE8-D90C-474C-B751-F36ACBE6629C}"/>
                </a:ext>
              </a:extLst>
            </p:cNvPr>
            <p:cNvCxnSpPr>
              <a:cxnSpLocks/>
            </p:cNvCxnSpPr>
            <p:nvPr/>
          </p:nvCxnSpPr>
          <p:spPr>
            <a:xfrm rot="5400000">
              <a:off x="4982578" y="1627327"/>
              <a:ext cx="0" cy="173736"/>
            </a:xfrm>
            <a:prstGeom prst="straightConnector1">
              <a:avLst/>
            </a:prstGeom>
            <a:ln>
              <a:solidFill>
                <a:schemeClr val="tx1"/>
              </a:solidFill>
              <a:headEnd type="none" w="lg" len="med"/>
              <a:tailEnd type="triangle" w="sm" len="sm"/>
            </a:ln>
          </p:spPr>
          <p:style>
            <a:lnRef idx="1">
              <a:schemeClr val="accent1"/>
            </a:lnRef>
            <a:fillRef idx="0">
              <a:schemeClr val="accent1"/>
            </a:fillRef>
            <a:effectRef idx="0">
              <a:schemeClr val="accent1"/>
            </a:effectRef>
            <a:fontRef idx="minor">
              <a:schemeClr val="tx1"/>
            </a:fontRef>
          </p:style>
        </p:cxnSp>
        <p:cxnSp>
          <p:nvCxnSpPr>
            <p:cNvPr id="820" name="Straight Arrow Connector 819" descr="Blue arrow">
              <a:extLst>
                <a:ext uri="{FF2B5EF4-FFF2-40B4-BE49-F238E27FC236}">
                  <a16:creationId xmlns:a16="http://schemas.microsoft.com/office/drawing/2014/main" id="{1EF64E60-7C37-4EAF-A43B-E76E1C037EED}"/>
                </a:ext>
              </a:extLst>
            </p:cNvPr>
            <p:cNvCxnSpPr>
              <a:cxnSpLocks/>
            </p:cNvCxnSpPr>
            <p:nvPr/>
          </p:nvCxnSpPr>
          <p:spPr>
            <a:xfrm rot="16200000">
              <a:off x="5588384" y="1628281"/>
              <a:ext cx="0" cy="171829"/>
            </a:xfrm>
            <a:prstGeom prst="straightConnector1">
              <a:avLst/>
            </a:prstGeom>
            <a:ln>
              <a:solidFill>
                <a:schemeClr val="tx1"/>
              </a:solidFill>
              <a:headEnd type="none" w="lg" len="med"/>
              <a:tailEnd type="triangle" w="sm" len="sm"/>
            </a:ln>
          </p:spPr>
          <p:style>
            <a:lnRef idx="1">
              <a:schemeClr val="accent1"/>
            </a:lnRef>
            <a:fillRef idx="0">
              <a:schemeClr val="accent1"/>
            </a:fillRef>
            <a:effectRef idx="0">
              <a:schemeClr val="accent1"/>
            </a:effectRef>
            <a:fontRef idx="minor">
              <a:schemeClr val="tx1"/>
            </a:fontRef>
          </p:style>
        </p:cxnSp>
        <p:cxnSp>
          <p:nvCxnSpPr>
            <p:cNvPr id="821" name="Straight Arrow Connector 820" descr="Blue arrow">
              <a:extLst>
                <a:ext uri="{FF2B5EF4-FFF2-40B4-BE49-F238E27FC236}">
                  <a16:creationId xmlns:a16="http://schemas.microsoft.com/office/drawing/2014/main" id="{BC2A17B3-E8AB-4006-920C-A544FD39CB83}"/>
                </a:ext>
              </a:extLst>
            </p:cNvPr>
            <p:cNvCxnSpPr>
              <a:cxnSpLocks/>
            </p:cNvCxnSpPr>
            <p:nvPr/>
          </p:nvCxnSpPr>
          <p:spPr>
            <a:xfrm flipH="1">
              <a:off x="3841613" y="1644918"/>
              <a:ext cx="234992" cy="0"/>
            </a:xfrm>
            <a:prstGeom prst="straightConnector1">
              <a:avLst/>
            </a:prstGeom>
            <a:ln>
              <a:solidFill>
                <a:schemeClr val="tx1"/>
              </a:solidFill>
              <a:headEnd type="none" w="lg" len="med"/>
              <a:tailEnd type="triangle" w="sm" len="sm"/>
            </a:ln>
          </p:spPr>
          <p:style>
            <a:lnRef idx="1">
              <a:schemeClr val="accent1"/>
            </a:lnRef>
            <a:fillRef idx="0">
              <a:schemeClr val="accent1"/>
            </a:fillRef>
            <a:effectRef idx="0">
              <a:schemeClr val="accent1"/>
            </a:effectRef>
            <a:fontRef idx="minor">
              <a:schemeClr val="tx1"/>
            </a:fontRef>
          </p:style>
        </p:cxnSp>
        <p:grpSp>
          <p:nvGrpSpPr>
            <p:cNvPr id="822" name="bidirectional" descr=" bidirectional, junction, split, change course">
              <a:extLst>
                <a:ext uri="{FF2B5EF4-FFF2-40B4-BE49-F238E27FC236}">
                  <a16:creationId xmlns:a16="http://schemas.microsoft.com/office/drawing/2014/main" id="{4E84C5C1-9138-4405-9658-EEB90365DCC3}"/>
                </a:ext>
              </a:extLst>
            </p:cNvPr>
            <p:cNvGrpSpPr>
              <a:grpSpLocks noChangeAspect="1"/>
            </p:cNvGrpSpPr>
            <p:nvPr/>
          </p:nvGrpSpPr>
          <p:grpSpPr bwMode="auto">
            <a:xfrm>
              <a:off x="4194694" y="1610850"/>
              <a:ext cx="192057" cy="203945"/>
              <a:chOff x="5796" y="793"/>
              <a:chExt cx="210" cy="223"/>
            </a:xfrm>
          </p:grpSpPr>
          <p:sp>
            <p:nvSpPr>
              <p:cNvPr id="824" name="AutoShape 59">
                <a:extLst>
                  <a:ext uri="{FF2B5EF4-FFF2-40B4-BE49-F238E27FC236}">
                    <a16:creationId xmlns:a16="http://schemas.microsoft.com/office/drawing/2014/main" id="{55193048-E48C-4525-B50C-0AC1669384B9}"/>
                  </a:ext>
                </a:extLst>
              </p:cNvPr>
              <p:cNvSpPr>
                <a:spLocks noChangeAspect="1" noChangeArrowheads="1" noTextEdit="1"/>
              </p:cNvSpPr>
              <p:nvPr/>
            </p:nvSpPr>
            <p:spPr bwMode="auto">
              <a:xfrm>
                <a:off x="5796" y="793"/>
                <a:ext cx="210"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p>
                <a:pPr marL="0" marR="0" lvl="0" indent="0" algn="ctr" defTabSz="1097240" rtl="0" eaLnBrk="1" fontAlgn="auto" latinLnBrk="0" hangingPunct="1">
                  <a:lnSpc>
                    <a:spcPct val="100000"/>
                  </a:lnSpc>
                  <a:spcBef>
                    <a:spcPts val="0"/>
                  </a:spcBef>
                  <a:spcAft>
                    <a:spcPts val="0"/>
                  </a:spcAft>
                  <a:buClrTx/>
                  <a:buSzTx/>
                  <a:buFontTx/>
                  <a:buNone/>
                  <a:tabLst/>
                  <a:defRPr/>
                </a:pPr>
                <a:endParaRPr kumimoji="0" lang="en-US" sz="2118" b="0" i="0" u="none" strike="noStrike" kern="1200" cap="none" spc="0" normalizeH="0" baseline="0" noProof="0">
                  <a:ln>
                    <a:noFill/>
                  </a:ln>
                  <a:solidFill>
                    <a:srgbClr val="1A1A1A"/>
                  </a:solidFill>
                  <a:effectLst/>
                  <a:uLnTx/>
                  <a:uFillTx/>
                  <a:latin typeface="Segoe UI"/>
                  <a:ea typeface="+mn-ea"/>
                  <a:cs typeface="+mn-cs"/>
                </a:endParaRPr>
              </a:p>
            </p:txBody>
          </p:sp>
          <p:sp>
            <p:nvSpPr>
              <p:cNvPr id="825" name="Freeform 61">
                <a:extLst>
                  <a:ext uri="{FF2B5EF4-FFF2-40B4-BE49-F238E27FC236}">
                    <a16:creationId xmlns:a16="http://schemas.microsoft.com/office/drawing/2014/main" id="{529BB204-50AC-4C07-B980-1E5CA8BDC952}"/>
                  </a:ext>
                </a:extLst>
              </p:cNvPr>
              <p:cNvSpPr>
                <a:spLocks/>
              </p:cNvSpPr>
              <p:nvPr/>
            </p:nvSpPr>
            <p:spPr bwMode="auto">
              <a:xfrm>
                <a:off x="5796" y="793"/>
                <a:ext cx="121" cy="113"/>
              </a:xfrm>
              <a:custGeom>
                <a:avLst/>
                <a:gdLst>
                  <a:gd name="T0" fmla="*/ 55 w 104"/>
                  <a:gd name="T1" fmla="*/ 0 h 97"/>
                  <a:gd name="T2" fmla="*/ 0 w 104"/>
                  <a:gd name="T3" fmla="*/ 16 h 97"/>
                  <a:gd name="T4" fmla="*/ 42 w 104"/>
                  <a:gd name="T5" fmla="*/ 55 h 97"/>
                  <a:gd name="T6" fmla="*/ 45 w 104"/>
                  <a:gd name="T7" fmla="*/ 42 h 97"/>
                  <a:gd name="T8" fmla="*/ 75 w 104"/>
                  <a:gd name="T9" fmla="*/ 97 h 97"/>
                  <a:gd name="T10" fmla="*/ 104 w 104"/>
                  <a:gd name="T11" fmla="*/ 97 h 97"/>
                  <a:gd name="T12" fmla="*/ 53 w 104"/>
                  <a:gd name="T13" fmla="*/ 13 h 97"/>
                  <a:gd name="T14" fmla="*/ 55 w 104"/>
                  <a:gd name="T15" fmla="*/ 0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97">
                    <a:moveTo>
                      <a:pt x="55" y="0"/>
                    </a:moveTo>
                    <a:cubicBezTo>
                      <a:pt x="0" y="16"/>
                      <a:pt x="0" y="16"/>
                      <a:pt x="0" y="16"/>
                    </a:cubicBezTo>
                    <a:cubicBezTo>
                      <a:pt x="42" y="55"/>
                      <a:pt x="42" y="55"/>
                      <a:pt x="42" y="55"/>
                    </a:cubicBezTo>
                    <a:cubicBezTo>
                      <a:pt x="45" y="42"/>
                      <a:pt x="45" y="42"/>
                      <a:pt x="45" y="42"/>
                    </a:cubicBezTo>
                    <a:cubicBezTo>
                      <a:pt x="64" y="54"/>
                      <a:pt x="75" y="75"/>
                      <a:pt x="75" y="97"/>
                    </a:cubicBezTo>
                    <a:cubicBezTo>
                      <a:pt x="104" y="97"/>
                      <a:pt x="104" y="97"/>
                      <a:pt x="104" y="97"/>
                    </a:cubicBezTo>
                    <a:cubicBezTo>
                      <a:pt x="104" y="61"/>
                      <a:pt x="84" y="29"/>
                      <a:pt x="53" y="13"/>
                    </a:cubicBezTo>
                    <a:lnTo>
                      <a:pt x="55" y="0"/>
                    </a:ln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marL="0" marR="0" lvl="0" indent="0" algn="ctr" defTabSz="1097240" rtl="0" eaLnBrk="1" fontAlgn="auto" latinLnBrk="0" hangingPunct="1">
                  <a:lnSpc>
                    <a:spcPct val="100000"/>
                  </a:lnSpc>
                  <a:spcBef>
                    <a:spcPts val="0"/>
                  </a:spcBef>
                  <a:spcAft>
                    <a:spcPts val="0"/>
                  </a:spcAft>
                  <a:buClrTx/>
                  <a:buSzTx/>
                  <a:buFontTx/>
                  <a:buNone/>
                  <a:tabLst/>
                  <a:defRPr/>
                </a:pPr>
                <a:endParaRPr kumimoji="0" lang="en-US" sz="2118" b="0" i="0" u="none" strike="noStrike" kern="1200" cap="none" spc="0" normalizeH="0" baseline="0" noProof="0">
                  <a:ln>
                    <a:noFill/>
                  </a:ln>
                  <a:solidFill>
                    <a:srgbClr val="1A1A1A"/>
                  </a:solidFill>
                  <a:effectLst/>
                  <a:uLnTx/>
                  <a:uFillTx/>
                  <a:latin typeface="Segoe UI"/>
                  <a:ea typeface="+mn-ea"/>
                  <a:cs typeface="+mn-cs"/>
                </a:endParaRPr>
              </a:p>
            </p:txBody>
          </p:sp>
          <p:sp>
            <p:nvSpPr>
              <p:cNvPr id="826" name="Freeform 62">
                <a:extLst>
                  <a:ext uri="{FF2B5EF4-FFF2-40B4-BE49-F238E27FC236}">
                    <a16:creationId xmlns:a16="http://schemas.microsoft.com/office/drawing/2014/main" id="{61C5365F-683E-405F-866C-3A3C4F651D11}"/>
                  </a:ext>
                </a:extLst>
              </p:cNvPr>
              <p:cNvSpPr>
                <a:spLocks/>
              </p:cNvSpPr>
              <p:nvPr/>
            </p:nvSpPr>
            <p:spPr bwMode="auto">
              <a:xfrm>
                <a:off x="5884" y="793"/>
                <a:ext cx="121" cy="223"/>
              </a:xfrm>
              <a:custGeom>
                <a:avLst/>
                <a:gdLst>
                  <a:gd name="T0" fmla="*/ 52 w 104"/>
                  <a:gd name="T1" fmla="*/ 13 h 192"/>
                  <a:gd name="T2" fmla="*/ 0 w 104"/>
                  <a:gd name="T3" fmla="*/ 97 h 192"/>
                  <a:gd name="T4" fmla="*/ 97 w 104"/>
                  <a:gd name="T5" fmla="*/ 192 h 192"/>
                  <a:gd name="T6" fmla="*/ 97 w 104"/>
                  <a:gd name="T7" fmla="*/ 163 h 192"/>
                  <a:gd name="T8" fmla="*/ 29 w 104"/>
                  <a:gd name="T9" fmla="*/ 97 h 192"/>
                  <a:gd name="T10" fmla="*/ 60 w 104"/>
                  <a:gd name="T11" fmla="*/ 42 h 192"/>
                  <a:gd name="T12" fmla="*/ 63 w 104"/>
                  <a:gd name="T13" fmla="*/ 55 h 192"/>
                  <a:gd name="T14" fmla="*/ 104 w 104"/>
                  <a:gd name="T15" fmla="*/ 16 h 192"/>
                  <a:gd name="T16" fmla="*/ 49 w 104"/>
                  <a:gd name="T17" fmla="*/ 0 h 192"/>
                  <a:gd name="T18" fmla="*/ 52 w 104"/>
                  <a:gd name="T19" fmla="*/ 1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92">
                    <a:moveTo>
                      <a:pt x="52" y="13"/>
                    </a:moveTo>
                    <a:cubicBezTo>
                      <a:pt x="21" y="29"/>
                      <a:pt x="0" y="61"/>
                      <a:pt x="0" y="97"/>
                    </a:cubicBezTo>
                    <a:cubicBezTo>
                      <a:pt x="0" y="149"/>
                      <a:pt x="43" y="192"/>
                      <a:pt x="97" y="192"/>
                    </a:cubicBezTo>
                    <a:cubicBezTo>
                      <a:pt x="97" y="163"/>
                      <a:pt x="97" y="163"/>
                      <a:pt x="97" y="163"/>
                    </a:cubicBezTo>
                    <a:cubicBezTo>
                      <a:pt x="60" y="163"/>
                      <a:pt x="29" y="133"/>
                      <a:pt x="29" y="97"/>
                    </a:cubicBezTo>
                    <a:cubicBezTo>
                      <a:pt x="29" y="75"/>
                      <a:pt x="41" y="54"/>
                      <a:pt x="60" y="42"/>
                    </a:cubicBezTo>
                    <a:cubicBezTo>
                      <a:pt x="63" y="55"/>
                      <a:pt x="63" y="55"/>
                      <a:pt x="63" y="55"/>
                    </a:cubicBezTo>
                    <a:cubicBezTo>
                      <a:pt x="104" y="16"/>
                      <a:pt x="104" y="16"/>
                      <a:pt x="104" y="16"/>
                    </a:cubicBezTo>
                    <a:cubicBezTo>
                      <a:pt x="49" y="0"/>
                      <a:pt x="49" y="0"/>
                      <a:pt x="49" y="0"/>
                    </a:cubicBezTo>
                    <a:lnTo>
                      <a:pt x="52" y="13"/>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marL="0" marR="0" lvl="0" indent="0" algn="ctr" defTabSz="1097240" rtl="0" eaLnBrk="1" fontAlgn="auto" latinLnBrk="0" hangingPunct="1">
                  <a:lnSpc>
                    <a:spcPct val="100000"/>
                  </a:lnSpc>
                  <a:spcBef>
                    <a:spcPts val="0"/>
                  </a:spcBef>
                  <a:spcAft>
                    <a:spcPts val="0"/>
                  </a:spcAft>
                  <a:buClrTx/>
                  <a:buSzTx/>
                  <a:buFontTx/>
                  <a:buNone/>
                  <a:tabLst/>
                  <a:defRPr/>
                </a:pPr>
                <a:endParaRPr kumimoji="0" lang="en-US" sz="2118" b="0" i="0" u="none" strike="noStrike" kern="1200" cap="none" spc="0" normalizeH="0" baseline="0" noProof="0">
                  <a:ln>
                    <a:noFill/>
                  </a:ln>
                  <a:solidFill>
                    <a:srgbClr val="1A1A1A"/>
                  </a:solidFill>
                  <a:effectLst/>
                  <a:uLnTx/>
                  <a:uFillTx/>
                  <a:latin typeface="Segoe UI"/>
                  <a:ea typeface="+mn-ea"/>
                  <a:cs typeface="+mn-cs"/>
                </a:endParaRPr>
              </a:p>
            </p:txBody>
          </p:sp>
        </p:grpSp>
        <p:sp>
          <p:nvSpPr>
            <p:cNvPr id="823" name="TextBox 822">
              <a:extLst>
                <a:ext uri="{FF2B5EF4-FFF2-40B4-BE49-F238E27FC236}">
                  <a16:creationId xmlns:a16="http://schemas.microsoft.com/office/drawing/2014/main" id="{D3FA0852-E572-4245-81FA-7D6EE9758027}"/>
                </a:ext>
              </a:extLst>
            </p:cNvPr>
            <p:cNvSpPr txBox="1"/>
            <p:nvPr/>
          </p:nvSpPr>
          <p:spPr>
            <a:xfrm>
              <a:off x="4085135" y="1875186"/>
              <a:ext cx="411175" cy="86754"/>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Featurization</a:t>
              </a:r>
            </a:p>
          </p:txBody>
        </p:sp>
      </p:grpSp>
      <p:grpSp>
        <p:nvGrpSpPr>
          <p:cNvPr id="841" name="Group 840">
            <a:extLst>
              <a:ext uri="{FF2B5EF4-FFF2-40B4-BE49-F238E27FC236}">
                <a16:creationId xmlns:a16="http://schemas.microsoft.com/office/drawing/2014/main" id="{2CD8121B-83B5-40BD-8D17-656A84D203E7}"/>
              </a:ext>
            </a:extLst>
          </p:cNvPr>
          <p:cNvGrpSpPr/>
          <p:nvPr/>
        </p:nvGrpSpPr>
        <p:grpSpPr>
          <a:xfrm>
            <a:off x="7271522" y="1497383"/>
            <a:ext cx="4199307" cy="485576"/>
            <a:chOff x="7271522" y="1515891"/>
            <a:chExt cx="4199307" cy="485576"/>
          </a:xfrm>
        </p:grpSpPr>
        <p:sp>
          <p:nvSpPr>
            <p:cNvPr id="842" name="Rectangle 841">
              <a:extLst>
                <a:ext uri="{FF2B5EF4-FFF2-40B4-BE49-F238E27FC236}">
                  <a16:creationId xmlns:a16="http://schemas.microsoft.com/office/drawing/2014/main" id="{B4A48B20-699A-492A-B3B1-4E66C10EFDAF}"/>
                </a:ext>
                <a:ext uri="{C183D7F6-B498-43B3-948B-1728B52AA6E4}">
                  <adec:decorative xmlns:adec="http://schemas.microsoft.com/office/drawing/2017/decorative" val="1"/>
                </a:ext>
              </a:extLst>
            </p:cNvPr>
            <p:cNvSpPr/>
            <p:nvPr/>
          </p:nvSpPr>
          <p:spPr bwMode="auto">
            <a:xfrm>
              <a:off x="7271522" y="1515891"/>
              <a:ext cx="4199307" cy="485576"/>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400"/>
                </a:spcAft>
                <a:buClrTx/>
                <a:buSzTx/>
                <a:buFontTx/>
                <a:buNone/>
                <a:tabLst/>
                <a:defRPr/>
              </a:pPr>
              <a:r>
                <a:rPr kumimoji="0" lang="en-US" sz="900" b="0" i="0" u="none" strike="noStrike" kern="0" cap="none" spc="0" normalizeH="0" baseline="0" noProof="0">
                  <a:ln>
                    <a:noFill/>
                  </a:ln>
                  <a:solidFill>
                    <a:srgbClr val="0078D4"/>
                  </a:solidFill>
                  <a:effectLst/>
                  <a:uLnTx/>
                  <a:uFillTx/>
                  <a:latin typeface="Segoe UI"/>
                  <a:ea typeface="+mn-ea"/>
                  <a:cs typeface="Segoe UI Semibold" panose="020B0702040204020203" pitchFamily="34" charset="0"/>
                </a:rPr>
                <a:t>Model scoring</a:t>
              </a:r>
            </a:p>
          </p:txBody>
        </p:sp>
        <p:pic>
          <p:nvPicPr>
            <p:cNvPr id="843" name="Picture 842" descr="Government building">
              <a:extLst>
                <a:ext uri="{FF2B5EF4-FFF2-40B4-BE49-F238E27FC236}">
                  <a16:creationId xmlns:a16="http://schemas.microsoft.com/office/drawing/2014/main" id="{65371BBE-BF32-4E55-B011-43D6EB0FC3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11965" y="1562482"/>
              <a:ext cx="249598" cy="249594"/>
            </a:xfrm>
            <a:prstGeom prst="rect">
              <a:avLst/>
            </a:prstGeom>
          </p:spPr>
        </p:pic>
        <p:grpSp>
          <p:nvGrpSpPr>
            <p:cNvPr id="844" name="bidirectional" descr=" bidirectional, junction, split, change course">
              <a:extLst>
                <a:ext uri="{FF2B5EF4-FFF2-40B4-BE49-F238E27FC236}">
                  <a16:creationId xmlns:a16="http://schemas.microsoft.com/office/drawing/2014/main" id="{215C11D2-DE6C-4DA5-AFC4-82A2A0A7C0B6}"/>
                </a:ext>
              </a:extLst>
            </p:cNvPr>
            <p:cNvGrpSpPr>
              <a:grpSpLocks noChangeAspect="1"/>
            </p:cNvGrpSpPr>
            <p:nvPr/>
          </p:nvGrpSpPr>
          <p:grpSpPr bwMode="auto">
            <a:xfrm>
              <a:off x="9528181" y="1569103"/>
              <a:ext cx="222574" cy="236350"/>
              <a:chOff x="5796" y="793"/>
              <a:chExt cx="210" cy="223"/>
            </a:xfrm>
          </p:grpSpPr>
          <p:sp>
            <p:nvSpPr>
              <p:cNvPr id="851" name="AutoShape 59">
                <a:extLst>
                  <a:ext uri="{FF2B5EF4-FFF2-40B4-BE49-F238E27FC236}">
                    <a16:creationId xmlns:a16="http://schemas.microsoft.com/office/drawing/2014/main" id="{9F99CF4E-9C60-4F05-B5BD-0E25CDA1BA7A}"/>
                  </a:ext>
                </a:extLst>
              </p:cNvPr>
              <p:cNvSpPr>
                <a:spLocks noChangeAspect="1" noChangeArrowheads="1" noTextEdit="1"/>
              </p:cNvSpPr>
              <p:nvPr/>
            </p:nvSpPr>
            <p:spPr bwMode="auto">
              <a:xfrm>
                <a:off x="5796" y="793"/>
                <a:ext cx="210"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p>
                <a:pPr marL="0" marR="0" lvl="0" indent="0" algn="ctr" defTabSz="1097240" rtl="0" eaLnBrk="1" fontAlgn="auto" latinLnBrk="0" hangingPunct="1">
                  <a:lnSpc>
                    <a:spcPct val="100000"/>
                  </a:lnSpc>
                  <a:spcBef>
                    <a:spcPts val="0"/>
                  </a:spcBef>
                  <a:spcAft>
                    <a:spcPts val="0"/>
                  </a:spcAft>
                  <a:buClrTx/>
                  <a:buSzTx/>
                  <a:buFontTx/>
                  <a:buNone/>
                  <a:tabLst/>
                  <a:defRPr/>
                </a:pPr>
                <a:endParaRPr kumimoji="0" lang="en-US" sz="2118" b="0" i="0" u="none" strike="noStrike" kern="1200" cap="none" spc="0" normalizeH="0" baseline="0" noProof="0">
                  <a:ln>
                    <a:noFill/>
                  </a:ln>
                  <a:solidFill>
                    <a:srgbClr val="1A1A1A"/>
                  </a:solidFill>
                  <a:effectLst/>
                  <a:uLnTx/>
                  <a:uFillTx/>
                  <a:latin typeface="Segoe UI"/>
                  <a:ea typeface="+mn-ea"/>
                  <a:cs typeface="+mn-cs"/>
                </a:endParaRPr>
              </a:p>
            </p:txBody>
          </p:sp>
          <p:sp>
            <p:nvSpPr>
              <p:cNvPr id="852" name="Freeform 61">
                <a:extLst>
                  <a:ext uri="{FF2B5EF4-FFF2-40B4-BE49-F238E27FC236}">
                    <a16:creationId xmlns:a16="http://schemas.microsoft.com/office/drawing/2014/main" id="{C0126FD0-ABDD-4AB2-8670-D497305FFE4D}"/>
                  </a:ext>
                </a:extLst>
              </p:cNvPr>
              <p:cNvSpPr>
                <a:spLocks/>
              </p:cNvSpPr>
              <p:nvPr/>
            </p:nvSpPr>
            <p:spPr bwMode="auto">
              <a:xfrm>
                <a:off x="5796" y="793"/>
                <a:ext cx="121" cy="113"/>
              </a:xfrm>
              <a:custGeom>
                <a:avLst/>
                <a:gdLst>
                  <a:gd name="T0" fmla="*/ 55 w 104"/>
                  <a:gd name="T1" fmla="*/ 0 h 97"/>
                  <a:gd name="T2" fmla="*/ 0 w 104"/>
                  <a:gd name="T3" fmla="*/ 16 h 97"/>
                  <a:gd name="T4" fmla="*/ 42 w 104"/>
                  <a:gd name="T5" fmla="*/ 55 h 97"/>
                  <a:gd name="T6" fmla="*/ 45 w 104"/>
                  <a:gd name="T7" fmla="*/ 42 h 97"/>
                  <a:gd name="T8" fmla="*/ 75 w 104"/>
                  <a:gd name="T9" fmla="*/ 97 h 97"/>
                  <a:gd name="T10" fmla="*/ 104 w 104"/>
                  <a:gd name="T11" fmla="*/ 97 h 97"/>
                  <a:gd name="T12" fmla="*/ 53 w 104"/>
                  <a:gd name="T13" fmla="*/ 13 h 97"/>
                  <a:gd name="T14" fmla="*/ 55 w 104"/>
                  <a:gd name="T15" fmla="*/ 0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97">
                    <a:moveTo>
                      <a:pt x="55" y="0"/>
                    </a:moveTo>
                    <a:cubicBezTo>
                      <a:pt x="0" y="16"/>
                      <a:pt x="0" y="16"/>
                      <a:pt x="0" y="16"/>
                    </a:cubicBezTo>
                    <a:cubicBezTo>
                      <a:pt x="42" y="55"/>
                      <a:pt x="42" y="55"/>
                      <a:pt x="42" y="55"/>
                    </a:cubicBezTo>
                    <a:cubicBezTo>
                      <a:pt x="45" y="42"/>
                      <a:pt x="45" y="42"/>
                      <a:pt x="45" y="42"/>
                    </a:cubicBezTo>
                    <a:cubicBezTo>
                      <a:pt x="64" y="54"/>
                      <a:pt x="75" y="75"/>
                      <a:pt x="75" y="97"/>
                    </a:cubicBezTo>
                    <a:cubicBezTo>
                      <a:pt x="104" y="97"/>
                      <a:pt x="104" y="97"/>
                      <a:pt x="104" y="97"/>
                    </a:cubicBezTo>
                    <a:cubicBezTo>
                      <a:pt x="104" y="61"/>
                      <a:pt x="84" y="29"/>
                      <a:pt x="53" y="13"/>
                    </a:cubicBezTo>
                    <a:lnTo>
                      <a:pt x="55" y="0"/>
                    </a:ln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marL="0" marR="0" lvl="0" indent="0" algn="ctr" defTabSz="1097240" rtl="0" eaLnBrk="1" fontAlgn="auto" latinLnBrk="0" hangingPunct="1">
                  <a:lnSpc>
                    <a:spcPct val="100000"/>
                  </a:lnSpc>
                  <a:spcBef>
                    <a:spcPts val="0"/>
                  </a:spcBef>
                  <a:spcAft>
                    <a:spcPts val="0"/>
                  </a:spcAft>
                  <a:buClrTx/>
                  <a:buSzTx/>
                  <a:buFontTx/>
                  <a:buNone/>
                  <a:tabLst/>
                  <a:defRPr/>
                </a:pPr>
                <a:endParaRPr kumimoji="0" lang="en-US" sz="2118" b="0" i="0" u="none" strike="noStrike" kern="1200" cap="none" spc="0" normalizeH="0" baseline="0" noProof="0">
                  <a:ln>
                    <a:noFill/>
                  </a:ln>
                  <a:solidFill>
                    <a:srgbClr val="1A1A1A"/>
                  </a:solidFill>
                  <a:effectLst/>
                  <a:uLnTx/>
                  <a:uFillTx/>
                  <a:latin typeface="Segoe UI"/>
                  <a:ea typeface="+mn-ea"/>
                  <a:cs typeface="+mn-cs"/>
                </a:endParaRPr>
              </a:p>
            </p:txBody>
          </p:sp>
          <p:sp>
            <p:nvSpPr>
              <p:cNvPr id="853" name="Freeform 62">
                <a:extLst>
                  <a:ext uri="{FF2B5EF4-FFF2-40B4-BE49-F238E27FC236}">
                    <a16:creationId xmlns:a16="http://schemas.microsoft.com/office/drawing/2014/main" id="{C3430674-AF4D-4D46-8776-AD17DBFD0799}"/>
                  </a:ext>
                </a:extLst>
              </p:cNvPr>
              <p:cNvSpPr>
                <a:spLocks/>
              </p:cNvSpPr>
              <p:nvPr/>
            </p:nvSpPr>
            <p:spPr bwMode="auto">
              <a:xfrm>
                <a:off x="5884" y="793"/>
                <a:ext cx="121" cy="223"/>
              </a:xfrm>
              <a:custGeom>
                <a:avLst/>
                <a:gdLst>
                  <a:gd name="T0" fmla="*/ 52 w 104"/>
                  <a:gd name="T1" fmla="*/ 13 h 192"/>
                  <a:gd name="T2" fmla="*/ 0 w 104"/>
                  <a:gd name="T3" fmla="*/ 97 h 192"/>
                  <a:gd name="T4" fmla="*/ 97 w 104"/>
                  <a:gd name="T5" fmla="*/ 192 h 192"/>
                  <a:gd name="T6" fmla="*/ 97 w 104"/>
                  <a:gd name="T7" fmla="*/ 163 h 192"/>
                  <a:gd name="T8" fmla="*/ 29 w 104"/>
                  <a:gd name="T9" fmla="*/ 97 h 192"/>
                  <a:gd name="T10" fmla="*/ 60 w 104"/>
                  <a:gd name="T11" fmla="*/ 42 h 192"/>
                  <a:gd name="T12" fmla="*/ 63 w 104"/>
                  <a:gd name="T13" fmla="*/ 55 h 192"/>
                  <a:gd name="T14" fmla="*/ 104 w 104"/>
                  <a:gd name="T15" fmla="*/ 16 h 192"/>
                  <a:gd name="T16" fmla="*/ 49 w 104"/>
                  <a:gd name="T17" fmla="*/ 0 h 192"/>
                  <a:gd name="T18" fmla="*/ 52 w 104"/>
                  <a:gd name="T19" fmla="*/ 1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92">
                    <a:moveTo>
                      <a:pt x="52" y="13"/>
                    </a:moveTo>
                    <a:cubicBezTo>
                      <a:pt x="21" y="29"/>
                      <a:pt x="0" y="61"/>
                      <a:pt x="0" y="97"/>
                    </a:cubicBezTo>
                    <a:cubicBezTo>
                      <a:pt x="0" y="149"/>
                      <a:pt x="43" y="192"/>
                      <a:pt x="97" y="192"/>
                    </a:cubicBezTo>
                    <a:cubicBezTo>
                      <a:pt x="97" y="163"/>
                      <a:pt x="97" y="163"/>
                      <a:pt x="97" y="163"/>
                    </a:cubicBezTo>
                    <a:cubicBezTo>
                      <a:pt x="60" y="163"/>
                      <a:pt x="29" y="133"/>
                      <a:pt x="29" y="97"/>
                    </a:cubicBezTo>
                    <a:cubicBezTo>
                      <a:pt x="29" y="75"/>
                      <a:pt x="41" y="54"/>
                      <a:pt x="60" y="42"/>
                    </a:cubicBezTo>
                    <a:cubicBezTo>
                      <a:pt x="63" y="55"/>
                      <a:pt x="63" y="55"/>
                      <a:pt x="63" y="55"/>
                    </a:cubicBezTo>
                    <a:cubicBezTo>
                      <a:pt x="104" y="16"/>
                      <a:pt x="104" y="16"/>
                      <a:pt x="104" y="16"/>
                    </a:cubicBezTo>
                    <a:cubicBezTo>
                      <a:pt x="49" y="0"/>
                      <a:pt x="49" y="0"/>
                      <a:pt x="49" y="0"/>
                    </a:cubicBezTo>
                    <a:lnTo>
                      <a:pt x="52" y="13"/>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marL="0" marR="0" lvl="0" indent="0" algn="ctr" defTabSz="1097240" rtl="0" eaLnBrk="1" fontAlgn="auto" latinLnBrk="0" hangingPunct="1">
                  <a:lnSpc>
                    <a:spcPct val="100000"/>
                  </a:lnSpc>
                  <a:spcBef>
                    <a:spcPts val="0"/>
                  </a:spcBef>
                  <a:spcAft>
                    <a:spcPts val="0"/>
                  </a:spcAft>
                  <a:buClrTx/>
                  <a:buSzTx/>
                  <a:buFontTx/>
                  <a:buNone/>
                  <a:tabLst/>
                  <a:defRPr/>
                </a:pPr>
                <a:endParaRPr kumimoji="0" lang="en-US" sz="2118" b="0" i="0" u="none" strike="noStrike" kern="1200" cap="none" spc="0" normalizeH="0" baseline="0" noProof="0">
                  <a:ln>
                    <a:noFill/>
                  </a:ln>
                  <a:solidFill>
                    <a:srgbClr val="1A1A1A"/>
                  </a:solidFill>
                  <a:effectLst/>
                  <a:uLnTx/>
                  <a:uFillTx/>
                  <a:latin typeface="Segoe UI"/>
                  <a:ea typeface="+mn-ea"/>
                  <a:cs typeface="+mn-cs"/>
                </a:endParaRPr>
              </a:p>
            </p:txBody>
          </p:sp>
        </p:grpSp>
        <p:grpSp>
          <p:nvGrpSpPr>
            <p:cNvPr id="845" name="Group 844" descr="Brain">
              <a:extLst>
                <a:ext uri="{FF2B5EF4-FFF2-40B4-BE49-F238E27FC236}">
                  <a16:creationId xmlns:a16="http://schemas.microsoft.com/office/drawing/2014/main" id="{1EB5139D-DC8D-4AB4-8C4C-62FF8251E3C1}"/>
                </a:ext>
              </a:extLst>
            </p:cNvPr>
            <p:cNvGrpSpPr/>
            <p:nvPr/>
          </p:nvGrpSpPr>
          <p:grpSpPr>
            <a:xfrm>
              <a:off x="10111049" y="1573415"/>
              <a:ext cx="226980" cy="227726"/>
              <a:chOff x="10104388" y="2268538"/>
              <a:chExt cx="482600" cy="484188"/>
            </a:xfrm>
          </p:grpSpPr>
          <p:sp>
            <p:nvSpPr>
              <p:cNvPr id="849" name="Freeform 6">
                <a:extLst>
                  <a:ext uri="{FF2B5EF4-FFF2-40B4-BE49-F238E27FC236}">
                    <a16:creationId xmlns:a16="http://schemas.microsoft.com/office/drawing/2014/main" id="{7D39796F-DAB4-4684-B21D-5847E2AAC2BC}"/>
                  </a:ext>
                </a:extLst>
              </p:cNvPr>
              <p:cNvSpPr>
                <a:spLocks/>
              </p:cNvSpPr>
              <p:nvPr/>
            </p:nvSpPr>
            <p:spPr bwMode="auto">
              <a:xfrm>
                <a:off x="10104388" y="2268538"/>
                <a:ext cx="231775" cy="484188"/>
              </a:xfrm>
              <a:custGeom>
                <a:avLst/>
                <a:gdLst>
                  <a:gd name="T0" fmla="*/ 534 w 534"/>
                  <a:gd name="T1" fmla="*/ 831 h 1115"/>
                  <a:gd name="T2" fmla="*/ 534 w 534"/>
                  <a:gd name="T3" fmla="*/ 116 h 1115"/>
                  <a:gd name="T4" fmla="*/ 521 w 534"/>
                  <a:gd name="T5" fmla="*/ 68 h 1115"/>
                  <a:gd name="T6" fmla="*/ 518 w 534"/>
                  <a:gd name="T7" fmla="*/ 61 h 1115"/>
                  <a:gd name="T8" fmla="*/ 517 w 534"/>
                  <a:gd name="T9" fmla="*/ 61 h 1115"/>
                  <a:gd name="T10" fmla="*/ 411 w 534"/>
                  <a:gd name="T11" fmla="*/ 0 h 1115"/>
                  <a:gd name="T12" fmla="*/ 290 w 534"/>
                  <a:gd name="T13" fmla="*/ 106 h 1115"/>
                  <a:gd name="T14" fmla="*/ 273 w 534"/>
                  <a:gd name="T15" fmla="*/ 105 h 1115"/>
                  <a:gd name="T16" fmla="*/ 99 w 534"/>
                  <a:gd name="T17" fmla="*/ 280 h 1115"/>
                  <a:gd name="T18" fmla="*/ 104 w 534"/>
                  <a:gd name="T19" fmla="*/ 323 h 1115"/>
                  <a:gd name="T20" fmla="*/ 0 w 534"/>
                  <a:gd name="T21" fmla="*/ 591 h 1115"/>
                  <a:gd name="T22" fmla="*/ 259 w 534"/>
                  <a:gd name="T23" fmla="*/ 964 h 1115"/>
                  <a:gd name="T24" fmla="*/ 260 w 534"/>
                  <a:gd name="T25" fmla="*/ 970 h 1115"/>
                  <a:gd name="T26" fmla="*/ 397 w 534"/>
                  <a:gd name="T27" fmla="*/ 1108 h 1115"/>
                  <a:gd name="T28" fmla="*/ 503 w 534"/>
                  <a:gd name="T29" fmla="*/ 1096 h 1115"/>
                  <a:gd name="T30" fmla="*/ 534 w 534"/>
                  <a:gd name="T31" fmla="*/ 1049 h 1115"/>
                  <a:gd name="T32" fmla="*/ 534 w 534"/>
                  <a:gd name="T33" fmla="*/ 831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4" h="1115">
                    <a:moveTo>
                      <a:pt x="534" y="831"/>
                    </a:moveTo>
                    <a:cubicBezTo>
                      <a:pt x="534" y="116"/>
                      <a:pt x="534" y="116"/>
                      <a:pt x="534" y="116"/>
                    </a:cubicBezTo>
                    <a:cubicBezTo>
                      <a:pt x="534" y="98"/>
                      <a:pt x="529" y="82"/>
                      <a:pt x="521" y="68"/>
                    </a:cubicBezTo>
                    <a:cubicBezTo>
                      <a:pt x="520" y="65"/>
                      <a:pt x="519" y="63"/>
                      <a:pt x="518" y="61"/>
                    </a:cubicBezTo>
                    <a:cubicBezTo>
                      <a:pt x="518" y="61"/>
                      <a:pt x="518" y="61"/>
                      <a:pt x="517" y="61"/>
                    </a:cubicBezTo>
                    <a:cubicBezTo>
                      <a:pt x="496" y="25"/>
                      <a:pt x="457" y="0"/>
                      <a:pt x="411" y="0"/>
                    </a:cubicBezTo>
                    <a:cubicBezTo>
                      <a:pt x="349" y="0"/>
                      <a:pt x="298" y="46"/>
                      <a:pt x="290" y="106"/>
                    </a:cubicBezTo>
                    <a:cubicBezTo>
                      <a:pt x="284" y="105"/>
                      <a:pt x="279" y="105"/>
                      <a:pt x="273" y="105"/>
                    </a:cubicBezTo>
                    <a:cubicBezTo>
                      <a:pt x="177" y="105"/>
                      <a:pt x="99" y="183"/>
                      <a:pt x="99" y="280"/>
                    </a:cubicBezTo>
                    <a:cubicBezTo>
                      <a:pt x="99" y="295"/>
                      <a:pt x="101" y="309"/>
                      <a:pt x="104" y="323"/>
                    </a:cubicBezTo>
                    <a:cubicBezTo>
                      <a:pt x="40" y="394"/>
                      <a:pt x="0" y="487"/>
                      <a:pt x="0" y="591"/>
                    </a:cubicBezTo>
                    <a:cubicBezTo>
                      <a:pt x="0" y="762"/>
                      <a:pt x="108" y="907"/>
                      <a:pt x="259" y="964"/>
                    </a:cubicBezTo>
                    <a:cubicBezTo>
                      <a:pt x="259" y="966"/>
                      <a:pt x="259" y="968"/>
                      <a:pt x="260" y="970"/>
                    </a:cubicBezTo>
                    <a:cubicBezTo>
                      <a:pt x="273" y="1039"/>
                      <a:pt x="329" y="1094"/>
                      <a:pt x="397" y="1108"/>
                    </a:cubicBezTo>
                    <a:cubicBezTo>
                      <a:pt x="435" y="1115"/>
                      <a:pt x="472" y="1110"/>
                      <a:pt x="503" y="1096"/>
                    </a:cubicBezTo>
                    <a:cubicBezTo>
                      <a:pt x="522" y="1088"/>
                      <a:pt x="534" y="1069"/>
                      <a:pt x="534" y="1049"/>
                    </a:cubicBezTo>
                    <a:lnTo>
                      <a:pt x="534" y="831"/>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850" name="Freeform 7">
                <a:extLst>
                  <a:ext uri="{FF2B5EF4-FFF2-40B4-BE49-F238E27FC236}">
                    <a16:creationId xmlns:a16="http://schemas.microsoft.com/office/drawing/2014/main" id="{23BB6DE5-7C1B-412A-BD1E-4B185DFCDD2D}"/>
                  </a:ext>
                </a:extLst>
              </p:cNvPr>
              <p:cNvSpPr>
                <a:spLocks/>
              </p:cNvSpPr>
              <p:nvPr/>
            </p:nvSpPr>
            <p:spPr bwMode="auto">
              <a:xfrm>
                <a:off x="10355213" y="2268538"/>
                <a:ext cx="231775" cy="484188"/>
              </a:xfrm>
              <a:custGeom>
                <a:avLst/>
                <a:gdLst>
                  <a:gd name="T0" fmla="*/ 0 w 534"/>
                  <a:gd name="T1" fmla="*/ 831 h 1115"/>
                  <a:gd name="T2" fmla="*/ 0 w 534"/>
                  <a:gd name="T3" fmla="*/ 116 h 1115"/>
                  <a:gd name="T4" fmla="*/ 14 w 534"/>
                  <a:gd name="T5" fmla="*/ 68 h 1115"/>
                  <a:gd name="T6" fmla="*/ 17 w 534"/>
                  <a:gd name="T7" fmla="*/ 61 h 1115"/>
                  <a:gd name="T8" fmla="*/ 17 w 534"/>
                  <a:gd name="T9" fmla="*/ 61 h 1115"/>
                  <a:gd name="T10" fmla="*/ 123 w 534"/>
                  <a:gd name="T11" fmla="*/ 0 h 1115"/>
                  <a:gd name="T12" fmla="*/ 245 w 534"/>
                  <a:gd name="T13" fmla="*/ 106 h 1115"/>
                  <a:gd name="T14" fmla="*/ 262 w 534"/>
                  <a:gd name="T15" fmla="*/ 105 h 1115"/>
                  <a:gd name="T16" fmla="*/ 436 w 534"/>
                  <a:gd name="T17" fmla="*/ 280 h 1115"/>
                  <a:gd name="T18" fmla="*/ 431 w 534"/>
                  <a:gd name="T19" fmla="*/ 323 h 1115"/>
                  <a:gd name="T20" fmla="*/ 534 w 534"/>
                  <a:gd name="T21" fmla="*/ 591 h 1115"/>
                  <a:gd name="T22" fmla="*/ 276 w 534"/>
                  <a:gd name="T23" fmla="*/ 964 h 1115"/>
                  <a:gd name="T24" fmla="*/ 275 w 534"/>
                  <a:gd name="T25" fmla="*/ 970 h 1115"/>
                  <a:gd name="T26" fmla="*/ 138 w 534"/>
                  <a:gd name="T27" fmla="*/ 1108 h 1115"/>
                  <a:gd name="T28" fmla="*/ 32 w 534"/>
                  <a:gd name="T29" fmla="*/ 1096 h 1115"/>
                  <a:gd name="T30" fmla="*/ 0 w 534"/>
                  <a:gd name="T31" fmla="*/ 1049 h 1115"/>
                  <a:gd name="T32" fmla="*/ 0 w 534"/>
                  <a:gd name="T33" fmla="*/ 831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4" h="1115">
                    <a:moveTo>
                      <a:pt x="0" y="831"/>
                    </a:moveTo>
                    <a:cubicBezTo>
                      <a:pt x="0" y="116"/>
                      <a:pt x="0" y="116"/>
                      <a:pt x="0" y="116"/>
                    </a:cubicBezTo>
                    <a:cubicBezTo>
                      <a:pt x="0" y="98"/>
                      <a:pt x="5" y="82"/>
                      <a:pt x="14" y="68"/>
                    </a:cubicBezTo>
                    <a:cubicBezTo>
                      <a:pt x="15" y="65"/>
                      <a:pt x="16" y="63"/>
                      <a:pt x="17" y="61"/>
                    </a:cubicBezTo>
                    <a:cubicBezTo>
                      <a:pt x="17" y="61"/>
                      <a:pt x="17" y="61"/>
                      <a:pt x="17" y="61"/>
                    </a:cubicBezTo>
                    <a:cubicBezTo>
                      <a:pt x="39" y="25"/>
                      <a:pt x="78" y="0"/>
                      <a:pt x="123" y="0"/>
                    </a:cubicBezTo>
                    <a:cubicBezTo>
                      <a:pt x="185" y="0"/>
                      <a:pt x="237" y="46"/>
                      <a:pt x="245" y="106"/>
                    </a:cubicBezTo>
                    <a:cubicBezTo>
                      <a:pt x="250" y="105"/>
                      <a:pt x="256" y="105"/>
                      <a:pt x="262" y="105"/>
                    </a:cubicBezTo>
                    <a:cubicBezTo>
                      <a:pt x="358" y="105"/>
                      <a:pt x="436" y="183"/>
                      <a:pt x="436" y="280"/>
                    </a:cubicBezTo>
                    <a:cubicBezTo>
                      <a:pt x="436" y="295"/>
                      <a:pt x="434" y="309"/>
                      <a:pt x="431" y="323"/>
                    </a:cubicBezTo>
                    <a:cubicBezTo>
                      <a:pt x="495" y="394"/>
                      <a:pt x="534" y="487"/>
                      <a:pt x="534" y="591"/>
                    </a:cubicBezTo>
                    <a:cubicBezTo>
                      <a:pt x="534" y="762"/>
                      <a:pt x="427" y="907"/>
                      <a:pt x="276" y="964"/>
                    </a:cubicBezTo>
                    <a:cubicBezTo>
                      <a:pt x="275" y="966"/>
                      <a:pt x="275" y="968"/>
                      <a:pt x="275" y="970"/>
                    </a:cubicBezTo>
                    <a:cubicBezTo>
                      <a:pt x="262" y="1039"/>
                      <a:pt x="206" y="1094"/>
                      <a:pt x="138" y="1108"/>
                    </a:cubicBezTo>
                    <a:cubicBezTo>
                      <a:pt x="100" y="1115"/>
                      <a:pt x="63" y="1110"/>
                      <a:pt x="32" y="1096"/>
                    </a:cubicBezTo>
                    <a:cubicBezTo>
                      <a:pt x="13" y="1088"/>
                      <a:pt x="0" y="1069"/>
                      <a:pt x="0" y="1049"/>
                    </a:cubicBezTo>
                    <a:lnTo>
                      <a:pt x="0" y="831"/>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846" name="TextBox 845">
              <a:extLst>
                <a:ext uri="{FF2B5EF4-FFF2-40B4-BE49-F238E27FC236}">
                  <a16:creationId xmlns:a16="http://schemas.microsoft.com/office/drawing/2014/main" id="{3310FCD0-BE88-4216-9544-FCE8DBE2EB8B}"/>
                </a:ext>
              </a:extLst>
            </p:cNvPr>
            <p:cNvSpPr txBox="1"/>
            <p:nvPr/>
          </p:nvSpPr>
          <p:spPr>
            <a:xfrm>
              <a:off x="8910127" y="1877227"/>
              <a:ext cx="253274" cy="9233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Policies</a:t>
              </a:r>
            </a:p>
          </p:txBody>
        </p:sp>
        <p:sp>
          <p:nvSpPr>
            <p:cNvPr id="847" name="TextBox 846">
              <a:extLst>
                <a:ext uri="{FF2B5EF4-FFF2-40B4-BE49-F238E27FC236}">
                  <a16:creationId xmlns:a16="http://schemas.microsoft.com/office/drawing/2014/main" id="{76C035C0-D6FF-44A7-AF8F-E4B19FCECBEC}"/>
                </a:ext>
              </a:extLst>
            </p:cNvPr>
            <p:cNvSpPr txBox="1"/>
            <p:nvPr/>
          </p:nvSpPr>
          <p:spPr>
            <a:xfrm>
              <a:off x="9420658" y="1877227"/>
              <a:ext cx="437620" cy="9233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Featurization</a:t>
              </a:r>
            </a:p>
          </p:txBody>
        </p:sp>
        <p:sp>
          <p:nvSpPr>
            <p:cNvPr id="848" name="TextBox 847">
              <a:extLst>
                <a:ext uri="{FF2B5EF4-FFF2-40B4-BE49-F238E27FC236}">
                  <a16:creationId xmlns:a16="http://schemas.microsoft.com/office/drawing/2014/main" id="{75524716-284A-4D20-AF31-5AD2711A01EF}"/>
                </a:ext>
              </a:extLst>
            </p:cNvPr>
            <p:cNvSpPr txBox="1"/>
            <p:nvPr/>
          </p:nvSpPr>
          <p:spPr>
            <a:xfrm>
              <a:off x="10115535" y="1877227"/>
              <a:ext cx="218008" cy="9233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Model</a:t>
              </a:r>
            </a:p>
          </p:txBody>
        </p:sp>
      </p:grpSp>
      <p:grpSp>
        <p:nvGrpSpPr>
          <p:cNvPr id="854" name="Group 853" descr="Data stores, processing &amp; access">
            <a:extLst>
              <a:ext uri="{FF2B5EF4-FFF2-40B4-BE49-F238E27FC236}">
                <a16:creationId xmlns:a16="http://schemas.microsoft.com/office/drawing/2014/main" id="{94B7F353-12A7-42EA-AF92-08D9D477EA69}"/>
              </a:ext>
            </a:extLst>
          </p:cNvPr>
          <p:cNvGrpSpPr/>
          <p:nvPr/>
        </p:nvGrpSpPr>
        <p:grpSpPr>
          <a:xfrm>
            <a:off x="441464" y="2163442"/>
            <a:ext cx="169688" cy="1645920"/>
            <a:chOff x="441464" y="1311903"/>
            <a:chExt cx="169688" cy="1645920"/>
          </a:xfrm>
        </p:grpSpPr>
        <p:cxnSp>
          <p:nvCxnSpPr>
            <p:cNvPr id="855" name="Straight Arrow Connector 854">
              <a:extLst>
                <a:ext uri="{FF2B5EF4-FFF2-40B4-BE49-F238E27FC236}">
                  <a16:creationId xmlns:a16="http://schemas.microsoft.com/office/drawing/2014/main" id="{098CA325-1C90-4467-89C0-104C1268C174}"/>
                </a:ext>
              </a:extLst>
            </p:cNvPr>
            <p:cNvCxnSpPr>
              <a:cxnSpLocks/>
            </p:cNvCxnSpPr>
            <p:nvPr/>
          </p:nvCxnSpPr>
          <p:spPr>
            <a:xfrm rot="16200000">
              <a:off x="-211808" y="2134863"/>
              <a:ext cx="1645920"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856" name="TextBox 855">
              <a:extLst>
                <a:ext uri="{FF2B5EF4-FFF2-40B4-BE49-F238E27FC236}">
                  <a16:creationId xmlns:a16="http://schemas.microsoft.com/office/drawing/2014/main" id="{F645EF24-A52C-43FB-8388-5FF6A083D03C}"/>
                </a:ext>
              </a:extLst>
            </p:cNvPr>
            <p:cNvSpPr txBox="1"/>
            <p:nvPr/>
          </p:nvSpPr>
          <p:spPr>
            <a:xfrm rot="16200000">
              <a:off x="-228500" y="2160272"/>
              <a:ext cx="1463040"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Data store, processing &amp; access</a:t>
              </a:r>
            </a:p>
          </p:txBody>
        </p:sp>
      </p:grpSp>
      <p:sp>
        <p:nvSpPr>
          <p:cNvPr id="857" name="Rectangle 856">
            <a:extLst>
              <a:ext uri="{FF2B5EF4-FFF2-40B4-BE49-F238E27FC236}">
                <a16:creationId xmlns:a16="http://schemas.microsoft.com/office/drawing/2014/main" id="{8F841780-F32D-4765-9C22-64FE82037A9A}"/>
              </a:ext>
            </a:extLst>
          </p:cNvPr>
          <p:cNvSpPr/>
          <p:nvPr/>
        </p:nvSpPr>
        <p:spPr bwMode="auto">
          <a:xfrm>
            <a:off x="1309528" y="2576053"/>
            <a:ext cx="10254335" cy="735769"/>
          </a:xfrm>
          <a:prstGeom prst="rect">
            <a:avLst/>
          </a:prstGeom>
          <a:solidFill>
            <a:schemeClr val="bg1">
              <a:lumMod val="95000"/>
            </a:schemeClr>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91440" bIns="91440" numCol="1" spcCol="0" rtlCol="0" fromWordArt="0" anchor="t" anchorCtr="0" forceAA="0" compatLnSpc="1">
            <a:prstTxWarp prst="textNoShape">
              <a:avLst/>
            </a:prstTxWarp>
            <a:noAutofit/>
          </a:bodyPr>
          <a:lstStyle/>
          <a:p>
            <a:pPr marL="0" marR="0" lvl="0" indent="0" algn="l" defTabSz="710593"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API/</a:t>
            </a:r>
            <a:b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Microservices</a:t>
            </a:r>
          </a:p>
        </p:txBody>
      </p:sp>
      <p:cxnSp>
        <p:nvCxnSpPr>
          <p:cNvPr id="858" name="Straight Arrow Connector 857">
            <a:extLst>
              <a:ext uri="{FF2B5EF4-FFF2-40B4-BE49-F238E27FC236}">
                <a16:creationId xmlns:a16="http://schemas.microsoft.com/office/drawing/2014/main" id="{EF1D363E-E104-4272-BDC8-E059CCDCF8CA}"/>
              </a:ext>
            </a:extLst>
          </p:cNvPr>
          <p:cNvCxnSpPr>
            <a:cxnSpLocks/>
          </p:cNvCxnSpPr>
          <p:nvPr/>
        </p:nvCxnSpPr>
        <p:spPr>
          <a:xfrm flipH="1">
            <a:off x="4632163" y="2950020"/>
            <a:ext cx="731520" cy="0"/>
          </a:xfrm>
          <a:prstGeom prst="straightConnector1">
            <a:avLst/>
          </a:prstGeom>
          <a:ln w="15875">
            <a:solidFill>
              <a:schemeClr val="accent1"/>
            </a:solidFill>
            <a:prstDash val="solid"/>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859" name="Rectangle 858">
            <a:extLst>
              <a:ext uri="{FF2B5EF4-FFF2-40B4-BE49-F238E27FC236}">
                <a16:creationId xmlns:a16="http://schemas.microsoft.com/office/drawing/2014/main" id="{326348BA-A9E6-46B7-B871-B4DB325DABD4}"/>
              </a:ext>
            </a:extLst>
          </p:cNvPr>
          <p:cNvSpPr/>
          <p:nvPr/>
        </p:nvSpPr>
        <p:spPr bwMode="auto">
          <a:xfrm>
            <a:off x="4759942" y="2818444"/>
            <a:ext cx="475962" cy="263153"/>
          </a:xfrm>
          <a:prstGeom prst="rect">
            <a:avLst/>
          </a:prstGeom>
          <a:solidFill>
            <a:srgbClr val="F2F2F2"/>
          </a:solidFill>
          <a:ln w="952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710593" rtl="0" eaLnBrk="1" fontAlgn="auto" latinLnBrk="0" hangingPunct="1">
              <a:lnSpc>
                <a:spcPct val="100000"/>
              </a:lnSpc>
              <a:spcBef>
                <a:spcPct val="0"/>
              </a:spcBef>
              <a:spcAft>
                <a:spcPct val="35000"/>
              </a:spcAft>
              <a:buClrTx/>
              <a:buSzTx/>
              <a:buFontTx/>
              <a:buNone/>
              <a:tabLst/>
              <a:defRPr/>
            </a:pPr>
            <a:r>
              <a:rPr lang="en-US" sz="800" kern="0">
                <a:solidFill>
                  <a:schemeClr val="accent1"/>
                </a:solidFill>
                <a:latin typeface="Segoe UI Semibold" panose="020B0702040204020203" pitchFamily="34" charset="0"/>
                <a:cs typeface="Segoe UI Semibold" panose="020B0702040204020203" pitchFamily="34" charset="0"/>
              </a:rPr>
              <a:t>Synapse Link</a:t>
            </a:r>
            <a:endParaRPr kumimoji="0" lang="en-US" sz="800" b="0" i="0" u="none" strike="noStrike" kern="0" cap="none" spc="0" normalizeH="0" baseline="0" noProof="0">
              <a:ln>
                <a:noFill/>
              </a:ln>
              <a:solidFill>
                <a:schemeClr val="accent1"/>
              </a:solidFill>
              <a:effectLst/>
              <a:uLnTx/>
              <a:uFillTx/>
              <a:latin typeface="Segoe UI Semibold" panose="020B0702040204020203" pitchFamily="34" charset="0"/>
              <a:cs typeface="Segoe UI Semibold" panose="020B0702040204020203" pitchFamily="34" charset="0"/>
            </a:endParaRPr>
          </a:p>
        </p:txBody>
      </p:sp>
      <p:sp>
        <p:nvSpPr>
          <p:cNvPr id="860" name="Oval 859" descr="Dark blue circle">
            <a:extLst>
              <a:ext uri="{FF2B5EF4-FFF2-40B4-BE49-F238E27FC236}">
                <a16:creationId xmlns:a16="http://schemas.microsoft.com/office/drawing/2014/main" id="{62FA256F-84A4-4E74-A682-8DAA3FAD2AB6}"/>
              </a:ext>
            </a:extLst>
          </p:cNvPr>
          <p:cNvSpPr/>
          <p:nvPr/>
        </p:nvSpPr>
        <p:spPr bwMode="auto">
          <a:xfrm>
            <a:off x="5432309" y="2897608"/>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861" name="Group 860">
            <a:extLst>
              <a:ext uri="{FF2B5EF4-FFF2-40B4-BE49-F238E27FC236}">
                <a16:creationId xmlns:a16="http://schemas.microsoft.com/office/drawing/2014/main" id="{5F0B5169-9556-4286-9909-0494606AB3B0}"/>
              </a:ext>
            </a:extLst>
          </p:cNvPr>
          <p:cNvGrpSpPr/>
          <p:nvPr/>
        </p:nvGrpSpPr>
        <p:grpSpPr>
          <a:xfrm>
            <a:off x="1398491" y="2665403"/>
            <a:ext cx="3345670" cy="554255"/>
            <a:chOff x="1398491" y="1871062"/>
            <a:chExt cx="3345670" cy="554255"/>
          </a:xfrm>
        </p:grpSpPr>
        <p:grpSp>
          <p:nvGrpSpPr>
            <p:cNvPr id="862" name="Group 861">
              <a:extLst>
                <a:ext uri="{FF2B5EF4-FFF2-40B4-BE49-F238E27FC236}">
                  <a16:creationId xmlns:a16="http://schemas.microsoft.com/office/drawing/2014/main" id="{E28DE5D1-23CA-4F07-9491-1E202E462D4F}"/>
                </a:ext>
              </a:extLst>
            </p:cNvPr>
            <p:cNvGrpSpPr/>
            <p:nvPr/>
          </p:nvGrpSpPr>
          <p:grpSpPr>
            <a:xfrm>
              <a:off x="3322752" y="1871062"/>
              <a:ext cx="787954" cy="263154"/>
              <a:chOff x="4758375" y="1844568"/>
              <a:chExt cx="787954" cy="263154"/>
            </a:xfrm>
          </p:grpSpPr>
          <p:pic>
            <p:nvPicPr>
              <p:cNvPr id="888" name="Graphic 887">
                <a:extLst>
                  <a:ext uri="{FF2B5EF4-FFF2-40B4-BE49-F238E27FC236}">
                    <a16:creationId xmlns:a16="http://schemas.microsoft.com/office/drawing/2014/main" id="{6A9D08AB-1BF5-4709-8D8B-987864D9B73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58375" y="1916013"/>
                <a:ext cx="120266" cy="120266"/>
              </a:xfrm>
              <a:prstGeom prst="rect">
                <a:avLst/>
              </a:prstGeom>
            </p:spPr>
          </p:pic>
          <p:sp>
            <p:nvSpPr>
              <p:cNvPr id="889" name="Rectangle 888">
                <a:extLst>
                  <a:ext uri="{FF2B5EF4-FFF2-40B4-BE49-F238E27FC236}">
                    <a16:creationId xmlns:a16="http://schemas.microsoft.com/office/drawing/2014/main" id="{3D09ED9B-E7DD-4AB5-A349-DD7720919F0B}"/>
                  </a:ext>
                  <a:ext uri="{C183D7F6-B498-43B3-948B-1728B52AA6E4}">
                    <adec:decorative xmlns:adec="http://schemas.microsoft.com/office/drawing/2017/decorative" val="1"/>
                  </a:ext>
                </a:extLst>
              </p:cNvPr>
              <p:cNvSpPr/>
              <p:nvPr/>
            </p:nvSpPr>
            <p:spPr bwMode="auto">
              <a:xfrm>
                <a:off x="4875996" y="1844568"/>
                <a:ext cx="670333" cy="263154"/>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lang="en-US" sz="600" kern="0">
                    <a:solidFill>
                      <a:schemeClr val="tx1"/>
                    </a:solidFill>
                    <a:latin typeface="Segoe UI"/>
                    <a:cs typeface="Segoe UI Semibold" panose="020B0702040204020203" pitchFamily="34" charset="0"/>
                  </a:rPr>
                  <a:t>Azure Data </a:t>
                </a:r>
                <a:br>
                  <a:rPr lang="en-US" sz="600" kern="0">
                    <a:solidFill>
                      <a:schemeClr val="tx1"/>
                    </a:solidFill>
                    <a:latin typeface="Segoe UI"/>
                    <a:cs typeface="Segoe UI Semibold" panose="020B0702040204020203" pitchFamily="34" charset="0"/>
                  </a:rPr>
                </a:br>
                <a:r>
                  <a:rPr lang="en-US" sz="600" kern="0">
                    <a:solidFill>
                      <a:schemeClr val="tx1"/>
                    </a:solidFill>
                    <a:latin typeface="Segoe UI"/>
                    <a:cs typeface="Segoe UI Semibold" panose="020B0702040204020203" pitchFamily="34" charset="0"/>
                  </a:rPr>
                  <a:t>Explorer Clusters</a:t>
                </a:r>
                <a:endParaRPr kumimoji="0" lang="en-US" sz="600" b="0" i="0" u="none" strike="noStrike" kern="0" cap="none" spc="0" normalizeH="0" baseline="0" noProof="0">
                  <a:ln>
                    <a:noFill/>
                  </a:ln>
                  <a:solidFill>
                    <a:schemeClr val="tx1"/>
                  </a:solidFill>
                  <a:effectLst/>
                  <a:uLnTx/>
                  <a:uFillTx/>
                  <a:latin typeface="Segoe UI"/>
                  <a:cs typeface="Segoe UI Semibold" panose="020B0702040204020203" pitchFamily="34" charset="0"/>
                </a:endParaRPr>
              </a:p>
            </p:txBody>
          </p:sp>
        </p:grpSp>
        <p:grpSp>
          <p:nvGrpSpPr>
            <p:cNvPr id="863" name="Group 862">
              <a:extLst>
                <a:ext uri="{FF2B5EF4-FFF2-40B4-BE49-F238E27FC236}">
                  <a16:creationId xmlns:a16="http://schemas.microsoft.com/office/drawing/2014/main" id="{BBFBBED8-9F9F-48BC-B354-B22487E4E06A}"/>
                </a:ext>
              </a:extLst>
            </p:cNvPr>
            <p:cNvGrpSpPr/>
            <p:nvPr/>
          </p:nvGrpSpPr>
          <p:grpSpPr>
            <a:xfrm>
              <a:off x="1398491" y="1875236"/>
              <a:ext cx="3345670" cy="550081"/>
              <a:chOff x="1398491" y="1875236"/>
              <a:chExt cx="3345670" cy="550081"/>
            </a:xfrm>
          </p:grpSpPr>
          <p:grpSp>
            <p:nvGrpSpPr>
              <p:cNvPr id="864" name="Group 863">
                <a:extLst>
                  <a:ext uri="{FF2B5EF4-FFF2-40B4-BE49-F238E27FC236}">
                    <a16:creationId xmlns:a16="http://schemas.microsoft.com/office/drawing/2014/main" id="{393D98E4-E447-4E87-90A3-DF7BE76F9ED1}"/>
                  </a:ext>
                </a:extLst>
              </p:cNvPr>
              <p:cNvGrpSpPr/>
              <p:nvPr/>
            </p:nvGrpSpPr>
            <p:grpSpPr>
              <a:xfrm>
                <a:off x="2175989" y="1879392"/>
                <a:ext cx="593975" cy="246495"/>
                <a:chOff x="3591833" y="1852898"/>
                <a:chExt cx="593975" cy="246495"/>
              </a:xfrm>
            </p:grpSpPr>
            <p:pic>
              <p:nvPicPr>
                <p:cNvPr id="886" name="Graphic 885">
                  <a:extLst>
                    <a:ext uri="{FF2B5EF4-FFF2-40B4-BE49-F238E27FC236}">
                      <a16:creationId xmlns:a16="http://schemas.microsoft.com/office/drawing/2014/main" id="{B468B62A-9E0E-4C7E-BE92-EA337086F93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591833" y="1904727"/>
                  <a:ext cx="142836" cy="142836"/>
                </a:xfrm>
                <a:prstGeom prst="rect">
                  <a:avLst/>
                </a:prstGeom>
              </p:spPr>
            </p:pic>
            <p:sp>
              <p:nvSpPr>
                <p:cNvPr id="887" name="Rectangle 886">
                  <a:extLst>
                    <a:ext uri="{FF2B5EF4-FFF2-40B4-BE49-F238E27FC236}">
                      <a16:creationId xmlns:a16="http://schemas.microsoft.com/office/drawing/2014/main" id="{0E39488F-6B97-41F2-A744-F986E77A810F}"/>
                    </a:ext>
                    <a:ext uri="{C183D7F6-B498-43B3-948B-1728B52AA6E4}">
                      <adec:decorative xmlns:adec="http://schemas.microsoft.com/office/drawing/2017/decorative" val="1"/>
                    </a:ext>
                  </a:extLst>
                </p:cNvPr>
                <p:cNvSpPr/>
                <p:nvPr/>
              </p:nvSpPr>
              <p:spPr bwMode="auto">
                <a:xfrm>
                  <a:off x="3733046" y="1852898"/>
                  <a:ext cx="452762" cy="246495"/>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HD Insight </a:t>
                  </a:r>
                  <a:b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b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Clusters</a:t>
                  </a:r>
                </a:p>
              </p:txBody>
            </p:sp>
          </p:grpSp>
          <p:grpSp>
            <p:nvGrpSpPr>
              <p:cNvPr id="865" name="Group 864">
                <a:extLst>
                  <a:ext uri="{FF2B5EF4-FFF2-40B4-BE49-F238E27FC236}">
                    <a16:creationId xmlns:a16="http://schemas.microsoft.com/office/drawing/2014/main" id="{6FC63995-D367-49F7-AD22-63D83CC9F535}"/>
                  </a:ext>
                </a:extLst>
              </p:cNvPr>
              <p:cNvGrpSpPr/>
              <p:nvPr/>
            </p:nvGrpSpPr>
            <p:grpSpPr>
              <a:xfrm>
                <a:off x="2783656" y="1875236"/>
                <a:ext cx="525404" cy="254806"/>
                <a:chOff x="4192014" y="1848742"/>
                <a:chExt cx="525404" cy="254806"/>
              </a:xfrm>
            </p:grpSpPr>
            <p:pic>
              <p:nvPicPr>
                <p:cNvPr id="884" name="Graphic 883">
                  <a:extLst>
                    <a:ext uri="{FF2B5EF4-FFF2-40B4-BE49-F238E27FC236}">
                      <a16:creationId xmlns:a16="http://schemas.microsoft.com/office/drawing/2014/main" id="{7FB345BF-E7A5-4900-B71C-F3CFCAA888A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192014" y="1905807"/>
                  <a:ext cx="140678" cy="140678"/>
                </a:xfrm>
                <a:prstGeom prst="rect">
                  <a:avLst/>
                </a:prstGeom>
              </p:spPr>
            </p:pic>
            <p:sp>
              <p:nvSpPr>
                <p:cNvPr id="885" name="Rectangle 884">
                  <a:extLst>
                    <a:ext uri="{FF2B5EF4-FFF2-40B4-BE49-F238E27FC236}">
                      <a16:creationId xmlns:a16="http://schemas.microsoft.com/office/drawing/2014/main" id="{A3C98F42-CB35-4B12-86B1-957605499B0F}"/>
                    </a:ext>
                    <a:ext uri="{C183D7F6-B498-43B3-948B-1728B52AA6E4}">
                      <adec:decorative xmlns:adec="http://schemas.microsoft.com/office/drawing/2017/decorative" val="1"/>
                    </a:ext>
                  </a:extLst>
                </p:cNvPr>
                <p:cNvSpPr/>
                <p:nvPr/>
              </p:nvSpPr>
              <p:spPr bwMode="auto">
                <a:xfrm>
                  <a:off x="4320227" y="1848742"/>
                  <a:ext cx="397191" cy="254806"/>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Stream Analytics</a:t>
                  </a:r>
                </a:p>
              </p:txBody>
            </p:sp>
          </p:grpSp>
          <p:grpSp>
            <p:nvGrpSpPr>
              <p:cNvPr id="866" name="Group 865">
                <a:extLst>
                  <a:ext uri="{FF2B5EF4-FFF2-40B4-BE49-F238E27FC236}">
                    <a16:creationId xmlns:a16="http://schemas.microsoft.com/office/drawing/2014/main" id="{B9BD3F5B-C2BD-494C-A81A-83C7351D7EEB}"/>
                  </a:ext>
                </a:extLst>
              </p:cNvPr>
              <p:cNvGrpSpPr/>
              <p:nvPr/>
            </p:nvGrpSpPr>
            <p:grpSpPr>
              <a:xfrm>
                <a:off x="1398491" y="2178822"/>
                <a:ext cx="686582" cy="246495"/>
                <a:chOff x="2214889" y="2091134"/>
                <a:chExt cx="686582" cy="246495"/>
              </a:xfrm>
            </p:grpSpPr>
            <p:pic>
              <p:nvPicPr>
                <p:cNvPr id="882" name="Graphic 881">
                  <a:extLst>
                    <a:ext uri="{FF2B5EF4-FFF2-40B4-BE49-F238E27FC236}">
                      <a16:creationId xmlns:a16="http://schemas.microsoft.com/office/drawing/2014/main" id="{A3059BD9-EEDE-4879-B19E-15EFB01331A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2214889" y="2142964"/>
                  <a:ext cx="142834" cy="142834"/>
                </a:xfrm>
                <a:prstGeom prst="rect">
                  <a:avLst/>
                </a:prstGeom>
              </p:spPr>
            </p:pic>
            <p:sp>
              <p:nvSpPr>
                <p:cNvPr id="883" name="Rectangle 882">
                  <a:extLst>
                    <a:ext uri="{FF2B5EF4-FFF2-40B4-BE49-F238E27FC236}">
                      <a16:creationId xmlns:a16="http://schemas.microsoft.com/office/drawing/2014/main" id="{A917C531-9239-437E-AB3B-E29F40BEB9E9}"/>
                    </a:ext>
                    <a:ext uri="{C183D7F6-B498-43B3-948B-1728B52AA6E4}">
                      <adec:decorative xmlns:adec="http://schemas.microsoft.com/office/drawing/2017/decorative" val="1"/>
                    </a:ext>
                  </a:extLst>
                </p:cNvPr>
                <p:cNvSpPr/>
                <p:nvPr/>
              </p:nvSpPr>
              <p:spPr bwMode="auto">
                <a:xfrm>
                  <a:off x="2357545" y="2091134"/>
                  <a:ext cx="543926" cy="246495"/>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Azure </a:t>
                  </a:r>
                  <a:b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b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Cosmos DB</a:t>
                  </a:r>
                </a:p>
              </p:txBody>
            </p:sp>
          </p:grpSp>
          <p:sp>
            <p:nvSpPr>
              <p:cNvPr id="881" name="Rectangle 880">
                <a:extLst>
                  <a:ext uri="{FF2B5EF4-FFF2-40B4-BE49-F238E27FC236}">
                    <a16:creationId xmlns:a16="http://schemas.microsoft.com/office/drawing/2014/main" id="{817E8517-8214-41DB-91B8-18BBEB8F505D}"/>
                  </a:ext>
                  <a:ext uri="{C183D7F6-B498-43B3-948B-1728B52AA6E4}">
                    <adec:decorative xmlns:adec="http://schemas.microsoft.com/office/drawing/2017/decorative" val="1"/>
                  </a:ext>
                </a:extLst>
              </p:cNvPr>
              <p:cNvSpPr/>
              <p:nvPr/>
            </p:nvSpPr>
            <p:spPr bwMode="auto">
              <a:xfrm>
                <a:off x="2183338" y="2178822"/>
                <a:ext cx="711294" cy="246495"/>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Azure Health</a:t>
                </a:r>
                <a:br>
                  <a:rPr lang="en-US" sz="600" kern="0">
                    <a:solidFill>
                      <a:schemeClr val="tx1"/>
                    </a:solidFill>
                    <a:latin typeface="Segoe UI"/>
                    <a:ea typeface="+mn-ea"/>
                    <a:cs typeface="Segoe UI Semibold" panose="020B0702040204020203" pitchFamily="34" charset="0"/>
                  </a:rPr>
                </a:br>
                <a:r>
                  <a:rPr lang="en-US" sz="600" kern="0">
                    <a:solidFill>
                      <a:schemeClr val="tx1"/>
                    </a:solidFill>
                    <a:latin typeface="Segoe UI"/>
                    <a:ea typeface="+mn-ea"/>
                    <a:cs typeface="Segoe UI Semibold" panose="020B0702040204020203" pitchFamily="34" charset="0"/>
                  </a:rPr>
                  <a:t>Data Services</a:t>
                </a:r>
                <a:endPar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endParaRPr>
              </a:p>
            </p:txBody>
          </p:sp>
          <p:grpSp>
            <p:nvGrpSpPr>
              <p:cNvPr id="868" name="Group 867">
                <a:extLst>
                  <a:ext uri="{FF2B5EF4-FFF2-40B4-BE49-F238E27FC236}">
                    <a16:creationId xmlns:a16="http://schemas.microsoft.com/office/drawing/2014/main" id="{A6EA88E5-8F99-4580-987C-4FF21FFD847A}"/>
                  </a:ext>
                </a:extLst>
              </p:cNvPr>
              <p:cNvGrpSpPr/>
              <p:nvPr/>
            </p:nvGrpSpPr>
            <p:grpSpPr>
              <a:xfrm>
                <a:off x="2838490" y="2178822"/>
                <a:ext cx="691924" cy="246495"/>
                <a:chOff x="3624039" y="2091134"/>
                <a:chExt cx="691924" cy="246495"/>
              </a:xfrm>
            </p:grpSpPr>
            <p:pic>
              <p:nvPicPr>
                <p:cNvPr id="878" name="Graphic 877">
                  <a:extLst>
                    <a:ext uri="{FF2B5EF4-FFF2-40B4-BE49-F238E27FC236}">
                      <a16:creationId xmlns:a16="http://schemas.microsoft.com/office/drawing/2014/main" id="{133EDC11-EC81-4E85-BE08-1D0DB09566E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624039" y="2145196"/>
                  <a:ext cx="138370" cy="138370"/>
                </a:xfrm>
                <a:prstGeom prst="rect">
                  <a:avLst/>
                </a:prstGeom>
              </p:spPr>
            </p:pic>
            <p:sp>
              <p:nvSpPr>
                <p:cNvPr id="879" name="Rectangle 878">
                  <a:extLst>
                    <a:ext uri="{FF2B5EF4-FFF2-40B4-BE49-F238E27FC236}">
                      <a16:creationId xmlns:a16="http://schemas.microsoft.com/office/drawing/2014/main" id="{36FB0779-E307-461E-990F-755E337312F5}"/>
                    </a:ext>
                    <a:ext uri="{C183D7F6-B498-43B3-948B-1728B52AA6E4}">
                      <adec:decorative xmlns:adec="http://schemas.microsoft.com/office/drawing/2017/decorative" val="1"/>
                    </a:ext>
                  </a:extLst>
                </p:cNvPr>
                <p:cNvSpPr/>
                <p:nvPr/>
              </p:nvSpPr>
              <p:spPr bwMode="auto">
                <a:xfrm>
                  <a:off x="3738023" y="2091134"/>
                  <a:ext cx="577940" cy="246495"/>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Azure DB </a:t>
                  </a:r>
                  <a:b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b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for MariaDB</a:t>
                  </a:r>
                </a:p>
              </p:txBody>
            </p:sp>
          </p:grpSp>
          <p:grpSp>
            <p:nvGrpSpPr>
              <p:cNvPr id="869" name="Group 868">
                <a:extLst>
                  <a:ext uri="{FF2B5EF4-FFF2-40B4-BE49-F238E27FC236}">
                    <a16:creationId xmlns:a16="http://schemas.microsoft.com/office/drawing/2014/main" id="{F1681CFF-523B-4547-9F9A-6C51CBC13381}"/>
                  </a:ext>
                </a:extLst>
              </p:cNvPr>
              <p:cNvGrpSpPr/>
              <p:nvPr/>
            </p:nvGrpSpPr>
            <p:grpSpPr>
              <a:xfrm>
                <a:off x="3468176" y="2178822"/>
                <a:ext cx="706400" cy="246495"/>
                <a:chOff x="4223604" y="2091134"/>
                <a:chExt cx="706400" cy="246495"/>
              </a:xfrm>
            </p:grpSpPr>
            <p:pic>
              <p:nvPicPr>
                <p:cNvPr id="876" name="Graphic 875">
                  <a:extLst>
                    <a:ext uri="{FF2B5EF4-FFF2-40B4-BE49-F238E27FC236}">
                      <a16:creationId xmlns:a16="http://schemas.microsoft.com/office/drawing/2014/main" id="{1FEF59A5-DEBF-4ECE-8CC3-8C5A24BBDB1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223604" y="2113507"/>
                  <a:ext cx="201748" cy="201748"/>
                </a:xfrm>
                <a:prstGeom prst="rect">
                  <a:avLst/>
                </a:prstGeom>
              </p:spPr>
            </p:pic>
            <p:sp>
              <p:nvSpPr>
                <p:cNvPr id="877" name="Rectangle 876">
                  <a:extLst>
                    <a:ext uri="{FF2B5EF4-FFF2-40B4-BE49-F238E27FC236}">
                      <a16:creationId xmlns:a16="http://schemas.microsoft.com/office/drawing/2014/main" id="{88645130-EFFB-4247-B688-C07F929DE326}"/>
                    </a:ext>
                    <a:ext uri="{C183D7F6-B498-43B3-948B-1728B52AA6E4}">
                      <adec:decorative xmlns:adec="http://schemas.microsoft.com/office/drawing/2017/decorative" val="1"/>
                    </a:ext>
                  </a:extLst>
                </p:cNvPr>
                <p:cNvSpPr/>
                <p:nvPr/>
              </p:nvSpPr>
              <p:spPr bwMode="auto">
                <a:xfrm>
                  <a:off x="4415168" y="2091134"/>
                  <a:ext cx="514836" cy="246495"/>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Azure SQL </a:t>
                  </a:r>
                  <a:b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b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DB Edge</a:t>
                  </a:r>
                </a:p>
              </p:txBody>
            </p:sp>
          </p:grpSp>
          <p:grpSp>
            <p:nvGrpSpPr>
              <p:cNvPr id="870" name="Group 869">
                <a:extLst>
                  <a:ext uri="{FF2B5EF4-FFF2-40B4-BE49-F238E27FC236}">
                    <a16:creationId xmlns:a16="http://schemas.microsoft.com/office/drawing/2014/main" id="{1F18B97D-BEED-4DB1-8D42-B8A04C6F9027}"/>
                  </a:ext>
                </a:extLst>
              </p:cNvPr>
              <p:cNvGrpSpPr/>
              <p:nvPr/>
            </p:nvGrpSpPr>
            <p:grpSpPr>
              <a:xfrm>
                <a:off x="4112337" y="2178822"/>
                <a:ext cx="621596" cy="246495"/>
                <a:chOff x="4840751" y="2091134"/>
                <a:chExt cx="621596" cy="246495"/>
              </a:xfrm>
            </p:grpSpPr>
            <p:pic>
              <p:nvPicPr>
                <p:cNvPr id="874" name="Graphic 873">
                  <a:extLst>
                    <a:ext uri="{FF2B5EF4-FFF2-40B4-BE49-F238E27FC236}">
                      <a16:creationId xmlns:a16="http://schemas.microsoft.com/office/drawing/2014/main" id="{93C85CE1-707A-4936-B473-D1D745BDB430}"/>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840751" y="2144526"/>
                  <a:ext cx="139710" cy="139710"/>
                </a:xfrm>
                <a:prstGeom prst="rect">
                  <a:avLst/>
                </a:prstGeom>
              </p:spPr>
            </p:pic>
            <p:sp>
              <p:nvSpPr>
                <p:cNvPr id="875" name="Rectangle 874">
                  <a:extLst>
                    <a:ext uri="{FF2B5EF4-FFF2-40B4-BE49-F238E27FC236}">
                      <a16:creationId xmlns:a16="http://schemas.microsoft.com/office/drawing/2014/main" id="{2C9E8A54-C624-4F8E-B4E4-8C0BDB83313B}"/>
                    </a:ext>
                    <a:ext uri="{C183D7F6-B498-43B3-948B-1728B52AA6E4}">
                      <adec:decorative xmlns:adec="http://schemas.microsoft.com/office/drawing/2017/decorative" val="1"/>
                    </a:ext>
                  </a:extLst>
                </p:cNvPr>
                <p:cNvSpPr/>
                <p:nvPr/>
              </p:nvSpPr>
              <p:spPr bwMode="auto">
                <a:xfrm>
                  <a:off x="4956057" y="2091134"/>
                  <a:ext cx="506290" cy="246495"/>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Azure DB </a:t>
                  </a:r>
                  <a:b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b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for MySQL</a:t>
                  </a:r>
                </a:p>
              </p:txBody>
            </p:sp>
          </p:grpSp>
          <p:grpSp>
            <p:nvGrpSpPr>
              <p:cNvPr id="871" name="Group 870">
                <a:extLst>
                  <a:ext uri="{FF2B5EF4-FFF2-40B4-BE49-F238E27FC236}">
                    <a16:creationId xmlns:a16="http://schemas.microsoft.com/office/drawing/2014/main" id="{AED6E1B4-51E4-487C-9FBE-F37260FE7403}"/>
                  </a:ext>
                </a:extLst>
              </p:cNvPr>
              <p:cNvGrpSpPr/>
              <p:nvPr/>
            </p:nvGrpSpPr>
            <p:grpSpPr>
              <a:xfrm>
                <a:off x="4124398" y="1897574"/>
                <a:ext cx="619763" cy="170803"/>
                <a:chOff x="5473186" y="2128980"/>
                <a:chExt cx="619763" cy="170803"/>
              </a:xfrm>
            </p:grpSpPr>
            <p:pic>
              <p:nvPicPr>
                <p:cNvPr id="872" name="Graphic 871">
                  <a:extLst>
                    <a:ext uri="{FF2B5EF4-FFF2-40B4-BE49-F238E27FC236}">
                      <a16:creationId xmlns:a16="http://schemas.microsoft.com/office/drawing/2014/main" id="{643765AD-EC1A-4809-9CD3-8CC5A2BC4084}"/>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p:blipFill>
              <p:spPr>
                <a:xfrm>
                  <a:off x="5473186" y="2142964"/>
                  <a:ext cx="142834" cy="142834"/>
                </a:xfrm>
                <a:prstGeom prst="rect">
                  <a:avLst/>
                </a:prstGeom>
              </p:spPr>
            </p:pic>
            <p:sp>
              <p:nvSpPr>
                <p:cNvPr id="873" name="Rectangle 872">
                  <a:extLst>
                    <a:ext uri="{FF2B5EF4-FFF2-40B4-BE49-F238E27FC236}">
                      <a16:creationId xmlns:a16="http://schemas.microsoft.com/office/drawing/2014/main" id="{BEC44236-B51F-47CF-A780-032EF2EEA45E}"/>
                    </a:ext>
                    <a:ext uri="{C183D7F6-B498-43B3-948B-1728B52AA6E4}">
                      <adec:decorative xmlns:adec="http://schemas.microsoft.com/office/drawing/2017/decorative" val="1"/>
                    </a:ext>
                  </a:extLst>
                </p:cNvPr>
                <p:cNvSpPr/>
                <p:nvPr/>
              </p:nvSpPr>
              <p:spPr bwMode="auto">
                <a:xfrm>
                  <a:off x="5579841" y="2128980"/>
                  <a:ext cx="513108" cy="170803"/>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Azure </a:t>
                  </a:r>
                  <a:r>
                    <a:rPr lang="en-US" sz="600" kern="0">
                      <a:solidFill>
                        <a:schemeClr val="tx1"/>
                      </a:solidFill>
                      <a:latin typeface="Segoe UI"/>
                      <a:cs typeface="Segoe UI Semibold" panose="020B0702040204020203" pitchFamily="34" charset="0"/>
                    </a:rPr>
                    <a:t>SQL</a:t>
                  </a:r>
                  <a:endParaRPr kumimoji="0" lang="en-US" sz="600" b="0" i="0" u="none" strike="noStrike" kern="0" cap="none" spc="0" normalizeH="0" baseline="0" noProof="0">
                    <a:ln>
                      <a:noFill/>
                    </a:ln>
                    <a:solidFill>
                      <a:schemeClr val="tx1"/>
                    </a:solidFill>
                    <a:effectLst/>
                    <a:uLnTx/>
                    <a:uFillTx/>
                    <a:latin typeface="Segoe UI"/>
                    <a:cs typeface="Segoe UI Semibold" panose="020B0702040204020203" pitchFamily="34" charset="0"/>
                  </a:endParaRPr>
                </a:p>
              </p:txBody>
            </p:sp>
          </p:grpSp>
        </p:grpSp>
      </p:grpSp>
      <p:sp>
        <p:nvSpPr>
          <p:cNvPr id="890" name="Oval 889" descr="Dark blue circle">
            <a:extLst>
              <a:ext uri="{FF2B5EF4-FFF2-40B4-BE49-F238E27FC236}">
                <a16:creationId xmlns:a16="http://schemas.microsoft.com/office/drawing/2014/main" id="{D743DB8F-0316-46D5-92ED-BF6E02FD4FDB}"/>
              </a:ext>
            </a:extLst>
          </p:cNvPr>
          <p:cNvSpPr/>
          <p:nvPr/>
        </p:nvSpPr>
        <p:spPr bwMode="auto">
          <a:xfrm>
            <a:off x="4534537" y="2891402"/>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91" name="Rectangle 890">
            <a:extLst>
              <a:ext uri="{FF2B5EF4-FFF2-40B4-BE49-F238E27FC236}">
                <a16:creationId xmlns:a16="http://schemas.microsoft.com/office/drawing/2014/main" id="{E5E6037D-0B90-4E8E-B8B3-9F2D7C5B670C}"/>
              </a:ext>
              <a:ext uri="{C183D7F6-B498-43B3-948B-1728B52AA6E4}">
                <adec:decorative xmlns:adec="http://schemas.microsoft.com/office/drawing/2017/decorative" val="1"/>
              </a:ext>
            </a:extLst>
          </p:cNvPr>
          <p:cNvSpPr/>
          <p:nvPr/>
        </p:nvSpPr>
        <p:spPr bwMode="auto">
          <a:xfrm>
            <a:off x="5593160" y="5618208"/>
            <a:ext cx="1039700" cy="31578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cxnSp>
        <p:nvCxnSpPr>
          <p:cNvPr id="892" name="Straight Arrow Connector 891" descr="Blue arrow">
            <a:extLst>
              <a:ext uri="{FF2B5EF4-FFF2-40B4-BE49-F238E27FC236}">
                <a16:creationId xmlns:a16="http://schemas.microsoft.com/office/drawing/2014/main" id="{6BB9AE06-C821-47C3-99BE-BB9607770E4C}"/>
              </a:ext>
            </a:extLst>
          </p:cNvPr>
          <p:cNvCxnSpPr>
            <a:cxnSpLocks/>
          </p:cNvCxnSpPr>
          <p:nvPr/>
        </p:nvCxnSpPr>
        <p:spPr>
          <a:xfrm rot="16200000">
            <a:off x="6279852" y="5623873"/>
            <a:ext cx="27432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grpSp>
        <p:nvGrpSpPr>
          <p:cNvPr id="893" name="Group 892" descr="Blue dotted lines">
            <a:extLst>
              <a:ext uri="{FF2B5EF4-FFF2-40B4-BE49-F238E27FC236}">
                <a16:creationId xmlns:a16="http://schemas.microsoft.com/office/drawing/2014/main" id="{FDF2BAD4-8C5D-420F-9DEE-9BCABE89FE6E}"/>
              </a:ext>
            </a:extLst>
          </p:cNvPr>
          <p:cNvGrpSpPr/>
          <p:nvPr/>
        </p:nvGrpSpPr>
        <p:grpSpPr>
          <a:xfrm rot="5400000">
            <a:off x="10388283" y="3255457"/>
            <a:ext cx="457200" cy="85914"/>
            <a:chOff x="6484552" y="5288986"/>
            <a:chExt cx="464060" cy="137286"/>
          </a:xfrm>
        </p:grpSpPr>
        <p:cxnSp>
          <p:nvCxnSpPr>
            <p:cNvPr id="894" name="Straight Arrow Connector 893">
              <a:extLst>
                <a:ext uri="{FF2B5EF4-FFF2-40B4-BE49-F238E27FC236}">
                  <a16:creationId xmlns:a16="http://schemas.microsoft.com/office/drawing/2014/main" id="{DB68B36F-F691-42F1-8B73-70FF53F169EF}"/>
                </a:ext>
              </a:extLst>
            </p:cNvPr>
            <p:cNvCxnSpPr>
              <a:cxnSpLocks/>
            </p:cNvCxnSpPr>
            <p:nvPr/>
          </p:nvCxnSpPr>
          <p:spPr>
            <a:xfrm>
              <a:off x="6484552" y="5288986"/>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cxnSp>
          <p:nvCxnSpPr>
            <p:cNvPr id="895" name="Straight Arrow Connector 894">
              <a:extLst>
                <a:ext uri="{FF2B5EF4-FFF2-40B4-BE49-F238E27FC236}">
                  <a16:creationId xmlns:a16="http://schemas.microsoft.com/office/drawing/2014/main" id="{F0D4E523-BA9B-4D66-85A1-A5FA661FA6DC}"/>
                </a:ext>
              </a:extLst>
            </p:cNvPr>
            <p:cNvCxnSpPr>
              <a:cxnSpLocks/>
            </p:cNvCxnSpPr>
            <p:nvPr/>
          </p:nvCxnSpPr>
          <p:spPr>
            <a:xfrm>
              <a:off x="6484552" y="5426272"/>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grpSp>
      <p:grpSp>
        <p:nvGrpSpPr>
          <p:cNvPr id="896" name="Group 895" descr="Dotted blue lines">
            <a:extLst>
              <a:ext uri="{FF2B5EF4-FFF2-40B4-BE49-F238E27FC236}">
                <a16:creationId xmlns:a16="http://schemas.microsoft.com/office/drawing/2014/main" id="{97A204C7-F928-4241-9F93-32E4CE445FCC}"/>
              </a:ext>
            </a:extLst>
          </p:cNvPr>
          <p:cNvGrpSpPr/>
          <p:nvPr/>
        </p:nvGrpSpPr>
        <p:grpSpPr>
          <a:xfrm rot="16200000">
            <a:off x="7835598" y="3785995"/>
            <a:ext cx="182880" cy="95363"/>
            <a:chOff x="6484552" y="5288986"/>
            <a:chExt cx="464060" cy="137286"/>
          </a:xfrm>
        </p:grpSpPr>
        <p:cxnSp>
          <p:nvCxnSpPr>
            <p:cNvPr id="897" name="Straight Arrow Connector 896">
              <a:extLst>
                <a:ext uri="{FF2B5EF4-FFF2-40B4-BE49-F238E27FC236}">
                  <a16:creationId xmlns:a16="http://schemas.microsoft.com/office/drawing/2014/main" id="{27C74ECC-1D3C-4BA3-9F75-9622C61DF236}"/>
                </a:ext>
              </a:extLst>
            </p:cNvPr>
            <p:cNvCxnSpPr>
              <a:cxnSpLocks/>
            </p:cNvCxnSpPr>
            <p:nvPr/>
          </p:nvCxnSpPr>
          <p:spPr>
            <a:xfrm>
              <a:off x="6484552" y="5288986"/>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cxnSp>
          <p:nvCxnSpPr>
            <p:cNvPr id="898" name="Straight Arrow Connector 897">
              <a:extLst>
                <a:ext uri="{FF2B5EF4-FFF2-40B4-BE49-F238E27FC236}">
                  <a16:creationId xmlns:a16="http://schemas.microsoft.com/office/drawing/2014/main" id="{451D3728-597A-4A12-B05E-306DB341E38B}"/>
                </a:ext>
              </a:extLst>
            </p:cNvPr>
            <p:cNvCxnSpPr>
              <a:cxnSpLocks/>
            </p:cNvCxnSpPr>
            <p:nvPr/>
          </p:nvCxnSpPr>
          <p:spPr>
            <a:xfrm>
              <a:off x="6484552" y="5426272"/>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grpSp>
      <p:grpSp>
        <p:nvGrpSpPr>
          <p:cNvPr id="899" name="Group 898" descr="Dotted blue lines">
            <a:extLst>
              <a:ext uri="{FF2B5EF4-FFF2-40B4-BE49-F238E27FC236}">
                <a16:creationId xmlns:a16="http://schemas.microsoft.com/office/drawing/2014/main" id="{450D6C93-AC44-4876-9D22-986E062469F6}"/>
              </a:ext>
            </a:extLst>
          </p:cNvPr>
          <p:cNvGrpSpPr/>
          <p:nvPr/>
        </p:nvGrpSpPr>
        <p:grpSpPr>
          <a:xfrm rot="10800000">
            <a:off x="8355845" y="3589864"/>
            <a:ext cx="640080" cy="85914"/>
            <a:chOff x="6484552" y="5288986"/>
            <a:chExt cx="464060" cy="137286"/>
          </a:xfrm>
        </p:grpSpPr>
        <p:cxnSp>
          <p:nvCxnSpPr>
            <p:cNvPr id="900" name="Straight Arrow Connector 899">
              <a:extLst>
                <a:ext uri="{FF2B5EF4-FFF2-40B4-BE49-F238E27FC236}">
                  <a16:creationId xmlns:a16="http://schemas.microsoft.com/office/drawing/2014/main" id="{057A07DA-5C89-4380-A7AD-31C5B7E999B0}"/>
                </a:ext>
              </a:extLst>
            </p:cNvPr>
            <p:cNvCxnSpPr>
              <a:cxnSpLocks/>
            </p:cNvCxnSpPr>
            <p:nvPr/>
          </p:nvCxnSpPr>
          <p:spPr>
            <a:xfrm>
              <a:off x="6484552" y="5288986"/>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cxnSp>
          <p:nvCxnSpPr>
            <p:cNvPr id="901" name="Straight Arrow Connector 900">
              <a:extLst>
                <a:ext uri="{FF2B5EF4-FFF2-40B4-BE49-F238E27FC236}">
                  <a16:creationId xmlns:a16="http://schemas.microsoft.com/office/drawing/2014/main" id="{B5DEE5A1-7B45-4632-8BEB-E094D84F8151}"/>
                </a:ext>
              </a:extLst>
            </p:cNvPr>
            <p:cNvCxnSpPr>
              <a:cxnSpLocks/>
            </p:cNvCxnSpPr>
            <p:nvPr/>
          </p:nvCxnSpPr>
          <p:spPr>
            <a:xfrm>
              <a:off x="6484552" y="5426272"/>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grpSp>
      <p:grpSp>
        <p:nvGrpSpPr>
          <p:cNvPr id="902" name="Group 901" descr="Dotted blue lines">
            <a:extLst>
              <a:ext uri="{FF2B5EF4-FFF2-40B4-BE49-F238E27FC236}">
                <a16:creationId xmlns:a16="http://schemas.microsoft.com/office/drawing/2014/main" id="{86C260F9-1D9E-4ED1-91C2-D3C454C0A92C}"/>
              </a:ext>
            </a:extLst>
          </p:cNvPr>
          <p:cNvGrpSpPr/>
          <p:nvPr/>
        </p:nvGrpSpPr>
        <p:grpSpPr>
          <a:xfrm rot="10800000">
            <a:off x="10821337" y="2930833"/>
            <a:ext cx="171829" cy="85914"/>
            <a:chOff x="6484552" y="5288986"/>
            <a:chExt cx="464060" cy="137286"/>
          </a:xfrm>
        </p:grpSpPr>
        <p:cxnSp>
          <p:nvCxnSpPr>
            <p:cNvPr id="903" name="Straight Arrow Connector 902">
              <a:extLst>
                <a:ext uri="{FF2B5EF4-FFF2-40B4-BE49-F238E27FC236}">
                  <a16:creationId xmlns:a16="http://schemas.microsoft.com/office/drawing/2014/main" id="{3795C330-6DE6-4BC5-A98E-0E16E409BBE7}"/>
                </a:ext>
              </a:extLst>
            </p:cNvPr>
            <p:cNvCxnSpPr>
              <a:cxnSpLocks/>
            </p:cNvCxnSpPr>
            <p:nvPr/>
          </p:nvCxnSpPr>
          <p:spPr>
            <a:xfrm>
              <a:off x="6484552" y="5288986"/>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cxnSp>
          <p:nvCxnSpPr>
            <p:cNvPr id="904" name="Straight Arrow Connector 903">
              <a:extLst>
                <a:ext uri="{FF2B5EF4-FFF2-40B4-BE49-F238E27FC236}">
                  <a16:creationId xmlns:a16="http://schemas.microsoft.com/office/drawing/2014/main" id="{D4E6D018-98F3-4DA1-ABD9-7009DB081D71}"/>
                </a:ext>
              </a:extLst>
            </p:cNvPr>
            <p:cNvCxnSpPr>
              <a:cxnSpLocks/>
            </p:cNvCxnSpPr>
            <p:nvPr/>
          </p:nvCxnSpPr>
          <p:spPr>
            <a:xfrm>
              <a:off x="6484552" y="5426272"/>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grpSp>
      <p:grpSp>
        <p:nvGrpSpPr>
          <p:cNvPr id="905" name="Group 904" descr="Data stores, processing &amp; access">
            <a:extLst>
              <a:ext uri="{FF2B5EF4-FFF2-40B4-BE49-F238E27FC236}">
                <a16:creationId xmlns:a16="http://schemas.microsoft.com/office/drawing/2014/main" id="{4BC49768-E22A-47D0-8952-22E76A67D0E6}"/>
              </a:ext>
            </a:extLst>
          </p:cNvPr>
          <p:cNvGrpSpPr/>
          <p:nvPr/>
        </p:nvGrpSpPr>
        <p:grpSpPr>
          <a:xfrm>
            <a:off x="441464" y="2167259"/>
            <a:ext cx="169688" cy="1645920"/>
            <a:chOff x="441464" y="1311903"/>
            <a:chExt cx="169688" cy="1645920"/>
          </a:xfrm>
        </p:grpSpPr>
        <p:cxnSp>
          <p:nvCxnSpPr>
            <p:cNvPr id="906" name="Straight Arrow Connector 905">
              <a:extLst>
                <a:ext uri="{FF2B5EF4-FFF2-40B4-BE49-F238E27FC236}">
                  <a16:creationId xmlns:a16="http://schemas.microsoft.com/office/drawing/2014/main" id="{F75BED40-4738-4DF1-87FF-46D0A52364E4}"/>
                </a:ext>
              </a:extLst>
            </p:cNvPr>
            <p:cNvCxnSpPr>
              <a:cxnSpLocks/>
            </p:cNvCxnSpPr>
            <p:nvPr/>
          </p:nvCxnSpPr>
          <p:spPr>
            <a:xfrm rot="16200000">
              <a:off x="-211808" y="2134863"/>
              <a:ext cx="1645920"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907" name="TextBox 906">
              <a:extLst>
                <a:ext uri="{FF2B5EF4-FFF2-40B4-BE49-F238E27FC236}">
                  <a16:creationId xmlns:a16="http://schemas.microsoft.com/office/drawing/2014/main" id="{F87FCC3A-501E-4082-902D-E686554C03AD}"/>
                </a:ext>
              </a:extLst>
            </p:cNvPr>
            <p:cNvSpPr txBox="1"/>
            <p:nvPr/>
          </p:nvSpPr>
          <p:spPr>
            <a:xfrm rot="16200000">
              <a:off x="-228500" y="2160272"/>
              <a:ext cx="1463040"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Data store, processing &amp; access</a:t>
              </a:r>
            </a:p>
          </p:txBody>
        </p:sp>
      </p:grpSp>
      <p:grpSp>
        <p:nvGrpSpPr>
          <p:cNvPr id="908" name="Group 907" descr="Data sources">
            <a:extLst>
              <a:ext uri="{FF2B5EF4-FFF2-40B4-BE49-F238E27FC236}">
                <a16:creationId xmlns:a16="http://schemas.microsoft.com/office/drawing/2014/main" id="{E47C71EF-AA02-4D7A-BFA5-A0968C0239ED}"/>
              </a:ext>
            </a:extLst>
          </p:cNvPr>
          <p:cNvGrpSpPr/>
          <p:nvPr/>
        </p:nvGrpSpPr>
        <p:grpSpPr>
          <a:xfrm>
            <a:off x="441464" y="4427484"/>
            <a:ext cx="169688" cy="1005840"/>
            <a:chOff x="441464" y="3616097"/>
            <a:chExt cx="169688" cy="1005840"/>
          </a:xfrm>
        </p:grpSpPr>
        <p:cxnSp>
          <p:nvCxnSpPr>
            <p:cNvPr id="909" name="Straight Arrow Connector 908">
              <a:extLst>
                <a:ext uri="{FF2B5EF4-FFF2-40B4-BE49-F238E27FC236}">
                  <a16:creationId xmlns:a16="http://schemas.microsoft.com/office/drawing/2014/main" id="{A2F059A0-7A3E-41C6-93E0-DF27A001CC5C}"/>
                </a:ext>
              </a:extLst>
            </p:cNvPr>
            <p:cNvCxnSpPr>
              <a:cxnSpLocks/>
            </p:cNvCxnSpPr>
            <p:nvPr/>
          </p:nvCxnSpPr>
          <p:spPr>
            <a:xfrm rot="16200000">
              <a:off x="108232" y="4119017"/>
              <a:ext cx="1005840"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910" name="TextBox 909">
              <a:extLst>
                <a:ext uri="{FF2B5EF4-FFF2-40B4-BE49-F238E27FC236}">
                  <a16:creationId xmlns:a16="http://schemas.microsoft.com/office/drawing/2014/main" id="{F5C39A38-EE87-4F79-B5F8-E71F77ADEA4F}"/>
                </a:ext>
              </a:extLst>
            </p:cNvPr>
            <p:cNvSpPr txBox="1"/>
            <p:nvPr/>
          </p:nvSpPr>
          <p:spPr>
            <a:xfrm rot="16200000">
              <a:off x="182980" y="4185094"/>
              <a:ext cx="640080"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Data sources</a:t>
              </a:r>
            </a:p>
          </p:txBody>
        </p:sp>
      </p:grpSp>
      <p:grpSp>
        <p:nvGrpSpPr>
          <p:cNvPr id="911" name="Group 910" descr="Data is born">
            <a:extLst>
              <a:ext uri="{FF2B5EF4-FFF2-40B4-BE49-F238E27FC236}">
                <a16:creationId xmlns:a16="http://schemas.microsoft.com/office/drawing/2014/main" id="{D3733701-EB64-4467-A153-391680C3913C}"/>
              </a:ext>
            </a:extLst>
          </p:cNvPr>
          <p:cNvGrpSpPr/>
          <p:nvPr/>
        </p:nvGrpSpPr>
        <p:grpSpPr>
          <a:xfrm>
            <a:off x="318355" y="5556687"/>
            <a:ext cx="292797" cy="460083"/>
            <a:chOff x="318355" y="4706520"/>
            <a:chExt cx="292797" cy="460083"/>
          </a:xfrm>
        </p:grpSpPr>
        <p:cxnSp>
          <p:nvCxnSpPr>
            <p:cNvPr id="912" name="Straight Arrow Connector 911">
              <a:extLst>
                <a:ext uri="{FF2B5EF4-FFF2-40B4-BE49-F238E27FC236}">
                  <a16:creationId xmlns:a16="http://schemas.microsoft.com/office/drawing/2014/main" id="{A47DC5C2-E546-441E-8EEB-DD04A88D694F}"/>
                </a:ext>
              </a:extLst>
            </p:cNvPr>
            <p:cNvCxnSpPr>
              <a:cxnSpLocks/>
            </p:cNvCxnSpPr>
            <p:nvPr/>
          </p:nvCxnSpPr>
          <p:spPr>
            <a:xfrm rot="16200000">
              <a:off x="382552" y="4938003"/>
              <a:ext cx="457200"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913" name="TextBox 912">
              <a:extLst>
                <a:ext uri="{FF2B5EF4-FFF2-40B4-BE49-F238E27FC236}">
                  <a16:creationId xmlns:a16="http://schemas.microsoft.com/office/drawing/2014/main" id="{22B79967-522B-44C2-8283-73BC46832E64}"/>
                </a:ext>
              </a:extLst>
            </p:cNvPr>
            <p:cNvSpPr txBox="1"/>
            <p:nvPr/>
          </p:nvSpPr>
          <p:spPr>
            <a:xfrm rot="16200000">
              <a:off x="212865" y="4812010"/>
              <a:ext cx="457202"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Data </a:t>
              </a:r>
              <a:b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b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is born</a:t>
              </a:r>
            </a:p>
          </p:txBody>
        </p:sp>
      </p:grpSp>
      <p:grpSp>
        <p:nvGrpSpPr>
          <p:cNvPr id="914" name="Group 913" descr="Data ingest">
            <a:extLst>
              <a:ext uri="{FF2B5EF4-FFF2-40B4-BE49-F238E27FC236}">
                <a16:creationId xmlns:a16="http://schemas.microsoft.com/office/drawing/2014/main" id="{843295D7-7851-4079-8799-1226C2BE5409}"/>
              </a:ext>
            </a:extLst>
          </p:cNvPr>
          <p:cNvGrpSpPr/>
          <p:nvPr/>
        </p:nvGrpSpPr>
        <p:grpSpPr>
          <a:xfrm>
            <a:off x="318355" y="3936542"/>
            <a:ext cx="292797" cy="367579"/>
            <a:chOff x="318355" y="3055394"/>
            <a:chExt cx="292797" cy="367579"/>
          </a:xfrm>
        </p:grpSpPr>
        <p:cxnSp>
          <p:nvCxnSpPr>
            <p:cNvPr id="915" name="Straight Arrow Connector 914">
              <a:extLst>
                <a:ext uri="{FF2B5EF4-FFF2-40B4-BE49-F238E27FC236}">
                  <a16:creationId xmlns:a16="http://schemas.microsoft.com/office/drawing/2014/main" id="{431EA03C-44A8-4BBD-BC42-8A956A784E0A}"/>
                </a:ext>
              </a:extLst>
            </p:cNvPr>
            <p:cNvCxnSpPr>
              <a:cxnSpLocks/>
            </p:cNvCxnSpPr>
            <p:nvPr/>
          </p:nvCxnSpPr>
          <p:spPr>
            <a:xfrm rot="16200000">
              <a:off x="428272" y="3240093"/>
              <a:ext cx="365760"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916" name="TextBox 915">
              <a:extLst>
                <a:ext uri="{FF2B5EF4-FFF2-40B4-BE49-F238E27FC236}">
                  <a16:creationId xmlns:a16="http://schemas.microsoft.com/office/drawing/2014/main" id="{497C1B5A-F6B0-4CA4-8016-542EE70CBF79}"/>
                </a:ext>
              </a:extLst>
            </p:cNvPr>
            <p:cNvSpPr txBox="1"/>
            <p:nvPr/>
          </p:nvSpPr>
          <p:spPr>
            <a:xfrm rot="16200000">
              <a:off x="262150" y="3111599"/>
              <a:ext cx="358632"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Data </a:t>
              </a:r>
              <a:b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b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ingest</a:t>
              </a:r>
            </a:p>
          </p:txBody>
        </p:sp>
      </p:grpSp>
      <p:grpSp>
        <p:nvGrpSpPr>
          <p:cNvPr id="917" name="Group 916" descr="Dotted blue lines">
            <a:extLst>
              <a:ext uri="{FF2B5EF4-FFF2-40B4-BE49-F238E27FC236}">
                <a16:creationId xmlns:a16="http://schemas.microsoft.com/office/drawing/2014/main" id="{124B184E-FCCA-4A53-9AFA-5FEFC8491C03}"/>
              </a:ext>
            </a:extLst>
          </p:cNvPr>
          <p:cNvGrpSpPr/>
          <p:nvPr/>
        </p:nvGrpSpPr>
        <p:grpSpPr>
          <a:xfrm rot="16200000">
            <a:off x="11075306" y="2633206"/>
            <a:ext cx="365760" cy="95363"/>
            <a:chOff x="6484552" y="5288986"/>
            <a:chExt cx="464060" cy="137286"/>
          </a:xfrm>
        </p:grpSpPr>
        <p:cxnSp>
          <p:nvCxnSpPr>
            <p:cNvPr id="918" name="Straight Arrow Connector 917">
              <a:extLst>
                <a:ext uri="{FF2B5EF4-FFF2-40B4-BE49-F238E27FC236}">
                  <a16:creationId xmlns:a16="http://schemas.microsoft.com/office/drawing/2014/main" id="{6A7EE1F9-7416-4840-8788-28020533A082}"/>
                </a:ext>
              </a:extLst>
            </p:cNvPr>
            <p:cNvCxnSpPr>
              <a:cxnSpLocks/>
            </p:cNvCxnSpPr>
            <p:nvPr/>
          </p:nvCxnSpPr>
          <p:spPr>
            <a:xfrm>
              <a:off x="6484552" y="5288986"/>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cxnSp>
          <p:nvCxnSpPr>
            <p:cNvPr id="919" name="Straight Arrow Connector 918">
              <a:extLst>
                <a:ext uri="{FF2B5EF4-FFF2-40B4-BE49-F238E27FC236}">
                  <a16:creationId xmlns:a16="http://schemas.microsoft.com/office/drawing/2014/main" id="{1E8CD7B2-63CD-4081-BFC7-D8DE9F5B6297}"/>
                </a:ext>
              </a:extLst>
            </p:cNvPr>
            <p:cNvCxnSpPr>
              <a:cxnSpLocks/>
            </p:cNvCxnSpPr>
            <p:nvPr/>
          </p:nvCxnSpPr>
          <p:spPr>
            <a:xfrm>
              <a:off x="6484552" y="5426272"/>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grpSp>
      <p:sp>
        <p:nvSpPr>
          <p:cNvPr id="920" name="Rectangle 919" descr="Person">
            <a:extLst>
              <a:ext uri="{FF2B5EF4-FFF2-40B4-BE49-F238E27FC236}">
                <a16:creationId xmlns:a16="http://schemas.microsoft.com/office/drawing/2014/main" id="{D40D7624-AA5B-40DD-B7F1-2EFFC6358BEA}"/>
              </a:ext>
            </a:extLst>
          </p:cNvPr>
          <p:cNvSpPr/>
          <p:nvPr/>
        </p:nvSpPr>
        <p:spPr bwMode="auto">
          <a:xfrm>
            <a:off x="5644117" y="5630411"/>
            <a:ext cx="274962" cy="27496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923" name="Group 922" descr="Dotted blue lines">
            <a:extLst>
              <a:ext uri="{FF2B5EF4-FFF2-40B4-BE49-F238E27FC236}">
                <a16:creationId xmlns:a16="http://schemas.microsoft.com/office/drawing/2014/main" id="{E5F6DC5C-6BEE-43FA-A1CA-F554A8E2B8EF}"/>
              </a:ext>
            </a:extLst>
          </p:cNvPr>
          <p:cNvGrpSpPr/>
          <p:nvPr/>
        </p:nvGrpSpPr>
        <p:grpSpPr>
          <a:xfrm rot="16200000">
            <a:off x="9705898" y="3347866"/>
            <a:ext cx="182880" cy="95363"/>
            <a:chOff x="6484552" y="5288986"/>
            <a:chExt cx="464060" cy="137286"/>
          </a:xfrm>
        </p:grpSpPr>
        <p:cxnSp>
          <p:nvCxnSpPr>
            <p:cNvPr id="924" name="Straight Arrow Connector 923">
              <a:extLst>
                <a:ext uri="{FF2B5EF4-FFF2-40B4-BE49-F238E27FC236}">
                  <a16:creationId xmlns:a16="http://schemas.microsoft.com/office/drawing/2014/main" id="{9AFE7A79-BF6C-42CF-8B97-D7E06A207E48}"/>
                </a:ext>
              </a:extLst>
            </p:cNvPr>
            <p:cNvCxnSpPr>
              <a:cxnSpLocks/>
            </p:cNvCxnSpPr>
            <p:nvPr/>
          </p:nvCxnSpPr>
          <p:spPr>
            <a:xfrm>
              <a:off x="6484552" y="5288986"/>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cxnSp>
          <p:nvCxnSpPr>
            <p:cNvPr id="925" name="Straight Arrow Connector 924">
              <a:extLst>
                <a:ext uri="{FF2B5EF4-FFF2-40B4-BE49-F238E27FC236}">
                  <a16:creationId xmlns:a16="http://schemas.microsoft.com/office/drawing/2014/main" id="{9C51E3FA-BB8C-4765-AC75-D4B0F9E58C50}"/>
                </a:ext>
              </a:extLst>
            </p:cNvPr>
            <p:cNvCxnSpPr>
              <a:cxnSpLocks/>
            </p:cNvCxnSpPr>
            <p:nvPr/>
          </p:nvCxnSpPr>
          <p:spPr>
            <a:xfrm>
              <a:off x="6484552" y="5426272"/>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grpSp>
      <p:cxnSp>
        <p:nvCxnSpPr>
          <p:cNvPr id="926" name="Straight Arrow Connector 925" descr="Blue arrow">
            <a:extLst>
              <a:ext uri="{FF2B5EF4-FFF2-40B4-BE49-F238E27FC236}">
                <a16:creationId xmlns:a16="http://schemas.microsoft.com/office/drawing/2014/main" id="{3612DBCD-C650-40F3-BD85-A24A8CC56CD4}"/>
              </a:ext>
            </a:extLst>
          </p:cNvPr>
          <p:cNvCxnSpPr>
            <a:cxnSpLocks/>
          </p:cNvCxnSpPr>
          <p:nvPr/>
        </p:nvCxnSpPr>
        <p:spPr>
          <a:xfrm rot="16200000">
            <a:off x="4957330" y="4321469"/>
            <a:ext cx="142301"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grpSp>
        <p:nvGrpSpPr>
          <p:cNvPr id="927" name="Group 926">
            <a:extLst>
              <a:ext uri="{FF2B5EF4-FFF2-40B4-BE49-F238E27FC236}">
                <a16:creationId xmlns:a16="http://schemas.microsoft.com/office/drawing/2014/main" id="{61673DB0-D7B2-4411-B6F9-1BB299171A5B}"/>
              </a:ext>
            </a:extLst>
          </p:cNvPr>
          <p:cNvGrpSpPr/>
          <p:nvPr/>
        </p:nvGrpSpPr>
        <p:grpSpPr>
          <a:xfrm>
            <a:off x="2788920" y="4389220"/>
            <a:ext cx="6859886" cy="147251"/>
            <a:chOff x="2360351" y="4411178"/>
            <a:chExt cx="7288455" cy="147251"/>
          </a:xfrm>
        </p:grpSpPr>
        <p:sp>
          <p:nvSpPr>
            <p:cNvPr id="928" name="Freeform: Shape 927">
              <a:extLst>
                <a:ext uri="{FF2B5EF4-FFF2-40B4-BE49-F238E27FC236}">
                  <a16:creationId xmlns:a16="http://schemas.microsoft.com/office/drawing/2014/main" id="{546B95C4-B8ED-4E13-B177-9E564B640F65}"/>
                </a:ext>
              </a:extLst>
            </p:cNvPr>
            <p:cNvSpPr/>
            <p:nvPr/>
          </p:nvSpPr>
          <p:spPr bwMode="auto">
            <a:xfrm rot="16200000">
              <a:off x="2309838" y="4466896"/>
              <a:ext cx="101730" cy="0"/>
            </a:xfrm>
            <a:custGeom>
              <a:avLst/>
              <a:gdLst>
                <a:gd name="connsiteX0" fmla="*/ 0 w 208722"/>
                <a:gd name="connsiteY0" fmla="*/ 0 h 0"/>
                <a:gd name="connsiteX1" fmla="*/ 208722 w 208722"/>
                <a:gd name="connsiteY1" fmla="*/ 0 h 0"/>
              </a:gdLst>
              <a:ahLst/>
              <a:cxnLst>
                <a:cxn ang="0">
                  <a:pos x="connsiteX0" y="connsiteY0"/>
                </a:cxn>
                <a:cxn ang="0">
                  <a:pos x="connsiteX1" y="connsiteY1"/>
                </a:cxn>
              </a:cxnLst>
              <a:rect l="l" t="t" r="r" b="b"/>
              <a:pathLst>
                <a:path w="208722">
                  <a:moveTo>
                    <a:pt x="0" y="0"/>
                  </a:moveTo>
                  <a:lnTo>
                    <a:pt x="208722" y="0"/>
                  </a:lnTo>
                </a:path>
              </a:pathLst>
            </a:cu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929" name="Freeform: Shape 928">
              <a:extLst>
                <a:ext uri="{FF2B5EF4-FFF2-40B4-BE49-F238E27FC236}">
                  <a16:creationId xmlns:a16="http://schemas.microsoft.com/office/drawing/2014/main" id="{DB38A1C9-CCB3-4BB3-90DB-0957DF7973BC}"/>
                </a:ext>
              </a:extLst>
            </p:cNvPr>
            <p:cNvSpPr/>
            <p:nvPr/>
          </p:nvSpPr>
          <p:spPr bwMode="auto">
            <a:xfrm rot="16200000">
              <a:off x="5614035" y="4466896"/>
              <a:ext cx="101730" cy="0"/>
            </a:xfrm>
            <a:custGeom>
              <a:avLst/>
              <a:gdLst>
                <a:gd name="connsiteX0" fmla="*/ 0 w 208722"/>
                <a:gd name="connsiteY0" fmla="*/ 0 h 0"/>
                <a:gd name="connsiteX1" fmla="*/ 208722 w 208722"/>
                <a:gd name="connsiteY1" fmla="*/ 0 h 0"/>
              </a:gdLst>
              <a:ahLst/>
              <a:cxnLst>
                <a:cxn ang="0">
                  <a:pos x="connsiteX0" y="connsiteY0"/>
                </a:cxn>
                <a:cxn ang="0">
                  <a:pos x="connsiteX1" y="connsiteY1"/>
                </a:cxn>
              </a:cxnLst>
              <a:rect l="l" t="t" r="r" b="b"/>
              <a:pathLst>
                <a:path w="208722">
                  <a:moveTo>
                    <a:pt x="0" y="0"/>
                  </a:moveTo>
                  <a:lnTo>
                    <a:pt x="208722" y="0"/>
                  </a:lnTo>
                </a:path>
              </a:pathLst>
            </a:cu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930" name="Freeform: Shape 929">
              <a:extLst>
                <a:ext uri="{FF2B5EF4-FFF2-40B4-BE49-F238E27FC236}">
                  <a16:creationId xmlns:a16="http://schemas.microsoft.com/office/drawing/2014/main" id="{A4CC5B16-E998-4B01-9F92-875B9C3FFD82}"/>
                </a:ext>
              </a:extLst>
            </p:cNvPr>
            <p:cNvSpPr/>
            <p:nvPr/>
          </p:nvSpPr>
          <p:spPr bwMode="auto">
            <a:xfrm rot="16200000">
              <a:off x="8364052" y="4487279"/>
              <a:ext cx="142300" cy="0"/>
            </a:xfrm>
            <a:custGeom>
              <a:avLst/>
              <a:gdLst>
                <a:gd name="connsiteX0" fmla="*/ 0 w 208722"/>
                <a:gd name="connsiteY0" fmla="*/ 0 h 0"/>
                <a:gd name="connsiteX1" fmla="*/ 208722 w 208722"/>
                <a:gd name="connsiteY1" fmla="*/ 0 h 0"/>
              </a:gdLst>
              <a:ahLst/>
              <a:cxnLst>
                <a:cxn ang="0">
                  <a:pos x="connsiteX0" y="connsiteY0"/>
                </a:cxn>
                <a:cxn ang="0">
                  <a:pos x="connsiteX1" y="connsiteY1"/>
                </a:cxn>
              </a:cxnLst>
              <a:rect l="l" t="t" r="r" b="b"/>
              <a:pathLst>
                <a:path w="208722">
                  <a:moveTo>
                    <a:pt x="0" y="0"/>
                  </a:moveTo>
                  <a:lnTo>
                    <a:pt x="208722" y="0"/>
                  </a:lnTo>
                </a:path>
              </a:pathLst>
            </a:cu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931" name="Freeform: Shape 930">
              <a:extLst>
                <a:ext uri="{FF2B5EF4-FFF2-40B4-BE49-F238E27FC236}">
                  <a16:creationId xmlns:a16="http://schemas.microsoft.com/office/drawing/2014/main" id="{E2F193BF-469D-439A-BE14-389D535DF9B5}"/>
                </a:ext>
              </a:extLst>
            </p:cNvPr>
            <p:cNvSpPr/>
            <p:nvPr/>
          </p:nvSpPr>
          <p:spPr bwMode="auto">
            <a:xfrm rot="16200000">
              <a:off x="5980986" y="790551"/>
              <a:ext cx="0" cy="7241270"/>
            </a:xfrm>
            <a:custGeom>
              <a:avLst/>
              <a:gdLst>
                <a:gd name="connsiteX0" fmla="*/ 0 w 0"/>
                <a:gd name="connsiteY0" fmla="*/ 0 h 2852531"/>
                <a:gd name="connsiteX1" fmla="*/ 0 w 0"/>
                <a:gd name="connsiteY1" fmla="*/ 2852531 h 2852531"/>
              </a:gdLst>
              <a:ahLst/>
              <a:cxnLst>
                <a:cxn ang="0">
                  <a:pos x="connsiteX0" y="connsiteY0"/>
                </a:cxn>
                <a:cxn ang="0">
                  <a:pos x="connsiteX1" y="connsiteY1"/>
                </a:cxn>
              </a:cxnLst>
              <a:rect l="l" t="t" r="r" b="b"/>
              <a:pathLst>
                <a:path h="2852531">
                  <a:moveTo>
                    <a:pt x="0" y="0"/>
                  </a:moveTo>
                  <a:lnTo>
                    <a:pt x="0" y="2852531"/>
                  </a:lnTo>
                </a:path>
              </a:pathLst>
            </a:cu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932" name="Freeform: Shape 931">
              <a:extLst>
                <a:ext uri="{FF2B5EF4-FFF2-40B4-BE49-F238E27FC236}">
                  <a16:creationId xmlns:a16="http://schemas.microsoft.com/office/drawing/2014/main" id="{9C233961-882C-4209-BF7C-D91A56A31828}"/>
                </a:ext>
              </a:extLst>
            </p:cNvPr>
            <p:cNvSpPr/>
            <p:nvPr/>
          </p:nvSpPr>
          <p:spPr bwMode="auto">
            <a:xfrm rot="16200000">
              <a:off x="9577656" y="4482328"/>
              <a:ext cx="142300" cy="0"/>
            </a:xfrm>
            <a:custGeom>
              <a:avLst/>
              <a:gdLst>
                <a:gd name="connsiteX0" fmla="*/ 0 w 208722"/>
                <a:gd name="connsiteY0" fmla="*/ 0 h 0"/>
                <a:gd name="connsiteX1" fmla="*/ 208722 w 208722"/>
                <a:gd name="connsiteY1" fmla="*/ 0 h 0"/>
              </a:gdLst>
              <a:ahLst/>
              <a:cxnLst>
                <a:cxn ang="0">
                  <a:pos x="connsiteX0" y="connsiteY0"/>
                </a:cxn>
                <a:cxn ang="0">
                  <a:pos x="connsiteX1" y="connsiteY1"/>
                </a:cxn>
              </a:cxnLst>
              <a:rect l="l" t="t" r="r" b="b"/>
              <a:pathLst>
                <a:path w="208722">
                  <a:moveTo>
                    <a:pt x="0" y="0"/>
                  </a:moveTo>
                  <a:lnTo>
                    <a:pt x="208722" y="0"/>
                  </a:lnTo>
                </a:path>
              </a:pathLst>
            </a:cu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cxnSp>
        <p:nvCxnSpPr>
          <p:cNvPr id="933" name="Straight Arrow Connector 932" descr="Blue arrow">
            <a:extLst>
              <a:ext uri="{FF2B5EF4-FFF2-40B4-BE49-F238E27FC236}">
                <a16:creationId xmlns:a16="http://schemas.microsoft.com/office/drawing/2014/main" id="{18618B0D-B4B0-4656-A282-E28B1C234DD5}"/>
              </a:ext>
            </a:extLst>
          </p:cNvPr>
          <p:cNvCxnSpPr>
            <a:cxnSpLocks/>
          </p:cNvCxnSpPr>
          <p:nvPr/>
        </p:nvCxnSpPr>
        <p:spPr>
          <a:xfrm rot="16200000">
            <a:off x="7197171" y="4320854"/>
            <a:ext cx="14230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sp>
        <p:nvSpPr>
          <p:cNvPr id="934" name="Rectangle 933" descr="Gray box">
            <a:extLst>
              <a:ext uri="{FF2B5EF4-FFF2-40B4-BE49-F238E27FC236}">
                <a16:creationId xmlns:a16="http://schemas.microsoft.com/office/drawing/2014/main" id="{48EA9524-DA51-4827-9450-2AF27A004834}"/>
              </a:ext>
            </a:extLst>
          </p:cNvPr>
          <p:cNvSpPr/>
          <p:nvPr/>
        </p:nvSpPr>
        <p:spPr bwMode="auto">
          <a:xfrm>
            <a:off x="4897712" y="4483911"/>
            <a:ext cx="4003804" cy="1000762"/>
          </a:xfrm>
          <a:prstGeom prst="rect">
            <a:avLst/>
          </a:prstGeom>
          <a:no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146304"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endParaRPr kumimoji="0" lang="en-US" sz="900" b="0" i="0" u="none" strike="noStrike" kern="0" cap="none" spc="0" normalizeH="0" baseline="0" noProof="0" err="1">
              <a:ln>
                <a:noFill/>
              </a:ln>
              <a:solidFill>
                <a:srgbClr val="000000"/>
              </a:solidFill>
              <a:effectLst/>
              <a:uLnTx/>
              <a:uFillTx/>
              <a:latin typeface="Segoe UI Semibold" panose="020B0702040204020203" pitchFamily="34" charset="0"/>
              <a:ea typeface="+mn-ea"/>
              <a:cs typeface="Segoe UI Semibold" panose="020B0702040204020203" pitchFamily="34" charset="0"/>
            </a:endParaRPr>
          </a:p>
        </p:txBody>
      </p:sp>
      <p:sp>
        <p:nvSpPr>
          <p:cNvPr id="935" name="Rectangle 934">
            <a:extLst>
              <a:ext uri="{FF2B5EF4-FFF2-40B4-BE49-F238E27FC236}">
                <a16:creationId xmlns:a16="http://schemas.microsoft.com/office/drawing/2014/main" id="{659AD55F-5B4B-4E68-8B82-75A918043A12}"/>
              </a:ext>
              <a:ext uri="{C183D7F6-B498-43B3-948B-1728B52AA6E4}">
                <adec:decorative xmlns:adec="http://schemas.microsoft.com/office/drawing/2017/decorative" val="1"/>
              </a:ext>
            </a:extLst>
          </p:cNvPr>
          <p:cNvSpPr/>
          <p:nvPr/>
        </p:nvSpPr>
        <p:spPr bwMode="auto">
          <a:xfrm>
            <a:off x="8959153" y="4551689"/>
            <a:ext cx="1104059" cy="865207"/>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146304"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Campaign data, conversion data</a:t>
            </a:r>
          </a:p>
        </p:txBody>
      </p:sp>
      <p:sp>
        <p:nvSpPr>
          <p:cNvPr id="936" name="Rectangle 935">
            <a:extLst>
              <a:ext uri="{FF2B5EF4-FFF2-40B4-BE49-F238E27FC236}">
                <a16:creationId xmlns:a16="http://schemas.microsoft.com/office/drawing/2014/main" id="{2C4DB0B9-BED2-467F-AE6B-C69B62EAA135}"/>
              </a:ext>
              <a:ext uri="{C183D7F6-B498-43B3-948B-1728B52AA6E4}">
                <adec:decorative xmlns:adec="http://schemas.microsoft.com/office/drawing/2017/decorative" val="1"/>
              </a:ext>
            </a:extLst>
          </p:cNvPr>
          <p:cNvSpPr/>
          <p:nvPr/>
        </p:nvSpPr>
        <p:spPr bwMode="auto">
          <a:xfrm>
            <a:off x="10120850" y="4551691"/>
            <a:ext cx="1104059" cy="865203"/>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146304"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Third-party data </a:t>
            </a: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(digital media, enrichment and apps)</a:t>
            </a:r>
          </a:p>
        </p:txBody>
      </p:sp>
      <p:sp>
        <p:nvSpPr>
          <p:cNvPr id="937" name="Rectangle 936" descr="Gray box">
            <a:extLst>
              <a:ext uri="{FF2B5EF4-FFF2-40B4-BE49-F238E27FC236}">
                <a16:creationId xmlns:a16="http://schemas.microsoft.com/office/drawing/2014/main" id="{704E7300-BAF6-4CE8-B582-FE680474CBF5}"/>
              </a:ext>
            </a:extLst>
          </p:cNvPr>
          <p:cNvSpPr/>
          <p:nvPr/>
        </p:nvSpPr>
        <p:spPr bwMode="auto">
          <a:xfrm>
            <a:off x="1731329" y="4483910"/>
            <a:ext cx="3107254" cy="1390199"/>
          </a:xfrm>
          <a:prstGeom prst="rect">
            <a:avLst/>
          </a:prstGeom>
          <a:no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146304"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endParaRPr kumimoji="0" lang="en-US" sz="900" b="0" i="0" u="none" strike="noStrike" kern="0" cap="none" spc="0" normalizeH="0" baseline="0" noProof="0" err="1">
              <a:ln>
                <a:noFill/>
              </a:ln>
              <a:solidFill>
                <a:srgbClr val="000000"/>
              </a:solidFill>
              <a:effectLst/>
              <a:uLnTx/>
              <a:uFillTx/>
              <a:latin typeface="Segoe UI Semibold" panose="020B0702040204020203" pitchFamily="34" charset="0"/>
              <a:ea typeface="+mn-ea"/>
              <a:cs typeface="Segoe UI Semibold" panose="020B0702040204020203" pitchFamily="34" charset="0"/>
            </a:endParaRPr>
          </a:p>
        </p:txBody>
      </p:sp>
      <p:grpSp>
        <p:nvGrpSpPr>
          <p:cNvPr id="938" name="Group 937">
            <a:extLst>
              <a:ext uri="{FF2B5EF4-FFF2-40B4-BE49-F238E27FC236}">
                <a16:creationId xmlns:a16="http://schemas.microsoft.com/office/drawing/2014/main" id="{37A681D6-3715-461E-A94B-463BAD03C414}"/>
              </a:ext>
            </a:extLst>
          </p:cNvPr>
          <p:cNvGrpSpPr/>
          <p:nvPr/>
        </p:nvGrpSpPr>
        <p:grpSpPr>
          <a:xfrm>
            <a:off x="4955543" y="4501441"/>
            <a:ext cx="3878058" cy="912203"/>
            <a:chOff x="3950883" y="4523399"/>
            <a:chExt cx="3878058" cy="912203"/>
          </a:xfrm>
        </p:grpSpPr>
        <p:grpSp>
          <p:nvGrpSpPr>
            <p:cNvPr id="939" name="Group 938">
              <a:extLst>
                <a:ext uri="{FF2B5EF4-FFF2-40B4-BE49-F238E27FC236}">
                  <a16:creationId xmlns:a16="http://schemas.microsoft.com/office/drawing/2014/main" id="{90C11F9D-0430-4E8E-91FF-A74BBAB60148}"/>
                </a:ext>
              </a:extLst>
            </p:cNvPr>
            <p:cNvGrpSpPr/>
            <p:nvPr/>
          </p:nvGrpSpPr>
          <p:grpSpPr>
            <a:xfrm>
              <a:off x="3950883" y="4573647"/>
              <a:ext cx="3878058" cy="861955"/>
              <a:chOff x="4855607" y="4573647"/>
              <a:chExt cx="2973334" cy="861955"/>
            </a:xfrm>
          </p:grpSpPr>
          <p:sp>
            <p:nvSpPr>
              <p:cNvPr id="959" name="TextBox 958">
                <a:extLst>
                  <a:ext uri="{FF2B5EF4-FFF2-40B4-BE49-F238E27FC236}">
                    <a16:creationId xmlns:a16="http://schemas.microsoft.com/office/drawing/2014/main" id="{CB003947-0AEB-4FFC-9FC8-054D03755AB2}"/>
                  </a:ext>
                </a:extLst>
              </p:cNvPr>
              <p:cNvSpPr txBox="1">
                <a:spLocks/>
              </p:cNvSpPr>
              <p:nvPr/>
            </p:nvSpPr>
            <p:spPr>
              <a:xfrm>
                <a:off x="5867133" y="4573647"/>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Mainframe</a:t>
                </a:r>
              </a:p>
            </p:txBody>
          </p:sp>
          <p:sp>
            <p:nvSpPr>
              <p:cNvPr id="960" name="TextBox 959">
                <a:extLst>
                  <a:ext uri="{FF2B5EF4-FFF2-40B4-BE49-F238E27FC236}">
                    <a16:creationId xmlns:a16="http://schemas.microsoft.com/office/drawing/2014/main" id="{33CCF3D6-5E3F-4652-9C71-D3035AB332B6}"/>
                  </a:ext>
                </a:extLst>
              </p:cNvPr>
              <p:cNvSpPr txBox="1">
                <a:spLocks/>
              </p:cNvSpPr>
              <p:nvPr/>
            </p:nvSpPr>
            <p:spPr>
              <a:xfrm>
                <a:off x="6868821" y="4573647"/>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Other </a:t>
                </a:r>
                <a:br>
                  <a:rPr lang="en-US" sz="700">
                    <a:solidFill>
                      <a:sysClr val="windowText" lastClr="000000"/>
                    </a:solidFill>
                    <a:latin typeface="+mj-lt"/>
                  </a:rPr>
                </a:br>
                <a:r>
                  <a:rPr lang="en-US" sz="700">
                    <a:solidFill>
                      <a:sysClr val="windowText" lastClr="000000"/>
                    </a:solidFill>
                    <a:latin typeface="+mj-lt"/>
                  </a:rPr>
                  <a:t>clouds</a:t>
                </a:r>
              </a:p>
            </p:txBody>
          </p:sp>
          <p:sp>
            <p:nvSpPr>
              <p:cNvPr id="961" name="TextBox 960">
                <a:extLst>
                  <a:ext uri="{FF2B5EF4-FFF2-40B4-BE49-F238E27FC236}">
                    <a16:creationId xmlns:a16="http://schemas.microsoft.com/office/drawing/2014/main" id="{E2C553A9-82DA-40B3-880F-2CC0CE52DD79}"/>
                  </a:ext>
                </a:extLst>
              </p:cNvPr>
              <p:cNvSpPr txBox="1">
                <a:spLocks/>
              </p:cNvSpPr>
              <p:nvPr/>
            </p:nvSpPr>
            <p:spPr>
              <a:xfrm>
                <a:off x="4855607" y="4573647"/>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SaaS (LOB)</a:t>
                </a:r>
              </a:p>
            </p:txBody>
          </p:sp>
          <p:sp>
            <p:nvSpPr>
              <p:cNvPr id="962" name="TextBox 961">
                <a:extLst>
                  <a:ext uri="{FF2B5EF4-FFF2-40B4-BE49-F238E27FC236}">
                    <a16:creationId xmlns:a16="http://schemas.microsoft.com/office/drawing/2014/main" id="{467DA947-E3D1-46F9-8C2D-DF2F7E25B95A}"/>
                  </a:ext>
                </a:extLst>
              </p:cNvPr>
              <p:cNvSpPr txBox="1">
                <a:spLocks/>
              </p:cNvSpPr>
              <p:nvPr/>
            </p:nvSpPr>
            <p:spPr>
              <a:xfrm>
                <a:off x="5867133" y="4876731"/>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Store</a:t>
                </a:r>
              </a:p>
            </p:txBody>
          </p:sp>
          <p:sp>
            <p:nvSpPr>
              <p:cNvPr id="963" name="TextBox 962">
                <a:extLst>
                  <a:ext uri="{FF2B5EF4-FFF2-40B4-BE49-F238E27FC236}">
                    <a16:creationId xmlns:a16="http://schemas.microsoft.com/office/drawing/2014/main" id="{636B187C-41F6-4788-9D82-874AE8CC1714}"/>
                  </a:ext>
                </a:extLst>
              </p:cNvPr>
              <p:cNvSpPr txBox="1">
                <a:spLocks/>
              </p:cNvSpPr>
              <p:nvPr/>
            </p:nvSpPr>
            <p:spPr>
              <a:xfrm>
                <a:off x="6868821" y="4876731"/>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Analytics</a:t>
                </a:r>
              </a:p>
            </p:txBody>
          </p:sp>
          <p:sp>
            <p:nvSpPr>
              <p:cNvPr id="964" name="TextBox 963">
                <a:extLst>
                  <a:ext uri="{FF2B5EF4-FFF2-40B4-BE49-F238E27FC236}">
                    <a16:creationId xmlns:a16="http://schemas.microsoft.com/office/drawing/2014/main" id="{BD1725A9-393E-42AD-86CC-31FC4527A1CC}"/>
                  </a:ext>
                </a:extLst>
              </p:cNvPr>
              <p:cNvSpPr txBox="1">
                <a:spLocks/>
              </p:cNvSpPr>
              <p:nvPr/>
            </p:nvSpPr>
            <p:spPr>
              <a:xfrm>
                <a:off x="4855607" y="4876731"/>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Excel CSV</a:t>
                </a:r>
              </a:p>
            </p:txBody>
          </p:sp>
          <p:sp>
            <p:nvSpPr>
              <p:cNvPr id="965" name="TextBox 964">
                <a:extLst>
                  <a:ext uri="{FF2B5EF4-FFF2-40B4-BE49-F238E27FC236}">
                    <a16:creationId xmlns:a16="http://schemas.microsoft.com/office/drawing/2014/main" id="{22B0D16D-9A61-4711-85E4-00849C157053}"/>
                  </a:ext>
                </a:extLst>
              </p:cNvPr>
              <p:cNvSpPr txBox="1">
                <a:spLocks/>
              </p:cNvSpPr>
              <p:nvPr/>
            </p:nvSpPr>
            <p:spPr>
              <a:xfrm>
                <a:off x="5867133" y="5181750"/>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Edge</a:t>
                </a:r>
              </a:p>
            </p:txBody>
          </p:sp>
          <p:sp>
            <p:nvSpPr>
              <p:cNvPr id="966" name="TextBox 965">
                <a:extLst>
                  <a:ext uri="{FF2B5EF4-FFF2-40B4-BE49-F238E27FC236}">
                    <a16:creationId xmlns:a16="http://schemas.microsoft.com/office/drawing/2014/main" id="{0719584A-AE20-4253-B44A-13C09B80381E}"/>
                  </a:ext>
                </a:extLst>
              </p:cNvPr>
              <p:cNvSpPr txBox="1">
                <a:spLocks/>
              </p:cNvSpPr>
              <p:nvPr/>
            </p:nvSpPr>
            <p:spPr>
              <a:xfrm>
                <a:off x="6868821" y="5181750"/>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a:t>
                </a:r>
              </a:p>
            </p:txBody>
          </p:sp>
          <p:sp>
            <p:nvSpPr>
              <p:cNvPr id="967" name="TextBox 966">
                <a:extLst>
                  <a:ext uri="{FF2B5EF4-FFF2-40B4-BE49-F238E27FC236}">
                    <a16:creationId xmlns:a16="http://schemas.microsoft.com/office/drawing/2014/main" id="{2D58236A-2D24-4562-A04C-C2EF72B0511F}"/>
                  </a:ext>
                </a:extLst>
              </p:cNvPr>
              <p:cNvSpPr txBox="1">
                <a:spLocks/>
              </p:cNvSpPr>
              <p:nvPr/>
            </p:nvSpPr>
            <p:spPr>
              <a:xfrm>
                <a:off x="4855607" y="5181750"/>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Social Media</a:t>
                </a:r>
              </a:p>
            </p:txBody>
          </p:sp>
        </p:grpSp>
        <p:pic>
          <p:nvPicPr>
            <p:cNvPr id="940" name="Graphic 939" descr="Salesforce logo">
              <a:extLst>
                <a:ext uri="{FF2B5EF4-FFF2-40B4-BE49-F238E27FC236}">
                  <a16:creationId xmlns:a16="http://schemas.microsoft.com/office/drawing/2014/main" id="{370AE8DB-6B68-4F96-B38A-0F055336B4F3}"/>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4960890" y="4631728"/>
              <a:ext cx="198179" cy="138844"/>
            </a:xfrm>
            <a:prstGeom prst="rect">
              <a:avLst/>
            </a:prstGeom>
          </p:spPr>
        </p:pic>
        <p:pic>
          <p:nvPicPr>
            <p:cNvPr id="941" name="Graphic 940" descr="Facebook icon">
              <a:extLst>
                <a:ext uri="{FF2B5EF4-FFF2-40B4-BE49-F238E27FC236}">
                  <a16:creationId xmlns:a16="http://schemas.microsoft.com/office/drawing/2014/main" id="{64AA5443-881B-483E-8C21-2E7C94122779}"/>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p:blipFill>
          <p:spPr>
            <a:xfrm>
              <a:off x="4849744" y="5242276"/>
              <a:ext cx="132800" cy="132800"/>
            </a:xfrm>
            <a:prstGeom prst="rect">
              <a:avLst/>
            </a:prstGeom>
          </p:spPr>
        </p:pic>
        <p:pic>
          <p:nvPicPr>
            <p:cNvPr id="942" name="Graphic 941" descr="Twitter icon">
              <a:extLst>
                <a:ext uri="{FF2B5EF4-FFF2-40B4-BE49-F238E27FC236}">
                  <a16:creationId xmlns:a16="http://schemas.microsoft.com/office/drawing/2014/main" id="{19E259FA-F291-4985-A451-4FFCC043508B}"/>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p:blipFill>
          <p:spPr>
            <a:xfrm>
              <a:off x="5021660" y="5242276"/>
              <a:ext cx="132800" cy="132800"/>
            </a:xfrm>
            <a:prstGeom prst="rect">
              <a:avLst/>
            </a:prstGeom>
          </p:spPr>
        </p:pic>
        <p:pic>
          <p:nvPicPr>
            <p:cNvPr id="943" name="Graphic 942" descr="Arm logo">
              <a:extLst>
                <a:ext uri="{FF2B5EF4-FFF2-40B4-BE49-F238E27FC236}">
                  <a16:creationId xmlns:a16="http://schemas.microsoft.com/office/drawing/2014/main" id="{53D7450E-342D-4C5E-920E-7411EE3D5228}"/>
                </a:ext>
              </a:extLst>
            </p:cNvPr>
            <p:cNvPicPr>
              <a:picLocks noChangeAspect="1"/>
            </p:cNvPicPr>
            <p:nvPr/>
          </p:nvPicPr>
          <p:blipFill rotWithShape="1">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l="29946" t="37964" r="29873" b="38862"/>
            <a:stretch/>
          </p:blipFill>
          <p:spPr>
            <a:xfrm>
              <a:off x="6189480" y="5241037"/>
              <a:ext cx="303548" cy="135278"/>
            </a:xfrm>
            <a:prstGeom prst="rect">
              <a:avLst/>
            </a:prstGeom>
          </p:spPr>
        </p:pic>
        <p:pic>
          <p:nvPicPr>
            <p:cNvPr id="944" name="Graphic 943" descr="Intel logo">
              <a:extLst>
                <a:ext uri="{FF2B5EF4-FFF2-40B4-BE49-F238E27FC236}">
                  <a16:creationId xmlns:a16="http://schemas.microsoft.com/office/drawing/2014/main" id="{20EB9E2B-3D58-45AE-850C-4A1EBEB60C59}"/>
                </a:ext>
              </a:extLst>
            </p:cNvPr>
            <p:cNvPicPr>
              <a:picLocks noChangeAspect="1"/>
            </p:cNvPicPr>
            <p:nvPr/>
          </p:nvPicPr>
          <p:blipFill rotWithShape="1">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rcRect t="18359" b="13389"/>
            <a:stretch/>
          </p:blipFill>
          <p:spPr>
            <a:xfrm>
              <a:off x="5964498" y="5209231"/>
              <a:ext cx="225176" cy="198890"/>
            </a:xfrm>
            <a:prstGeom prst="rect">
              <a:avLst/>
            </a:prstGeom>
          </p:spPr>
        </p:pic>
        <p:pic>
          <p:nvPicPr>
            <p:cNvPr id="945" name="Graphic 944" descr="Alibaba cloud logo">
              <a:extLst>
                <a:ext uri="{FF2B5EF4-FFF2-40B4-BE49-F238E27FC236}">
                  <a16:creationId xmlns:a16="http://schemas.microsoft.com/office/drawing/2014/main" id="{5C65F942-3AF9-487A-8780-490FDE6DBCF3}"/>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7478910" y="4612811"/>
              <a:ext cx="310664" cy="159388"/>
            </a:xfrm>
            <a:prstGeom prst="rect">
              <a:avLst/>
            </a:prstGeom>
          </p:spPr>
        </p:pic>
        <p:pic>
          <p:nvPicPr>
            <p:cNvPr id="946" name="Graphic 945" descr="AWS logo">
              <a:extLst>
                <a:ext uri="{FF2B5EF4-FFF2-40B4-BE49-F238E27FC236}">
                  <a16:creationId xmlns:a16="http://schemas.microsoft.com/office/drawing/2014/main" id="{7AD0C801-A87A-4933-BD4F-C58FDD2400C8}"/>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7136760" y="4656236"/>
              <a:ext cx="202962" cy="202962"/>
            </a:xfrm>
            <a:prstGeom prst="rect">
              <a:avLst/>
            </a:prstGeom>
          </p:spPr>
        </p:pic>
        <p:pic>
          <p:nvPicPr>
            <p:cNvPr id="947" name="Graphic 946" descr="Google cloud logo">
              <a:extLst>
                <a:ext uri="{FF2B5EF4-FFF2-40B4-BE49-F238E27FC236}">
                  <a16:creationId xmlns:a16="http://schemas.microsoft.com/office/drawing/2014/main" id="{10A19D02-33FA-4DA1-9B3B-8372F4A6C899}"/>
                </a:ext>
              </a:extLst>
            </p:cNvPr>
            <p:cNvPicPr>
              <a:picLocks noChangeAspect="1"/>
            </p:cNvPicPr>
            <p:nvPr/>
          </p:nvPicPr>
          <p:blipFill rotWithShape="1">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rcRect l="9401" t="36396" r="8939" b="38967"/>
            <a:stretch/>
          </p:blipFill>
          <p:spPr>
            <a:xfrm>
              <a:off x="6966479" y="4552031"/>
              <a:ext cx="543524" cy="163978"/>
            </a:xfrm>
            <a:prstGeom prst="rect">
              <a:avLst/>
            </a:prstGeom>
          </p:spPr>
        </p:pic>
        <p:pic>
          <p:nvPicPr>
            <p:cNvPr id="948" name="Graphic 947" descr="SAS logo">
              <a:extLst>
                <a:ext uri="{FF2B5EF4-FFF2-40B4-BE49-F238E27FC236}">
                  <a16:creationId xmlns:a16="http://schemas.microsoft.com/office/drawing/2014/main" id="{C5AC02BF-FC13-4DE3-BB01-BAF56A398E03}"/>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7557811" y="4939091"/>
              <a:ext cx="248391" cy="139755"/>
            </a:xfrm>
            <a:prstGeom prst="rect">
              <a:avLst/>
            </a:prstGeom>
          </p:spPr>
        </p:pic>
        <p:pic>
          <p:nvPicPr>
            <p:cNvPr id="949" name="Picture 28" descr="Image result for Cloudera">
              <a:extLst>
                <a:ext uri="{FF2B5EF4-FFF2-40B4-BE49-F238E27FC236}">
                  <a16:creationId xmlns:a16="http://schemas.microsoft.com/office/drawing/2014/main" id="{3F0CC439-AD22-469F-8E14-52B3B5548D60}"/>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7200803" y="4969079"/>
              <a:ext cx="328984" cy="79779"/>
            </a:xfrm>
            <a:prstGeom prst="rect">
              <a:avLst/>
            </a:prstGeom>
            <a:noFill/>
            <a:extLst>
              <a:ext uri="{909E8E84-426E-40DD-AFC4-6F175D3DCCD1}">
                <a14:hiddenFill xmlns:a14="http://schemas.microsoft.com/office/drawing/2010/main">
                  <a:solidFill>
                    <a:srgbClr val="FFFFFF"/>
                  </a:solidFill>
                </a14:hiddenFill>
              </a:ext>
            </a:extLst>
          </p:spPr>
        </p:pic>
        <p:pic>
          <p:nvPicPr>
            <p:cNvPr id="950" name="Graphic 949" descr="Databrick logo">
              <a:extLst>
                <a:ext uri="{FF2B5EF4-FFF2-40B4-BE49-F238E27FC236}">
                  <a16:creationId xmlns:a16="http://schemas.microsoft.com/office/drawing/2014/main" id="{6E29874F-B2D6-4E64-A833-3C97BF272332}"/>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rcRect/>
            <a:stretch/>
          </p:blipFill>
          <p:spPr>
            <a:xfrm>
              <a:off x="7032032" y="4947726"/>
              <a:ext cx="122484" cy="122484"/>
            </a:xfrm>
            <a:prstGeom prst="rect">
              <a:avLst/>
            </a:prstGeom>
          </p:spPr>
        </p:pic>
        <p:pic>
          <p:nvPicPr>
            <p:cNvPr id="951" name="Picture 950" descr="Excel">
              <a:extLst>
                <a:ext uri="{FF2B5EF4-FFF2-40B4-BE49-F238E27FC236}">
                  <a16:creationId xmlns:a16="http://schemas.microsoft.com/office/drawing/2014/main" id="{09DE4F37-9BAD-4116-BE5B-BC624E39A81F}"/>
                </a:ext>
              </a:extLst>
            </p:cNvPr>
            <p:cNvPicPr>
              <a:picLocks noChangeAspect="1"/>
            </p:cNvPicPr>
            <p:nvPr/>
          </p:nvPicPr>
          <p:blipFill>
            <a:blip r:embed="rId43">
              <a:extLst>
                <a:ext uri="{28A0092B-C50C-407E-A947-70E740481C1C}">
                  <a14:useLocalDpi xmlns:a14="http://schemas.microsoft.com/office/drawing/2010/main" val="0"/>
                </a:ext>
              </a:extLst>
            </a:blip>
            <a:srcRect/>
            <a:stretch/>
          </p:blipFill>
          <p:spPr>
            <a:xfrm>
              <a:off x="4894539" y="4842934"/>
              <a:ext cx="337347" cy="337347"/>
            </a:xfrm>
            <a:prstGeom prst="rect">
              <a:avLst/>
            </a:prstGeom>
          </p:spPr>
        </p:pic>
        <p:pic>
          <p:nvPicPr>
            <p:cNvPr id="952" name="Picture 4" descr="A close up of a sign&#10;&#10;Description automatically generated">
              <a:extLst>
                <a:ext uri="{FF2B5EF4-FFF2-40B4-BE49-F238E27FC236}">
                  <a16:creationId xmlns:a16="http://schemas.microsoft.com/office/drawing/2014/main" id="{82379DD3-91FB-4280-B6D0-E5D5CF2C669D}"/>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6309191" y="4622075"/>
              <a:ext cx="157072" cy="157072"/>
            </a:xfrm>
            <a:prstGeom prst="rect">
              <a:avLst/>
            </a:prstGeom>
            <a:noFill/>
            <a:extLst>
              <a:ext uri="{909E8E84-426E-40DD-AFC4-6F175D3DCCD1}">
                <a14:hiddenFill xmlns:a14="http://schemas.microsoft.com/office/drawing/2010/main">
                  <a:solidFill>
                    <a:srgbClr val="FFFFFF"/>
                  </a:solidFill>
                </a14:hiddenFill>
              </a:ext>
            </a:extLst>
          </p:spPr>
        </p:pic>
        <p:pic>
          <p:nvPicPr>
            <p:cNvPr id="953" name="Picture 14" descr="Image result for Oracle">
              <a:extLst>
                <a:ext uri="{FF2B5EF4-FFF2-40B4-BE49-F238E27FC236}">
                  <a16:creationId xmlns:a16="http://schemas.microsoft.com/office/drawing/2014/main" id="{9700ADCE-481A-49F3-A514-7075307BD7B4}"/>
                </a:ext>
              </a:extLst>
            </p:cNvPr>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5804434" y="4921280"/>
              <a:ext cx="302551" cy="42980"/>
            </a:xfrm>
            <a:prstGeom prst="rect">
              <a:avLst/>
            </a:prstGeom>
            <a:noFill/>
            <a:extLst>
              <a:ext uri="{909E8E84-426E-40DD-AFC4-6F175D3DCCD1}">
                <a14:hiddenFill xmlns:a14="http://schemas.microsoft.com/office/drawing/2010/main">
                  <a:solidFill>
                    <a:srgbClr val="FFFFFF"/>
                  </a:solidFill>
                </a14:hiddenFill>
              </a:ext>
            </a:extLst>
          </p:spPr>
        </p:pic>
        <p:pic>
          <p:nvPicPr>
            <p:cNvPr id="954" name="Picture 24" descr="Image result for Teradata logo">
              <a:extLst>
                <a:ext uri="{FF2B5EF4-FFF2-40B4-BE49-F238E27FC236}">
                  <a16:creationId xmlns:a16="http://schemas.microsoft.com/office/drawing/2014/main" id="{F0E7EAEC-708E-4A46-BEB4-C8466C6093FA}"/>
                </a:ext>
              </a:extLst>
            </p:cNvPr>
            <p:cNvPicPr>
              <a:picLocks noChangeAspect="1" noChangeArrowheads="1"/>
            </p:cNvPicPr>
            <p:nvPr/>
          </p:nvPicPr>
          <p:blipFill rotWithShape="1">
            <a:blip r:embed="rId46" cstate="print">
              <a:extLst>
                <a:ext uri="{28A0092B-C50C-407E-A947-70E740481C1C}">
                  <a14:useLocalDpi xmlns:a14="http://schemas.microsoft.com/office/drawing/2010/main" val="0"/>
                </a:ext>
              </a:extLst>
            </a:blip>
            <a:srcRect/>
            <a:stretch/>
          </p:blipFill>
          <p:spPr bwMode="auto">
            <a:xfrm>
              <a:off x="5816671" y="5007246"/>
              <a:ext cx="278076" cy="93659"/>
            </a:xfrm>
            <a:prstGeom prst="rect">
              <a:avLst/>
            </a:prstGeom>
            <a:noFill/>
            <a:extLst>
              <a:ext uri="{909E8E84-426E-40DD-AFC4-6F175D3DCCD1}">
                <a14:hiddenFill xmlns:a14="http://schemas.microsoft.com/office/drawing/2010/main">
                  <a:solidFill>
                    <a:srgbClr val="FFFFFF"/>
                  </a:solidFill>
                </a14:hiddenFill>
              </a:ext>
            </a:extLst>
          </p:spPr>
        </p:pic>
        <p:pic>
          <p:nvPicPr>
            <p:cNvPr id="955" name="Picture 2" descr="MonoDB logo">
              <a:extLst>
                <a:ext uri="{FF2B5EF4-FFF2-40B4-BE49-F238E27FC236}">
                  <a16:creationId xmlns:a16="http://schemas.microsoft.com/office/drawing/2014/main" id="{C108FE41-A570-4EED-8C18-499F2B019A06}"/>
                </a:ext>
              </a:extLst>
            </p:cNvPr>
            <p:cNvPicPr>
              <a:picLocks noChangeAspect="1" noChangeArrowheads="1"/>
            </p:cNvPicPr>
            <p:nvPr/>
          </p:nvPicPr>
          <p:blipFill>
            <a:blip r:embed="rId47" cstate="print">
              <a:extLst>
                <a:ext uri="{28A0092B-C50C-407E-A947-70E740481C1C}">
                  <a14:useLocalDpi xmlns:a14="http://schemas.microsoft.com/office/drawing/2010/main" val="0"/>
                </a:ext>
              </a:extLst>
            </a:blip>
            <a:stretch>
              <a:fillRect/>
            </a:stretch>
          </p:blipFill>
          <p:spPr bwMode="auto">
            <a:xfrm>
              <a:off x="6167318" y="5019753"/>
              <a:ext cx="300288" cy="81528"/>
            </a:xfrm>
            <a:prstGeom prst="rect">
              <a:avLst/>
            </a:prstGeom>
            <a:noFill/>
            <a:extLst>
              <a:ext uri="{909E8E84-426E-40DD-AFC4-6F175D3DCCD1}">
                <a14:hiddenFill xmlns:a14="http://schemas.microsoft.com/office/drawing/2010/main">
                  <a:solidFill>
                    <a:srgbClr val="FFFFFF"/>
                  </a:solidFill>
                </a14:hiddenFill>
              </a:ext>
            </a:extLst>
          </p:spPr>
        </p:pic>
        <p:pic>
          <p:nvPicPr>
            <p:cNvPr id="956" name="Picture 955" descr="Cassandra logo">
              <a:extLst>
                <a:ext uri="{FF2B5EF4-FFF2-40B4-BE49-F238E27FC236}">
                  <a16:creationId xmlns:a16="http://schemas.microsoft.com/office/drawing/2014/main" id="{3EEEA199-1C8E-4F90-86E6-A0E35C57AB51}"/>
                </a:ext>
              </a:extLst>
            </p:cNvPr>
            <p:cNvPicPr>
              <a:picLocks noChangeAspect="1"/>
            </p:cNvPicPr>
            <p:nvPr/>
          </p:nvPicPr>
          <p:blipFill>
            <a:blip r:embed="rId48"/>
            <a:stretch>
              <a:fillRect/>
            </a:stretch>
          </p:blipFill>
          <p:spPr>
            <a:xfrm>
              <a:off x="6221116" y="4897313"/>
              <a:ext cx="192693" cy="129201"/>
            </a:xfrm>
            <a:prstGeom prst="rect">
              <a:avLst/>
            </a:prstGeom>
          </p:spPr>
        </p:pic>
        <p:pic>
          <p:nvPicPr>
            <p:cNvPr id="957" name="Picture 8" descr="Image result for SAP HANA logo">
              <a:extLst>
                <a:ext uri="{FF2B5EF4-FFF2-40B4-BE49-F238E27FC236}">
                  <a16:creationId xmlns:a16="http://schemas.microsoft.com/office/drawing/2014/main" id="{7E4CCDC2-8FCA-4438-88BD-F449D46E07F1}"/>
                </a:ext>
              </a:extLst>
            </p:cNvPr>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4638883" y="4738869"/>
              <a:ext cx="244544" cy="67216"/>
            </a:xfrm>
            <a:prstGeom prst="rect">
              <a:avLst/>
            </a:prstGeom>
            <a:noFill/>
            <a:extLst>
              <a:ext uri="{909E8E84-426E-40DD-AFC4-6F175D3DCCD1}">
                <a14:hiddenFill xmlns:a14="http://schemas.microsoft.com/office/drawing/2010/main">
                  <a:solidFill>
                    <a:srgbClr val="FFFFFF"/>
                  </a:solidFill>
                </a14:hiddenFill>
              </a:ext>
            </a:extLst>
          </p:spPr>
        </p:pic>
        <p:pic>
          <p:nvPicPr>
            <p:cNvPr id="958" name="Graphic 957" descr="Workday logo">
              <a:extLst>
                <a:ext uri="{FF2B5EF4-FFF2-40B4-BE49-F238E27FC236}">
                  <a16:creationId xmlns:a16="http://schemas.microsoft.com/office/drawing/2014/main" id="{366010CA-B9A7-491E-9953-08AD7EA8D155}"/>
                </a:ext>
              </a:extLst>
            </p:cNvPr>
            <p:cNvPicPr>
              <a:picLocks noChangeAspect="1"/>
            </p:cNvPicPr>
            <p:nvPr/>
          </p:nvPicPr>
          <p:blipFill>
            <a:blip r:embed="rId50">
              <a:extLst>
                <a:ext uri="{28A0092B-C50C-407E-A947-70E740481C1C}">
                  <a14:useLocalDpi xmlns:a14="http://schemas.microsoft.com/office/drawing/2010/main" val="0"/>
                </a:ext>
                <a:ext uri="{96DAC541-7B7A-43D3-8B79-37D633B846F1}">
                  <asvg:svgBlip xmlns:asvg="http://schemas.microsoft.com/office/drawing/2016/SVG/main" r:embed="rId51"/>
                </a:ext>
              </a:extLst>
            </a:blip>
            <a:stretch>
              <a:fillRect/>
            </a:stretch>
          </p:blipFill>
          <p:spPr>
            <a:xfrm>
              <a:off x="4624566" y="4523399"/>
              <a:ext cx="281268" cy="281268"/>
            </a:xfrm>
            <a:prstGeom prst="rect">
              <a:avLst/>
            </a:prstGeom>
          </p:spPr>
        </p:pic>
      </p:grpSp>
      <p:sp>
        <p:nvSpPr>
          <p:cNvPr id="969" name="Oval 968" descr="Dark blue circle">
            <a:extLst>
              <a:ext uri="{FF2B5EF4-FFF2-40B4-BE49-F238E27FC236}">
                <a16:creationId xmlns:a16="http://schemas.microsoft.com/office/drawing/2014/main" id="{971BA8E9-BFE8-48B9-A987-CEECCB5864B4}"/>
              </a:ext>
            </a:extLst>
          </p:cNvPr>
          <p:cNvSpPr/>
          <p:nvPr/>
        </p:nvSpPr>
        <p:spPr bwMode="auto">
          <a:xfrm>
            <a:off x="5863747" y="3954065"/>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70" name="Oval 969" descr="Dark blue circle">
            <a:extLst>
              <a:ext uri="{FF2B5EF4-FFF2-40B4-BE49-F238E27FC236}">
                <a16:creationId xmlns:a16="http://schemas.microsoft.com/office/drawing/2014/main" id="{7EFE7FC8-3827-4674-83F0-449458CE37CF}"/>
              </a:ext>
            </a:extLst>
          </p:cNvPr>
          <p:cNvSpPr/>
          <p:nvPr/>
        </p:nvSpPr>
        <p:spPr bwMode="auto">
          <a:xfrm>
            <a:off x="7873176" y="3956302"/>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71" name="Oval 970" descr="Dark blue circle">
            <a:extLst>
              <a:ext uri="{FF2B5EF4-FFF2-40B4-BE49-F238E27FC236}">
                <a16:creationId xmlns:a16="http://schemas.microsoft.com/office/drawing/2014/main" id="{B72131E7-4BC8-4FD9-BBCF-1ED09D54F74B}"/>
              </a:ext>
            </a:extLst>
          </p:cNvPr>
          <p:cNvSpPr/>
          <p:nvPr/>
        </p:nvSpPr>
        <p:spPr bwMode="auto">
          <a:xfrm>
            <a:off x="8170016" y="3576675"/>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72" name="Oval 971" descr="Dark blue circle">
            <a:extLst>
              <a:ext uri="{FF2B5EF4-FFF2-40B4-BE49-F238E27FC236}">
                <a16:creationId xmlns:a16="http://schemas.microsoft.com/office/drawing/2014/main" id="{81AF5659-926C-41D0-8A93-54E00E91EB4B}"/>
              </a:ext>
            </a:extLst>
          </p:cNvPr>
          <p:cNvSpPr/>
          <p:nvPr/>
        </p:nvSpPr>
        <p:spPr bwMode="auto">
          <a:xfrm>
            <a:off x="9749657" y="3549400"/>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73" name="Oval 972" descr="Dark blue circle">
            <a:extLst>
              <a:ext uri="{FF2B5EF4-FFF2-40B4-BE49-F238E27FC236}">
                <a16:creationId xmlns:a16="http://schemas.microsoft.com/office/drawing/2014/main" id="{A13745B0-8AF4-4085-B039-EFE8D5F09104}"/>
              </a:ext>
            </a:extLst>
          </p:cNvPr>
          <p:cNvSpPr/>
          <p:nvPr/>
        </p:nvSpPr>
        <p:spPr bwMode="auto">
          <a:xfrm>
            <a:off x="10563990" y="3528219"/>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74" name="Oval 973" descr="Dark blue circle">
            <a:extLst>
              <a:ext uri="{FF2B5EF4-FFF2-40B4-BE49-F238E27FC236}">
                <a16:creationId xmlns:a16="http://schemas.microsoft.com/office/drawing/2014/main" id="{4483A51D-886C-48ED-8E0E-E4B86A2EDEDB}"/>
              </a:ext>
            </a:extLst>
          </p:cNvPr>
          <p:cNvSpPr/>
          <p:nvPr/>
        </p:nvSpPr>
        <p:spPr bwMode="auto">
          <a:xfrm>
            <a:off x="10532862" y="2912413"/>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75" name="Oval 974" descr="Dark blue circle">
            <a:extLst>
              <a:ext uri="{FF2B5EF4-FFF2-40B4-BE49-F238E27FC236}">
                <a16:creationId xmlns:a16="http://schemas.microsoft.com/office/drawing/2014/main" id="{8136FA48-0FA8-4727-B7AB-981C169B9B2D}"/>
              </a:ext>
            </a:extLst>
          </p:cNvPr>
          <p:cNvSpPr/>
          <p:nvPr/>
        </p:nvSpPr>
        <p:spPr bwMode="auto">
          <a:xfrm>
            <a:off x="11199673" y="2876853"/>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76" name="Rectangle 975">
            <a:extLst>
              <a:ext uri="{FF2B5EF4-FFF2-40B4-BE49-F238E27FC236}">
                <a16:creationId xmlns:a16="http://schemas.microsoft.com/office/drawing/2014/main" id="{6275FB44-A13D-4F51-AC59-B11EA5DA8E19}"/>
              </a:ext>
            </a:extLst>
          </p:cNvPr>
          <p:cNvSpPr/>
          <p:nvPr/>
        </p:nvSpPr>
        <p:spPr bwMode="auto">
          <a:xfrm>
            <a:off x="6219963" y="3913300"/>
            <a:ext cx="2103120" cy="317541"/>
          </a:xfrm>
          <a:prstGeom prst="rect">
            <a:avLst/>
          </a:prstGeom>
          <a:solidFill>
            <a:schemeClr val="bg1">
              <a:lumMod val="95000"/>
            </a:schemeClr>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Real-time streaming data</a:t>
            </a:r>
          </a:p>
        </p:txBody>
      </p:sp>
      <p:pic>
        <p:nvPicPr>
          <p:cNvPr id="977" name="Graphic 976">
            <a:extLst>
              <a:ext uri="{FF2B5EF4-FFF2-40B4-BE49-F238E27FC236}">
                <a16:creationId xmlns:a16="http://schemas.microsoft.com/office/drawing/2014/main" id="{7A59972B-C6C6-46A8-A982-0E12CB625439}"/>
              </a:ext>
              <a:ext uri="{C183D7F6-B498-43B3-948B-1728B52AA6E4}">
                <adec:decorative xmlns:adec="http://schemas.microsoft.com/office/drawing/2017/decorative" val="1"/>
              </a:ext>
            </a:extLst>
          </p:cNvPr>
          <p:cNvPicPr>
            <a:picLocks noChangeAspect="1"/>
          </p:cNvPicPr>
          <p:nvPr/>
        </p:nvPicPr>
        <p:blipFill>
          <a:blip r:embed="rId52">
            <a:extLst>
              <a:ext uri="{28A0092B-C50C-407E-A947-70E740481C1C}">
                <a14:useLocalDpi xmlns:a14="http://schemas.microsoft.com/office/drawing/2010/main" val="0"/>
              </a:ext>
              <a:ext uri="{96DAC541-7B7A-43D3-8B79-37D633B846F1}">
                <asvg:svgBlip xmlns:asvg="http://schemas.microsoft.com/office/drawing/2016/SVG/main" r:embed="rId53"/>
              </a:ext>
            </a:extLst>
          </a:blip>
          <a:srcRect/>
          <a:stretch/>
        </p:blipFill>
        <p:spPr>
          <a:xfrm rot="5400000">
            <a:off x="7964511" y="3946201"/>
            <a:ext cx="251738" cy="251738"/>
          </a:xfrm>
          <a:prstGeom prst="rect">
            <a:avLst/>
          </a:prstGeom>
        </p:spPr>
      </p:pic>
      <p:grpSp>
        <p:nvGrpSpPr>
          <p:cNvPr id="978" name="Group 977">
            <a:extLst>
              <a:ext uri="{FF2B5EF4-FFF2-40B4-BE49-F238E27FC236}">
                <a16:creationId xmlns:a16="http://schemas.microsoft.com/office/drawing/2014/main" id="{69F40D7C-E3E9-4FB2-AD7D-3CBCB913D14A}"/>
              </a:ext>
            </a:extLst>
          </p:cNvPr>
          <p:cNvGrpSpPr/>
          <p:nvPr/>
        </p:nvGrpSpPr>
        <p:grpSpPr>
          <a:xfrm>
            <a:off x="7515558" y="3486669"/>
            <a:ext cx="822960" cy="283517"/>
            <a:chOff x="6530821" y="2692328"/>
            <a:chExt cx="822960" cy="283517"/>
          </a:xfrm>
        </p:grpSpPr>
        <p:sp>
          <p:nvSpPr>
            <p:cNvPr id="979" name="Rectangle 978">
              <a:extLst>
                <a:ext uri="{FF2B5EF4-FFF2-40B4-BE49-F238E27FC236}">
                  <a16:creationId xmlns:a16="http://schemas.microsoft.com/office/drawing/2014/main" id="{C0C334F7-308D-4BEE-A2EB-A54A49594C93}"/>
                </a:ext>
              </a:extLst>
            </p:cNvPr>
            <p:cNvSpPr/>
            <p:nvPr/>
          </p:nvSpPr>
          <p:spPr bwMode="auto">
            <a:xfrm>
              <a:off x="6530821" y="2692328"/>
              <a:ext cx="822960" cy="283517"/>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91440" tIns="0" rIns="91440" bIns="0" numCol="1" spcCol="0" rtlCol="0" fromWordArt="0" anchor="ctr"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Change </a:t>
              </a:r>
              <a:b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feed</a:t>
              </a:r>
            </a:p>
          </p:txBody>
        </p:sp>
        <p:pic>
          <p:nvPicPr>
            <p:cNvPr id="980" name="Graphic 979">
              <a:extLst>
                <a:ext uri="{FF2B5EF4-FFF2-40B4-BE49-F238E27FC236}">
                  <a16:creationId xmlns:a16="http://schemas.microsoft.com/office/drawing/2014/main" id="{C806773C-D1B3-47EB-BA06-C5F2B5F7EF09}"/>
                </a:ext>
              </a:extLst>
            </p:cNvPr>
            <p:cNvPicPr>
              <a:picLocks noChangeAspect="1"/>
            </p:cNvPicPr>
            <p:nvPr/>
          </p:nvPicPr>
          <p:blipFill>
            <a:blip r:embed="rId54">
              <a:extLst>
                <a:ext uri="{28A0092B-C50C-407E-A947-70E740481C1C}">
                  <a14:useLocalDpi xmlns:a14="http://schemas.microsoft.com/office/drawing/2010/main" val="0"/>
                </a:ext>
                <a:ext uri="{96DAC541-7B7A-43D3-8B79-37D633B846F1}">
                  <asvg:svgBlip xmlns:asvg="http://schemas.microsoft.com/office/drawing/2016/SVG/main" r:embed="rId55"/>
                </a:ext>
              </a:extLst>
            </a:blip>
            <a:srcRect/>
            <a:stretch/>
          </p:blipFill>
          <p:spPr>
            <a:xfrm>
              <a:off x="7082636" y="2761160"/>
              <a:ext cx="163308" cy="163308"/>
            </a:xfrm>
            <a:prstGeom prst="rect">
              <a:avLst/>
            </a:prstGeom>
          </p:spPr>
        </p:pic>
      </p:grpSp>
      <p:grpSp>
        <p:nvGrpSpPr>
          <p:cNvPr id="981" name="Group 980">
            <a:extLst>
              <a:ext uri="{FF2B5EF4-FFF2-40B4-BE49-F238E27FC236}">
                <a16:creationId xmlns:a16="http://schemas.microsoft.com/office/drawing/2014/main" id="{630AE425-F67E-41CA-B2B4-73C70615A625}"/>
              </a:ext>
            </a:extLst>
          </p:cNvPr>
          <p:cNvGrpSpPr/>
          <p:nvPr/>
        </p:nvGrpSpPr>
        <p:grpSpPr>
          <a:xfrm>
            <a:off x="9030767" y="3490868"/>
            <a:ext cx="1760405" cy="282580"/>
            <a:chOff x="9030767" y="2696527"/>
            <a:chExt cx="1760405" cy="282580"/>
          </a:xfrm>
        </p:grpSpPr>
        <p:sp>
          <p:nvSpPr>
            <p:cNvPr id="982" name="Rectangle 981">
              <a:extLst>
                <a:ext uri="{FF2B5EF4-FFF2-40B4-BE49-F238E27FC236}">
                  <a16:creationId xmlns:a16="http://schemas.microsoft.com/office/drawing/2014/main" id="{27007312-5887-436A-AC64-0EC9B908EFAA}"/>
                </a:ext>
              </a:extLst>
            </p:cNvPr>
            <p:cNvSpPr/>
            <p:nvPr/>
          </p:nvSpPr>
          <p:spPr bwMode="auto">
            <a:xfrm>
              <a:off x="9030767" y="2696527"/>
              <a:ext cx="1760405" cy="282580"/>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91440" tIns="91440" rIns="91440" bIns="91440" numCol="1" spcCol="0" rtlCol="0" fromWordArt="0" anchor="ctr"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Event Based Processing</a:t>
              </a:r>
            </a:p>
          </p:txBody>
        </p:sp>
        <p:pic>
          <p:nvPicPr>
            <p:cNvPr id="983" name="Graphic 982">
              <a:extLst>
                <a:ext uri="{FF2B5EF4-FFF2-40B4-BE49-F238E27FC236}">
                  <a16:creationId xmlns:a16="http://schemas.microsoft.com/office/drawing/2014/main" id="{8C12C665-073A-44CD-9DC7-D775B0B6E98E}"/>
                </a:ext>
              </a:extLst>
            </p:cNvPr>
            <p:cNvPicPr>
              <a:picLocks noChangeAspect="1"/>
            </p:cNvPicPr>
            <p:nvPr/>
          </p:nvPicPr>
          <p:blipFill>
            <a:blip r:embed="rId56">
              <a:extLst>
                <a:ext uri="{28A0092B-C50C-407E-A947-70E740481C1C}">
                  <a14:useLocalDpi xmlns:a14="http://schemas.microsoft.com/office/drawing/2010/main" val="0"/>
                </a:ext>
                <a:ext uri="{96DAC541-7B7A-43D3-8B79-37D633B846F1}">
                  <asvg:svgBlip xmlns:asvg="http://schemas.microsoft.com/office/drawing/2016/SVG/main" r:embed="rId57"/>
                </a:ext>
              </a:extLst>
            </a:blip>
            <a:srcRect/>
            <a:stretch/>
          </p:blipFill>
          <p:spPr>
            <a:xfrm>
              <a:off x="10248311" y="2757832"/>
              <a:ext cx="173089" cy="173088"/>
            </a:xfrm>
            <a:prstGeom prst="rect">
              <a:avLst/>
            </a:prstGeom>
          </p:spPr>
        </p:pic>
        <p:pic>
          <p:nvPicPr>
            <p:cNvPr id="984" name="Graphic 983">
              <a:extLst>
                <a:ext uri="{FF2B5EF4-FFF2-40B4-BE49-F238E27FC236}">
                  <a16:creationId xmlns:a16="http://schemas.microsoft.com/office/drawing/2014/main" id="{BCE050DF-DB49-489D-BEEA-A86EFC57B7F7}"/>
                </a:ext>
              </a:extLst>
            </p:cNvPr>
            <p:cNvPicPr>
              <a:picLocks noChangeAspect="1"/>
            </p:cNvPicPr>
            <p:nvPr/>
          </p:nvPicPr>
          <p:blipFill rotWithShape="1">
            <a:blip r:embed="rId58">
              <a:extLst>
                <a:ext uri="{28A0092B-C50C-407E-A947-70E740481C1C}">
                  <a14:useLocalDpi xmlns:a14="http://schemas.microsoft.com/office/drawing/2010/main" val="0"/>
                </a:ext>
                <a:ext uri="{96DAC541-7B7A-43D3-8B79-37D633B846F1}">
                  <asvg:svgBlip xmlns:asvg="http://schemas.microsoft.com/office/drawing/2016/SVG/main" r:embed="rId59"/>
                </a:ext>
              </a:extLst>
            </a:blip>
            <a:srcRect t="2" r="69645" b="-3413"/>
            <a:stretch/>
          </p:blipFill>
          <p:spPr>
            <a:xfrm>
              <a:off x="10480860" y="2759374"/>
              <a:ext cx="103933" cy="164388"/>
            </a:xfrm>
            <a:prstGeom prst="rect">
              <a:avLst/>
            </a:prstGeom>
          </p:spPr>
        </p:pic>
      </p:grpSp>
      <p:sp>
        <p:nvSpPr>
          <p:cNvPr id="985" name="Rectangle 984">
            <a:extLst>
              <a:ext uri="{FF2B5EF4-FFF2-40B4-BE49-F238E27FC236}">
                <a16:creationId xmlns:a16="http://schemas.microsoft.com/office/drawing/2014/main" id="{7A471E62-6F97-438C-A270-899818C64853}"/>
              </a:ext>
            </a:extLst>
          </p:cNvPr>
          <p:cNvSpPr/>
          <p:nvPr/>
        </p:nvSpPr>
        <p:spPr bwMode="auto">
          <a:xfrm>
            <a:off x="11026678" y="2862735"/>
            <a:ext cx="452270" cy="222109"/>
          </a:xfrm>
          <a:prstGeom prst="rect">
            <a:avLst/>
          </a:prstGeom>
          <a:solidFill>
            <a:schemeClr val="bg1"/>
          </a:solidFill>
          <a:ln w="15875">
            <a:solidFill>
              <a:srgbClr val="BFBFB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r>
              <a:rPr kumimoji="0" lang="en-US" sz="600" b="0" i="0" u="none" strike="noStrike" kern="0" cap="none" spc="0" normalizeH="0" baseline="0" noProof="0">
                <a:ln>
                  <a:noFill/>
                </a:ln>
                <a:solidFill>
                  <a:srgbClr val="0078D4"/>
                </a:solidFill>
                <a:effectLst/>
                <a:uLnTx/>
                <a:uFillTx/>
                <a:latin typeface="Segoe UI"/>
                <a:ea typeface="+mn-ea"/>
                <a:cs typeface="Segoe UI Semibold" panose="020B0702040204020203" pitchFamily="34" charset="0"/>
              </a:rPr>
              <a:t>Last 15 min</a:t>
            </a:r>
          </a:p>
        </p:txBody>
      </p:sp>
      <p:sp>
        <p:nvSpPr>
          <p:cNvPr id="986" name="Rectangle 985">
            <a:extLst>
              <a:ext uri="{FF2B5EF4-FFF2-40B4-BE49-F238E27FC236}">
                <a16:creationId xmlns:a16="http://schemas.microsoft.com/office/drawing/2014/main" id="{3A81BD83-E1EF-4FE0-BB6B-EF385B6DDC9F}"/>
              </a:ext>
            </a:extLst>
          </p:cNvPr>
          <p:cNvSpPr/>
          <p:nvPr/>
        </p:nvSpPr>
        <p:spPr bwMode="auto">
          <a:xfrm>
            <a:off x="10390167" y="2862735"/>
            <a:ext cx="453433" cy="222109"/>
          </a:xfrm>
          <a:prstGeom prst="rect">
            <a:avLst/>
          </a:prstGeom>
          <a:solidFill>
            <a:schemeClr val="bg1"/>
          </a:solidFill>
          <a:ln w="15875">
            <a:solidFill>
              <a:srgbClr val="BFBFB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r>
              <a:rPr kumimoji="0" lang="en-US" sz="600" b="0" i="0" u="none" strike="noStrike" kern="0" cap="none" spc="0" normalizeH="0" baseline="0" noProof="0">
                <a:ln>
                  <a:noFill/>
                </a:ln>
                <a:solidFill>
                  <a:srgbClr val="0078D4"/>
                </a:solidFill>
                <a:effectLst/>
                <a:uLnTx/>
                <a:uFillTx/>
                <a:latin typeface="Segoe UI"/>
                <a:ea typeface="+mn-ea"/>
                <a:cs typeface="Segoe UI Semibold" panose="020B0702040204020203" pitchFamily="34" charset="0"/>
              </a:rPr>
              <a:t>Last 1,000 records</a:t>
            </a:r>
          </a:p>
        </p:txBody>
      </p:sp>
      <p:sp>
        <p:nvSpPr>
          <p:cNvPr id="987" name="Rectangle 986">
            <a:extLst>
              <a:ext uri="{FF2B5EF4-FFF2-40B4-BE49-F238E27FC236}">
                <a16:creationId xmlns:a16="http://schemas.microsoft.com/office/drawing/2014/main" id="{16ECA8F6-AF87-490C-A7A7-5476FEB72B39}"/>
              </a:ext>
              <a:ext uri="{C183D7F6-B498-43B3-948B-1728B52AA6E4}">
                <adec:decorative xmlns:adec="http://schemas.microsoft.com/office/drawing/2017/decorative" val="1"/>
              </a:ext>
            </a:extLst>
          </p:cNvPr>
          <p:cNvSpPr/>
          <p:nvPr/>
        </p:nvSpPr>
        <p:spPr bwMode="auto">
          <a:xfrm>
            <a:off x="5405040" y="2658346"/>
            <a:ext cx="4934710" cy="583348"/>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91440" bIns="91440" numCol="1" spcCol="0" rtlCol="0" fromWordArt="0" anchor="t" anchorCtr="0" forceAA="0" compatLnSpc="1">
            <a:prstTxWarp prst="textNoShape">
              <a:avLst/>
            </a:prstTxWarp>
            <a:noAutofit/>
          </a:bodyPr>
          <a:lstStyle/>
          <a:p>
            <a:pPr marL="0" marR="0" lvl="0" indent="0" algn="ctr" defTabSz="710593" rtl="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endParaRPr>
          </a:p>
        </p:txBody>
      </p:sp>
      <p:sp>
        <p:nvSpPr>
          <p:cNvPr id="988" name="Rectangle 987">
            <a:extLst>
              <a:ext uri="{FF2B5EF4-FFF2-40B4-BE49-F238E27FC236}">
                <a16:creationId xmlns:a16="http://schemas.microsoft.com/office/drawing/2014/main" id="{B77B4706-04C1-468E-9683-12E6410A3A8A}"/>
              </a:ext>
              <a:ext uri="{C183D7F6-B498-43B3-948B-1728B52AA6E4}">
                <adec:decorative xmlns:adec="http://schemas.microsoft.com/office/drawing/2017/decorative" val="1"/>
              </a:ext>
            </a:extLst>
          </p:cNvPr>
          <p:cNvSpPr/>
          <p:nvPr/>
        </p:nvSpPr>
        <p:spPr bwMode="auto">
          <a:xfrm>
            <a:off x="7622142" y="2721216"/>
            <a:ext cx="2377440" cy="191073"/>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defTabSz="710593">
              <a:lnSpc>
                <a:spcPct val="90000"/>
              </a:lnSpc>
              <a:spcBef>
                <a:spcPct val="0"/>
              </a:spcBef>
              <a:spcAft>
                <a:spcPts val="400"/>
              </a:spcAft>
              <a:defRPr/>
            </a:pPr>
            <a:r>
              <a:rPr lang="en-US" sz="900" kern="0">
                <a:solidFill>
                  <a:srgbClr val="000000"/>
                </a:solidFill>
                <a:latin typeface="Segoe UI Semibold" panose="020B0702040204020203" pitchFamily="34" charset="0"/>
                <a:cs typeface="Segoe UI Semibold" panose="020B0702040204020203" pitchFamily="34" charset="0"/>
              </a:rPr>
              <a:t>CDM    </a:t>
            </a:r>
            <a:r>
              <a:rPr kumimoji="0" lang="en-US" sz="700" b="0" i="0" u="none" strike="noStrike" kern="0" cap="none" spc="0" normalizeH="0" baseline="0" noProof="0">
                <a:ln>
                  <a:noFill/>
                </a:ln>
                <a:solidFill>
                  <a:srgbClr val="0078D4"/>
                </a:solidFill>
                <a:effectLst/>
                <a:uLnTx/>
                <a:uFillTx/>
                <a:latin typeface="Segoe UI"/>
                <a:ea typeface="+mn-ea"/>
                <a:cs typeface="Segoe UI Semibold" panose="020B0702040204020203" pitchFamily="34" charset="0"/>
              </a:rPr>
              <a:t>Profile unification</a:t>
            </a:r>
            <a:r>
              <a:rPr kumimoji="0" lang="en-US" sz="700" b="0" i="0" u="none" strike="noStrike" kern="0" cap="none" spc="0" normalizeH="0" noProof="0">
                <a:ln>
                  <a:noFill/>
                </a:ln>
                <a:solidFill>
                  <a:srgbClr val="0078D4"/>
                </a:solidFill>
                <a:effectLst/>
                <a:uLnTx/>
                <a:uFillTx/>
                <a:latin typeface="Segoe UI"/>
                <a:ea typeface="+mn-ea"/>
                <a:cs typeface="Segoe UI Semibold" panose="020B0702040204020203" pitchFamily="34" charset="0"/>
              </a:rPr>
              <a:t> | </a:t>
            </a:r>
            <a:r>
              <a:rPr kumimoji="0" lang="en-US" sz="700" b="0" i="0" u="none" strike="noStrike" kern="0" cap="none" spc="0" normalizeH="0" baseline="0" noProof="0">
                <a:ln>
                  <a:noFill/>
                </a:ln>
                <a:solidFill>
                  <a:srgbClr val="0078D4"/>
                </a:solidFill>
                <a:effectLst/>
                <a:uLnTx/>
                <a:uFillTx/>
                <a:latin typeface="Segoe UI"/>
                <a:ea typeface="+mn-ea"/>
                <a:cs typeface="Segoe UI Semibold" panose="020B0702040204020203" pitchFamily="34" charset="0"/>
              </a:rPr>
              <a:t>Signalization | Segmentation</a:t>
            </a:r>
          </a:p>
        </p:txBody>
      </p:sp>
      <p:sp>
        <p:nvSpPr>
          <p:cNvPr id="989" name="Freeform: Shape 988">
            <a:extLst>
              <a:ext uri="{FF2B5EF4-FFF2-40B4-BE49-F238E27FC236}">
                <a16:creationId xmlns:a16="http://schemas.microsoft.com/office/drawing/2014/main" id="{D3278755-5CC0-4095-998B-7030693D7A49}"/>
              </a:ext>
            </a:extLst>
          </p:cNvPr>
          <p:cNvSpPr/>
          <p:nvPr/>
        </p:nvSpPr>
        <p:spPr bwMode="auto">
          <a:xfrm>
            <a:off x="10120850" y="2775953"/>
            <a:ext cx="0" cy="268224"/>
          </a:xfrm>
          <a:custGeom>
            <a:avLst/>
            <a:gdLst>
              <a:gd name="connsiteX0" fmla="*/ 0 w 0"/>
              <a:gd name="connsiteY0" fmla="*/ 268224 h 268224"/>
              <a:gd name="connsiteX1" fmla="*/ 0 w 0"/>
              <a:gd name="connsiteY1" fmla="*/ 0 h 268224"/>
            </a:gdLst>
            <a:ahLst/>
            <a:cxnLst>
              <a:cxn ang="0">
                <a:pos x="connsiteX0" y="connsiteY0"/>
              </a:cxn>
              <a:cxn ang="0">
                <a:pos x="connsiteX1" y="connsiteY1"/>
              </a:cxn>
            </a:cxnLst>
            <a:rect l="l" t="t" r="r" b="b"/>
            <a:pathLst>
              <a:path h="268224">
                <a:moveTo>
                  <a:pt x="0" y="268224"/>
                </a:moveTo>
                <a:lnTo>
                  <a:pt x="0" y="0"/>
                </a:lnTo>
              </a:path>
            </a:pathLst>
          </a:cu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0" name="Freeform: Shape 989">
            <a:extLst>
              <a:ext uri="{FF2B5EF4-FFF2-40B4-BE49-F238E27FC236}">
                <a16:creationId xmlns:a16="http://schemas.microsoft.com/office/drawing/2014/main" id="{373D01E5-59A3-45CE-A02C-0AB0ECD91082}"/>
              </a:ext>
            </a:extLst>
          </p:cNvPr>
          <p:cNvSpPr/>
          <p:nvPr/>
        </p:nvSpPr>
        <p:spPr bwMode="auto">
          <a:xfrm>
            <a:off x="7220830" y="2458384"/>
            <a:ext cx="0" cy="548640"/>
          </a:xfrm>
          <a:custGeom>
            <a:avLst/>
            <a:gdLst>
              <a:gd name="connsiteX0" fmla="*/ 0 w 0"/>
              <a:gd name="connsiteY0" fmla="*/ 268224 h 268224"/>
              <a:gd name="connsiteX1" fmla="*/ 0 w 0"/>
              <a:gd name="connsiteY1" fmla="*/ 0 h 268224"/>
            </a:gdLst>
            <a:ahLst/>
            <a:cxnLst>
              <a:cxn ang="0">
                <a:pos x="connsiteX0" y="connsiteY0"/>
              </a:cxn>
              <a:cxn ang="0">
                <a:pos x="connsiteX1" y="connsiteY1"/>
              </a:cxn>
            </a:cxnLst>
            <a:rect l="l" t="t" r="r" b="b"/>
            <a:pathLst>
              <a:path h="268224">
                <a:moveTo>
                  <a:pt x="0" y="268224"/>
                </a:moveTo>
                <a:lnTo>
                  <a:pt x="0" y="0"/>
                </a:lnTo>
              </a:path>
            </a:pathLst>
          </a:cu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91" name="Group 990">
            <a:extLst>
              <a:ext uri="{FF2B5EF4-FFF2-40B4-BE49-F238E27FC236}">
                <a16:creationId xmlns:a16="http://schemas.microsoft.com/office/drawing/2014/main" id="{2BAB7C55-82A7-42B1-93E6-B5E8AF4A47FE}"/>
              </a:ext>
            </a:extLst>
          </p:cNvPr>
          <p:cNvGrpSpPr/>
          <p:nvPr/>
        </p:nvGrpSpPr>
        <p:grpSpPr>
          <a:xfrm>
            <a:off x="1787642" y="4547136"/>
            <a:ext cx="2996209" cy="874313"/>
            <a:chOff x="1787642" y="2670731"/>
            <a:chExt cx="2996209" cy="874313"/>
          </a:xfrm>
        </p:grpSpPr>
        <p:sp>
          <p:nvSpPr>
            <p:cNvPr id="992" name="Rectangle 991">
              <a:extLst>
                <a:ext uri="{FF2B5EF4-FFF2-40B4-BE49-F238E27FC236}">
                  <a16:creationId xmlns:a16="http://schemas.microsoft.com/office/drawing/2014/main" id="{8C90490F-FFFC-44FA-88D2-BC845FAC6D81}"/>
                </a:ext>
                <a:ext uri="{C183D7F6-B498-43B3-948B-1728B52AA6E4}">
                  <adec:decorative xmlns:adec="http://schemas.microsoft.com/office/drawing/2017/decorative" val="1"/>
                </a:ext>
              </a:extLst>
            </p:cNvPr>
            <p:cNvSpPr/>
            <p:nvPr/>
          </p:nvSpPr>
          <p:spPr bwMode="auto">
            <a:xfrm>
              <a:off x="1787643" y="2979872"/>
              <a:ext cx="969264"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Azure </a:t>
              </a:r>
              <a:b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Cosmos DB</a:t>
              </a:r>
            </a:p>
          </p:txBody>
        </p:sp>
        <p:sp>
          <p:nvSpPr>
            <p:cNvPr id="993" name="Rectangle 992">
              <a:extLst>
                <a:ext uri="{FF2B5EF4-FFF2-40B4-BE49-F238E27FC236}">
                  <a16:creationId xmlns:a16="http://schemas.microsoft.com/office/drawing/2014/main" id="{9E026FFD-8432-461F-B8DD-214143A5E89E}"/>
                </a:ext>
                <a:ext uri="{C183D7F6-B498-43B3-948B-1728B52AA6E4}">
                  <adec:decorative xmlns:adec="http://schemas.microsoft.com/office/drawing/2017/decorative" val="1"/>
                </a:ext>
              </a:extLst>
            </p:cNvPr>
            <p:cNvSpPr/>
            <p:nvPr/>
          </p:nvSpPr>
          <p:spPr bwMode="auto">
            <a:xfrm>
              <a:off x="2807379" y="2670731"/>
              <a:ext cx="960120" cy="256032"/>
            </a:xfrm>
            <a:prstGeom prst="rect">
              <a:avLst/>
            </a:prstGeom>
            <a:solidFill>
              <a:schemeClr val="bg1">
                <a:lumMod val="95000"/>
              </a:schemeClr>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Azure Health</a:t>
              </a:r>
              <a:b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Data Services</a:t>
              </a:r>
            </a:p>
          </p:txBody>
        </p:sp>
        <p:sp>
          <p:nvSpPr>
            <p:cNvPr id="994" name="Rectangle 993">
              <a:extLst>
                <a:ext uri="{FF2B5EF4-FFF2-40B4-BE49-F238E27FC236}">
                  <a16:creationId xmlns:a16="http://schemas.microsoft.com/office/drawing/2014/main" id="{69EF7017-FD4A-4A93-B4F9-E949414B4AAE}"/>
                </a:ext>
                <a:ext uri="{C183D7F6-B498-43B3-948B-1728B52AA6E4}">
                  <adec:decorative xmlns:adec="http://schemas.microsoft.com/office/drawing/2017/decorative" val="1"/>
                </a:ext>
              </a:extLst>
            </p:cNvPr>
            <p:cNvSpPr/>
            <p:nvPr/>
          </p:nvSpPr>
          <p:spPr bwMode="auto">
            <a:xfrm>
              <a:off x="1787642" y="3289012"/>
              <a:ext cx="969264"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Microsoft 365</a:t>
              </a:r>
            </a:p>
          </p:txBody>
        </p:sp>
        <p:grpSp>
          <p:nvGrpSpPr>
            <p:cNvPr id="995" name="Group 994">
              <a:extLst>
                <a:ext uri="{FF2B5EF4-FFF2-40B4-BE49-F238E27FC236}">
                  <a16:creationId xmlns:a16="http://schemas.microsoft.com/office/drawing/2014/main" id="{BC1BC003-D8EA-4992-8390-FE6DFED678B1}"/>
                </a:ext>
              </a:extLst>
            </p:cNvPr>
            <p:cNvGrpSpPr/>
            <p:nvPr/>
          </p:nvGrpSpPr>
          <p:grpSpPr>
            <a:xfrm>
              <a:off x="3622728" y="2803162"/>
              <a:ext cx="38699" cy="4343"/>
              <a:chOff x="1834226" y="5095955"/>
              <a:chExt cx="79067" cy="8874"/>
            </a:xfrm>
          </p:grpSpPr>
          <p:sp>
            <p:nvSpPr>
              <p:cNvPr id="1023" name="Freeform: Shape 1022">
                <a:extLst>
                  <a:ext uri="{FF2B5EF4-FFF2-40B4-BE49-F238E27FC236}">
                    <a16:creationId xmlns:a16="http://schemas.microsoft.com/office/drawing/2014/main" id="{E2281FE6-245F-4D4D-B801-EE8F6D64C611}"/>
                  </a:ext>
                </a:extLst>
              </p:cNvPr>
              <p:cNvSpPr/>
              <p:nvPr/>
            </p:nvSpPr>
            <p:spPr>
              <a:xfrm>
                <a:off x="1834226" y="5097433"/>
                <a:ext cx="11273" cy="7396"/>
              </a:xfrm>
              <a:custGeom>
                <a:avLst/>
                <a:gdLst>
                  <a:gd name="connsiteX0" fmla="*/ 9579 w 11273"/>
                  <a:gd name="connsiteY0" fmla="*/ 1283 h 7396"/>
                  <a:gd name="connsiteX1" fmla="*/ 6042 w 11273"/>
                  <a:gd name="connsiteY1" fmla="*/ 174 h 7396"/>
                  <a:gd name="connsiteX2" fmla="*/ 831 w 11273"/>
                  <a:gd name="connsiteY2" fmla="*/ 913 h 7396"/>
                  <a:gd name="connsiteX3" fmla="*/ 15 w 11273"/>
                  <a:gd name="connsiteY3" fmla="*/ 2187 h 7396"/>
                  <a:gd name="connsiteX4" fmla="*/ 5250 w 11273"/>
                  <a:gd name="connsiteY4" fmla="*/ 7347 h 7396"/>
                  <a:gd name="connsiteX5" fmla="*/ 5986 w 11273"/>
                  <a:gd name="connsiteY5" fmla="*/ 7397 h 7396"/>
                  <a:gd name="connsiteX6" fmla="*/ 11163 w 11273"/>
                  <a:gd name="connsiteY6" fmla="*/ 4052 h 7396"/>
                  <a:gd name="connsiteX7" fmla="*/ 11245 w 11273"/>
                  <a:gd name="connsiteY7" fmla="*/ 3764 h 7396"/>
                  <a:gd name="connsiteX8" fmla="*/ 9579 w 11273"/>
                  <a:gd name="connsiteY8" fmla="*/ 1283 h 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3" h="7396">
                    <a:moveTo>
                      <a:pt x="9579" y="1283"/>
                    </a:moveTo>
                    <a:cubicBezTo>
                      <a:pt x="8477" y="708"/>
                      <a:pt x="7276" y="330"/>
                      <a:pt x="6042" y="174"/>
                    </a:cubicBezTo>
                    <a:cubicBezTo>
                      <a:pt x="4279" y="-213"/>
                      <a:pt x="2424" y="51"/>
                      <a:pt x="831" y="913"/>
                    </a:cubicBezTo>
                    <a:cubicBezTo>
                      <a:pt x="399" y="1209"/>
                      <a:pt x="105" y="1669"/>
                      <a:pt x="15" y="2187"/>
                    </a:cubicBezTo>
                    <a:cubicBezTo>
                      <a:pt x="-214" y="3830"/>
                      <a:pt x="2212" y="6920"/>
                      <a:pt x="5250" y="7347"/>
                    </a:cubicBezTo>
                    <a:cubicBezTo>
                      <a:pt x="5495" y="7380"/>
                      <a:pt x="5740" y="7397"/>
                      <a:pt x="5986" y="7397"/>
                    </a:cubicBezTo>
                    <a:cubicBezTo>
                      <a:pt x="8215" y="7397"/>
                      <a:pt x="10232" y="6082"/>
                      <a:pt x="11163" y="4052"/>
                    </a:cubicBezTo>
                    <a:lnTo>
                      <a:pt x="11245" y="3764"/>
                    </a:lnTo>
                    <a:cubicBezTo>
                      <a:pt x="11351" y="3238"/>
                      <a:pt x="11237" y="2195"/>
                      <a:pt x="9579" y="1283"/>
                    </a:cubicBezTo>
                    <a:close/>
                  </a:path>
                </a:pathLst>
              </a:custGeom>
              <a:solidFill>
                <a:srgbClr val="FFFFFF"/>
              </a:solidFill>
              <a:ln w="93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024" name="Freeform: Shape 1023">
                <a:extLst>
                  <a:ext uri="{FF2B5EF4-FFF2-40B4-BE49-F238E27FC236}">
                    <a16:creationId xmlns:a16="http://schemas.microsoft.com/office/drawing/2014/main" id="{5FF94181-02EE-4055-B93B-C9077798E697}"/>
                  </a:ext>
                </a:extLst>
              </p:cNvPr>
              <p:cNvSpPr/>
              <p:nvPr/>
            </p:nvSpPr>
            <p:spPr>
              <a:xfrm>
                <a:off x="1903055" y="5095955"/>
                <a:ext cx="10238" cy="6346"/>
              </a:xfrm>
              <a:custGeom>
                <a:avLst/>
                <a:gdLst>
                  <a:gd name="connsiteX0" fmla="*/ 8319 w 10238"/>
                  <a:gd name="connsiteY0" fmla="*/ 199 h 6346"/>
                  <a:gd name="connsiteX1" fmla="*/ 4807 w 10238"/>
                  <a:gd name="connsiteY1" fmla="*/ 125 h 6346"/>
                  <a:gd name="connsiteX2" fmla="*/ 12 w 10238"/>
                  <a:gd name="connsiteY2" fmla="*/ 3149 h 6346"/>
                  <a:gd name="connsiteX3" fmla="*/ 53 w 10238"/>
                  <a:gd name="connsiteY3" fmla="*/ 3297 h 6346"/>
                  <a:gd name="connsiteX4" fmla="*/ 4774 w 10238"/>
                  <a:gd name="connsiteY4" fmla="*/ 6346 h 6346"/>
                  <a:gd name="connsiteX5" fmla="*/ 5444 w 10238"/>
                  <a:gd name="connsiteY5" fmla="*/ 6305 h 6346"/>
                  <a:gd name="connsiteX6" fmla="*/ 8923 w 10238"/>
                  <a:gd name="connsiteY6" fmla="*/ 4381 h 6346"/>
                  <a:gd name="connsiteX7" fmla="*/ 10239 w 10238"/>
                  <a:gd name="connsiteY7" fmla="*/ 1711 h 6346"/>
                  <a:gd name="connsiteX8" fmla="*/ 8319 w 10238"/>
                  <a:gd name="connsiteY8" fmla="*/ 199 h 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38" h="6346">
                    <a:moveTo>
                      <a:pt x="8319" y="199"/>
                    </a:moveTo>
                    <a:cubicBezTo>
                      <a:pt x="7159" y="-39"/>
                      <a:pt x="5975" y="-63"/>
                      <a:pt x="4807" y="125"/>
                    </a:cubicBezTo>
                    <a:cubicBezTo>
                      <a:pt x="2266" y="495"/>
                      <a:pt x="-192" y="1637"/>
                      <a:pt x="12" y="3149"/>
                    </a:cubicBezTo>
                    <a:lnTo>
                      <a:pt x="53" y="3297"/>
                    </a:lnTo>
                    <a:cubicBezTo>
                      <a:pt x="894" y="5162"/>
                      <a:pt x="2740" y="6354"/>
                      <a:pt x="4774" y="6346"/>
                    </a:cubicBezTo>
                    <a:cubicBezTo>
                      <a:pt x="5003" y="6346"/>
                      <a:pt x="5223" y="6338"/>
                      <a:pt x="5444" y="6305"/>
                    </a:cubicBezTo>
                    <a:cubicBezTo>
                      <a:pt x="6784" y="6066"/>
                      <a:pt x="8009" y="5393"/>
                      <a:pt x="8923" y="4381"/>
                    </a:cubicBezTo>
                    <a:cubicBezTo>
                      <a:pt x="9683" y="3700"/>
                      <a:pt x="10165" y="2738"/>
                      <a:pt x="10239" y="1711"/>
                    </a:cubicBezTo>
                    <a:cubicBezTo>
                      <a:pt x="10115" y="1005"/>
                      <a:pt x="9430" y="462"/>
                      <a:pt x="8319" y="199"/>
                    </a:cubicBezTo>
                    <a:close/>
                  </a:path>
                </a:pathLst>
              </a:custGeom>
              <a:solidFill>
                <a:srgbClr val="FFFFFF"/>
              </a:solidFill>
              <a:ln w="93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pic>
          <p:nvPicPr>
            <p:cNvPr id="996" name="Graphic 995" descr="planet">
              <a:extLst>
                <a:ext uri="{FF2B5EF4-FFF2-40B4-BE49-F238E27FC236}">
                  <a16:creationId xmlns:a16="http://schemas.microsoft.com/office/drawing/2014/main" id="{280FC090-1883-4244-9A25-809F410313A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2542206" y="3023872"/>
              <a:ext cx="173865" cy="173865"/>
            </a:xfrm>
            <a:prstGeom prst="rect">
              <a:avLst/>
            </a:prstGeom>
          </p:spPr>
        </p:pic>
        <p:grpSp>
          <p:nvGrpSpPr>
            <p:cNvPr id="997" name="laptop">
              <a:extLst>
                <a:ext uri="{FF2B5EF4-FFF2-40B4-BE49-F238E27FC236}">
                  <a16:creationId xmlns:a16="http://schemas.microsoft.com/office/drawing/2014/main" id="{7120E807-9E15-4B22-B87F-0DC829907689}"/>
                </a:ext>
                <a:ext uri="{C183D7F6-B498-43B3-948B-1728B52AA6E4}">
                  <adec:decorative xmlns:adec="http://schemas.microsoft.com/office/drawing/2017/decorative" val="1"/>
                </a:ext>
              </a:extLst>
            </p:cNvPr>
            <p:cNvGrpSpPr/>
            <p:nvPr/>
          </p:nvGrpSpPr>
          <p:grpSpPr>
            <a:xfrm>
              <a:off x="2545118" y="3362443"/>
              <a:ext cx="168040" cy="122716"/>
              <a:chOff x="5866495" y="1174751"/>
              <a:chExt cx="382588" cy="279400"/>
            </a:xfrm>
          </p:grpSpPr>
          <p:sp>
            <p:nvSpPr>
              <p:cNvPr id="1014" name="Freeform 51">
                <a:extLst>
                  <a:ext uri="{FF2B5EF4-FFF2-40B4-BE49-F238E27FC236}">
                    <a16:creationId xmlns:a16="http://schemas.microsoft.com/office/drawing/2014/main" id="{F32CAF3A-5E50-471C-BD39-070656C391F6}"/>
                  </a:ext>
                </a:extLst>
              </p:cNvPr>
              <p:cNvSpPr>
                <a:spLocks/>
              </p:cNvSpPr>
              <p:nvPr/>
            </p:nvSpPr>
            <p:spPr bwMode="auto">
              <a:xfrm>
                <a:off x="5866495" y="1260476"/>
                <a:ext cx="382588" cy="193675"/>
              </a:xfrm>
              <a:custGeom>
                <a:avLst/>
                <a:gdLst>
                  <a:gd name="T0" fmla="*/ 203 w 241"/>
                  <a:gd name="T1" fmla="*/ 61 h 122"/>
                  <a:gd name="T2" fmla="*/ 120 w 241"/>
                  <a:gd name="T3" fmla="*/ 0 h 122"/>
                  <a:gd name="T4" fmla="*/ 39 w 241"/>
                  <a:gd name="T5" fmla="*/ 61 h 122"/>
                  <a:gd name="T6" fmla="*/ 38 w 241"/>
                  <a:gd name="T7" fmla="*/ 61 h 122"/>
                  <a:gd name="T8" fmla="*/ 0 w 241"/>
                  <a:gd name="T9" fmla="*/ 122 h 122"/>
                  <a:gd name="T10" fmla="*/ 241 w 241"/>
                  <a:gd name="T11" fmla="*/ 122 h 122"/>
                  <a:gd name="T12" fmla="*/ 203 w 241"/>
                  <a:gd name="T13" fmla="*/ 61 h 122"/>
                </a:gdLst>
                <a:ahLst/>
                <a:cxnLst>
                  <a:cxn ang="0">
                    <a:pos x="T0" y="T1"/>
                  </a:cxn>
                  <a:cxn ang="0">
                    <a:pos x="T2" y="T3"/>
                  </a:cxn>
                  <a:cxn ang="0">
                    <a:pos x="T4" y="T5"/>
                  </a:cxn>
                  <a:cxn ang="0">
                    <a:pos x="T6" y="T7"/>
                  </a:cxn>
                  <a:cxn ang="0">
                    <a:pos x="T8" y="T9"/>
                  </a:cxn>
                  <a:cxn ang="0">
                    <a:pos x="T10" y="T11"/>
                  </a:cxn>
                  <a:cxn ang="0">
                    <a:pos x="T12" y="T13"/>
                  </a:cxn>
                </a:cxnLst>
                <a:rect l="0" t="0" r="r" b="b"/>
                <a:pathLst>
                  <a:path w="241" h="122">
                    <a:moveTo>
                      <a:pt x="203" y="61"/>
                    </a:moveTo>
                    <a:lnTo>
                      <a:pt x="120" y="0"/>
                    </a:lnTo>
                    <a:lnTo>
                      <a:pt x="39" y="61"/>
                    </a:lnTo>
                    <a:lnTo>
                      <a:pt x="38" y="61"/>
                    </a:lnTo>
                    <a:lnTo>
                      <a:pt x="0" y="122"/>
                    </a:lnTo>
                    <a:lnTo>
                      <a:pt x="241" y="122"/>
                    </a:lnTo>
                    <a:lnTo>
                      <a:pt x="203" y="61"/>
                    </a:lnTo>
                    <a:close/>
                  </a:path>
                </a:pathLst>
              </a:custGeom>
              <a:solidFill>
                <a:schemeClr val="accent1"/>
              </a:solidFill>
              <a:ln>
                <a:noFill/>
              </a:ln>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15" name="Freeform 52">
                <a:extLst>
                  <a:ext uri="{FF2B5EF4-FFF2-40B4-BE49-F238E27FC236}">
                    <a16:creationId xmlns:a16="http://schemas.microsoft.com/office/drawing/2014/main" id="{6A457FD9-FE39-489B-9AF2-1DDA58D6D9FE}"/>
                  </a:ext>
                </a:extLst>
              </p:cNvPr>
              <p:cNvSpPr>
                <a:spLocks/>
              </p:cNvSpPr>
              <p:nvPr/>
            </p:nvSpPr>
            <p:spPr bwMode="auto">
              <a:xfrm>
                <a:off x="5928407" y="1174751"/>
                <a:ext cx="261937" cy="182564"/>
              </a:xfrm>
              <a:custGeom>
                <a:avLst/>
                <a:gdLst>
                  <a:gd name="T0" fmla="*/ 149 w 156"/>
                  <a:gd name="T1" fmla="*/ 0 h 109"/>
                  <a:gd name="T2" fmla="*/ 6 w 156"/>
                  <a:gd name="T3" fmla="*/ 0 h 109"/>
                  <a:gd name="T4" fmla="*/ 0 w 156"/>
                  <a:gd name="T5" fmla="*/ 6 h 109"/>
                  <a:gd name="T6" fmla="*/ 0 w 156"/>
                  <a:gd name="T7" fmla="*/ 109 h 109"/>
                  <a:gd name="T8" fmla="*/ 0 w 156"/>
                  <a:gd name="T9" fmla="*/ 108 h 109"/>
                  <a:gd name="T10" fmla="*/ 0 w 156"/>
                  <a:gd name="T11" fmla="*/ 109 h 109"/>
                  <a:gd name="T12" fmla="*/ 156 w 156"/>
                  <a:gd name="T13" fmla="*/ 109 h 109"/>
                  <a:gd name="T14" fmla="*/ 156 w 156"/>
                  <a:gd name="T15" fmla="*/ 6 h 109"/>
                  <a:gd name="T16" fmla="*/ 149 w 156"/>
                  <a:gd name="T1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09">
                    <a:moveTo>
                      <a:pt x="149" y="0"/>
                    </a:moveTo>
                    <a:cubicBezTo>
                      <a:pt x="6" y="0"/>
                      <a:pt x="6" y="0"/>
                      <a:pt x="6" y="0"/>
                    </a:cubicBezTo>
                    <a:cubicBezTo>
                      <a:pt x="3" y="0"/>
                      <a:pt x="0" y="3"/>
                      <a:pt x="0" y="6"/>
                    </a:cubicBezTo>
                    <a:cubicBezTo>
                      <a:pt x="0" y="109"/>
                      <a:pt x="0" y="109"/>
                      <a:pt x="0" y="109"/>
                    </a:cubicBezTo>
                    <a:cubicBezTo>
                      <a:pt x="0" y="108"/>
                      <a:pt x="0" y="108"/>
                      <a:pt x="0" y="108"/>
                    </a:cubicBezTo>
                    <a:cubicBezTo>
                      <a:pt x="0" y="109"/>
                      <a:pt x="0" y="109"/>
                      <a:pt x="0" y="109"/>
                    </a:cubicBezTo>
                    <a:cubicBezTo>
                      <a:pt x="156" y="109"/>
                      <a:pt x="156" y="109"/>
                      <a:pt x="156" y="109"/>
                    </a:cubicBezTo>
                    <a:cubicBezTo>
                      <a:pt x="156" y="6"/>
                      <a:pt x="156" y="6"/>
                      <a:pt x="156" y="6"/>
                    </a:cubicBezTo>
                    <a:cubicBezTo>
                      <a:pt x="156" y="3"/>
                      <a:pt x="153" y="0"/>
                      <a:pt x="149" y="0"/>
                    </a:cubicBezTo>
                    <a:close/>
                  </a:path>
                </a:pathLst>
              </a:custGeom>
              <a:solidFill>
                <a:srgbClr val="4FE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16" name="Freeform 174">
                <a:extLst>
                  <a:ext uri="{FF2B5EF4-FFF2-40B4-BE49-F238E27FC236}">
                    <a16:creationId xmlns:a16="http://schemas.microsoft.com/office/drawing/2014/main" id="{2BC35918-98DB-4DBA-B9BA-F36293032DE9}"/>
                  </a:ext>
                </a:extLst>
              </p:cNvPr>
              <p:cNvSpPr>
                <a:spLocks/>
              </p:cNvSpPr>
              <p:nvPr/>
            </p:nvSpPr>
            <p:spPr bwMode="auto">
              <a:xfrm>
                <a:off x="5928407" y="1174751"/>
                <a:ext cx="222249" cy="182564"/>
              </a:xfrm>
              <a:custGeom>
                <a:avLst/>
                <a:gdLst>
                  <a:gd name="T0" fmla="*/ 0 w 132"/>
                  <a:gd name="T1" fmla="*/ 109 h 109"/>
                  <a:gd name="T2" fmla="*/ 23 w 132"/>
                  <a:gd name="T3" fmla="*/ 109 h 109"/>
                  <a:gd name="T4" fmla="*/ 132 w 132"/>
                  <a:gd name="T5" fmla="*/ 0 h 109"/>
                  <a:gd name="T6" fmla="*/ 6 w 132"/>
                  <a:gd name="T7" fmla="*/ 0 h 109"/>
                  <a:gd name="T8" fmla="*/ 0 w 132"/>
                  <a:gd name="T9" fmla="*/ 6 h 109"/>
                  <a:gd name="T10" fmla="*/ 0 w 132"/>
                  <a:gd name="T11" fmla="*/ 109 h 109"/>
                </a:gdLst>
                <a:ahLst/>
                <a:cxnLst>
                  <a:cxn ang="0">
                    <a:pos x="T0" y="T1"/>
                  </a:cxn>
                  <a:cxn ang="0">
                    <a:pos x="T2" y="T3"/>
                  </a:cxn>
                  <a:cxn ang="0">
                    <a:pos x="T4" y="T5"/>
                  </a:cxn>
                  <a:cxn ang="0">
                    <a:pos x="T6" y="T7"/>
                  </a:cxn>
                  <a:cxn ang="0">
                    <a:pos x="T8" y="T9"/>
                  </a:cxn>
                  <a:cxn ang="0">
                    <a:pos x="T10" y="T11"/>
                  </a:cxn>
                </a:cxnLst>
                <a:rect l="0" t="0" r="r" b="b"/>
                <a:pathLst>
                  <a:path w="132" h="109">
                    <a:moveTo>
                      <a:pt x="0" y="109"/>
                    </a:moveTo>
                    <a:cubicBezTo>
                      <a:pt x="23" y="109"/>
                      <a:pt x="23" y="109"/>
                      <a:pt x="23" y="109"/>
                    </a:cubicBezTo>
                    <a:cubicBezTo>
                      <a:pt x="132" y="0"/>
                      <a:pt x="132" y="0"/>
                      <a:pt x="132" y="0"/>
                    </a:cubicBezTo>
                    <a:cubicBezTo>
                      <a:pt x="6" y="0"/>
                      <a:pt x="6" y="0"/>
                      <a:pt x="6" y="0"/>
                    </a:cubicBezTo>
                    <a:cubicBezTo>
                      <a:pt x="2" y="0"/>
                      <a:pt x="0" y="3"/>
                      <a:pt x="0" y="6"/>
                    </a:cubicBezTo>
                    <a:lnTo>
                      <a:pt x="0" y="109"/>
                    </a:lnTo>
                    <a:close/>
                  </a:path>
                </a:pathLst>
              </a:custGeom>
              <a:solidFill>
                <a:schemeClr val="accent1"/>
              </a:solidFill>
              <a:ln>
                <a:noFill/>
              </a:ln>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grpSp>
          <p:nvGrpSpPr>
            <p:cNvPr id="998" name="Group 997">
              <a:extLst>
                <a:ext uri="{FF2B5EF4-FFF2-40B4-BE49-F238E27FC236}">
                  <a16:creationId xmlns:a16="http://schemas.microsoft.com/office/drawing/2014/main" id="{7E0D382A-5BFF-455E-B763-A2D66B845A12}"/>
                </a:ext>
              </a:extLst>
            </p:cNvPr>
            <p:cNvGrpSpPr/>
            <p:nvPr/>
          </p:nvGrpSpPr>
          <p:grpSpPr>
            <a:xfrm>
              <a:off x="2807379" y="2979872"/>
              <a:ext cx="960120" cy="256032"/>
              <a:chOff x="2385575" y="4874551"/>
              <a:chExt cx="960120" cy="256032"/>
            </a:xfrm>
          </p:grpSpPr>
          <p:sp>
            <p:nvSpPr>
              <p:cNvPr id="1009" name="Rectangle 1008">
                <a:extLst>
                  <a:ext uri="{FF2B5EF4-FFF2-40B4-BE49-F238E27FC236}">
                    <a16:creationId xmlns:a16="http://schemas.microsoft.com/office/drawing/2014/main" id="{7CF09B29-492E-4224-B4EF-ABF59662A0DC}"/>
                  </a:ext>
                  <a:ext uri="{C183D7F6-B498-43B3-948B-1728B52AA6E4}">
                    <adec:decorative xmlns:adec="http://schemas.microsoft.com/office/drawing/2017/decorative" val="1"/>
                  </a:ext>
                </a:extLst>
              </p:cNvPr>
              <p:cNvSpPr/>
              <p:nvPr/>
            </p:nvSpPr>
            <p:spPr bwMode="auto">
              <a:xfrm>
                <a:off x="2385575" y="4874551"/>
                <a:ext cx="960120"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Dynamics 365</a:t>
                </a:r>
              </a:p>
            </p:txBody>
          </p:sp>
          <p:grpSp>
            <p:nvGrpSpPr>
              <p:cNvPr id="1010" name="laptop">
                <a:extLst>
                  <a:ext uri="{FF2B5EF4-FFF2-40B4-BE49-F238E27FC236}">
                    <a16:creationId xmlns:a16="http://schemas.microsoft.com/office/drawing/2014/main" id="{4F785C97-6AE7-4CDD-BE08-E50863948E15}"/>
                  </a:ext>
                  <a:ext uri="{C183D7F6-B498-43B3-948B-1728B52AA6E4}">
                    <adec:decorative xmlns:adec="http://schemas.microsoft.com/office/drawing/2017/decorative" val="1"/>
                  </a:ext>
                </a:extLst>
              </p:cNvPr>
              <p:cNvGrpSpPr/>
              <p:nvPr/>
            </p:nvGrpSpPr>
            <p:grpSpPr>
              <a:xfrm>
                <a:off x="3129744" y="4945307"/>
                <a:ext cx="168040" cy="122716"/>
                <a:chOff x="5866495" y="1174751"/>
                <a:chExt cx="382588" cy="279400"/>
              </a:xfrm>
            </p:grpSpPr>
            <p:sp>
              <p:nvSpPr>
                <p:cNvPr id="1011" name="Freeform 51">
                  <a:extLst>
                    <a:ext uri="{FF2B5EF4-FFF2-40B4-BE49-F238E27FC236}">
                      <a16:creationId xmlns:a16="http://schemas.microsoft.com/office/drawing/2014/main" id="{034368C2-7EE0-4209-BD93-491B805DEE9C}"/>
                    </a:ext>
                  </a:extLst>
                </p:cNvPr>
                <p:cNvSpPr>
                  <a:spLocks/>
                </p:cNvSpPr>
                <p:nvPr/>
              </p:nvSpPr>
              <p:spPr bwMode="auto">
                <a:xfrm>
                  <a:off x="5866495" y="1260476"/>
                  <a:ext cx="382588" cy="193675"/>
                </a:xfrm>
                <a:custGeom>
                  <a:avLst/>
                  <a:gdLst>
                    <a:gd name="T0" fmla="*/ 203 w 241"/>
                    <a:gd name="T1" fmla="*/ 61 h 122"/>
                    <a:gd name="T2" fmla="*/ 120 w 241"/>
                    <a:gd name="T3" fmla="*/ 0 h 122"/>
                    <a:gd name="T4" fmla="*/ 39 w 241"/>
                    <a:gd name="T5" fmla="*/ 61 h 122"/>
                    <a:gd name="T6" fmla="*/ 38 w 241"/>
                    <a:gd name="T7" fmla="*/ 61 h 122"/>
                    <a:gd name="T8" fmla="*/ 0 w 241"/>
                    <a:gd name="T9" fmla="*/ 122 h 122"/>
                    <a:gd name="T10" fmla="*/ 241 w 241"/>
                    <a:gd name="T11" fmla="*/ 122 h 122"/>
                    <a:gd name="T12" fmla="*/ 203 w 241"/>
                    <a:gd name="T13" fmla="*/ 61 h 122"/>
                  </a:gdLst>
                  <a:ahLst/>
                  <a:cxnLst>
                    <a:cxn ang="0">
                      <a:pos x="T0" y="T1"/>
                    </a:cxn>
                    <a:cxn ang="0">
                      <a:pos x="T2" y="T3"/>
                    </a:cxn>
                    <a:cxn ang="0">
                      <a:pos x="T4" y="T5"/>
                    </a:cxn>
                    <a:cxn ang="0">
                      <a:pos x="T6" y="T7"/>
                    </a:cxn>
                    <a:cxn ang="0">
                      <a:pos x="T8" y="T9"/>
                    </a:cxn>
                    <a:cxn ang="0">
                      <a:pos x="T10" y="T11"/>
                    </a:cxn>
                    <a:cxn ang="0">
                      <a:pos x="T12" y="T13"/>
                    </a:cxn>
                  </a:cxnLst>
                  <a:rect l="0" t="0" r="r" b="b"/>
                  <a:pathLst>
                    <a:path w="241" h="122">
                      <a:moveTo>
                        <a:pt x="203" y="61"/>
                      </a:moveTo>
                      <a:lnTo>
                        <a:pt x="120" y="0"/>
                      </a:lnTo>
                      <a:lnTo>
                        <a:pt x="39" y="61"/>
                      </a:lnTo>
                      <a:lnTo>
                        <a:pt x="38" y="61"/>
                      </a:lnTo>
                      <a:lnTo>
                        <a:pt x="0" y="122"/>
                      </a:lnTo>
                      <a:lnTo>
                        <a:pt x="241" y="122"/>
                      </a:lnTo>
                      <a:lnTo>
                        <a:pt x="203" y="61"/>
                      </a:lnTo>
                      <a:close/>
                    </a:path>
                  </a:pathLst>
                </a:custGeom>
                <a:solidFill>
                  <a:schemeClr val="accent1"/>
                </a:solidFill>
                <a:ln>
                  <a:noFill/>
                </a:ln>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12" name="Freeform 52">
                  <a:extLst>
                    <a:ext uri="{FF2B5EF4-FFF2-40B4-BE49-F238E27FC236}">
                      <a16:creationId xmlns:a16="http://schemas.microsoft.com/office/drawing/2014/main" id="{027C1BDE-7478-435D-9FD6-E4F53B1A0E30}"/>
                    </a:ext>
                  </a:extLst>
                </p:cNvPr>
                <p:cNvSpPr>
                  <a:spLocks/>
                </p:cNvSpPr>
                <p:nvPr/>
              </p:nvSpPr>
              <p:spPr bwMode="auto">
                <a:xfrm>
                  <a:off x="5928407" y="1174751"/>
                  <a:ext cx="261937" cy="182564"/>
                </a:xfrm>
                <a:custGeom>
                  <a:avLst/>
                  <a:gdLst>
                    <a:gd name="T0" fmla="*/ 149 w 156"/>
                    <a:gd name="T1" fmla="*/ 0 h 109"/>
                    <a:gd name="T2" fmla="*/ 6 w 156"/>
                    <a:gd name="T3" fmla="*/ 0 h 109"/>
                    <a:gd name="T4" fmla="*/ 0 w 156"/>
                    <a:gd name="T5" fmla="*/ 6 h 109"/>
                    <a:gd name="T6" fmla="*/ 0 w 156"/>
                    <a:gd name="T7" fmla="*/ 109 h 109"/>
                    <a:gd name="T8" fmla="*/ 0 w 156"/>
                    <a:gd name="T9" fmla="*/ 108 h 109"/>
                    <a:gd name="T10" fmla="*/ 0 w 156"/>
                    <a:gd name="T11" fmla="*/ 109 h 109"/>
                    <a:gd name="T12" fmla="*/ 156 w 156"/>
                    <a:gd name="T13" fmla="*/ 109 h 109"/>
                    <a:gd name="T14" fmla="*/ 156 w 156"/>
                    <a:gd name="T15" fmla="*/ 6 h 109"/>
                    <a:gd name="T16" fmla="*/ 149 w 156"/>
                    <a:gd name="T1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09">
                      <a:moveTo>
                        <a:pt x="149" y="0"/>
                      </a:moveTo>
                      <a:cubicBezTo>
                        <a:pt x="6" y="0"/>
                        <a:pt x="6" y="0"/>
                        <a:pt x="6" y="0"/>
                      </a:cubicBezTo>
                      <a:cubicBezTo>
                        <a:pt x="3" y="0"/>
                        <a:pt x="0" y="3"/>
                        <a:pt x="0" y="6"/>
                      </a:cubicBezTo>
                      <a:cubicBezTo>
                        <a:pt x="0" y="109"/>
                        <a:pt x="0" y="109"/>
                        <a:pt x="0" y="109"/>
                      </a:cubicBezTo>
                      <a:cubicBezTo>
                        <a:pt x="0" y="108"/>
                        <a:pt x="0" y="108"/>
                        <a:pt x="0" y="108"/>
                      </a:cubicBezTo>
                      <a:cubicBezTo>
                        <a:pt x="0" y="109"/>
                        <a:pt x="0" y="109"/>
                        <a:pt x="0" y="109"/>
                      </a:cubicBezTo>
                      <a:cubicBezTo>
                        <a:pt x="156" y="109"/>
                        <a:pt x="156" y="109"/>
                        <a:pt x="156" y="109"/>
                      </a:cubicBezTo>
                      <a:cubicBezTo>
                        <a:pt x="156" y="6"/>
                        <a:pt x="156" y="6"/>
                        <a:pt x="156" y="6"/>
                      </a:cubicBezTo>
                      <a:cubicBezTo>
                        <a:pt x="156" y="3"/>
                        <a:pt x="153" y="0"/>
                        <a:pt x="149" y="0"/>
                      </a:cubicBezTo>
                      <a:close/>
                    </a:path>
                  </a:pathLst>
                </a:custGeom>
                <a:solidFill>
                  <a:srgbClr val="4FE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13" name="Freeform 174">
                  <a:extLst>
                    <a:ext uri="{FF2B5EF4-FFF2-40B4-BE49-F238E27FC236}">
                      <a16:creationId xmlns:a16="http://schemas.microsoft.com/office/drawing/2014/main" id="{1D69E922-7DFB-4FAF-BD3F-79744BF8C39E}"/>
                    </a:ext>
                  </a:extLst>
                </p:cNvPr>
                <p:cNvSpPr>
                  <a:spLocks/>
                </p:cNvSpPr>
                <p:nvPr/>
              </p:nvSpPr>
              <p:spPr bwMode="auto">
                <a:xfrm>
                  <a:off x="5928407" y="1174751"/>
                  <a:ext cx="222249" cy="182564"/>
                </a:xfrm>
                <a:custGeom>
                  <a:avLst/>
                  <a:gdLst>
                    <a:gd name="T0" fmla="*/ 0 w 132"/>
                    <a:gd name="T1" fmla="*/ 109 h 109"/>
                    <a:gd name="T2" fmla="*/ 23 w 132"/>
                    <a:gd name="T3" fmla="*/ 109 h 109"/>
                    <a:gd name="T4" fmla="*/ 132 w 132"/>
                    <a:gd name="T5" fmla="*/ 0 h 109"/>
                    <a:gd name="T6" fmla="*/ 6 w 132"/>
                    <a:gd name="T7" fmla="*/ 0 h 109"/>
                    <a:gd name="T8" fmla="*/ 0 w 132"/>
                    <a:gd name="T9" fmla="*/ 6 h 109"/>
                    <a:gd name="T10" fmla="*/ 0 w 132"/>
                    <a:gd name="T11" fmla="*/ 109 h 109"/>
                  </a:gdLst>
                  <a:ahLst/>
                  <a:cxnLst>
                    <a:cxn ang="0">
                      <a:pos x="T0" y="T1"/>
                    </a:cxn>
                    <a:cxn ang="0">
                      <a:pos x="T2" y="T3"/>
                    </a:cxn>
                    <a:cxn ang="0">
                      <a:pos x="T4" y="T5"/>
                    </a:cxn>
                    <a:cxn ang="0">
                      <a:pos x="T6" y="T7"/>
                    </a:cxn>
                    <a:cxn ang="0">
                      <a:pos x="T8" y="T9"/>
                    </a:cxn>
                    <a:cxn ang="0">
                      <a:pos x="T10" y="T11"/>
                    </a:cxn>
                  </a:cxnLst>
                  <a:rect l="0" t="0" r="r" b="b"/>
                  <a:pathLst>
                    <a:path w="132" h="109">
                      <a:moveTo>
                        <a:pt x="0" y="109"/>
                      </a:moveTo>
                      <a:cubicBezTo>
                        <a:pt x="23" y="109"/>
                        <a:pt x="23" y="109"/>
                        <a:pt x="23" y="109"/>
                      </a:cubicBezTo>
                      <a:cubicBezTo>
                        <a:pt x="132" y="0"/>
                        <a:pt x="132" y="0"/>
                        <a:pt x="132" y="0"/>
                      </a:cubicBezTo>
                      <a:cubicBezTo>
                        <a:pt x="6" y="0"/>
                        <a:pt x="6" y="0"/>
                        <a:pt x="6" y="0"/>
                      </a:cubicBezTo>
                      <a:cubicBezTo>
                        <a:pt x="2" y="0"/>
                        <a:pt x="0" y="3"/>
                        <a:pt x="0" y="6"/>
                      </a:cubicBezTo>
                      <a:lnTo>
                        <a:pt x="0" y="109"/>
                      </a:lnTo>
                      <a:close/>
                    </a:path>
                  </a:pathLst>
                </a:custGeom>
                <a:solidFill>
                  <a:schemeClr val="accent1"/>
                </a:solidFill>
                <a:ln>
                  <a:noFill/>
                </a:ln>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grpSp>
        <p:grpSp>
          <p:nvGrpSpPr>
            <p:cNvPr id="999" name="Group 998">
              <a:extLst>
                <a:ext uri="{FF2B5EF4-FFF2-40B4-BE49-F238E27FC236}">
                  <a16:creationId xmlns:a16="http://schemas.microsoft.com/office/drawing/2014/main" id="{3C82A9E3-4EA7-4549-9D02-2EEC46967D6A}"/>
                </a:ext>
              </a:extLst>
            </p:cNvPr>
            <p:cNvGrpSpPr/>
            <p:nvPr/>
          </p:nvGrpSpPr>
          <p:grpSpPr>
            <a:xfrm>
              <a:off x="1787643" y="2670731"/>
              <a:ext cx="960120" cy="256032"/>
              <a:chOff x="2385575" y="5183691"/>
              <a:chExt cx="960120" cy="256032"/>
            </a:xfrm>
          </p:grpSpPr>
          <p:sp>
            <p:nvSpPr>
              <p:cNvPr id="1007" name="Rectangle 1006">
                <a:extLst>
                  <a:ext uri="{FF2B5EF4-FFF2-40B4-BE49-F238E27FC236}">
                    <a16:creationId xmlns:a16="http://schemas.microsoft.com/office/drawing/2014/main" id="{F63102AA-3E4E-4309-8124-189BF03A7040}"/>
                  </a:ext>
                  <a:ext uri="{C183D7F6-B498-43B3-948B-1728B52AA6E4}">
                    <adec:decorative xmlns:adec="http://schemas.microsoft.com/office/drawing/2017/decorative" val="1"/>
                  </a:ext>
                </a:extLst>
              </p:cNvPr>
              <p:cNvSpPr/>
              <p:nvPr/>
            </p:nvSpPr>
            <p:spPr bwMode="auto">
              <a:xfrm>
                <a:off x="2385575" y="5183691"/>
                <a:ext cx="960120"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Azure SQL </a:t>
                </a:r>
              </a:p>
            </p:txBody>
          </p:sp>
          <p:pic>
            <p:nvPicPr>
              <p:cNvPr id="1008" name="Graphic 1007">
                <a:extLst>
                  <a:ext uri="{FF2B5EF4-FFF2-40B4-BE49-F238E27FC236}">
                    <a16:creationId xmlns:a16="http://schemas.microsoft.com/office/drawing/2014/main" id="{BE361D41-5E6B-4E70-B0E6-18842A6E9921}"/>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3138354" y="5230745"/>
                <a:ext cx="123825" cy="161925"/>
              </a:xfrm>
              <a:prstGeom prst="rect">
                <a:avLst/>
              </a:prstGeom>
            </p:spPr>
          </p:pic>
        </p:grpSp>
        <p:sp>
          <p:nvSpPr>
            <p:cNvPr id="1000" name="Rectangle 999">
              <a:extLst>
                <a:ext uri="{FF2B5EF4-FFF2-40B4-BE49-F238E27FC236}">
                  <a16:creationId xmlns:a16="http://schemas.microsoft.com/office/drawing/2014/main" id="{BAD79E41-0491-42DF-B918-864BB717D2E0}"/>
                </a:ext>
                <a:ext uri="{C183D7F6-B498-43B3-948B-1728B52AA6E4}">
                  <adec:decorative xmlns:adec="http://schemas.microsoft.com/office/drawing/2017/decorative" val="1"/>
                </a:ext>
              </a:extLst>
            </p:cNvPr>
            <p:cNvSpPr/>
            <p:nvPr/>
          </p:nvSpPr>
          <p:spPr bwMode="auto">
            <a:xfrm>
              <a:off x="3814587" y="2670731"/>
              <a:ext cx="969264"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Azure SQL </a:t>
              </a:r>
              <a:b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DB Edge</a:t>
              </a:r>
            </a:p>
          </p:txBody>
        </p:sp>
        <p:sp>
          <p:nvSpPr>
            <p:cNvPr id="1001" name="Rectangle 1000">
              <a:extLst>
                <a:ext uri="{FF2B5EF4-FFF2-40B4-BE49-F238E27FC236}">
                  <a16:creationId xmlns:a16="http://schemas.microsoft.com/office/drawing/2014/main" id="{4E9544D9-9BF4-4AC7-AC3B-721D79056C1C}"/>
                </a:ext>
                <a:ext uri="{C183D7F6-B498-43B3-948B-1728B52AA6E4}">
                  <adec:decorative xmlns:adec="http://schemas.microsoft.com/office/drawing/2017/decorative" val="1"/>
                </a:ext>
              </a:extLst>
            </p:cNvPr>
            <p:cNvSpPr/>
            <p:nvPr/>
          </p:nvSpPr>
          <p:spPr bwMode="auto">
            <a:xfrm>
              <a:off x="2798235" y="3289012"/>
              <a:ext cx="969264"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Azure DB </a:t>
              </a:r>
              <a:b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for MariaDB</a:t>
              </a:r>
            </a:p>
          </p:txBody>
        </p:sp>
        <p:sp>
          <p:nvSpPr>
            <p:cNvPr id="1002" name="Rectangle 1001">
              <a:extLst>
                <a:ext uri="{FF2B5EF4-FFF2-40B4-BE49-F238E27FC236}">
                  <a16:creationId xmlns:a16="http://schemas.microsoft.com/office/drawing/2014/main" id="{46B62E9F-5DB9-44AD-9C78-DC46CBBB9329}"/>
                </a:ext>
                <a:ext uri="{C183D7F6-B498-43B3-948B-1728B52AA6E4}">
                  <adec:decorative xmlns:adec="http://schemas.microsoft.com/office/drawing/2017/decorative" val="1"/>
                </a:ext>
              </a:extLst>
            </p:cNvPr>
            <p:cNvSpPr/>
            <p:nvPr/>
          </p:nvSpPr>
          <p:spPr bwMode="auto">
            <a:xfrm>
              <a:off x="3814587" y="2979872"/>
              <a:ext cx="960120"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Azure DB</a:t>
              </a:r>
              <a:b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for MySQL</a:t>
              </a:r>
            </a:p>
          </p:txBody>
        </p:sp>
        <p:sp>
          <p:nvSpPr>
            <p:cNvPr id="1003" name="Rectangle 1002">
              <a:extLst>
                <a:ext uri="{FF2B5EF4-FFF2-40B4-BE49-F238E27FC236}">
                  <a16:creationId xmlns:a16="http://schemas.microsoft.com/office/drawing/2014/main" id="{93A81DDD-04D1-4C8A-8E3F-D13469C949FC}"/>
                </a:ext>
                <a:ext uri="{C183D7F6-B498-43B3-948B-1728B52AA6E4}">
                  <adec:decorative xmlns:adec="http://schemas.microsoft.com/office/drawing/2017/decorative" val="1"/>
                </a:ext>
              </a:extLst>
            </p:cNvPr>
            <p:cNvSpPr/>
            <p:nvPr/>
          </p:nvSpPr>
          <p:spPr bwMode="auto">
            <a:xfrm>
              <a:off x="3814587" y="3289012"/>
              <a:ext cx="969264"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t>
              </a:r>
            </a:p>
          </p:txBody>
        </p:sp>
        <p:pic>
          <p:nvPicPr>
            <p:cNvPr id="1004" name="Graphic 1003">
              <a:extLst>
                <a:ext uri="{FF2B5EF4-FFF2-40B4-BE49-F238E27FC236}">
                  <a16:creationId xmlns:a16="http://schemas.microsoft.com/office/drawing/2014/main" id="{BDF11ED4-7816-4692-8CC9-5ECD13B4B43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511233" y="3322336"/>
              <a:ext cx="195442" cy="195442"/>
            </a:xfrm>
            <a:prstGeom prst="rect">
              <a:avLst/>
            </a:prstGeom>
          </p:spPr>
        </p:pic>
        <p:pic>
          <p:nvPicPr>
            <p:cNvPr id="1005" name="Graphic 1004">
              <a:extLst>
                <a:ext uri="{FF2B5EF4-FFF2-40B4-BE49-F238E27FC236}">
                  <a16:creationId xmlns:a16="http://schemas.microsoft.com/office/drawing/2014/main" id="{99465FA2-FC5A-4E81-B01C-C622BCA3D0C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536889" y="3012471"/>
              <a:ext cx="197337" cy="197337"/>
            </a:xfrm>
            <a:prstGeom prst="rect">
              <a:avLst/>
            </a:prstGeom>
          </p:spPr>
        </p:pic>
        <p:pic>
          <p:nvPicPr>
            <p:cNvPr id="1006" name="Graphic 1005">
              <a:extLst>
                <a:ext uri="{FF2B5EF4-FFF2-40B4-BE49-F238E27FC236}">
                  <a16:creationId xmlns:a16="http://schemas.microsoft.com/office/drawing/2014/main" id="{E78A0DF5-41CB-4986-BB35-CB564A7B414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534683" y="2700789"/>
              <a:ext cx="201748" cy="201748"/>
            </a:xfrm>
            <a:prstGeom prst="rect">
              <a:avLst/>
            </a:prstGeom>
          </p:spPr>
        </p:pic>
      </p:grpSp>
      <p:cxnSp>
        <p:nvCxnSpPr>
          <p:cNvPr id="1026" name="Straight Arrow Connector 1025" descr="Blue arrow">
            <a:extLst>
              <a:ext uri="{FF2B5EF4-FFF2-40B4-BE49-F238E27FC236}">
                <a16:creationId xmlns:a16="http://schemas.microsoft.com/office/drawing/2014/main" id="{2F433211-82D8-4C85-BE0F-4179143DBB6B}"/>
              </a:ext>
            </a:extLst>
          </p:cNvPr>
          <p:cNvCxnSpPr>
            <a:cxnSpLocks/>
          </p:cNvCxnSpPr>
          <p:nvPr/>
        </p:nvCxnSpPr>
        <p:spPr>
          <a:xfrm rot="16200000">
            <a:off x="5506634" y="3594070"/>
            <a:ext cx="82296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sp>
        <p:nvSpPr>
          <p:cNvPr id="1027" name="Rectangle 1026">
            <a:extLst>
              <a:ext uri="{FF2B5EF4-FFF2-40B4-BE49-F238E27FC236}">
                <a16:creationId xmlns:a16="http://schemas.microsoft.com/office/drawing/2014/main" id="{EB6BFEF4-2A82-4F57-AADD-BE2514286B69}"/>
              </a:ext>
            </a:extLst>
          </p:cNvPr>
          <p:cNvSpPr/>
          <p:nvPr/>
        </p:nvSpPr>
        <p:spPr bwMode="auto">
          <a:xfrm>
            <a:off x="3988459" y="3913300"/>
            <a:ext cx="2103120" cy="317541"/>
          </a:xfrm>
          <a:prstGeom prst="rect">
            <a:avLst/>
          </a:prstGeom>
          <a:solidFill>
            <a:schemeClr val="bg1">
              <a:lumMod val="95000"/>
            </a:schemeClr>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Batch ingestion service</a:t>
            </a:r>
          </a:p>
        </p:txBody>
      </p:sp>
      <p:pic>
        <p:nvPicPr>
          <p:cNvPr id="1028" name="Graphic 1027">
            <a:extLst>
              <a:ext uri="{FF2B5EF4-FFF2-40B4-BE49-F238E27FC236}">
                <a16:creationId xmlns:a16="http://schemas.microsoft.com/office/drawing/2014/main" id="{88B1477B-23D2-4BBC-89FB-972678218ED9}"/>
              </a:ext>
              <a:ext uri="{C183D7F6-B498-43B3-948B-1728B52AA6E4}">
                <adec:decorative xmlns:adec="http://schemas.microsoft.com/office/drawing/2017/decorative" val="1"/>
              </a:ext>
            </a:extLst>
          </p:cNvPr>
          <p:cNvPicPr>
            <a:picLocks noChangeAspect="1"/>
          </p:cNvPicPr>
          <p:nvPr/>
        </p:nvPicPr>
        <p:blipFill>
          <a:blip r:embed="rId62">
            <a:extLst>
              <a:ext uri="{28A0092B-C50C-407E-A947-70E740481C1C}">
                <a14:useLocalDpi xmlns:a14="http://schemas.microsoft.com/office/drawing/2010/main" val="0"/>
              </a:ext>
              <a:ext uri="{96DAC541-7B7A-43D3-8B79-37D633B846F1}">
                <asvg:svgBlip xmlns:asvg="http://schemas.microsoft.com/office/drawing/2016/SVG/main" r:embed="rId63"/>
              </a:ext>
            </a:extLst>
          </a:blip>
          <a:srcRect/>
          <a:stretch/>
        </p:blipFill>
        <p:spPr>
          <a:xfrm>
            <a:off x="5785672" y="3946201"/>
            <a:ext cx="251738" cy="251738"/>
          </a:xfrm>
          <a:prstGeom prst="rect">
            <a:avLst/>
          </a:prstGeom>
        </p:spPr>
      </p:pic>
      <p:sp>
        <p:nvSpPr>
          <p:cNvPr id="1029" name="Freeform: Shape 1028">
            <a:extLst>
              <a:ext uri="{FF2B5EF4-FFF2-40B4-BE49-F238E27FC236}">
                <a16:creationId xmlns:a16="http://schemas.microsoft.com/office/drawing/2014/main" id="{4FB87C2F-C538-4860-B892-017195229269}"/>
              </a:ext>
            </a:extLst>
          </p:cNvPr>
          <p:cNvSpPr/>
          <p:nvPr/>
        </p:nvSpPr>
        <p:spPr bwMode="auto">
          <a:xfrm>
            <a:off x="5786651" y="2466004"/>
            <a:ext cx="0" cy="548640"/>
          </a:xfrm>
          <a:custGeom>
            <a:avLst/>
            <a:gdLst>
              <a:gd name="connsiteX0" fmla="*/ 0 w 0"/>
              <a:gd name="connsiteY0" fmla="*/ 268224 h 268224"/>
              <a:gd name="connsiteX1" fmla="*/ 0 w 0"/>
              <a:gd name="connsiteY1" fmla="*/ 0 h 268224"/>
            </a:gdLst>
            <a:ahLst/>
            <a:cxnLst>
              <a:cxn ang="0">
                <a:pos x="connsiteX0" y="connsiteY0"/>
              </a:cxn>
              <a:cxn ang="0">
                <a:pos x="connsiteX1" y="connsiteY1"/>
              </a:cxn>
            </a:cxnLst>
            <a:rect l="l" t="t" r="r" b="b"/>
            <a:pathLst>
              <a:path h="268224">
                <a:moveTo>
                  <a:pt x="0" y="268224"/>
                </a:moveTo>
                <a:lnTo>
                  <a:pt x="0" y="0"/>
                </a:lnTo>
              </a:path>
            </a:pathLst>
          </a:cu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0" name="Oval 1029" descr="Dark blue circle">
            <a:extLst>
              <a:ext uri="{FF2B5EF4-FFF2-40B4-BE49-F238E27FC236}">
                <a16:creationId xmlns:a16="http://schemas.microsoft.com/office/drawing/2014/main" id="{FCB9BD98-8DD8-4C0A-B996-1A3D55F7B9A9}"/>
              </a:ext>
            </a:extLst>
          </p:cNvPr>
          <p:cNvSpPr/>
          <p:nvPr/>
        </p:nvSpPr>
        <p:spPr bwMode="auto">
          <a:xfrm>
            <a:off x="5738157" y="3010773"/>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31" name="Oval 1030" descr="Dark blue circle">
            <a:extLst>
              <a:ext uri="{FF2B5EF4-FFF2-40B4-BE49-F238E27FC236}">
                <a16:creationId xmlns:a16="http://schemas.microsoft.com/office/drawing/2014/main" id="{6B5B07F0-5A8F-4BC0-BB7F-71B9814FE562}"/>
              </a:ext>
            </a:extLst>
          </p:cNvPr>
          <p:cNvSpPr/>
          <p:nvPr/>
        </p:nvSpPr>
        <p:spPr bwMode="auto">
          <a:xfrm>
            <a:off x="7172475" y="3027179"/>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32" name="Oval 1031" descr="Dark blue circle">
            <a:extLst>
              <a:ext uri="{FF2B5EF4-FFF2-40B4-BE49-F238E27FC236}">
                <a16:creationId xmlns:a16="http://schemas.microsoft.com/office/drawing/2014/main" id="{7439B604-7716-4B71-889A-CF3ABB96806C}"/>
              </a:ext>
            </a:extLst>
          </p:cNvPr>
          <p:cNvSpPr/>
          <p:nvPr/>
        </p:nvSpPr>
        <p:spPr bwMode="auto">
          <a:xfrm>
            <a:off x="10068679" y="3018747"/>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33" name="Rectangle 1032">
            <a:extLst>
              <a:ext uri="{FF2B5EF4-FFF2-40B4-BE49-F238E27FC236}">
                <a16:creationId xmlns:a16="http://schemas.microsoft.com/office/drawing/2014/main" id="{3A52CFB2-08E1-4EB1-8220-0A908197392E}"/>
              </a:ext>
              <a:ext uri="{C183D7F6-B498-43B3-948B-1728B52AA6E4}">
                <adec:decorative xmlns:adec="http://schemas.microsoft.com/office/drawing/2017/decorative" val="1"/>
              </a:ext>
            </a:extLst>
          </p:cNvPr>
          <p:cNvSpPr/>
          <p:nvPr/>
        </p:nvSpPr>
        <p:spPr bwMode="auto">
          <a:xfrm>
            <a:off x="5489318" y="2958854"/>
            <a:ext cx="4771624" cy="206838"/>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0" bIns="45720" numCol="1" spcCol="0" rtlCol="0" fromWordArt="0" anchor="b" anchorCtr="0" forceAA="0" compatLnSpc="1">
            <a:prstTxWarp prst="textNoShape">
              <a:avLst/>
            </a:prstTxWarp>
            <a:noAutofit/>
          </a:bodyPr>
          <a:lstStyle/>
          <a:p>
            <a:pPr defTabSz="710593" fontAlgn="base">
              <a:spcBef>
                <a:spcPct val="0"/>
              </a:spcBef>
              <a:spcAft>
                <a:spcPct val="0"/>
              </a:spcAft>
            </a:pPr>
            <a:r>
              <a:rPr lang="en-US" sz="900" kern="0">
                <a:solidFill>
                  <a:srgbClr val="000000"/>
                </a:solidFill>
                <a:latin typeface="Segoe UI Semibold" panose="020B0702040204020203" pitchFamily="34" charset="0"/>
                <a:cs typeface="Segoe UI Semibold" panose="020B0702040204020203" pitchFamily="34" charset="0"/>
              </a:rPr>
              <a:t>Logical data warehouse &amp; Data lake</a:t>
            </a:r>
          </a:p>
        </p:txBody>
      </p:sp>
      <p:grpSp>
        <p:nvGrpSpPr>
          <p:cNvPr id="1034" name="Group 1033">
            <a:extLst>
              <a:ext uri="{FF2B5EF4-FFF2-40B4-BE49-F238E27FC236}">
                <a16:creationId xmlns:a16="http://schemas.microsoft.com/office/drawing/2014/main" id="{3462A65A-9FB8-4C11-9DAD-6BF32ADDA993}"/>
              </a:ext>
            </a:extLst>
          </p:cNvPr>
          <p:cNvGrpSpPr/>
          <p:nvPr/>
        </p:nvGrpSpPr>
        <p:grpSpPr>
          <a:xfrm>
            <a:off x="8189894" y="2968515"/>
            <a:ext cx="1047862" cy="200055"/>
            <a:chOff x="6490993" y="2102900"/>
            <a:chExt cx="1047862" cy="200055"/>
          </a:xfrm>
        </p:grpSpPr>
        <p:sp>
          <p:nvSpPr>
            <p:cNvPr id="1035" name="Rectangle 1034">
              <a:extLst>
                <a:ext uri="{FF2B5EF4-FFF2-40B4-BE49-F238E27FC236}">
                  <a16:creationId xmlns:a16="http://schemas.microsoft.com/office/drawing/2014/main" id="{970DFA49-5D05-4AE5-A8DC-640FD96DC8FB}"/>
                </a:ext>
              </a:extLst>
            </p:cNvPr>
            <p:cNvSpPr/>
            <p:nvPr/>
          </p:nvSpPr>
          <p:spPr>
            <a:xfrm>
              <a:off x="6568718" y="2102900"/>
              <a:ext cx="970137" cy="200055"/>
            </a:xfrm>
            <a:prstGeom prst="rect">
              <a:avLst/>
            </a:prstGeom>
          </p:spPr>
          <p:txBody>
            <a:bodyPr wrap="none">
              <a:spAutoFit/>
            </a:bodyPr>
            <a:lstStyle/>
            <a:p>
              <a:r>
                <a:rPr lang="en-US" sz="700" kern="0">
                  <a:solidFill>
                    <a:srgbClr val="0078D4"/>
                  </a:solidFill>
                  <a:cs typeface="Segoe UI Semibold" panose="020B0702040204020203" pitchFamily="34" charset="0"/>
                </a:rPr>
                <a:t>Analytics-optimized</a:t>
              </a:r>
              <a:endParaRPr lang="en-US"/>
            </a:p>
          </p:txBody>
        </p:sp>
        <p:grpSp>
          <p:nvGrpSpPr>
            <p:cNvPr id="1036" name="data 2" descr="data, progress">
              <a:extLst>
                <a:ext uri="{FF2B5EF4-FFF2-40B4-BE49-F238E27FC236}">
                  <a16:creationId xmlns:a16="http://schemas.microsoft.com/office/drawing/2014/main" id="{44795201-BAEC-44F9-AE90-97974DF3967C}"/>
                </a:ext>
              </a:extLst>
            </p:cNvPr>
            <p:cNvGrpSpPr/>
            <p:nvPr/>
          </p:nvGrpSpPr>
          <p:grpSpPr>
            <a:xfrm>
              <a:off x="6490993" y="2140156"/>
              <a:ext cx="139754" cy="135703"/>
              <a:chOff x="5375441" y="1172376"/>
              <a:chExt cx="536922" cy="521359"/>
            </a:xfrm>
          </p:grpSpPr>
          <p:sp>
            <p:nvSpPr>
              <p:cNvPr id="1037" name="Rectangle 35">
                <a:extLst>
                  <a:ext uri="{FF2B5EF4-FFF2-40B4-BE49-F238E27FC236}">
                    <a16:creationId xmlns:a16="http://schemas.microsoft.com/office/drawing/2014/main" id="{61679835-F6DE-4388-AA96-04F04484A62E}"/>
                  </a:ext>
                </a:extLst>
              </p:cNvPr>
              <p:cNvSpPr>
                <a:spLocks noChangeArrowheads="1"/>
              </p:cNvSpPr>
              <p:nvPr/>
            </p:nvSpPr>
            <p:spPr bwMode="auto">
              <a:xfrm>
                <a:off x="5655574" y="1264197"/>
                <a:ext cx="56027" cy="407749"/>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algn="ctr" defTabSz="896386" fontAlgn="base"/>
                <a:endParaRPr lang="en-US" sz="1600">
                  <a:solidFill>
                    <a:srgbClr val="505050"/>
                  </a:solidFill>
                  <a:latin typeface="Segoe UI"/>
                </a:endParaRPr>
              </a:p>
            </p:txBody>
          </p:sp>
          <p:sp>
            <p:nvSpPr>
              <p:cNvPr id="1038" name="Rectangle 36">
                <a:extLst>
                  <a:ext uri="{FF2B5EF4-FFF2-40B4-BE49-F238E27FC236}">
                    <a16:creationId xmlns:a16="http://schemas.microsoft.com/office/drawing/2014/main" id="{0C24D3C5-57D2-4B00-ACD3-54E6824846D8}"/>
                  </a:ext>
                </a:extLst>
              </p:cNvPr>
              <p:cNvSpPr>
                <a:spLocks noChangeArrowheads="1"/>
              </p:cNvSpPr>
              <p:nvPr/>
            </p:nvSpPr>
            <p:spPr bwMode="auto">
              <a:xfrm>
                <a:off x="5748952" y="1172376"/>
                <a:ext cx="54470" cy="499571"/>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algn="ctr" defTabSz="896386" fontAlgn="base"/>
                <a:endParaRPr lang="en-US" sz="1600">
                  <a:solidFill>
                    <a:srgbClr val="505050"/>
                  </a:solidFill>
                  <a:latin typeface="Segoe UI"/>
                </a:endParaRPr>
              </a:p>
            </p:txBody>
          </p:sp>
          <p:sp>
            <p:nvSpPr>
              <p:cNvPr id="1039" name="Oval 37">
                <a:extLst>
                  <a:ext uri="{FF2B5EF4-FFF2-40B4-BE49-F238E27FC236}">
                    <a16:creationId xmlns:a16="http://schemas.microsoft.com/office/drawing/2014/main" id="{75D23FAE-6C39-4EF9-8DD6-FE872A36BB9A}"/>
                  </a:ext>
                </a:extLst>
              </p:cNvPr>
              <p:cNvSpPr>
                <a:spLocks noChangeArrowheads="1"/>
              </p:cNvSpPr>
              <p:nvPr/>
            </p:nvSpPr>
            <p:spPr bwMode="auto">
              <a:xfrm>
                <a:off x="5761402" y="1542774"/>
                <a:ext cx="150961" cy="150961"/>
              </a:xfrm>
              <a:prstGeom prst="ellipse">
                <a:avLst/>
              </a:prstGeom>
              <a:solidFill>
                <a:srgbClr val="4FE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lgn="ctr" defTabSz="896386" fontAlgn="base"/>
                <a:endParaRPr lang="en-US" sz="1600">
                  <a:solidFill>
                    <a:srgbClr val="505050"/>
                  </a:solidFill>
                  <a:latin typeface="Segoe UI"/>
                </a:endParaRPr>
              </a:p>
            </p:txBody>
          </p:sp>
          <p:sp>
            <p:nvSpPr>
              <p:cNvPr id="1040" name="Rectangle 38">
                <a:extLst>
                  <a:ext uri="{FF2B5EF4-FFF2-40B4-BE49-F238E27FC236}">
                    <a16:creationId xmlns:a16="http://schemas.microsoft.com/office/drawing/2014/main" id="{CC2504C0-0731-4689-91D6-0E329FB4F43F}"/>
                  </a:ext>
                </a:extLst>
              </p:cNvPr>
              <p:cNvSpPr>
                <a:spLocks noChangeArrowheads="1"/>
              </p:cNvSpPr>
              <p:nvPr/>
            </p:nvSpPr>
            <p:spPr bwMode="auto">
              <a:xfrm>
                <a:off x="5375441" y="1542774"/>
                <a:ext cx="56027" cy="129173"/>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algn="ctr" defTabSz="896386" fontAlgn="base"/>
                <a:endParaRPr lang="en-US" sz="1600">
                  <a:solidFill>
                    <a:srgbClr val="505050"/>
                  </a:solidFill>
                  <a:latin typeface="Segoe UI"/>
                </a:endParaRPr>
              </a:p>
            </p:txBody>
          </p:sp>
          <p:sp>
            <p:nvSpPr>
              <p:cNvPr id="1041" name="Rectangle 39">
                <a:extLst>
                  <a:ext uri="{FF2B5EF4-FFF2-40B4-BE49-F238E27FC236}">
                    <a16:creationId xmlns:a16="http://schemas.microsoft.com/office/drawing/2014/main" id="{73BCE795-B2AB-45D9-9DD6-77859DA9C8A7}"/>
                  </a:ext>
                </a:extLst>
              </p:cNvPr>
              <p:cNvSpPr>
                <a:spLocks noChangeArrowheads="1"/>
              </p:cNvSpPr>
              <p:nvPr/>
            </p:nvSpPr>
            <p:spPr bwMode="auto">
              <a:xfrm>
                <a:off x="5468819" y="1449397"/>
                <a:ext cx="54470" cy="222550"/>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algn="ctr" defTabSz="896386" fontAlgn="base"/>
                <a:endParaRPr lang="en-US" sz="1600">
                  <a:solidFill>
                    <a:srgbClr val="505050"/>
                  </a:solidFill>
                  <a:latin typeface="Segoe UI"/>
                </a:endParaRPr>
              </a:p>
            </p:txBody>
          </p:sp>
          <p:sp>
            <p:nvSpPr>
              <p:cNvPr id="1042" name="Rectangle 40">
                <a:extLst>
                  <a:ext uri="{FF2B5EF4-FFF2-40B4-BE49-F238E27FC236}">
                    <a16:creationId xmlns:a16="http://schemas.microsoft.com/office/drawing/2014/main" id="{0597C783-06DD-4207-856E-64C6A585321C}"/>
                  </a:ext>
                </a:extLst>
              </p:cNvPr>
              <p:cNvSpPr>
                <a:spLocks noChangeArrowheads="1"/>
              </p:cNvSpPr>
              <p:nvPr/>
            </p:nvSpPr>
            <p:spPr bwMode="auto">
              <a:xfrm>
                <a:off x="5560640" y="1357575"/>
                <a:ext cx="56027" cy="314372"/>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algn="ctr" defTabSz="896386" fontAlgn="base"/>
                <a:endParaRPr lang="en-US" sz="1600">
                  <a:solidFill>
                    <a:srgbClr val="505050"/>
                  </a:solidFill>
                  <a:latin typeface="Segoe UI"/>
                </a:endParaRPr>
              </a:p>
            </p:txBody>
          </p:sp>
          <p:sp>
            <p:nvSpPr>
              <p:cNvPr id="1043" name="Freeform 41">
                <a:extLst>
                  <a:ext uri="{FF2B5EF4-FFF2-40B4-BE49-F238E27FC236}">
                    <a16:creationId xmlns:a16="http://schemas.microsoft.com/office/drawing/2014/main" id="{86726D67-3D67-4A6A-8E19-0E67F8186A61}"/>
                  </a:ext>
                </a:extLst>
              </p:cNvPr>
              <p:cNvSpPr>
                <a:spLocks/>
              </p:cNvSpPr>
              <p:nvPr/>
            </p:nvSpPr>
            <p:spPr bwMode="auto">
              <a:xfrm>
                <a:off x="5797197" y="1580125"/>
                <a:ext cx="77815" cy="79371"/>
              </a:xfrm>
              <a:custGeom>
                <a:avLst/>
                <a:gdLst>
                  <a:gd name="T0" fmla="*/ 28 w 68"/>
                  <a:gd name="T1" fmla="*/ 0 h 68"/>
                  <a:gd name="T2" fmla="*/ 23 w 68"/>
                  <a:gd name="T3" fmla="*/ 5 h 68"/>
                  <a:gd name="T4" fmla="*/ 28 w 68"/>
                  <a:gd name="T5" fmla="*/ 10 h 68"/>
                  <a:gd name="T6" fmla="*/ 50 w 68"/>
                  <a:gd name="T7" fmla="*/ 10 h 68"/>
                  <a:gd name="T8" fmla="*/ 2 w 68"/>
                  <a:gd name="T9" fmla="*/ 59 h 68"/>
                  <a:gd name="T10" fmla="*/ 2 w 68"/>
                  <a:gd name="T11" fmla="*/ 66 h 68"/>
                  <a:gd name="T12" fmla="*/ 10 w 68"/>
                  <a:gd name="T13" fmla="*/ 66 h 68"/>
                  <a:gd name="T14" fmla="*/ 57 w 68"/>
                  <a:gd name="T15" fmla="*/ 18 h 68"/>
                  <a:gd name="T16" fmla="*/ 57 w 68"/>
                  <a:gd name="T17" fmla="*/ 40 h 68"/>
                  <a:gd name="T18" fmla="*/ 62 w 68"/>
                  <a:gd name="T19" fmla="*/ 45 h 68"/>
                  <a:gd name="T20" fmla="*/ 68 w 68"/>
                  <a:gd name="T21" fmla="*/ 40 h 68"/>
                  <a:gd name="T22" fmla="*/ 68 w 68"/>
                  <a:gd name="T23" fmla="*/ 0 h 68"/>
                  <a:gd name="T24" fmla="*/ 28 w 68"/>
                  <a:gd name="T2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68">
                    <a:moveTo>
                      <a:pt x="28" y="0"/>
                    </a:moveTo>
                    <a:cubicBezTo>
                      <a:pt x="25" y="0"/>
                      <a:pt x="23" y="2"/>
                      <a:pt x="23" y="5"/>
                    </a:cubicBezTo>
                    <a:cubicBezTo>
                      <a:pt x="23" y="8"/>
                      <a:pt x="25" y="10"/>
                      <a:pt x="28" y="10"/>
                    </a:cubicBezTo>
                    <a:cubicBezTo>
                      <a:pt x="50" y="10"/>
                      <a:pt x="50" y="10"/>
                      <a:pt x="50" y="10"/>
                    </a:cubicBezTo>
                    <a:cubicBezTo>
                      <a:pt x="2" y="59"/>
                      <a:pt x="2" y="59"/>
                      <a:pt x="2" y="59"/>
                    </a:cubicBezTo>
                    <a:cubicBezTo>
                      <a:pt x="0" y="61"/>
                      <a:pt x="0" y="64"/>
                      <a:pt x="2" y="66"/>
                    </a:cubicBezTo>
                    <a:cubicBezTo>
                      <a:pt x="4" y="68"/>
                      <a:pt x="8" y="68"/>
                      <a:pt x="10" y="66"/>
                    </a:cubicBezTo>
                    <a:cubicBezTo>
                      <a:pt x="57" y="18"/>
                      <a:pt x="57" y="18"/>
                      <a:pt x="57" y="18"/>
                    </a:cubicBezTo>
                    <a:cubicBezTo>
                      <a:pt x="57" y="40"/>
                      <a:pt x="57" y="40"/>
                      <a:pt x="57" y="40"/>
                    </a:cubicBezTo>
                    <a:cubicBezTo>
                      <a:pt x="57" y="43"/>
                      <a:pt x="62" y="45"/>
                      <a:pt x="62" y="45"/>
                    </a:cubicBezTo>
                    <a:cubicBezTo>
                      <a:pt x="65" y="45"/>
                      <a:pt x="68" y="43"/>
                      <a:pt x="68" y="40"/>
                    </a:cubicBezTo>
                    <a:cubicBezTo>
                      <a:pt x="68" y="0"/>
                      <a:pt x="68" y="0"/>
                      <a:pt x="68" y="0"/>
                    </a:cubicBez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lgn="ctr" defTabSz="896386" fontAlgn="base"/>
                <a:endParaRPr lang="en-US" sz="1600">
                  <a:solidFill>
                    <a:srgbClr val="505050"/>
                  </a:solidFill>
                  <a:latin typeface="Segoe UI"/>
                </a:endParaRPr>
              </a:p>
            </p:txBody>
          </p:sp>
        </p:grpSp>
      </p:grpSp>
      <p:grpSp>
        <p:nvGrpSpPr>
          <p:cNvPr id="1044" name="Group 1043">
            <a:extLst>
              <a:ext uri="{FF2B5EF4-FFF2-40B4-BE49-F238E27FC236}">
                <a16:creationId xmlns:a16="http://schemas.microsoft.com/office/drawing/2014/main" id="{2861CCFD-CCF8-44D5-A215-B2E7F40F84B1}"/>
              </a:ext>
            </a:extLst>
          </p:cNvPr>
          <p:cNvGrpSpPr/>
          <p:nvPr/>
        </p:nvGrpSpPr>
        <p:grpSpPr>
          <a:xfrm>
            <a:off x="7540962" y="2980941"/>
            <a:ext cx="701604" cy="175202"/>
            <a:chOff x="5387576" y="2115326"/>
            <a:chExt cx="701604" cy="175202"/>
          </a:xfrm>
        </p:grpSpPr>
        <p:sp>
          <p:nvSpPr>
            <p:cNvPr id="1045" name="Rectangle 1044">
              <a:extLst>
                <a:ext uri="{FF2B5EF4-FFF2-40B4-BE49-F238E27FC236}">
                  <a16:creationId xmlns:a16="http://schemas.microsoft.com/office/drawing/2014/main" id="{710CF952-60B7-4D76-8741-4F8E0A242318}"/>
                </a:ext>
                <a:ext uri="{C183D7F6-B498-43B3-948B-1728B52AA6E4}">
                  <adec:decorative xmlns:adec="http://schemas.microsoft.com/office/drawing/2017/decorative" val="1"/>
                </a:ext>
              </a:extLst>
            </p:cNvPr>
            <p:cNvSpPr/>
            <p:nvPr/>
          </p:nvSpPr>
          <p:spPr bwMode="auto">
            <a:xfrm>
              <a:off x="5540540" y="2115326"/>
              <a:ext cx="548640" cy="175202"/>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kumimoji="0" lang="en-US" sz="700" b="0" i="0" u="none" strike="noStrike" kern="0" cap="none" spc="0" normalizeH="0" baseline="0" noProof="0">
                  <a:ln>
                    <a:noFill/>
                  </a:ln>
                  <a:solidFill>
                    <a:srgbClr val="0078D4"/>
                  </a:solidFill>
                  <a:effectLst/>
                  <a:uLnTx/>
                  <a:uFillTx/>
                  <a:latin typeface="Segoe UI"/>
                  <a:ea typeface="+mn-ea"/>
                  <a:cs typeface="Segoe UI Semibold" panose="020B0702040204020203" pitchFamily="34" charset="0"/>
                </a:rPr>
                <a:t>Data lake</a:t>
              </a:r>
            </a:p>
          </p:txBody>
        </p:sp>
        <p:pic>
          <p:nvPicPr>
            <p:cNvPr id="1046" name="Graphic 1045">
              <a:extLst>
                <a:ext uri="{FF2B5EF4-FFF2-40B4-BE49-F238E27FC236}">
                  <a16:creationId xmlns:a16="http://schemas.microsoft.com/office/drawing/2014/main" id="{C5877B48-DDF3-4070-99BC-669E7DBDE669}"/>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5387576" y="2142943"/>
              <a:ext cx="161925" cy="133350"/>
            </a:xfrm>
            <a:prstGeom prst="rect">
              <a:avLst/>
            </a:prstGeom>
          </p:spPr>
        </p:pic>
      </p:grpSp>
      <p:grpSp>
        <p:nvGrpSpPr>
          <p:cNvPr id="1047" name="Group 1046">
            <a:extLst>
              <a:ext uri="{FF2B5EF4-FFF2-40B4-BE49-F238E27FC236}">
                <a16:creationId xmlns:a16="http://schemas.microsoft.com/office/drawing/2014/main" id="{8AAFBDC2-F54A-4CBA-B0E0-8D420484698F}"/>
              </a:ext>
            </a:extLst>
          </p:cNvPr>
          <p:cNvGrpSpPr/>
          <p:nvPr/>
        </p:nvGrpSpPr>
        <p:grpSpPr>
          <a:xfrm>
            <a:off x="9244076" y="2968515"/>
            <a:ext cx="976643" cy="200055"/>
            <a:chOff x="8547184" y="2102900"/>
            <a:chExt cx="976643" cy="200055"/>
          </a:xfrm>
        </p:grpSpPr>
        <p:sp>
          <p:nvSpPr>
            <p:cNvPr id="1048" name="Rectangle 1047">
              <a:extLst>
                <a:ext uri="{FF2B5EF4-FFF2-40B4-BE49-F238E27FC236}">
                  <a16:creationId xmlns:a16="http://schemas.microsoft.com/office/drawing/2014/main" id="{1D5ADCA4-0AFE-4E1C-8C58-DE64FD16E80D}"/>
                </a:ext>
              </a:extLst>
            </p:cNvPr>
            <p:cNvSpPr/>
            <p:nvPr/>
          </p:nvSpPr>
          <p:spPr>
            <a:xfrm>
              <a:off x="8617810" y="2102900"/>
              <a:ext cx="906017" cy="200055"/>
            </a:xfrm>
            <a:prstGeom prst="rect">
              <a:avLst/>
            </a:prstGeom>
          </p:spPr>
          <p:txBody>
            <a:bodyPr wrap="none">
              <a:spAutoFit/>
            </a:bodyPr>
            <a:lstStyle/>
            <a:p>
              <a:r>
                <a:rPr lang="en-US" sz="700" kern="0">
                  <a:solidFill>
                    <a:srgbClr val="0078D4"/>
                  </a:solidFill>
                  <a:cs typeface="Segoe UI Semibold" panose="020B0702040204020203" pitchFamily="34" charset="0"/>
                </a:rPr>
                <a:t>Update-optimized</a:t>
              </a:r>
              <a:endParaRPr lang="en-US"/>
            </a:p>
          </p:txBody>
        </p:sp>
        <p:grpSp>
          <p:nvGrpSpPr>
            <p:cNvPr id="1049" name="Group 1048">
              <a:extLst>
                <a:ext uri="{FF2B5EF4-FFF2-40B4-BE49-F238E27FC236}">
                  <a16:creationId xmlns:a16="http://schemas.microsoft.com/office/drawing/2014/main" id="{DDE8B8AC-7F37-41EE-8356-2F79B17F15FC}"/>
                </a:ext>
              </a:extLst>
            </p:cNvPr>
            <p:cNvGrpSpPr/>
            <p:nvPr/>
          </p:nvGrpSpPr>
          <p:grpSpPr>
            <a:xfrm>
              <a:off x="8547184" y="2157881"/>
              <a:ext cx="108772" cy="108696"/>
              <a:chOff x="10075909" y="3895037"/>
              <a:chExt cx="287863" cy="287662"/>
            </a:xfrm>
          </p:grpSpPr>
          <p:sp>
            <p:nvSpPr>
              <p:cNvPr id="1050" name="Freeform: Shape 1049">
                <a:extLst>
                  <a:ext uri="{FF2B5EF4-FFF2-40B4-BE49-F238E27FC236}">
                    <a16:creationId xmlns:a16="http://schemas.microsoft.com/office/drawing/2014/main" id="{F2FBD1B2-67E7-443E-A124-E6BDF7BB7B82}"/>
                  </a:ext>
                </a:extLst>
              </p:cNvPr>
              <p:cNvSpPr/>
              <p:nvPr/>
            </p:nvSpPr>
            <p:spPr>
              <a:xfrm>
                <a:off x="10075909" y="3895037"/>
                <a:ext cx="287863" cy="287662"/>
              </a:xfrm>
              <a:custGeom>
                <a:avLst/>
                <a:gdLst>
                  <a:gd name="connsiteX0" fmla="*/ 143932 w 287863"/>
                  <a:gd name="connsiteY0" fmla="*/ 287662 h 287662"/>
                  <a:gd name="connsiteX1" fmla="*/ 287864 w 287863"/>
                  <a:gd name="connsiteY1" fmla="*/ 143831 h 287662"/>
                  <a:gd name="connsiteX2" fmla="*/ 143932 w 287863"/>
                  <a:gd name="connsiteY2" fmla="*/ 0 h 287662"/>
                  <a:gd name="connsiteX3" fmla="*/ 0 w 287863"/>
                  <a:gd name="connsiteY3" fmla="*/ 143831 h 287662"/>
                  <a:gd name="connsiteX4" fmla="*/ 143932 w 287863"/>
                  <a:gd name="connsiteY4" fmla="*/ 287662 h 287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863" h="287662">
                    <a:moveTo>
                      <a:pt x="143932" y="287662"/>
                    </a:moveTo>
                    <a:cubicBezTo>
                      <a:pt x="223423" y="287662"/>
                      <a:pt x="287864" y="223267"/>
                      <a:pt x="287864" y="143831"/>
                    </a:cubicBezTo>
                    <a:cubicBezTo>
                      <a:pt x="287864" y="64395"/>
                      <a:pt x="223423" y="0"/>
                      <a:pt x="143932" y="0"/>
                    </a:cubicBezTo>
                    <a:cubicBezTo>
                      <a:pt x="64440" y="0"/>
                      <a:pt x="0" y="64395"/>
                      <a:pt x="0" y="143831"/>
                    </a:cubicBezTo>
                    <a:cubicBezTo>
                      <a:pt x="0" y="223267"/>
                      <a:pt x="64440" y="287662"/>
                      <a:pt x="143932" y="287662"/>
                    </a:cubicBezTo>
                    <a:close/>
                  </a:path>
                </a:pathLst>
              </a:custGeom>
              <a:solidFill>
                <a:srgbClr val="50E6FF"/>
              </a:solidFill>
              <a:ln w="9525" cap="flat">
                <a:noFill/>
                <a:prstDash val="solid"/>
                <a:miter/>
              </a:ln>
            </p:spPr>
            <p:txBody>
              <a:bodyPr rtlCol="0" anchor="ctr"/>
              <a:lstStyle/>
              <a:p>
                <a:endParaRPr lang="en-US" sz="1600"/>
              </a:p>
            </p:txBody>
          </p:sp>
          <p:sp>
            <p:nvSpPr>
              <p:cNvPr id="1051" name="Freeform: Shape 1050">
                <a:extLst>
                  <a:ext uri="{FF2B5EF4-FFF2-40B4-BE49-F238E27FC236}">
                    <a16:creationId xmlns:a16="http://schemas.microsoft.com/office/drawing/2014/main" id="{B59A332A-B40F-4017-9112-026E3264E9F0}"/>
                  </a:ext>
                </a:extLst>
              </p:cNvPr>
              <p:cNvSpPr/>
              <p:nvPr/>
            </p:nvSpPr>
            <p:spPr>
              <a:xfrm>
                <a:off x="10220077" y="3930607"/>
                <a:ext cx="24363" cy="131818"/>
              </a:xfrm>
              <a:custGeom>
                <a:avLst/>
                <a:gdLst>
                  <a:gd name="connsiteX0" fmla="*/ 24363 w 24363"/>
                  <a:gd name="connsiteY0" fmla="*/ 0 h 131818"/>
                  <a:gd name="connsiteX1" fmla="*/ 0 w 24363"/>
                  <a:gd name="connsiteY1" fmla="*/ 0 h 131818"/>
                  <a:gd name="connsiteX2" fmla="*/ 0 w 24363"/>
                  <a:gd name="connsiteY2" fmla="*/ 131818 h 131818"/>
                  <a:gd name="connsiteX3" fmla="*/ 24363 w 24363"/>
                  <a:gd name="connsiteY3" fmla="*/ 131818 h 131818"/>
                  <a:gd name="connsiteX4" fmla="*/ 24363 w 24363"/>
                  <a:gd name="connsiteY4" fmla="*/ 0 h 13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3" h="131818">
                    <a:moveTo>
                      <a:pt x="24363" y="0"/>
                    </a:moveTo>
                    <a:lnTo>
                      <a:pt x="0" y="0"/>
                    </a:lnTo>
                    <a:lnTo>
                      <a:pt x="0" y="131818"/>
                    </a:lnTo>
                    <a:lnTo>
                      <a:pt x="24363" y="131818"/>
                    </a:lnTo>
                    <a:lnTo>
                      <a:pt x="24363" y="0"/>
                    </a:lnTo>
                    <a:close/>
                  </a:path>
                </a:pathLst>
              </a:custGeom>
              <a:solidFill>
                <a:srgbClr val="0078D4"/>
              </a:solidFill>
              <a:ln w="9525" cap="flat">
                <a:noFill/>
                <a:prstDash val="solid"/>
                <a:miter/>
              </a:ln>
            </p:spPr>
            <p:txBody>
              <a:bodyPr rtlCol="0" anchor="ctr"/>
              <a:lstStyle/>
              <a:p>
                <a:endParaRPr lang="en-US" sz="1600"/>
              </a:p>
            </p:txBody>
          </p:sp>
          <p:sp>
            <p:nvSpPr>
              <p:cNvPr id="1052" name="Freeform: Shape 1051">
                <a:extLst>
                  <a:ext uri="{FF2B5EF4-FFF2-40B4-BE49-F238E27FC236}">
                    <a16:creationId xmlns:a16="http://schemas.microsoft.com/office/drawing/2014/main" id="{40CC3B86-C4B3-4A2A-99F3-728AA16A6BC5}"/>
                  </a:ext>
                </a:extLst>
              </p:cNvPr>
              <p:cNvSpPr/>
              <p:nvPr/>
            </p:nvSpPr>
            <p:spPr>
              <a:xfrm>
                <a:off x="10111516" y="4038049"/>
                <a:ext cx="132872" cy="24344"/>
              </a:xfrm>
              <a:custGeom>
                <a:avLst/>
                <a:gdLst>
                  <a:gd name="connsiteX0" fmla="*/ 0 w 132872"/>
                  <a:gd name="connsiteY0" fmla="*/ 0 h 24344"/>
                  <a:gd name="connsiteX1" fmla="*/ 0 w 132872"/>
                  <a:gd name="connsiteY1" fmla="*/ 24345 h 24344"/>
                  <a:gd name="connsiteX2" fmla="*/ 132873 w 132872"/>
                  <a:gd name="connsiteY2" fmla="*/ 24345 h 24344"/>
                  <a:gd name="connsiteX3" fmla="*/ 132873 w 132872"/>
                  <a:gd name="connsiteY3" fmla="*/ 0 h 24344"/>
                  <a:gd name="connsiteX4" fmla="*/ 0 w 132872"/>
                  <a:gd name="connsiteY4" fmla="*/ 0 h 24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72" h="24344">
                    <a:moveTo>
                      <a:pt x="0" y="0"/>
                    </a:moveTo>
                    <a:lnTo>
                      <a:pt x="0" y="24345"/>
                    </a:lnTo>
                    <a:lnTo>
                      <a:pt x="132873" y="24345"/>
                    </a:lnTo>
                    <a:lnTo>
                      <a:pt x="132873" y="0"/>
                    </a:lnTo>
                    <a:lnTo>
                      <a:pt x="0" y="0"/>
                    </a:lnTo>
                    <a:close/>
                  </a:path>
                </a:pathLst>
              </a:custGeom>
              <a:solidFill>
                <a:srgbClr val="0078D4"/>
              </a:solidFill>
              <a:ln w="9525" cap="flat">
                <a:noFill/>
                <a:prstDash val="solid"/>
                <a:miter/>
              </a:ln>
            </p:spPr>
            <p:txBody>
              <a:bodyPr rtlCol="0" anchor="ctr"/>
              <a:lstStyle/>
              <a:p>
                <a:endParaRPr lang="en-US" sz="1600"/>
              </a:p>
            </p:txBody>
          </p:sp>
        </p:grpSp>
      </p:grpSp>
      <p:sp>
        <p:nvSpPr>
          <p:cNvPr id="1053" name="Rectangle 1052">
            <a:extLst>
              <a:ext uri="{FF2B5EF4-FFF2-40B4-BE49-F238E27FC236}">
                <a16:creationId xmlns:a16="http://schemas.microsoft.com/office/drawing/2014/main" id="{3F463535-29B5-4666-95E8-76D2CB55E02C}"/>
              </a:ext>
              <a:ext uri="{C183D7F6-B498-43B3-948B-1728B52AA6E4}">
                <adec:decorative xmlns:adec="http://schemas.microsoft.com/office/drawing/2017/decorative" val="1"/>
              </a:ext>
            </a:extLst>
          </p:cNvPr>
          <p:cNvSpPr/>
          <p:nvPr/>
        </p:nvSpPr>
        <p:spPr bwMode="auto">
          <a:xfrm>
            <a:off x="8185830" y="2229693"/>
            <a:ext cx="3371980" cy="209953"/>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0" bIns="91440" numCol="1" spcCol="0" rtlCol="0" fromWordArt="0" anchor="ctr" anchorCtr="0" forceAA="0" compatLnSpc="1">
            <a:prstTxWarp prst="textNoShape">
              <a:avLst/>
            </a:prstTxWarp>
            <a:noAutofit/>
          </a:bodyPr>
          <a:lstStyle/>
          <a:p>
            <a:pPr defTabSz="710593" fontAlgn="base">
              <a:spcBef>
                <a:spcPct val="0"/>
              </a:spcBef>
              <a:spcAft>
                <a:spcPct val="0"/>
              </a:spcAft>
            </a:pPr>
            <a:r>
              <a:rPr lang="en-US" sz="900" kern="0">
                <a:solidFill>
                  <a:srgbClr val="000000"/>
                </a:solidFill>
                <a:latin typeface="Segoe UI Semibold" panose="020B0702040204020203" pitchFamily="34" charset="0"/>
                <a:cs typeface="Segoe UI Semibold" panose="020B0702040204020203" pitchFamily="34" charset="0"/>
              </a:rPr>
              <a:t>Stream Analytics</a:t>
            </a:r>
          </a:p>
        </p:txBody>
      </p:sp>
      <p:sp>
        <p:nvSpPr>
          <p:cNvPr id="1054" name="Rectangle 1053">
            <a:extLst>
              <a:ext uri="{FF2B5EF4-FFF2-40B4-BE49-F238E27FC236}">
                <a16:creationId xmlns:a16="http://schemas.microsoft.com/office/drawing/2014/main" id="{3D884E91-ED53-4A01-BCCC-81CC0E2EE823}"/>
              </a:ext>
              <a:ext uri="{C183D7F6-B498-43B3-948B-1728B52AA6E4}">
                <adec:decorative xmlns:adec="http://schemas.microsoft.com/office/drawing/2017/decorative" val="1"/>
              </a:ext>
            </a:extLst>
          </p:cNvPr>
          <p:cNvSpPr/>
          <p:nvPr/>
        </p:nvSpPr>
        <p:spPr bwMode="auto">
          <a:xfrm>
            <a:off x="4102482" y="2229693"/>
            <a:ext cx="1971749" cy="209953"/>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0" bIns="91440" numCol="1" spcCol="0" rtlCol="0" fromWordArt="0" anchor="ctr" anchorCtr="0" forceAA="0" compatLnSpc="1">
            <a:prstTxWarp prst="textNoShape">
              <a:avLst/>
            </a:prstTxWarp>
            <a:noAutofit/>
          </a:bodyPr>
          <a:lstStyle/>
          <a:p>
            <a:pPr defTabSz="710593" fontAlgn="base">
              <a:spcBef>
                <a:spcPct val="0"/>
              </a:spcBef>
              <a:spcAft>
                <a:spcPct val="0"/>
              </a:spcAft>
            </a:pPr>
            <a:r>
              <a:rPr lang="en-US" sz="900" kern="0">
                <a:solidFill>
                  <a:srgbClr val="000000"/>
                </a:solidFill>
                <a:latin typeface="Segoe UI Semibold" panose="020B0702040204020203" pitchFamily="34" charset="0"/>
                <a:cs typeface="Segoe UI Semibold" panose="020B0702040204020203" pitchFamily="34" charset="0"/>
              </a:rPr>
              <a:t>Spark</a:t>
            </a:r>
          </a:p>
        </p:txBody>
      </p:sp>
      <p:cxnSp>
        <p:nvCxnSpPr>
          <p:cNvPr id="1055" name="Straight Arrow Connector 1054">
            <a:extLst>
              <a:ext uri="{FF2B5EF4-FFF2-40B4-BE49-F238E27FC236}">
                <a16:creationId xmlns:a16="http://schemas.microsoft.com/office/drawing/2014/main" id="{DA29A46B-ACB7-421E-98ED-1A8538A3ED3F}"/>
              </a:ext>
              <a:ext uri="{C183D7F6-B498-43B3-948B-1728B52AA6E4}">
                <adec:decorative xmlns:adec="http://schemas.microsoft.com/office/drawing/2017/decorative" val="1"/>
              </a:ext>
            </a:extLst>
          </p:cNvPr>
          <p:cNvCxnSpPr>
            <a:cxnSpLocks/>
          </p:cNvCxnSpPr>
          <p:nvPr/>
        </p:nvCxnSpPr>
        <p:spPr>
          <a:xfrm rot="16200000">
            <a:off x="6155457" y="2128390"/>
            <a:ext cx="27432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1056" name="Straight Arrow Connector 1055">
            <a:extLst>
              <a:ext uri="{FF2B5EF4-FFF2-40B4-BE49-F238E27FC236}">
                <a16:creationId xmlns:a16="http://schemas.microsoft.com/office/drawing/2014/main" id="{BF8F650F-D919-4E95-B218-D44A9A8FF796}"/>
              </a:ext>
              <a:ext uri="{C183D7F6-B498-43B3-948B-1728B52AA6E4}">
                <adec:decorative xmlns:adec="http://schemas.microsoft.com/office/drawing/2017/decorative" val="1"/>
              </a:ext>
            </a:extLst>
          </p:cNvPr>
          <p:cNvCxnSpPr>
            <a:cxnSpLocks/>
          </p:cNvCxnSpPr>
          <p:nvPr/>
        </p:nvCxnSpPr>
        <p:spPr>
          <a:xfrm rot="16200000">
            <a:off x="7844847" y="2119409"/>
            <a:ext cx="27432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sp>
        <p:nvSpPr>
          <p:cNvPr id="1057" name="Rectangle 1056">
            <a:extLst>
              <a:ext uri="{FF2B5EF4-FFF2-40B4-BE49-F238E27FC236}">
                <a16:creationId xmlns:a16="http://schemas.microsoft.com/office/drawing/2014/main" id="{BE841A55-EF46-4B0B-A260-EF62E836C8A1}"/>
              </a:ext>
              <a:ext uri="{C183D7F6-B498-43B3-948B-1728B52AA6E4}">
                <adec:decorative xmlns:adec="http://schemas.microsoft.com/office/drawing/2017/decorative" val="1"/>
              </a:ext>
            </a:extLst>
          </p:cNvPr>
          <p:cNvSpPr/>
          <p:nvPr/>
        </p:nvSpPr>
        <p:spPr bwMode="auto">
          <a:xfrm>
            <a:off x="6148122" y="2229693"/>
            <a:ext cx="1971749" cy="209953"/>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0" bIns="91440" numCol="1" spcCol="0" rtlCol="0" fromWordArt="0" anchor="ctr" anchorCtr="0" forceAA="0" compatLnSpc="1">
            <a:prstTxWarp prst="textNoShape">
              <a:avLst/>
            </a:prstTxWarp>
            <a:noAutofit/>
          </a:bodyPr>
          <a:lstStyle/>
          <a:p>
            <a:pPr defTabSz="710593" fontAlgn="base">
              <a:spcBef>
                <a:spcPct val="0"/>
              </a:spcBef>
              <a:spcAft>
                <a:spcPct val="0"/>
              </a:spcAft>
            </a:pPr>
            <a:r>
              <a:rPr lang="en-US" sz="900" kern="0">
                <a:solidFill>
                  <a:srgbClr val="000000"/>
                </a:solidFill>
                <a:latin typeface="Segoe UI Semibold" panose="020B0702040204020203" pitchFamily="34" charset="0"/>
                <a:cs typeface="Segoe UI Semibold" panose="020B0702040204020203" pitchFamily="34" charset="0"/>
              </a:rPr>
              <a:t>SQL</a:t>
            </a:r>
          </a:p>
        </p:txBody>
      </p:sp>
      <p:sp>
        <p:nvSpPr>
          <p:cNvPr id="355" name="Oval 354" descr="Dark blue circle">
            <a:extLst>
              <a:ext uri="{FF2B5EF4-FFF2-40B4-BE49-F238E27FC236}">
                <a16:creationId xmlns:a16="http://schemas.microsoft.com/office/drawing/2014/main" id="{214B17C0-9001-40E1-A88A-0542132698A0}"/>
              </a:ext>
            </a:extLst>
          </p:cNvPr>
          <p:cNvSpPr/>
          <p:nvPr/>
        </p:nvSpPr>
        <p:spPr bwMode="auto">
          <a:xfrm>
            <a:off x="2970804" y="638742"/>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56" name="Freeform: Shape 355" descr="Blue dotted line">
            <a:extLst>
              <a:ext uri="{FF2B5EF4-FFF2-40B4-BE49-F238E27FC236}">
                <a16:creationId xmlns:a16="http://schemas.microsoft.com/office/drawing/2014/main" id="{7BE4BF90-5E82-4E4B-9364-463A560A68C8}"/>
              </a:ext>
            </a:extLst>
          </p:cNvPr>
          <p:cNvSpPr/>
          <p:nvPr/>
        </p:nvSpPr>
        <p:spPr bwMode="auto">
          <a:xfrm>
            <a:off x="1102133" y="265800"/>
            <a:ext cx="5309864" cy="5792987"/>
          </a:xfrm>
          <a:custGeom>
            <a:avLst/>
            <a:gdLst>
              <a:gd name="connsiteX0" fmla="*/ 5347252 w 5347252"/>
              <a:gd name="connsiteY0" fmla="*/ 5715000 h 5844209"/>
              <a:gd name="connsiteX1" fmla="*/ 5347252 w 5347252"/>
              <a:gd name="connsiteY1" fmla="*/ 5844209 h 5844209"/>
              <a:gd name="connsiteX2" fmla="*/ 0 w 5347252"/>
              <a:gd name="connsiteY2" fmla="*/ 5844209 h 5844209"/>
              <a:gd name="connsiteX3" fmla="*/ 0 w 5347252"/>
              <a:gd name="connsiteY3" fmla="*/ 0 h 5844209"/>
              <a:gd name="connsiteX4" fmla="*/ 3448878 w 5347252"/>
              <a:gd name="connsiteY4" fmla="*/ 0 h 5844209"/>
              <a:gd name="connsiteX5" fmla="*/ 3448878 w 5347252"/>
              <a:gd name="connsiteY5" fmla="*/ 298174 h 5844209"/>
              <a:gd name="connsiteX0" fmla="*/ 5337351 w 5347252"/>
              <a:gd name="connsiteY0" fmla="*/ 5617862 h 5844209"/>
              <a:gd name="connsiteX1" fmla="*/ 5347252 w 5347252"/>
              <a:gd name="connsiteY1" fmla="*/ 5844209 h 5844209"/>
              <a:gd name="connsiteX2" fmla="*/ 0 w 5347252"/>
              <a:gd name="connsiteY2" fmla="*/ 5844209 h 5844209"/>
              <a:gd name="connsiteX3" fmla="*/ 0 w 5347252"/>
              <a:gd name="connsiteY3" fmla="*/ 0 h 5844209"/>
              <a:gd name="connsiteX4" fmla="*/ 3448878 w 5347252"/>
              <a:gd name="connsiteY4" fmla="*/ 0 h 5844209"/>
              <a:gd name="connsiteX5" fmla="*/ 3448878 w 5347252"/>
              <a:gd name="connsiteY5" fmla="*/ 298174 h 5844209"/>
              <a:gd name="connsiteX0" fmla="*/ 5357154 w 5357154"/>
              <a:gd name="connsiteY0" fmla="*/ 5608149 h 5844209"/>
              <a:gd name="connsiteX1" fmla="*/ 5347252 w 5357154"/>
              <a:gd name="connsiteY1" fmla="*/ 5844209 h 5844209"/>
              <a:gd name="connsiteX2" fmla="*/ 0 w 5357154"/>
              <a:gd name="connsiteY2" fmla="*/ 5844209 h 5844209"/>
              <a:gd name="connsiteX3" fmla="*/ 0 w 5357154"/>
              <a:gd name="connsiteY3" fmla="*/ 0 h 5844209"/>
              <a:gd name="connsiteX4" fmla="*/ 3448878 w 5357154"/>
              <a:gd name="connsiteY4" fmla="*/ 0 h 5844209"/>
              <a:gd name="connsiteX5" fmla="*/ 3448878 w 5357154"/>
              <a:gd name="connsiteY5" fmla="*/ 298174 h 5844209"/>
              <a:gd name="connsiteX0" fmla="*/ 5347562 w 5347562"/>
              <a:gd name="connsiteY0" fmla="*/ 5608149 h 5844209"/>
              <a:gd name="connsiteX1" fmla="*/ 5347252 w 5347562"/>
              <a:gd name="connsiteY1" fmla="*/ 5844209 h 5844209"/>
              <a:gd name="connsiteX2" fmla="*/ 0 w 5347562"/>
              <a:gd name="connsiteY2" fmla="*/ 5844209 h 5844209"/>
              <a:gd name="connsiteX3" fmla="*/ 0 w 5347562"/>
              <a:gd name="connsiteY3" fmla="*/ 0 h 5844209"/>
              <a:gd name="connsiteX4" fmla="*/ 3448878 w 5347562"/>
              <a:gd name="connsiteY4" fmla="*/ 0 h 5844209"/>
              <a:gd name="connsiteX5" fmla="*/ 3448878 w 5347562"/>
              <a:gd name="connsiteY5" fmla="*/ 298174 h 5844209"/>
              <a:gd name="connsiteX0" fmla="*/ 5347562 w 5347562"/>
              <a:gd name="connsiteY0" fmla="*/ 5621324 h 5844209"/>
              <a:gd name="connsiteX1" fmla="*/ 5347252 w 5347562"/>
              <a:gd name="connsiteY1" fmla="*/ 5844209 h 5844209"/>
              <a:gd name="connsiteX2" fmla="*/ 0 w 5347562"/>
              <a:gd name="connsiteY2" fmla="*/ 5844209 h 5844209"/>
              <a:gd name="connsiteX3" fmla="*/ 0 w 5347562"/>
              <a:gd name="connsiteY3" fmla="*/ 0 h 5844209"/>
              <a:gd name="connsiteX4" fmla="*/ 3448878 w 5347562"/>
              <a:gd name="connsiteY4" fmla="*/ 0 h 5844209"/>
              <a:gd name="connsiteX5" fmla="*/ 3448878 w 5347562"/>
              <a:gd name="connsiteY5" fmla="*/ 298174 h 5844209"/>
              <a:gd name="connsiteX0" fmla="*/ 5343725 w 5347254"/>
              <a:gd name="connsiteY0" fmla="*/ 5721260 h 5844209"/>
              <a:gd name="connsiteX1" fmla="*/ 5347252 w 5347254"/>
              <a:gd name="connsiteY1" fmla="*/ 5844209 h 5844209"/>
              <a:gd name="connsiteX2" fmla="*/ 0 w 5347254"/>
              <a:gd name="connsiteY2" fmla="*/ 5844209 h 5844209"/>
              <a:gd name="connsiteX3" fmla="*/ 0 w 5347254"/>
              <a:gd name="connsiteY3" fmla="*/ 0 h 5844209"/>
              <a:gd name="connsiteX4" fmla="*/ 3448878 w 5347254"/>
              <a:gd name="connsiteY4" fmla="*/ 0 h 5844209"/>
              <a:gd name="connsiteX5" fmla="*/ 3448878 w 5347254"/>
              <a:gd name="connsiteY5" fmla="*/ 298174 h 5844209"/>
              <a:gd name="connsiteX0" fmla="*/ 5343725 w 5347254"/>
              <a:gd name="connsiteY0" fmla="*/ 5721260 h 5844209"/>
              <a:gd name="connsiteX1" fmla="*/ 5347252 w 5347254"/>
              <a:gd name="connsiteY1" fmla="*/ 5844209 h 5844209"/>
              <a:gd name="connsiteX2" fmla="*/ 0 w 5347254"/>
              <a:gd name="connsiteY2" fmla="*/ 5844209 h 5844209"/>
              <a:gd name="connsiteX3" fmla="*/ 0 w 5347254"/>
              <a:gd name="connsiteY3" fmla="*/ 0 h 5844209"/>
              <a:gd name="connsiteX4" fmla="*/ 1943850 w 5347254"/>
              <a:gd name="connsiteY4" fmla="*/ 9919 h 5844209"/>
              <a:gd name="connsiteX5" fmla="*/ 3448878 w 5347254"/>
              <a:gd name="connsiteY5" fmla="*/ 298174 h 5844209"/>
              <a:gd name="connsiteX0" fmla="*/ 5343725 w 5347254"/>
              <a:gd name="connsiteY0" fmla="*/ 5721260 h 5844209"/>
              <a:gd name="connsiteX1" fmla="*/ 5347252 w 5347254"/>
              <a:gd name="connsiteY1" fmla="*/ 5844209 h 5844209"/>
              <a:gd name="connsiteX2" fmla="*/ 0 w 5347254"/>
              <a:gd name="connsiteY2" fmla="*/ 5844209 h 5844209"/>
              <a:gd name="connsiteX3" fmla="*/ 0 w 5347254"/>
              <a:gd name="connsiteY3" fmla="*/ 0 h 5844209"/>
              <a:gd name="connsiteX4" fmla="*/ 1943850 w 5347254"/>
              <a:gd name="connsiteY4" fmla="*/ 9919 h 5844209"/>
              <a:gd name="connsiteX5" fmla="*/ 1953752 w 5347254"/>
              <a:gd name="connsiteY5" fmla="*/ 347771 h 5844209"/>
              <a:gd name="connsiteX0" fmla="*/ 5343725 w 5347254"/>
              <a:gd name="connsiteY0" fmla="*/ 5721260 h 5844209"/>
              <a:gd name="connsiteX1" fmla="*/ 5347252 w 5347254"/>
              <a:gd name="connsiteY1" fmla="*/ 5844209 h 5844209"/>
              <a:gd name="connsiteX2" fmla="*/ 0 w 5347254"/>
              <a:gd name="connsiteY2" fmla="*/ 5844209 h 5844209"/>
              <a:gd name="connsiteX3" fmla="*/ 0 w 5347254"/>
              <a:gd name="connsiteY3" fmla="*/ 0 h 5844209"/>
              <a:gd name="connsiteX4" fmla="*/ 1943850 w 5347254"/>
              <a:gd name="connsiteY4" fmla="*/ 9919 h 5844209"/>
              <a:gd name="connsiteX5" fmla="*/ 1933950 w 5347254"/>
              <a:gd name="connsiteY5" fmla="*/ 337852 h 584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7254" h="5844209">
                <a:moveTo>
                  <a:pt x="5343725" y="5721260"/>
                </a:moveTo>
                <a:cubicBezTo>
                  <a:pt x="5343622" y="5799947"/>
                  <a:pt x="5347355" y="5765522"/>
                  <a:pt x="5347252" y="5844209"/>
                </a:cubicBezTo>
                <a:lnTo>
                  <a:pt x="0" y="5844209"/>
                </a:lnTo>
                <a:lnTo>
                  <a:pt x="0" y="0"/>
                </a:lnTo>
                <a:lnTo>
                  <a:pt x="1943850" y="9919"/>
                </a:lnTo>
                <a:cubicBezTo>
                  <a:pt x="1943850" y="109310"/>
                  <a:pt x="1933950" y="238461"/>
                  <a:pt x="1933950" y="337852"/>
                </a:cubicBezTo>
              </a:path>
            </a:pathLst>
          </a:custGeom>
          <a:ln w="15875">
            <a:solidFill>
              <a:schemeClr val="accent1"/>
            </a:solidFill>
            <a:prstDash val="dash"/>
            <a:headEnd type="triangl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514" name="Rectangle 513">
            <a:extLst>
              <a:ext uri="{FF2B5EF4-FFF2-40B4-BE49-F238E27FC236}">
                <a16:creationId xmlns:a16="http://schemas.microsoft.com/office/drawing/2014/main" id="{42D3FC4F-7129-4AF1-9ADE-9D174210DA58}"/>
              </a:ext>
              <a:ext uri="{C183D7F6-B498-43B3-948B-1728B52AA6E4}">
                <adec:decorative xmlns:adec="http://schemas.microsoft.com/office/drawing/2017/decorative" val="1"/>
              </a:ext>
            </a:extLst>
          </p:cNvPr>
          <p:cNvSpPr/>
          <p:nvPr/>
        </p:nvSpPr>
        <p:spPr bwMode="auto">
          <a:xfrm>
            <a:off x="1321426" y="587411"/>
            <a:ext cx="2837620" cy="564383"/>
          </a:xfrm>
          <a:prstGeom prst="rect">
            <a:avLst/>
          </a:prstGeom>
          <a:solidFill>
            <a:schemeClr val="bg1">
              <a:lumMod val="95000"/>
            </a:schemeClr>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91440" bIns="91440" numCol="1" spcCol="0" rtlCol="0" fromWordArt="0" anchor="t" anchorCtr="0" forceAA="0" compatLnSpc="1">
            <a:prstTxWarp prst="textNoShape">
              <a:avLst/>
            </a:prstTxWarp>
            <a:noAutofit/>
          </a:bodyPr>
          <a:lstStyle/>
          <a:p>
            <a:pPr marL="0" marR="0" lvl="0" indent="0" algn="l" defTabSz="710593"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Data visualization</a:t>
            </a:r>
          </a:p>
        </p:txBody>
      </p:sp>
      <p:sp>
        <p:nvSpPr>
          <p:cNvPr id="516" name="Rectangle 515">
            <a:extLst>
              <a:ext uri="{FF2B5EF4-FFF2-40B4-BE49-F238E27FC236}">
                <a16:creationId xmlns:a16="http://schemas.microsoft.com/office/drawing/2014/main" id="{1CA5B7A1-99D3-4DE3-BD0E-9999510B07FE}"/>
              </a:ext>
              <a:ext uri="{C183D7F6-B498-43B3-948B-1728B52AA6E4}">
                <adec:decorative xmlns:adec="http://schemas.microsoft.com/office/drawing/2017/decorative" val="1"/>
              </a:ext>
            </a:extLst>
          </p:cNvPr>
          <p:cNvSpPr/>
          <p:nvPr/>
        </p:nvSpPr>
        <p:spPr bwMode="auto">
          <a:xfrm>
            <a:off x="2464684" y="649047"/>
            <a:ext cx="1622669" cy="421378"/>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R="0" lvl="0" indent="0" defTabSz="710593" fontAlgn="base">
              <a:lnSpc>
                <a:spcPct val="100000"/>
              </a:lnSpc>
              <a:spcBef>
                <a:spcPct val="0"/>
              </a:spcBef>
              <a:spcAft>
                <a:spcPct val="0"/>
              </a:spcAft>
              <a:buClrTx/>
              <a:buSzTx/>
              <a:buFontTx/>
              <a:buNone/>
              <a:tabLst/>
              <a:defRPr/>
            </a:pPr>
            <a:r>
              <a:rPr lang="en-US" sz="900" kern="0">
                <a:solidFill>
                  <a:srgbClr val="000000"/>
                </a:solidFill>
                <a:latin typeface="Segoe UI Semibold" panose="020B0702040204020203" pitchFamily="34" charset="0"/>
                <a:cs typeface="Segoe UI Semibold" panose="020B0702040204020203" pitchFamily="34" charset="0"/>
              </a:rPr>
              <a:t>Business specific reports</a:t>
            </a:r>
          </a:p>
        </p:txBody>
      </p:sp>
      <p:grpSp>
        <p:nvGrpSpPr>
          <p:cNvPr id="522" name="multi-device" descr="monitor, tablet, approval, multi-device">
            <a:extLst>
              <a:ext uri="{FF2B5EF4-FFF2-40B4-BE49-F238E27FC236}">
                <a16:creationId xmlns:a16="http://schemas.microsoft.com/office/drawing/2014/main" id="{23CDB620-7693-4669-B37D-DA3FB64AB645}"/>
              </a:ext>
            </a:extLst>
          </p:cNvPr>
          <p:cNvGrpSpPr/>
          <p:nvPr/>
        </p:nvGrpSpPr>
        <p:grpSpPr>
          <a:xfrm>
            <a:off x="3813838" y="838277"/>
            <a:ext cx="248971" cy="179043"/>
            <a:chOff x="6336189" y="3003045"/>
            <a:chExt cx="766275" cy="551057"/>
          </a:xfrm>
        </p:grpSpPr>
        <p:grpSp>
          <p:nvGrpSpPr>
            <p:cNvPr id="523" name="Group 522">
              <a:extLst>
                <a:ext uri="{FF2B5EF4-FFF2-40B4-BE49-F238E27FC236}">
                  <a16:creationId xmlns:a16="http://schemas.microsoft.com/office/drawing/2014/main" id="{E1D9D39F-B5BA-428F-A032-A7B5BD719031}"/>
                </a:ext>
              </a:extLst>
            </p:cNvPr>
            <p:cNvGrpSpPr/>
            <p:nvPr/>
          </p:nvGrpSpPr>
          <p:grpSpPr>
            <a:xfrm>
              <a:off x="6336189" y="3034808"/>
              <a:ext cx="676958" cy="519294"/>
              <a:chOff x="-521811" y="6917198"/>
              <a:chExt cx="676958" cy="519294"/>
            </a:xfrm>
          </p:grpSpPr>
          <p:grpSp>
            <p:nvGrpSpPr>
              <p:cNvPr id="530" name="Group 529">
                <a:extLst>
                  <a:ext uri="{FF2B5EF4-FFF2-40B4-BE49-F238E27FC236}">
                    <a16:creationId xmlns:a16="http://schemas.microsoft.com/office/drawing/2014/main" id="{B04641B7-59BB-44EB-99D0-2A60C0356235}"/>
                  </a:ext>
                </a:extLst>
              </p:cNvPr>
              <p:cNvGrpSpPr/>
              <p:nvPr/>
            </p:nvGrpSpPr>
            <p:grpSpPr>
              <a:xfrm>
                <a:off x="-521811" y="6917198"/>
                <a:ext cx="579992" cy="423562"/>
                <a:chOff x="5884864" y="1174751"/>
                <a:chExt cx="382588" cy="279400"/>
              </a:xfrm>
            </p:grpSpPr>
            <p:sp>
              <p:nvSpPr>
                <p:cNvPr id="537" name="Freeform 51">
                  <a:extLst>
                    <a:ext uri="{FF2B5EF4-FFF2-40B4-BE49-F238E27FC236}">
                      <a16:creationId xmlns:a16="http://schemas.microsoft.com/office/drawing/2014/main" id="{54895968-2F64-42AF-923C-DB316C23A41C}"/>
                    </a:ext>
                  </a:extLst>
                </p:cNvPr>
                <p:cNvSpPr>
                  <a:spLocks/>
                </p:cNvSpPr>
                <p:nvPr/>
              </p:nvSpPr>
              <p:spPr bwMode="auto">
                <a:xfrm>
                  <a:off x="5884864" y="1260476"/>
                  <a:ext cx="382588" cy="193675"/>
                </a:xfrm>
                <a:custGeom>
                  <a:avLst/>
                  <a:gdLst>
                    <a:gd name="T0" fmla="*/ 203 w 241"/>
                    <a:gd name="T1" fmla="*/ 61 h 122"/>
                    <a:gd name="T2" fmla="*/ 120 w 241"/>
                    <a:gd name="T3" fmla="*/ 0 h 122"/>
                    <a:gd name="T4" fmla="*/ 39 w 241"/>
                    <a:gd name="T5" fmla="*/ 61 h 122"/>
                    <a:gd name="T6" fmla="*/ 38 w 241"/>
                    <a:gd name="T7" fmla="*/ 61 h 122"/>
                    <a:gd name="T8" fmla="*/ 0 w 241"/>
                    <a:gd name="T9" fmla="*/ 122 h 122"/>
                    <a:gd name="T10" fmla="*/ 241 w 241"/>
                    <a:gd name="T11" fmla="*/ 122 h 122"/>
                    <a:gd name="T12" fmla="*/ 203 w 241"/>
                    <a:gd name="T13" fmla="*/ 61 h 122"/>
                  </a:gdLst>
                  <a:ahLst/>
                  <a:cxnLst>
                    <a:cxn ang="0">
                      <a:pos x="T0" y="T1"/>
                    </a:cxn>
                    <a:cxn ang="0">
                      <a:pos x="T2" y="T3"/>
                    </a:cxn>
                    <a:cxn ang="0">
                      <a:pos x="T4" y="T5"/>
                    </a:cxn>
                    <a:cxn ang="0">
                      <a:pos x="T6" y="T7"/>
                    </a:cxn>
                    <a:cxn ang="0">
                      <a:pos x="T8" y="T9"/>
                    </a:cxn>
                    <a:cxn ang="0">
                      <a:pos x="T10" y="T11"/>
                    </a:cxn>
                    <a:cxn ang="0">
                      <a:pos x="T12" y="T13"/>
                    </a:cxn>
                  </a:cxnLst>
                  <a:rect l="0" t="0" r="r" b="b"/>
                  <a:pathLst>
                    <a:path w="241" h="122">
                      <a:moveTo>
                        <a:pt x="203" y="61"/>
                      </a:moveTo>
                      <a:lnTo>
                        <a:pt x="120" y="0"/>
                      </a:lnTo>
                      <a:lnTo>
                        <a:pt x="39" y="61"/>
                      </a:lnTo>
                      <a:lnTo>
                        <a:pt x="38" y="61"/>
                      </a:lnTo>
                      <a:lnTo>
                        <a:pt x="0" y="122"/>
                      </a:lnTo>
                      <a:lnTo>
                        <a:pt x="241" y="122"/>
                      </a:lnTo>
                      <a:lnTo>
                        <a:pt x="203" y="61"/>
                      </a:lnTo>
                      <a:close/>
                    </a:path>
                  </a:pathLst>
                </a:custGeom>
                <a:solidFill>
                  <a:schemeClr val="accent1"/>
                </a:solidFill>
                <a:ln>
                  <a:noFill/>
                </a:ln>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538" name="Freeform 52">
                  <a:extLst>
                    <a:ext uri="{FF2B5EF4-FFF2-40B4-BE49-F238E27FC236}">
                      <a16:creationId xmlns:a16="http://schemas.microsoft.com/office/drawing/2014/main" id="{E7A75079-4554-4298-AA1F-27D6C0FEEB43}"/>
                    </a:ext>
                  </a:extLst>
                </p:cNvPr>
                <p:cNvSpPr>
                  <a:spLocks/>
                </p:cNvSpPr>
                <p:nvPr/>
              </p:nvSpPr>
              <p:spPr bwMode="auto">
                <a:xfrm>
                  <a:off x="5946776" y="1174751"/>
                  <a:ext cx="261938" cy="182563"/>
                </a:xfrm>
                <a:custGeom>
                  <a:avLst/>
                  <a:gdLst>
                    <a:gd name="T0" fmla="*/ 149 w 156"/>
                    <a:gd name="T1" fmla="*/ 0 h 109"/>
                    <a:gd name="T2" fmla="*/ 6 w 156"/>
                    <a:gd name="T3" fmla="*/ 0 h 109"/>
                    <a:gd name="T4" fmla="*/ 0 w 156"/>
                    <a:gd name="T5" fmla="*/ 6 h 109"/>
                    <a:gd name="T6" fmla="*/ 0 w 156"/>
                    <a:gd name="T7" fmla="*/ 109 h 109"/>
                    <a:gd name="T8" fmla="*/ 0 w 156"/>
                    <a:gd name="T9" fmla="*/ 108 h 109"/>
                    <a:gd name="T10" fmla="*/ 0 w 156"/>
                    <a:gd name="T11" fmla="*/ 109 h 109"/>
                    <a:gd name="T12" fmla="*/ 156 w 156"/>
                    <a:gd name="T13" fmla="*/ 109 h 109"/>
                    <a:gd name="T14" fmla="*/ 156 w 156"/>
                    <a:gd name="T15" fmla="*/ 6 h 109"/>
                    <a:gd name="T16" fmla="*/ 149 w 156"/>
                    <a:gd name="T1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09">
                      <a:moveTo>
                        <a:pt x="149" y="0"/>
                      </a:moveTo>
                      <a:cubicBezTo>
                        <a:pt x="6" y="0"/>
                        <a:pt x="6" y="0"/>
                        <a:pt x="6" y="0"/>
                      </a:cubicBezTo>
                      <a:cubicBezTo>
                        <a:pt x="3" y="0"/>
                        <a:pt x="0" y="3"/>
                        <a:pt x="0" y="6"/>
                      </a:cubicBezTo>
                      <a:cubicBezTo>
                        <a:pt x="0" y="109"/>
                        <a:pt x="0" y="109"/>
                        <a:pt x="0" y="109"/>
                      </a:cubicBezTo>
                      <a:cubicBezTo>
                        <a:pt x="0" y="108"/>
                        <a:pt x="0" y="108"/>
                        <a:pt x="0" y="108"/>
                      </a:cubicBezTo>
                      <a:cubicBezTo>
                        <a:pt x="0" y="109"/>
                        <a:pt x="0" y="109"/>
                        <a:pt x="0" y="109"/>
                      </a:cubicBezTo>
                      <a:cubicBezTo>
                        <a:pt x="156" y="109"/>
                        <a:pt x="156" y="109"/>
                        <a:pt x="156" y="109"/>
                      </a:cubicBezTo>
                      <a:cubicBezTo>
                        <a:pt x="156" y="6"/>
                        <a:pt x="156" y="6"/>
                        <a:pt x="156" y="6"/>
                      </a:cubicBezTo>
                      <a:cubicBezTo>
                        <a:pt x="156" y="3"/>
                        <a:pt x="153" y="0"/>
                        <a:pt x="149" y="0"/>
                      </a:cubicBezTo>
                      <a:close/>
                    </a:path>
                  </a:pathLst>
                </a:custGeom>
                <a:solidFill>
                  <a:srgbClr val="4FE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539" name="Freeform 174">
                  <a:extLst>
                    <a:ext uri="{FF2B5EF4-FFF2-40B4-BE49-F238E27FC236}">
                      <a16:creationId xmlns:a16="http://schemas.microsoft.com/office/drawing/2014/main" id="{770A2E00-0A5D-4198-BDB4-A1647B306FBC}"/>
                    </a:ext>
                  </a:extLst>
                </p:cNvPr>
                <p:cNvSpPr>
                  <a:spLocks/>
                </p:cNvSpPr>
                <p:nvPr/>
              </p:nvSpPr>
              <p:spPr bwMode="auto">
                <a:xfrm>
                  <a:off x="5946776" y="1174751"/>
                  <a:ext cx="222250" cy="182563"/>
                </a:xfrm>
                <a:custGeom>
                  <a:avLst/>
                  <a:gdLst>
                    <a:gd name="T0" fmla="*/ 0 w 132"/>
                    <a:gd name="T1" fmla="*/ 109 h 109"/>
                    <a:gd name="T2" fmla="*/ 23 w 132"/>
                    <a:gd name="T3" fmla="*/ 109 h 109"/>
                    <a:gd name="T4" fmla="*/ 132 w 132"/>
                    <a:gd name="T5" fmla="*/ 0 h 109"/>
                    <a:gd name="T6" fmla="*/ 6 w 132"/>
                    <a:gd name="T7" fmla="*/ 0 h 109"/>
                    <a:gd name="T8" fmla="*/ 0 w 132"/>
                    <a:gd name="T9" fmla="*/ 6 h 109"/>
                    <a:gd name="T10" fmla="*/ 0 w 132"/>
                    <a:gd name="T11" fmla="*/ 109 h 109"/>
                  </a:gdLst>
                  <a:ahLst/>
                  <a:cxnLst>
                    <a:cxn ang="0">
                      <a:pos x="T0" y="T1"/>
                    </a:cxn>
                    <a:cxn ang="0">
                      <a:pos x="T2" y="T3"/>
                    </a:cxn>
                    <a:cxn ang="0">
                      <a:pos x="T4" y="T5"/>
                    </a:cxn>
                    <a:cxn ang="0">
                      <a:pos x="T6" y="T7"/>
                    </a:cxn>
                    <a:cxn ang="0">
                      <a:pos x="T8" y="T9"/>
                    </a:cxn>
                    <a:cxn ang="0">
                      <a:pos x="T10" y="T11"/>
                    </a:cxn>
                  </a:cxnLst>
                  <a:rect l="0" t="0" r="r" b="b"/>
                  <a:pathLst>
                    <a:path w="132" h="109">
                      <a:moveTo>
                        <a:pt x="0" y="109"/>
                      </a:moveTo>
                      <a:cubicBezTo>
                        <a:pt x="23" y="109"/>
                        <a:pt x="23" y="109"/>
                        <a:pt x="23" y="109"/>
                      </a:cubicBezTo>
                      <a:cubicBezTo>
                        <a:pt x="132" y="0"/>
                        <a:pt x="132" y="0"/>
                        <a:pt x="132" y="0"/>
                      </a:cubicBezTo>
                      <a:cubicBezTo>
                        <a:pt x="6" y="0"/>
                        <a:pt x="6" y="0"/>
                        <a:pt x="6" y="0"/>
                      </a:cubicBezTo>
                      <a:cubicBezTo>
                        <a:pt x="2" y="0"/>
                        <a:pt x="0" y="3"/>
                        <a:pt x="0" y="6"/>
                      </a:cubicBezTo>
                      <a:lnTo>
                        <a:pt x="0" y="109"/>
                      </a:lnTo>
                      <a:close/>
                    </a:path>
                  </a:pathLst>
                </a:custGeom>
                <a:solidFill>
                  <a:schemeClr val="accent1"/>
                </a:solidFill>
                <a:ln>
                  <a:noFill/>
                </a:ln>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grpSp>
          <p:grpSp>
            <p:nvGrpSpPr>
              <p:cNvPr id="531" name="Group 530">
                <a:extLst>
                  <a:ext uri="{FF2B5EF4-FFF2-40B4-BE49-F238E27FC236}">
                    <a16:creationId xmlns:a16="http://schemas.microsoft.com/office/drawing/2014/main" id="{FD76D779-A11E-4114-AA17-768F71867D8F}"/>
                  </a:ext>
                </a:extLst>
              </p:cNvPr>
              <p:cNvGrpSpPr/>
              <p:nvPr/>
            </p:nvGrpSpPr>
            <p:grpSpPr>
              <a:xfrm>
                <a:off x="-225680" y="7155179"/>
                <a:ext cx="380827" cy="281313"/>
                <a:chOff x="5056189" y="1363664"/>
                <a:chExt cx="315913" cy="233363"/>
              </a:xfrm>
            </p:grpSpPr>
            <p:sp>
              <p:nvSpPr>
                <p:cNvPr id="532" name="Freeform 44">
                  <a:extLst>
                    <a:ext uri="{FF2B5EF4-FFF2-40B4-BE49-F238E27FC236}">
                      <a16:creationId xmlns:a16="http://schemas.microsoft.com/office/drawing/2014/main" id="{DE1A06CA-CF24-46A8-942A-231F000B3421}"/>
                    </a:ext>
                  </a:extLst>
                </p:cNvPr>
                <p:cNvSpPr>
                  <a:spLocks/>
                </p:cNvSpPr>
                <p:nvPr/>
              </p:nvSpPr>
              <p:spPr bwMode="auto">
                <a:xfrm>
                  <a:off x="5056189" y="1379539"/>
                  <a:ext cx="315913" cy="217488"/>
                </a:xfrm>
                <a:custGeom>
                  <a:avLst/>
                  <a:gdLst>
                    <a:gd name="T0" fmla="*/ 188 w 188"/>
                    <a:gd name="T1" fmla="*/ 119 h 129"/>
                    <a:gd name="T2" fmla="*/ 179 w 188"/>
                    <a:gd name="T3" fmla="*/ 129 h 129"/>
                    <a:gd name="T4" fmla="*/ 9 w 188"/>
                    <a:gd name="T5" fmla="*/ 129 h 129"/>
                    <a:gd name="T6" fmla="*/ 0 w 188"/>
                    <a:gd name="T7" fmla="*/ 119 h 129"/>
                    <a:gd name="T8" fmla="*/ 0 w 188"/>
                    <a:gd name="T9" fmla="*/ 82 h 129"/>
                    <a:gd name="T10" fmla="*/ 9 w 188"/>
                    <a:gd name="T11" fmla="*/ 72 h 129"/>
                    <a:gd name="T12" fmla="*/ 179 w 188"/>
                    <a:gd name="T13" fmla="*/ 72 h 129"/>
                    <a:gd name="T14" fmla="*/ 188 w 188"/>
                    <a:gd name="T15" fmla="*/ 82 h 129"/>
                    <a:gd name="T16" fmla="*/ 188 w 188"/>
                    <a:gd name="T17"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129">
                      <a:moveTo>
                        <a:pt x="188" y="119"/>
                      </a:moveTo>
                      <a:cubicBezTo>
                        <a:pt x="188" y="125"/>
                        <a:pt x="184" y="129"/>
                        <a:pt x="179" y="129"/>
                      </a:cubicBezTo>
                      <a:cubicBezTo>
                        <a:pt x="9" y="129"/>
                        <a:pt x="9" y="129"/>
                        <a:pt x="9" y="129"/>
                      </a:cubicBezTo>
                      <a:cubicBezTo>
                        <a:pt x="4" y="129"/>
                        <a:pt x="0" y="125"/>
                        <a:pt x="0" y="119"/>
                      </a:cubicBezTo>
                      <a:cubicBezTo>
                        <a:pt x="0" y="0"/>
                        <a:pt x="0" y="82"/>
                        <a:pt x="0" y="82"/>
                      </a:cubicBezTo>
                      <a:cubicBezTo>
                        <a:pt x="0" y="76"/>
                        <a:pt x="4" y="72"/>
                        <a:pt x="9" y="72"/>
                      </a:cubicBezTo>
                      <a:cubicBezTo>
                        <a:pt x="179" y="72"/>
                        <a:pt x="179" y="72"/>
                        <a:pt x="179" y="72"/>
                      </a:cubicBezTo>
                      <a:cubicBezTo>
                        <a:pt x="184" y="72"/>
                        <a:pt x="188" y="76"/>
                        <a:pt x="188" y="82"/>
                      </a:cubicBezTo>
                      <a:lnTo>
                        <a:pt x="188" y="119"/>
                      </a:lnTo>
                      <a:close/>
                    </a:path>
                  </a:pathLst>
                </a:custGeom>
                <a:solidFill>
                  <a:schemeClr val="accent1"/>
                </a:solidFill>
                <a:ln>
                  <a:noFill/>
                </a:ln>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533" name="Freeform 45">
                  <a:extLst>
                    <a:ext uri="{FF2B5EF4-FFF2-40B4-BE49-F238E27FC236}">
                      <a16:creationId xmlns:a16="http://schemas.microsoft.com/office/drawing/2014/main" id="{B2C2CF56-7774-45FC-B1D8-41F1F15FDDA0}"/>
                    </a:ext>
                  </a:extLst>
                </p:cNvPr>
                <p:cNvSpPr>
                  <a:spLocks/>
                </p:cNvSpPr>
                <p:nvPr/>
              </p:nvSpPr>
              <p:spPr bwMode="auto">
                <a:xfrm>
                  <a:off x="5060951" y="1365251"/>
                  <a:ext cx="215900" cy="157163"/>
                </a:xfrm>
                <a:custGeom>
                  <a:avLst/>
                  <a:gdLst>
                    <a:gd name="T0" fmla="*/ 129 w 129"/>
                    <a:gd name="T1" fmla="*/ 0 h 94"/>
                    <a:gd name="T2" fmla="*/ 19 w 129"/>
                    <a:gd name="T3" fmla="*/ 0 h 94"/>
                    <a:gd name="T4" fmla="*/ 0 w 129"/>
                    <a:gd name="T5" fmla="*/ 19 h 94"/>
                    <a:gd name="T6" fmla="*/ 0 w 129"/>
                    <a:gd name="T7" fmla="*/ 94 h 94"/>
                    <a:gd name="T8" fmla="*/ 129 w 129"/>
                    <a:gd name="T9" fmla="*/ 94 h 94"/>
                    <a:gd name="T10" fmla="*/ 129 w 129"/>
                    <a:gd name="T11" fmla="*/ 0 h 94"/>
                  </a:gdLst>
                  <a:ahLst/>
                  <a:cxnLst>
                    <a:cxn ang="0">
                      <a:pos x="T0" y="T1"/>
                    </a:cxn>
                    <a:cxn ang="0">
                      <a:pos x="T2" y="T3"/>
                    </a:cxn>
                    <a:cxn ang="0">
                      <a:pos x="T4" y="T5"/>
                    </a:cxn>
                    <a:cxn ang="0">
                      <a:pos x="T6" y="T7"/>
                    </a:cxn>
                    <a:cxn ang="0">
                      <a:pos x="T8" y="T9"/>
                    </a:cxn>
                    <a:cxn ang="0">
                      <a:pos x="T10" y="T11"/>
                    </a:cxn>
                  </a:cxnLst>
                  <a:rect l="0" t="0" r="r" b="b"/>
                  <a:pathLst>
                    <a:path w="129" h="94">
                      <a:moveTo>
                        <a:pt x="129" y="0"/>
                      </a:moveTo>
                      <a:cubicBezTo>
                        <a:pt x="19" y="0"/>
                        <a:pt x="19" y="0"/>
                        <a:pt x="19" y="0"/>
                      </a:cubicBezTo>
                      <a:cubicBezTo>
                        <a:pt x="9" y="0"/>
                        <a:pt x="0" y="9"/>
                        <a:pt x="0" y="19"/>
                      </a:cubicBezTo>
                      <a:cubicBezTo>
                        <a:pt x="0" y="94"/>
                        <a:pt x="0" y="94"/>
                        <a:pt x="0" y="94"/>
                      </a:cubicBezTo>
                      <a:cubicBezTo>
                        <a:pt x="129" y="94"/>
                        <a:pt x="129" y="94"/>
                        <a:pt x="129" y="94"/>
                      </a:cubicBezTo>
                      <a:lnTo>
                        <a:pt x="1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534" name="Freeform 46">
                  <a:extLst>
                    <a:ext uri="{FF2B5EF4-FFF2-40B4-BE49-F238E27FC236}">
                      <a16:creationId xmlns:a16="http://schemas.microsoft.com/office/drawing/2014/main" id="{5040A144-550C-4514-AB3C-2E1A719E3F42}"/>
                    </a:ext>
                  </a:extLst>
                </p:cNvPr>
                <p:cNvSpPr>
                  <a:spLocks/>
                </p:cNvSpPr>
                <p:nvPr/>
              </p:nvSpPr>
              <p:spPr bwMode="auto">
                <a:xfrm>
                  <a:off x="5056189" y="1363664"/>
                  <a:ext cx="315913" cy="158750"/>
                </a:xfrm>
                <a:custGeom>
                  <a:avLst/>
                  <a:gdLst>
                    <a:gd name="T0" fmla="*/ 179 w 188"/>
                    <a:gd name="T1" fmla="*/ 0 h 95"/>
                    <a:gd name="T2" fmla="*/ 10 w 188"/>
                    <a:gd name="T3" fmla="*/ 0 h 95"/>
                    <a:gd name="T4" fmla="*/ 0 w 188"/>
                    <a:gd name="T5" fmla="*/ 10 h 95"/>
                    <a:gd name="T6" fmla="*/ 0 w 188"/>
                    <a:gd name="T7" fmla="*/ 95 h 95"/>
                    <a:gd name="T8" fmla="*/ 188 w 188"/>
                    <a:gd name="T9" fmla="*/ 95 h 95"/>
                    <a:gd name="T10" fmla="*/ 188 w 188"/>
                    <a:gd name="T11" fmla="*/ 10 h 95"/>
                    <a:gd name="T12" fmla="*/ 179 w 188"/>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88" h="95">
                      <a:moveTo>
                        <a:pt x="179" y="0"/>
                      </a:moveTo>
                      <a:cubicBezTo>
                        <a:pt x="10" y="0"/>
                        <a:pt x="10" y="0"/>
                        <a:pt x="10" y="0"/>
                      </a:cubicBezTo>
                      <a:cubicBezTo>
                        <a:pt x="4" y="0"/>
                        <a:pt x="0" y="5"/>
                        <a:pt x="0" y="10"/>
                      </a:cubicBezTo>
                      <a:cubicBezTo>
                        <a:pt x="0" y="95"/>
                        <a:pt x="0" y="95"/>
                        <a:pt x="0" y="95"/>
                      </a:cubicBezTo>
                      <a:cubicBezTo>
                        <a:pt x="188" y="95"/>
                        <a:pt x="188" y="95"/>
                        <a:pt x="188" y="95"/>
                      </a:cubicBezTo>
                      <a:cubicBezTo>
                        <a:pt x="188" y="10"/>
                        <a:pt x="188" y="10"/>
                        <a:pt x="188" y="10"/>
                      </a:cubicBezTo>
                      <a:cubicBezTo>
                        <a:pt x="188" y="5"/>
                        <a:pt x="184" y="0"/>
                        <a:pt x="179" y="0"/>
                      </a:cubicBezTo>
                      <a:close/>
                    </a:path>
                  </a:pathLst>
                </a:custGeom>
                <a:solidFill>
                  <a:srgbClr val="4FE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535" name="Rectangle 534">
                  <a:extLst>
                    <a:ext uri="{FF2B5EF4-FFF2-40B4-BE49-F238E27FC236}">
                      <a16:creationId xmlns:a16="http://schemas.microsoft.com/office/drawing/2014/main" id="{CFF94409-14F1-453C-BEBD-F04102CD910E}"/>
                    </a:ext>
                  </a:extLst>
                </p:cNvPr>
                <p:cNvSpPr>
                  <a:spLocks noChangeArrowheads="1"/>
                </p:cNvSpPr>
                <p:nvPr/>
              </p:nvSpPr>
              <p:spPr bwMode="auto">
                <a:xfrm>
                  <a:off x="5194301" y="1544639"/>
                  <a:ext cx="42863" cy="20638"/>
                </a:xfrm>
                <a:prstGeom prst="rect">
                  <a:avLst/>
                </a:prstGeom>
                <a:solidFill>
                  <a:srgbClr val="4FE4FF"/>
                </a:solidFill>
                <a:ln>
                  <a:noFill/>
                </a:ln>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536" name="Freeform 172">
                  <a:extLst>
                    <a:ext uri="{FF2B5EF4-FFF2-40B4-BE49-F238E27FC236}">
                      <a16:creationId xmlns:a16="http://schemas.microsoft.com/office/drawing/2014/main" id="{46C90356-D33F-4A16-A437-1EF0458FD523}"/>
                    </a:ext>
                  </a:extLst>
                </p:cNvPr>
                <p:cNvSpPr>
                  <a:spLocks/>
                </p:cNvSpPr>
                <p:nvPr/>
              </p:nvSpPr>
              <p:spPr bwMode="auto">
                <a:xfrm>
                  <a:off x="5056189" y="1363664"/>
                  <a:ext cx="196850" cy="158750"/>
                </a:xfrm>
                <a:custGeom>
                  <a:avLst/>
                  <a:gdLst>
                    <a:gd name="T0" fmla="*/ 22 w 117"/>
                    <a:gd name="T1" fmla="*/ 95 h 95"/>
                    <a:gd name="T2" fmla="*/ 117 w 117"/>
                    <a:gd name="T3" fmla="*/ 0 h 95"/>
                    <a:gd name="T4" fmla="*/ 9 w 117"/>
                    <a:gd name="T5" fmla="*/ 0 h 95"/>
                    <a:gd name="T6" fmla="*/ 0 w 117"/>
                    <a:gd name="T7" fmla="*/ 10 h 95"/>
                    <a:gd name="T8" fmla="*/ 0 w 117"/>
                    <a:gd name="T9" fmla="*/ 95 h 95"/>
                    <a:gd name="T10" fmla="*/ 22 w 117"/>
                    <a:gd name="T11" fmla="*/ 95 h 95"/>
                  </a:gdLst>
                  <a:ahLst/>
                  <a:cxnLst>
                    <a:cxn ang="0">
                      <a:pos x="T0" y="T1"/>
                    </a:cxn>
                    <a:cxn ang="0">
                      <a:pos x="T2" y="T3"/>
                    </a:cxn>
                    <a:cxn ang="0">
                      <a:pos x="T4" y="T5"/>
                    </a:cxn>
                    <a:cxn ang="0">
                      <a:pos x="T6" y="T7"/>
                    </a:cxn>
                    <a:cxn ang="0">
                      <a:pos x="T8" y="T9"/>
                    </a:cxn>
                    <a:cxn ang="0">
                      <a:pos x="T10" y="T11"/>
                    </a:cxn>
                  </a:cxnLst>
                  <a:rect l="0" t="0" r="r" b="b"/>
                  <a:pathLst>
                    <a:path w="117" h="95">
                      <a:moveTo>
                        <a:pt x="22" y="95"/>
                      </a:moveTo>
                      <a:cubicBezTo>
                        <a:pt x="117" y="0"/>
                        <a:pt x="117" y="0"/>
                        <a:pt x="117" y="0"/>
                      </a:cubicBezTo>
                      <a:cubicBezTo>
                        <a:pt x="9" y="0"/>
                        <a:pt x="9" y="0"/>
                        <a:pt x="9" y="0"/>
                      </a:cubicBezTo>
                      <a:cubicBezTo>
                        <a:pt x="4" y="0"/>
                        <a:pt x="0" y="5"/>
                        <a:pt x="0" y="10"/>
                      </a:cubicBezTo>
                      <a:cubicBezTo>
                        <a:pt x="0" y="95"/>
                        <a:pt x="0" y="95"/>
                        <a:pt x="0" y="95"/>
                      </a:cubicBezTo>
                      <a:lnTo>
                        <a:pt x="22" y="95"/>
                      </a:lnTo>
                      <a:close/>
                    </a:path>
                  </a:pathLst>
                </a:custGeom>
                <a:solidFill>
                  <a:schemeClr val="accent1"/>
                </a:solidFill>
                <a:ln>
                  <a:noFill/>
                </a:ln>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grpSp>
        </p:grpSp>
        <p:grpSp>
          <p:nvGrpSpPr>
            <p:cNvPr id="524" name="Group 523">
              <a:extLst>
                <a:ext uri="{FF2B5EF4-FFF2-40B4-BE49-F238E27FC236}">
                  <a16:creationId xmlns:a16="http://schemas.microsoft.com/office/drawing/2014/main" id="{5522A699-98DA-4256-81E0-75E11FF9AEE4}"/>
                </a:ext>
              </a:extLst>
            </p:cNvPr>
            <p:cNvGrpSpPr/>
            <p:nvPr/>
          </p:nvGrpSpPr>
          <p:grpSpPr>
            <a:xfrm>
              <a:off x="6875158" y="3003045"/>
              <a:ext cx="227306" cy="227306"/>
              <a:chOff x="7632926" y="5102513"/>
              <a:chExt cx="369887" cy="369887"/>
            </a:xfrm>
          </p:grpSpPr>
          <p:sp>
            <p:nvSpPr>
              <p:cNvPr id="525" name="Oval 5">
                <a:extLst>
                  <a:ext uri="{FF2B5EF4-FFF2-40B4-BE49-F238E27FC236}">
                    <a16:creationId xmlns:a16="http://schemas.microsoft.com/office/drawing/2014/main" id="{7A832605-BEE2-4F33-9F70-5AE68F26714A}"/>
                  </a:ext>
                </a:extLst>
              </p:cNvPr>
              <p:cNvSpPr>
                <a:spLocks noChangeArrowheads="1"/>
              </p:cNvSpPr>
              <p:nvPr/>
            </p:nvSpPr>
            <p:spPr bwMode="auto">
              <a:xfrm>
                <a:off x="7632926" y="5102513"/>
                <a:ext cx="369887" cy="369887"/>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526" name="Freeform 7">
                <a:extLst>
                  <a:ext uri="{FF2B5EF4-FFF2-40B4-BE49-F238E27FC236}">
                    <a16:creationId xmlns:a16="http://schemas.microsoft.com/office/drawing/2014/main" id="{4911CE18-DDA1-4A61-8FFC-C52229D838D5}"/>
                  </a:ext>
                </a:extLst>
              </p:cNvPr>
              <p:cNvSpPr>
                <a:spLocks/>
              </p:cNvSpPr>
              <p:nvPr/>
            </p:nvSpPr>
            <p:spPr bwMode="auto">
              <a:xfrm>
                <a:off x="7707532" y="5197765"/>
                <a:ext cx="220662" cy="173038"/>
              </a:xfrm>
              <a:custGeom>
                <a:avLst/>
                <a:gdLst>
                  <a:gd name="T0" fmla="*/ 124 w 139"/>
                  <a:gd name="T1" fmla="*/ 0 h 109"/>
                  <a:gd name="T2" fmla="*/ 46 w 139"/>
                  <a:gd name="T3" fmla="*/ 76 h 109"/>
                  <a:gd name="T4" fmla="*/ 15 w 139"/>
                  <a:gd name="T5" fmla="*/ 45 h 109"/>
                  <a:gd name="T6" fmla="*/ 0 w 139"/>
                  <a:gd name="T7" fmla="*/ 60 h 109"/>
                  <a:gd name="T8" fmla="*/ 46 w 139"/>
                  <a:gd name="T9" fmla="*/ 109 h 109"/>
                  <a:gd name="T10" fmla="*/ 139 w 139"/>
                  <a:gd name="T11" fmla="*/ 16 h 109"/>
                  <a:gd name="T12" fmla="*/ 124 w 139"/>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139" h="109">
                    <a:moveTo>
                      <a:pt x="124" y="0"/>
                    </a:moveTo>
                    <a:lnTo>
                      <a:pt x="46" y="76"/>
                    </a:lnTo>
                    <a:lnTo>
                      <a:pt x="15" y="45"/>
                    </a:lnTo>
                    <a:lnTo>
                      <a:pt x="0" y="60"/>
                    </a:lnTo>
                    <a:lnTo>
                      <a:pt x="46" y="109"/>
                    </a:lnTo>
                    <a:lnTo>
                      <a:pt x="139" y="16"/>
                    </a:lnTo>
                    <a:lnTo>
                      <a:pt x="124" y="0"/>
                    </a:lnTo>
                    <a:close/>
                  </a:path>
                </a:pathLst>
              </a:custGeom>
              <a:solidFill>
                <a:srgbClr val="0075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grpSp>
      </p:grpSp>
      <p:sp>
        <p:nvSpPr>
          <p:cNvPr id="358" name="Freeform: Shape 357" descr="Blue dotted line">
            <a:extLst>
              <a:ext uri="{FF2B5EF4-FFF2-40B4-BE49-F238E27FC236}">
                <a16:creationId xmlns:a16="http://schemas.microsoft.com/office/drawing/2014/main" id="{46B184C9-7A5C-48A0-9040-EBEC442B59BA}"/>
              </a:ext>
            </a:extLst>
          </p:cNvPr>
          <p:cNvSpPr/>
          <p:nvPr/>
        </p:nvSpPr>
        <p:spPr bwMode="auto">
          <a:xfrm>
            <a:off x="6623050" y="874397"/>
            <a:ext cx="5141190" cy="4921674"/>
          </a:xfrm>
          <a:custGeom>
            <a:avLst/>
            <a:gdLst>
              <a:gd name="connsiteX0" fmla="*/ 4909931 w 5128592"/>
              <a:gd name="connsiteY0" fmla="*/ 0 h 5039139"/>
              <a:gd name="connsiteX1" fmla="*/ 5128592 w 5128592"/>
              <a:gd name="connsiteY1" fmla="*/ 0 h 5039139"/>
              <a:gd name="connsiteX2" fmla="*/ 5128592 w 5128592"/>
              <a:gd name="connsiteY2" fmla="*/ 5039139 h 5039139"/>
              <a:gd name="connsiteX3" fmla="*/ 5029200 w 5128592"/>
              <a:gd name="connsiteY3" fmla="*/ 5029200 h 5039139"/>
              <a:gd name="connsiteX4" fmla="*/ 0 w 5128592"/>
              <a:gd name="connsiteY4" fmla="*/ 5029200 h 503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8592" h="5039139">
                <a:moveTo>
                  <a:pt x="4909931" y="0"/>
                </a:moveTo>
                <a:lnTo>
                  <a:pt x="5128592" y="0"/>
                </a:lnTo>
                <a:lnTo>
                  <a:pt x="5128592" y="5039139"/>
                </a:lnTo>
                <a:lnTo>
                  <a:pt x="5029200" y="5029200"/>
                </a:lnTo>
                <a:lnTo>
                  <a:pt x="0" y="5029200"/>
                </a:lnTo>
              </a:path>
            </a:pathLst>
          </a:cu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cxnSp>
        <p:nvCxnSpPr>
          <p:cNvPr id="359" name="Straight Arrow Connector 358" descr="Blue arrow">
            <a:extLst>
              <a:ext uri="{FF2B5EF4-FFF2-40B4-BE49-F238E27FC236}">
                <a16:creationId xmlns:a16="http://schemas.microsoft.com/office/drawing/2014/main" id="{B285D69F-E088-40B6-B0F2-63B324B085E3}"/>
              </a:ext>
            </a:extLst>
          </p:cNvPr>
          <p:cNvCxnSpPr>
            <a:cxnSpLocks/>
          </p:cNvCxnSpPr>
          <p:nvPr/>
        </p:nvCxnSpPr>
        <p:spPr>
          <a:xfrm>
            <a:off x="5942302" y="5706094"/>
            <a:ext cx="233796"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360" name="Straight Arrow Connector 359" descr="Blue arrow">
            <a:extLst>
              <a:ext uri="{FF2B5EF4-FFF2-40B4-BE49-F238E27FC236}">
                <a16:creationId xmlns:a16="http://schemas.microsoft.com/office/drawing/2014/main" id="{4D974E5B-8006-4B69-AAD1-642CF33EE495}"/>
              </a:ext>
            </a:extLst>
          </p:cNvPr>
          <p:cNvCxnSpPr>
            <a:cxnSpLocks/>
          </p:cNvCxnSpPr>
          <p:nvPr/>
        </p:nvCxnSpPr>
        <p:spPr>
          <a:xfrm flipH="1">
            <a:off x="5929604" y="5827197"/>
            <a:ext cx="233796"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pic>
        <p:nvPicPr>
          <p:cNvPr id="921" name="Graphic 920" descr="Person">
            <a:extLst>
              <a:ext uri="{FF2B5EF4-FFF2-40B4-BE49-F238E27FC236}">
                <a16:creationId xmlns:a16="http://schemas.microsoft.com/office/drawing/2014/main" id="{CB8BA95A-4746-48EC-882D-7A4B2E5D6C60}"/>
              </a:ext>
            </a:extLst>
          </p:cNvPr>
          <p:cNvPicPr>
            <a:picLocks noChangeAspect="1"/>
          </p:cNvPicPr>
          <p:nvPr/>
        </p:nvPicPr>
        <p:blipFill>
          <a:blip r:embed="rId66">
            <a:extLst>
              <a:ext uri="{28A0092B-C50C-407E-A947-70E740481C1C}">
                <a14:useLocalDpi xmlns:a14="http://schemas.microsoft.com/office/drawing/2010/main" val="0"/>
              </a:ext>
              <a:ext uri="{96DAC541-7B7A-43D3-8B79-37D633B846F1}">
                <asvg:svgBlip xmlns:asvg="http://schemas.microsoft.com/office/drawing/2016/SVG/main" r:embed="rId67"/>
              </a:ext>
            </a:extLst>
          </a:blip>
          <a:stretch>
            <a:fillRect/>
          </a:stretch>
        </p:blipFill>
        <p:spPr>
          <a:xfrm>
            <a:off x="5628563" y="5612221"/>
            <a:ext cx="315786" cy="315786"/>
          </a:xfrm>
          <a:prstGeom prst="rect">
            <a:avLst/>
          </a:prstGeom>
        </p:spPr>
      </p:pic>
      <p:pic>
        <p:nvPicPr>
          <p:cNvPr id="922" name="Graphic 921" descr="App">
            <a:extLst>
              <a:ext uri="{FF2B5EF4-FFF2-40B4-BE49-F238E27FC236}">
                <a16:creationId xmlns:a16="http://schemas.microsoft.com/office/drawing/2014/main" id="{CDD501CD-FBDF-48CC-92DD-4FE11FE1C66E}"/>
              </a:ext>
            </a:extLst>
          </p:cNvPr>
          <p:cNvPicPr>
            <a:picLocks noChangeAspect="1"/>
          </p:cNvPicPr>
          <p:nvPr/>
        </p:nvPicPr>
        <p:blipFill>
          <a:blip r:embed="rId68">
            <a:extLst>
              <a:ext uri="{28A0092B-C50C-407E-A947-70E740481C1C}">
                <a14:useLocalDpi xmlns:a14="http://schemas.microsoft.com/office/drawing/2010/main" val="0"/>
              </a:ext>
              <a:ext uri="{96DAC541-7B7A-43D3-8B79-37D633B846F1}">
                <asvg:svgBlip xmlns:asvg="http://schemas.microsoft.com/office/drawing/2016/SVG/main" r:embed="rId69"/>
              </a:ext>
            </a:extLst>
          </a:blip>
          <a:srcRect/>
          <a:stretch/>
        </p:blipFill>
        <p:spPr>
          <a:xfrm>
            <a:off x="6255831" y="5612222"/>
            <a:ext cx="315785" cy="315785"/>
          </a:xfrm>
          <a:prstGeom prst="rect">
            <a:avLst/>
          </a:prstGeom>
        </p:spPr>
      </p:pic>
      <p:sp>
        <p:nvSpPr>
          <p:cNvPr id="363" name="Oval 362" descr="Dark blue circle">
            <a:extLst>
              <a:ext uri="{FF2B5EF4-FFF2-40B4-BE49-F238E27FC236}">
                <a16:creationId xmlns:a16="http://schemas.microsoft.com/office/drawing/2014/main" id="{22849440-ECF2-4188-9237-42793F8399F0}"/>
              </a:ext>
            </a:extLst>
          </p:cNvPr>
          <p:cNvSpPr/>
          <p:nvPr/>
        </p:nvSpPr>
        <p:spPr bwMode="auto">
          <a:xfrm>
            <a:off x="11401919" y="866608"/>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93" name="Rectangle 492">
            <a:extLst>
              <a:ext uri="{FF2B5EF4-FFF2-40B4-BE49-F238E27FC236}">
                <a16:creationId xmlns:a16="http://schemas.microsoft.com/office/drawing/2014/main" id="{62D4478F-322D-4DDD-AAD1-04056F50680C}"/>
              </a:ext>
              <a:ext uri="{C183D7F6-B498-43B3-948B-1728B52AA6E4}">
                <adec:decorative xmlns:adec="http://schemas.microsoft.com/office/drawing/2017/decorative" val="1"/>
              </a:ext>
            </a:extLst>
          </p:cNvPr>
          <p:cNvSpPr/>
          <p:nvPr/>
        </p:nvSpPr>
        <p:spPr bwMode="auto">
          <a:xfrm>
            <a:off x="6860524" y="589135"/>
            <a:ext cx="4703338" cy="561184"/>
          </a:xfrm>
          <a:prstGeom prst="rect">
            <a:avLst/>
          </a:prstGeom>
          <a:solidFill>
            <a:srgbClr val="F2F2F2"/>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91440" bIns="91440" numCol="1" spcCol="0" rtlCol="0" fromWordArt="0" anchor="t" anchorCtr="0" forceAA="0" compatLnSpc="1">
            <a:prstTxWarp prst="textNoShape">
              <a:avLst/>
            </a:prstTxWarp>
            <a:noAutofit/>
          </a:bodyPr>
          <a:lstStyle/>
          <a:p>
            <a:pPr marL="0" marR="0" lvl="0" indent="0" algn="l" defTabSz="710593"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Real-time insights and alerts</a:t>
            </a:r>
          </a:p>
        </p:txBody>
      </p:sp>
      <p:grpSp>
        <p:nvGrpSpPr>
          <p:cNvPr id="494" name="server" descr="server, data">
            <a:extLst>
              <a:ext uri="{FF2B5EF4-FFF2-40B4-BE49-F238E27FC236}">
                <a16:creationId xmlns:a16="http://schemas.microsoft.com/office/drawing/2014/main" id="{571A32A2-0E7F-443D-9C47-2615537EC690}"/>
              </a:ext>
            </a:extLst>
          </p:cNvPr>
          <p:cNvGrpSpPr/>
          <p:nvPr/>
        </p:nvGrpSpPr>
        <p:grpSpPr>
          <a:xfrm>
            <a:off x="11100424" y="814021"/>
            <a:ext cx="357897" cy="288454"/>
            <a:chOff x="2589870" y="1219200"/>
            <a:chExt cx="528742" cy="426150"/>
          </a:xfrm>
        </p:grpSpPr>
        <p:sp>
          <p:nvSpPr>
            <p:cNvPr id="495" name="Freeform 13">
              <a:extLst>
                <a:ext uri="{FF2B5EF4-FFF2-40B4-BE49-F238E27FC236}">
                  <a16:creationId xmlns:a16="http://schemas.microsoft.com/office/drawing/2014/main" id="{0138C435-CC68-4D51-A7E7-FF5E80B9EC11}"/>
                </a:ext>
              </a:extLst>
            </p:cNvPr>
            <p:cNvSpPr>
              <a:spLocks/>
            </p:cNvSpPr>
            <p:nvPr/>
          </p:nvSpPr>
          <p:spPr bwMode="auto">
            <a:xfrm>
              <a:off x="2589870" y="1219200"/>
              <a:ext cx="455086" cy="386692"/>
            </a:xfrm>
            <a:custGeom>
              <a:avLst/>
              <a:gdLst>
                <a:gd name="T0" fmla="*/ 452 w 466"/>
                <a:gd name="T1" fmla="*/ 396 h 396"/>
                <a:gd name="T2" fmla="*/ 14 w 466"/>
                <a:gd name="T3" fmla="*/ 396 h 396"/>
                <a:gd name="T4" fmla="*/ 0 w 466"/>
                <a:gd name="T5" fmla="*/ 382 h 396"/>
                <a:gd name="T6" fmla="*/ 0 w 466"/>
                <a:gd name="T7" fmla="*/ 14 h 396"/>
                <a:gd name="T8" fmla="*/ 14 w 466"/>
                <a:gd name="T9" fmla="*/ 0 h 396"/>
                <a:gd name="T10" fmla="*/ 452 w 466"/>
                <a:gd name="T11" fmla="*/ 0 h 396"/>
                <a:gd name="T12" fmla="*/ 466 w 466"/>
                <a:gd name="T13" fmla="*/ 14 h 396"/>
                <a:gd name="T14" fmla="*/ 466 w 466"/>
                <a:gd name="T15" fmla="*/ 382 h 396"/>
                <a:gd name="T16" fmla="*/ 452 w 466"/>
                <a:gd name="T17" fmla="*/ 39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6" h="396">
                  <a:moveTo>
                    <a:pt x="452" y="396"/>
                  </a:moveTo>
                  <a:cubicBezTo>
                    <a:pt x="14" y="396"/>
                    <a:pt x="14" y="396"/>
                    <a:pt x="14" y="396"/>
                  </a:cubicBezTo>
                  <a:cubicBezTo>
                    <a:pt x="6" y="396"/>
                    <a:pt x="0" y="390"/>
                    <a:pt x="0" y="382"/>
                  </a:cubicBezTo>
                  <a:cubicBezTo>
                    <a:pt x="0" y="14"/>
                    <a:pt x="0" y="14"/>
                    <a:pt x="0" y="14"/>
                  </a:cubicBezTo>
                  <a:cubicBezTo>
                    <a:pt x="0" y="6"/>
                    <a:pt x="6" y="0"/>
                    <a:pt x="14" y="0"/>
                  </a:cubicBezTo>
                  <a:cubicBezTo>
                    <a:pt x="452" y="0"/>
                    <a:pt x="452" y="0"/>
                    <a:pt x="452" y="0"/>
                  </a:cubicBezTo>
                  <a:cubicBezTo>
                    <a:pt x="460" y="0"/>
                    <a:pt x="466" y="6"/>
                    <a:pt x="466" y="14"/>
                  </a:cubicBezTo>
                  <a:cubicBezTo>
                    <a:pt x="466" y="382"/>
                    <a:pt x="466" y="382"/>
                    <a:pt x="466" y="382"/>
                  </a:cubicBezTo>
                  <a:cubicBezTo>
                    <a:pt x="466" y="390"/>
                    <a:pt x="460" y="396"/>
                    <a:pt x="452" y="396"/>
                  </a:cubicBez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496" name="Rectangle 14">
              <a:extLst>
                <a:ext uri="{FF2B5EF4-FFF2-40B4-BE49-F238E27FC236}">
                  <a16:creationId xmlns:a16="http://schemas.microsoft.com/office/drawing/2014/main" id="{370A355F-0655-4371-963B-04930CD154B3}"/>
                </a:ext>
              </a:extLst>
            </p:cNvPr>
            <p:cNvSpPr>
              <a:spLocks noChangeArrowheads="1"/>
            </p:cNvSpPr>
            <p:nvPr/>
          </p:nvSpPr>
          <p:spPr bwMode="auto">
            <a:xfrm>
              <a:off x="2968670" y="1379664"/>
              <a:ext cx="30251" cy="189400"/>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497" name="Rectangle 15">
              <a:extLst>
                <a:ext uri="{FF2B5EF4-FFF2-40B4-BE49-F238E27FC236}">
                  <a16:creationId xmlns:a16="http://schemas.microsoft.com/office/drawing/2014/main" id="{52E121BE-4431-4626-BD47-97C9BDE819D2}"/>
                </a:ext>
              </a:extLst>
            </p:cNvPr>
            <p:cNvSpPr>
              <a:spLocks noChangeArrowheads="1"/>
            </p:cNvSpPr>
            <p:nvPr/>
          </p:nvSpPr>
          <p:spPr bwMode="auto">
            <a:xfrm>
              <a:off x="2926581" y="1424383"/>
              <a:ext cx="30251" cy="144681"/>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498" name="Rectangle 16">
              <a:extLst>
                <a:ext uri="{FF2B5EF4-FFF2-40B4-BE49-F238E27FC236}">
                  <a16:creationId xmlns:a16="http://schemas.microsoft.com/office/drawing/2014/main" id="{CB8806D4-C84E-4185-BE22-4F22E662C425}"/>
                </a:ext>
              </a:extLst>
            </p:cNvPr>
            <p:cNvSpPr>
              <a:spLocks noChangeArrowheads="1"/>
            </p:cNvSpPr>
            <p:nvPr/>
          </p:nvSpPr>
          <p:spPr bwMode="auto">
            <a:xfrm>
              <a:off x="2884492" y="1476994"/>
              <a:ext cx="30251" cy="92069"/>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499" name="Rectangle 17">
              <a:extLst>
                <a:ext uri="{FF2B5EF4-FFF2-40B4-BE49-F238E27FC236}">
                  <a16:creationId xmlns:a16="http://schemas.microsoft.com/office/drawing/2014/main" id="{D4F6D725-6F0E-4ABB-9655-3C768A338DA3}"/>
                </a:ext>
              </a:extLst>
            </p:cNvPr>
            <p:cNvSpPr>
              <a:spLocks noChangeArrowheads="1"/>
            </p:cNvSpPr>
            <p:nvPr/>
          </p:nvSpPr>
          <p:spPr bwMode="auto">
            <a:xfrm>
              <a:off x="2842403" y="1461211"/>
              <a:ext cx="30251" cy="107853"/>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00" name="Rectangle 18">
              <a:extLst>
                <a:ext uri="{FF2B5EF4-FFF2-40B4-BE49-F238E27FC236}">
                  <a16:creationId xmlns:a16="http://schemas.microsoft.com/office/drawing/2014/main" id="{F90549AE-C027-417E-AD87-6BF9931781A4}"/>
                </a:ext>
              </a:extLst>
            </p:cNvPr>
            <p:cNvSpPr>
              <a:spLocks noChangeArrowheads="1"/>
            </p:cNvSpPr>
            <p:nvPr/>
          </p:nvSpPr>
          <p:spPr bwMode="auto">
            <a:xfrm>
              <a:off x="2800315" y="1496724"/>
              <a:ext cx="30251" cy="72340"/>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01" name="Rectangle 19">
              <a:extLst>
                <a:ext uri="{FF2B5EF4-FFF2-40B4-BE49-F238E27FC236}">
                  <a16:creationId xmlns:a16="http://schemas.microsoft.com/office/drawing/2014/main" id="{DE59BFB2-D2CF-4B0C-BBAB-A55E64F553A3}"/>
                </a:ext>
              </a:extLst>
            </p:cNvPr>
            <p:cNvSpPr>
              <a:spLocks noChangeArrowheads="1"/>
            </p:cNvSpPr>
            <p:nvPr/>
          </p:nvSpPr>
          <p:spPr bwMode="auto">
            <a:xfrm>
              <a:off x="2968670" y="1402024"/>
              <a:ext cx="30251" cy="1670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02" name="Rectangle 20">
              <a:extLst>
                <a:ext uri="{FF2B5EF4-FFF2-40B4-BE49-F238E27FC236}">
                  <a16:creationId xmlns:a16="http://schemas.microsoft.com/office/drawing/2014/main" id="{3406A9EF-4423-4E54-A2C2-5298CF035A93}"/>
                </a:ext>
              </a:extLst>
            </p:cNvPr>
            <p:cNvSpPr>
              <a:spLocks noChangeArrowheads="1"/>
            </p:cNvSpPr>
            <p:nvPr/>
          </p:nvSpPr>
          <p:spPr bwMode="auto">
            <a:xfrm>
              <a:off x="2926581" y="1448058"/>
              <a:ext cx="30251" cy="1210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03" name="Rectangle 21">
              <a:extLst>
                <a:ext uri="{FF2B5EF4-FFF2-40B4-BE49-F238E27FC236}">
                  <a16:creationId xmlns:a16="http://schemas.microsoft.com/office/drawing/2014/main" id="{CA911F3B-B9BB-48F7-A9BB-D07915F2C4FF}"/>
                </a:ext>
              </a:extLst>
            </p:cNvPr>
            <p:cNvSpPr>
              <a:spLocks noChangeArrowheads="1"/>
            </p:cNvSpPr>
            <p:nvPr/>
          </p:nvSpPr>
          <p:spPr bwMode="auto">
            <a:xfrm>
              <a:off x="2884492" y="1496724"/>
              <a:ext cx="30251" cy="723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04" name="Rectangle 22">
              <a:extLst>
                <a:ext uri="{FF2B5EF4-FFF2-40B4-BE49-F238E27FC236}">
                  <a16:creationId xmlns:a16="http://schemas.microsoft.com/office/drawing/2014/main" id="{C892FE01-CB7D-4213-9F30-F2E26E712923}"/>
                </a:ext>
              </a:extLst>
            </p:cNvPr>
            <p:cNvSpPr>
              <a:spLocks noChangeArrowheads="1"/>
            </p:cNvSpPr>
            <p:nvPr/>
          </p:nvSpPr>
          <p:spPr bwMode="auto">
            <a:xfrm>
              <a:off x="2842403" y="1526975"/>
              <a:ext cx="30251" cy="420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05" name="Rectangle 23">
              <a:extLst>
                <a:ext uri="{FF2B5EF4-FFF2-40B4-BE49-F238E27FC236}">
                  <a16:creationId xmlns:a16="http://schemas.microsoft.com/office/drawing/2014/main" id="{AE43DAB1-2086-428F-BC7B-2B22C35C9526}"/>
                </a:ext>
              </a:extLst>
            </p:cNvPr>
            <p:cNvSpPr>
              <a:spLocks noChangeArrowheads="1"/>
            </p:cNvSpPr>
            <p:nvPr/>
          </p:nvSpPr>
          <p:spPr bwMode="auto">
            <a:xfrm>
              <a:off x="2800315" y="1544074"/>
              <a:ext cx="30251" cy="249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06" name="Freeform 24">
              <a:extLst>
                <a:ext uri="{FF2B5EF4-FFF2-40B4-BE49-F238E27FC236}">
                  <a16:creationId xmlns:a16="http://schemas.microsoft.com/office/drawing/2014/main" id="{D3292539-45B7-4BFF-B039-B68659720E02}"/>
                </a:ext>
              </a:extLst>
            </p:cNvPr>
            <p:cNvSpPr>
              <a:spLocks/>
            </p:cNvSpPr>
            <p:nvPr/>
          </p:nvSpPr>
          <p:spPr bwMode="auto">
            <a:xfrm>
              <a:off x="2798999" y="1309954"/>
              <a:ext cx="199922" cy="147311"/>
            </a:xfrm>
            <a:custGeom>
              <a:avLst/>
              <a:gdLst>
                <a:gd name="T0" fmla="*/ 170 w 205"/>
                <a:gd name="T1" fmla="*/ 0 h 152"/>
                <a:gd name="T2" fmla="*/ 164 w 205"/>
                <a:gd name="T3" fmla="*/ 6 h 152"/>
                <a:gd name="T4" fmla="*/ 170 w 205"/>
                <a:gd name="T5" fmla="*/ 12 h 152"/>
                <a:gd name="T6" fmla="*/ 185 w 205"/>
                <a:gd name="T7" fmla="*/ 12 h 152"/>
                <a:gd name="T8" fmla="*/ 99 w 205"/>
                <a:gd name="T9" fmla="*/ 98 h 152"/>
                <a:gd name="T10" fmla="*/ 77 w 205"/>
                <a:gd name="T11" fmla="*/ 75 h 152"/>
                <a:gd name="T12" fmla="*/ 73 w 205"/>
                <a:gd name="T13" fmla="*/ 73 h 152"/>
                <a:gd name="T14" fmla="*/ 73 w 205"/>
                <a:gd name="T15" fmla="*/ 73 h 152"/>
                <a:gd name="T16" fmla="*/ 68 w 205"/>
                <a:gd name="T17" fmla="*/ 75 h 152"/>
                <a:gd name="T18" fmla="*/ 3 w 205"/>
                <a:gd name="T19" fmla="*/ 142 h 152"/>
                <a:gd name="T20" fmla="*/ 3 w 205"/>
                <a:gd name="T21" fmla="*/ 150 h 152"/>
                <a:gd name="T22" fmla="*/ 7 w 205"/>
                <a:gd name="T23" fmla="*/ 152 h 152"/>
                <a:gd name="T24" fmla="*/ 11 w 205"/>
                <a:gd name="T25" fmla="*/ 150 h 152"/>
                <a:gd name="T26" fmla="*/ 73 w 205"/>
                <a:gd name="T27" fmla="*/ 88 h 152"/>
                <a:gd name="T28" fmla="*/ 95 w 205"/>
                <a:gd name="T29" fmla="*/ 111 h 152"/>
                <a:gd name="T30" fmla="*/ 99 w 205"/>
                <a:gd name="T31" fmla="*/ 113 h 152"/>
                <a:gd name="T32" fmla="*/ 104 w 205"/>
                <a:gd name="T33" fmla="*/ 111 h 152"/>
                <a:gd name="T34" fmla="*/ 193 w 205"/>
                <a:gd name="T35" fmla="*/ 21 h 152"/>
                <a:gd name="T36" fmla="*/ 193 w 205"/>
                <a:gd name="T37" fmla="*/ 35 h 152"/>
                <a:gd name="T38" fmla="*/ 199 w 205"/>
                <a:gd name="T39" fmla="*/ 41 h 152"/>
                <a:gd name="T40" fmla="*/ 205 w 205"/>
                <a:gd name="T41" fmla="*/ 35 h 152"/>
                <a:gd name="T42" fmla="*/ 205 w 205"/>
                <a:gd name="T43" fmla="*/ 0 h 152"/>
                <a:gd name="T44" fmla="*/ 170 w 205"/>
                <a:gd name="T4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 h="152">
                  <a:moveTo>
                    <a:pt x="170" y="0"/>
                  </a:moveTo>
                  <a:cubicBezTo>
                    <a:pt x="167" y="0"/>
                    <a:pt x="164" y="3"/>
                    <a:pt x="164" y="6"/>
                  </a:cubicBezTo>
                  <a:cubicBezTo>
                    <a:pt x="164" y="9"/>
                    <a:pt x="167" y="12"/>
                    <a:pt x="170" y="12"/>
                  </a:cubicBezTo>
                  <a:cubicBezTo>
                    <a:pt x="185" y="12"/>
                    <a:pt x="185" y="12"/>
                    <a:pt x="185" y="12"/>
                  </a:cubicBezTo>
                  <a:cubicBezTo>
                    <a:pt x="99" y="98"/>
                    <a:pt x="99" y="98"/>
                    <a:pt x="99" y="98"/>
                  </a:cubicBezTo>
                  <a:cubicBezTo>
                    <a:pt x="77" y="75"/>
                    <a:pt x="77" y="75"/>
                    <a:pt x="77" y="75"/>
                  </a:cubicBezTo>
                  <a:cubicBezTo>
                    <a:pt x="76" y="74"/>
                    <a:pt x="74" y="73"/>
                    <a:pt x="73" y="73"/>
                  </a:cubicBezTo>
                  <a:cubicBezTo>
                    <a:pt x="73" y="73"/>
                    <a:pt x="73" y="73"/>
                    <a:pt x="73" y="73"/>
                  </a:cubicBezTo>
                  <a:cubicBezTo>
                    <a:pt x="71" y="73"/>
                    <a:pt x="70" y="74"/>
                    <a:pt x="68" y="75"/>
                  </a:cubicBezTo>
                  <a:cubicBezTo>
                    <a:pt x="3" y="142"/>
                    <a:pt x="3" y="142"/>
                    <a:pt x="3" y="142"/>
                  </a:cubicBezTo>
                  <a:cubicBezTo>
                    <a:pt x="0" y="144"/>
                    <a:pt x="0" y="148"/>
                    <a:pt x="3" y="150"/>
                  </a:cubicBezTo>
                  <a:cubicBezTo>
                    <a:pt x="4" y="151"/>
                    <a:pt x="5" y="152"/>
                    <a:pt x="7" y="152"/>
                  </a:cubicBezTo>
                  <a:cubicBezTo>
                    <a:pt x="9" y="152"/>
                    <a:pt x="10" y="151"/>
                    <a:pt x="11" y="150"/>
                  </a:cubicBezTo>
                  <a:cubicBezTo>
                    <a:pt x="73" y="88"/>
                    <a:pt x="73" y="88"/>
                    <a:pt x="73" y="88"/>
                  </a:cubicBezTo>
                  <a:cubicBezTo>
                    <a:pt x="95" y="111"/>
                    <a:pt x="95" y="111"/>
                    <a:pt x="95" y="111"/>
                  </a:cubicBezTo>
                  <a:cubicBezTo>
                    <a:pt x="96" y="112"/>
                    <a:pt x="98" y="113"/>
                    <a:pt x="99" y="113"/>
                  </a:cubicBezTo>
                  <a:cubicBezTo>
                    <a:pt x="101" y="113"/>
                    <a:pt x="103" y="112"/>
                    <a:pt x="104" y="111"/>
                  </a:cubicBezTo>
                  <a:cubicBezTo>
                    <a:pt x="193" y="21"/>
                    <a:pt x="193" y="21"/>
                    <a:pt x="193" y="21"/>
                  </a:cubicBezTo>
                  <a:cubicBezTo>
                    <a:pt x="193" y="35"/>
                    <a:pt x="193" y="35"/>
                    <a:pt x="193" y="35"/>
                  </a:cubicBezTo>
                  <a:cubicBezTo>
                    <a:pt x="193" y="38"/>
                    <a:pt x="196" y="41"/>
                    <a:pt x="199" y="41"/>
                  </a:cubicBezTo>
                  <a:cubicBezTo>
                    <a:pt x="202" y="41"/>
                    <a:pt x="205" y="38"/>
                    <a:pt x="205" y="35"/>
                  </a:cubicBezTo>
                  <a:cubicBezTo>
                    <a:pt x="205" y="0"/>
                    <a:pt x="205" y="0"/>
                    <a:pt x="205" y="0"/>
                  </a:cubicBezTo>
                  <a:lnTo>
                    <a:pt x="17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07" name="Freeform 25">
              <a:extLst>
                <a:ext uri="{FF2B5EF4-FFF2-40B4-BE49-F238E27FC236}">
                  <a16:creationId xmlns:a16="http://schemas.microsoft.com/office/drawing/2014/main" id="{5D64682A-83B1-4D15-A440-EF9B9C0C8453}"/>
                </a:ext>
              </a:extLst>
            </p:cNvPr>
            <p:cNvSpPr>
              <a:spLocks noEditPoints="1"/>
            </p:cNvSpPr>
            <p:nvPr/>
          </p:nvSpPr>
          <p:spPr bwMode="auto">
            <a:xfrm>
              <a:off x="2798999" y="1308639"/>
              <a:ext cx="201238" cy="149942"/>
            </a:xfrm>
            <a:custGeom>
              <a:avLst/>
              <a:gdLst>
                <a:gd name="T0" fmla="*/ 73 w 206"/>
                <a:gd name="T1" fmla="*/ 75 h 154"/>
                <a:gd name="T2" fmla="*/ 69 w 206"/>
                <a:gd name="T3" fmla="*/ 77 h 154"/>
                <a:gd name="T4" fmla="*/ 3 w 206"/>
                <a:gd name="T5" fmla="*/ 143 h 154"/>
                <a:gd name="T6" fmla="*/ 2 w 206"/>
                <a:gd name="T7" fmla="*/ 147 h 154"/>
                <a:gd name="T8" fmla="*/ 3 w 206"/>
                <a:gd name="T9" fmla="*/ 150 h 154"/>
                <a:gd name="T10" fmla="*/ 11 w 206"/>
                <a:gd name="T11" fmla="*/ 150 h 154"/>
                <a:gd name="T12" fmla="*/ 73 w 206"/>
                <a:gd name="T13" fmla="*/ 88 h 154"/>
                <a:gd name="T14" fmla="*/ 96 w 206"/>
                <a:gd name="T15" fmla="*/ 111 h 154"/>
                <a:gd name="T16" fmla="*/ 100 w 206"/>
                <a:gd name="T17" fmla="*/ 113 h 154"/>
                <a:gd name="T18" fmla="*/ 103 w 206"/>
                <a:gd name="T19" fmla="*/ 111 h 154"/>
                <a:gd name="T20" fmla="*/ 194 w 206"/>
                <a:gd name="T21" fmla="*/ 19 h 154"/>
                <a:gd name="T22" fmla="*/ 194 w 206"/>
                <a:gd name="T23" fmla="*/ 36 h 154"/>
                <a:gd name="T24" fmla="*/ 199 w 206"/>
                <a:gd name="T25" fmla="*/ 41 h 154"/>
                <a:gd name="T26" fmla="*/ 204 w 206"/>
                <a:gd name="T27" fmla="*/ 36 h 154"/>
                <a:gd name="T28" fmla="*/ 204 w 206"/>
                <a:gd name="T29" fmla="*/ 2 h 154"/>
                <a:gd name="T30" fmla="*/ 170 w 206"/>
                <a:gd name="T31" fmla="*/ 2 h 154"/>
                <a:gd name="T32" fmla="*/ 165 w 206"/>
                <a:gd name="T33" fmla="*/ 7 h 154"/>
                <a:gd name="T34" fmla="*/ 170 w 206"/>
                <a:gd name="T35" fmla="*/ 12 h 154"/>
                <a:gd name="T36" fmla="*/ 187 w 206"/>
                <a:gd name="T37" fmla="*/ 12 h 154"/>
                <a:gd name="T38" fmla="*/ 99 w 206"/>
                <a:gd name="T39" fmla="*/ 101 h 154"/>
                <a:gd name="T40" fmla="*/ 76 w 206"/>
                <a:gd name="T41" fmla="*/ 77 h 154"/>
                <a:gd name="T42" fmla="*/ 73 w 206"/>
                <a:gd name="T43" fmla="*/ 75 h 154"/>
                <a:gd name="T44" fmla="*/ 7 w 206"/>
                <a:gd name="T45" fmla="*/ 154 h 154"/>
                <a:gd name="T46" fmla="*/ 2 w 206"/>
                <a:gd name="T47" fmla="*/ 152 h 154"/>
                <a:gd name="T48" fmla="*/ 0 w 206"/>
                <a:gd name="T49" fmla="*/ 147 h 154"/>
                <a:gd name="T50" fmla="*/ 2 w 206"/>
                <a:gd name="T51" fmla="*/ 142 h 154"/>
                <a:gd name="T52" fmla="*/ 68 w 206"/>
                <a:gd name="T53" fmla="*/ 75 h 154"/>
                <a:gd name="T54" fmla="*/ 78 w 206"/>
                <a:gd name="T55" fmla="*/ 76 h 154"/>
                <a:gd name="T56" fmla="*/ 99 w 206"/>
                <a:gd name="T57" fmla="*/ 98 h 154"/>
                <a:gd name="T58" fmla="*/ 182 w 206"/>
                <a:gd name="T59" fmla="*/ 14 h 154"/>
                <a:gd name="T60" fmla="*/ 170 w 206"/>
                <a:gd name="T61" fmla="*/ 14 h 154"/>
                <a:gd name="T62" fmla="*/ 163 w 206"/>
                <a:gd name="T63" fmla="*/ 7 h 154"/>
                <a:gd name="T64" fmla="*/ 170 w 206"/>
                <a:gd name="T65" fmla="*/ 0 h 154"/>
                <a:gd name="T66" fmla="*/ 206 w 206"/>
                <a:gd name="T67" fmla="*/ 0 h 154"/>
                <a:gd name="T68" fmla="*/ 206 w 206"/>
                <a:gd name="T69" fmla="*/ 36 h 154"/>
                <a:gd name="T70" fmla="*/ 199 w 206"/>
                <a:gd name="T71" fmla="*/ 43 h 154"/>
                <a:gd name="T72" fmla="*/ 192 w 206"/>
                <a:gd name="T73" fmla="*/ 36 h 154"/>
                <a:gd name="T74" fmla="*/ 192 w 206"/>
                <a:gd name="T75" fmla="*/ 24 h 154"/>
                <a:gd name="T76" fmla="*/ 104 w 206"/>
                <a:gd name="T77" fmla="*/ 113 h 154"/>
                <a:gd name="T78" fmla="*/ 99 w 206"/>
                <a:gd name="T79" fmla="*/ 115 h 154"/>
                <a:gd name="T80" fmla="*/ 94 w 206"/>
                <a:gd name="T81" fmla="*/ 113 h 154"/>
                <a:gd name="T82" fmla="*/ 73 w 206"/>
                <a:gd name="T83" fmla="*/ 90 h 154"/>
                <a:gd name="T84" fmla="*/ 12 w 206"/>
                <a:gd name="T85" fmla="*/ 152 h 154"/>
                <a:gd name="T86" fmla="*/ 7 w 206"/>
                <a:gd name="T87"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6" h="154">
                  <a:moveTo>
                    <a:pt x="73" y="75"/>
                  </a:moveTo>
                  <a:cubicBezTo>
                    <a:pt x="71" y="75"/>
                    <a:pt x="70" y="76"/>
                    <a:pt x="69" y="77"/>
                  </a:cubicBezTo>
                  <a:cubicBezTo>
                    <a:pt x="3" y="143"/>
                    <a:pt x="3" y="143"/>
                    <a:pt x="3" y="143"/>
                  </a:cubicBezTo>
                  <a:cubicBezTo>
                    <a:pt x="2" y="144"/>
                    <a:pt x="2" y="145"/>
                    <a:pt x="2" y="147"/>
                  </a:cubicBezTo>
                  <a:cubicBezTo>
                    <a:pt x="2" y="148"/>
                    <a:pt x="2" y="149"/>
                    <a:pt x="3" y="150"/>
                  </a:cubicBezTo>
                  <a:cubicBezTo>
                    <a:pt x="5" y="152"/>
                    <a:pt x="9" y="152"/>
                    <a:pt x="11" y="150"/>
                  </a:cubicBezTo>
                  <a:cubicBezTo>
                    <a:pt x="73" y="88"/>
                    <a:pt x="73" y="88"/>
                    <a:pt x="73" y="88"/>
                  </a:cubicBezTo>
                  <a:cubicBezTo>
                    <a:pt x="96" y="111"/>
                    <a:pt x="96" y="111"/>
                    <a:pt x="96" y="111"/>
                  </a:cubicBezTo>
                  <a:cubicBezTo>
                    <a:pt x="97" y="112"/>
                    <a:pt x="98" y="113"/>
                    <a:pt x="100" y="113"/>
                  </a:cubicBezTo>
                  <a:cubicBezTo>
                    <a:pt x="101" y="113"/>
                    <a:pt x="102" y="112"/>
                    <a:pt x="103" y="111"/>
                  </a:cubicBezTo>
                  <a:cubicBezTo>
                    <a:pt x="194" y="19"/>
                    <a:pt x="194" y="19"/>
                    <a:pt x="194" y="19"/>
                  </a:cubicBezTo>
                  <a:cubicBezTo>
                    <a:pt x="194" y="36"/>
                    <a:pt x="194" y="36"/>
                    <a:pt x="194" y="36"/>
                  </a:cubicBezTo>
                  <a:cubicBezTo>
                    <a:pt x="194" y="38"/>
                    <a:pt x="196" y="41"/>
                    <a:pt x="199" y="41"/>
                  </a:cubicBezTo>
                  <a:cubicBezTo>
                    <a:pt x="202" y="41"/>
                    <a:pt x="204" y="38"/>
                    <a:pt x="204" y="36"/>
                  </a:cubicBezTo>
                  <a:cubicBezTo>
                    <a:pt x="204" y="2"/>
                    <a:pt x="204" y="2"/>
                    <a:pt x="204" y="2"/>
                  </a:cubicBezTo>
                  <a:cubicBezTo>
                    <a:pt x="170" y="2"/>
                    <a:pt x="170" y="2"/>
                    <a:pt x="170" y="2"/>
                  </a:cubicBezTo>
                  <a:cubicBezTo>
                    <a:pt x="168" y="2"/>
                    <a:pt x="165" y="4"/>
                    <a:pt x="165" y="7"/>
                  </a:cubicBezTo>
                  <a:cubicBezTo>
                    <a:pt x="165" y="10"/>
                    <a:pt x="168" y="12"/>
                    <a:pt x="170" y="12"/>
                  </a:cubicBezTo>
                  <a:cubicBezTo>
                    <a:pt x="187" y="12"/>
                    <a:pt x="187" y="12"/>
                    <a:pt x="187" y="12"/>
                  </a:cubicBezTo>
                  <a:cubicBezTo>
                    <a:pt x="99" y="101"/>
                    <a:pt x="99" y="101"/>
                    <a:pt x="99" y="101"/>
                  </a:cubicBezTo>
                  <a:cubicBezTo>
                    <a:pt x="76" y="77"/>
                    <a:pt x="76" y="77"/>
                    <a:pt x="76" y="77"/>
                  </a:cubicBezTo>
                  <a:cubicBezTo>
                    <a:pt x="75" y="76"/>
                    <a:pt x="74" y="75"/>
                    <a:pt x="73" y="75"/>
                  </a:cubicBezTo>
                  <a:close/>
                  <a:moveTo>
                    <a:pt x="7" y="154"/>
                  </a:moveTo>
                  <a:cubicBezTo>
                    <a:pt x="5" y="154"/>
                    <a:pt x="3" y="153"/>
                    <a:pt x="2" y="152"/>
                  </a:cubicBezTo>
                  <a:cubicBezTo>
                    <a:pt x="1" y="150"/>
                    <a:pt x="0" y="149"/>
                    <a:pt x="0" y="147"/>
                  </a:cubicBezTo>
                  <a:cubicBezTo>
                    <a:pt x="0" y="145"/>
                    <a:pt x="1" y="143"/>
                    <a:pt x="2" y="142"/>
                  </a:cubicBezTo>
                  <a:cubicBezTo>
                    <a:pt x="68" y="75"/>
                    <a:pt x="68" y="75"/>
                    <a:pt x="68" y="75"/>
                  </a:cubicBezTo>
                  <a:cubicBezTo>
                    <a:pt x="70" y="73"/>
                    <a:pt x="75" y="73"/>
                    <a:pt x="78" y="76"/>
                  </a:cubicBezTo>
                  <a:cubicBezTo>
                    <a:pt x="99" y="98"/>
                    <a:pt x="99" y="98"/>
                    <a:pt x="99" y="98"/>
                  </a:cubicBezTo>
                  <a:cubicBezTo>
                    <a:pt x="182" y="14"/>
                    <a:pt x="182" y="14"/>
                    <a:pt x="182" y="14"/>
                  </a:cubicBezTo>
                  <a:cubicBezTo>
                    <a:pt x="170" y="14"/>
                    <a:pt x="170" y="14"/>
                    <a:pt x="170" y="14"/>
                  </a:cubicBezTo>
                  <a:cubicBezTo>
                    <a:pt x="166" y="14"/>
                    <a:pt x="163" y="11"/>
                    <a:pt x="163" y="7"/>
                  </a:cubicBezTo>
                  <a:cubicBezTo>
                    <a:pt x="163" y="3"/>
                    <a:pt x="166" y="0"/>
                    <a:pt x="170" y="0"/>
                  </a:cubicBezTo>
                  <a:cubicBezTo>
                    <a:pt x="206" y="0"/>
                    <a:pt x="206" y="0"/>
                    <a:pt x="206" y="0"/>
                  </a:cubicBezTo>
                  <a:cubicBezTo>
                    <a:pt x="206" y="36"/>
                    <a:pt x="206" y="36"/>
                    <a:pt x="206" y="36"/>
                  </a:cubicBezTo>
                  <a:cubicBezTo>
                    <a:pt x="206" y="40"/>
                    <a:pt x="203" y="43"/>
                    <a:pt x="199" y="43"/>
                  </a:cubicBezTo>
                  <a:cubicBezTo>
                    <a:pt x="195" y="43"/>
                    <a:pt x="192" y="40"/>
                    <a:pt x="192" y="36"/>
                  </a:cubicBezTo>
                  <a:cubicBezTo>
                    <a:pt x="192" y="24"/>
                    <a:pt x="192" y="24"/>
                    <a:pt x="192" y="24"/>
                  </a:cubicBezTo>
                  <a:cubicBezTo>
                    <a:pt x="104" y="113"/>
                    <a:pt x="104" y="113"/>
                    <a:pt x="104" y="113"/>
                  </a:cubicBezTo>
                  <a:cubicBezTo>
                    <a:pt x="103" y="114"/>
                    <a:pt x="101" y="115"/>
                    <a:pt x="99" y="115"/>
                  </a:cubicBezTo>
                  <a:cubicBezTo>
                    <a:pt x="98" y="115"/>
                    <a:pt x="96" y="114"/>
                    <a:pt x="94" y="113"/>
                  </a:cubicBezTo>
                  <a:cubicBezTo>
                    <a:pt x="73" y="90"/>
                    <a:pt x="73" y="90"/>
                    <a:pt x="73" y="90"/>
                  </a:cubicBezTo>
                  <a:cubicBezTo>
                    <a:pt x="12" y="152"/>
                    <a:pt x="12" y="152"/>
                    <a:pt x="12" y="152"/>
                  </a:cubicBezTo>
                  <a:cubicBezTo>
                    <a:pt x="11" y="153"/>
                    <a:pt x="9" y="154"/>
                    <a:pt x="7" y="154"/>
                  </a:cubicBez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08" name="Rectangle 26">
              <a:extLst>
                <a:ext uri="{FF2B5EF4-FFF2-40B4-BE49-F238E27FC236}">
                  <a16:creationId xmlns:a16="http://schemas.microsoft.com/office/drawing/2014/main" id="{C1AE1597-1AB8-4DAD-86DE-1912103606E9}"/>
                </a:ext>
              </a:extLst>
            </p:cNvPr>
            <p:cNvSpPr>
              <a:spLocks noChangeArrowheads="1"/>
            </p:cNvSpPr>
            <p:nvPr/>
          </p:nvSpPr>
          <p:spPr bwMode="auto">
            <a:xfrm>
              <a:off x="2625383" y="1519083"/>
              <a:ext cx="142050" cy="17099"/>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09" name="Rectangle 27">
              <a:extLst>
                <a:ext uri="{FF2B5EF4-FFF2-40B4-BE49-F238E27FC236}">
                  <a16:creationId xmlns:a16="http://schemas.microsoft.com/office/drawing/2014/main" id="{6752731E-08DD-4061-9978-005B11C32A6D}"/>
                </a:ext>
              </a:extLst>
            </p:cNvPr>
            <p:cNvSpPr>
              <a:spLocks noChangeArrowheads="1"/>
            </p:cNvSpPr>
            <p:nvPr/>
          </p:nvSpPr>
          <p:spPr bwMode="auto">
            <a:xfrm>
              <a:off x="2625383" y="1551965"/>
              <a:ext cx="142050" cy="17099"/>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10" name="Freeform 28">
              <a:extLst>
                <a:ext uri="{FF2B5EF4-FFF2-40B4-BE49-F238E27FC236}">
                  <a16:creationId xmlns:a16="http://schemas.microsoft.com/office/drawing/2014/main" id="{9916A362-DFF3-41AC-AECD-0EEE2A0E9AEE}"/>
                </a:ext>
              </a:extLst>
            </p:cNvPr>
            <p:cNvSpPr>
              <a:spLocks noEditPoints="1"/>
            </p:cNvSpPr>
            <p:nvPr/>
          </p:nvSpPr>
          <p:spPr bwMode="auto">
            <a:xfrm>
              <a:off x="2628013" y="1324422"/>
              <a:ext cx="138104" cy="139419"/>
            </a:xfrm>
            <a:custGeom>
              <a:avLst/>
              <a:gdLst>
                <a:gd name="T0" fmla="*/ 72 w 141"/>
                <a:gd name="T1" fmla="*/ 92 h 142"/>
                <a:gd name="T2" fmla="*/ 49 w 141"/>
                <a:gd name="T3" fmla="*/ 69 h 142"/>
                <a:gd name="T4" fmla="*/ 72 w 141"/>
                <a:gd name="T5" fmla="*/ 46 h 142"/>
                <a:gd name="T6" fmla="*/ 95 w 141"/>
                <a:gd name="T7" fmla="*/ 69 h 142"/>
                <a:gd name="T8" fmla="*/ 72 w 141"/>
                <a:gd name="T9" fmla="*/ 92 h 142"/>
                <a:gd name="T10" fmla="*/ 141 w 141"/>
                <a:gd name="T11" fmla="*/ 77 h 142"/>
                <a:gd name="T12" fmla="*/ 141 w 141"/>
                <a:gd name="T13" fmla="*/ 61 h 142"/>
                <a:gd name="T14" fmla="*/ 140 w 141"/>
                <a:gd name="T15" fmla="*/ 60 h 142"/>
                <a:gd name="T16" fmla="*/ 123 w 141"/>
                <a:gd name="T17" fmla="*/ 54 h 142"/>
                <a:gd name="T18" fmla="*/ 119 w 141"/>
                <a:gd name="T19" fmla="*/ 43 h 142"/>
                <a:gd name="T20" fmla="*/ 127 w 141"/>
                <a:gd name="T21" fmla="*/ 26 h 142"/>
                <a:gd name="T22" fmla="*/ 128 w 141"/>
                <a:gd name="T23" fmla="*/ 24 h 142"/>
                <a:gd name="T24" fmla="*/ 123 w 141"/>
                <a:gd name="T25" fmla="*/ 19 h 142"/>
                <a:gd name="T26" fmla="*/ 117 w 141"/>
                <a:gd name="T27" fmla="*/ 12 h 142"/>
                <a:gd name="T28" fmla="*/ 115 w 141"/>
                <a:gd name="T29" fmla="*/ 13 h 142"/>
                <a:gd name="T30" fmla="*/ 98 w 141"/>
                <a:gd name="T31" fmla="*/ 22 h 142"/>
                <a:gd name="T32" fmla="*/ 87 w 141"/>
                <a:gd name="T33" fmla="*/ 19 h 142"/>
                <a:gd name="T34" fmla="*/ 80 w 141"/>
                <a:gd name="T35" fmla="*/ 0 h 142"/>
                <a:gd name="T36" fmla="*/ 63 w 141"/>
                <a:gd name="T37" fmla="*/ 0 h 142"/>
                <a:gd name="T38" fmla="*/ 62 w 141"/>
                <a:gd name="T39" fmla="*/ 1 h 142"/>
                <a:gd name="T40" fmla="*/ 57 w 141"/>
                <a:gd name="T41" fmla="*/ 18 h 142"/>
                <a:gd name="T42" fmla="*/ 45 w 141"/>
                <a:gd name="T43" fmla="*/ 22 h 142"/>
                <a:gd name="T44" fmla="*/ 26 w 141"/>
                <a:gd name="T45" fmla="*/ 13 h 142"/>
                <a:gd name="T46" fmla="*/ 15 w 141"/>
                <a:gd name="T47" fmla="*/ 24 h 142"/>
                <a:gd name="T48" fmla="*/ 16 w 141"/>
                <a:gd name="T49" fmla="*/ 27 h 142"/>
                <a:gd name="T50" fmla="*/ 24 w 141"/>
                <a:gd name="T51" fmla="*/ 43 h 142"/>
                <a:gd name="T52" fmla="*/ 20 w 141"/>
                <a:gd name="T53" fmla="*/ 54 h 142"/>
                <a:gd name="T54" fmla="*/ 0 w 141"/>
                <a:gd name="T55" fmla="*/ 61 h 142"/>
                <a:gd name="T56" fmla="*/ 0 w 141"/>
                <a:gd name="T57" fmla="*/ 78 h 142"/>
                <a:gd name="T58" fmla="*/ 2 w 141"/>
                <a:gd name="T59" fmla="*/ 79 h 142"/>
                <a:gd name="T60" fmla="*/ 20 w 141"/>
                <a:gd name="T61" fmla="*/ 84 h 142"/>
                <a:gd name="T62" fmla="*/ 24 w 141"/>
                <a:gd name="T63" fmla="*/ 96 h 142"/>
                <a:gd name="T64" fmla="*/ 15 w 141"/>
                <a:gd name="T65" fmla="*/ 115 h 142"/>
                <a:gd name="T66" fmla="*/ 27 w 141"/>
                <a:gd name="T67" fmla="*/ 126 h 142"/>
                <a:gd name="T68" fmla="*/ 29 w 141"/>
                <a:gd name="T69" fmla="*/ 125 h 142"/>
                <a:gd name="T70" fmla="*/ 46 w 141"/>
                <a:gd name="T71" fmla="*/ 117 h 142"/>
                <a:gd name="T72" fmla="*/ 57 w 141"/>
                <a:gd name="T73" fmla="*/ 122 h 142"/>
                <a:gd name="T74" fmla="*/ 64 w 141"/>
                <a:gd name="T75" fmla="*/ 142 h 142"/>
                <a:gd name="T76" fmla="*/ 80 w 141"/>
                <a:gd name="T77" fmla="*/ 142 h 142"/>
                <a:gd name="T78" fmla="*/ 81 w 141"/>
                <a:gd name="T79" fmla="*/ 139 h 142"/>
                <a:gd name="T80" fmla="*/ 87 w 141"/>
                <a:gd name="T81" fmla="*/ 122 h 142"/>
                <a:gd name="T82" fmla="*/ 98 w 141"/>
                <a:gd name="T83" fmla="*/ 117 h 142"/>
                <a:gd name="T84" fmla="*/ 117 w 141"/>
                <a:gd name="T85" fmla="*/ 126 h 142"/>
                <a:gd name="T86" fmla="*/ 129 w 141"/>
                <a:gd name="T87" fmla="*/ 114 h 142"/>
                <a:gd name="T88" fmla="*/ 128 w 141"/>
                <a:gd name="T89" fmla="*/ 112 h 142"/>
                <a:gd name="T90" fmla="*/ 119 w 141"/>
                <a:gd name="T91" fmla="*/ 96 h 142"/>
                <a:gd name="T92" fmla="*/ 123 w 141"/>
                <a:gd name="T93" fmla="*/ 84 h 142"/>
                <a:gd name="T94" fmla="*/ 141 w 141"/>
                <a:gd name="T95" fmla="*/ 7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1" h="142">
                  <a:moveTo>
                    <a:pt x="72" y="92"/>
                  </a:moveTo>
                  <a:cubicBezTo>
                    <a:pt x="59" y="92"/>
                    <a:pt x="49" y="82"/>
                    <a:pt x="49" y="69"/>
                  </a:cubicBezTo>
                  <a:cubicBezTo>
                    <a:pt x="49" y="57"/>
                    <a:pt x="59" y="46"/>
                    <a:pt x="72" y="46"/>
                  </a:cubicBezTo>
                  <a:cubicBezTo>
                    <a:pt x="85" y="46"/>
                    <a:pt x="95" y="57"/>
                    <a:pt x="95" y="69"/>
                  </a:cubicBezTo>
                  <a:cubicBezTo>
                    <a:pt x="95" y="82"/>
                    <a:pt x="85" y="92"/>
                    <a:pt x="72" y="92"/>
                  </a:cubicBezTo>
                  <a:close/>
                  <a:moveTo>
                    <a:pt x="141" y="77"/>
                  </a:moveTo>
                  <a:cubicBezTo>
                    <a:pt x="141" y="61"/>
                    <a:pt x="141" y="61"/>
                    <a:pt x="141" y="61"/>
                  </a:cubicBezTo>
                  <a:cubicBezTo>
                    <a:pt x="140" y="60"/>
                    <a:pt x="140" y="60"/>
                    <a:pt x="140" y="60"/>
                  </a:cubicBezTo>
                  <a:cubicBezTo>
                    <a:pt x="123" y="54"/>
                    <a:pt x="123" y="54"/>
                    <a:pt x="123" y="54"/>
                  </a:cubicBezTo>
                  <a:cubicBezTo>
                    <a:pt x="119" y="43"/>
                    <a:pt x="119" y="43"/>
                    <a:pt x="119" y="43"/>
                  </a:cubicBezTo>
                  <a:cubicBezTo>
                    <a:pt x="127" y="26"/>
                    <a:pt x="127" y="26"/>
                    <a:pt x="127" y="26"/>
                  </a:cubicBezTo>
                  <a:cubicBezTo>
                    <a:pt x="128" y="24"/>
                    <a:pt x="128" y="24"/>
                    <a:pt x="128" y="24"/>
                  </a:cubicBezTo>
                  <a:cubicBezTo>
                    <a:pt x="123" y="19"/>
                    <a:pt x="123" y="19"/>
                    <a:pt x="123" y="19"/>
                  </a:cubicBezTo>
                  <a:cubicBezTo>
                    <a:pt x="117" y="12"/>
                    <a:pt x="117" y="12"/>
                    <a:pt x="117" y="12"/>
                  </a:cubicBezTo>
                  <a:cubicBezTo>
                    <a:pt x="115" y="13"/>
                    <a:pt x="115" y="13"/>
                    <a:pt x="115" y="13"/>
                  </a:cubicBezTo>
                  <a:cubicBezTo>
                    <a:pt x="98" y="22"/>
                    <a:pt x="98" y="22"/>
                    <a:pt x="98" y="22"/>
                  </a:cubicBezTo>
                  <a:cubicBezTo>
                    <a:pt x="87" y="19"/>
                    <a:pt x="87" y="19"/>
                    <a:pt x="87" y="19"/>
                  </a:cubicBezTo>
                  <a:cubicBezTo>
                    <a:pt x="80" y="0"/>
                    <a:pt x="80" y="0"/>
                    <a:pt x="80" y="0"/>
                  </a:cubicBezTo>
                  <a:cubicBezTo>
                    <a:pt x="63" y="0"/>
                    <a:pt x="63" y="0"/>
                    <a:pt x="63" y="0"/>
                  </a:cubicBezTo>
                  <a:cubicBezTo>
                    <a:pt x="62" y="1"/>
                    <a:pt x="62" y="1"/>
                    <a:pt x="62" y="1"/>
                  </a:cubicBezTo>
                  <a:cubicBezTo>
                    <a:pt x="57" y="18"/>
                    <a:pt x="57" y="18"/>
                    <a:pt x="57" y="18"/>
                  </a:cubicBezTo>
                  <a:cubicBezTo>
                    <a:pt x="45" y="22"/>
                    <a:pt x="45" y="22"/>
                    <a:pt x="45" y="22"/>
                  </a:cubicBezTo>
                  <a:cubicBezTo>
                    <a:pt x="26" y="13"/>
                    <a:pt x="26" y="13"/>
                    <a:pt x="26" y="13"/>
                  </a:cubicBezTo>
                  <a:cubicBezTo>
                    <a:pt x="15" y="24"/>
                    <a:pt x="15" y="24"/>
                    <a:pt x="15" y="24"/>
                  </a:cubicBezTo>
                  <a:cubicBezTo>
                    <a:pt x="16" y="27"/>
                    <a:pt x="16" y="27"/>
                    <a:pt x="16" y="27"/>
                  </a:cubicBezTo>
                  <a:cubicBezTo>
                    <a:pt x="24" y="43"/>
                    <a:pt x="24" y="43"/>
                    <a:pt x="24" y="43"/>
                  </a:cubicBezTo>
                  <a:cubicBezTo>
                    <a:pt x="20" y="54"/>
                    <a:pt x="20" y="54"/>
                    <a:pt x="20" y="54"/>
                  </a:cubicBezTo>
                  <a:cubicBezTo>
                    <a:pt x="0" y="61"/>
                    <a:pt x="0" y="61"/>
                    <a:pt x="0" y="61"/>
                  </a:cubicBezTo>
                  <a:cubicBezTo>
                    <a:pt x="0" y="78"/>
                    <a:pt x="0" y="78"/>
                    <a:pt x="0" y="78"/>
                  </a:cubicBezTo>
                  <a:cubicBezTo>
                    <a:pt x="2" y="79"/>
                    <a:pt x="2" y="79"/>
                    <a:pt x="2" y="79"/>
                  </a:cubicBezTo>
                  <a:cubicBezTo>
                    <a:pt x="20" y="84"/>
                    <a:pt x="20" y="84"/>
                    <a:pt x="20" y="84"/>
                  </a:cubicBezTo>
                  <a:cubicBezTo>
                    <a:pt x="24" y="96"/>
                    <a:pt x="24" y="96"/>
                    <a:pt x="24" y="96"/>
                  </a:cubicBezTo>
                  <a:cubicBezTo>
                    <a:pt x="15" y="115"/>
                    <a:pt x="15" y="115"/>
                    <a:pt x="15" y="115"/>
                  </a:cubicBezTo>
                  <a:cubicBezTo>
                    <a:pt x="27" y="126"/>
                    <a:pt x="27" y="126"/>
                    <a:pt x="27" y="126"/>
                  </a:cubicBezTo>
                  <a:cubicBezTo>
                    <a:pt x="29" y="125"/>
                    <a:pt x="29" y="125"/>
                    <a:pt x="29" y="125"/>
                  </a:cubicBezTo>
                  <a:cubicBezTo>
                    <a:pt x="46" y="117"/>
                    <a:pt x="46" y="117"/>
                    <a:pt x="46" y="117"/>
                  </a:cubicBezTo>
                  <a:cubicBezTo>
                    <a:pt x="57" y="122"/>
                    <a:pt x="57" y="122"/>
                    <a:pt x="57" y="122"/>
                  </a:cubicBezTo>
                  <a:cubicBezTo>
                    <a:pt x="64" y="142"/>
                    <a:pt x="64" y="142"/>
                    <a:pt x="64" y="142"/>
                  </a:cubicBezTo>
                  <a:cubicBezTo>
                    <a:pt x="80" y="142"/>
                    <a:pt x="80" y="142"/>
                    <a:pt x="80" y="142"/>
                  </a:cubicBezTo>
                  <a:cubicBezTo>
                    <a:pt x="81" y="139"/>
                    <a:pt x="81" y="139"/>
                    <a:pt x="81" y="139"/>
                  </a:cubicBezTo>
                  <a:cubicBezTo>
                    <a:pt x="87" y="122"/>
                    <a:pt x="87" y="122"/>
                    <a:pt x="87" y="122"/>
                  </a:cubicBezTo>
                  <a:cubicBezTo>
                    <a:pt x="98" y="117"/>
                    <a:pt x="98" y="117"/>
                    <a:pt x="98" y="117"/>
                  </a:cubicBezTo>
                  <a:cubicBezTo>
                    <a:pt x="117" y="126"/>
                    <a:pt x="117" y="126"/>
                    <a:pt x="117" y="126"/>
                  </a:cubicBezTo>
                  <a:cubicBezTo>
                    <a:pt x="129" y="114"/>
                    <a:pt x="129" y="114"/>
                    <a:pt x="129" y="114"/>
                  </a:cubicBezTo>
                  <a:cubicBezTo>
                    <a:pt x="128" y="112"/>
                    <a:pt x="128" y="112"/>
                    <a:pt x="128" y="112"/>
                  </a:cubicBezTo>
                  <a:cubicBezTo>
                    <a:pt x="119" y="96"/>
                    <a:pt x="119" y="96"/>
                    <a:pt x="119" y="96"/>
                  </a:cubicBezTo>
                  <a:cubicBezTo>
                    <a:pt x="123" y="84"/>
                    <a:pt x="123" y="84"/>
                    <a:pt x="123" y="84"/>
                  </a:cubicBezTo>
                  <a:lnTo>
                    <a:pt x="141"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11" name="Oval 29">
              <a:extLst>
                <a:ext uri="{FF2B5EF4-FFF2-40B4-BE49-F238E27FC236}">
                  <a16:creationId xmlns:a16="http://schemas.microsoft.com/office/drawing/2014/main" id="{94132B2C-7DDA-476E-A47B-2B5E50506973}"/>
                </a:ext>
              </a:extLst>
            </p:cNvPr>
            <p:cNvSpPr>
              <a:spLocks noChangeArrowheads="1"/>
            </p:cNvSpPr>
            <p:nvPr/>
          </p:nvSpPr>
          <p:spPr bwMode="auto">
            <a:xfrm>
              <a:off x="2955517" y="1482256"/>
              <a:ext cx="163095" cy="163094"/>
            </a:xfrm>
            <a:prstGeom prst="ellipse">
              <a:avLst/>
            </a:prstGeom>
            <a:solidFill>
              <a:srgbClr val="4FE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12" name="Freeform 30">
              <a:extLst>
                <a:ext uri="{FF2B5EF4-FFF2-40B4-BE49-F238E27FC236}">
                  <a16:creationId xmlns:a16="http://schemas.microsoft.com/office/drawing/2014/main" id="{BD7989D5-BAF8-4C55-AD62-7870372C191B}"/>
                </a:ext>
              </a:extLst>
            </p:cNvPr>
            <p:cNvSpPr>
              <a:spLocks/>
            </p:cNvSpPr>
            <p:nvPr/>
          </p:nvSpPr>
          <p:spPr bwMode="auto">
            <a:xfrm>
              <a:off x="2993661" y="1529606"/>
              <a:ext cx="88124" cy="68394"/>
            </a:xfrm>
            <a:custGeom>
              <a:avLst/>
              <a:gdLst>
                <a:gd name="T0" fmla="*/ 22 w 67"/>
                <a:gd name="T1" fmla="*/ 52 h 52"/>
                <a:gd name="T2" fmla="*/ 0 w 67"/>
                <a:gd name="T3" fmla="*/ 29 h 52"/>
                <a:gd name="T4" fmla="*/ 6 w 67"/>
                <a:gd name="T5" fmla="*/ 23 h 52"/>
                <a:gd name="T6" fmla="*/ 22 w 67"/>
                <a:gd name="T7" fmla="*/ 39 h 52"/>
                <a:gd name="T8" fmla="*/ 61 w 67"/>
                <a:gd name="T9" fmla="*/ 0 h 52"/>
                <a:gd name="T10" fmla="*/ 67 w 67"/>
                <a:gd name="T11" fmla="*/ 6 h 52"/>
                <a:gd name="T12" fmla="*/ 22 w 67"/>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67" h="52">
                  <a:moveTo>
                    <a:pt x="22" y="52"/>
                  </a:moveTo>
                  <a:lnTo>
                    <a:pt x="0" y="29"/>
                  </a:lnTo>
                  <a:lnTo>
                    <a:pt x="6" y="23"/>
                  </a:lnTo>
                  <a:lnTo>
                    <a:pt x="22" y="39"/>
                  </a:lnTo>
                  <a:lnTo>
                    <a:pt x="61" y="0"/>
                  </a:lnTo>
                  <a:lnTo>
                    <a:pt x="67" y="6"/>
                  </a:lnTo>
                  <a:lnTo>
                    <a:pt x="22"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13" name="Freeform 31">
              <a:extLst>
                <a:ext uri="{FF2B5EF4-FFF2-40B4-BE49-F238E27FC236}">
                  <a16:creationId xmlns:a16="http://schemas.microsoft.com/office/drawing/2014/main" id="{555BE5A4-E819-434A-BAA2-A3F8E17EDAD8}"/>
                </a:ext>
              </a:extLst>
            </p:cNvPr>
            <p:cNvSpPr>
              <a:spLocks/>
            </p:cNvSpPr>
            <p:nvPr/>
          </p:nvSpPr>
          <p:spPr bwMode="auto">
            <a:xfrm>
              <a:off x="2589870" y="1219200"/>
              <a:ext cx="455086" cy="60503"/>
            </a:xfrm>
            <a:custGeom>
              <a:avLst/>
              <a:gdLst>
                <a:gd name="T0" fmla="*/ 452 w 466"/>
                <a:gd name="T1" fmla="*/ 0 h 61"/>
                <a:gd name="T2" fmla="*/ 14 w 466"/>
                <a:gd name="T3" fmla="*/ 0 h 61"/>
                <a:gd name="T4" fmla="*/ 0 w 466"/>
                <a:gd name="T5" fmla="*/ 14 h 61"/>
                <a:gd name="T6" fmla="*/ 0 w 466"/>
                <a:gd name="T7" fmla="*/ 61 h 61"/>
                <a:gd name="T8" fmla="*/ 466 w 466"/>
                <a:gd name="T9" fmla="*/ 61 h 61"/>
                <a:gd name="T10" fmla="*/ 466 w 466"/>
                <a:gd name="T11" fmla="*/ 14 h 61"/>
                <a:gd name="T12" fmla="*/ 452 w 466"/>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466" h="61">
                  <a:moveTo>
                    <a:pt x="452" y="0"/>
                  </a:moveTo>
                  <a:cubicBezTo>
                    <a:pt x="14" y="0"/>
                    <a:pt x="14" y="0"/>
                    <a:pt x="14" y="0"/>
                  </a:cubicBezTo>
                  <a:cubicBezTo>
                    <a:pt x="6" y="0"/>
                    <a:pt x="0" y="6"/>
                    <a:pt x="0" y="14"/>
                  </a:cubicBezTo>
                  <a:cubicBezTo>
                    <a:pt x="0" y="61"/>
                    <a:pt x="0" y="61"/>
                    <a:pt x="0" y="61"/>
                  </a:cubicBezTo>
                  <a:cubicBezTo>
                    <a:pt x="466" y="61"/>
                    <a:pt x="466" y="61"/>
                    <a:pt x="466" y="61"/>
                  </a:cubicBezTo>
                  <a:cubicBezTo>
                    <a:pt x="466" y="14"/>
                    <a:pt x="466" y="14"/>
                    <a:pt x="466" y="14"/>
                  </a:cubicBezTo>
                  <a:cubicBezTo>
                    <a:pt x="466" y="6"/>
                    <a:pt x="460" y="0"/>
                    <a:pt x="452" y="0"/>
                  </a:cubicBezTo>
                  <a:close/>
                </a:path>
              </a:pathLst>
            </a:custGeom>
            <a:solidFill>
              <a:srgbClr val="4FE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grpSp>
      <p:sp>
        <p:nvSpPr>
          <p:cNvPr id="5" name="TextBox 4">
            <a:extLst>
              <a:ext uri="{FF2B5EF4-FFF2-40B4-BE49-F238E27FC236}">
                <a16:creationId xmlns:a16="http://schemas.microsoft.com/office/drawing/2014/main" id="{B8A95BDE-6F3E-4D27-807E-A6644AD16946}"/>
              </a:ext>
            </a:extLst>
          </p:cNvPr>
          <p:cNvSpPr txBox="1"/>
          <p:nvPr/>
        </p:nvSpPr>
        <p:spPr>
          <a:xfrm>
            <a:off x="1813110" y="5558316"/>
            <a:ext cx="1298432" cy="169277"/>
          </a:xfrm>
          <a:prstGeom prst="rect">
            <a:avLst/>
          </a:prstGeom>
          <a:solidFill>
            <a:schemeClr val="bg1"/>
          </a:solidFill>
        </p:spPr>
        <p:txBody>
          <a:bodyPr wrap="none" lIns="0" tIns="0" rIns="0" bIns="0" rtlCol="0">
            <a:spAutoFit/>
          </a:bodyPr>
          <a:lstStyle/>
          <a:p>
            <a:pPr algn="l"/>
            <a:r>
              <a:rPr lang="en-US" sz="1100">
                <a:gradFill>
                  <a:gsLst>
                    <a:gs pos="2917">
                      <a:schemeClr val="tx1"/>
                    </a:gs>
                    <a:gs pos="30000">
                      <a:schemeClr val="tx1"/>
                    </a:gs>
                  </a:gsLst>
                  <a:lin ang="5400000" scaled="0"/>
                </a:gradFill>
                <a:latin typeface="+mj-lt"/>
              </a:rPr>
              <a:t>Multi-cloud offering</a:t>
            </a:r>
          </a:p>
        </p:txBody>
      </p:sp>
      <p:pic>
        <p:nvPicPr>
          <p:cNvPr id="6" name="Graphic 5" descr="Alibaba cloud logo">
            <a:extLst>
              <a:ext uri="{FF2B5EF4-FFF2-40B4-BE49-F238E27FC236}">
                <a16:creationId xmlns:a16="http://schemas.microsoft.com/office/drawing/2014/main" id="{4A7DD495-A582-4588-9BAC-C8F589FD2F4C}"/>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4347351" y="5553163"/>
            <a:ext cx="396167" cy="203255"/>
          </a:xfrm>
          <a:prstGeom prst="rect">
            <a:avLst/>
          </a:prstGeom>
        </p:spPr>
      </p:pic>
      <p:pic>
        <p:nvPicPr>
          <p:cNvPr id="7" name="Graphic 6" descr="AWS logo">
            <a:extLst>
              <a:ext uri="{FF2B5EF4-FFF2-40B4-BE49-F238E27FC236}">
                <a16:creationId xmlns:a16="http://schemas.microsoft.com/office/drawing/2014/main" id="{22EB988A-EBAD-4B00-BAAE-05FBFA1CD7DB}"/>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3219827" y="5536807"/>
            <a:ext cx="291141" cy="291141"/>
          </a:xfrm>
          <a:prstGeom prst="rect">
            <a:avLst/>
          </a:prstGeom>
        </p:spPr>
      </p:pic>
      <p:pic>
        <p:nvPicPr>
          <p:cNvPr id="8" name="Graphic 7" descr="Google cloud logo">
            <a:extLst>
              <a:ext uri="{FF2B5EF4-FFF2-40B4-BE49-F238E27FC236}">
                <a16:creationId xmlns:a16="http://schemas.microsoft.com/office/drawing/2014/main" id="{9F067C35-0615-4D1A-8904-0426A38C1C31}"/>
              </a:ext>
            </a:extLst>
          </p:cNvPr>
          <p:cNvPicPr>
            <a:picLocks noChangeAspect="1"/>
          </p:cNvPicPr>
          <p:nvPr/>
        </p:nvPicPr>
        <p:blipFill rotWithShape="1">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rcRect l="9401" t="36396" r="8939" b="38967"/>
          <a:stretch/>
        </p:blipFill>
        <p:spPr>
          <a:xfrm>
            <a:off x="3576563" y="5550235"/>
            <a:ext cx="693116" cy="209109"/>
          </a:xfrm>
          <a:prstGeom prst="rect">
            <a:avLst/>
          </a:prstGeom>
        </p:spPr>
      </p:pic>
      <p:pic>
        <p:nvPicPr>
          <p:cNvPr id="9" name="Graphic 8">
            <a:extLst>
              <a:ext uri="{FF2B5EF4-FFF2-40B4-BE49-F238E27FC236}">
                <a16:creationId xmlns:a16="http://schemas.microsoft.com/office/drawing/2014/main" id="{94B89ABE-C28C-85DB-818E-3D9058ACBE4A}"/>
              </a:ext>
            </a:extLst>
          </p:cNvPr>
          <p:cNvPicPr>
            <a:picLocks noChangeAspect="1"/>
          </p:cNvPicPr>
          <p:nvPr/>
        </p:nvPicPr>
        <p:blipFill>
          <a:blip r:embed="rId70">
            <a:extLst>
              <a:ext uri="{28A0092B-C50C-407E-A947-70E740481C1C}">
                <a14:useLocalDpi xmlns:a14="http://schemas.microsoft.com/office/drawing/2010/main" val="0"/>
              </a:ext>
              <a:ext uri="{96DAC541-7B7A-43D3-8B79-37D633B846F1}">
                <asvg:svgBlip xmlns:asvg="http://schemas.microsoft.com/office/drawing/2016/SVG/main" r:embed="rId71"/>
              </a:ext>
            </a:extLst>
          </a:blip>
          <a:stretch>
            <a:fillRect/>
          </a:stretch>
        </p:blipFill>
        <p:spPr>
          <a:xfrm>
            <a:off x="3547072" y="4597103"/>
            <a:ext cx="165100" cy="165100"/>
          </a:xfrm>
          <a:prstGeom prst="rect">
            <a:avLst/>
          </a:prstGeom>
        </p:spPr>
      </p:pic>
      <p:pic>
        <p:nvPicPr>
          <p:cNvPr id="10" name="Graphic 9">
            <a:extLst>
              <a:ext uri="{FF2B5EF4-FFF2-40B4-BE49-F238E27FC236}">
                <a16:creationId xmlns:a16="http://schemas.microsoft.com/office/drawing/2014/main" id="{FAAEB629-5D9B-7A22-C3E1-122AC14488E7}"/>
              </a:ext>
            </a:extLst>
          </p:cNvPr>
          <p:cNvPicPr>
            <a:picLocks noChangeAspect="1"/>
          </p:cNvPicPr>
          <p:nvPr/>
        </p:nvPicPr>
        <p:blipFill>
          <a:blip r:embed="rId70">
            <a:extLst>
              <a:ext uri="{28A0092B-C50C-407E-A947-70E740481C1C}">
                <a14:useLocalDpi xmlns:a14="http://schemas.microsoft.com/office/drawing/2010/main" val="0"/>
              </a:ext>
              <a:ext uri="{96DAC541-7B7A-43D3-8B79-37D633B846F1}">
                <asvg:svgBlip xmlns:asvg="http://schemas.microsoft.com/office/drawing/2016/SVG/main" r:embed="rId71"/>
              </a:ext>
            </a:extLst>
          </a:blip>
          <a:stretch>
            <a:fillRect/>
          </a:stretch>
        </p:blipFill>
        <p:spPr>
          <a:xfrm>
            <a:off x="2044056" y="3033140"/>
            <a:ext cx="137160" cy="137160"/>
          </a:xfrm>
          <a:prstGeom prst="rect">
            <a:avLst/>
          </a:prstGeom>
        </p:spPr>
      </p:pic>
    </p:spTree>
    <p:extLst>
      <p:ext uri="{BB962C8B-B14F-4D97-AF65-F5344CB8AC3E}">
        <p14:creationId xmlns:p14="http://schemas.microsoft.com/office/powerpoint/2010/main" val="3567007767"/>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Analytics Platform rectangle">
            <a:extLst>
              <a:ext uri="{FF2B5EF4-FFF2-40B4-BE49-F238E27FC236}">
                <a16:creationId xmlns:a16="http://schemas.microsoft.com/office/drawing/2014/main" id="{ED828BE3-DA7F-4791-8B43-CB4649BB7CB4}"/>
              </a:ext>
            </a:extLst>
          </p:cNvPr>
          <p:cNvSpPr/>
          <p:nvPr/>
        </p:nvSpPr>
        <p:spPr bwMode="auto">
          <a:xfrm>
            <a:off x="1234440" y="322405"/>
            <a:ext cx="10404836" cy="3531329"/>
          </a:xfrm>
          <a:prstGeom prst="rect">
            <a:avLst/>
          </a:prstGeom>
          <a:solidFill>
            <a:schemeClr val="bg1">
              <a:lumMod val="95000"/>
            </a:schemeClr>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91440" bIns="91440" numCol="1" spcCol="0" rtlCol="0" fromWordArt="0" anchor="t" anchorCtr="0" forceAA="0" compatLnSpc="1">
            <a:prstTxWarp prst="textNoShape">
              <a:avLst/>
            </a:prstTxWarp>
            <a:noAutofit/>
          </a:bodyPr>
          <a:lstStyle/>
          <a:p>
            <a:pPr marL="0" marR="0" lvl="0" indent="0" algn="l" defTabSz="710593" rtl="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endParaRPr>
          </a:p>
        </p:txBody>
      </p:sp>
      <p:sp>
        <p:nvSpPr>
          <p:cNvPr id="3" name="TextBox 2">
            <a:extLst>
              <a:ext uri="{FF2B5EF4-FFF2-40B4-BE49-F238E27FC236}">
                <a16:creationId xmlns:a16="http://schemas.microsoft.com/office/drawing/2014/main" id="{C1DF056C-C552-42CF-A75D-5A5692F7F263}"/>
              </a:ext>
            </a:extLst>
          </p:cNvPr>
          <p:cNvSpPr txBox="1"/>
          <p:nvPr/>
        </p:nvSpPr>
        <p:spPr>
          <a:xfrm>
            <a:off x="1416301" y="384428"/>
            <a:ext cx="1065997" cy="153888"/>
          </a:xfrm>
          <a:prstGeom prst="rect">
            <a:avLst/>
          </a:prstGeom>
          <a:noFill/>
        </p:spPr>
        <p:txBody>
          <a:bodyPr wrap="non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Analytics Platform</a:t>
            </a:r>
          </a:p>
        </p:txBody>
      </p:sp>
      <p:pic>
        <p:nvPicPr>
          <p:cNvPr id="4" name="Picture 3" descr="Azure synapse">
            <a:extLst>
              <a:ext uri="{FF2B5EF4-FFF2-40B4-BE49-F238E27FC236}">
                <a16:creationId xmlns:a16="http://schemas.microsoft.com/office/drawing/2014/main" id="{96692712-1DF5-40A3-88E2-5C55B67DF5A9}"/>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3"/>
          <a:stretch/>
        </p:blipFill>
        <p:spPr>
          <a:xfrm>
            <a:off x="2528304" y="395702"/>
            <a:ext cx="153882" cy="162643"/>
          </a:xfrm>
          <a:prstGeom prst="rect">
            <a:avLst/>
          </a:prstGeom>
        </p:spPr>
      </p:pic>
      <p:cxnSp>
        <p:nvCxnSpPr>
          <p:cNvPr id="787" name="Straight Arrow Connector 786">
            <a:extLst>
              <a:ext uri="{FF2B5EF4-FFF2-40B4-BE49-F238E27FC236}">
                <a16:creationId xmlns:a16="http://schemas.microsoft.com/office/drawing/2014/main" id="{40A9DDA0-C577-4863-9807-D04E523CC7ED}"/>
              </a:ext>
              <a:ext uri="{C183D7F6-B498-43B3-948B-1728B52AA6E4}">
                <adec:decorative xmlns:adec="http://schemas.microsoft.com/office/drawing/2017/decorative" val="1"/>
              </a:ext>
            </a:extLst>
          </p:cNvPr>
          <p:cNvCxnSpPr>
            <a:cxnSpLocks/>
          </p:cNvCxnSpPr>
          <p:nvPr/>
        </p:nvCxnSpPr>
        <p:spPr>
          <a:xfrm rot="16200000">
            <a:off x="6020889" y="1314244"/>
            <a:ext cx="30070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543" name="Straight Arrow Connector 542">
            <a:extLst>
              <a:ext uri="{FF2B5EF4-FFF2-40B4-BE49-F238E27FC236}">
                <a16:creationId xmlns:a16="http://schemas.microsoft.com/office/drawing/2014/main" id="{BCD31C99-BC33-45A6-89BB-FC0FAF254C72}"/>
              </a:ext>
              <a:ext uri="{C183D7F6-B498-43B3-948B-1728B52AA6E4}">
                <adec:decorative xmlns:adec="http://schemas.microsoft.com/office/drawing/2017/decorative" val="1"/>
              </a:ext>
            </a:extLst>
          </p:cNvPr>
          <p:cNvCxnSpPr>
            <a:cxnSpLocks/>
          </p:cNvCxnSpPr>
          <p:nvPr/>
        </p:nvCxnSpPr>
        <p:spPr>
          <a:xfrm rot="16200000">
            <a:off x="1839845" y="1314245"/>
            <a:ext cx="30070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544" name="Straight Arrow Connector 543">
            <a:extLst>
              <a:ext uri="{FF2B5EF4-FFF2-40B4-BE49-F238E27FC236}">
                <a16:creationId xmlns:a16="http://schemas.microsoft.com/office/drawing/2014/main" id="{0A0DA9B4-74EE-4E1C-94C8-BF82EB3B69D2}"/>
              </a:ext>
              <a:ext uri="{C183D7F6-B498-43B3-948B-1728B52AA6E4}">
                <adec:decorative xmlns:adec="http://schemas.microsoft.com/office/drawing/2017/decorative" val="1"/>
              </a:ext>
            </a:extLst>
          </p:cNvPr>
          <p:cNvCxnSpPr>
            <a:cxnSpLocks/>
          </p:cNvCxnSpPr>
          <p:nvPr/>
        </p:nvCxnSpPr>
        <p:spPr>
          <a:xfrm rot="16200000">
            <a:off x="9220825" y="1314244"/>
            <a:ext cx="30070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545" name="Straight Arrow Connector 544">
            <a:extLst>
              <a:ext uri="{FF2B5EF4-FFF2-40B4-BE49-F238E27FC236}">
                <a16:creationId xmlns:a16="http://schemas.microsoft.com/office/drawing/2014/main" id="{B49AB10F-93DD-4BF5-8993-986697E483FC}"/>
              </a:ext>
              <a:ext uri="{C183D7F6-B498-43B3-948B-1728B52AA6E4}">
                <adec:decorative xmlns:adec="http://schemas.microsoft.com/office/drawing/2017/decorative" val="1"/>
              </a:ext>
            </a:extLst>
          </p:cNvPr>
          <p:cNvCxnSpPr>
            <a:cxnSpLocks/>
          </p:cNvCxnSpPr>
          <p:nvPr/>
        </p:nvCxnSpPr>
        <p:spPr>
          <a:xfrm rot="16200000">
            <a:off x="4703453" y="1314244"/>
            <a:ext cx="30070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786" name="Straight Arrow Connector 785">
            <a:extLst>
              <a:ext uri="{FF2B5EF4-FFF2-40B4-BE49-F238E27FC236}">
                <a16:creationId xmlns:a16="http://schemas.microsoft.com/office/drawing/2014/main" id="{36A4EE54-F57E-4174-984A-A51BC7DFE35A}"/>
              </a:ext>
              <a:ext uri="{C183D7F6-B498-43B3-948B-1728B52AA6E4}">
                <adec:decorative xmlns:adec="http://schemas.microsoft.com/office/drawing/2017/decorative" val="1"/>
              </a:ext>
            </a:extLst>
          </p:cNvPr>
          <p:cNvCxnSpPr>
            <a:cxnSpLocks/>
          </p:cNvCxnSpPr>
          <p:nvPr/>
        </p:nvCxnSpPr>
        <p:spPr>
          <a:xfrm rot="16200000">
            <a:off x="3125668" y="1314245"/>
            <a:ext cx="30070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sp>
        <p:nvSpPr>
          <p:cNvPr id="1058" name="Oval 1057" descr="Dark blue circle">
            <a:extLst>
              <a:ext uri="{FF2B5EF4-FFF2-40B4-BE49-F238E27FC236}">
                <a16:creationId xmlns:a16="http://schemas.microsoft.com/office/drawing/2014/main" id="{02C17090-423B-4491-ABCB-0B080FFC669D}"/>
              </a:ext>
            </a:extLst>
          </p:cNvPr>
          <p:cNvSpPr/>
          <p:nvPr/>
        </p:nvSpPr>
        <p:spPr bwMode="auto">
          <a:xfrm>
            <a:off x="1936333" y="1451013"/>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59" name="Oval 1058" descr="Dark blue circle">
            <a:extLst>
              <a:ext uri="{FF2B5EF4-FFF2-40B4-BE49-F238E27FC236}">
                <a16:creationId xmlns:a16="http://schemas.microsoft.com/office/drawing/2014/main" id="{4049FD33-13DA-478A-9D66-1714CB38E745}"/>
              </a:ext>
            </a:extLst>
          </p:cNvPr>
          <p:cNvSpPr/>
          <p:nvPr/>
        </p:nvSpPr>
        <p:spPr bwMode="auto">
          <a:xfrm>
            <a:off x="3221683" y="1477191"/>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60" name="Oval 1059" descr="Dark blue circle">
            <a:extLst>
              <a:ext uri="{FF2B5EF4-FFF2-40B4-BE49-F238E27FC236}">
                <a16:creationId xmlns:a16="http://schemas.microsoft.com/office/drawing/2014/main" id="{08CA09DD-7240-45CC-BBC0-6E7F1A47FA58}"/>
              </a:ext>
            </a:extLst>
          </p:cNvPr>
          <p:cNvSpPr/>
          <p:nvPr/>
        </p:nvSpPr>
        <p:spPr bwMode="auto">
          <a:xfrm>
            <a:off x="4795409" y="1471550"/>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61" name="Oval 1060" descr="Dark blue circle">
            <a:extLst>
              <a:ext uri="{FF2B5EF4-FFF2-40B4-BE49-F238E27FC236}">
                <a16:creationId xmlns:a16="http://schemas.microsoft.com/office/drawing/2014/main" id="{869E82BD-70EA-4360-A2BB-D6905D18B288}"/>
              </a:ext>
            </a:extLst>
          </p:cNvPr>
          <p:cNvSpPr/>
          <p:nvPr/>
        </p:nvSpPr>
        <p:spPr bwMode="auto">
          <a:xfrm>
            <a:off x="6121770" y="1451037"/>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62" name="Oval 1061" descr="Dark blue circle">
            <a:extLst>
              <a:ext uri="{FF2B5EF4-FFF2-40B4-BE49-F238E27FC236}">
                <a16:creationId xmlns:a16="http://schemas.microsoft.com/office/drawing/2014/main" id="{41FA5C7F-9EDB-44F0-A03C-1D3BDD8C616B}"/>
              </a:ext>
            </a:extLst>
          </p:cNvPr>
          <p:cNvSpPr/>
          <p:nvPr/>
        </p:nvSpPr>
        <p:spPr bwMode="auto">
          <a:xfrm>
            <a:off x="9327189" y="1446216"/>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540" name="Group 539" descr="Data consumption">
            <a:extLst>
              <a:ext uri="{FF2B5EF4-FFF2-40B4-BE49-F238E27FC236}">
                <a16:creationId xmlns:a16="http://schemas.microsoft.com/office/drawing/2014/main" id="{0060A96D-77F5-4C17-984A-86ABC33A4A7B}"/>
              </a:ext>
            </a:extLst>
          </p:cNvPr>
          <p:cNvGrpSpPr/>
          <p:nvPr/>
        </p:nvGrpSpPr>
        <p:grpSpPr>
          <a:xfrm>
            <a:off x="318354" y="556239"/>
            <a:ext cx="292796" cy="758952"/>
            <a:chOff x="318354" y="556239"/>
            <a:chExt cx="292796" cy="758952"/>
          </a:xfrm>
        </p:grpSpPr>
        <p:cxnSp>
          <p:nvCxnSpPr>
            <p:cNvPr id="541" name="Straight Arrow Connector 540">
              <a:extLst>
                <a:ext uri="{FF2B5EF4-FFF2-40B4-BE49-F238E27FC236}">
                  <a16:creationId xmlns:a16="http://schemas.microsoft.com/office/drawing/2014/main" id="{CC32F197-273F-45B3-897E-B517F72D0404}"/>
                </a:ext>
              </a:extLst>
            </p:cNvPr>
            <p:cNvCxnSpPr>
              <a:cxnSpLocks/>
            </p:cNvCxnSpPr>
            <p:nvPr/>
          </p:nvCxnSpPr>
          <p:spPr>
            <a:xfrm rot="16200000">
              <a:off x="231674" y="935715"/>
              <a:ext cx="758952"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542" name="TextBox 541">
              <a:extLst>
                <a:ext uri="{FF2B5EF4-FFF2-40B4-BE49-F238E27FC236}">
                  <a16:creationId xmlns:a16="http://schemas.microsoft.com/office/drawing/2014/main" id="{A431B5FC-D5C2-4ED6-B5BC-3579FA07EC77}"/>
                </a:ext>
              </a:extLst>
            </p:cNvPr>
            <p:cNvSpPr txBox="1"/>
            <p:nvPr/>
          </p:nvSpPr>
          <p:spPr>
            <a:xfrm rot="16200000">
              <a:off x="96008" y="809758"/>
              <a:ext cx="690913"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Data </a:t>
              </a:r>
              <a:b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b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consumption</a:t>
              </a:r>
            </a:p>
          </p:txBody>
        </p:sp>
      </p:grpSp>
      <p:grpSp>
        <p:nvGrpSpPr>
          <p:cNvPr id="562" name="Group 561" descr="Internal first-party">
            <a:extLst>
              <a:ext uri="{FF2B5EF4-FFF2-40B4-BE49-F238E27FC236}">
                <a16:creationId xmlns:a16="http://schemas.microsoft.com/office/drawing/2014/main" id="{F1894449-A0B5-45B4-A5C3-645A5490E722}"/>
              </a:ext>
            </a:extLst>
          </p:cNvPr>
          <p:cNvGrpSpPr/>
          <p:nvPr/>
        </p:nvGrpSpPr>
        <p:grpSpPr>
          <a:xfrm>
            <a:off x="4895711" y="6522595"/>
            <a:ext cx="4005806" cy="158890"/>
            <a:chOff x="2857041" y="6303273"/>
            <a:chExt cx="5797295" cy="158890"/>
          </a:xfrm>
        </p:grpSpPr>
        <p:cxnSp>
          <p:nvCxnSpPr>
            <p:cNvPr id="563" name="Straight Arrow Connector 562">
              <a:extLst>
                <a:ext uri="{FF2B5EF4-FFF2-40B4-BE49-F238E27FC236}">
                  <a16:creationId xmlns:a16="http://schemas.microsoft.com/office/drawing/2014/main" id="{6502B18F-911A-4437-951F-CDFEE2306194}"/>
                </a:ext>
              </a:extLst>
            </p:cNvPr>
            <p:cNvCxnSpPr>
              <a:cxnSpLocks/>
            </p:cNvCxnSpPr>
            <p:nvPr/>
          </p:nvCxnSpPr>
          <p:spPr>
            <a:xfrm rot="10800000" flipV="1">
              <a:off x="2857041" y="6303273"/>
              <a:ext cx="5797295"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564" name="TextBox 563">
              <a:extLst>
                <a:ext uri="{FF2B5EF4-FFF2-40B4-BE49-F238E27FC236}">
                  <a16:creationId xmlns:a16="http://schemas.microsoft.com/office/drawing/2014/main" id="{8B7D7165-03F0-4369-92CB-4CECCC3C0245}"/>
                </a:ext>
              </a:extLst>
            </p:cNvPr>
            <p:cNvSpPr txBox="1"/>
            <p:nvPr/>
          </p:nvSpPr>
          <p:spPr>
            <a:xfrm>
              <a:off x="5508897" y="6354441"/>
              <a:ext cx="493580" cy="107722"/>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n-US" sz="700" b="0" i="0" u="none" strike="noStrike" kern="1200" cap="none" spc="0" normalizeH="0" baseline="0" noProof="0">
                  <a:ln>
                    <a:noFill/>
                  </a:ln>
                  <a:solidFill>
                    <a:srgbClr val="000000">
                      <a:lumMod val="65000"/>
                      <a:lumOff val="35000"/>
                    </a:srgbClr>
                  </a:solidFill>
                  <a:effectLst/>
                  <a:uLnTx/>
                  <a:uFillTx/>
                  <a:latin typeface="Segoe UI"/>
                  <a:ea typeface="+mn-ea"/>
                  <a:cs typeface="+mn-cs"/>
                </a:rPr>
                <a:t>Internal first-party</a:t>
              </a:r>
            </a:p>
          </p:txBody>
        </p:sp>
      </p:grpSp>
      <p:grpSp>
        <p:nvGrpSpPr>
          <p:cNvPr id="565" name="Group 564" descr="Second-partly">
            <a:extLst>
              <a:ext uri="{FF2B5EF4-FFF2-40B4-BE49-F238E27FC236}">
                <a16:creationId xmlns:a16="http://schemas.microsoft.com/office/drawing/2014/main" id="{34026A8C-E71E-4A9D-B721-62D084E4F972}"/>
              </a:ext>
            </a:extLst>
          </p:cNvPr>
          <p:cNvGrpSpPr/>
          <p:nvPr/>
        </p:nvGrpSpPr>
        <p:grpSpPr>
          <a:xfrm>
            <a:off x="8959153" y="6522595"/>
            <a:ext cx="1104059" cy="158890"/>
            <a:chOff x="8758225" y="6303273"/>
            <a:chExt cx="1371600" cy="158890"/>
          </a:xfrm>
        </p:grpSpPr>
        <p:cxnSp>
          <p:nvCxnSpPr>
            <p:cNvPr id="566" name="Straight Arrow Connector 565">
              <a:extLst>
                <a:ext uri="{FF2B5EF4-FFF2-40B4-BE49-F238E27FC236}">
                  <a16:creationId xmlns:a16="http://schemas.microsoft.com/office/drawing/2014/main" id="{8A2F7BEF-8E8C-4FEF-8CCE-8E03C70498F2}"/>
                </a:ext>
              </a:extLst>
            </p:cNvPr>
            <p:cNvCxnSpPr>
              <a:cxnSpLocks/>
            </p:cNvCxnSpPr>
            <p:nvPr/>
          </p:nvCxnSpPr>
          <p:spPr>
            <a:xfrm>
              <a:off x="8758225" y="6303273"/>
              <a:ext cx="1371600"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567" name="TextBox 566">
              <a:extLst>
                <a:ext uri="{FF2B5EF4-FFF2-40B4-BE49-F238E27FC236}">
                  <a16:creationId xmlns:a16="http://schemas.microsoft.com/office/drawing/2014/main" id="{B9A73C8C-09FB-4EBB-BFCD-67F9720D7F99}"/>
                </a:ext>
              </a:extLst>
            </p:cNvPr>
            <p:cNvSpPr txBox="1"/>
            <p:nvPr/>
          </p:nvSpPr>
          <p:spPr>
            <a:xfrm>
              <a:off x="9207863" y="6354441"/>
              <a:ext cx="472325" cy="107722"/>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n-US" sz="700" b="0" i="0" u="none" strike="noStrike" kern="1200" cap="none" spc="0" normalizeH="0" baseline="0" noProof="0">
                  <a:ln>
                    <a:noFill/>
                  </a:ln>
                  <a:solidFill>
                    <a:srgbClr val="000000">
                      <a:lumMod val="65000"/>
                      <a:lumOff val="35000"/>
                    </a:srgbClr>
                  </a:solidFill>
                  <a:effectLst/>
                  <a:uLnTx/>
                  <a:uFillTx/>
                  <a:latin typeface="Segoe UI"/>
                  <a:ea typeface="+mn-ea"/>
                  <a:cs typeface="+mn-cs"/>
                </a:rPr>
                <a:t>Second-party</a:t>
              </a:r>
            </a:p>
          </p:txBody>
        </p:sp>
      </p:grpSp>
      <p:grpSp>
        <p:nvGrpSpPr>
          <p:cNvPr id="568" name="Group 567" descr="External third-party">
            <a:extLst>
              <a:ext uri="{FF2B5EF4-FFF2-40B4-BE49-F238E27FC236}">
                <a16:creationId xmlns:a16="http://schemas.microsoft.com/office/drawing/2014/main" id="{94A8126F-80EB-41C5-8A0B-286DC3510EA9}"/>
              </a:ext>
            </a:extLst>
          </p:cNvPr>
          <p:cNvGrpSpPr/>
          <p:nvPr/>
        </p:nvGrpSpPr>
        <p:grpSpPr>
          <a:xfrm>
            <a:off x="10120850" y="6522595"/>
            <a:ext cx="1153549" cy="158890"/>
            <a:chOff x="10267675" y="6303273"/>
            <a:chExt cx="1371600" cy="158890"/>
          </a:xfrm>
        </p:grpSpPr>
        <p:cxnSp>
          <p:nvCxnSpPr>
            <p:cNvPr id="569" name="Straight Arrow Connector 568">
              <a:extLst>
                <a:ext uri="{FF2B5EF4-FFF2-40B4-BE49-F238E27FC236}">
                  <a16:creationId xmlns:a16="http://schemas.microsoft.com/office/drawing/2014/main" id="{E1B49323-0BAD-416D-AB00-AA4FA4074A3F}"/>
                </a:ext>
              </a:extLst>
            </p:cNvPr>
            <p:cNvCxnSpPr>
              <a:cxnSpLocks/>
            </p:cNvCxnSpPr>
            <p:nvPr/>
          </p:nvCxnSpPr>
          <p:spPr>
            <a:xfrm>
              <a:off x="10267675" y="6303273"/>
              <a:ext cx="1371600"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570" name="TextBox 569">
              <a:extLst>
                <a:ext uri="{FF2B5EF4-FFF2-40B4-BE49-F238E27FC236}">
                  <a16:creationId xmlns:a16="http://schemas.microsoft.com/office/drawing/2014/main" id="{B1BA4B3E-B138-4D32-A257-F19E96547B45}"/>
                </a:ext>
              </a:extLst>
            </p:cNvPr>
            <p:cNvSpPr txBox="1"/>
            <p:nvPr/>
          </p:nvSpPr>
          <p:spPr>
            <a:xfrm>
              <a:off x="10572762" y="6354441"/>
              <a:ext cx="761427" cy="107722"/>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n-US" sz="700" b="0" i="0" u="none" strike="noStrike" kern="1200" cap="none" spc="0" normalizeH="0" baseline="0" noProof="0">
                  <a:ln>
                    <a:noFill/>
                  </a:ln>
                  <a:solidFill>
                    <a:srgbClr val="000000">
                      <a:lumMod val="65000"/>
                      <a:lumOff val="35000"/>
                    </a:srgbClr>
                  </a:solidFill>
                  <a:effectLst/>
                  <a:uLnTx/>
                  <a:uFillTx/>
                  <a:latin typeface="Segoe UI"/>
                  <a:ea typeface="+mn-ea"/>
                  <a:cs typeface="+mn-cs"/>
                </a:rPr>
                <a:t>External third-party</a:t>
              </a:r>
            </a:p>
          </p:txBody>
        </p:sp>
      </p:grpSp>
      <p:grpSp>
        <p:nvGrpSpPr>
          <p:cNvPr id="571" name="Group 570" descr="Data managed by Microsoft">
            <a:extLst>
              <a:ext uri="{FF2B5EF4-FFF2-40B4-BE49-F238E27FC236}">
                <a16:creationId xmlns:a16="http://schemas.microsoft.com/office/drawing/2014/main" id="{90D7388E-26C1-4B29-B777-8F9C18A24E2F}"/>
              </a:ext>
            </a:extLst>
          </p:cNvPr>
          <p:cNvGrpSpPr/>
          <p:nvPr/>
        </p:nvGrpSpPr>
        <p:grpSpPr>
          <a:xfrm>
            <a:off x="1731329" y="6522595"/>
            <a:ext cx="3107254" cy="158890"/>
            <a:chOff x="1304962" y="6303273"/>
            <a:chExt cx="1499616" cy="158890"/>
          </a:xfrm>
        </p:grpSpPr>
        <p:cxnSp>
          <p:nvCxnSpPr>
            <p:cNvPr id="572" name="Straight Arrow Connector 571">
              <a:extLst>
                <a:ext uri="{FF2B5EF4-FFF2-40B4-BE49-F238E27FC236}">
                  <a16:creationId xmlns:a16="http://schemas.microsoft.com/office/drawing/2014/main" id="{AED751F2-5462-4AF3-BC76-ABC4AC8AF193}"/>
                </a:ext>
              </a:extLst>
            </p:cNvPr>
            <p:cNvCxnSpPr>
              <a:cxnSpLocks/>
            </p:cNvCxnSpPr>
            <p:nvPr/>
          </p:nvCxnSpPr>
          <p:spPr>
            <a:xfrm rot="10800000" flipV="1">
              <a:off x="1304962" y="6303273"/>
              <a:ext cx="1499616"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573" name="TextBox 572">
              <a:extLst>
                <a:ext uri="{FF2B5EF4-FFF2-40B4-BE49-F238E27FC236}">
                  <a16:creationId xmlns:a16="http://schemas.microsoft.com/office/drawing/2014/main" id="{3B1185CA-81A2-461F-9C0B-9703615766E7}"/>
                </a:ext>
              </a:extLst>
            </p:cNvPr>
            <p:cNvSpPr txBox="1"/>
            <p:nvPr/>
          </p:nvSpPr>
          <p:spPr>
            <a:xfrm>
              <a:off x="1556264" y="6354441"/>
              <a:ext cx="997014" cy="107722"/>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n-US" sz="700" b="0" i="0" u="none" strike="noStrike" kern="1200" cap="none" spc="0" normalizeH="0" baseline="0" noProof="0">
                  <a:ln>
                    <a:noFill/>
                  </a:ln>
                  <a:solidFill>
                    <a:srgbClr val="000000">
                      <a:lumMod val="65000"/>
                      <a:lumOff val="35000"/>
                    </a:srgbClr>
                  </a:solidFill>
                  <a:effectLst/>
                  <a:uLnTx/>
                  <a:uFillTx/>
                  <a:latin typeface="Segoe UI"/>
                  <a:ea typeface="+mn-ea"/>
                  <a:cs typeface="+mn-cs"/>
                </a:rPr>
                <a:t>Data under Microsoft Management</a:t>
              </a:r>
            </a:p>
          </p:txBody>
        </p:sp>
      </p:grpSp>
      <p:sp>
        <p:nvSpPr>
          <p:cNvPr id="384" name="Oval 383" descr="Dark blue circle">
            <a:extLst>
              <a:ext uri="{FF2B5EF4-FFF2-40B4-BE49-F238E27FC236}">
                <a16:creationId xmlns:a16="http://schemas.microsoft.com/office/drawing/2014/main" id="{93A20F37-0805-4949-B083-604258886BCF}"/>
              </a:ext>
            </a:extLst>
          </p:cNvPr>
          <p:cNvSpPr/>
          <p:nvPr/>
        </p:nvSpPr>
        <p:spPr bwMode="auto">
          <a:xfrm>
            <a:off x="4465308" y="599414"/>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5" name="Rectangle 24">
            <a:extLst>
              <a:ext uri="{FF2B5EF4-FFF2-40B4-BE49-F238E27FC236}">
                <a16:creationId xmlns:a16="http://schemas.microsoft.com/office/drawing/2014/main" id="{F0A486F8-D069-4002-BD36-16456F9570F2}"/>
              </a:ext>
              <a:ext uri="{C183D7F6-B498-43B3-948B-1728B52AA6E4}">
                <adec:decorative xmlns:adec="http://schemas.microsoft.com/office/drawing/2017/decorative" val="1"/>
              </a:ext>
            </a:extLst>
          </p:cNvPr>
          <p:cNvSpPr/>
          <p:nvPr/>
        </p:nvSpPr>
        <p:spPr bwMode="auto">
          <a:xfrm>
            <a:off x="4227108" y="590622"/>
            <a:ext cx="1253391" cy="559435"/>
          </a:xfrm>
          <a:prstGeom prst="rect">
            <a:avLst/>
          </a:prstGeom>
          <a:solidFill>
            <a:srgbClr val="F2F2F2"/>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91440" bIns="91440" numCol="1" spcCol="0" rtlCol="0" fromWordArt="0" anchor="t" anchorCtr="0" forceAA="0" compatLnSpc="1">
            <a:prstTxWarp prst="textNoShape">
              <a:avLst/>
            </a:prstTxWarp>
            <a:noAutofit/>
          </a:bodyPr>
          <a:lstStyle/>
          <a:p>
            <a:pPr defTabSz="710593" fontAlgn="base">
              <a:spcBef>
                <a:spcPct val="0"/>
              </a:spcBef>
              <a:spcAft>
                <a:spcPct val="0"/>
              </a:spcAft>
            </a:pPr>
            <a:r>
              <a:rPr lang="en-US" sz="900" kern="0">
                <a:solidFill>
                  <a:srgbClr val="000000"/>
                </a:solidFill>
                <a:latin typeface="Segoe UI Semibold" panose="020B0702040204020203" pitchFamily="34" charset="0"/>
                <a:cs typeface="Segoe UI Semibold" panose="020B0702040204020203" pitchFamily="34" charset="0"/>
              </a:rPr>
              <a:t>Notebooks</a:t>
            </a:r>
          </a:p>
        </p:txBody>
      </p:sp>
      <p:sp>
        <p:nvSpPr>
          <p:cNvPr id="26" name="Rectangle 25">
            <a:extLst>
              <a:ext uri="{FF2B5EF4-FFF2-40B4-BE49-F238E27FC236}">
                <a16:creationId xmlns:a16="http://schemas.microsoft.com/office/drawing/2014/main" id="{E5127428-F77E-4861-9EFA-B87329528070}"/>
              </a:ext>
              <a:ext uri="{C183D7F6-B498-43B3-948B-1728B52AA6E4}">
                <adec:decorative xmlns:adec="http://schemas.microsoft.com/office/drawing/2017/decorative" val="1"/>
              </a:ext>
            </a:extLst>
          </p:cNvPr>
          <p:cNvSpPr/>
          <p:nvPr/>
        </p:nvSpPr>
        <p:spPr bwMode="auto">
          <a:xfrm>
            <a:off x="5544544" y="590622"/>
            <a:ext cx="1253391" cy="559435"/>
          </a:xfrm>
          <a:prstGeom prst="rect">
            <a:avLst/>
          </a:prstGeom>
          <a:solidFill>
            <a:srgbClr val="F2F2F2"/>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91440" bIns="91440" numCol="1" spcCol="0" rtlCol="0" fromWordArt="0" anchor="t" anchorCtr="0" forceAA="0" compatLnSpc="1">
            <a:prstTxWarp prst="textNoShape">
              <a:avLst/>
            </a:prstTxWarp>
            <a:noAutofit/>
          </a:bodyPr>
          <a:lstStyle/>
          <a:p>
            <a:pPr defTabSz="710593" fontAlgn="base">
              <a:spcBef>
                <a:spcPct val="0"/>
              </a:spcBef>
              <a:spcAft>
                <a:spcPct val="0"/>
              </a:spcAft>
            </a:pPr>
            <a:r>
              <a:rPr lang="en-US" sz="900" kern="0" err="1">
                <a:solidFill>
                  <a:srgbClr val="000000"/>
                </a:solidFill>
                <a:latin typeface="Segoe UI Semibold" panose="020B0702040204020203" pitchFamily="34" charset="0"/>
                <a:cs typeface="Segoe UI Semibold" panose="020B0702040204020203" pitchFamily="34" charset="0"/>
              </a:rPr>
              <a:t>Adhoc</a:t>
            </a:r>
            <a:r>
              <a:rPr lang="en-US" sz="900" kern="0">
                <a:solidFill>
                  <a:srgbClr val="000000"/>
                </a:solidFill>
                <a:latin typeface="Segoe UI Semibold" panose="020B0702040204020203" pitchFamily="34" charset="0"/>
                <a:cs typeface="Segoe UI Semibold" panose="020B0702040204020203" pitchFamily="34" charset="0"/>
              </a:rPr>
              <a:t> Queries</a:t>
            </a:r>
          </a:p>
        </p:txBody>
      </p:sp>
      <p:grpSp>
        <p:nvGrpSpPr>
          <p:cNvPr id="773" name="laptop" descr="laptop">
            <a:extLst>
              <a:ext uri="{FF2B5EF4-FFF2-40B4-BE49-F238E27FC236}">
                <a16:creationId xmlns:a16="http://schemas.microsoft.com/office/drawing/2014/main" id="{6B1009BA-4585-4A8A-81B2-4DF855CE8C6A}"/>
              </a:ext>
            </a:extLst>
          </p:cNvPr>
          <p:cNvGrpSpPr/>
          <p:nvPr/>
        </p:nvGrpSpPr>
        <p:grpSpPr>
          <a:xfrm>
            <a:off x="5165097" y="889699"/>
            <a:ext cx="239958" cy="175239"/>
            <a:chOff x="5884864" y="1174751"/>
            <a:chExt cx="382588" cy="279400"/>
          </a:xfrm>
        </p:grpSpPr>
        <p:sp>
          <p:nvSpPr>
            <p:cNvPr id="774" name="Freeform 51">
              <a:extLst>
                <a:ext uri="{FF2B5EF4-FFF2-40B4-BE49-F238E27FC236}">
                  <a16:creationId xmlns:a16="http://schemas.microsoft.com/office/drawing/2014/main" id="{DB68CDA4-D014-43CF-AE3A-2E3C160F398B}"/>
                </a:ext>
              </a:extLst>
            </p:cNvPr>
            <p:cNvSpPr>
              <a:spLocks/>
            </p:cNvSpPr>
            <p:nvPr/>
          </p:nvSpPr>
          <p:spPr bwMode="auto">
            <a:xfrm>
              <a:off x="5884864" y="1260476"/>
              <a:ext cx="382588" cy="193675"/>
            </a:xfrm>
            <a:custGeom>
              <a:avLst/>
              <a:gdLst>
                <a:gd name="T0" fmla="*/ 203 w 241"/>
                <a:gd name="T1" fmla="*/ 61 h 122"/>
                <a:gd name="T2" fmla="*/ 120 w 241"/>
                <a:gd name="T3" fmla="*/ 0 h 122"/>
                <a:gd name="T4" fmla="*/ 39 w 241"/>
                <a:gd name="T5" fmla="*/ 61 h 122"/>
                <a:gd name="T6" fmla="*/ 38 w 241"/>
                <a:gd name="T7" fmla="*/ 61 h 122"/>
                <a:gd name="T8" fmla="*/ 0 w 241"/>
                <a:gd name="T9" fmla="*/ 122 h 122"/>
                <a:gd name="T10" fmla="*/ 241 w 241"/>
                <a:gd name="T11" fmla="*/ 122 h 122"/>
                <a:gd name="T12" fmla="*/ 203 w 241"/>
                <a:gd name="T13" fmla="*/ 61 h 122"/>
              </a:gdLst>
              <a:ahLst/>
              <a:cxnLst>
                <a:cxn ang="0">
                  <a:pos x="T0" y="T1"/>
                </a:cxn>
                <a:cxn ang="0">
                  <a:pos x="T2" y="T3"/>
                </a:cxn>
                <a:cxn ang="0">
                  <a:pos x="T4" y="T5"/>
                </a:cxn>
                <a:cxn ang="0">
                  <a:pos x="T6" y="T7"/>
                </a:cxn>
                <a:cxn ang="0">
                  <a:pos x="T8" y="T9"/>
                </a:cxn>
                <a:cxn ang="0">
                  <a:pos x="T10" y="T11"/>
                </a:cxn>
                <a:cxn ang="0">
                  <a:pos x="T12" y="T13"/>
                </a:cxn>
              </a:cxnLst>
              <a:rect l="0" t="0" r="r" b="b"/>
              <a:pathLst>
                <a:path w="241" h="122">
                  <a:moveTo>
                    <a:pt x="203" y="61"/>
                  </a:moveTo>
                  <a:lnTo>
                    <a:pt x="120" y="0"/>
                  </a:lnTo>
                  <a:lnTo>
                    <a:pt x="39" y="61"/>
                  </a:lnTo>
                  <a:lnTo>
                    <a:pt x="38" y="61"/>
                  </a:lnTo>
                  <a:lnTo>
                    <a:pt x="0" y="122"/>
                  </a:lnTo>
                  <a:lnTo>
                    <a:pt x="241" y="122"/>
                  </a:lnTo>
                  <a:lnTo>
                    <a:pt x="203" y="61"/>
                  </a:lnTo>
                  <a:close/>
                </a:path>
              </a:pathLst>
            </a:custGeom>
            <a:solidFill>
              <a:srgbClr val="0078D4"/>
            </a:solidFill>
            <a:ln>
              <a:noFill/>
            </a:ln>
          </p:spPr>
          <p:txBody>
            <a:bodyPr vert="horz" wrap="square" lIns="89642" tIns="44821" rIns="89642" bIns="44821" numCol="1" anchor="t" anchorCtr="0" compatLnSpc="1">
              <a:prstTxWarp prst="textNoShape">
                <a:avLst/>
              </a:prstTxWarp>
            </a:bodyPr>
            <a:lstStyle/>
            <a:p>
              <a:pPr algn="ctr" defTabSz="896386" fontAlgn="base"/>
              <a:endParaRPr lang="en-US" sz="1667">
                <a:solidFill>
                  <a:srgbClr val="505050"/>
                </a:solidFill>
                <a:latin typeface="Segoe UI"/>
              </a:endParaRPr>
            </a:p>
          </p:txBody>
        </p:sp>
        <p:sp>
          <p:nvSpPr>
            <p:cNvPr id="775" name="Freeform 52">
              <a:extLst>
                <a:ext uri="{FF2B5EF4-FFF2-40B4-BE49-F238E27FC236}">
                  <a16:creationId xmlns:a16="http://schemas.microsoft.com/office/drawing/2014/main" id="{2F854C0E-5195-419F-A113-F4A0467E48DA}"/>
                </a:ext>
              </a:extLst>
            </p:cNvPr>
            <p:cNvSpPr>
              <a:spLocks/>
            </p:cNvSpPr>
            <p:nvPr/>
          </p:nvSpPr>
          <p:spPr bwMode="auto">
            <a:xfrm>
              <a:off x="5946776" y="1174751"/>
              <a:ext cx="261938" cy="182563"/>
            </a:xfrm>
            <a:custGeom>
              <a:avLst/>
              <a:gdLst>
                <a:gd name="T0" fmla="*/ 149 w 156"/>
                <a:gd name="T1" fmla="*/ 0 h 109"/>
                <a:gd name="T2" fmla="*/ 6 w 156"/>
                <a:gd name="T3" fmla="*/ 0 h 109"/>
                <a:gd name="T4" fmla="*/ 0 w 156"/>
                <a:gd name="T5" fmla="*/ 6 h 109"/>
                <a:gd name="T6" fmla="*/ 0 w 156"/>
                <a:gd name="T7" fmla="*/ 109 h 109"/>
                <a:gd name="T8" fmla="*/ 0 w 156"/>
                <a:gd name="T9" fmla="*/ 108 h 109"/>
                <a:gd name="T10" fmla="*/ 0 w 156"/>
                <a:gd name="T11" fmla="*/ 109 h 109"/>
                <a:gd name="T12" fmla="*/ 156 w 156"/>
                <a:gd name="T13" fmla="*/ 109 h 109"/>
                <a:gd name="T14" fmla="*/ 156 w 156"/>
                <a:gd name="T15" fmla="*/ 6 h 109"/>
                <a:gd name="T16" fmla="*/ 149 w 156"/>
                <a:gd name="T1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09">
                  <a:moveTo>
                    <a:pt x="149" y="0"/>
                  </a:moveTo>
                  <a:cubicBezTo>
                    <a:pt x="6" y="0"/>
                    <a:pt x="6" y="0"/>
                    <a:pt x="6" y="0"/>
                  </a:cubicBezTo>
                  <a:cubicBezTo>
                    <a:pt x="3" y="0"/>
                    <a:pt x="0" y="3"/>
                    <a:pt x="0" y="6"/>
                  </a:cubicBezTo>
                  <a:cubicBezTo>
                    <a:pt x="0" y="109"/>
                    <a:pt x="0" y="109"/>
                    <a:pt x="0" y="109"/>
                  </a:cubicBezTo>
                  <a:cubicBezTo>
                    <a:pt x="0" y="108"/>
                    <a:pt x="0" y="108"/>
                    <a:pt x="0" y="108"/>
                  </a:cubicBezTo>
                  <a:cubicBezTo>
                    <a:pt x="0" y="109"/>
                    <a:pt x="0" y="109"/>
                    <a:pt x="0" y="109"/>
                  </a:cubicBezTo>
                  <a:cubicBezTo>
                    <a:pt x="156" y="109"/>
                    <a:pt x="156" y="109"/>
                    <a:pt x="156" y="109"/>
                  </a:cubicBezTo>
                  <a:cubicBezTo>
                    <a:pt x="156" y="6"/>
                    <a:pt x="156" y="6"/>
                    <a:pt x="156" y="6"/>
                  </a:cubicBezTo>
                  <a:cubicBezTo>
                    <a:pt x="156" y="3"/>
                    <a:pt x="153" y="0"/>
                    <a:pt x="149" y="0"/>
                  </a:cubicBezTo>
                  <a:close/>
                </a:path>
              </a:pathLst>
            </a:custGeom>
            <a:solidFill>
              <a:srgbClr val="4FE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lgn="ctr" defTabSz="896386" fontAlgn="base"/>
              <a:endParaRPr lang="en-US" sz="1667">
                <a:solidFill>
                  <a:srgbClr val="505050"/>
                </a:solidFill>
                <a:latin typeface="Segoe UI"/>
              </a:endParaRPr>
            </a:p>
          </p:txBody>
        </p:sp>
        <p:sp>
          <p:nvSpPr>
            <p:cNvPr id="776" name="Freeform 174">
              <a:extLst>
                <a:ext uri="{FF2B5EF4-FFF2-40B4-BE49-F238E27FC236}">
                  <a16:creationId xmlns:a16="http://schemas.microsoft.com/office/drawing/2014/main" id="{35F4012B-3E11-47C1-98CA-9D1AA4690CAA}"/>
                </a:ext>
              </a:extLst>
            </p:cNvPr>
            <p:cNvSpPr>
              <a:spLocks/>
            </p:cNvSpPr>
            <p:nvPr/>
          </p:nvSpPr>
          <p:spPr bwMode="auto">
            <a:xfrm>
              <a:off x="5946776" y="1174751"/>
              <a:ext cx="222250" cy="182563"/>
            </a:xfrm>
            <a:custGeom>
              <a:avLst/>
              <a:gdLst>
                <a:gd name="T0" fmla="*/ 0 w 132"/>
                <a:gd name="T1" fmla="*/ 109 h 109"/>
                <a:gd name="T2" fmla="*/ 23 w 132"/>
                <a:gd name="T3" fmla="*/ 109 h 109"/>
                <a:gd name="T4" fmla="*/ 132 w 132"/>
                <a:gd name="T5" fmla="*/ 0 h 109"/>
                <a:gd name="T6" fmla="*/ 6 w 132"/>
                <a:gd name="T7" fmla="*/ 0 h 109"/>
                <a:gd name="T8" fmla="*/ 0 w 132"/>
                <a:gd name="T9" fmla="*/ 6 h 109"/>
                <a:gd name="T10" fmla="*/ 0 w 132"/>
                <a:gd name="T11" fmla="*/ 109 h 109"/>
              </a:gdLst>
              <a:ahLst/>
              <a:cxnLst>
                <a:cxn ang="0">
                  <a:pos x="T0" y="T1"/>
                </a:cxn>
                <a:cxn ang="0">
                  <a:pos x="T2" y="T3"/>
                </a:cxn>
                <a:cxn ang="0">
                  <a:pos x="T4" y="T5"/>
                </a:cxn>
                <a:cxn ang="0">
                  <a:pos x="T6" y="T7"/>
                </a:cxn>
                <a:cxn ang="0">
                  <a:pos x="T8" y="T9"/>
                </a:cxn>
                <a:cxn ang="0">
                  <a:pos x="T10" y="T11"/>
                </a:cxn>
              </a:cxnLst>
              <a:rect l="0" t="0" r="r" b="b"/>
              <a:pathLst>
                <a:path w="132" h="109">
                  <a:moveTo>
                    <a:pt x="0" y="109"/>
                  </a:moveTo>
                  <a:cubicBezTo>
                    <a:pt x="23" y="109"/>
                    <a:pt x="23" y="109"/>
                    <a:pt x="23" y="109"/>
                  </a:cubicBezTo>
                  <a:cubicBezTo>
                    <a:pt x="132" y="0"/>
                    <a:pt x="132" y="0"/>
                    <a:pt x="132" y="0"/>
                  </a:cubicBezTo>
                  <a:cubicBezTo>
                    <a:pt x="6" y="0"/>
                    <a:pt x="6" y="0"/>
                    <a:pt x="6" y="0"/>
                  </a:cubicBezTo>
                  <a:cubicBezTo>
                    <a:pt x="2" y="0"/>
                    <a:pt x="0" y="3"/>
                    <a:pt x="0" y="6"/>
                  </a:cubicBezTo>
                  <a:lnTo>
                    <a:pt x="0" y="109"/>
                  </a:lnTo>
                  <a:close/>
                </a:path>
              </a:pathLst>
            </a:custGeom>
            <a:solidFill>
              <a:srgbClr val="0078D4"/>
            </a:solidFill>
            <a:ln>
              <a:noFill/>
            </a:ln>
          </p:spPr>
          <p:txBody>
            <a:bodyPr vert="horz" wrap="square" lIns="89642" tIns="44821" rIns="89642" bIns="44821" numCol="1" anchor="t" anchorCtr="0" compatLnSpc="1">
              <a:prstTxWarp prst="textNoShape">
                <a:avLst/>
              </a:prstTxWarp>
            </a:bodyPr>
            <a:lstStyle/>
            <a:p>
              <a:pPr algn="ctr" defTabSz="896386" fontAlgn="base"/>
              <a:endParaRPr lang="en-US" sz="1667">
                <a:solidFill>
                  <a:srgbClr val="505050"/>
                </a:solidFill>
                <a:latin typeface="Segoe UI"/>
              </a:endParaRPr>
            </a:p>
          </p:txBody>
        </p:sp>
      </p:grpSp>
      <p:grpSp>
        <p:nvGrpSpPr>
          <p:cNvPr id="777" name="Group 776" descr="magnifying glass, search, analyze, interpret&#10;">
            <a:extLst>
              <a:ext uri="{FF2B5EF4-FFF2-40B4-BE49-F238E27FC236}">
                <a16:creationId xmlns:a16="http://schemas.microsoft.com/office/drawing/2014/main" id="{0154D49C-64FA-44A9-90E3-D9FC3E3EB5CB}"/>
              </a:ext>
            </a:extLst>
          </p:cNvPr>
          <p:cNvGrpSpPr>
            <a:grpSpLocks noChangeAspect="1"/>
          </p:cNvGrpSpPr>
          <p:nvPr/>
        </p:nvGrpSpPr>
        <p:grpSpPr>
          <a:xfrm>
            <a:off x="6457319" y="830987"/>
            <a:ext cx="266025" cy="266024"/>
            <a:chOff x="7791430" y="1922801"/>
            <a:chExt cx="492940" cy="492938"/>
          </a:xfrm>
        </p:grpSpPr>
        <p:sp>
          <p:nvSpPr>
            <p:cNvPr id="778" name="AutoShape 78">
              <a:extLst>
                <a:ext uri="{FF2B5EF4-FFF2-40B4-BE49-F238E27FC236}">
                  <a16:creationId xmlns:a16="http://schemas.microsoft.com/office/drawing/2014/main" id="{DCE016E4-4178-4203-BA7B-758352642DCC}"/>
                </a:ext>
              </a:extLst>
            </p:cNvPr>
            <p:cNvSpPr>
              <a:spLocks noChangeAspect="1" noChangeArrowheads="1" noTextEdit="1"/>
            </p:cNvSpPr>
            <p:nvPr/>
          </p:nvSpPr>
          <p:spPr bwMode="auto">
            <a:xfrm>
              <a:off x="7791430" y="1922801"/>
              <a:ext cx="492940" cy="49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9" name="Oval 89">
              <a:extLst>
                <a:ext uri="{FF2B5EF4-FFF2-40B4-BE49-F238E27FC236}">
                  <a16:creationId xmlns:a16="http://schemas.microsoft.com/office/drawing/2014/main" id="{3971BFA2-A4FC-4989-B3A3-45E490402E47}"/>
                </a:ext>
              </a:extLst>
            </p:cNvPr>
            <p:cNvSpPr>
              <a:spLocks noChangeArrowheads="1"/>
            </p:cNvSpPr>
            <p:nvPr/>
          </p:nvSpPr>
          <p:spPr bwMode="auto">
            <a:xfrm>
              <a:off x="7956431" y="2087801"/>
              <a:ext cx="53625" cy="53625"/>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0" name="Oval 90">
              <a:extLst>
                <a:ext uri="{FF2B5EF4-FFF2-40B4-BE49-F238E27FC236}">
                  <a16:creationId xmlns:a16="http://schemas.microsoft.com/office/drawing/2014/main" id="{854E84FA-DE2B-4A2D-9E1A-E490D117E424}"/>
                </a:ext>
              </a:extLst>
            </p:cNvPr>
            <p:cNvSpPr>
              <a:spLocks noChangeArrowheads="1"/>
            </p:cNvSpPr>
            <p:nvPr/>
          </p:nvSpPr>
          <p:spPr bwMode="auto">
            <a:xfrm>
              <a:off x="8036869" y="2087801"/>
              <a:ext cx="53625" cy="53625"/>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1" name="Oval 93">
              <a:extLst>
                <a:ext uri="{FF2B5EF4-FFF2-40B4-BE49-F238E27FC236}">
                  <a16:creationId xmlns:a16="http://schemas.microsoft.com/office/drawing/2014/main" id="{86BD67FF-DF0D-4DAA-8AC1-C9A296200A67}"/>
                </a:ext>
              </a:extLst>
            </p:cNvPr>
            <p:cNvSpPr>
              <a:spLocks noChangeArrowheads="1"/>
            </p:cNvSpPr>
            <p:nvPr/>
          </p:nvSpPr>
          <p:spPr bwMode="auto">
            <a:xfrm>
              <a:off x="7956431" y="2168239"/>
              <a:ext cx="53625" cy="53625"/>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2" name="Freeform 98">
              <a:extLst>
                <a:ext uri="{FF2B5EF4-FFF2-40B4-BE49-F238E27FC236}">
                  <a16:creationId xmlns:a16="http://schemas.microsoft.com/office/drawing/2014/main" id="{93A9C784-AFF9-4213-A824-06553663A06C}"/>
                </a:ext>
              </a:extLst>
            </p:cNvPr>
            <p:cNvSpPr>
              <a:spLocks noEditPoints="1"/>
            </p:cNvSpPr>
            <p:nvPr/>
          </p:nvSpPr>
          <p:spPr bwMode="auto">
            <a:xfrm>
              <a:off x="8036869" y="2168239"/>
              <a:ext cx="245439" cy="245438"/>
            </a:xfrm>
            <a:custGeom>
              <a:avLst/>
              <a:gdLst>
                <a:gd name="T0" fmla="*/ 91 w 91"/>
                <a:gd name="T1" fmla="*/ 83 h 91"/>
                <a:gd name="T2" fmla="*/ 62 w 91"/>
                <a:gd name="T3" fmla="*/ 55 h 91"/>
                <a:gd name="T4" fmla="*/ 69 w 91"/>
                <a:gd name="T5" fmla="*/ 34 h 91"/>
                <a:gd name="T6" fmla="*/ 35 w 91"/>
                <a:gd name="T7" fmla="*/ 0 h 91"/>
                <a:gd name="T8" fmla="*/ 0 w 91"/>
                <a:gd name="T9" fmla="*/ 34 h 91"/>
                <a:gd name="T10" fmla="*/ 35 w 91"/>
                <a:gd name="T11" fmla="*/ 68 h 91"/>
                <a:gd name="T12" fmla="*/ 55 w 91"/>
                <a:gd name="T13" fmla="*/ 62 h 91"/>
                <a:gd name="T14" fmla="*/ 84 w 91"/>
                <a:gd name="T15" fmla="*/ 91 h 91"/>
                <a:gd name="T16" fmla="*/ 91 w 91"/>
                <a:gd name="T17" fmla="*/ 83 h 91"/>
                <a:gd name="T18" fmla="*/ 35 w 91"/>
                <a:gd name="T19" fmla="*/ 58 h 91"/>
                <a:gd name="T20" fmla="*/ 10 w 91"/>
                <a:gd name="T21" fmla="*/ 34 h 91"/>
                <a:gd name="T22" fmla="*/ 35 w 91"/>
                <a:gd name="T23" fmla="*/ 10 h 91"/>
                <a:gd name="T24" fmla="*/ 59 w 91"/>
                <a:gd name="T25" fmla="*/ 34 h 91"/>
                <a:gd name="T26" fmla="*/ 35 w 91"/>
                <a:gd name="T27" fmla="*/ 5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91" y="83"/>
                  </a:moveTo>
                  <a:cubicBezTo>
                    <a:pt x="62" y="55"/>
                    <a:pt x="62" y="55"/>
                    <a:pt x="62" y="55"/>
                  </a:cubicBezTo>
                  <a:cubicBezTo>
                    <a:pt x="66" y="49"/>
                    <a:pt x="69" y="42"/>
                    <a:pt x="69" y="34"/>
                  </a:cubicBezTo>
                  <a:cubicBezTo>
                    <a:pt x="69" y="15"/>
                    <a:pt x="54" y="0"/>
                    <a:pt x="35" y="0"/>
                  </a:cubicBezTo>
                  <a:cubicBezTo>
                    <a:pt x="16" y="0"/>
                    <a:pt x="0" y="15"/>
                    <a:pt x="0" y="34"/>
                  </a:cubicBezTo>
                  <a:cubicBezTo>
                    <a:pt x="0" y="53"/>
                    <a:pt x="16" y="68"/>
                    <a:pt x="35" y="68"/>
                  </a:cubicBezTo>
                  <a:cubicBezTo>
                    <a:pt x="42" y="68"/>
                    <a:pt x="49" y="66"/>
                    <a:pt x="55" y="62"/>
                  </a:cubicBezTo>
                  <a:cubicBezTo>
                    <a:pt x="84" y="91"/>
                    <a:pt x="84" y="91"/>
                    <a:pt x="84" y="91"/>
                  </a:cubicBezTo>
                  <a:lnTo>
                    <a:pt x="91" y="83"/>
                  </a:lnTo>
                  <a:close/>
                  <a:moveTo>
                    <a:pt x="35" y="58"/>
                  </a:moveTo>
                  <a:cubicBezTo>
                    <a:pt x="21" y="58"/>
                    <a:pt x="10" y="47"/>
                    <a:pt x="10" y="34"/>
                  </a:cubicBezTo>
                  <a:cubicBezTo>
                    <a:pt x="10" y="20"/>
                    <a:pt x="21" y="10"/>
                    <a:pt x="35" y="10"/>
                  </a:cubicBezTo>
                  <a:cubicBezTo>
                    <a:pt x="48" y="10"/>
                    <a:pt x="59" y="20"/>
                    <a:pt x="59" y="34"/>
                  </a:cubicBezTo>
                  <a:cubicBezTo>
                    <a:pt x="59" y="47"/>
                    <a:pt x="48" y="58"/>
                    <a:pt x="35" y="58"/>
                  </a:cubicBez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3" name="Freeform 99">
              <a:extLst>
                <a:ext uri="{FF2B5EF4-FFF2-40B4-BE49-F238E27FC236}">
                  <a16:creationId xmlns:a16="http://schemas.microsoft.com/office/drawing/2014/main" id="{C33C2B2E-D7EE-4F4F-89E4-6410F1CB89AE}"/>
                </a:ext>
              </a:extLst>
            </p:cNvPr>
            <p:cNvSpPr>
              <a:spLocks/>
            </p:cNvSpPr>
            <p:nvPr/>
          </p:nvSpPr>
          <p:spPr bwMode="auto">
            <a:xfrm>
              <a:off x="7875993" y="2003239"/>
              <a:ext cx="107250" cy="111375"/>
            </a:xfrm>
            <a:custGeom>
              <a:avLst/>
              <a:gdLst>
                <a:gd name="T0" fmla="*/ 13 w 52"/>
                <a:gd name="T1" fmla="*/ 54 h 54"/>
                <a:gd name="T2" fmla="*/ 0 w 52"/>
                <a:gd name="T3" fmla="*/ 54 h 54"/>
                <a:gd name="T4" fmla="*/ 0 w 52"/>
                <a:gd name="T5" fmla="*/ 0 h 54"/>
                <a:gd name="T6" fmla="*/ 52 w 52"/>
                <a:gd name="T7" fmla="*/ 0 h 54"/>
                <a:gd name="T8" fmla="*/ 52 w 52"/>
                <a:gd name="T9" fmla="*/ 13 h 54"/>
                <a:gd name="T10" fmla="*/ 13 w 52"/>
                <a:gd name="T11" fmla="*/ 13 h 54"/>
                <a:gd name="T12" fmla="*/ 13 w 52"/>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52" h="54">
                  <a:moveTo>
                    <a:pt x="13" y="54"/>
                  </a:moveTo>
                  <a:lnTo>
                    <a:pt x="0" y="54"/>
                  </a:lnTo>
                  <a:lnTo>
                    <a:pt x="0" y="0"/>
                  </a:lnTo>
                  <a:lnTo>
                    <a:pt x="52" y="0"/>
                  </a:lnTo>
                  <a:lnTo>
                    <a:pt x="52" y="13"/>
                  </a:lnTo>
                  <a:lnTo>
                    <a:pt x="13" y="13"/>
                  </a:lnTo>
                  <a:lnTo>
                    <a:pt x="13" y="54"/>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4" name="Freeform 100">
              <a:extLst>
                <a:ext uri="{FF2B5EF4-FFF2-40B4-BE49-F238E27FC236}">
                  <a16:creationId xmlns:a16="http://schemas.microsoft.com/office/drawing/2014/main" id="{9F009060-AC68-4A87-876C-7D0851299821}"/>
                </a:ext>
              </a:extLst>
            </p:cNvPr>
            <p:cNvSpPr>
              <a:spLocks/>
            </p:cNvSpPr>
            <p:nvPr/>
          </p:nvSpPr>
          <p:spPr bwMode="auto">
            <a:xfrm>
              <a:off x="7871868" y="2195051"/>
              <a:ext cx="111375" cy="111375"/>
            </a:xfrm>
            <a:custGeom>
              <a:avLst/>
              <a:gdLst>
                <a:gd name="T0" fmla="*/ 54 w 54"/>
                <a:gd name="T1" fmla="*/ 40 h 54"/>
                <a:gd name="T2" fmla="*/ 54 w 54"/>
                <a:gd name="T3" fmla="*/ 54 h 54"/>
                <a:gd name="T4" fmla="*/ 0 w 54"/>
                <a:gd name="T5" fmla="*/ 54 h 54"/>
                <a:gd name="T6" fmla="*/ 0 w 54"/>
                <a:gd name="T7" fmla="*/ 0 h 54"/>
                <a:gd name="T8" fmla="*/ 15 w 54"/>
                <a:gd name="T9" fmla="*/ 0 h 54"/>
                <a:gd name="T10" fmla="*/ 15 w 54"/>
                <a:gd name="T11" fmla="*/ 40 h 54"/>
                <a:gd name="T12" fmla="*/ 54 w 54"/>
                <a:gd name="T13" fmla="*/ 40 h 54"/>
              </a:gdLst>
              <a:ahLst/>
              <a:cxnLst>
                <a:cxn ang="0">
                  <a:pos x="T0" y="T1"/>
                </a:cxn>
                <a:cxn ang="0">
                  <a:pos x="T2" y="T3"/>
                </a:cxn>
                <a:cxn ang="0">
                  <a:pos x="T4" y="T5"/>
                </a:cxn>
                <a:cxn ang="0">
                  <a:pos x="T6" y="T7"/>
                </a:cxn>
                <a:cxn ang="0">
                  <a:pos x="T8" y="T9"/>
                </a:cxn>
                <a:cxn ang="0">
                  <a:pos x="T10" y="T11"/>
                </a:cxn>
                <a:cxn ang="0">
                  <a:pos x="T12" y="T13"/>
                </a:cxn>
              </a:cxnLst>
              <a:rect l="0" t="0" r="r" b="b"/>
              <a:pathLst>
                <a:path w="54" h="54">
                  <a:moveTo>
                    <a:pt x="54" y="40"/>
                  </a:moveTo>
                  <a:lnTo>
                    <a:pt x="54" y="54"/>
                  </a:lnTo>
                  <a:lnTo>
                    <a:pt x="0" y="54"/>
                  </a:lnTo>
                  <a:lnTo>
                    <a:pt x="0" y="0"/>
                  </a:lnTo>
                  <a:lnTo>
                    <a:pt x="15" y="0"/>
                  </a:lnTo>
                  <a:lnTo>
                    <a:pt x="15" y="40"/>
                  </a:lnTo>
                  <a:lnTo>
                    <a:pt x="54" y="40"/>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5" name="Freeform 101">
              <a:extLst>
                <a:ext uri="{FF2B5EF4-FFF2-40B4-BE49-F238E27FC236}">
                  <a16:creationId xmlns:a16="http://schemas.microsoft.com/office/drawing/2014/main" id="{BEB2DA6E-5EBC-4D9C-A013-CCAFF1DC079D}"/>
                </a:ext>
              </a:extLst>
            </p:cNvPr>
            <p:cNvSpPr>
              <a:spLocks/>
            </p:cNvSpPr>
            <p:nvPr/>
          </p:nvSpPr>
          <p:spPr bwMode="auto">
            <a:xfrm>
              <a:off x="8063681" y="2003239"/>
              <a:ext cx="107250" cy="111375"/>
            </a:xfrm>
            <a:custGeom>
              <a:avLst/>
              <a:gdLst>
                <a:gd name="T0" fmla="*/ 0 w 52"/>
                <a:gd name="T1" fmla="*/ 13 h 54"/>
                <a:gd name="T2" fmla="*/ 0 w 52"/>
                <a:gd name="T3" fmla="*/ 0 h 54"/>
                <a:gd name="T4" fmla="*/ 52 w 52"/>
                <a:gd name="T5" fmla="*/ 0 h 54"/>
                <a:gd name="T6" fmla="*/ 52 w 52"/>
                <a:gd name="T7" fmla="*/ 54 h 54"/>
                <a:gd name="T8" fmla="*/ 39 w 52"/>
                <a:gd name="T9" fmla="*/ 54 h 54"/>
                <a:gd name="T10" fmla="*/ 39 w 52"/>
                <a:gd name="T11" fmla="*/ 13 h 54"/>
                <a:gd name="T12" fmla="*/ 0 w 52"/>
                <a:gd name="T13" fmla="*/ 13 h 54"/>
              </a:gdLst>
              <a:ahLst/>
              <a:cxnLst>
                <a:cxn ang="0">
                  <a:pos x="T0" y="T1"/>
                </a:cxn>
                <a:cxn ang="0">
                  <a:pos x="T2" y="T3"/>
                </a:cxn>
                <a:cxn ang="0">
                  <a:pos x="T4" y="T5"/>
                </a:cxn>
                <a:cxn ang="0">
                  <a:pos x="T6" y="T7"/>
                </a:cxn>
                <a:cxn ang="0">
                  <a:pos x="T8" y="T9"/>
                </a:cxn>
                <a:cxn ang="0">
                  <a:pos x="T10" y="T11"/>
                </a:cxn>
                <a:cxn ang="0">
                  <a:pos x="T12" y="T13"/>
                </a:cxn>
              </a:cxnLst>
              <a:rect l="0" t="0" r="r" b="b"/>
              <a:pathLst>
                <a:path w="52" h="54">
                  <a:moveTo>
                    <a:pt x="0" y="13"/>
                  </a:moveTo>
                  <a:lnTo>
                    <a:pt x="0" y="0"/>
                  </a:lnTo>
                  <a:lnTo>
                    <a:pt x="52" y="0"/>
                  </a:lnTo>
                  <a:lnTo>
                    <a:pt x="52" y="54"/>
                  </a:lnTo>
                  <a:lnTo>
                    <a:pt x="39" y="54"/>
                  </a:lnTo>
                  <a:lnTo>
                    <a:pt x="39" y="13"/>
                  </a:lnTo>
                  <a:lnTo>
                    <a:pt x="0" y="13"/>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788" name="Straight Arrow Connector 787">
            <a:extLst>
              <a:ext uri="{FF2B5EF4-FFF2-40B4-BE49-F238E27FC236}">
                <a16:creationId xmlns:a16="http://schemas.microsoft.com/office/drawing/2014/main" id="{26730132-2A75-49DA-B9F8-4C5299010368}"/>
              </a:ext>
              <a:ext uri="{C183D7F6-B498-43B3-948B-1728B52AA6E4}">
                <adec:decorative xmlns:adec="http://schemas.microsoft.com/office/drawing/2017/decorative" val="1"/>
              </a:ext>
            </a:extLst>
          </p:cNvPr>
          <p:cNvCxnSpPr>
            <a:cxnSpLocks/>
          </p:cNvCxnSpPr>
          <p:nvPr/>
        </p:nvCxnSpPr>
        <p:spPr>
          <a:xfrm rot="16200000">
            <a:off x="9734660" y="2201542"/>
            <a:ext cx="27432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789" name="Straight Arrow Connector 788">
            <a:extLst>
              <a:ext uri="{FF2B5EF4-FFF2-40B4-BE49-F238E27FC236}">
                <a16:creationId xmlns:a16="http://schemas.microsoft.com/office/drawing/2014/main" id="{038D5171-2DCC-4F88-B065-353FC36A44CD}"/>
              </a:ext>
              <a:ext uri="{C183D7F6-B498-43B3-948B-1728B52AA6E4}">
                <adec:decorative xmlns:adec="http://schemas.microsoft.com/office/drawing/2017/decorative" val="1"/>
              </a:ext>
            </a:extLst>
          </p:cNvPr>
          <p:cNvCxnSpPr>
            <a:cxnSpLocks/>
          </p:cNvCxnSpPr>
          <p:nvPr/>
        </p:nvCxnSpPr>
        <p:spPr>
          <a:xfrm rot="16200000">
            <a:off x="5095814" y="2201542"/>
            <a:ext cx="27432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sp>
        <p:nvSpPr>
          <p:cNvPr id="790" name="Oval 789" descr="Dark blue circle">
            <a:extLst>
              <a:ext uri="{FF2B5EF4-FFF2-40B4-BE49-F238E27FC236}">
                <a16:creationId xmlns:a16="http://schemas.microsoft.com/office/drawing/2014/main" id="{BAAD716C-DBE0-44D8-8874-AED1C0DB0727}"/>
              </a:ext>
            </a:extLst>
          </p:cNvPr>
          <p:cNvSpPr/>
          <p:nvPr/>
        </p:nvSpPr>
        <p:spPr bwMode="auto">
          <a:xfrm>
            <a:off x="5179112" y="2275015"/>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91" name="Oval 790" descr="Dark blue circle">
            <a:extLst>
              <a:ext uri="{FF2B5EF4-FFF2-40B4-BE49-F238E27FC236}">
                <a16:creationId xmlns:a16="http://schemas.microsoft.com/office/drawing/2014/main" id="{65CBDB1D-3018-4C14-8708-8869A155776F}"/>
              </a:ext>
            </a:extLst>
          </p:cNvPr>
          <p:cNvSpPr/>
          <p:nvPr/>
        </p:nvSpPr>
        <p:spPr bwMode="auto">
          <a:xfrm>
            <a:off x="6239118" y="2263333"/>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92" name="Oval 791" descr="Dark blue circle">
            <a:extLst>
              <a:ext uri="{FF2B5EF4-FFF2-40B4-BE49-F238E27FC236}">
                <a16:creationId xmlns:a16="http://schemas.microsoft.com/office/drawing/2014/main" id="{F5F89C7C-041B-4431-AF23-5F2164AF2566}"/>
              </a:ext>
            </a:extLst>
          </p:cNvPr>
          <p:cNvSpPr/>
          <p:nvPr/>
        </p:nvSpPr>
        <p:spPr bwMode="auto">
          <a:xfrm>
            <a:off x="7927037" y="2263333"/>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93" name="Oval 792" descr="Dark blue circle">
            <a:extLst>
              <a:ext uri="{FF2B5EF4-FFF2-40B4-BE49-F238E27FC236}">
                <a16:creationId xmlns:a16="http://schemas.microsoft.com/office/drawing/2014/main" id="{6D5DF6CE-2DDB-41B0-963B-C2B773768C00}"/>
              </a:ext>
            </a:extLst>
          </p:cNvPr>
          <p:cNvSpPr/>
          <p:nvPr/>
        </p:nvSpPr>
        <p:spPr bwMode="auto">
          <a:xfrm>
            <a:off x="9817958" y="2257067"/>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cxnSp>
        <p:nvCxnSpPr>
          <p:cNvPr id="794" name="Straight Arrow Connector 793">
            <a:extLst>
              <a:ext uri="{FF2B5EF4-FFF2-40B4-BE49-F238E27FC236}">
                <a16:creationId xmlns:a16="http://schemas.microsoft.com/office/drawing/2014/main" id="{6111C4F9-1E1E-41EC-BFAF-92CF7335C9E7}"/>
              </a:ext>
              <a:ext uri="{C183D7F6-B498-43B3-948B-1728B52AA6E4}">
                <adec:decorative xmlns:adec="http://schemas.microsoft.com/office/drawing/2017/decorative" val="1"/>
              </a:ext>
            </a:extLst>
          </p:cNvPr>
          <p:cNvCxnSpPr>
            <a:cxnSpLocks/>
          </p:cNvCxnSpPr>
          <p:nvPr/>
        </p:nvCxnSpPr>
        <p:spPr>
          <a:xfrm rot="16200000" flipH="1">
            <a:off x="2978242" y="2311934"/>
            <a:ext cx="457200" cy="0"/>
          </a:xfrm>
          <a:prstGeom prst="straightConnector1">
            <a:avLst/>
          </a:prstGeom>
          <a:ln w="15875">
            <a:solidFill>
              <a:schemeClr val="accent1"/>
            </a:solidFill>
            <a:prstDash val="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795" name="Oval 794" descr="Dark blue circle">
            <a:extLst>
              <a:ext uri="{FF2B5EF4-FFF2-40B4-BE49-F238E27FC236}">
                <a16:creationId xmlns:a16="http://schemas.microsoft.com/office/drawing/2014/main" id="{2F9A0A14-BA1A-4654-B32F-1B188817C176}"/>
              </a:ext>
            </a:extLst>
          </p:cNvPr>
          <p:cNvSpPr/>
          <p:nvPr/>
        </p:nvSpPr>
        <p:spPr bwMode="auto">
          <a:xfrm>
            <a:off x="3152016" y="2598176"/>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796" name="Group 795" descr="Data analytics">
            <a:extLst>
              <a:ext uri="{FF2B5EF4-FFF2-40B4-BE49-F238E27FC236}">
                <a16:creationId xmlns:a16="http://schemas.microsoft.com/office/drawing/2014/main" id="{CCA5E309-C243-40E2-B993-C7BFE505564D}"/>
              </a:ext>
            </a:extLst>
          </p:cNvPr>
          <p:cNvGrpSpPr/>
          <p:nvPr/>
        </p:nvGrpSpPr>
        <p:grpSpPr>
          <a:xfrm>
            <a:off x="318354" y="1420046"/>
            <a:ext cx="292797" cy="640080"/>
            <a:chOff x="318354" y="1025655"/>
            <a:chExt cx="292797" cy="640080"/>
          </a:xfrm>
        </p:grpSpPr>
        <p:cxnSp>
          <p:nvCxnSpPr>
            <p:cNvPr id="797" name="Straight Arrow Connector 796">
              <a:extLst>
                <a:ext uri="{FF2B5EF4-FFF2-40B4-BE49-F238E27FC236}">
                  <a16:creationId xmlns:a16="http://schemas.microsoft.com/office/drawing/2014/main" id="{CC32BEF0-B3C9-412C-8A7B-EA0A3974B87A}"/>
                </a:ext>
              </a:extLst>
            </p:cNvPr>
            <p:cNvCxnSpPr>
              <a:cxnSpLocks/>
            </p:cNvCxnSpPr>
            <p:nvPr/>
          </p:nvCxnSpPr>
          <p:spPr>
            <a:xfrm rot="16200000">
              <a:off x="291111" y="1345695"/>
              <a:ext cx="640080"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798" name="TextBox 797">
              <a:extLst>
                <a:ext uri="{FF2B5EF4-FFF2-40B4-BE49-F238E27FC236}">
                  <a16:creationId xmlns:a16="http://schemas.microsoft.com/office/drawing/2014/main" id="{2DF907F0-CB87-4639-AE35-77ECBC450DA0}"/>
                </a:ext>
              </a:extLst>
            </p:cNvPr>
            <p:cNvSpPr txBox="1"/>
            <p:nvPr/>
          </p:nvSpPr>
          <p:spPr>
            <a:xfrm rot="16200000">
              <a:off x="130988" y="1225253"/>
              <a:ext cx="620953"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Data </a:t>
              </a:r>
              <a:b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b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analytics</a:t>
              </a:r>
            </a:p>
          </p:txBody>
        </p:sp>
      </p:grpSp>
      <p:sp>
        <p:nvSpPr>
          <p:cNvPr id="799" name="Rectangle 798">
            <a:extLst>
              <a:ext uri="{FF2B5EF4-FFF2-40B4-BE49-F238E27FC236}">
                <a16:creationId xmlns:a16="http://schemas.microsoft.com/office/drawing/2014/main" id="{26B021A2-B9F6-4DB2-B09E-E41F53DE566E}"/>
              </a:ext>
              <a:ext uri="{C183D7F6-B498-43B3-948B-1728B52AA6E4}">
                <adec:decorative xmlns:adec="http://schemas.microsoft.com/office/drawing/2017/decorative" val="1"/>
              </a:ext>
            </a:extLst>
          </p:cNvPr>
          <p:cNvSpPr/>
          <p:nvPr/>
        </p:nvSpPr>
        <p:spPr bwMode="auto">
          <a:xfrm>
            <a:off x="1323067" y="1412259"/>
            <a:ext cx="10240794" cy="636561"/>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91440" bIns="91440" numCol="1" spcCol="0" rtlCol="0" fromWordArt="0" anchor="t" anchorCtr="0" forceAA="0" compatLnSpc="1">
            <a:prstTxWarp prst="textNoShape">
              <a:avLst/>
            </a:prstTxWarp>
            <a:noAutofit/>
          </a:bodyPr>
          <a:lstStyle/>
          <a:p>
            <a:pPr marL="0" marR="0" lvl="0" indent="0" algn="l" defTabSz="710593"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Machine Learning</a:t>
            </a:r>
          </a:p>
        </p:txBody>
      </p:sp>
      <p:cxnSp>
        <p:nvCxnSpPr>
          <p:cNvPr id="800" name="Straight Connector 799" descr="Black line">
            <a:extLst>
              <a:ext uri="{FF2B5EF4-FFF2-40B4-BE49-F238E27FC236}">
                <a16:creationId xmlns:a16="http://schemas.microsoft.com/office/drawing/2014/main" id="{7DD74F20-D20E-47D7-BBBB-7A4F820D8064}"/>
              </a:ext>
            </a:extLst>
          </p:cNvPr>
          <p:cNvCxnSpPr>
            <a:cxnSpLocks/>
          </p:cNvCxnSpPr>
          <p:nvPr/>
        </p:nvCxnSpPr>
        <p:spPr>
          <a:xfrm rot="16200000">
            <a:off x="6769084" y="1620191"/>
            <a:ext cx="182880" cy="0"/>
          </a:xfrm>
          <a:prstGeom prst="line">
            <a:avLst/>
          </a:prstGeom>
          <a:ln>
            <a:solidFill>
              <a:schemeClr val="tx1"/>
            </a:solidFill>
            <a:prstDash val="sysDot"/>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801" name="TextBox 800">
            <a:extLst>
              <a:ext uri="{FF2B5EF4-FFF2-40B4-BE49-F238E27FC236}">
                <a16:creationId xmlns:a16="http://schemas.microsoft.com/office/drawing/2014/main" id="{9427BB7D-5B1B-4AEC-8A75-58758C03DC97}"/>
              </a:ext>
            </a:extLst>
          </p:cNvPr>
          <p:cNvSpPr txBox="1"/>
          <p:nvPr/>
        </p:nvSpPr>
        <p:spPr>
          <a:xfrm>
            <a:off x="6564071" y="1535588"/>
            <a:ext cx="213871" cy="86753"/>
          </a:xfrm>
          <a:prstGeom prst="rect">
            <a:avLst/>
          </a:prstGeom>
          <a:solidFill>
            <a:schemeClr val="bg1"/>
          </a:solid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Offline</a:t>
            </a:r>
          </a:p>
        </p:txBody>
      </p:sp>
      <p:sp>
        <p:nvSpPr>
          <p:cNvPr id="802" name="TextBox 801">
            <a:extLst>
              <a:ext uri="{FF2B5EF4-FFF2-40B4-BE49-F238E27FC236}">
                <a16:creationId xmlns:a16="http://schemas.microsoft.com/office/drawing/2014/main" id="{1577EDA1-EDD1-4C3D-95E5-B88D5DBA36D7}"/>
              </a:ext>
            </a:extLst>
          </p:cNvPr>
          <p:cNvSpPr txBox="1"/>
          <p:nvPr/>
        </p:nvSpPr>
        <p:spPr>
          <a:xfrm>
            <a:off x="6936527" y="1535588"/>
            <a:ext cx="213871" cy="86753"/>
          </a:xfrm>
          <a:prstGeom prst="rect">
            <a:avLst/>
          </a:prstGeom>
          <a:solidFill>
            <a:schemeClr val="bg1"/>
          </a:solid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Offline</a:t>
            </a:r>
          </a:p>
        </p:txBody>
      </p:sp>
      <p:sp>
        <p:nvSpPr>
          <p:cNvPr id="803" name="TextBox 802">
            <a:extLst>
              <a:ext uri="{FF2B5EF4-FFF2-40B4-BE49-F238E27FC236}">
                <a16:creationId xmlns:a16="http://schemas.microsoft.com/office/drawing/2014/main" id="{FB30ECCE-6B87-488B-B77D-001E059F7C46}"/>
              </a:ext>
            </a:extLst>
          </p:cNvPr>
          <p:cNvSpPr txBox="1"/>
          <p:nvPr/>
        </p:nvSpPr>
        <p:spPr>
          <a:xfrm>
            <a:off x="6658198" y="1849942"/>
            <a:ext cx="390089" cy="86753"/>
          </a:xfrm>
          <a:prstGeom prst="rect">
            <a:avLst/>
          </a:prstGeom>
          <a:solidFill>
            <a:schemeClr val="bg1"/>
          </a:solid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Deployment</a:t>
            </a:r>
          </a:p>
        </p:txBody>
      </p:sp>
      <p:cxnSp>
        <p:nvCxnSpPr>
          <p:cNvPr id="804" name="Straight Arrow Connector 803" descr="Blue arrow">
            <a:extLst>
              <a:ext uri="{FF2B5EF4-FFF2-40B4-BE49-F238E27FC236}">
                <a16:creationId xmlns:a16="http://schemas.microsoft.com/office/drawing/2014/main" id="{3AA04DEC-823D-4D34-A213-95189B6995C3}"/>
              </a:ext>
            </a:extLst>
          </p:cNvPr>
          <p:cNvCxnSpPr>
            <a:cxnSpLocks/>
          </p:cNvCxnSpPr>
          <p:nvPr/>
        </p:nvCxnSpPr>
        <p:spPr>
          <a:xfrm rot="16200000" flipH="1">
            <a:off x="6859175" y="1485209"/>
            <a:ext cx="0" cy="64008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805" name="Straight Arrow Connector 804" descr="Blue arrow">
            <a:extLst>
              <a:ext uri="{FF2B5EF4-FFF2-40B4-BE49-F238E27FC236}">
                <a16:creationId xmlns:a16="http://schemas.microsoft.com/office/drawing/2014/main" id="{BDAD4334-70C9-4BF6-A256-E435BD90610B}"/>
              </a:ext>
            </a:extLst>
          </p:cNvPr>
          <p:cNvCxnSpPr>
            <a:cxnSpLocks/>
          </p:cNvCxnSpPr>
          <p:nvPr/>
        </p:nvCxnSpPr>
        <p:spPr>
          <a:xfrm flipH="1">
            <a:off x="3833993" y="1600304"/>
            <a:ext cx="234992" cy="0"/>
          </a:xfrm>
          <a:prstGeom prst="straightConnector1">
            <a:avLst/>
          </a:prstGeom>
          <a:ln>
            <a:solidFill>
              <a:schemeClr val="tx1"/>
            </a:solidFill>
            <a:headEnd type="none" w="lg" len="med"/>
            <a:tailEnd type="triangle" w="sm" len="sm"/>
          </a:ln>
        </p:spPr>
        <p:style>
          <a:lnRef idx="1">
            <a:schemeClr val="accent1"/>
          </a:lnRef>
          <a:fillRef idx="0">
            <a:schemeClr val="accent1"/>
          </a:fillRef>
          <a:effectRef idx="0">
            <a:schemeClr val="accent1"/>
          </a:effectRef>
          <a:fontRef idx="minor">
            <a:schemeClr val="tx1"/>
          </a:fontRef>
        </p:style>
      </p:cxnSp>
      <p:sp>
        <p:nvSpPr>
          <p:cNvPr id="806" name="Oval 805" descr="Dark blue circle">
            <a:extLst>
              <a:ext uri="{FF2B5EF4-FFF2-40B4-BE49-F238E27FC236}">
                <a16:creationId xmlns:a16="http://schemas.microsoft.com/office/drawing/2014/main" id="{CE5C1E1F-15F5-4D86-B053-4458DD44C5BA}"/>
              </a:ext>
            </a:extLst>
          </p:cNvPr>
          <p:cNvSpPr/>
          <p:nvPr/>
        </p:nvSpPr>
        <p:spPr bwMode="auto">
          <a:xfrm>
            <a:off x="6269987" y="1744370"/>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807" name="Group 806">
            <a:extLst>
              <a:ext uri="{FF2B5EF4-FFF2-40B4-BE49-F238E27FC236}">
                <a16:creationId xmlns:a16="http://schemas.microsoft.com/office/drawing/2014/main" id="{B2847C42-55A5-44B1-815E-EE88403D3094}"/>
              </a:ext>
            </a:extLst>
          </p:cNvPr>
          <p:cNvGrpSpPr/>
          <p:nvPr/>
        </p:nvGrpSpPr>
        <p:grpSpPr>
          <a:xfrm>
            <a:off x="2610493" y="1498770"/>
            <a:ext cx="3836335" cy="485576"/>
            <a:chOff x="2610493" y="1517278"/>
            <a:chExt cx="3836335" cy="485576"/>
          </a:xfrm>
        </p:grpSpPr>
        <p:sp>
          <p:nvSpPr>
            <p:cNvPr id="808" name="Oval 807" descr="Dark blue circle">
              <a:extLst>
                <a:ext uri="{FF2B5EF4-FFF2-40B4-BE49-F238E27FC236}">
                  <a16:creationId xmlns:a16="http://schemas.microsoft.com/office/drawing/2014/main" id="{2E00AC45-DBD9-4211-8603-9C7809DE1AA0}"/>
                </a:ext>
              </a:extLst>
            </p:cNvPr>
            <p:cNvSpPr/>
            <p:nvPr/>
          </p:nvSpPr>
          <p:spPr bwMode="auto">
            <a:xfrm>
              <a:off x="6269987" y="1758504"/>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09" name="Rectangle 808">
              <a:extLst>
                <a:ext uri="{FF2B5EF4-FFF2-40B4-BE49-F238E27FC236}">
                  <a16:creationId xmlns:a16="http://schemas.microsoft.com/office/drawing/2014/main" id="{0816FE0F-3B60-4976-87B9-5B3DDCE0C964}"/>
                </a:ext>
                <a:ext uri="{C183D7F6-B498-43B3-948B-1728B52AA6E4}">
                  <adec:decorative xmlns:adec="http://schemas.microsoft.com/office/drawing/2017/decorative" val="1"/>
                </a:ext>
              </a:extLst>
            </p:cNvPr>
            <p:cNvSpPr/>
            <p:nvPr/>
          </p:nvSpPr>
          <p:spPr bwMode="auto">
            <a:xfrm>
              <a:off x="2610493" y="1517278"/>
              <a:ext cx="3836335" cy="485576"/>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400"/>
                </a:spcAft>
                <a:buClrTx/>
                <a:buSzTx/>
                <a:buFontTx/>
                <a:buNone/>
                <a:tabLst/>
                <a:defRPr/>
              </a:pPr>
              <a:r>
                <a:rPr kumimoji="0" lang="en-US" sz="900" b="0" i="0" u="none" strike="noStrike" kern="0" cap="none" spc="0" normalizeH="0" baseline="0" noProof="0">
                  <a:ln>
                    <a:noFill/>
                  </a:ln>
                  <a:solidFill>
                    <a:srgbClr val="0078D4"/>
                  </a:solidFill>
                  <a:effectLst/>
                  <a:uLnTx/>
                  <a:uFillTx/>
                  <a:latin typeface="Segoe UI"/>
                  <a:ea typeface="+mn-ea"/>
                  <a:cs typeface="Segoe UI Semibold" panose="020B0702040204020203" pitchFamily="34" charset="0"/>
                </a:rPr>
                <a:t>Model dev./</a:t>
              </a:r>
              <a:br>
                <a:rPr kumimoji="0" lang="en-US" sz="900" b="0" i="0" u="none" strike="noStrike" kern="0" cap="none" spc="0" normalizeH="0" baseline="0" noProof="0">
                  <a:ln>
                    <a:noFill/>
                  </a:ln>
                  <a:solidFill>
                    <a:srgbClr val="0078D4"/>
                  </a:solidFill>
                  <a:effectLst/>
                  <a:uLnTx/>
                  <a:uFillTx/>
                  <a:latin typeface="Segoe UI"/>
                  <a:ea typeface="+mn-ea"/>
                  <a:cs typeface="Segoe UI Semibold" panose="020B0702040204020203" pitchFamily="34" charset="0"/>
                </a:rPr>
              </a:br>
              <a:r>
                <a:rPr kumimoji="0" lang="en-US" sz="900" b="0" i="0" u="none" strike="noStrike" kern="0" cap="none" spc="0" normalizeH="0" baseline="0" noProof="0">
                  <a:ln>
                    <a:noFill/>
                  </a:ln>
                  <a:solidFill>
                    <a:srgbClr val="0078D4"/>
                  </a:solidFill>
                  <a:effectLst/>
                  <a:uLnTx/>
                  <a:uFillTx/>
                  <a:latin typeface="Segoe UI"/>
                  <a:ea typeface="+mn-ea"/>
                  <a:cs typeface="Segoe UI Semibold" panose="020B0702040204020203" pitchFamily="34" charset="0"/>
                </a:rPr>
                <a:t>training</a:t>
              </a:r>
            </a:p>
          </p:txBody>
        </p:sp>
        <p:grpSp>
          <p:nvGrpSpPr>
            <p:cNvPr id="810" name="Group 809" descr="Database">
              <a:extLst>
                <a:ext uri="{FF2B5EF4-FFF2-40B4-BE49-F238E27FC236}">
                  <a16:creationId xmlns:a16="http://schemas.microsoft.com/office/drawing/2014/main" id="{0787A503-A307-469E-AED7-A893EA9BBE34}"/>
                </a:ext>
              </a:extLst>
            </p:cNvPr>
            <p:cNvGrpSpPr/>
            <p:nvPr/>
          </p:nvGrpSpPr>
          <p:grpSpPr>
            <a:xfrm>
              <a:off x="3510969" y="1614150"/>
              <a:ext cx="151043" cy="200645"/>
              <a:chOff x="19547751" y="2337953"/>
              <a:chExt cx="652743" cy="867099"/>
            </a:xfrm>
          </p:grpSpPr>
          <p:sp>
            <p:nvSpPr>
              <p:cNvPr id="838" name="Freeform: Shape 837">
                <a:extLst>
                  <a:ext uri="{FF2B5EF4-FFF2-40B4-BE49-F238E27FC236}">
                    <a16:creationId xmlns:a16="http://schemas.microsoft.com/office/drawing/2014/main" id="{B02F65AD-85DA-4A44-93B9-9594BE1D386D}"/>
                  </a:ext>
                </a:extLst>
              </p:cNvPr>
              <p:cNvSpPr/>
              <p:nvPr/>
            </p:nvSpPr>
            <p:spPr>
              <a:xfrm>
                <a:off x="19547751" y="2337953"/>
                <a:ext cx="652743" cy="265932"/>
              </a:xfrm>
              <a:custGeom>
                <a:avLst/>
                <a:gdLst>
                  <a:gd name="connsiteX0" fmla="*/ 665832 w 665832"/>
                  <a:gd name="connsiteY0" fmla="*/ 135632 h 271264"/>
                  <a:gd name="connsiteX1" fmla="*/ 332916 w 665832"/>
                  <a:gd name="connsiteY1" fmla="*/ 271264 h 271264"/>
                  <a:gd name="connsiteX2" fmla="*/ 0 w 665832"/>
                  <a:gd name="connsiteY2" fmla="*/ 135632 h 271264"/>
                  <a:gd name="connsiteX3" fmla="*/ 332916 w 665832"/>
                  <a:gd name="connsiteY3" fmla="*/ 0 h 271264"/>
                  <a:gd name="connsiteX4" fmla="*/ 665832 w 665832"/>
                  <a:gd name="connsiteY4" fmla="*/ 135632 h 271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832" h="271264">
                    <a:moveTo>
                      <a:pt x="665832" y="135632"/>
                    </a:moveTo>
                    <a:cubicBezTo>
                      <a:pt x="665832" y="210540"/>
                      <a:pt x="516780" y="271264"/>
                      <a:pt x="332916" y="271264"/>
                    </a:cubicBezTo>
                    <a:cubicBezTo>
                      <a:pt x="149052" y="271264"/>
                      <a:pt x="0" y="210540"/>
                      <a:pt x="0" y="135632"/>
                    </a:cubicBezTo>
                    <a:cubicBezTo>
                      <a:pt x="0" y="60725"/>
                      <a:pt x="149052" y="0"/>
                      <a:pt x="332916" y="0"/>
                    </a:cubicBezTo>
                    <a:cubicBezTo>
                      <a:pt x="516780" y="0"/>
                      <a:pt x="665832" y="60725"/>
                      <a:pt x="665832" y="135632"/>
                    </a:cubicBezTo>
                    <a:close/>
                  </a:path>
                </a:pathLst>
              </a:custGeom>
              <a:solidFill>
                <a:srgbClr val="005A9F"/>
              </a:solidFill>
              <a:ln w="8114" cap="flat">
                <a:noFill/>
                <a:prstDash val="solid"/>
                <a:miter/>
              </a:ln>
            </p:spPr>
            <p:txBody>
              <a:bodyPr rot="0" spcFirstLastPara="0" vertOverflow="overflow" horzOverflow="overflow" vert="horz" wrap="square" lIns="107570" tIns="53785" rIns="107570" bIns="53785" numCol="1" spcCol="0" rtlCol="0" fromWordArt="0" anchor="ctr" anchorCtr="0" forceAA="0" compatLnSpc="1">
                <a:prstTxWarp prst="textNoShape">
                  <a:avLst/>
                </a:prstTxWarp>
                <a:noAutofit/>
              </a:bodyPr>
              <a:lstStyle/>
              <a:p>
                <a:pPr marL="0" marR="0" lvl="0" indent="0" algn="l" defTabSz="1097240" rtl="0" eaLnBrk="1" fontAlgn="auto" latinLnBrk="0" hangingPunct="1">
                  <a:lnSpc>
                    <a:spcPct val="100000"/>
                  </a:lnSpc>
                  <a:spcBef>
                    <a:spcPts val="0"/>
                  </a:spcBef>
                  <a:spcAft>
                    <a:spcPts val="0"/>
                  </a:spcAft>
                  <a:buClrTx/>
                  <a:buSzTx/>
                  <a:buFontTx/>
                  <a:buNone/>
                  <a:tabLst/>
                  <a:defRPr/>
                </a:pPr>
                <a:endParaRPr kumimoji="0" lang="en-US" sz="2118" b="0" i="0" u="none" strike="noStrike" kern="1200" cap="none" spc="0" normalizeH="0" baseline="0" noProof="0">
                  <a:ln>
                    <a:noFill/>
                  </a:ln>
                  <a:solidFill>
                    <a:srgbClr val="1A1A1A"/>
                  </a:solidFill>
                  <a:effectLst/>
                  <a:uLnTx/>
                  <a:uFillTx/>
                  <a:latin typeface="Segoe UI"/>
                  <a:ea typeface="+mn-ea"/>
                  <a:cs typeface="+mn-cs"/>
                </a:endParaRPr>
              </a:p>
            </p:txBody>
          </p:sp>
          <p:sp>
            <p:nvSpPr>
              <p:cNvPr id="839" name="Freeform: Shape 838">
                <a:extLst>
                  <a:ext uri="{FF2B5EF4-FFF2-40B4-BE49-F238E27FC236}">
                    <a16:creationId xmlns:a16="http://schemas.microsoft.com/office/drawing/2014/main" id="{515E0A1B-E280-42BB-89DC-179546C9523D}"/>
                  </a:ext>
                </a:extLst>
              </p:cNvPr>
              <p:cNvSpPr/>
              <p:nvPr/>
            </p:nvSpPr>
            <p:spPr>
              <a:xfrm>
                <a:off x="19547751" y="2471725"/>
                <a:ext cx="652743" cy="733327"/>
              </a:xfrm>
              <a:custGeom>
                <a:avLst/>
                <a:gdLst>
                  <a:gd name="connsiteX0" fmla="*/ 332916 w 665832"/>
                  <a:gd name="connsiteY0" fmla="*/ 135632 h 748031"/>
                  <a:gd name="connsiteX1" fmla="*/ 0 w 665832"/>
                  <a:gd name="connsiteY1" fmla="*/ 0 h 748031"/>
                  <a:gd name="connsiteX2" fmla="*/ 0 w 665832"/>
                  <a:gd name="connsiteY2" fmla="*/ 617332 h 748031"/>
                  <a:gd name="connsiteX3" fmla="*/ 332916 w 665832"/>
                  <a:gd name="connsiteY3" fmla="*/ 752964 h 748031"/>
                  <a:gd name="connsiteX4" fmla="*/ 665832 w 665832"/>
                  <a:gd name="connsiteY4" fmla="*/ 617332 h 748031"/>
                  <a:gd name="connsiteX5" fmla="*/ 665832 w 665832"/>
                  <a:gd name="connsiteY5" fmla="*/ 0 h 748031"/>
                  <a:gd name="connsiteX6" fmla="*/ 332916 w 665832"/>
                  <a:gd name="connsiteY6" fmla="*/ 135632 h 748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832" h="748031">
                    <a:moveTo>
                      <a:pt x="332916" y="135632"/>
                    </a:moveTo>
                    <a:cubicBezTo>
                      <a:pt x="149607" y="135632"/>
                      <a:pt x="0" y="74803"/>
                      <a:pt x="0" y="0"/>
                    </a:cubicBezTo>
                    <a:lnTo>
                      <a:pt x="0" y="617332"/>
                    </a:lnTo>
                    <a:cubicBezTo>
                      <a:pt x="0" y="692135"/>
                      <a:pt x="148785" y="752964"/>
                      <a:pt x="332916" y="752964"/>
                    </a:cubicBezTo>
                    <a:cubicBezTo>
                      <a:pt x="517047" y="752964"/>
                      <a:pt x="665832" y="692135"/>
                      <a:pt x="665832" y="617332"/>
                    </a:cubicBezTo>
                    <a:lnTo>
                      <a:pt x="665832" y="0"/>
                    </a:lnTo>
                    <a:cubicBezTo>
                      <a:pt x="666654" y="74803"/>
                      <a:pt x="517047" y="135632"/>
                      <a:pt x="332916" y="135632"/>
                    </a:cubicBezTo>
                    <a:close/>
                  </a:path>
                </a:pathLst>
              </a:custGeom>
              <a:solidFill>
                <a:srgbClr val="0078D4"/>
              </a:solidFill>
              <a:ln w="8114" cap="flat">
                <a:noFill/>
                <a:prstDash val="solid"/>
                <a:miter/>
              </a:ln>
            </p:spPr>
            <p:txBody>
              <a:bodyPr rot="0" spcFirstLastPara="0" vertOverflow="overflow" horzOverflow="overflow" vert="horz" wrap="square" lIns="107570" tIns="53785" rIns="107570" bIns="53785" numCol="1" spcCol="0" rtlCol="0" fromWordArt="0" anchor="ctr" anchorCtr="0" forceAA="0" compatLnSpc="1">
                <a:prstTxWarp prst="textNoShape">
                  <a:avLst/>
                </a:prstTxWarp>
                <a:noAutofit/>
              </a:bodyPr>
              <a:lstStyle/>
              <a:p>
                <a:pPr marL="0" marR="0" lvl="0" indent="0" algn="l" defTabSz="1097240" rtl="0" eaLnBrk="1" fontAlgn="auto" latinLnBrk="0" hangingPunct="1">
                  <a:lnSpc>
                    <a:spcPct val="100000"/>
                  </a:lnSpc>
                  <a:spcBef>
                    <a:spcPts val="0"/>
                  </a:spcBef>
                  <a:spcAft>
                    <a:spcPts val="0"/>
                  </a:spcAft>
                  <a:buClrTx/>
                  <a:buSzTx/>
                  <a:buFontTx/>
                  <a:buNone/>
                  <a:tabLst/>
                  <a:defRPr/>
                </a:pPr>
                <a:endParaRPr kumimoji="0" lang="en-US" sz="2118" b="0" i="0" u="none" strike="noStrike" kern="1200" cap="none" spc="0" normalizeH="0" baseline="0" noProof="0">
                  <a:ln>
                    <a:noFill/>
                  </a:ln>
                  <a:solidFill>
                    <a:srgbClr val="1A1A1A"/>
                  </a:solidFill>
                  <a:effectLst/>
                  <a:uLnTx/>
                  <a:uFillTx/>
                  <a:latin typeface="Segoe UI"/>
                  <a:ea typeface="+mn-ea"/>
                  <a:cs typeface="+mn-cs"/>
                </a:endParaRPr>
              </a:p>
            </p:txBody>
          </p:sp>
          <p:sp>
            <p:nvSpPr>
              <p:cNvPr id="840" name="Freeform: Shape 839">
                <a:extLst>
                  <a:ext uri="{FF2B5EF4-FFF2-40B4-BE49-F238E27FC236}">
                    <a16:creationId xmlns:a16="http://schemas.microsoft.com/office/drawing/2014/main" id="{CD7F59E0-C760-4A4D-82FF-349B7E661439}"/>
                  </a:ext>
                </a:extLst>
              </p:cNvPr>
              <p:cNvSpPr/>
              <p:nvPr/>
            </p:nvSpPr>
            <p:spPr>
              <a:xfrm>
                <a:off x="19617055" y="2416928"/>
                <a:ext cx="507689" cy="185346"/>
              </a:xfrm>
              <a:custGeom>
                <a:avLst/>
                <a:gdLst>
                  <a:gd name="connsiteX0" fmla="*/ 524445 w 517869"/>
                  <a:gd name="connsiteY0" fmla="*/ 106862 h 189062"/>
                  <a:gd name="connsiteX1" fmla="*/ 262223 w 517869"/>
                  <a:gd name="connsiteY1" fmla="*/ 0 h 189062"/>
                  <a:gd name="connsiteX2" fmla="*/ 0 w 517869"/>
                  <a:gd name="connsiteY2" fmla="*/ 106862 h 189062"/>
                  <a:gd name="connsiteX3" fmla="*/ 22194 w 517869"/>
                  <a:gd name="connsiteY3" fmla="*/ 149606 h 189062"/>
                  <a:gd name="connsiteX4" fmla="*/ 262223 w 517869"/>
                  <a:gd name="connsiteY4" fmla="*/ 190707 h 189062"/>
                  <a:gd name="connsiteX5" fmla="*/ 503073 w 517869"/>
                  <a:gd name="connsiteY5" fmla="*/ 149606 h 189062"/>
                  <a:gd name="connsiteX6" fmla="*/ 524445 w 517869"/>
                  <a:gd name="connsiteY6" fmla="*/ 106862 h 18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7869" h="189062">
                    <a:moveTo>
                      <a:pt x="524445" y="106862"/>
                    </a:moveTo>
                    <a:cubicBezTo>
                      <a:pt x="524445" y="47677"/>
                      <a:pt x="406897" y="0"/>
                      <a:pt x="262223" y="0"/>
                    </a:cubicBezTo>
                    <a:cubicBezTo>
                      <a:pt x="117548" y="0"/>
                      <a:pt x="0" y="47677"/>
                      <a:pt x="0" y="106862"/>
                    </a:cubicBezTo>
                    <a:cubicBezTo>
                      <a:pt x="0" y="121658"/>
                      <a:pt x="7398" y="136454"/>
                      <a:pt x="22194" y="149606"/>
                    </a:cubicBezTo>
                    <a:cubicBezTo>
                      <a:pt x="83024" y="175089"/>
                      <a:pt x="167691" y="190707"/>
                      <a:pt x="262223" y="190707"/>
                    </a:cubicBezTo>
                    <a:cubicBezTo>
                      <a:pt x="356754" y="190707"/>
                      <a:pt x="442244" y="175089"/>
                      <a:pt x="503073" y="149606"/>
                    </a:cubicBezTo>
                    <a:cubicBezTo>
                      <a:pt x="517047" y="136454"/>
                      <a:pt x="524445" y="121658"/>
                      <a:pt x="524445" y="106862"/>
                    </a:cubicBezTo>
                    <a:close/>
                  </a:path>
                </a:pathLst>
              </a:custGeom>
              <a:solidFill>
                <a:srgbClr val="50E6FF"/>
              </a:solidFill>
              <a:ln w="8114" cap="flat">
                <a:noFill/>
                <a:prstDash val="solid"/>
                <a:miter/>
              </a:ln>
            </p:spPr>
            <p:txBody>
              <a:bodyPr rot="0" spcFirstLastPara="0" vertOverflow="overflow" horzOverflow="overflow" vert="horz" wrap="square" lIns="107570" tIns="53785" rIns="107570" bIns="53785" numCol="1" spcCol="0" rtlCol="0" fromWordArt="0" anchor="ctr" anchorCtr="0" forceAA="0" compatLnSpc="1">
                <a:prstTxWarp prst="textNoShape">
                  <a:avLst/>
                </a:prstTxWarp>
                <a:noAutofit/>
              </a:bodyPr>
              <a:lstStyle/>
              <a:p>
                <a:pPr marL="0" marR="0" lvl="0" indent="0" algn="l" defTabSz="1097240" rtl="0" eaLnBrk="1" fontAlgn="auto" latinLnBrk="0" hangingPunct="1">
                  <a:lnSpc>
                    <a:spcPct val="100000"/>
                  </a:lnSpc>
                  <a:spcBef>
                    <a:spcPts val="0"/>
                  </a:spcBef>
                  <a:spcAft>
                    <a:spcPts val="0"/>
                  </a:spcAft>
                  <a:buClrTx/>
                  <a:buSzTx/>
                  <a:buFontTx/>
                  <a:buNone/>
                  <a:tabLst/>
                  <a:defRPr/>
                </a:pPr>
                <a:endParaRPr kumimoji="0" lang="en-US" sz="2118" b="0" i="0" u="none" strike="noStrike" kern="1200" cap="none" spc="0" normalizeH="0" baseline="0" noProof="0">
                  <a:ln>
                    <a:noFill/>
                  </a:ln>
                  <a:solidFill>
                    <a:srgbClr val="1A1A1A"/>
                  </a:solidFill>
                  <a:effectLst/>
                  <a:uLnTx/>
                  <a:uFillTx/>
                  <a:latin typeface="Segoe UI"/>
                  <a:ea typeface="+mn-ea"/>
                  <a:cs typeface="+mn-cs"/>
                </a:endParaRPr>
              </a:p>
            </p:txBody>
          </p:sp>
        </p:grpSp>
        <p:grpSp>
          <p:nvGrpSpPr>
            <p:cNvPr id="811" name="Group 810" descr="Brain">
              <a:extLst>
                <a:ext uri="{FF2B5EF4-FFF2-40B4-BE49-F238E27FC236}">
                  <a16:creationId xmlns:a16="http://schemas.microsoft.com/office/drawing/2014/main" id="{961BE3BE-0984-4903-A7C9-EFCAF77ED637}"/>
                </a:ext>
              </a:extLst>
            </p:cNvPr>
            <p:cNvGrpSpPr/>
            <p:nvPr/>
          </p:nvGrpSpPr>
          <p:grpSpPr>
            <a:xfrm>
              <a:off x="4636386" y="1614570"/>
              <a:ext cx="195859" cy="196504"/>
              <a:chOff x="10104388" y="2268538"/>
              <a:chExt cx="482600" cy="484188"/>
            </a:xfrm>
          </p:grpSpPr>
          <p:sp>
            <p:nvSpPr>
              <p:cNvPr id="836" name="Freeform 6">
                <a:extLst>
                  <a:ext uri="{FF2B5EF4-FFF2-40B4-BE49-F238E27FC236}">
                    <a16:creationId xmlns:a16="http://schemas.microsoft.com/office/drawing/2014/main" id="{46880A5E-EE5B-498E-9AED-AC5DF851A430}"/>
                  </a:ext>
                </a:extLst>
              </p:cNvPr>
              <p:cNvSpPr>
                <a:spLocks/>
              </p:cNvSpPr>
              <p:nvPr/>
            </p:nvSpPr>
            <p:spPr bwMode="auto">
              <a:xfrm>
                <a:off x="10104388" y="2268538"/>
                <a:ext cx="231775" cy="484188"/>
              </a:xfrm>
              <a:custGeom>
                <a:avLst/>
                <a:gdLst>
                  <a:gd name="T0" fmla="*/ 534 w 534"/>
                  <a:gd name="T1" fmla="*/ 831 h 1115"/>
                  <a:gd name="T2" fmla="*/ 534 w 534"/>
                  <a:gd name="T3" fmla="*/ 116 h 1115"/>
                  <a:gd name="T4" fmla="*/ 521 w 534"/>
                  <a:gd name="T5" fmla="*/ 68 h 1115"/>
                  <a:gd name="T6" fmla="*/ 518 w 534"/>
                  <a:gd name="T7" fmla="*/ 61 h 1115"/>
                  <a:gd name="T8" fmla="*/ 517 w 534"/>
                  <a:gd name="T9" fmla="*/ 61 h 1115"/>
                  <a:gd name="T10" fmla="*/ 411 w 534"/>
                  <a:gd name="T11" fmla="*/ 0 h 1115"/>
                  <a:gd name="T12" fmla="*/ 290 w 534"/>
                  <a:gd name="T13" fmla="*/ 106 h 1115"/>
                  <a:gd name="T14" fmla="*/ 273 w 534"/>
                  <a:gd name="T15" fmla="*/ 105 h 1115"/>
                  <a:gd name="T16" fmla="*/ 99 w 534"/>
                  <a:gd name="T17" fmla="*/ 280 h 1115"/>
                  <a:gd name="T18" fmla="*/ 104 w 534"/>
                  <a:gd name="T19" fmla="*/ 323 h 1115"/>
                  <a:gd name="T20" fmla="*/ 0 w 534"/>
                  <a:gd name="T21" fmla="*/ 591 h 1115"/>
                  <a:gd name="T22" fmla="*/ 259 w 534"/>
                  <a:gd name="T23" fmla="*/ 964 h 1115"/>
                  <a:gd name="T24" fmla="*/ 260 w 534"/>
                  <a:gd name="T25" fmla="*/ 970 h 1115"/>
                  <a:gd name="T26" fmla="*/ 397 w 534"/>
                  <a:gd name="T27" fmla="*/ 1108 h 1115"/>
                  <a:gd name="T28" fmla="*/ 503 w 534"/>
                  <a:gd name="T29" fmla="*/ 1096 h 1115"/>
                  <a:gd name="T30" fmla="*/ 534 w 534"/>
                  <a:gd name="T31" fmla="*/ 1049 h 1115"/>
                  <a:gd name="T32" fmla="*/ 534 w 534"/>
                  <a:gd name="T33" fmla="*/ 831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4" h="1115">
                    <a:moveTo>
                      <a:pt x="534" y="831"/>
                    </a:moveTo>
                    <a:cubicBezTo>
                      <a:pt x="534" y="116"/>
                      <a:pt x="534" y="116"/>
                      <a:pt x="534" y="116"/>
                    </a:cubicBezTo>
                    <a:cubicBezTo>
                      <a:pt x="534" y="98"/>
                      <a:pt x="529" y="82"/>
                      <a:pt x="521" y="68"/>
                    </a:cubicBezTo>
                    <a:cubicBezTo>
                      <a:pt x="520" y="65"/>
                      <a:pt x="519" y="63"/>
                      <a:pt x="518" y="61"/>
                    </a:cubicBezTo>
                    <a:cubicBezTo>
                      <a:pt x="518" y="61"/>
                      <a:pt x="518" y="61"/>
                      <a:pt x="517" y="61"/>
                    </a:cubicBezTo>
                    <a:cubicBezTo>
                      <a:pt x="496" y="25"/>
                      <a:pt x="457" y="0"/>
                      <a:pt x="411" y="0"/>
                    </a:cubicBezTo>
                    <a:cubicBezTo>
                      <a:pt x="349" y="0"/>
                      <a:pt x="298" y="46"/>
                      <a:pt x="290" y="106"/>
                    </a:cubicBezTo>
                    <a:cubicBezTo>
                      <a:pt x="284" y="105"/>
                      <a:pt x="279" y="105"/>
                      <a:pt x="273" y="105"/>
                    </a:cubicBezTo>
                    <a:cubicBezTo>
                      <a:pt x="177" y="105"/>
                      <a:pt x="99" y="183"/>
                      <a:pt x="99" y="280"/>
                    </a:cubicBezTo>
                    <a:cubicBezTo>
                      <a:pt x="99" y="295"/>
                      <a:pt x="101" y="309"/>
                      <a:pt x="104" y="323"/>
                    </a:cubicBezTo>
                    <a:cubicBezTo>
                      <a:pt x="40" y="394"/>
                      <a:pt x="0" y="487"/>
                      <a:pt x="0" y="591"/>
                    </a:cubicBezTo>
                    <a:cubicBezTo>
                      <a:pt x="0" y="762"/>
                      <a:pt x="108" y="907"/>
                      <a:pt x="259" y="964"/>
                    </a:cubicBezTo>
                    <a:cubicBezTo>
                      <a:pt x="259" y="966"/>
                      <a:pt x="259" y="968"/>
                      <a:pt x="260" y="970"/>
                    </a:cubicBezTo>
                    <a:cubicBezTo>
                      <a:pt x="273" y="1039"/>
                      <a:pt x="329" y="1094"/>
                      <a:pt x="397" y="1108"/>
                    </a:cubicBezTo>
                    <a:cubicBezTo>
                      <a:pt x="435" y="1115"/>
                      <a:pt x="472" y="1110"/>
                      <a:pt x="503" y="1096"/>
                    </a:cubicBezTo>
                    <a:cubicBezTo>
                      <a:pt x="522" y="1088"/>
                      <a:pt x="534" y="1069"/>
                      <a:pt x="534" y="1049"/>
                    </a:cubicBezTo>
                    <a:lnTo>
                      <a:pt x="534" y="831"/>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837" name="Freeform 7">
                <a:extLst>
                  <a:ext uri="{FF2B5EF4-FFF2-40B4-BE49-F238E27FC236}">
                    <a16:creationId xmlns:a16="http://schemas.microsoft.com/office/drawing/2014/main" id="{C6CAAC20-B505-4AD8-8F6E-4A449EF48993}"/>
                  </a:ext>
                </a:extLst>
              </p:cNvPr>
              <p:cNvSpPr>
                <a:spLocks/>
              </p:cNvSpPr>
              <p:nvPr/>
            </p:nvSpPr>
            <p:spPr bwMode="auto">
              <a:xfrm>
                <a:off x="10355213" y="2268538"/>
                <a:ext cx="231775" cy="484188"/>
              </a:xfrm>
              <a:custGeom>
                <a:avLst/>
                <a:gdLst>
                  <a:gd name="T0" fmla="*/ 0 w 534"/>
                  <a:gd name="T1" fmla="*/ 831 h 1115"/>
                  <a:gd name="T2" fmla="*/ 0 w 534"/>
                  <a:gd name="T3" fmla="*/ 116 h 1115"/>
                  <a:gd name="T4" fmla="*/ 14 w 534"/>
                  <a:gd name="T5" fmla="*/ 68 h 1115"/>
                  <a:gd name="T6" fmla="*/ 17 w 534"/>
                  <a:gd name="T7" fmla="*/ 61 h 1115"/>
                  <a:gd name="T8" fmla="*/ 17 w 534"/>
                  <a:gd name="T9" fmla="*/ 61 h 1115"/>
                  <a:gd name="T10" fmla="*/ 123 w 534"/>
                  <a:gd name="T11" fmla="*/ 0 h 1115"/>
                  <a:gd name="T12" fmla="*/ 245 w 534"/>
                  <a:gd name="T13" fmla="*/ 106 h 1115"/>
                  <a:gd name="T14" fmla="*/ 262 w 534"/>
                  <a:gd name="T15" fmla="*/ 105 h 1115"/>
                  <a:gd name="T16" fmla="*/ 436 w 534"/>
                  <a:gd name="T17" fmla="*/ 280 h 1115"/>
                  <a:gd name="T18" fmla="*/ 431 w 534"/>
                  <a:gd name="T19" fmla="*/ 323 h 1115"/>
                  <a:gd name="T20" fmla="*/ 534 w 534"/>
                  <a:gd name="T21" fmla="*/ 591 h 1115"/>
                  <a:gd name="T22" fmla="*/ 276 w 534"/>
                  <a:gd name="T23" fmla="*/ 964 h 1115"/>
                  <a:gd name="T24" fmla="*/ 275 w 534"/>
                  <a:gd name="T25" fmla="*/ 970 h 1115"/>
                  <a:gd name="T26" fmla="*/ 138 w 534"/>
                  <a:gd name="T27" fmla="*/ 1108 h 1115"/>
                  <a:gd name="T28" fmla="*/ 32 w 534"/>
                  <a:gd name="T29" fmla="*/ 1096 h 1115"/>
                  <a:gd name="T30" fmla="*/ 0 w 534"/>
                  <a:gd name="T31" fmla="*/ 1049 h 1115"/>
                  <a:gd name="T32" fmla="*/ 0 w 534"/>
                  <a:gd name="T33" fmla="*/ 831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4" h="1115">
                    <a:moveTo>
                      <a:pt x="0" y="831"/>
                    </a:moveTo>
                    <a:cubicBezTo>
                      <a:pt x="0" y="116"/>
                      <a:pt x="0" y="116"/>
                      <a:pt x="0" y="116"/>
                    </a:cubicBezTo>
                    <a:cubicBezTo>
                      <a:pt x="0" y="98"/>
                      <a:pt x="5" y="82"/>
                      <a:pt x="14" y="68"/>
                    </a:cubicBezTo>
                    <a:cubicBezTo>
                      <a:pt x="15" y="65"/>
                      <a:pt x="16" y="63"/>
                      <a:pt x="17" y="61"/>
                    </a:cubicBezTo>
                    <a:cubicBezTo>
                      <a:pt x="17" y="61"/>
                      <a:pt x="17" y="61"/>
                      <a:pt x="17" y="61"/>
                    </a:cubicBezTo>
                    <a:cubicBezTo>
                      <a:pt x="39" y="25"/>
                      <a:pt x="78" y="0"/>
                      <a:pt x="123" y="0"/>
                    </a:cubicBezTo>
                    <a:cubicBezTo>
                      <a:pt x="185" y="0"/>
                      <a:pt x="237" y="46"/>
                      <a:pt x="245" y="106"/>
                    </a:cubicBezTo>
                    <a:cubicBezTo>
                      <a:pt x="250" y="105"/>
                      <a:pt x="256" y="105"/>
                      <a:pt x="262" y="105"/>
                    </a:cubicBezTo>
                    <a:cubicBezTo>
                      <a:pt x="358" y="105"/>
                      <a:pt x="436" y="183"/>
                      <a:pt x="436" y="280"/>
                    </a:cubicBezTo>
                    <a:cubicBezTo>
                      <a:pt x="436" y="295"/>
                      <a:pt x="434" y="309"/>
                      <a:pt x="431" y="323"/>
                    </a:cubicBezTo>
                    <a:cubicBezTo>
                      <a:pt x="495" y="394"/>
                      <a:pt x="534" y="487"/>
                      <a:pt x="534" y="591"/>
                    </a:cubicBezTo>
                    <a:cubicBezTo>
                      <a:pt x="534" y="762"/>
                      <a:pt x="427" y="907"/>
                      <a:pt x="276" y="964"/>
                    </a:cubicBezTo>
                    <a:cubicBezTo>
                      <a:pt x="275" y="966"/>
                      <a:pt x="275" y="968"/>
                      <a:pt x="275" y="970"/>
                    </a:cubicBezTo>
                    <a:cubicBezTo>
                      <a:pt x="262" y="1039"/>
                      <a:pt x="206" y="1094"/>
                      <a:pt x="138" y="1108"/>
                    </a:cubicBezTo>
                    <a:cubicBezTo>
                      <a:pt x="100" y="1115"/>
                      <a:pt x="63" y="1110"/>
                      <a:pt x="32" y="1096"/>
                    </a:cubicBezTo>
                    <a:cubicBezTo>
                      <a:pt x="13" y="1088"/>
                      <a:pt x="0" y="1069"/>
                      <a:pt x="0" y="1049"/>
                    </a:cubicBezTo>
                    <a:lnTo>
                      <a:pt x="0" y="831"/>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pic>
          <p:nvPicPr>
            <p:cNvPr id="812" name="Picture 811" descr="person at desk">
              <a:extLst>
                <a:ext uri="{FF2B5EF4-FFF2-40B4-BE49-F238E27FC236}">
                  <a16:creationId xmlns:a16="http://schemas.microsoft.com/office/drawing/2014/main" id="{DAE1EB7C-950A-44A5-ADF0-80CA621F0944}"/>
                </a:ext>
              </a:extLst>
            </p:cNvPr>
            <p:cNvPicPr>
              <a:picLocks noChangeAspect="1"/>
            </p:cNvPicPr>
            <p:nvPr/>
          </p:nvPicPr>
          <p:blipFill>
            <a:blip r:embed="rId4"/>
            <a:stretch>
              <a:fillRect/>
            </a:stretch>
          </p:blipFill>
          <p:spPr>
            <a:xfrm>
              <a:off x="5132912" y="1629450"/>
              <a:ext cx="169179" cy="169179"/>
            </a:xfrm>
            <a:prstGeom prst="rect">
              <a:avLst/>
            </a:prstGeom>
          </p:spPr>
        </p:pic>
        <p:grpSp>
          <p:nvGrpSpPr>
            <p:cNvPr id="813" name="Group 812" descr="Stop watch">
              <a:extLst>
                <a:ext uri="{FF2B5EF4-FFF2-40B4-BE49-F238E27FC236}">
                  <a16:creationId xmlns:a16="http://schemas.microsoft.com/office/drawing/2014/main" id="{918B239D-7EE6-4DC5-A660-FFDD1F18510C}"/>
                </a:ext>
              </a:extLst>
            </p:cNvPr>
            <p:cNvGrpSpPr/>
            <p:nvPr/>
          </p:nvGrpSpPr>
          <p:grpSpPr>
            <a:xfrm>
              <a:off x="5860977" y="1593018"/>
              <a:ext cx="195884" cy="239045"/>
              <a:chOff x="10093262" y="4689778"/>
              <a:chExt cx="398934" cy="486835"/>
            </a:xfrm>
          </p:grpSpPr>
          <p:sp>
            <p:nvSpPr>
              <p:cNvPr id="827" name="Freeform 5">
                <a:extLst>
                  <a:ext uri="{FF2B5EF4-FFF2-40B4-BE49-F238E27FC236}">
                    <a16:creationId xmlns:a16="http://schemas.microsoft.com/office/drawing/2014/main" id="{A2CEE1A3-CD84-450C-B17D-6D5BE781407E}"/>
                  </a:ext>
                </a:extLst>
              </p:cNvPr>
              <p:cNvSpPr>
                <a:spLocks/>
              </p:cNvSpPr>
              <p:nvPr/>
            </p:nvSpPr>
            <p:spPr bwMode="auto">
              <a:xfrm>
                <a:off x="10093262" y="4806415"/>
                <a:ext cx="62545" cy="77758"/>
              </a:xfrm>
              <a:custGeom>
                <a:avLst/>
                <a:gdLst>
                  <a:gd name="T0" fmla="*/ 26 w 37"/>
                  <a:gd name="T1" fmla="*/ 46 h 46"/>
                  <a:gd name="T2" fmla="*/ 0 w 37"/>
                  <a:gd name="T3" fmla="*/ 20 h 46"/>
                  <a:gd name="T4" fmla="*/ 20 w 37"/>
                  <a:gd name="T5" fmla="*/ 0 h 46"/>
                  <a:gd name="T6" fmla="*/ 37 w 37"/>
                  <a:gd name="T7" fmla="*/ 16 h 46"/>
                  <a:gd name="T8" fmla="*/ 26 w 37"/>
                  <a:gd name="T9" fmla="*/ 46 h 46"/>
                </a:gdLst>
                <a:ahLst/>
                <a:cxnLst>
                  <a:cxn ang="0">
                    <a:pos x="T0" y="T1"/>
                  </a:cxn>
                  <a:cxn ang="0">
                    <a:pos x="T2" y="T3"/>
                  </a:cxn>
                  <a:cxn ang="0">
                    <a:pos x="T4" y="T5"/>
                  </a:cxn>
                  <a:cxn ang="0">
                    <a:pos x="T6" y="T7"/>
                  </a:cxn>
                  <a:cxn ang="0">
                    <a:pos x="T8" y="T9"/>
                  </a:cxn>
                </a:cxnLst>
                <a:rect l="0" t="0" r="r" b="b"/>
                <a:pathLst>
                  <a:path w="37" h="46">
                    <a:moveTo>
                      <a:pt x="26" y="46"/>
                    </a:moveTo>
                    <a:lnTo>
                      <a:pt x="0" y="20"/>
                    </a:lnTo>
                    <a:lnTo>
                      <a:pt x="20" y="0"/>
                    </a:lnTo>
                    <a:lnTo>
                      <a:pt x="37" y="16"/>
                    </a:lnTo>
                    <a:lnTo>
                      <a:pt x="26" y="46"/>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828" name="Freeform 6">
                <a:extLst>
                  <a:ext uri="{FF2B5EF4-FFF2-40B4-BE49-F238E27FC236}">
                    <a16:creationId xmlns:a16="http://schemas.microsoft.com/office/drawing/2014/main" id="{35028653-3AF4-4A50-A170-9ACE812D5F84}"/>
                  </a:ext>
                </a:extLst>
              </p:cNvPr>
              <p:cNvSpPr>
                <a:spLocks/>
              </p:cNvSpPr>
              <p:nvPr/>
            </p:nvSpPr>
            <p:spPr bwMode="auto">
              <a:xfrm>
                <a:off x="10093262" y="4806415"/>
                <a:ext cx="62545" cy="77758"/>
              </a:xfrm>
              <a:custGeom>
                <a:avLst/>
                <a:gdLst>
                  <a:gd name="T0" fmla="*/ 26 w 37"/>
                  <a:gd name="T1" fmla="*/ 46 h 46"/>
                  <a:gd name="T2" fmla="*/ 0 w 37"/>
                  <a:gd name="T3" fmla="*/ 20 h 46"/>
                  <a:gd name="T4" fmla="*/ 20 w 37"/>
                  <a:gd name="T5" fmla="*/ 0 h 46"/>
                  <a:gd name="T6" fmla="*/ 37 w 37"/>
                  <a:gd name="T7" fmla="*/ 16 h 46"/>
                </a:gdLst>
                <a:ahLst/>
                <a:cxnLst>
                  <a:cxn ang="0">
                    <a:pos x="T0" y="T1"/>
                  </a:cxn>
                  <a:cxn ang="0">
                    <a:pos x="T2" y="T3"/>
                  </a:cxn>
                  <a:cxn ang="0">
                    <a:pos x="T4" y="T5"/>
                  </a:cxn>
                  <a:cxn ang="0">
                    <a:pos x="T6" y="T7"/>
                  </a:cxn>
                </a:cxnLst>
                <a:rect l="0" t="0" r="r" b="b"/>
                <a:pathLst>
                  <a:path w="37" h="46">
                    <a:moveTo>
                      <a:pt x="26" y="46"/>
                    </a:moveTo>
                    <a:lnTo>
                      <a:pt x="0" y="20"/>
                    </a:lnTo>
                    <a:lnTo>
                      <a:pt x="20" y="0"/>
                    </a:lnTo>
                    <a:lnTo>
                      <a:pt x="37"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829" name="Freeform 7">
                <a:extLst>
                  <a:ext uri="{FF2B5EF4-FFF2-40B4-BE49-F238E27FC236}">
                    <a16:creationId xmlns:a16="http://schemas.microsoft.com/office/drawing/2014/main" id="{843733AF-A2B7-47B5-9EE3-20BEA58CDDA2}"/>
                  </a:ext>
                </a:extLst>
              </p:cNvPr>
              <p:cNvSpPr>
                <a:spLocks/>
              </p:cNvSpPr>
              <p:nvPr/>
            </p:nvSpPr>
            <p:spPr bwMode="auto">
              <a:xfrm>
                <a:off x="10431341" y="4806415"/>
                <a:ext cx="60855" cy="74378"/>
              </a:xfrm>
              <a:custGeom>
                <a:avLst/>
                <a:gdLst>
                  <a:gd name="T0" fmla="*/ 13 w 36"/>
                  <a:gd name="T1" fmla="*/ 44 h 44"/>
                  <a:gd name="T2" fmla="*/ 36 w 36"/>
                  <a:gd name="T3" fmla="*/ 20 h 44"/>
                  <a:gd name="T4" fmla="*/ 15 w 36"/>
                  <a:gd name="T5" fmla="*/ 0 h 44"/>
                  <a:gd name="T6" fmla="*/ 0 w 36"/>
                  <a:gd name="T7" fmla="*/ 16 h 44"/>
                  <a:gd name="T8" fmla="*/ 13 w 36"/>
                  <a:gd name="T9" fmla="*/ 44 h 44"/>
                </a:gdLst>
                <a:ahLst/>
                <a:cxnLst>
                  <a:cxn ang="0">
                    <a:pos x="T0" y="T1"/>
                  </a:cxn>
                  <a:cxn ang="0">
                    <a:pos x="T2" y="T3"/>
                  </a:cxn>
                  <a:cxn ang="0">
                    <a:pos x="T4" y="T5"/>
                  </a:cxn>
                  <a:cxn ang="0">
                    <a:pos x="T6" y="T7"/>
                  </a:cxn>
                  <a:cxn ang="0">
                    <a:pos x="T8" y="T9"/>
                  </a:cxn>
                </a:cxnLst>
                <a:rect l="0" t="0" r="r" b="b"/>
                <a:pathLst>
                  <a:path w="36" h="44">
                    <a:moveTo>
                      <a:pt x="13" y="44"/>
                    </a:moveTo>
                    <a:lnTo>
                      <a:pt x="36" y="20"/>
                    </a:lnTo>
                    <a:lnTo>
                      <a:pt x="15" y="0"/>
                    </a:lnTo>
                    <a:lnTo>
                      <a:pt x="0" y="16"/>
                    </a:lnTo>
                    <a:lnTo>
                      <a:pt x="13" y="44"/>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830" name="Oval 9">
                <a:extLst>
                  <a:ext uri="{FF2B5EF4-FFF2-40B4-BE49-F238E27FC236}">
                    <a16:creationId xmlns:a16="http://schemas.microsoft.com/office/drawing/2014/main" id="{10887429-8A6E-4B33-AF6E-CB9647ACE805}"/>
                  </a:ext>
                </a:extLst>
              </p:cNvPr>
              <p:cNvSpPr>
                <a:spLocks noChangeArrowheads="1"/>
              </p:cNvSpPr>
              <p:nvPr/>
            </p:nvSpPr>
            <p:spPr bwMode="auto">
              <a:xfrm>
                <a:off x="10093262" y="4777679"/>
                <a:ext cx="398934" cy="398934"/>
              </a:xfrm>
              <a:prstGeom prst="ellipse">
                <a:avLst/>
              </a:prstGeom>
              <a:solidFill>
                <a:srgbClr val="4FE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831" name="Freeform 10">
                <a:extLst>
                  <a:ext uri="{FF2B5EF4-FFF2-40B4-BE49-F238E27FC236}">
                    <a16:creationId xmlns:a16="http://schemas.microsoft.com/office/drawing/2014/main" id="{2262A3D6-3097-4E64-BB2D-01C1E1967A7C}"/>
                  </a:ext>
                </a:extLst>
              </p:cNvPr>
              <p:cNvSpPr>
                <a:spLocks/>
              </p:cNvSpPr>
              <p:nvPr/>
            </p:nvSpPr>
            <p:spPr bwMode="auto">
              <a:xfrm>
                <a:off x="10172711" y="4809797"/>
                <a:ext cx="287368" cy="334699"/>
              </a:xfrm>
              <a:custGeom>
                <a:avLst/>
                <a:gdLst>
                  <a:gd name="T0" fmla="*/ 11 w 289"/>
                  <a:gd name="T1" fmla="*/ 60 h 337"/>
                  <a:gd name="T2" fmla="*/ 229 w 289"/>
                  <a:gd name="T3" fmla="*/ 60 h 337"/>
                  <a:gd name="T4" fmla="*/ 229 w 289"/>
                  <a:gd name="T5" fmla="*/ 277 h 337"/>
                  <a:gd name="T6" fmla="*/ 11 w 289"/>
                  <a:gd name="T7" fmla="*/ 277 h 337"/>
                  <a:gd name="T8" fmla="*/ 122 w 289"/>
                  <a:gd name="T9" fmla="*/ 168 h 337"/>
                  <a:gd name="T10" fmla="*/ 0 w 289"/>
                  <a:gd name="T11" fmla="*/ 77 h 337"/>
                  <a:gd name="T12" fmla="*/ 11 w 289"/>
                  <a:gd name="T13" fmla="*/ 60 h 337"/>
                </a:gdLst>
                <a:ahLst/>
                <a:cxnLst>
                  <a:cxn ang="0">
                    <a:pos x="T0" y="T1"/>
                  </a:cxn>
                  <a:cxn ang="0">
                    <a:pos x="T2" y="T3"/>
                  </a:cxn>
                  <a:cxn ang="0">
                    <a:pos x="T4" y="T5"/>
                  </a:cxn>
                  <a:cxn ang="0">
                    <a:pos x="T6" y="T7"/>
                  </a:cxn>
                  <a:cxn ang="0">
                    <a:pos x="T8" y="T9"/>
                  </a:cxn>
                  <a:cxn ang="0">
                    <a:pos x="T10" y="T11"/>
                  </a:cxn>
                  <a:cxn ang="0">
                    <a:pos x="T12" y="T13"/>
                  </a:cxn>
                </a:cxnLst>
                <a:rect l="0" t="0" r="r" b="b"/>
                <a:pathLst>
                  <a:path w="289" h="337">
                    <a:moveTo>
                      <a:pt x="11" y="60"/>
                    </a:moveTo>
                    <a:cubicBezTo>
                      <a:pt x="71" y="0"/>
                      <a:pt x="169" y="0"/>
                      <a:pt x="229" y="60"/>
                    </a:cubicBezTo>
                    <a:cubicBezTo>
                      <a:pt x="289" y="120"/>
                      <a:pt x="289" y="217"/>
                      <a:pt x="229" y="277"/>
                    </a:cubicBezTo>
                    <a:cubicBezTo>
                      <a:pt x="169" y="337"/>
                      <a:pt x="71" y="337"/>
                      <a:pt x="11" y="277"/>
                    </a:cubicBezTo>
                    <a:cubicBezTo>
                      <a:pt x="122" y="168"/>
                      <a:pt x="122" y="168"/>
                      <a:pt x="122" y="168"/>
                    </a:cubicBezTo>
                    <a:cubicBezTo>
                      <a:pt x="0" y="77"/>
                      <a:pt x="0" y="77"/>
                      <a:pt x="0" y="77"/>
                    </a:cubicBezTo>
                    <a:lnTo>
                      <a:pt x="11" y="60"/>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832" name="Rectangle 11">
                <a:extLst>
                  <a:ext uri="{FF2B5EF4-FFF2-40B4-BE49-F238E27FC236}">
                    <a16:creationId xmlns:a16="http://schemas.microsoft.com/office/drawing/2014/main" id="{F7284ECE-EC03-47A3-B1B0-AF694F8FFA2D}"/>
                  </a:ext>
                </a:extLst>
              </p:cNvPr>
              <p:cNvSpPr>
                <a:spLocks noChangeArrowheads="1"/>
              </p:cNvSpPr>
              <p:nvPr/>
            </p:nvSpPr>
            <p:spPr bwMode="auto">
              <a:xfrm>
                <a:off x="10230185" y="4689778"/>
                <a:ext cx="125090" cy="43951"/>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833" name="Rectangle 12">
                <a:extLst>
                  <a:ext uri="{FF2B5EF4-FFF2-40B4-BE49-F238E27FC236}">
                    <a16:creationId xmlns:a16="http://schemas.microsoft.com/office/drawing/2014/main" id="{B68E547A-7BEE-44EB-9911-9248E1DFC242}"/>
                  </a:ext>
                </a:extLst>
              </p:cNvPr>
              <p:cNvSpPr>
                <a:spLocks noChangeArrowheads="1"/>
              </p:cNvSpPr>
              <p:nvPr/>
            </p:nvSpPr>
            <p:spPr bwMode="auto">
              <a:xfrm>
                <a:off x="10284277" y="4732038"/>
                <a:ext cx="11833" cy="45641"/>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834" name="Oval 13">
                <a:extLst>
                  <a:ext uri="{FF2B5EF4-FFF2-40B4-BE49-F238E27FC236}">
                    <a16:creationId xmlns:a16="http://schemas.microsoft.com/office/drawing/2014/main" id="{E5B66BA5-649B-4CE6-80EB-CB74806F0D53}"/>
                  </a:ext>
                </a:extLst>
              </p:cNvPr>
              <p:cNvSpPr>
                <a:spLocks noChangeArrowheads="1"/>
              </p:cNvSpPr>
              <p:nvPr/>
            </p:nvSpPr>
            <p:spPr bwMode="auto">
              <a:xfrm>
                <a:off x="10272444" y="4956861"/>
                <a:ext cx="40570" cy="4057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835" name="Freeform 14">
                <a:extLst>
                  <a:ext uri="{FF2B5EF4-FFF2-40B4-BE49-F238E27FC236}">
                    <a16:creationId xmlns:a16="http://schemas.microsoft.com/office/drawing/2014/main" id="{F39590D8-40D5-49F8-A0C3-CE31BD560046}"/>
                  </a:ext>
                </a:extLst>
              </p:cNvPr>
              <p:cNvSpPr>
                <a:spLocks/>
              </p:cNvSpPr>
              <p:nvPr/>
            </p:nvSpPr>
            <p:spPr bwMode="auto">
              <a:xfrm>
                <a:off x="10171020" y="4875722"/>
                <a:ext cx="109876" cy="92972"/>
              </a:xfrm>
              <a:custGeom>
                <a:avLst/>
                <a:gdLst>
                  <a:gd name="T0" fmla="*/ 4 w 65"/>
                  <a:gd name="T1" fmla="*/ 0 h 55"/>
                  <a:gd name="T2" fmla="*/ 0 w 65"/>
                  <a:gd name="T3" fmla="*/ 6 h 55"/>
                  <a:gd name="T4" fmla="*/ 60 w 65"/>
                  <a:gd name="T5" fmla="*/ 55 h 55"/>
                  <a:gd name="T6" fmla="*/ 65 w 65"/>
                  <a:gd name="T7" fmla="*/ 50 h 55"/>
                  <a:gd name="T8" fmla="*/ 4 w 65"/>
                  <a:gd name="T9" fmla="*/ 0 h 55"/>
                </a:gdLst>
                <a:ahLst/>
                <a:cxnLst>
                  <a:cxn ang="0">
                    <a:pos x="T0" y="T1"/>
                  </a:cxn>
                  <a:cxn ang="0">
                    <a:pos x="T2" y="T3"/>
                  </a:cxn>
                  <a:cxn ang="0">
                    <a:pos x="T4" y="T5"/>
                  </a:cxn>
                  <a:cxn ang="0">
                    <a:pos x="T6" y="T7"/>
                  </a:cxn>
                  <a:cxn ang="0">
                    <a:pos x="T8" y="T9"/>
                  </a:cxn>
                </a:cxnLst>
                <a:rect l="0" t="0" r="r" b="b"/>
                <a:pathLst>
                  <a:path w="65" h="55">
                    <a:moveTo>
                      <a:pt x="4" y="0"/>
                    </a:moveTo>
                    <a:lnTo>
                      <a:pt x="0" y="6"/>
                    </a:lnTo>
                    <a:lnTo>
                      <a:pt x="60" y="55"/>
                    </a:lnTo>
                    <a:lnTo>
                      <a:pt x="65" y="50"/>
                    </a:lnTo>
                    <a:lnTo>
                      <a:pt x="4" y="0"/>
                    </a:ln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grpSp>
        <p:cxnSp>
          <p:nvCxnSpPr>
            <p:cNvPr id="814" name="Straight Arrow Connector 813" descr="Blue arrow">
              <a:extLst>
                <a:ext uri="{FF2B5EF4-FFF2-40B4-BE49-F238E27FC236}">
                  <a16:creationId xmlns:a16="http://schemas.microsoft.com/office/drawing/2014/main" id="{8F01A727-16E2-40B2-AB23-A6634DC6B5F8}"/>
                </a:ext>
              </a:extLst>
            </p:cNvPr>
            <p:cNvCxnSpPr>
              <a:cxnSpLocks/>
            </p:cNvCxnSpPr>
            <p:nvPr/>
          </p:nvCxnSpPr>
          <p:spPr>
            <a:xfrm>
              <a:off x="3841613" y="1729666"/>
              <a:ext cx="234992" cy="0"/>
            </a:xfrm>
            <a:prstGeom prst="straightConnector1">
              <a:avLst/>
            </a:prstGeom>
            <a:ln>
              <a:solidFill>
                <a:schemeClr val="tx1"/>
              </a:solidFill>
              <a:headEnd type="none" w="lg" len="med"/>
              <a:tailEnd type="triangle" w="sm" len="sm"/>
            </a:ln>
          </p:spPr>
          <p:style>
            <a:lnRef idx="1">
              <a:schemeClr val="accent1"/>
            </a:lnRef>
            <a:fillRef idx="0">
              <a:schemeClr val="accent1"/>
            </a:fillRef>
            <a:effectRef idx="0">
              <a:schemeClr val="accent1"/>
            </a:effectRef>
            <a:fontRef idx="minor">
              <a:schemeClr val="tx1"/>
            </a:fontRef>
          </p:style>
        </p:cxnSp>
        <p:sp>
          <p:nvSpPr>
            <p:cNvPr id="815" name="TextBox 814">
              <a:extLst>
                <a:ext uri="{FF2B5EF4-FFF2-40B4-BE49-F238E27FC236}">
                  <a16:creationId xmlns:a16="http://schemas.microsoft.com/office/drawing/2014/main" id="{078135AF-A0B8-4B93-81E3-5A0D9DDC8DCB}"/>
                </a:ext>
              </a:extLst>
            </p:cNvPr>
            <p:cNvSpPr txBox="1"/>
            <p:nvPr/>
          </p:nvSpPr>
          <p:spPr>
            <a:xfrm>
              <a:off x="4982544" y="1875186"/>
              <a:ext cx="469915" cy="86754"/>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Model training</a:t>
              </a:r>
            </a:p>
          </p:txBody>
        </p:sp>
        <p:sp>
          <p:nvSpPr>
            <p:cNvPr id="816" name="TextBox 815">
              <a:extLst>
                <a:ext uri="{FF2B5EF4-FFF2-40B4-BE49-F238E27FC236}">
                  <a16:creationId xmlns:a16="http://schemas.microsoft.com/office/drawing/2014/main" id="{64D4B331-BBBA-45AB-8072-6137338B1C83}"/>
                </a:ext>
              </a:extLst>
            </p:cNvPr>
            <p:cNvSpPr txBox="1"/>
            <p:nvPr/>
          </p:nvSpPr>
          <p:spPr>
            <a:xfrm>
              <a:off x="4631898" y="1875186"/>
              <a:ext cx="204834" cy="86754"/>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Model</a:t>
              </a:r>
            </a:p>
          </p:txBody>
        </p:sp>
        <p:sp>
          <p:nvSpPr>
            <p:cNvPr id="817" name="TextBox 816">
              <a:extLst>
                <a:ext uri="{FF2B5EF4-FFF2-40B4-BE49-F238E27FC236}">
                  <a16:creationId xmlns:a16="http://schemas.microsoft.com/office/drawing/2014/main" id="{3E0F8754-BC2B-4D28-AB7F-7E33CAF83C55}"/>
                </a:ext>
              </a:extLst>
            </p:cNvPr>
            <p:cNvSpPr txBox="1"/>
            <p:nvPr/>
          </p:nvSpPr>
          <p:spPr>
            <a:xfrm>
              <a:off x="5593159" y="1877227"/>
              <a:ext cx="731520" cy="9233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Model optimization</a:t>
              </a:r>
            </a:p>
          </p:txBody>
        </p:sp>
        <p:sp>
          <p:nvSpPr>
            <p:cNvPr id="818" name="TextBox 817">
              <a:extLst>
                <a:ext uri="{FF2B5EF4-FFF2-40B4-BE49-F238E27FC236}">
                  <a16:creationId xmlns:a16="http://schemas.microsoft.com/office/drawing/2014/main" id="{8633BA9D-6441-4469-91BA-7011F54CCF75}"/>
                </a:ext>
              </a:extLst>
            </p:cNvPr>
            <p:cNvSpPr txBox="1"/>
            <p:nvPr/>
          </p:nvSpPr>
          <p:spPr>
            <a:xfrm>
              <a:off x="3212915" y="1869607"/>
              <a:ext cx="731520" cy="92333"/>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Offline featurization</a:t>
              </a:r>
            </a:p>
          </p:txBody>
        </p:sp>
        <p:cxnSp>
          <p:nvCxnSpPr>
            <p:cNvPr id="819" name="Straight Arrow Connector 818" descr="Blue arrow">
              <a:extLst>
                <a:ext uri="{FF2B5EF4-FFF2-40B4-BE49-F238E27FC236}">
                  <a16:creationId xmlns:a16="http://schemas.microsoft.com/office/drawing/2014/main" id="{7781DBE8-D90C-474C-B751-F36ACBE6629C}"/>
                </a:ext>
              </a:extLst>
            </p:cNvPr>
            <p:cNvCxnSpPr>
              <a:cxnSpLocks/>
            </p:cNvCxnSpPr>
            <p:nvPr/>
          </p:nvCxnSpPr>
          <p:spPr>
            <a:xfrm rot="5400000">
              <a:off x="4982578" y="1627327"/>
              <a:ext cx="0" cy="173736"/>
            </a:xfrm>
            <a:prstGeom prst="straightConnector1">
              <a:avLst/>
            </a:prstGeom>
            <a:ln>
              <a:solidFill>
                <a:schemeClr val="tx1"/>
              </a:solidFill>
              <a:headEnd type="none" w="lg" len="med"/>
              <a:tailEnd type="triangle" w="sm" len="sm"/>
            </a:ln>
          </p:spPr>
          <p:style>
            <a:lnRef idx="1">
              <a:schemeClr val="accent1"/>
            </a:lnRef>
            <a:fillRef idx="0">
              <a:schemeClr val="accent1"/>
            </a:fillRef>
            <a:effectRef idx="0">
              <a:schemeClr val="accent1"/>
            </a:effectRef>
            <a:fontRef idx="minor">
              <a:schemeClr val="tx1"/>
            </a:fontRef>
          </p:style>
        </p:cxnSp>
        <p:cxnSp>
          <p:nvCxnSpPr>
            <p:cNvPr id="820" name="Straight Arrow Connector 819" descr="Blue arrow">
              <a:extLst>
                <a:ext uri="{FF2B5EF4-FFF2-40B4-BE49-F238E27FC236}">
                  <a16:creationId xmlns:a16="http://schemas.microsoft.com/office/drawing/2014/main" id="{1EF64E60-7C37-4EAF-A43B-E76E1C037EED}"/>
                </a:ext>
              </a:extLst>
            </p:cNvPr>
            <p:cNvCxnSpPr>
              <a:cxnSpLocks/>
            </p:cNvCxnSpPr>
            <p:nvPr/>
          </p:nvCxnSpPr>
          <p:spPr>
            <a:xfrm rot="16200000">
              <a:off x="5588384" y="1628281"/>
              <a:ext cx="0" cy="171829"/>
            </a:xfrm>
            <a:prstGeom prst="straightConnector1">
              <a:avLst/>
            </a:prstGeom>
            <a:ln>
              <a:solidFill>
                <a:schemeClr val="tx1"/>
              </a:solidFill>
              <a:headEnd type="none" w="lg" len="med"/>
              <a:tailEnd type="triangle" w="sm" len="sm"/>
            </a:ln>
          </p:spPr>
          <p:style>
            <a:lnRef idx="1">
              <a:schemeClr val="accent1"/>
            </a:lnRef>
            <a:fillRef idx="0">
              <a:schemeClr val="accent1"/>
            </a:fillRef>
            <a:effectRef idx="0">
              <a:schemeClr val="accent1"/>
            </a:effectRef>
            <a:fontRef idx="minor">
              <a:schemeClr val="tx1"/>
            </a:fontRef>
          </p:style>
        </p:cxnSp>
        <p:cxnSp>
          <p:nvCxnSpPr>
            <p:cNvPr id="821" name="Straight Arrow Connector 820" descr="Blue arrow">
              <a:extLst>
                <a:ext uri="{FF2B5EF4-FFF2-40B4-BE49-F238E27FC236}">
                  <a16:creationId xmlns:a16="http://schemas.microsoft.com/office/drawing/2014/main" id="{BC2A17B3-E8AB-4006-920C-A544FD39CB83}"/>
                </a:ext>
              </a:extLst>
            </p:cNvPr>
            <p:cNvCxnSpPr>
              <a:cxnSpLocks/>
            </p:cNvCxnSpPr>
            <p:nvPr/>
          </p:nvCxnSpPr>
          <p:spPr>
            <a:xfrm flipH="1">
              <a:off x="3841613" y="1644918"/>
              <a:ext cx="234992" cy="0"/>
            </a:xfrm>
            <a:prstGeom prst="straightConnector1">
              <a:avLst/>
            </a:prstGeom>
            <a:ln>
              <a:solidFill>
                <a:schemeClr val="tx1"/>
              </a:solidFill>
              <a:headEnd type="none" w="lg" len="med"/>
              <a:tailEnd type="triangle" w="sm" len="sm"/>
            </a:ln>
          </p:spPr>
          <p:style>
            <a:lnRef idx="1">
              <a:schemeClr val="accent1"/>
            </a:lnRef>
            <a:fillRef idx="0">
              <a:schemeClr val="accent1"/>
            </a:fillRef>
            <a:effectRef idx="0">
              <a:schemeClr val="accent1"/>
            </a:effectRef>
            <a:fontRef idx="minor">
              <a:schemeClr val="tx1"/>
            </a:fontRef>
          </p:style>
        </p:cxnSp>
        <p:grpSp>
          <p:nvGrpSpPr>
            <p:cNvPr id="822" name="bidirectional" descr=" bidirectional, junction, split, change course">
              <a:extLst>
                <a:ext uri="{FF2B5EF4-FFF2-40B4-BE49-F238E27FC236}">
                  <a16:creationId xmlns:a16="http://schemas.microsoft.com/office/drawing/2014/main" id="{4E84C5C1-9138-4405-9658-EEB90365DCC3}"/>
                </a:ext>
              </a:extLst>
            </p:cNvPr>
            <p:cNvGrpSpPr>
              <a:grpSpLocks noChangeAspect="1"/>
            </p:cNvGrpSpPr>
            <p:nvPr/>
          </p:nvGrpSpPr>
          <p:grpSpPr bwMode="auto">
            <a:xfrm>
              <a:off x="4194694" y="1610850"/>
              <a:ext cx="192057" cy="203945"/>
              <a:chOff x="5796" y="793"/>
              <a:chExt cx="210" cy="223"/>
            </a:xfrm>
          </p:grpSpPr>
          <p:sp>
            <p:nvSpPr>
              <p:cNvPr id="824" name="AutoShape 59">
                <a:extLst>
                  <a:ext uri="{FF2B5EF4-FFF2-40B4-BE49-F238E27FC236}">
                    <a16:creationId xmlns:a16="http://schemas.microsoft.com/office/drawing/2014/main" id="{55193048-E48C-4525-B50C-0AC1669384B9}"/>
                  </a:ext>
                </a:extLst>
              </p:cNvPr>
              <p:cNvSpPr>
                <a:spLocks noChangeAspect="1" noChangeArrowheads="1" noTextEdit="1"/>
              </p:cNvSpPr>
              <p:nvPr/>
            </p:nvSpPr>
            <p:spPr bwMode="auto">
              <a:xfrm>
                <a:off x="5796" y="793"/>
                <a:ext cx="210"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p>
                <a:pPr marL="0" marR="0" lvl="0" indent="0" algn="ctr" defTabSz="1097240" rtl="0" eaLnBrk="1" fontAlgn="auto" latinLnBrk="0" hangingPunct="1">
                  <a:lnSpc>
                    <a:spcPct val="100000"/>
                  </a:lnSpc>
                  <a:spcBef>
                    <a:spcPts val="0"/>
                  </a:spcBef>
                  <a:spcAft>
                    <a:spcPts val="0"/>
                  </a:spcAft>
                  <a:buClrTx/>
                  <a:buSzTx/>
                  <a:buFontTx/>
                  <a:buNone/>
                  <a:tabLst/>
                  <a:defRPr/>
                </a:pPr>
                <a:endParaRPr kumimoji="0" lang="en-US" sz="2118" b="0" i="0" u="none" strike="noStrike" kern="1200" cap="none" spc="0" normalizeH="0" baseline="0" noProof="0">
                  <a:ln>
                    <a:noFill/>
                  </a:ln>
                  <a:solidFill>
                    <a:srgbClr val="1A1A1A"/>
                  </a:solidFill>
                  <a:effectLst/>
                  <a:uLnTx/>
                  <a:uFillTx/>
                  <a:latin typeface="Segoe UI"/>
                  <a:ea typeface="+mn-ea"/>
                  <a:cs typeface="+mn-cs"/>
                </a:endParaRPr>
              </a:p>
            </p:txBody>
          </p:sp>
          <p:sp>
            <p:nvSpPr>
              <p:cNvPr id="825" name="Freeform 61">
                <a:extLst>
                  <a:ext uri="{FF2B5EF4-FFF2-40B4-BE49-F238E27FC236}">
                    <a16:creationId xmlns:a16="http://schemas.microsoft.com/office/drawing/2014/main" id="{529BB204-50AC-4C07-B980-1E5CA8BDC952}"/>
                  </a:ext>
                </a:extLst>
              </p:cNvPr>
              <p:cNvSpPr>
                <a:spLocks/>
              </p:cNvSpPr>
              <p:nvPr/>
            </p:nvSpPr>
            <p:spPr bwMode="auto">
              <a:xfrm>
                <a:off x="5796" y="793"/>
                <a:ext cx="121" cy="113"/>
              </a:xfrm>
              <a:custGeom>
                <a:avLst/>
                <a:gdLst>
                  <a:gd name="T0" fmla="*/ 55 w 104"/>
                  <a:gd name="T1" fmla="*/ 0 h 97"/>
                  <a:gd name="T2" fmla="*/ 0 w 104"/>
                  <a:gd name="T3" fmla="*/ 16 h 97"/>
                  <a:gd name="T4" fmla="*/ 42 w 104"/>
                  <a:gd name="T5" fmla="*/ 55 h 97"/>
                  <a:gd name="T6" fmla="*/ 45 w 104"/>
                  <a:gd name="T7" fmla="*/ 42 h 97"/>
                  <a:gd name="T8" fmla="*/ 75 w 104"/>
                  <a:gd name="T9" fmla="*/ 97 h 97"/>
                  <a:gd name="T10" fmla="*/ 104 w 104"/>
                  <a:gd name="T11" fmla="*/ 97 h 97"/>
                  <a:gd name="T12" fmla="*/ 53 w 104"/>
                  <a:gd name="T13" fmla="*/ 13 h 97"/>
                  <a:gd name="T14" fmla="*/ 55 w 104"/>
                  <a:gd name="T15" fmla="*/ 0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97">
                    <a:moveTo>
                      <a:pt x="55" y="0"/>
                    </a:moveTo>
                    <a:cubicBezTo>
                      <a:pt x="0" y="16"/>
                      <a:pt x="0" y="16"/>
                      <a:pt x="0" y="16"/>
                    </a:cubicBezTo>
                    <a:cubicBezTo>
                      <a:pt x="42" y="55"/>
                      <a:pt x="42" y="55"/>
                      <a:pt x="42" y="55"/>
                    </a:cubicBezTo>
                    <a:cubicBezTo>
                      <a:pt x="45" y="42"/>
                      <a:pt x="45" y="42"/>
                      <a:pt x="45" y="42"/>
                    </a:cubicBezTo>
                    <a:cubicBezTo>
                      <a:pt x="64" y="54"/>
                      <a:pt x="75" y="75"/>
                      <a:pt x="75" y="97"/>
                    </a:cubicBezTo>
                    <a:cubicBezTo>
                      <a:pt x="104" y="97"/>
                      <a:pt x="104" y="97"/>
                      <a:pt x="104" y="97"/>
                    </a:cubicBezTo>
                    <a:cubicBezTo>
                      <a:pt x="104" y="61"/>
                      <a:pt x="84" y="29"/>
                      <a:pt x="53" y="13"/>
                    </a:cubicBezTo>
                    <a:lnTo>
                      <a:pt x="55" y="0"/>
                    </a:ln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marL="0" marR="0" lvl="0" indent="0" algn="ctr" defTabSz="1097240" rtl="0" eaLnBrk="1" fontAlgn="auto" latinLnBrk="0" hangingPunct="1">
                  <a:lnSpc>
                    <a:spcPct val="100000"/>
                  </a:lnSpc>
                  <a:spcBef>
                    <a:spcPts val="0"/>
                  </a:spcBef>
                  <a:spcAft>
                    <a:spcPts val="0"/>
                  </a:spcAft>
                  <a:buClrTx/>
                  <a:buSzTx/>
                  <a:buFontTx/>
                  <a:buNone/>
                  <a:tabLst/>
                  <a:defRPr/>
                </a:pPr>
                <a:endParaRPr kumimoji="0" lang="en-US" sz="2118" b="0" i="0" u="none" strike="noStrike" kern="1200" cap="none" spc="0" normalizeH="0" baseline="0" noProof="0">
                  <a:ln>
                    <a:noFill/>
                  </a:ln>
                  <a:solidFill>
                    <a:srgbClr val="1A1A1A"/>
                  </a:solidFill>
                  <a:effectLst/>
                  <a:uLnTx/>
                  <a:uFillTx/>
                  <a:latin typeface="Segoe UI"/>
                  <a:ea typeface="+mn-ea"/>
                  <a:cs typeface="+mn-cs"/>
                </a:endParaRPr>
              </a:p>
            </p:txBody>
          </p:sp>
          <p:sp>
            <p:nvSpPr>
              <p:cNvPr id="826" name="Freeform 62">
                <a:extLst>
                  <a:ext uri="{FF2B5EF4-FFF2-40B4-BE49-F238E27FC236}">
                    <a16:creationId xmlns:a16="http://schemas.microsoft.com/office/drawing/2014/main" id="{61C5365F-683E-405F-866C-3A3C4F651D11}"/>
                  </a:ext>
                </a:extLst>
              </p:cNvPr>
              <p:cNvSpPr>
                <a:spLocks/>
              </p:cNvSpPr>
              <p:nvPr/>
            </p:nvSpPr>
            <p:spPr bwMode="auto">
              <a:xfrm>
                <a:off x="5884" y="793"/>
                <a:ext cx="121" cy="223"/>
              </a:xfrm>
              <a:custGeom>
                <a:avLst/>
                <a:gdLst>
                  <a:gd name="T0" fmla="*/ 52 w 104"/>
                  <a:gd name="T1" fmla="*/ 13 h 192"/>
                  <a:gd name="T2" fmla="*/ 0 w 104"/>
                  <a:gd name="T3" fmla="*/ 97 h 192"/>
                  <a:gd name="T4" fmla="*/ 97 w 104"/>
                  <a:gd name="T5" fmla="*/ 192 h 192"/>
                  <a:gd name="T6" fmla="*/ 97 w 104"/>
                  <a:gd name="T7" fmla="*/ 163 h 192"/>
                  <a:gd name="T8" fmla="*/ 29 w 104"/>
                  <a:gd name="T9" fmla="*/ 97 h 192"/>
                  <a:gd name="T10" fmla="*/ 60 w 104"/>
                  <a:gd name="T11" fmla="*/ 42 h 192"/>
                  <a:gd name="T12" fmla="*/ 63 w 104"/>
                  <a:gd name="T13" fmla="*/ 55 h 192"/>
                  <a:gd name="T14" fmla="*/ 104 w 104"/>
                  <a:gd name="T15" fmla="*/ 16 h 192"/>
                  <a:gd name="T16" fmla="*/ 49 w 104"/>
                  <a:gd name="T17" fmla="*/ 0 h 192"/>
                  <a:gd name="T18" fmla="*/ 52 w 104"/>
                  <a:gd name="T19" fmla="*/ 1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92">
                    <a:moveTo>
                      <a:pt x="52" y="13"/>
                    </a:moveTo>
                    <a:cubicBezTo>
                      <a:pt x="21" y="29"/>
                      <a:pt x="0" y="61"/>
                      <a:pt x="0" y="97"/>
                    </a:cubicBezTo>
                    <a:cubicBezTo>
                      <a:pt x="0" y="149"/>
                      <a:pt x="43" y="192"/>
                      <a:pt x="97" y="192"/>
                    </a:cubicBezTo>
                    <a:cubicBezTo>
                      <a:pt x="97" y="163"/>
                      <a:pt x="97" y="163"/>
                      <a:pt x="97" y="163"/>
                    </a:cubicBezTo>
                    <a:cubicBezTo>
                      <a:pt x="60" y="163"/>
                      <a:pt x="29" y="133"/>
                      <a:pt x="29" y="97"/>
                    </a:cubicBezTo>
                    <a:cubicBezTo>
                      <a:pt x="29" y="75"/>
                      <a:pt x="41" y="54"/>
                      <a:pt x="60" y="42"/>
                    </a:cubicBezTo>
                    <a:cubicBezTo>
                      <a:pt x="63" y="55"/>
                      <a:pt x="63" y="55"/>
                      <a:pt x="63" y="55"/>
                    </a:cubicBezTo>
                    <a:cubicBezTo>
                      <a:pt x="104" y="16"/>
                      <a:pt x="104" y="16"/>
                      <a:pt x="104" y="16"/>
                    </a:cubicBezTo>
                    <a:cubicBezTo>
                      <a:pt x="49" y="0"/>
                      <a:pt x="49" y="0"/>
                      <a:pt x="49" y="0"/>
                    </a:cubicBezTo>
                    <a:lnTo>
                      <a:pt x="52" y="13"/>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marL="0" marR="0" lvl="0" indent="0" algn="ctr" defTabSz="1097240" rtl="0" eaLnBrk="1" fontAlgn="auto" latinLnBrk="0" hangingPunct="1">
                  <a:lnSpc>
                    <a:spcPct val="100000"/>
                  </a:lnSpc>
                  <a:spcBef>
                    <a:spcPts val="0"/>
                  </a:spcBef>
                  <a:spcAft>
                    <a:spcPts val="0"/>
                  </a:spcAft>
                  <a:buClrTx/>
                  <a:buSzTx/>
                  <a:buFontTx/>
                  <a:buNone/>
                  <a:tabLst/>
                  <a:defRPr/>
                </a:pPr>
                <a:endParaRPr kumimoji="0" lang="en-US" sz="2118" b="0" i="0" u="none" strike="noStrike" kern="1200" cap="none" spc="0" normalizeH="0" baseline="0" noProof="0">
                  <a:ln>
                    <a:noFill/>
                  </a:ln>
                  <a:solidFill>
                    <a:srgbClr val="1A1A1A"/>
                  </a:solidFill>
                  <a:effectLst/>
                  <a:uLnTx/>
                  <a:uFillTx/>
                  <a:latin typeface="Segoe UI"/>
                  <a:ea typeface="+mn-ea"/>
                  <a:cs typeface="+mn-cs"/>
                </a:endParaRPr>
              </a:p>
            </p:txBody>
          </p:sp>
        </p:grpSp>
        <p:sp>
          <p:nvSpPr>
            <p:cNvPr id="823" name="TextBox 822">
              <a:extLst>
                <a:ext uri="{FF2B5EF4-FFF2-40B4-BE49-F238E27FC236}">
                  <a16:creationId xmlns:a16="http://schemas.microsoft.com/office/drawing/2014/main" id="{D3FA0852-E572-4245-81FA-7D6EE9758027}"/>
                </a:ext>
              </a:extLst>
            </p:cNvPr>
            <p:cNvSpPr txBox="1"/>
            <p:nvPr/>
          </p:nvSpPr>
          <p:spPr>
            <a:xfrm>
              <a:off x="4085135" y="1875186"/>
              <a:ext cx="411175" cy="86754"/>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Featurization</a:t>
              </a:r>
            </a:p>
          </p:txBody>
        </p:sp>
      </p:grpSp>
      <p:grpSp>
        <p:nvGrpSpPr>
          <p:cNvPr id="841" name="Group 840">
            <a:extLst>
              <a:ext uri="{FF2B5EF4-FFF2-40B4-BE49-F238E27FC236}">
                <a16:creationId xmlns:a16="http://schemas.microsoft.com/office/drawing/2014/main" id="{2CD8121B-83B5-40BD-8D17-656A84D203E7}"/>
              </a:ext>
            </a:extLst>
          </p:cNvPr>
          <p:cNvGrpSpPr/>
          <p:nvPr/>
        </p:nvGrpSpPr>
        <p:grpSpPr>
          <a:xfrm>
            <a:off x="7271522" y="1497383"/>
            <a:ext cx="4199307" cy="485576"/>
            <a:chOff x="7271522" y="1515891"/>
            <a:chExt cx="4199307" cy="485576"/>
          </a:xfrm>
        </p:grpSpPr>
        <p:sp>
          <p:nvSpPr>
            <p:cNvPr id="842" name="Rectangle 841">
              <a:extLst>
                <a:ext uri="{FF2B5EF4-FFF2-40B4-BE49-F238E27FC236}">
                  <a16:creationId xmlns:a16="http://schemas.microsoft.com/office/drawing/2014/main" id="{B4A48B20-699A-492A-B3B1-4E66C10EFDAF}"/>
                </a:ext>
                <a:ext uri="{C183D7F6-B498-43B3-948B-1728B52AA6E4}">
                  <adec:decorative xmlns:adec="http://schemas.microsoft.com/office/drawing/2017/decorative" val="1"/>
                </a:ext>
              </a:extLst>
            </p:cNvPr>
            <p:cNvSpPr/>
            <p:nvPr/>
          </p:nvSpPr>
          <p:spPr bwMode="auto">
            <a:xfrm>
              <a:off x="7271522" y="1515891"/>
              <a:ext cx="4199307" cy="485576"/>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400"/>
                </a:spcAft>
                <a:buClrTx/>
                <a:buSzTx/>
                <a:buFontTx/>
                <a:buNone/>
                <a:tabLst/>
                <a:defRPr/>
              </a:pPr>
              <a:r>
                <a:rPr kumimoji="0" lang="en-US" sz="900" b="0" i="0" u="none" strike="noStrike" kern="0" cap="none" spc="0" normalizeH="0" baseline="0" noProof="0">
                  <a:ln>
                    <a:noFill/>
                  </a:ln>
                  <a:solidFill>
                    <a:srgbClr val="0078D4"/>
                  </a:solidFill>
                  <a:effectLst/>
                  <a:uLnTx/>
                  <a:uFillTx/>
                  <a:latin typeface="Segoe UI"/>
                  <a:ea typeface="+mn-ea"/>
                  <a:cs typeface="Segoe UI Semibold" panose="020B0702040204020203" pitchFamily="34" charset="0"/>
                </a:rPr>
                <a:t>Model scoring</a:t>
              </a:r>
            </a:p>
          </p:txBody>
        </p:sp>
        <p:pic>
          <p:nvPicPr>
            <p:cNvPr id="843" name="Picture 842" descr="Government building">
              <a:extLst>
                <a:ext uri="{FF2B5EF4-FFF2-40B4-BE49-F238E27FC236}">
                  <a16:creationId xmlns:a16="http://schemas.microsoft.com/office/drawing/2014/main" id="{65371BBE-BF32-4E55-B011-43D6EB0FC3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11965" y="1562482"/>
              <a:ext cx="249598" cy="249594"/>
            </a:xfrm>
            <a:prstGeom prst="rect">
              <a:avLst/>
            </a:prstGeom>
          </p:spPr>
        </p:pic>
        <p:grpSp>
          <p:nvGrpSpPr>
            <p:cNvPr id="844" name="bidirectional" descr=" bidirectional, junction, split, change course">
              <a:extLst>
                <a:ext uri="{FF2B5EF4-FFF2-40B4-BE49-F238E27FC236}">
                  <a16:creationId xmlns:a16="http://schemas.microsoft.com/office/drawing/2014/main" id="{215C11D2-DE6C-4DA5-AFC4-82A2A0A7C0B6}"/>
                </a:ext>
              </a:extLst>
            </p:cNvPr>
            <p:cNvGrpSpPr>
              <a:grpSpLocks noChangeAspect="1"/>
            </p:cNvGrpSpPr>
            <p:nvPr/>
          </p:nvGrpSpPr>
          <p:grpSpPr bwMode="auto">
            <a:xfrm>
              <a:off x="9528181" y="1569103"/>
              <a:ext cx="222574" cy="236350"/>
              <a:chOff x="5796" y="793"/>
              <a:chExt cx="210" cy="223"/>
            </a:xfrm>
          </p:grpSpPr>
          <p:sp>
            <p:nvSpPr>
              <p:cNvPr id="851" name="AutoShape 59">
                <a:extLst>
                  <a:ext uri="{FF2B5EF4-FFF2-40B4-BE49-F238E27FC236}">
                    <a16:creationId xmlns:a16="http://schemas.microsoft.com/office/drawing/2014/main" id="{9F99CF4E-9C60-4F05-B5BD-0E25CDA1BA7A}"/>
                  </a:ext>
                </a:extLst>
              </p:cNvPr>
              <p:cNvSpPr>
                <a:spLocks noChangeAspect="1" noChangeArrowheads="1" noTextEdit="1"/>
              </p:cNvSpPr>
              <p:nvPr/>
            </p:nvSpPr>
            <p:spPr bwMode="auto">
              <a:xfrm>
                <a:off x="5796" y="793"/>
                <a:ext cx="210"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p>
                <a:pPr marL="0" marR="0" lvl="0" indent="0" algn="ctr" defTabSz="1097240" rtl="0" eaLnBrk="1" fontAlgn="auto" latinLnBrk="0" hangingPunct="1">
                  <a:lnSpc>
                    <a:spcPct val="100000"/>
                  </a:lnSpc>
                  <a:spcBef>
                    <a:spcPts val="0"/>
                  </a:spcBef>
                  <a:spcAft>
                    <a:spcPts val="0"/>
                  </a:spcAft>
                  <a:buClrTx/>
                  <a:buSzTx/>
                  <a:buFontTx/>
                  <a:buNone/>
                  <a:tabLst/>
                  <a:defRPr/>
                </a:pPr>
                <a:endParaRPr kumimoji="0" lang="en-US" sz="2118" b="0" i="0" u="none" strike="noStrike" kern="1200" cap="none" spc="0" normalizeH="0" baseline="0" noProof="0">
                  <a:ln>
                    <a:noFill/>
                  </a:ln>
                  <a:solidFill>
                    <a:srgbClr val="1A1A1A"/>
                  </a:solidFill>
                  <a:effectLst/>
                  <a:uLnTx/>
                  <a:uFillTx/>
                  <a:latin typeface="Segoe UI"/>
                  <a:ea typeface="+mn-ea"/>
                  <a:cs typeface="+mn-cs"/>
                </a:endParaRPr>
              </a:p>
            </p:txBody>
          </p:sp>
          <p:sp>
            <p:nvSpPr>
              <p:cNvPr id="852" name="Freeform 61">
                <a:extLst>
                  <a:ext uri="{FF2B5EF4-FFF2-40B4-BE49-F238E27FC236}">
                    <a16:creationId xmlns:a16="http://schemas.microsoft.com/office/drawing/2014/main" id="{C0126FD0-ABDD-4AB2-8670-D497305FFE4D}"/>
                  </a:ext>
                </a:extLst>
              </p:cNvPr>
              <p:cNvSpPr>
                <a:spLocks/>
              </p:cNvSpPr>
              <p:nvPr/>
            </p:nvSpPr>
            <p:spPr bwMode="auto">
              <a:xfrm>
                <a:off x="5796" y="793"/>
                <a:ext cx="121" cy="113"/>
              </a:xfrm>
              <a:custGeom>
                <a:avLst/>
                <a:gdLst>
                  <a:gd name="T0" fmla="*/ 55 w 104"/>
                  <a:gd name="T1" fmla="*/ 0 h 97"/>
                  <a:gd name="T2" fmla="*/ 0 w 104"/>
                  <a:gd name="T3" fmla="*/ 16 h 97"/>
                  <a:gd name="T4" fmla="*/ 42 w 104"/>
                  <a:gd name="T5" fmla="*/ 55 h 97"/>
                  <a:gd name="T6" fmla="*/ 45 w 104"/>
                  <a:gd name="T7" fmla="*/ 42 h 97"/>
                  <a:gd name="T8" fmla="*/ 75 w 104"/>
                  <a:gd name="T9" fmla="*/ 97 h 97"/>
                  <a:gd name="T10" fmla="*/ 104 w 104"/>
                  <a:gd name="T11" fmla="*/ 97 h 97"/>
                  <a:gd name="T12" fmla="*/ 53 w 104"/>
                  <a:gd name="T13" fmla="*/ 13 h 97"/>
                  <a:gd name="T14" fmla="*/ 55 w 104"/>
                  <a:gd name="T15" fmla="*/ 0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97">
                    <a:moveTo>
                      <a:pt x="55" y="0"/>
                    </a:moveTo>
                    <a:cubicBezTo>
                      <a:pt x="0" y="16"/>
                      <a:pt x="0" y="16"/>
                      <a:pt x="0" y="16"/>
                    </a:cubicBezTo>
                    <a:cubicBezTo>
                      <a:pt x="42" y="55"/>
                      <a:pt x="42" y="55"/>
                      <a:pt x="42" y="55"/>
                    </a:cubicBezTo>
                    <a:cubicBezTo>
                      <a:pt x="45" y="42"/>
                      <a:pt x="45" y="42"/>
                      <a:pt x="45" y="42"/>
                    </a:cubicBezTo>
                    <a:cubicBezTo>
                      <a:pt x="64" y="54"/>
                      <a:pt x="75" y="75"/>
                      <a:pt x="75" y="97"/>
                    </a:cubicBezTo>
                    <a:cubicBezTo>
                      <a:pt x="104" y="97"/>
                      <a:pt x="104" y="97"/>
                      <a:pt x="104" y="97"/>
                    </a:cubicBezTo>
                    <a:cubicBezTo>
                      <a:pt x="104" y="61"/>
                      <a:pt x="84" y="29"/>
                      <a:pt x="53" y="13"/>
                    </a:cubicBezTo>
                    <a:lnTo>
                      <a:pt x="55" y="0"/>
                    </a:ln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marL="0" marR="0" lvl="0" indent="0" algn="ctr" defTabSz="1097240" rtl="0" eaLnBrk="1" fontAlgn="auto" latinLnBrk="0" hangingPunct="1">
                  <a:lnSpc>
                    <a:spcPct val="100000"/>
                  </a:lnSpc>
                  <a:spcBef>
                    <a:spcPts val="0"/>
                  </a:spcBef>
                  <a:spcAft>
                    <a:spcPts val="0"/>
                  </a:spcAft>
                  <a:buClrTx/>
                  <a:buSzTx/>
                  <a:buFontTx/>
                  <a:buNone/>
                  <a:tabLst/>
                  <a:defRPr/>
                </a:pPr>
                <a:endParaRPr kumimoji="0" lang="en-US" sz="2118" b="0" i="0" u="none" strike="noStrike" kern="1200" cap="none" spc="0" normalizeH="0" baseline="0" noProof="0">
                  <a:ln>
                    <a:noFill/>
                  </a:ln>
                  <a:solidFill>
                    <a:srgbClr val="1A1A1A"/>
                  </a:solidFill>
                  <a:effectLst/>
                  <a:uLnTx/>
                  <a:uFillTx/>
                  <a:latin typeface="Segoe UI"/>
                  <a:ea typeface="+mn-ea"/>
                  <a:cs typeface="+mn-cs"/>
                </a:endParaRPr>
              </a:p>
            </p:txBody>
          </p:sp>
          <p:sp>
            <p:nvSpPr>
              <p:cNvPr id="853" name="Freeform 62">
                <a:extLst>
                  <a:ext uri="{FF2B5EF4-FFF2-40B4-BE49-F238E27FC236}">
                    <a16:creationId xmlns:a16="http://schemas.microsoft.com/office/drawing/2014/main" id="{C3430674-AF4D-4D46-8776-AD17DBFD0799}"/>
                  </a:ext>
                </a:extLst>
              </p:cNvPr>
              <p:cNvSpPr>
                <a:spLocks/>
              </p:cNvSpPr>
              <p:nvPr/>
            </p:nvSpPr>
            <p:spPr bwMode="auto">
              <a:xfrm>
                <a:off x="5884" y="793"/>
                <a:ext cx="121" cy="223"/>
              </a:xfrm>
              <a:custGeom>
                <a:avLst/>
                <a:gdLst>
                  <a:gd name="T0" fmla="*/ 52 w 104"/>
                  <a:gd name="T1" fmla="*/ 13 h 192"/>
                  <a:gd name="T2" fmla="*/ 0 w 104"/>
                  <a:gd name="T3" fmla="*/ 97 h 192"/>
                  <a:gd name="T4" fmla="*/ 97 w 104"/>
                  <a:gd name="T5" fmla="*/ 192 h 192"/>
                  <a:gd name="T6" fmla="*/ 97 w 104"/>
                  <a:gd name="T7" fmla="*/ 163 h 192"/>
                  <a:gd name="T8" fmla="*/ 29 w 104"/>
                  <a:gd name="T9" fmla="*/ 97 h 192"/>
                  <a:gd name="T10" fmla="*/ 60 w 104"/>
                  <a:gd name="T11" fmla="*/ 42 h 192"/>
                  <a:gd name="T12" fmla="*/ 63 w 104"/>
                  <a:gd name="T13" fmla="*/ 55 h 192"/>
                  <a:gd name="T14" fmla="*/ 104 w 104"/>
                  <a:gd name="T15" fmla="*/ 16 h 192"/>
                  <a:gd name="T16" fmla="*/ 49 w 104"/>
                  <a:gd name="T17" fmla="*/ 0 h 192"/>
                  <a:gd name="T18" fmla="*/ 52 w 104"/>
                  <a:gd name="T19" fmla="*/ 1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92">
                    <a:moveTo>
                      <a:pt x="52" y="13"/>
                    </a:moveTo>
                    <a:cubicBezTo>
                      <a:pt x="21" y="29"/>
                      <a:pt x="0" y="61"/>
                      <a:pt x="0" y="97"/>
                    </a:cubicBezTo>
                    <a:cubicBezTo>
                      <a:pt x="0" y="149"/>
                      <a:pt x="43" y="192"/>
                      <a:pt x="97" y="192"/>
                    </a:cubicBezTo>
                    <a:cubicBezTo>
                      <a:pt x="97" y="163"/>
                      <a:pt x="97" y="163"/>
                      <a:pt x="97" y="163"/>
                    </a:cubicBezTo>
                    <a:cubicBezTo>
                      <a:pt x="60" y="163"/>
                      <a:pt x="29" y="133"/>
                      <a:pt x="29" y="97"/>
                    </a:cubicBezTo>
                    <a:cubicBezTo>
                      <a:pt x="29" y="75"/>
                      <a:pt x="41" y="54"/>
                      <a:pt x="60" y="42"/>
                    </a:cubicBezTo>
                    <a:cubicBezTo>
                      <a:pt x="63" y="55"/>
                      <a:pt x="63" y="55"/>
                      <a:pt x="63" y="55"/>
                    </a:cubicBezTo>
                    <a:cubicBezTo>
                      <a:pt x="104" y="16"/>
                      <a:pt x="104" y="16"/>
                      <a:pt x="104" y="16"/>
                    </a:cubicBezTo>
                    <a:cubicBezTo>
                      <a:pt x="49" y="0"/>
                      <a:pt x="49" y="0"/>
                      <a:pt x="49" y="0"/>
                    </a:cubicBezTo>
                    <a:lnTo>
                      <a:pt x="52" y="13"/>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marL="0" marR="0" lvl="0" indent="0" algn="ctr" defTabSz="1097240" rtl="0" eaLnBrk="1" fontAlgn="auto" latinLnBrk="0" hangingPunct="1">
                  <a:lnSpc>
                    <a:spcPct val="100000"/>
                  </a:lnSpc>
                  <a:spcBef>
                    <a:spcPts val="0"/>
                  </a:spcBef>
                  <a:spcAft>
                    <a:spcPts val="0"/>
                  </a:spcAft>
                  <a:buClrTx/>
                  <a:buSzTx/>
                  <a:buFontTx/>
                  <a:buNone/>
                  <a:tabLst/>
                  <a:defRPr/>
                </a:pPr>
                <a:endParaRPr kumimoji="0" lang="en-US" sz="2118" b="0" i="0" u="none" strike="noStrike" kern="1200" cap="none" spc="0" normalizeH="0" baseline="0" noProof="0">
                  <a:ln>
                    <a:noFill/>
                  </a:ln>
                  <a:solidFill>
                    <a:srgbClr val="1A1A1A"/>
                  </a:solidFill>
                  <a:effectLst/>
                  <a:uLnTx/>
                  <a:uFillTx/>
                  <a:latin typeface="Segoe UI"/>
                  <a:ea typeface="+mn-ea"/>
                  <a:cs typeface="+mn-cs"/>
                </a:endParaRPr>
              </a:p>
            </p:txBody>
          </p:sp>
        </p:grpSp>
        <p:grpSp>
          <p:nvGrpSpPr>
            <p:cNvPr id="845" name="Group 844" descr="Brain">
              <a:extLst>
                <a:ext uri="{FF2B5EF4-FFF2-40B4-BE49-F238E27FC236}">
                  <a16:creationId xmlns:a16="http://schemas.microsoft.com/office/drawing/2014/main" id="{1EB5139D-DC8D-4AB4-8C4C-62FF8251E3C1}"/>
                </a:ext>
              </a:extLst>
            </p:cNvPr>
            <p:cNvGrpSpPr/>
            <p:nvPr/>
          </p:nvGrpSpPr>
          <p:grpSpPr>
            <a:xfrm>
              <a:off x="10111049" y="1573415"/>
              <a:ext cx="226980" cy="227726"/>
              <a:chOff x="10104388" y="2268538"/>
              <a:chExt cx="482600" cy="484188"/>
            </a:xfrm>
          </p:grpSpPr>
          <p:sp>
            <p:nvSpPr>
              <p:cNvPr id="849" name="Freeform 6">
                <a:extLst>
                  <a:ext uri="{FF2B5EF4-FFF2-40B4-BE49-F238E27FC236}">
                    <a16:creationId xmlns:a16="http://schemas.microsoft.com/office/drawing/2014/main" id="{7D39796F-DAB4-4684-B21D-5847E2AAC2BC}"/>
                  </a:ext>
                </a:extLst>
              </p:cNvPr>
              <p:cNvSpPr>
                <a:spLocks/>
              </p:cNvSpPr>
              <p:nvPr/>
            </p:nvSpPr>
            <p:spPr bwMode="auto">
              <a:xfrm>
                <a:off x="10104388" y="2268538"/>
                <a:ext cx="231775" cy="484188"/>
              </a:xfrm>
              <a:custGeom>
                <a:avLst/>
                <a:gdLst>
                  <a:gd name="T0" fmla="*/ 534 w 534"/>
                  <a:gd name="T1" fmla="*/ 831 h 1115"/>
                  <a:gd name="T2" fmla="*/ 534 w 534"/>
                  <a:gd name="T3" fmla="*/ 116 h 1115"/>
                  <a:gd name="T4" fmla="*/ 521 w 534"/>
                  <a:gd name="T5" fmla="*/ 68 h 1115"/>
                  <a:gd name="T6" fmla="*/ 518 w 534"/>
                  <a:gd name="T7" fmla="*/ 61 h 1115"/>
                  <a:gd name="T8" fmla="*/ 517 w 534"/>
                  <a:gd name="T9" fmla="*/ 61 h 1115"/>
                  <a:gd name="T10" fmla="*/ 411 w 534"/>
                  <a:gd name="T11" fmla="*/ 0 h 1115"/>
                  <a:gd name="T12" fmla="*/ 290 w 534"/>
                  <a:gd name="T13" fmla="*/ 106 h 1115"/>
                  <a:gd name="T14" fmla="*/ 273 w 534"/>
                  <a:gd name="T15" fmla="*/ 105 h 1115"/>
                  <a:gd name="T16" fmla="*/ 99 w 534"/>
                  <a:gd name="T17" fmla="*/ 280 h 1115"/>
                  <a:gd name="T18" fmla="*/ 104 w 534"/>
                  <a:gd name="T19" fmla="*/ 323 h 1115"/>
                  <a:gd name="T20" fmla="*/ 0 w 534"/>
                  <a:gd name="T21" fmla="*/ 591 h 1115"/>
                  <a:gd name="T22" fmla="*/ 259 w 534"/>
                  <a:gd name="T23" fmla="*/ 964 h 1115"/>
                  <a:gd name="T24" fmla="*/ 260 w 534"/>
                  <a:gd name="T25" fmla="*/ 970 h 1115"/>
                  <a:gd name="T26" fmla="*/ 397 w 534"/>
                  <a:gd name="T27" fmla="*/ 1108 h 1115"/>
                  <a:gd name="T28" fmla="*/ 503 w 534"/>
                  <a:gd name="T29" fmla="*/ 1096 h 1115"/>
                  <a:gd name="T30" fmla="*/ 534 w 534"/>
                  <a:gd name="T31" fmla="*/ 1049 h 1115"/>
                  <a:gd name="T32" fmla="*/ 534 w 534"/>
                  <a:gd name="T33" fmla="*/ 831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4" h="1115">
                    <a:moveTo>
                      <a:pt x="534" y="831"/>
                    </a:moveTo>
                    <a:cubicBezTo>
                      <a:pt x="534" y="116"/>
                      <a:pt x="534" y="116"/>
                      <a:pt x="534" y="116"/>
                    </a:cubicBezTo>
                    <a:cubicBezTo>
                      <a:pt x="534" y="98"/>
                      <a:pt x="529" y="82"/>
                      <a:pt x="521" y="68"/>
                    </a:cubicBezTo>
                    <a:cubicBezTo>
                      <a:pt x="520" y="65"/>
                      <a:pt x="519" y="63"/>
                      <a:pt x="518" y="61"/>
                    </a:cubicBezTo>
                    <a:cubicBezTo>
                      <a:pt x="518" y="61"/>
                      <a:pt x="518" y="61"/>
                      <a:pt x="517" y="61"/>
                    </a:cubicBezTo>
                    <a:cubicBezTo>
                      <a:pt x="496" y="25"/>
                      <a:pt x="457" y="0"/>
                      <a:pt x="411" y="0"/>
                    </a:cubicBezTo>
                    <a:cubicBezTo>
                      <a:pt x="349" y="0"/>
                      <a:pt x="298" y="46"/>
                      <a:pt x="290" y="106"/>
                    </a:cubicBezTo>
                    <a:cubicBezTo>
                      <a:pt x="284" y="105"/>
                      <a:pt x="279" y="105"/>
                      <a:pt x="273" y="105"/>
                    </a:cubicBezTo>
                    <a:cubicBezTo>
                      <a:pt x="177" y="105"/>
                      <a:pt x="99" y="183"/>
                      <a:pt x="99" y="280"/>
                    </a:cubicBezTo>
                    <a:cubicBezTo>
                      <a:pt x="99" y="295"/>
                      <a:pt x="101" y="309"/>
                      <a:pt x="104" y="323"/>
                    </a:cubicBezTo>
                    <a:cubicBezTo>
                      <a:pt x="40" y="394"/>
                      <a:pt x="0" y="487"/>
                      <a:pt x="0" y="591"/>
                    </a:cubicBezTo>
                    <a:cubicBezTo>
                      <a:pt x="0" y="762"/>
                      <a:pt x="108" y="907"/>
                      <a:pt x="259" y="964"/>
                    </a:cubicBezTo>
                    <a:cubicBezTo>
                      <a:pt x="259" y="966"/>
                      <a:pt x="259" y="968"/>
                      <a:pt x="260" y="970"/>
                    </a:cubicBezTo>
                    <a:cubicBezTo>
                      <a:pt x="273" y="1039"/>
                      <a:pt x="329" y="1094"/>
                      <a:pt x="397" y="1108"/>
                    </a:cubicBezTo>
                    <a:cubicBezTo>
                      <a:pt x="435" y="1115"/>
                      <a:pt x="472" y="1110"/>
                      <a:pt x="503" y="1096"/>
                    </a:cubicBezTo>
                    <a:cubicBezTo>
                      <a:pt x="522" y="1088"/>
                      <a:pt x="534" y="1069"/>
                      <a:pt x="534" y="1049"/>
                    </a:cubicBezTo>
                    <a:lnTo>
                      <a:pt x="534" y="831"/>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850" name="Freeform 7">
                <a:extLst>
                  <a:ext uri="{FF2B5EF4-FFF2-40B4-BE49-F238E27FC236}">
                    <a16:creationId xmlns:a16="http://schemas.microsoft.com/office/drawing/2014/main" id="{23BB6DE5-7C1B-412A-BD1E-4B185DFCDD2D}"/>
                  </a:ext>
                </a:extLst>
              </p:cNvPr>
              <p:cNvSpPr>
                <a:spLocks/>
              </p:cNvSpPr>
              <p:nvPr/>
            </p:nvSpPr>
            <p:spPr bwMode="auto">
              <a:xfrm>
                <a:off x="10355213" y="2268538"/>
                <a:ext cx="231775" cy="484188"/>
              </a:xfrm>
              <a:custGeom>
                <a:avLst/>
                <a:gdLst>
                  <a:gd name="T0" fmla="*/ 0 w 534"/>
                  <a:gd name="T1" fmla="*/ 831 h 1115"/>
                  <a:gd name="T2" fmla="*/ 0 w 534"/>
                  <a:gd name="T3" fmla="*/ 116 h 1115"/>
                  <a:gd name="T4" fmla="*/ 14 w 534"/>
                  <a:gd name="T5" fmla="*/ 68 h 1115"/>
                  <a:gd name="T6" fmla="*/ 17 w 534"/>
                  <a:gd name="T7" fmla="*/ 61 h 1115"/>
                  <a:gd name="T8" fmla="*/ 17 w 534"/>
                  <a:gd name="T9" fmla="*/ 61 h 1115"/>
                  <a:gd name="T10" fmla="*/ 123 w 534"/>
                  <a:gd name="T11" fmla="*/ 0 h 1115"/>
                  <a:gd name="T12" fmla="*/ 245 w 534"/>
                  <a:gd name="T13" fmla="*/ 106 h 1115"/>
                  <a:gd name="T14" fmla="*/ 262 w 534"/>
                  <a:gd name="T15" fmla="*/ 105 h 1115"/>
                  <a:gd name="T16" fmla="*/ 436 w 534"/>
                  <a:gd name="T17" fmla="*/ 280 h 1115"/>
                  <a:gd name="T18" fmla="*/ 431 w 534"/>
                  <a:gd name="T19" fmla="*/ 323 h 1115"/>
                  <a:gd name="T20" fmla="*/ 534 w 534"/>
                  <a:gd name="T21" fmla="*/ 591 h 1115"/>
                  <a:gd name="T22" fmla="*/ 276 w 534"/>
                  <a:gd name="T23" fmla="*/ 964 h 1115"/>
                  <a:gd name="T24" fmla="*/ 275 w 534"/>
                  <a:gd name="T25" fmla="*/ 970 h 1115"/>
                  <a:gd name="T26" fmla="*/ 138 w 534"/>
                  <a:gd name="T27" fmla="*/ 1108 h 1115"/>
                  <a:gd name="T28" fmla="*/ 32 w 534"/>
                  <a:gd name="T29" fmla="*/ 1096 h 1115"/>
                  <a:gd name="T30" fmla="*/ 0 w 534"/>
                  <a:gd name="T31" fmla="*/ 1049 h 1115"/>
                  <a:gd name="T32" fmla="*/ 0 w 534"/>
                  <a:gd name="T33" fmla="*/ 831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4" h="1115">
                    <a:moveTo>
                      <a:pt x="0" y="831"/>
                    </a:moveTo>
                    <a:cubicBezTo>
                      <a:pt x="0" y="116"/>
                      <a:pt x="0" y="116"/>
                      <a:pt x="0" y="116"/>
                    </a:cubicBezTo>
                    <a:cubicBezTo>
                      <a:pt x="0" y="98"/>
                      <a:pt x="5" y="82"/>
                      <a:pt x="14" y="68"/>
                    </a:cubicBezTo>
                    <a:cubicBezTo>
                      <a:pt x="15" y="65"/>
                      <a:pt x="16" y="63"/>
                      <a:pt x="17" y="61"/>
                    </a:cubicBezTo>
                    <a:cubicBezTo>
                      <a:pt x="17" y="61"/>
                      <a:pt x="17" y="61"/>
                      <a:pt x="17" y="61"/>
                    </a:cubicBezTo>
                    <a:cubicBezTo>
                      <a:pt x="39" y="25"/>
                      <a:pt x="78" y="0"/>
                      <a:pt x="123" y="0"/>
                    </a:cubicBezTo>
                    <a:cubicBezTo>
                      <a:pt x="185" y="0"/>
                      <a:pt x="237" y="46"/>
                      <a:pt x="245" y="106"/>
                    </a:cubicBezTo>
                    <a:cubicBezTo>
                      <a:pt x="250" y="105"/>
                      <a:pt x="256" y="105"/>
                      <a:pt x="262" y="105"/>
                    </a:cubicBezTo>
                    <a:cubicBezTo>
                      <a:pt x="358" y="105"/>
                      <a:pt x="436" y="183"/>
                      <a:pt x="436" y="280"/>
                    </a:cubicBezTo>
                    <a:cubicBezTo>
                      <a:pt x="436" y="295"/>
                      <a:pt x="434" y="309"/>
                      <a:pt x="431" y="323"/>
                    </a:cubicBezTo>
                    <a:cubicBezTo>
                      <a:pt x="495" y="394"/>
                      <a:pt x="534" y="487"/>
                      <a:pt x="534" y="591"/>
                    </a:cubicBezTo>
                    <a:cubicBezTo>
                      <a:pt x="534" y="762"/>
                      <a:pt x="427" y="907"/>
                      <a:pt x="276" y="964"/>
                    </a:cubicBezTo>
                    <a:cubicBezTo>
                      <a:pt x="275" y="966"/>
                      <a:pt x="275" y="968"/>
                      <a:pt x="275" y="970"/>
                    </a:cubicBezTo>
                    <a:cubicBezTo>
                      <a:pt x="262" y="1039"/>
                      <a:pt x="206" y="1094"/>
                      <a:pt x="138" y="1108"/>
                    </a:cubicBezTo>
                    <a:cubicBezTo>
                      <a:pt x="100" y="1115"/>
                      <a:pt x="63" y="1110"/>
                      <a:pt x="32" y="1096"/>
                    </a:cubicBezTo>
                    <a:cubicBezTo>
                      <a:pt x="13" y="1088"/>
                      <a:pt x="0" y="1069"/>
                      <a:pt x="0" y="1049"/>
                    </a:cubicBezTo>
                    <a:lnTo>
                      <a:pt x="0" y="831"/>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846" name="TextBox 845">
              <a:extLst>
                <a:ext uri="{FF2B5EF4-FFF2-40B4-BE49-F238E27FC236}">
                  <a16:creationId xmlns:a16="http://schemas.microsoft.com/office/drawing/2014/main" id="{3310FCD0-BE88-4216-9544-FCE8DBE2EB8B}"/>
                </a:ext>
              </a:extLst>
            </p:cNvPr>
            <p:cNvSpPr txBox="1"/>
            <p:nvPr/>
          </p:nvSpPr>
          <p:spPr>
            <a:xfrm>
              <a:off x="8910127" y="1877227"/>
              <a:ext cx="253274" cy="9233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Policies</a:t>
              </a:r>
            </a:p>
          </p:txBody>
        </p:sp>
        <p:sp>
          <p:nvSpPr>
            <p:cNvPr id="847" name="TextBox 846">
              <a:extLst>
                <a:ext uri="{FF2B5EF4-FFF2-40B4-BE49-F238E27FC236}">
                  <a16:creationId xmlns:a16="http://schemas.microsoft.com/office/drawing/2014/main" id="{76C035C0-D6FF-44A7-AF8F-E4B19FCECBEC}"/>
                </a:ext>
              </a:extLst>
            </p:cNvPr>
            <p:cNvSpPr txBox="1"/>
            <p:nvPr/>
          </p:nvSpPr>
          <p:spPr>
            <a:xfrm>
              <a:off x="9420658" y="1877227"/>
              <a:ext cx="437620" cy="9233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Featurization</a:t>
              </a:r>
            </a:p>
          </p:txBody>
        </p:sp>
        <p:sp>
          <p:nvSpPr>
            <p:cNvPr id="848" name="TextBox 847">
              <a:extLst>
                <a:ext uri="{FF2B5EF4-FFF2-40B4-BE49-F238E27FC236}">
                  <a16:creationId xmlns:a16="http://schemas.microsoft.com/office/drawing/2014/main" id="{75524716-284A-4D20-AF31-5AD2711A01EF}"/>
                </a:ext>
              </a:extLst>
            </p:cNvPr>
            <p:cNvSpPr txBox="1"/>
            <p:nvPr/>
          </p:nvSpPr>
          <p:spPr>
            <a:xfrm>
              <a:off x="10115535" y="1877227"/>
              <a:ext cx="218008" cy="9233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Model</a:t>
              </a:r>
            </a:p>
          </p:txBody>
        </p:sp>
      </p:grpSp>
      <p:grpSp>
        <p:nvGrpSpPr>
          <p:cNvPr id="854" name="Group 853" descr="Data stores, processing &amp; access">
            <a:extLst>
              <a:ext uri="{FF2B5EF4-FFF2-40B4-BE49-F238E27FC236}">
                <a16:creationId xmlns:a16="http://schemas.microsoft.com/office/drawing/2014/main" id="{94B7F353-12A7-42EA-AF92-08D9D477EA69}"/>
              </a:ext>
            </a:extLst>
          </p:cNvPr>
          <p:cNvGrpSpPr/>
          <p:nvPr/>
        </p:nvGrpSpPr>
        <p:grpSpPr>
          <a:xfrm>
            <a:off x="441464" y="2163442"/>
            <a:ext cx="169688" cy="1645920"/>
            <a:chOff x="441464" y="1311903"/>
            <a:chExt cx="169688" cy="1645920"/>
          </a:xfrm>
        </p:grpSpPr>
        <p:cxnSp>
          <p:nvCxnSpPr>
            <p:cNvPr id="855" name="Straight Arrow Connector 854">
              <a:extLst>
                <a:ext uri="{FF2B5EF4-FFF2-40B4-BE49-F238E27FC236}">
                  <a16:creationId xmlns:a16="http://schemas.microsoft.com/office/drawing/2014/main" id="{098CA325-1C90-4467-89C0-104C1268C174}"/>
                </a:ext>
              </a:extLst>
            </p:cNvPr>
            <p:cNvCxnSpPr>
              <a:cxnSpLocks/>
            </p:cNvCxnSpPr>
            <p:nvPr/>
          </p:nvCxnSpPr>
          <p:spPr>
            <a:xfrm rot="16200000">
              <a:off x="-211808" y="2134863"/>
              <a:ext cx="1645920"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856" name="TextBox 855">
              <a:extLst>
                <a:ext uri="{FF2B5EF4-FFF2-40B4-BE49-F238E27FC236}">
                  <a16:creationId xmlns:a16="http://schemas.microsoft.com/office/drawing/2014/main" id="{F645EF24-A52C-43FB-8388-5FF6A083D03C}"/>
                </a:ext>
              </a:extLst>
            </p:cNvPr>
            <p:cNvSpPr txBox="1"/>
            <p:nvPr/>
          </p:nvSpPr>
          <p:spPr>
            <a:xfrm rot="16200000">
              <a:off x="-228500" y="2160272"/>
              <a:ext cx="1463040"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Data store, processing &amp; access</a:t>
              </a:r>
            </a:p>
          </p:txBody>
        </p:sp>
      </p:grpSp>
      <p:sp>
        <p:nvSpPr>
          <p:cNvPr id="857" name="Rectangle 856">
            <a:extLst>
              <a:ext uri="{FF2B5EF4-FFF2-40B4-BE49-F238E27FC236}">
                <a16:creationId xmlns:a16="http://schemas.microsoft.com/office/drawing/2014/main" id="{8F841780-F32D-4765-9C22-64FE82037A9A}"/>
              </a:ext>
            </a:extLst>
          </p:cNvPr>
          <p:cNvSpPr/>
          <p:nvPr/>
        </p:nvSpPr>
        <p:spPr bwMode="auto">
          <a:xfrm>
            <a:off x="1309528" y="2576053"/>
            <a:ext cx="10254335" cy="735769"/>
          </a:xfrm>
          <a:prstGeom prst="rect">
            <a:avLst/>
          </a:prstGeom>
          <a:solidFill>
            <a:schemeClr val="bg1">
              <a:lumMod val="95000"/>
            </a:schemeClr>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91440" bIns="91440" numCol="1" spcCol="0" rtlCol="0" fromWordArt="0" anchor="t" anchorCtr="0" forceAA="0" compatLnSpc="1">
            <a:prstTxWarp prst="textNoShape">
              <a:avLst/>
            </a:prstTxWarp>
            <a:noAutofit/>
          </a:bodyPr>
          <a:lstStyle/>
          <a:p>
            <a:pPr marL="0" marR="0" lvl="0" indent="0" algn="l" defTabSz="710593"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API/</a:t>
            </a:r>
            <a:b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Microservices</a:t>
            </a:r>
          </a:p>
        </p:txBody>
      </p:sp>
      <p:cxnSp>
        <p:nvCxnSpPr>
          <p:cNvPr id="858" name="Straight Arrow Connector 857">
            <a:extLst>
              <a:ext uri="{FF2B5EF4-FFF2-40B4-BE49-F238E27FC236}">
                <a16:creationId xmlns:a16="http://schemas.microsoft.com/office/drawing/2014/main" id="{EF1D363E-E104-4272-BDC8-E059CCDCF8CA}"/>
              </a:ext>
            </a:extLst>
          </p:cNvPr>
          <p:cNvCxnSpPr>
            <a:cxnSpLocks/>
          </p:cNvCxnSpPr>
          <p:nvPr/>
        </p:nvCxnSpPr>
        <p:spPr>
          <a:xfrm flipH="1">
            <a:off x="4632163" y="2950020"/>
            <a:ext cx="731520" cy="0"/>
          </a:xfrm>
          <a:prstGeom prst="straightConnector1">
            <a:avLst/>
          </a:prstGeom>
          <a:ln w="15875">
            <a:solidFill>
              <a:schemeClr val="accent1"/>
            </a:solidFill>
            <a:prstDash val="solid"/>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859" name="Rectangle 858">
            <a:extLst>
              <a:ext uri="{FF2B5EF4-FFF2-40B4-BE49-F238E27FC236}">
                <a16:creationId xmlns:a16="http://schemas.microsoft.com/office/drawing/2014/main" id="{326348BA-A9E6-46B7-B871-B4DB325DABD4}"/>
              </a:ext>
            </a:extLst>
          </p:cNvPr>
          <p:cNvSpPr/>
          <p:nvPr/>
        </p:nvSpPr>
        <p:spPr bwMode="auto">
          <a:xfrm>
            <a:off x="4759942" y="2818444"/>
            <a:ext cx="475962" cy="263153"/>
          </a:xfrm>
          <a:prstGeom prst="rect">
            <a:avLst/>
          </a:prstGeom>
          <a:solidFill>
            <a:srgbClr val="F2F2F2"/>
          </a:solidFill>
          <a:ln w="952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710593" rtl="0" eaLnBrk="1" fontAlgn="auto" latinLnBrk="0" hangingPunct="1">
              <a:lnSpc>
                <a:spcPct val="100000"/>
              </a:lnSpc>
              <a:spcBef>
                <a:spcPct val="0"/>
              </a:spcBef>
              <a:spcAft>
                <a:spcPct val="35000"/>
              </a:spcAft>
              <a:buClrTx/>
              <a:buSzTx/>
              <a:buFontTx/>
              <a:buNone/>
              <a:tabLst/>
              <a:defRPr/>
            </a:pPr>
            <a:r>
              <a:rPr lang="en-US" sz="800" kern="0">
                <a:solidFill>
                  <a:schemeClr val="accent1"/>
                </a:solidFill>
                <a:latin typeface="Segoe UI Semibold" panose="020B0702040204020203" pitchFamily="34" charset="0"/>
                <a:cs typeface="Segoe UI Semibold" panose="020B0702040204020203" pitchFamily="34" charset="0"/>
              </a:rPr>
              <a:t>Synapse Link</a:t>
            </a:r>
            <a:endParaRPr kumimoji="0" lang="en-US" sz="800" b="0" i="0" u="none" strike="noStrike" kern="0" cap="none" spc="0" normalizeH="0" baseline="0" noProof="0">
              <a:ln>
                <a:noFill/>
              </a:ln>
              <a:solidFill>
                <a:schemeClr val="accent1"/>
              </a:solidFill>
              <a:effectLst/>
              <a:uLnTx/>
              <a:uFillTx/>
              <a:latin typeface="Segoe UI Semibold" panose="020B0702040204020203" pitchFamily="34" charset="0"/>
              <a:cs typeface="Segoe UI Semibold" panose="020B0702040204020203" pitchFamily="34" charset="0"/>
            </a:endParaRPr>
          </a:p>
        </p:txBody>
      </p:sp>
      <p:sp>
        <p:nvSpPr>
          <p:cNvPr id="860" name="Oval 859" descr="Dark blue circle">
            <a:extLst>
              <a:ext uri="{FF2B5EF4-FFF2-40B4-BE49-F238E27FC236}">
                <a16:creationId xmlns:a16="http://schemas.microsoft.com/office/drawing/2014/main" id="{62FA256F-84A4-4E74-A682-8DAA3FAD2AB6}"/>
              </a:ext>
            </a:extLst>
          </p:cNvPr>
          <p:cNvSpPr/>
          <p:nvPr/>
        </p:nvSpPr>
        <p:spPr bwMode="auto">
          <a:xfrm>
            <a:off x="5432309" y="2897608"/>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861" name="Group 860">
            <a:extLst>
              <a:ext uri="{FF2B5EF4-FFF2-40B4-BE49-F238E27FC236}">
                <a16:creationId xmlns:a16="http://schemas.microsoft.com/office/drawing/2014/main" id="{5F0B5169-9556-4286-9909-0494606AB3B0}"/>
              </a:ext>
            </a:extLst>
          </p:cNvPr>
          <p:cNvGrpSpPr/>
          <p:nvPr/>
        </p:nvGrpSpPr>
        <p:grpSpPr>
          <a:xfrm>
            <a:off x="1398491" y="2665403"/>
            <a:ext cx="3345670" cy="554255"/>
            <a:chOff x="1398491" y="1871062"/>
            <a:chExt cx="3345670" cy="554255"/>
          </a:xfrm>
        </p:grpSpPr>
        <p:grpSp>
          <p:nvGrpSpPr>
            <p:cNvPr id="862" name="Group 861">
              <a:extLst>
                <a:ext uri="{FF2B5EF4-FFF2-40B4-BE49-F238E27FC236}">
                  <a16:creationId xmlns:a16="http://schemas.microsoft.com/office/drawing/2014/main" id="{E28DE5D1-23CA-4F07-9491-1E202E462D4F}"/>
                </a:ext>
              </a:extLst>
            </p:cNvPr>
            <p:cNvGrpSpPr/>
            <p:nvPr/>
          </p:nvGrpSpPr>
          <p:grpSpPr>
            <a:xfrm>
              <a:off x="3322752" y="1871062"/>
              <a:ext cx="787954" cy="263154"/>
              <a:chOff x="4758375" y="1844568"/>
              <a:chExt cx="787954" cy="263154"/>
            </a:xfrm>
          </p:grpSpPr>
          <p:pic>
            <p:nvPicPr>
              <p:cNvPr id="888" name="Graphic 887">
                <a:extLst>
                  <a:ext uri="{FF2B5EF4-FFF2-40B4-BE49-F238E27FC236}">
                    <a16:creationId xmlns:a16="http://schemas.microsoft.com/office/drawing/2014/main" id="{6A9D08AB-1BF5-4709-8D8B-987864D9B73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58375" y="1916013"/>
                <a:ext cx="120266" cy="120266"/>
              </a:xfrm>
              <a:prstGeom prst="rect">
                <a:avLst/>
              </a:prstGeom>
            </p:spPr>
          </p:pic>
          <p:sp>
            <p:nvSpPr>
              <p:cNvPr id="889" name="Rectangle 888">
                <a:extLst>
                  <a:ext uri="{FF2B5EF4-FFF2-40B4-BE49-F238E27FC236}">
                    <a16:creationId xmlns:a16="http://schemas.microsoft.com/office/drawing/2014/main" id="{3D09ED9B-E7DD-4AB5-A349-DD7720919F0B}"/>
                  </a:ext>
                  <a:ext uri="{C183D7F6-B498-43B3-948B-1728B52AA6E4}">
                    <adec:decorative xmlns:adec="http://schemas.microsoft.com/office/drawing/2017/decorative" val="1"/>
                  </a:ext>
                </a:extLst>
              </p:cNvPr>
              <p:cNvSpPr/>
              <p:nvPr/>
            </p:nvSpPr>
            <p:spPr bwMode="auto">
              <a:xfrm>
                <a:off x="4875996" y="1844568"/>
                <a:ext cx="670333" cy="263154"/>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lang="en-US" sz="600" kern="0">
                    <a:solidFill>
                      <a:schemeClr val="tx1"/>
                    </a:solidFill>
                    <a:latin typeface="Segoe UI"/>
                    <a:cs typeface="Segoe UI Semibold" panose="020B0702040204020203" pitchFamily="34" charset="0"/>
                  </a:rPr>
                  <a:t>Azure Data </a:t>
                </a:r>
                <a:br>
                  <a:rPr lang="en-US" sz="600" kern="0">
                    <a:solidFill>
                      <a:schemeClr val="tx1"/>
                    </a:solidFill>
                    <a:latin typeface="Segoe UI"/>
                    <a:cs typeface="Segoe UI Semibold" panose="020B0702040204020203" pitchFamily="34" charset="0"/>
                  </a:rPr>
                </a:br>
                <a:r>
                  <a:rPr lang="en-US" sz="600" kern="0">
                    <a:solidFill>
                      <a:schemeClr val="tx1"/>
                    </a:solidFill>
                    <a:latin typeface="Segoe UI"/>
                    <a:cs typeface="Segoe UI Semibold" panose="020B0702040204020203" pitchFamily="34" charset="0"/>
                  </a:rPr>
                  <a:t>Explorer Clusters</a:t>
                </a:r>
                <a:endParaRPr kumimoji="0" lang="en-US" sz="600" b="0" i="0" u="none" strike="noStrike" kern="0" cap="none" spc="0" normalizeH="0" baseline="0" noProof="0">
                  <a:ln>
                    <a:noFill/>
                  </a:ln>
                  <a:solidFill>
                    <a:schemeClr val="tx1"/>
                  </a:solidFill>
                  <a:effectLst/>
                  <a:uLnTx/>
                  <a:uFillTx/>
                  <a:latin typeface="Segoe UI"/>
                  <a:cs typeface="Segoe UI Semibold" panose="020B0702040204020203" pitchFamily="34" charset="0"/>
                </a:endParaRPr>
              </a:p>
            </p:txBody>
          </p:sp>
        </p:grpSp>
        <p:grpSp>
          <p:nvGrpSpPr>
            <p:cNvPr id="863" name="Group 862">
              <a:extLst>
                <a:ext uri="{FF2B5EF4-FFF2-40B4-BE49-F238E27FC236}">
                  <a16:creationId xmlns:a16="http://schemas.microsoft.com/office/drawing/2014/main" id="{BBFBBED8-9F9F-48BC-B354-B22487E4E06A}"/>
                </a:ext>
              </a:extLst>
            </p:cNvPr>
            <p:cNvGrpSpPr/>
            <p:nvPr/>
          </p:nvGrpSpPr>
          <p:grpSpPr>
            <a:xfrm>
              <a:off x="1398491" y="1875236"/>
              <a:ext cx="3345670" cy="550081"/>
              <a:chOff x="1398491" y="1875236"/>
              <a:chExt cx="3345670" cy="550081"/>
            </a:xfrm>
          </p:grpSpPr>
          <p:grpSp>
            <p:nvGrpSpPr>
              <p:cNvPr id="864" name="Group 863">
                <a:extLst>
                  <a:ext uri="{FF2B5EF4-FFF2-40B4-BE49-F238E27FC236}">
                    <a16:creationId xmlns:a16="http://schemas.microsoft.com/office/drawing/2014/main" id="{393D98E4-E447-4E87-90A3-DF7BE76F9ED1}"/>
                  </a:ext>
                </a:extLst>
              </p:cNvPr>
              <p:cNvGrpSpPr/>
              <p:nvPr/>
            </p:nvGrpSpPr>
            <p:grpSpPr>
              <a:xfrm>
                <a:off x="2175989" y="1879392"/>
                <a:ext cx="593975" cy="246495"/>
                <a:chOff x="3591833" y="1852898"/>
                <a:chExt cx="593975" cy="246495"/>
              </a:xfrm>
            </p:grpSpPr>
            <p:pic>
              <p:nvPicPr>
                <p:cNvPr id="886" name="Graphic 885">
                  <a:extLst>
                    <a:ext uri="{FF2B5EF4-FFF2-40B4-BE49-F238E27FC236}">
                      <a16:creationId xmlns:a16="http://schemas.microsoft.com/office/drawing/2014/main" id="{B468B62A-9E0E-4C7E-BE92-EA337086F93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591833" y="1904727"/>
                  <a:ext cx="142836" cy="142836"/>
                </a:xfrm>
                <a:prstGeom prst="rect">
                  <a:avLst/>
                </a:prstGeom>
              </p:spPr>
            </p:pic>
            <p:sp>
              <p:nvSpPr>
                <p:cNvPr id="887" name="Rectangle 886">
                  <a:extLst>
                    <a:ext uri="{FF2B5EF4-FFF2-40B4-BE49-F238E27FC236}">
                      <a16:creationId xmlns:a16="http://schemas.microsoft.com/office/drawing/2014/main" id="{0E39488F-6B97-41F2-A744-F986E77A810F}"/>
                    </a:ext>
                    <a:ext uri="{C183D7F6-B498-43B3-948B-1728B52AA6E4}">
                      <adec:decorative xmlns:adec="http://schemas.microsoft.com/office/drawing/2017/decorative" val="1"/>
                    </a:ext>
                  </a:extLst>
                </p:cNvPr>
                <p:cNvSpPr/>
                <p:nvPr/>
              </p:nvSpPr>
              <p:spPr bwMode="auto">
                <a:xfrm>
                  <a:off x="3733046" y="1852898"/>
                  <a:ext cx="452762" cy="246495"/>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HD Insight </a:t>
                  </a:r>
                  <a:b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b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Clusters</a:t>
                  </a:r>
                </a:p>
              </p:txBody>
            </p:sp>
          </p:grpSp>
          <p:grpSp>
            <p:nvGrpSpPr>
              <p:cNvPr id="865" name="Group 864">
                <a:extLst>
                  <a:ext uri="{FF2B5EF4-FFF2-40B4-BE49-F238E27FC236}">
                    <a16:creationId xmlns:a16="http://schemas.microsoft.com/office/drawing/2014/main" id="{6FC63995-D367-49F7-AD22-63D83CC9F535}"/>
                  </a:ext>
                </a:extLst>
              </p:cNvPr>
              <p:cNvGrpSpPr/>
              <p:nvPr/>
            </p:nvGrpSpPr>
            <p:grpSpPr>
              <a:xfrm>
                <a:off x="2783656" y="1875236"/>
                <a:ext cx="525404" cy="254806"/>
                <a:chOff x="4192014" y="1848742"/>
                <a:chExt cx="525404" cy="254806"/>
              </a:xfrm>
            </p:grpSpPr>
            <p:pic>
              <p:nvPicPr>
                <p:cNvPr id="884" name="Graphic 883">
                  <a:extLst>
                    <a:ext uri="{FF2B5EF4-FFF2-40B4-BE49-F238E27FC236}">
                      <a16:creationId xmlns:a16="http://schemas.microsoft.com/office/drawing/2014/main" id="{7FB345BF-E7A5-4900-B71C-F3CFCAA888A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192014" y="1905807"/>
                  <a:ext cx="140678" cy="140678"/>
                </a:xfrm>
                <a:prstGeom prst="rect">
                  <a:avLst/>
                </a:prstGeom>
              </p:spPr>
            </p:pic>
            <p:sp>
              <p:nvSpPr>
                <p:cNvPr id="885" name="Rectangle 884">
                  <a:extLst>
                    <a:ext uri="{FF2B5EF4-FFF2-40B4-BE49-F238E27FC236}">
                      <a16:creationId xmlns:a16="http://schemas.microsoft.com/office/drawing/2014/main" id="{A3C98F42-CB35-4B12-86B1-957605499B0F}"/>
                    </a:ext>
                    <a:ext uri="{C183D7F6-B498-43B3-948B-1728B52AA6E4}">
                      <adec:decorative xmlns:adec="http://schemas.microsoft.com/office/drawing/2017/decorative" val="1"/>
                    </a:ext>
                  </a:extLst>
                </p:cNvPr>
                <p:cNvSpPr/>
                <p:nvPr/>
              </p:nvSpPr>
              <p:spPr bwMode="auto">
                <a:xfrm>
                  <a:off x="4320227" y="1848742"/>
                  <a:ext cx="397191" cy="254806"/>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Stream Analytics</a:t>
                  </a:r>
                </a:p>
              </p:txBody>
            </p:sp>
          </p:grpSp>
          <p:grpSp>
            <p:nvGrpSpPr>
              <p:cNvPr id="866" name="Group 865">
                <a:extLst>
                  <a:ext uri="{FF2B5EF4-FFF2-40B4-BE49-F238E27FC236}">
                    <a16:creationId xmlns:a16="http://schemas.microsoft.com/office/drawing/2014/main" id="{B9BD3F5B-C2BD-494C-A81A-83C7351D7EEB}"/>
                  </a:ext>
                </a:extLst>
              </p:cNvPr>
              <p:cNvGrpSpPr/>
              <p:nvPr/>
            </p:nvGrpSpPr>
            <p:grpSpPr>
              <a:xfrm>
                <a:off x="1398491" y="2178822"/>
                <a:ext cx="686582" cy="246495"/>
                <a:chOff x="2214889" y="2091134"/>
                <a:chExt cx="686582" cy="246495"/>
              </a:xfrm>
            </p:grpSpPr>
            <p:pic>
              <p:nvPicPr>
                <p:cNvPr id="882" name="Graphic 881">
                  <a:extLst>
                    <a:ext uri="{FF2B5EF4-FFF2-40B4-BE49-F238E27FC236}">
                      <a16:creationId xmlns:a16="http://schemas.microsoft.com/office/drawing/2014/main" id="{A3059BD9-EEDE-4879-B19E-15EFB01331A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2214889" y="2142964"/>
                  <a:ext cx="142834" cy="142834"/>
                </a:xfrm>
                <a:prstGeom prst="rect">
                  <a:avLst/>
                </a:prstGeom>
              </p:spPr>
            </p:pic>
            <p:sp>
              <p:nvSpPr>
                <p:cNvPr id="883" name="Rectangle 882">
                  <a:extLst>
                    <a:ext uri="{FF2B5EF4-FFF2-40B4-BE49-F238E27FC236}">
                      <a16:creationId xmlns:a16="http://schemas.microsoft.com/office/drawing/2014/main" id="{A917C531-9239-437E-AB3B-E29F40BEB9E9}"/>
                    </a:ext>
                    <a:ext uri="{C183D7F6-B498-43B3-948B-1728B52AA6E4}">
                      <adec:decorative xmlns:adec="http://schemas.microsoft.com/office/drawing/2017/decorative" val="1"/>
                    </a:ext>
                  </a:extLst>
                </p:cNvPr>
                <p:cNvSpPr/>
                <p:nvPr/>
              </p:nvSpPr>
              <p:spPr bwMode="auto">
                <a:xfrm>
                  <a:off x="2357545" y="2091134"/>
                  <a:ext cx="543926" cy="246495"/>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Azure </a:t>
                  </a:r>
                  <a:b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b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Cosmos DB</a:t>
                  </a:r>
                </a:p>
              </p:txBody>
            </p:sp>
          </p:grpSp>
          <p:sp>
            <p:nvSpPr>
              <p:cNvPr id="881" name="Rectangle 880">
                <a:extLst>
                  <a:ext uri="{FF2B5EF4-FFF2-40B4-BE49-F238E27FC236}">
                    <a16:creationId xmlns:a16="http://schemas.microsoft.com/office/drawing/2014/main" id="{817E8517-8214-41DB-91B8-18BBEB8F505D}"/>
                  </a:ext>
                  <a:ext uri="{C183D7F6-B498-43B3-948B-1728B52AA6E4}">
                    <adec:decorative xmlns:adec="http://schemas.microsoft.com/office/drawing/2017/decorative" val="1"/>
                  </a:ext>
                </a:extLst>
              </p:cNvPr>
              <p:cNvSpPr/>
              <p:nvPr/>
            </p:nvSpPr>
            <p:spPr bwMode="auto">
              <a:xfrm>
                <a:off x="2183338" y="2178822"/>
                <a:ext cx="711294" cy="246495"/>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Azure Health</a:t>
                </a:r>
                <a:b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b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Data Services</a:t>
                </a:r>
                <a:endParaRPr kumimoji="0" lang="en-US" sz="600" b="0" i="0" u="none" strike="noStrike" kern="0" cap="none" spc="0" normalizeH="0" baseline="0" noProof="0">
                  <a:ln>
                    <a:noFill/>
                  </a:ln>
                  <a:solidFill>
                    <a:schemeClr val="tx1"/>
                  </a:solidFill>
                  <a:effectLst/>
                  <a:uLnTx/>
                  <a:uFillTx/>
                  <a:latin typeface="Segoe UI"/>
                  <a:cs typeface="Segoe UI Semibold" panose="020B0702040204020203" pitchFamily="34" charset="0"/>
                </a:endParaRPr>
              </a:p>
            </p:txBody>
          </p:sp>
          <p:grpSp>
            <p:nvGrpSpPr>
              <p:cNvPr id="868" name="Group 867">
                <a:extLst>
                  <a:ext uri="{FF2B5EF4-FFF2-40B4-BE49-F238E27FC236}">
                    <a16:creationId xmlns:a16="http://schemas.microsoft.com/office/drawing/2014/main" id="{A6EA88E5-8F99-4580-987C-4FF21FFD847A}"/>
                  </a:ext>
                </a:extLst>
              </p:cNvPr>
              <p:cNvGrpSpPr/>
              <p:nvPr/>
            </p:nvGrpSpPr>
            <p:grpSpPr>
              <a:xfrm>
                <a:off x="2838490" y="2178822"/>
                <a:ext cx="691924" cy="246495"/>
                <a:chOff x="3624039" y="2091134"/>
                <a:chExt cx="691924" cy="246495"/>
              </a:xfrm>
            </p:grpSpPr>
            <p:pic>
              <p:nvPicPr>
                <p:cNvPr id="878" name="Graphic 877">
                  <a:extLst>
                    <a:ext uri="{FF2B5EF4-FFF2-40B4-BE49-F238E27FC236}">
                      <a16:creationId xmlns:a16="http://schemas.microsoft.com/office/drawing/2014/main" id="{133EDC11-EC81-4E85-BE08-1D0DB09566E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624039" y="2145196"/>
                  <a:ext cx="138370" cy="138370"/>
                </a:xfrm>
                <a:prstGeom prst="rect">
                  <a:avLst/>
                </a:prstGeom>
              </p:spPr>
            </p:pic>
            <p:sp>
              <p:nvSpPr>
                <p:cNvPr id="879" name="Rectangle 878">
                  <a:extLst>
                    <a:ext uri="{FF2B5EF4-FFF2-40B4-BE49-F238E27FC236}">
                      <a16:creationId xmlns:a16="http://schemas.microsoft.com/office/drawing/2014/main" id="{36FB0779-E307-461E-990F-755E337312F5}"/>
                    </a:ext>
                    <a:ext uri="{C183D7F6-B498-43B3-948B-1728B52AA6E4}">
                      <adec:decorative xmlns:adec="http://schemas.microsoft.com/office/drawing/2017/decorative" val="1"/>
                    </a:ext>
                  </a:extLst>
                </p:cNvPr>
                <p:cNvSpPr/>
                <p:nvPr/>
              </p:nvSpPr>
              <p:spPr bwMode="auto">
                <a:xfrm>
                  <a:off x="3738023" y="2091134"/>
                  <a:ext cx="577940" cy="246495"/>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Azure DB </a:t>
                  </a:r>
                  <a:b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b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for MariaDB</a:t>
                  </a:r>
                </a:p>
              </p:txBody>
            </p:sp>
          </p:grpSp>
          <p:grpSp>
            <p:nvGrpSpPr>
              <p:cNvPr id="869" name="Group 868">
                <a:extLst>
                  <a:ext uri="{FF2B5EF4-FFF2-40B4-BE49-F238E27FC236}">
                    <a16:creationId xmlns:a16="http://schemas.microsoft.com/office/drawing/2014/main" id="{F1681CFF-523B-4547-9F9A-6C51CBC13381}"/>
                  </a:ext>
                </a:extLst>
              </p:cNvPr>
              <p:cNvGrpSpPr/>
              <p:nvPr/>
            </p:nvGrpSpPr>
            <p:grpSpPr>
              <a:xfrm>
                <a:off x="3468176" y="2178822"/>
                <a:ext cx="706400" cy="246495"/>
                <a:chOff x="4223604" y="2091134"/>
                <a:chExt cx="706400" cy="246495"/>
              </a:xfrm>
            </p:grpSpPr>
            <p:pic>
              <p:nvPicPr>
                <p:cNvPr id="876" name="Graphic 875">
                  <a:extLst>
                    <a:ext uri="{FF2B5EF4-FFF2-40B4-BE49-F238E27FC236}">
                      <a16:creationId xmlns:a16="http://schemas.microsoft.com/office/drawing/2014/main" id="{1FEF59A5-DEBF-4ECE-8CC3-8C5A24BBDB1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223604" y="2113507"/>
                  <a:ext cx="201748" cy="201748"/>
                </a:xfrm>
                <a:prstGeom prst="rect">
                  <a:avLst/>
                </a:prstGeom>
              </p:spPr>
            </p:pic>
            <p:sp>
              <p:nvSpPr>
                <p:cNvPr id="877" name="Rectangle 876">
                  <a:extLst>
                    <a:ext uri="{FF2B5EF4-FFF2-40B4-BE49-F238E27FC236}">
                      <a16:creationId xmlns:a16="http://schemas.microsoft.com/office/drawing/2014/main" id="{88645130-EFFB-4247-B688-C07F929DE326}"/>
                    </a:ext>
                    <a:ext uri="{C183D7F6-B498-43B3-948B-1728B52AA6E4}">
                      <adec:decorative xmlns:adec="http://schemas.microsoft.com/office/drawing/2017/decorative" val="1"/>
                    </a:ext>
                  </a:extLst>
                </p:cNvPr>
                <p:cNvSpPr/>
                <p:nvPr/>
              </p:nvSpPr>
              <p:spPr bwMode="auto">
                <a:xfrm>
                  <a:off x="4415168" y="2091134"/>
                  <a:ext cx="514836" cy="246495"/>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Azure SQL </a:t>
                  </a:r>
                  <a:b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b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DB Edge</a:t>
                  </a:r>
                </a:p>
              </p:txBody>
            </p:sp>
          </p:grpSp>
          <p:grpSp>
            <p:nvGrpSpPr>
              <p:cNvPr id="870" name="Group 869">
                <a:extLst>
                  <a:ext uri="{FF2B5EF4-FFF2-40B4-BE49-F238E27FC236}">
                    <a16:creationId xmlns:a16="http://schemas.microsoft.com/office/drawing/2014/main" id="{1F18B97D-BEED-4DB1-8D42-B8A04C6F9027}"/>
                  </a:ext>
                </a:extLst>
              </p:cNvPr>
              <p:cNvGrpSpPr/>
              <p:nvPr/>
            </p:nvGrpSpPr>
            <p:grpSpPr>
              <a:xfrm>
                <a:off x="4112337" y="2178822"/>
                <a:ext cx="621596" cy="246495"/>
                <a:chOff x="4840751" y="2091134"/>
                <a:chExt cx="621596" cy="246495"/>
              </a:xfrm>
            </p:grpSpPr>
            <p:pic>
              <p:nvPicPr>
                <p:cNvPr id="874" name="Graphic 873">
                  <a:extLst>
                    <a:ext uri="{FF2B5EF4-FFF2-40B4-BE49-F238E27FC236}">
                      <a16:creationId xmlns:a16="http://schemas.microsoft.com/office/drawing/2014/main" id="{93C85CE1-707A-4936-B473-D1D745BDB430}"/>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840751" y="2144526"/>
                  <a:ext cx="139710" cy="139710"/>
                </a:xfrm>
                <a:prstGeom prst="rect">
                  <a:avLst/>
                </a:prstGeom>
              </p:spPr>
            </p:pic>
            <p:sp>
              <p:nvSpPr>
                <p:cNvPr id="875" name="Rectangle 874">
                  <a:extLst>
                    <a:ext uri="{FF2B5EF4-FFF2-40B4-BE49-F238E27FC236}">
                      <a16:creationId xmlns:a16="http://schemas.microsoft.com/office/drawing/2014/main" id="{2C9E8A54-C624-4F8E-B4E4-8C0BDB83313B}"/>
                    </a:ext>
                    <a:ext uri="{C183D7F6-B498-43B3-948B-1728B52AA6E4}">
                      <adec:decorative xmlns:adec="http://schemas.microsoft.com/office/drawing/2017/decorative" val="1"/>
                    </a:ext>
                  </a:extLst>
                </p:cNvPr>
                <p:cNvSpPr/>
                <p:nvPr/>
              </p:nvSpPr>
              <p:spPr bwMode="auto">
                <a:xfrm>
                  <a:off x="4956057" y="2091134"/>
                  <a:ext cx="506290" cy="246495"/>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Azure DB </a:t>
                  </a:r>
                  <a:b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b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for MySQL</a:t>
                  </a:r>
                </a:p>
              </p:txBody>
            </p:sp>
          </p:grpSp>
          <p:grpSp>
            <p:nvGrpSpPr>
              <p:cNvPr id="871" name="Group 870">
                <a:extLst>
                  <a:ext uri="{FF2B5EF4-FFF2-40B4-BE49-F238E27FC236}">
                    <a16:creationId xmlns:a16="http://schemas.microsoft.com/office/drawing/2014/main" id="{AED6E1B4-51E4-487C-9FBE-F37260FE7403}"/>
                  </a:ext>
                </a:extLst>
              </p:cNvPr>
              <p:cNvGrpSpPr/>
              <p:nvPr/>
            </p:nvGrpSpPr>
            <p:grpSpPr>
              <a:xfrm>
                <a:off x="4124398" y="1897574"/>
                <a:ext cx="619763" cy="170803"/>
                <a:chOff x="5473186" y="2128980"/>
                <a:chExt cx="619763" cy="170803"/>
              </a:xfrm>
            </p:grpSpPr>
            <p:pic>
              <p:nvPicPr>
                <p:cNvPr id="872" name="Graphic 871">
                  <a:extLst>
                    <a:ext uri="{FF2B5EF4-FFF2-40B4-BE49-F238E27FC236}">
                      <a16:creationId xmlns:a16="http://schemas.microsoft.com/office/drawing/2014/main" id="{643765AD-EC1A-4809-9CD3-8CC5A2BC4084}"/>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p:blipFill>
              <p:spPr>
                <a:xfrm>
                  <a:off x="5473186" y="2142964"/>
                  <a:ext cx="142834" cy="142834"/>
                </a:xfrm>
                <a:prstGeom prst="rect">
                  <a:avLst/>
                </a:prstGeom>
              </p:spPr>
            </p:pic>
            <p:sp>
              <p:nvSpPr>
                <p:cNvPr id="873" name="Rectangle 872">
                  <a:extLst>
                    <a:ext uri="{FF2B5EF4-FFF2-40B4-BE49-F238E27FC236}">
                      <a16:creationId xmlns:a16="http://schemas.microsoft.com/office/drawing/2014/main" id="{BEC44236-B51F-47CF-A780-032EF2EEA45E}"/>
                    </a:ext>
                    <a:ext uri="{C183D7F6-B498-43B3-948B-1728B52AA6E4}">
                      <adec:decorative xmlns:adec="http://schemas.microsoft.com/office/drawing/2017/decorative" val="1"/>
                    </a:ext>
                  </a:extLst>
                </p:cNvPr>
                <p:cNvSpPr/>
                <p:nvPr/>
              </p:nvSpPr>
              <p:spPr bwMode="auto">
                <a:xfrm>
                  <a:off x="5579841" y="2128980"/>
                  <a:ext cx="513108" cy="170803"/>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kumimoji="0" lang="en-US" sz="600" b="0" i="0" u="none" strike="noStrike" kern="0" cap="none" spc="0" normalizeH="0" baseline="0" noProof="0">
                      <a:ln>
                        <a:noFill/>
                      </a:ln>
                      <a:solidFill>
                        <a:schemeClr val="tx1"/>
                      </a:solidFill>
                      <a:effectLst/>
                      <a:uLnTx/>
                      <a:uFillTx/>
                      <a:latin typeface="Segoe UI"/>
                      <a:ea typeface="+mn-ea"/>
                      <a:cs typeface="Segoe UI Semibold" panose="020B0702040204020203" pitchFamily="34" charset="0"/>
                    </a:rPr>
                    <a:t>Azure </a:t>
                  </a:r>
                  <a:r>
                    <a:rPr lang="en-US" sz="600" kern="0">
                      <a:solidFill>
                        <a:schemeClr val="tx1"/>
                      </a:solidFill>
                      <a:latin typeface="Segoe UI"/>
                      <a:cs typeface="Segoe UI Semibold" panose="020B0702040204020203" pitchFamily="34" charset="0"/>
                    </a:rPr>
                    <a:t>SQL</a:t>
                  </a:r>
                  <a:endParaRPr kumimoji="0" lang="en-US" sz="600" b="0" i="0" u="none" strike="noStrike" kern="0" cap="none" spc="0" normalizeH="0" baseline="0" noProof="0">
                    <a:ln>
                      <a:noFill/>
                    </a:ln>
                    <a:solidFill>
                      <a:schemeClr val="tx1"/>
                    </a:solidFill>
                    <a:effectLst/>
                    <a:uLnTx/>
                    <a:uFillTx/>
                    <a:latin typeface="Segoe UI"/>
                    <a:cs typeface="Segoe UI Semibold" panose="020B0702040204020203" pitchFamily="34" charset="0"/>
                  </a:endParaRPr>
                </a:p>
              </p:txBody>
            </p:sp>
          </p:grpSp>
        </p:grpSp>
      </p:grpSp>
      <p:sp>
        <p:nvSpPr>
          <p:cNvPr id="890" name="Oval 889" descr="Dark blue circle">
            <a:extLst>
              <a:ext uri="{FF2B5EF4-FFF2-40B4-BE49-F238E27FC236}">
                <a16:creationId xmlns:a16="http://schemas.microsoft.com/office/drawing/2014/main" id="{D743DB8F-0316-46D5-92ED-BF6E02FD4FDB}"/>
              </a:ext>
            </a:extLst>
          </p:cNvPr>
          <p:cNvSpPr/>
          <p:nvPr/>
        </p:nvSpPr>
        <p:spPr bwMode="auto">
          <a:xfrm>
            <a:off x="4534537" y="2891402"/>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91" name="Rectangle 890">
            <a:extLst>
              <a:ext uri="{FF2B5EF4-FFF2-40B4-BE49-F238E27FC236}">
                <a16:creationId xmlns:a16="http://schemas.microsoft.com/office/drawing/2014/main" id="{E5E6037D-0B90-4E8E-B8B3-9F2D7C5B670C}"/>
              </a:ext>
              <a:ext uri="{C183D7F6-B498-43B3-948B-1728B52AA6E4}">
                <adec:decorative xmlns:adec="http://schemas.microsoft.com/office/drawing/2017/decorative" val="1"/>
              </a:ext>
            </a:extLst>
          </p:cNvPr>
          <p:cNvSpPr/>
          <p:nvPr/>
        </p:nvSpPr>
        <p:spPr bwMode="auto">
          <a:xfrm>
            <a:off x="5593160" y="5618208"/>
            <a:ext cx="1039700" cy="31578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cxnSp>
        <p:nvCxnSpPr>
          <p:cNvPr id="892" name="Straight Arrow Connector 891" descr="Blue arrow">
            <a:extLst>
              <a:ext uri="{FF2B5EF4-FFF2-40B4-BE49-F238E27FC236}">
                <a16:creationId xmlns:a16="http://schemas.microsoft.com/office/drawing/2014/main" id="{6BB9AE06-C821-47C3-99BE-BB9607770E4C}"/>
              </a:ext>
            </a:extLst>
          </p:cNvPr>
          <p:cNvCxnSpPr>
            <a:cxnSpLocks/>
          </p:cNvCxnSpPr>
          <p:nvPr/>
        </p:nvCxnSpPr>
        <p:spPr>
          <a:xfrm rot="16200000">
            <a:off x="6279852" y="5623873"/>
            <a:ext cx="27432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grpSp>
        <p:nvGrpSpPr>
          <p:cNvPr id="893" name="Group 892" descr="Blue dotted lines">
            <a:extLst>
              <a:ext uri="{FF2B5EF4-FFF2-40B4-BE49-F238E27FC236}">
                <a16:creationId xmlns:a16="http://schemas.microsoft.com/office/drawing/2014/main" id="{FDF2BAD4-8C5D-420F-9DEE-9BCABE89FE6E}"/>
              </a:ext>
            </a:extLst>
          </p:cNvPr>
          <p:cNvGrpSpPr/>
          <p:nvPr/>
        </p:nvGrpSpPr>
        <p:grpSpPr>
          <a:xfrm rot="5400000">
            <a:off x="10388283" y="3255457"/>
            <a:ext cx="457200" cy="85914"/>
            <a:chOff x="6484552" y="5288986"/>
            <a:chExt cx="464060" cy="137286"/>
          </a:xfrm>
        </p:grpSpPr>
        <p:cxnSp>
          <p:nvCxnSpPr>
            <p:cNvPr id="894" name="Straight Arrow Connector 893">
              <a:extLst>
                <a:ext uri="{FF2B5EF4-FFF2-40B4-BE49-F238E27FC236}">
                  <a16:creationId xmlns:a16="http://schemas.microsoft.com/office/drawing/2014/main" id="{DB68B36F-F691-42F1-8B73-70FF53F169EF}"/>
                </a:ext>
              </a:extLst>
            </p:cNvPr>
            <p:cNvCxnSpPr>
              <a:cxnSpLocks/>
            </p:cNvCxnSpPr>
            <p:nvPr/>
          </p:nvCxnSpPr>
          <p:spPr>
            <a:xfrm>
              <a:off x="6484552" y="5288986"/>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cxnSp>
          <p:nvCxnSpPr>
            <p:cNvPr id="895" name="Straight Arrow Connector 894">
              <a:extLst>
                <a:ext uri="{FF2B5EF4-FFF2-40B4-BE49-F238E27FC236}">
                  <a16:creationId xmlns:a16="http://schemas.microsoft.com/office/drawing/2014/main" id="{F0D4E523-BA9B-4D66-85A1-A5FA661FA6DC}"/>
                </a:ext>
              </a:extLst>
            </p:cNvPr>
            <p:cNvCxnSpPr>
              <a:cxnSpLocks/>
            </p:cNvCxnSpPr>
            <p:nvPr/>
          </p:nvCxnSpPr>
          <p:spPr>
            <a:xfrm>
              <a:off x="6484552" y="5426272"/>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grpSp>
      <p:grpSp>
        <p:nvGrpSpPr>
          <p:cNvPr id="896" name="Group 895" descr="Dotted blue lines">
            <a:extLst>
              <a:ext uri="{FF2B5EF4-FFF2-40B4-BE49-F238E27FC236}">
                <a16:creationId xmlns:a16="http://schemas.microsoft.com/office/drawing/2014/main" id="{97A204C7-F928-4241-9F93-32E4CE445FCC}"/>
              </a:ext>
            </a:extLst>
          </p:cNvPr>
          <p:cNvGrpSpPr/>
          <p:nvPr/>
        </p:nvGrpSpPr>
        <p:grpSpPr>
          <a:xfrm rot="16200000">
            <a:off x="7835598" y="3785995"/>
            <a:ext cx="182880" cy="95363"/>
            <a:chOff x="6484552" y="5288986"/>
            <a:chExt cx="464060" cy="137286"/>
          </a:xfrm>
        </p:grpSpPr>
        <p:cxnSp>
          <p:nvCxnSpPr>
            <p:cNvPr id="897" name="Straight Arrow Connector 896">
              <a:extLst>
                <a:ext uri="{FF2B5EF4-FFF2-40B4-BE49-F238E27FC236}">
                  <a16:creationId xmlns:a16="http://schemas.microsoft.com/office/drawing/2014/main" id="{27C74ECC-1D3C-4BA3-9F75-9622C61DF236}"/>
                </a:ext>
              </a:extLst>
            </p:cNvPr>
            <p:cNvCxnSpPr>
              <a:cxnSpLocks/>
            </p:cNvCxnSpPr>
            <p:nvPr/>
          </p:nvCxnSpPr>
          <p:spPr>
            <a:xfrm>
              <a:off x="6484552" y="5288986"/>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cxnSp>
          <p:nvCxnSpPr>
            <p:cNvPr id="898" name="Straight Arrow Connector 897">
              <a:extLst>
                <a:ext uri="{FF2B5EF4-FFF2-40B4-BE49-F238E27FC236}">
                  <a16:creationId xmlns:a16="http://schemas.microsoft.com/office/drawing/2014/main" id="{451D3728-597A-4A12-B05E-306DB341E38B}"/>
                </a:ext>
              </a:extLst>
            </p:cNvPr>
            <p:cNvCxnSpPr>
              <a:cxnSpLocks/>
            </p:cNvCxnSpPr>
            <p:nvPr/>
          </p:nvCxnSpPr>
          <p:spPr>
            <a:xfrm>
              <a:off x="6484552" y="5426272"/>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grpSp>
      <p:grpSp>
        <p:nvGrpSpPr>
          <p:cNvPr id="899" name="Group 898" descr="Dotted blue lines">
            <a:extLst>
              <a:ext uri="{FF2B5EF4-FFF2-40B4-BE49-F238E27FC236}">
                <a16:creationId xmlns:a16="http://schemas.microsoft.com/office/drawing/2014/main" id="{450D6C93-AC44-4876-9D22-986E062469F6}"/>
              </a:ext>
            </a:extLst>
          </p:cNvPr>
          <p:cNvGrpSpPr/>
          <p:nvPr/>
        </p:nvGrpSpPr>
        <p:grpSpPr>
          <a:xfrm rot="10800000">
            <a:off x="8355845" y="3589864"/>
            <a:ext cx="640080" cy="85914"/>
            <a:chOff x="6484552" y="5288986"/>
            <a:chExt cx="464060" cy="137286"/>
          </a:xfrm>
        </p:grpSpPr>
        <p:cxnSp>
          <p:nvCxnSpPr>
            <p:cNvPr id="900" name="Straight Arrow Connector 899">
              <a:extLst>
                <a:ext uri="{FF2B5EF4-FFF2-40B4-BE49-F238E27FC236}">
                  <a16:creationId xmlns:a16="http://schemas.microsoft.com/office/drawing/2014/main" id="{057A07DA-5C89-4380-A7AD-31C5B7E999B0}"/>
                </a:ext>
              </a:extLst>
            </p:cNvPr>
            <p:cNvCxnSpPr>
              <a:cxnSpLocks/>
            </p:cNvCxnSpPr>
            <p:nvPr/>
          </p:nvCxnSpPr>
          <p:spPr>
            <a:xfrm>
              <a:off x="6484552" y="5288986"/>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cxnSp>
          <p:nvCxnSpPr>
            <p:cNvPr id="901" name="Straight Arrow Connector 900">
              <a:extLst>
                <a:ext uri="{FF2B5EF4-FFF2-40B4-BE49-F238E27FC236}">
                  <a16:creationId xmlns:a16="http://schemas.microsoft.com/office/drawing/2014/main" id="{B5DEE5A1-7B45-4632-8BEB-E094D84F8151}"/>
                </a:ext>
              </a:extLst>
            </p:cNvPr>
            <p:cNvCxnSpPr>
              <a:cxnSpLocks/>
            </p:cNvCxnSpPr>
            <p:nvPr/>
          </p:nvCxnSpPr>
          <p:spPr>
            <a:xfrm>
              <a:off x="6484552" y="5426272"/>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grpSp>
      <p:grpSp>
        <p:nvGrpSpPr>
          <p:cNvPr id="902" name="Group 901" descr="Dotted blue lines">
            <a:extLst>
              <a:ext uri="{FF2B5EF4-FFF2-40B4-BE49-F238E27FC236}">
                <a16:creationId xmlns:a16="http://schemas.microsoft.com/office/drawing/2014/main" id="{86C260F9-1D9E-4ED1-91C2-D3C454C0A92C}"/>
              </a:ext>
            </a:extLst>
          </p:cNvPr>
          <p:cNvGrpSpPr/>
          <p:nvPr/>
        </p:nvGrpSpPr>
        <p:grpSpPr>
          <a:xfrm rot="10800000">
            <a:off x="10821337" y="2930833"/>
            <a:ext cx="171829" cy="85914"/>
            <a:chOff x="6484552" y="5288986"/>
            <a:chExt cx="464060" cy="137286"/>
          </a:xfrm>
        </p:grpSpPr>
        <p:cxnSp>
          <p:nvCxnSpPr>
            <p:cNvPr id="903" name="Straight Arrow Connector 902">
              <a:extLst>
                <a:ext uri="{FF2B5EF4-FFF2-40B4-BE49-F238E27FC236}">
                  <a16:creationId xmlns:a16="http://schemas.microsoft.com/office/drawing/2014/main" id="{3795C330-6DE6-4BC5-A98E-0E16E409BBE7}"/>
                </a:ext>
              </a:extLst>
            </p:cNvPr>
            <p:cNvCxnSpPr>
              <a:cxnSpLocks/>
            </p:cNvCxnSpPr>
            <p:nvPr/>
          </p:nvCxnSpPr>
          <p:spPr>
            <a:xfrm>
              <a:off x="6484552" y="5288986"/>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cxnSp>
          <p:nvCxnSpPr>
            <p:cNvPr id="904" name="Straight Arrow Connector 903">
              <a:extLst>
                <a:ext uri="{FF2B5EF4-FFF2-40B4-BE49-F238E27FC236}">
                  <a16:creationId xmlns:a16="http://schemas.microsoft.com/office/drawing/2014/main" id="{D4E6D018-98F3-4DA1-ABD9-7009DB081D71}"/>
                </a:ext>
              </a:extLst>
            </p:cNvPr>
            <p:cNvCxnSpPr>
              <a:cxnSpLocks/>
            </p:cNvCxnSpPr>
            <p:nvPr/>
          </p:nvCxnSpPr>
          <p:spPr>
            <a:xfrm>
              <a:off x="6484552" y="5426272"/>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grpSp>
      <p:grpSp>
        <p:nvGrpSpPr>
          <p:cNvPr id="905" name="Group 904" descr="Data stores, processing &amp; access">
            <a:extLst>
              <a:ext uri="{FF2B5EF4-FFF2-40B4-BE49-F238E27FC236}">
                <a16:creationId xmlns:a16="http://schemas.microsoft.com/office/drawing/2014/main" id="{4BC49768-E22A-47D0-8952-22E76A67D0E6}"/>
              </a:ext>
            </a:extLst>
          </p:cNvPr>
          <p:cNvGrpSpPr/>
          <p:nvPr/>
        </p:nvGrpSpPr>
        <p:grpSpPr>
          <a:xfrm>
            <a:off x="441464" y="2167259"/>
            <a:ext cx="169688" cy="1645920"/>
            <a:chOff x="441464" y="1311903"/>
            <a:chExt cx="169688" cy="1645920"/>
          </a:xfrm>
        </p:grpSpPr>
        <p:cxnSp>
          <p:nvCxnSpPr>
            <p:cNvPr id="906" name="Straight Arrow Connector 905">
              <a:extLst>
                <a:ext uri="{FF2B5EF4-FFF2-40B4-BE49-F238E27FC236}">
                  <a16:creationId xmlns:a16="http://schemas.microsoft.com/office/drawing/2014/main" id="{F75BED40-4738-4DF1-87FF-46D0A52364E4}"/>
                </a:ext>
              </a:extLst>
            </p:cNvPr>
            <p:cNvCxnSpPr>
              <a:cxnSpLocks/>
            </p:cNvCxnSpPr>
            <p:nvPr/>
          </p:nvCxnSpPr>
          <p:spPr>
            <a:xfrm rot="16200000">
              <a:off x="-211808" y="2134863"/>
              <a:ext cx="1645920"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907" name="TextBox 906">
              <a:extLst>
                <a:ext uri="{FF2B5EF4-FFF2-40B4-BE49-F238E27FC236}">
                  <a16:creationId xmlns:a16="http://schemas.microsoft.com/office/drawing/2014/main" id="{F87FCC3A-501E-4082-902D-E686554C03AD}"/>
                </a:ext>
              </a:extLst>
            </p:cNvPr>
            <p:cNvSpPr txBox="1"/>
            <p:nvPr/>
          </p:nvSpPr>
          <p:spPr>
            <a:xfrm rot="16200000">
              <a:off x="-228500" y="2160272"/>
              <a:ext cx="1463040"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Data store, processing &amp; access</a:t>
              </a:r>
            </a:p>
          </p:txBody>
        </p:sp>
      </p:grpSp>
      <p:grpSp>
        <p:nvGrpSpPr>
          <p:cNvPr id="908" name="Group 907" descr="Data sources">
            <a:extLst>
              <a:ext uri="{FF2B5EF4-FFF2-40B4-BE49-F238E27FC236}">
                <a16:creationId xmlns:a16="http://schemas.microsoft.com/office/drawing/2014/main" id="{E47C71EF-AA02-4D7A-BFA5-A0968C0239ED}"/>
              </a:ext>
            </a:extLst>
          </p:cNvPr>
          <p:cNvGrpSpPr/>
          <p:nvPr/>
        </p:nvGrpSpPr>
        <p:grpSpPr>
          <a:xfrm>
            <a:off x="441464" y="4427484"/>
            <a:ext cx="169688" cy="1005840"/>
            <a:chOff x="441464" y="3616097"/>
            <a:chExt cx="169688" cy="1005840"/>
          </a:xfrm>
        </p:grpSpPr>
        <p:cxnSp>
          <p:nvCxnSpPr>
            <p:cNvPr id="909" name="Straight Arrow Connector 908">
              <a:extLst>
                <a:ext uri="{FF2B5EF4-FFF2-40B4-BE49-F238E27FC236}">
                  <a16:creationId xmlns:a16="http://schemas.microsoft.com/office/drawing/2014/main" id="{A2F059A0-7A3E-41C6-93E0-DF27A001CC5C}"/>
                </a:ext>
              </a:extLst>
            </p:cNvPr>
            <p:cNvCxnSpPr>
              <a:cxnSpLocks/>
            </p:cNvCxnSpPr>
            <p:nvPr/>
          </p:nvCxnSpPr>
          <p:spPr>
            <a:xfrm rot="16200000">
              <a:off x="108232" y="4119017"/>
              <a:ext cx="1005840"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910" name="TextBox 909">
              <a:extLst>
                <a:ext uri="{FF2B5EF4-FFF2-40B4-BE49-F238E27FC236}">
                  <a16:creationId xmlns:a16="http://schemas.microsoft.com/office/drawing/2014/main" id="{F5C39A38-EE87-4F79-B5F8-E71F77ADEA4F}"/>
                </a:ext>
              </a:extLst>
            </p:cNvPr>
            <p:cNvSpPr txBox="1"/>
            <p:nvPr/>
          </p:nvSpPr>
          <p:spPr>
            <a:xfrm rot="16200000">
              <a:off x="182980" y="4185094"/>
              <a:ext cx="640080"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Data sources</a:t>
              </a:r>
            </a:p>
          </p:txBody>
        </p:sp>
      </p:grpSp>
      <p:grpSp>
        <p:nvGrpSpPr>
          <p:cNvPr id="911" name="Group 910" descr="Data is born">
            <a:extLst>
              <a:ext uri="{FF2B5EF4-FFF2-40B4-BE49-F238E27FC236}">
                <a16:creationId xmlns:a16="http://schemas.microsoft.com/office/drawing/2014/main" id="{D3733701-EB64-4467-A153-391680C3913C}"/>
              </a:ext>
            </a:extLst>
          </p:cNvPr>
          <p:cNvGrpSpPr/>
          <p:nvPr/>
        </p:nvGrpSpPr>
        <p:grpSpPr>
          <a:xfrm>
            <a:off x="318355" y="5556687"/>
            <a:ext cx="292797" cy="460083"/>
            <a:chOff x="318355" y="4706520"/>
            <a:chExt cx="292797" cy="460083"/>
          </a:xfrm>
        </p:grpSpPr>
        <p:cxnSp>
          <p:nvCxnSpPr>
            <p:cNvPr id="912" name="Straight Arrow Connector 911">
              <a:extLst>
                <a:ext uri="{FF2B5EF4-FFF2-40B4-BE49-F238E27FC236}">
                  <a16:creationId xmlns:a16="http://schemas.microsoft.com/office/drawing/2014/main" id="{A47DC5C2-E546-441E-8EEB-DD04A88D694F}"/>
                </a:ext>
              </a:extLst>
            </p:cNvPr>
            <p:cNvCxnSpPr>
              <a:cxnSpLocks/>
            </p:cNvCxnSpPr>
            <p:nvPr/>
          </p:nvCxnSpPr>
          <p:spPr>
            <a:xfrm rot="16200000">
              <a:off x="382552" y="4938003"/>
              <a:ext cx="457200"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913" name="TextBox 912">
              <a:extLst>
                <a:ext uri="{FF2B5EF4-FFF2-40B4-BE49-F238E27FC236}">
                  <a16:creationId xmlns:a16="http://schemas.microsoft.com/office/drawing/2014/main" id="{22B79967-522B-44C2-8283-73BC46832E64}"/>
                </a:ext>
              </a:extLst>
            </p:cNvPr>
            <p:cNvSpPr txBox="1"/>
            <p:nvPr/>
          </p:nvSpPr>
          <p:spPr>
            <a:xfrm rot="16200000">
              <a:off x="212865" y="4812010"/>
              <a:ext cx="457202"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Data </a:t>
              </a:r>
              <a:b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b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is born</a:t>
              </a:r>
            </a:p>
          </p:txBody>
        </p:sp>
      </p:grpSp>
      <p:grpSp>
        <p:nvGrpSpPr>
          <p:cNvPr id="914" name="Group 913" descr="Data ingest">
            <a:extLst>
              <a:ext uri="{FF2B5EF4-FFF2-40B4-BE49-F238E27FC236}">
                <a16:creationId xmlns:a16="http://schemas.microsoft.com/office/drawing/2014/main" id="{843295D7-7851-4079-8799-1226C2BE5409}"/>
              </a:ext>
            </a:extLst>
          </p:cNvPr>
          <p:cNvGrpSpPr/>
          <p:nvPr/>
        </p:nvGrpSpPr>
        <p:grpSpPr>
          <a:xfrm>
            <a:off x="318355" y="3936542"/>
            <a:ext cx="292797" cy="367579"/>
            <a:chOff x="318355" y="3055394"/>
            <a:chExt cx="292797" cy="367579"/>
          </a:xfrm>
        </p:grpSpPr>
        <p:cxnSp>
          <p:nvCxnSpPr>
            <p:cNvPr id="915" name="Straight Arrow Connector 914">
              <a:extLst>
                <a:ext uri="{FF2B5EF4-FFF2-40B4-BE49-F238E27FC236}">
                  <a16:creationId xmlns:a16="http://schemas.microsoft.com/office/drawing/2014/main" id="{431EA03C-44A8-4BBD-BC42-8A956A784E0A}"/>
                </a:ext>
              </a:extLst>
            </p:cNvPr>
            <p:cNvCxnSpPr>
              <a:cxnSpLocks/>
            </p:cNvCxnSpPr>
            <p:nvPr/>
          </p:nvCxnSpPr>
          <p:spPr>
            <a:xfrm rot="16200000">
              <a:off x="428272" y="3240093"/>
              <a:ext cx="365760" cy="0"/>
            </a:xfrm>
            <a:prstGeom prst="straightConnector1">
              <a:avLst/>
            </a:prstGeom>
            <a:ln w="15875">
              <a:solidFill>
                <a:schemeClr val="bg1">
                  <a:lumMod val="6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916" name="TextBox 915">
              <a:extLst>
                <a:ext uri="{FF2B5EF4-FFF2-40B4-BE49-F238E27FC236}">
                  <a16:creationId xmlns:a16="http://schemas.microsoft.com/office/drawing/2014/main" id="{497C1B5A-F6B0-4CA4-8016-542EE70CBF79}"/>
                </a:ext>
              </a:extLst>
            </p:cNvPr>
            <p:cNvSpPr txBox="1"/>
            <p:nvPr/>
          </p:nvSpPr>
          <p:spPr>
            <a:xfrm rot="16200000">
              <a:off x="262150" y="3111599"/>
              <a:ext cx="358632"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Data </a:t>
              </a:r>
              <a:b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br>
              <a:r>
                <a:rPr kumimoji="0" lang="en-US" sz="800" b="0" i="0" u="none" strike="noStrike" kern="1200" cap="none" spc="0" normalizeH="0" baseline="0" noProof="0">
                  <a:ln>
                    <a:noFill/>
                  </a:ln>
                  <a:solidFill>
                    <a:srgbClr val="000000">
                      <a:lumMod val="65000"/>
                      <a:lumOff val="35000"/>
                    </a:srgbClr>
                  </a:solidFill>
                  <a:effectLst/>
                  <a:uLnTx/>
                  <a:uFillTx/>
                  <a:latin typeface="Segoe UI Semibold"/>
                  <a:ea typeface="+mn-ea"/>
                  <a:cs typeface="+mn-cs"/>
                </a:rPr>
                <a:t>ingest</a:t>
              </a:r>
            </a:p>
          </p:txBody>
        </p:sp>
      </p:grpSp>
      <p:grpSp>
        <p:nvGrpSpPr>
          <p:cNvPr id="917" name="Group 916" descr="Dotted blue lines">
            <a:extLst>
              <a:ext uri="{FF2B5EF4-FFF2-40B4-BE49-F238E27FC236}">
                <a16:creationId xmlns:a16="http://schemas.microsoft.com/office/drawing/2014/main" id="{124B184E-FCCA-4A53-9AFA-5FEFC8491C03}"/>
              </a:ext>
            </a:extLst>
          </p:cNvPr>
          <p:cNvGrpSpPr/>
          <p:nvPr/>
        </p:nvGrpSpPr>
        <p:grpSpPr>
          <a:xfrm rot="16200000">
            <a:off x="11075306" y="2633206"/>
            <a:ext cx="365760" cy="95363"/>
            <a:chOff x="6484552" y="5288986"/>
            <a:chExt cx="464060" cy="137286"/>
          </a:xfrm>
        </p:grpSpPr>
        <p:cxnSp>
          <p:nvCxnSpPr>
            <p:cNvPr id="918" name="Straight Arrow Connector 917">
              <a:extLst>
                <a:ext uri="{FF2B5EF4-FFF2-40B4-BE49-F238E27FC236}">
                  <a16:creationId xmlns:a16="http://schemas.microsoft.com/office/drawing/2014/main" id="{6A7EE1F9-7416-4840-8788-28020533A082}"/>
                </a:ext>
              </a:extLst>
            </p:cNvPr>
            <p:cNvCxnSpPr>
              <a:cxnSpLocks/>
            </p:cNvCxnSpPr>
            <p:nvPr/>
          </p:nvCxnSpPr>
          <p:spPr>
            <a:xfrm>
              <a:off x="6484552" y="5288986"/>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cxnSp>
          <p:nvCxnSpPr>
            <p:cNvPr id="919" name="Straight Arrow Connector 918">
              <a:extLst>
                <a:ext uri="{FF2B5EF4-FFF2-40B4-BE49-F238E27FC236}">
                  <a16:creationId xmlns:a16="http://schemas.microsoft.com/office/drawing/2014/main" id="{1E8CD7B2-63CD-4081-BFC7-D8DE9F5B6297}"/>
                </a:ext>
              </a:extLst>
            </p:cNvPr>
            <p:cNvCxnSpPr>
              <a:cxnSpLocks/>
            </p:cNvCxnSpPr>
            <p:nvPr/>
          </p:nvCxnSpPr>
          <p:spPr>
            <a:xfrm>
              <a:off x="6484552" y="5426272"/>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grpSp>
      <p:sp>
        <p:nvSpPr>
          <p:cNvPr id="920" name="Rectangle 919" descr="Person">
            <a:extLst>
              <a:ext uri="{FF2B5EF4-FFF2-40B4-BE49-F238E27FC236}">
                <a16:creationId xmlns:a16="http://schemas.microsoft.com/office/drawing/2014/main" id="{D40D7624-AA5B-40DD-B7F1-2EFFC6358BEA}"/>
              </a:ext>
            </a:extLst>
          </p:cNvPr>
          <p:cNvSpPr/>
          <p:nvPr/>
        </p:nvSpPr>
        <p:spPr bwMode="auto">
          <a:xfrm>
            <a:off x="5644117" y="5630411"/>
            <a:ext cx="274962" cy="27496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923" name="Group 922" descr="Dotted blue lines">
            <a:extLst>
              <a:ext uri="{FF2B5EF4-FFF2-40B4-BE49-F238E27FC236}">
                <a16:creationId xmlns:a16="http://schemas.microsoft.com/office/drawing/2014/main" id="{E5F6DC5C-6BEE-43FA-A1CA-F554A8E2B8EF}"/>
              </a:ext>
            </a:extLst>
          </p:cNvPr>
          <p:cNvGrpSpPr/>
          <p:nvPr/>
        </p:nvGrpSpPr>
        <p:grpSpPr>
          <a:xfrm rot="16200000">
            <a:off x="9705898" y="3347866"/>
            <a:ext cx="182880" cy="95363"/>
            <a:chOff x="6484552" y="5288986"/>
            <a:chExt cx="464060" cy="137286"/>
          </a:xfrm>
        </p:grpSpPr>
        <p:cxnSp>
          <p:nvCxnSpPr>
            <p:cNvPr id="924" name="Straight Arrow Connector 923">
              <a:extLst>
                <a:ext uri="{FF2B5EF4-FFF2-40B4-BE49-F238E27FC236}">
                  <a16:creationId xmlns:a16="http://schemas.microsoft.com/office/drawing/2014/main" id="{9AFE7A79-BF6C-42CF-8B97-D7E06A207E48}"/>
                </a:ext>
              </a:extLst>
            </p:cNvPr>
            <p:cNvCxnSpPr>
              <a:cxnSpLocks/>
            </p:cNvCxnSpPr>
            <p:nvPr/>
          </p:nvCxnSpPr>
          <p:spPr>
            <a:xfrm>
              <a:off x="6484552" y="5288986"/>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cxnSp>
          <p:nvCxnSpPr>
            <p:cNvPr id="925" name="Straight Arrow Connector 924">
              <a:extLst>
                <a:ext uri="{FF2B5EF4-FFF2-40B4-BE49-F238E27FC236}">
                  <a16:creationId xmlns:a16="http://schemas.microsoft.com/office/drawing/2014/main" id="{9C51E3FA-BB8C-4765-AC75-D4B0F9E58C50}"/>
                </a:ext>
              </a:extLst>
            </p:cNvPr>
            <p:cNvCxnSpPr>
              <a:cxnSpLocks/>
            </p:cNvCxnSpPr>
            <p:nvPr/>
          </p:nvCxnSpPr>
          <p:spPr>
            <a:xfrm>
              <a:off x="6484552" y="5426272"/>
              <a:ext cx="464060" cy="0"/>
            </a:xfrm>
            <a:prstGeom prst="straightConnector1">
              <a:avLst/>
            </a:pr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cxnSp>
      </p:grpSp>
      <p:cxnSp>
        <p:nvCxnSpPr>
          <p:cNvPr id="926" name="Straight Arrow Connector 925" descr="Blue arrow">
            <a:extLst>
              <a:ext uri="{FF2B5EF4-FFF2-40B4-BE49-F238E27FC236}">
                <a16:creationId xmlns:a16="http://schemas.microsoft.com/office/drawing/2014/main" id="{3612DBCD-C650-40F3-BD85-A24A8CC56CD4}"/>
              </a:ext>
            </a:extLst>
          </p:cNvPr>
          <p:cNvCxnSpPr>
            <a:cxnSpLocks/>
          </p:cNvCxnSpPr>
          <p:nvPr/>
        </p:nvCxnSpPr>
        <p:spPr>
          <a:xfrm rot="16200000">
            <a:off x="4957330" y="4321469"/>
            <a:ext cx="142301"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grpSp>
        <p:nvGrpSpPr>
          <p:cNvPr id="927" name="Group 926">
            <a:extLst>
              <a:ext uri="{FF2B5EF4-FFF2-40B4-BE49-F238E27FC236}">
                <a16:creationId xmlns:a16="http://schemas.microsoft.com/office/drawing/2014/main" id="{61673DB0-D7B2-4411-B6F9-1BB299171A5B}"/>
              </a:ext>
            </a:extLst>
          </p:cNvPr>
          <p:cNvGrpSpPr/>
          <p:nvPr/>
        </p:nvGrpSpPr>
        <p:grpSpPr>
          <a:xfrm>
            <a:off x="2788920" y="4389220"/>
            <a:ext cx="6859886" cy="147251"/>
            <a:chOff x="2360351" y="4411178"/>
            <a:chExt cx="7288455" cy="147251"/>
          </a:xfrm>
        </p:grpSpPr>
        <p:sp>
          <p:nvSpPr>
            <p:cNvPr id="928" name="Freeform: Shape 927">
              <a:extLst>
                <a:ext uri="{FF2B5EF4-FFF2-40B4-BE49-F238E27FC236}">
                  <a16:creationId xmlns:a16="http://schemas.microsoft.com/office/drawing/2014/main" id="{546B95C4-B8ED-4E13-B177-9E564B640F65}"/>
                </a:ext>
              </a:extLst>
            </p:cNvPr>
            <p:cNvSpPr/>
            <p:nvPr/>
          </p:nvSpPr>
          <p:spPr bwMode="auto">
            <a:xfrm rot="16200000">
              <a:off x="2309838" y="4466896"/>
              <a:ext cx="101730" cy="0"/>
            </a:xfrm>
            <a:custGeom>
              <a:avLst/>
              <a:gdLst>
                <a:gd name="connsiteX0" fmla="*/ 0 w 208722"/>
                <a:gd name="connsiteY0" fmla="*/ 0 h 0"/>
                <a:gd name="connsiteX1" fmla="*/ 208722 w 208722"/>
                <a:gd name="connsiteY1" fmla="*/ 0 h 0"/>
              </a:gdLst>
              <a:ahLst/>
              <a:cxnLst>
                <a:cxn ang="0">
                  <a:pos x="connsiteX0" y="connsiteY0"/>
                </a:cxn>
                <a:cxn ang="0">
                  <a:pos x="connsiteX1" y="connsiteY1"/>
                </a:cxn>
              </a:cxnLst>
              <a:rect l="l" t="t" r="r" b="b"/>
              <a:pathLst>
                <a:path w="208722">
                  <a:moveTo>
                    <a:pt x="0" y="0"/>
                  </a:moveTo>
                  <a:lnTo>
                    <a:pt x="208722" y="0"/>
                  </a:lnTo>
                </a:path>
              </a:pathLst>
            </a:cu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929" name="Freeform: Shape 928">
              <a:extLst>
                <a:ext uri="{FF2B5EF4-FFF2-40B4-BE49-F238E27FC236}">
                  <a16:creationId xmlns:a16="http://schemas.microsoft.com/office/drawing/2014/main" id="{DB38A1C9-CCB3-4BB3-90DB-0957DF7973BC}"/>
                </a:ext>
              </a:extLst>
            </p:cNvPr>
            <p:cNvSpPr/>
            <p:nvPr/>
          </p:nvSpPr>
          <p:spPr bwMode="auto">
            <a:xfrm rot="16200000">
              <a:off x="5614035" y="4466896"/>
              <a:ext cx="101730" cy="0"/>
            </a:xfrm>
            <a:custGeom>
              <a:avLst/>
              <a:gdLst>
                <a:gd name="connsiteX0" fmla="*/ 0 w 208722"/>
                <a:gd name="connsiteY0" fmla="*/ 0 h 0"/>
                <a:gd name="connsiteX1" fmla="*/ 208722 w 208722"/>
                <a:gd name="connsiteY1" fmla="*/ 0 h 0"/>
              </a:gdLst>
              <a:ahLst/>
              <a:cxnLst>
                <a:cxn ang="0">
                  <a:pos x="connsiteX0" y="connsiteY0"/>
                </a:cxn>
                <a:cxn ang="0">
                  <a:pos x="connsiteX1" y="connsiteY1"/>
                </a:cxn>
              </a:cxnLst>
              <a:rect l="l" t="t" r="r" b="b"/>
              <a:pathLst>
                <a:path w="208722">
                  <a:moveTo>
                    <a:pt x="0" y="0"/>
                  </a:moveTo>
                  <a:lnTo>
                    <a:pt x="208722" y="0"/>
                  </a:lnTo>
                </a:path>
              </a:pathLst>
            </a:cu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930" name="Freeform: Shape 929">
              <a:extLst>
                <a:ext uri="{FF2B5EF4-FFF2-40B4-BE49-F238E27FC236}">
                  <a16:creationId xmlns:a16="http://schemas.microsoft.com/office/drawing/2014/main" id="{A4CC5B16-E998-4B01-9F92-875B9C3FFD82}"/>
                </a:ext>
              </a:extLst>
            </p:cNvPr>
            <p:cNvSpPr/>
            <p:nvPr/>
          </p:nvSpPr>
          <p:spPr bwMode="auto">
            <a:xfrm rot="16200000">
              <a:off x="8364052" y="4487279"/>
              <a:ext cx="142300" cy="0"/>
            </a:xfrm>
            <a:custGeom>
              <a:avLst/>
              <a:gdLst>
                <a:gd name="connsiteX0" fmla="*/ 0 w 208722"/>
                <a:gd name="connsiteY0" fmla="*/ 0 h 0"/>
                <a:gd name="connsiteX1" fmla="*/ 208722 w 208722"/>
                <a:gd name="connsiteY1" fmla="*/ 0 h 0"/>
              </a:gdLst>
              <a:ahLst/>
              <a:cxnLst>
                <a:cxn ang="0">
                  <a:pos x="connsiteX0" y="connsiteY0"/>
                </a:cxn>
                <a:cxn ang="0">
                  <a:pos x="connsiteX1" y="connsiteY1"/>
                </a:cxn>
              </a:cxnLst>
              <a:rect l="l" t="t" r="r" b="b"/>
              <a:pathLst>
                <a:path w="208722">
                  <a:moveTo>
                    <a:pt x="0" y="0"/>
                  </a:moveTo>
                  <a:lnTo>
                    <a:pt x="208722" y="0"/>
                  </a:lnTo>
                </a:path>
              </a:pathLst>
            </a:cu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931" name="Freeform: Shape 930">
              <a:extLst>
                <a:ext uri="{FF2B5EF4-FFF2-40B4-BE49-F238E27FC236}">
                  <a16:creationId xmlns:a16="http://schemas.microsoft.com/office/drawing/2014/main" id="{E2F193BF-469D-439A-BE14-389D535DF9B5}"/>
                </a:ext>
              </a:extLst>
            </p:cNvPr>
            <p:cNvSpPr/>
            <p:nvPr/>
          </p:nvSpPr>
          <p:spPr bwMode="auto">
            <a:xfrm rot="16200000">
              <a:off x="5980986" y="790551"/>
              <a:ext cx="0" cy="7241270"/>
            </a:xfrm>
            <a:custGeom>
              <a:avLst/>
              <a:gdLst>
                <a:gd name="connsiteX0" fmla="*/ 0 w 0"/>
                <a:gd name="connsiteY0" fmla="*/ 0 h 2852531"/>
                <a:gd name="connsiteX1" fmla="*/ 0 w 0"/>
                <a:gd name="connsiteY1" fmla="*/ 2852531 h 2852531"/>
              </a:gdLst>
              <a:ahLst/>
              <a:cxnLst>
                <a:cxn ang="0">
                  <a:pos x="connsiteX0" y="connsiteY0"/>
                </a:cxn>
                <a:cxn ang="0">
                  <a:pos x="connsiteX1" y="connsiteY1"/>
                </a:cxn>
              </a:cxnLst>
              <a:rect l="l" t="t" r="r" b="b"/>
              <a:pathLst>
                <a:path h="2852531">
                  <a:moveTo>
                    <a:pt x="0" y="0"/>
                  </a:moveTo>
                  <a:lnTo>
                    <a:pt x="0" y="2852531"/>
                  </a:lnTo>
                </a:path>
              </a:pathLst>
            </a:cu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932" name="Freeform: Shape 931">
              <a:extLst>
                <a:ext uri="{FF2B5EF4-FFF2-40B4-BE49-F238E27FC236}">
                  <a16:creationId xmlns:a16="http://schemas.microsoft.com/office/drawing/2014/main" id="{9C233961-882C-4209-BF7C-D91A56A31828}"/>
                </a:ext>
              </a:extLst>
            </p:cNvPr>
            <p:cNvSpPr/>
            <p:nvPr/>
          </p:nvSpPr>
          <p:spPr bwMode="auto">
            <a:xfrm rot="16200000">
              <a:off x="9577656" y="4482328"/>
              <a:ext cx="142300" cy="0"/>
            </a:xfrm>
            <a:custGeom>
              <a:avLst/>
              <a:gdLst>
                <a:gd name="connsiteX0" fmla="*/ 0 w 208722"/>
                <a:gd name="connsiteY0" fmla="*/ 0 h 0"/>
                <a:gd name="connsiteX1" fmla="*/ 208722 w 208722"/>
                <a:gd name="connsiteY1" fmla="*/ 0 h 0"/>
              </a:gdLst>
              <a:ahLst/>
              <a:cxnLst>
                <a:cxn ang="0">
                  <a:pos x="connsiteX0" y="connsiteY0"/>
                </a:cxn>
                <a:cxn ang="0">
                  <a:pos x="connsiteX1" y="connsiteY1"/>
                </a:cxn>
              </a:cxnLst>
              <a:rect l="l" t="t" r="r" b="b"/>
              <a:pathLst>
                <a:path w="208722">
                  <a:moveTo>
                    <a:pt x="0" y="0"/>
                  </a:moveTo>
                  <a:lnTo>
                    <a:pt x="208722" y="0"/>
                  </a:lnTo>
                </a:path>
              </a:pathLst>
            </a:custGeom>
            <a:ln w="15875">
              <a:solidFill>
                <a:schemeClr val="accent1"/>
              </a:solidFill>
              <a:prstDash val="dash"/>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cxnSp>
        <p:nvCxnSpPr>
          <p:cNvPr id="933" name="Straight Arrow Connector 932" descr="Blue arrow">
            <a:extLst>
              <a:ext uri="{FF2B5EF4-FFF2-40B4-BE49-F238E27FC236}">
                <a16:creationId xmlns:a16="http://schemas.microsoft.com/office/drawing/2014/main" id="{18618B0D-B4B0-4656-A282-E28B1C234DD5}"/>
              </a:ext>
            </a:extLst>
          </p:cNvPr>
          <p:cNvCxnSpPr>
            <a:cxnSpLocks/>
          </p:cNvCxnSpPr>
          <p:nvPr/>
        </p:nvCxnSpPr>
        <p:spPr>
          <a:xfrm rot="16200000">
            <a:off x="7197171" y="4320854"/>
            <a:ext cx="14230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sp>
        <p:nvSpPr>
          <p:cNvPr id="934" name="Rectangle 933" descr="Gray box">
            <a:extLst>
              <a:ext uri="{FF2B5EF4-FFF2-40B4-BE49-F238E27FC236}">
                <a16:creationId xmlns:a16="http://schemas.microsoft.com/office/drawing/2014/main" id="{48EA9524-DA51-4827-9450-2AF27A004834}"/>
              </a:ext>
            </a:extLst>
          </p:cNvPr>
          <p:cNvSpPr/>
          <p:nvPr/>
        </p:nvSpPr>
        <p:spPr bwMode="auto">
          <a:xfrm>
            <a:off x="4897712" y="4483911"/>
            <a:ext cx="4003804" cy="1000762"/>
          </a:xfrm>
          <a:prstGeom prst="rect">
            <a:avLst/>
          </a:prstGeom>
          <a:no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146304"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endParaRPr kumimoji="0" lang="en-US" sz="900" b="0" i="0" u="none" strike="noStrike" kern="0" cap="none" spc="0" normalizeH="0" baseline="0" noProof="0" err="1">
              <a:ln>
                <a:noFill/>
              </a:ln>
              <a:solidFill>
                <a:srgbClr val="000000"/>
              </a:solidFill>
              <a:effectLst/>
              <a:uLnTx/>
              <a:uFillTx/>
              <a:latin typeface="Segoe UI Semibold" panose="020B0702040204020203" pitchFamily="34" charset="0"/>
              <a:ea typeface="+mn-ea"/>
              <a:cs typeface="Segoe UI Semibold" panose="020B0702040204020203" pitchFamily="34" charset="0"/>
            </a:endParaRPr>
          </a:p>
        </p:txBody>
      </p:sp>
      <p:sp>
        <p:nvSpPr>
          <p:cNvPr id="935" name="Rectangle 934">
            <a:extLst>
              <a:ext uri="{FF2B5EF4-FFF2-40B4-BE49-F238E27FC236}">
                <a16:creationId xmlns:a16="http://schemas.microsoft.com/office/drawing/2014/main" id="{659AD55F-5B4B-4E68-8B82-75A918043A12}"/>
              </a:ext>
              <a:ext uri="{C183D7F6-B498-43B3-948B-1728B52AA6E4}">
                <adec:decorative xmlns:adec="http://schemas.microsoft.com/office/drawing/2017/decorative" val="1"/>
              </a:ext>
            </a:extLst>
          </p:cNvPr>
          <p:cNvSpPr/>
          <p:nvPr/>
        </p:nvSpPr>
        <p:spPr bwMode="auto">
          <a:xfrm>
            <a:off x="8959153" y="4551689"/>
            <a:ext cx="1104059" cy="865207"/>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146304"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Campaign data, conversion data</a:t>
            </a:r>
          </a:p>
        </p:txBody>
      </p:sp>
      <p:sp>
        <p:nvSpPr>
          <p:cNvPr id="936" name="Rectangle 935">
            <a:extLst>
              <a:ext uri="{FF2B5EF4-FFF2-40B4-BE49-F238E27FC236}">
                <a16:creationId xmlns:a16="http://schemas.microsoft.com/office/drawing/2014/main" id="{2C4DB0B9-BED2-467F-AE6B-C69B62EAA135}"/>
              </a:ext>
              <a:ext uri="{C183D7F6-B498-43B3-948B-1728B52AA6E4}">
                <adec:decorative xmlns:adec="http://schemas.microsoft.com/office/drawing/2017/decorative" val="1"/>
              </a:ext>
            </a:extLst>
          </p:cNvPr>
          <p:cNvSpPr/>
          <p:nvPr/>
        </p:nvSpPr>
        <p:spPr bwMode="auto">
          <a:xfrm>
            <a:off x="10120850" y="4551691"/>
            <a:ext cx="1104059" cy="865203"/>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146304"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Third-party data </a:t>
            </a: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(digital media, enrichment and apps)</a:t>
            </a:r>
          </a:p>
        </p:txBody>
      </p:sp>
      <p:sp>
        <p:nvSpPr>
          <p:cNvPr id="937" name="Rectangle 936" descr="Gray box">
            <a:extLst>
              <a:ext uri="{FF2B5EF4-FFF2-40B4-BE49-F238E27FC236}">
                <a16:creationId xmlns:a16="http://schemas.microsoft.com/office/drawing/2014/main" id="{704E7300-BAF6-4CE8-B582-FE680474CBF5}"/>
              </a:ext>
            </a:extLst>
          </p:cNvPr>
          <p:cNvSpPr/>
          <p:nvPr/>
        </p:nvSpPr>
        <p:spPr bwMode="auto">
          <a:xfrm>
            <a:off x="1731329" y="4483910"/>
            <a:ext cx="3107254" cy="1390199"/>
          </a:xfrm>
          <a:prstGeom prst="rect">
            <a:avLst/>
          </a:prstGeom>
          <a:no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146304"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endParaRPr kumimoji="0" lang="en-US" sz="900" b="0" i="0" u="none" strike="noStrike" kern="0" cap="none" spc="0" normalizeH="0" baseline="0" noProof="0" err="1">
              <a:ln>
                <a:noFill/>
              </a:ln>
              <a:solidFill>
                <a:srgbClr val="000000"/>
              </a:solidFill>
              <a:effectLst/>
              <a:uLnTx/>
              <a:uFillTx/>
              <a:latin typeface="Segoe UI Semibold" panose="020B0702040204020203" pitchFamily="34" charset="0"/>
              <a:ea typeface="+mn-ea"/>
              <a:cs typeface="Segoe UI Semibold" panose="020B0702040204020203" pitchFamily="34" charset="0"/>
            </a:endParaRPr>
          </a:p>
        </p:txBody>
      </p:sp>
      <p:grpSp>
        <p:nvGrpSpPr>
          <p:cNvPr id="938" name="Group 937">
            <a:extLst>
              <a:ext uri="{FF2B5EF4-FFF2-40B4-BE49-F238E27FC236}">
                <a16:creationId xmlns:a16="http://schemas.microsoft.com/office/drawing/2014/main" id="{37A681D6-3715-461E-A94B-463BAD03C414}"/>
              </a:ext>
            </a:extLst>
          </p:cNvPr>
          <p:cNvGrpSpPr/>
          <p:nvPr/>
        </p:nvGrpSpPr>
        <p:grpSpPr>
          <a:xfrm>
            <a:off x="4955543" y="4501441"/>
            <a:ext cx="3878058" cy="912203"/>
            <a:chOff x="3950883" y="4523399"/>
            <a:chExt cx="3878058" cy="912203"/>
          </a:xfrm>
        </p:grpSpPr>
        <p:grpSp>
          <p:nvGrpSpPr>
            <p:cNvPr id="939" name="Group 938">
              <a:extLst>
                <a:ext uri="{FF2B5EF4-FFF2-40B4-BE49-F238E27FC236}">
                  <a16:creationId xmlns:a16="http://schemas.microsoft.com/office/drawing/2014/main" id="{90C11F9D-0430-4E8E-91FF-A74BBAB60148}"/>
                </a:ext>
              </a:extLst>
            </p:cNvPr>
            <p:cNvGrpSpPr/>
            <p:nvPr/>
          </p:nvGrpSpPr>
          <p:grpSpPr>
            <a:xfrm>
              <a:off x="3950883" y="4573647"/>
              <a:ext cx="3878058" cy="861955"/>
              <a:chOff x="4855607" y="4573647"/>
              <a:chExt cx="2973334" cy="861955"/>
            </a:xfrm>
          </p:grpSpPr>
          <p:sp>
            <p:nvSpPr>
              <p:cNvPr id="959" name="TextBox 958">
                <a:extLst>
                  <a:ext uri="{FF2B5EF4-FFF2-40B4-BE49-F238E27FC236}">
                    <a16:creationId xmlns:a16="http://schemas.microsoft.com/office/drawing/2014/main" id="{CB003947-0AEB-4FFC-9FC8-054D03755AB2}"/>
                  </a:ext>
                </a:extLst>
              </p:cNvPr>
              <p:cNvSpPr txBox="1">
                <a:spLocks/>
              </p:cNvSpPr>
              <p:nvPr/>
            </p:nvSpPr>
            <p:spPr>
              <a:xfrm>
                <a:off x="5867133" y="4573647"/>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Mainframe</a:t>
                </a:r>
              </a:p>
            </p:txBody>
          </p:sp>
          <p:sp>
            <p:nvSpPr>
              <p:cNvPr id="960" name="TextBox 959">
                <a:extLst>
                  <a:ext uri="{FF2B5EF4-FFF2-40B4-BE49-F238E27FC236}">
                    <a16:creationId xmlns:a16="http://schemas.microsoft.com/office/drawing/2014/main" id="{33CCF3D6-5E3F-4652-9C71-D3035AB332B6}"/>
                  </a:ext>
                </a:extLst>
              </p:cNvPr>
              <p:cNvSpPr txBox="1">
                <a:spLocks/>
              </p:cNvSpPr>
              <p:nvPr/>
            </p:nvSpPr>
            <p:spPr>
              <a:xfrm>
                <a:off x="6868821" y="4573647"/>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Other </a:t>
                </a:r>
                <a:br>
                  <a:rPr lang="en-US" sz="700">
                    <a:solidFill>
                      <a:sysClr val="windowText" lastClr="000000"/>
                    </a:solidFill>
                    <a:latin typeface="+mj-lt"/>
                  </a:rPr>
                </a:br>
                <a:r>
                  <a:rPr lang="en-US" sz="700">
                    <a:solidFill>
                      <a:sysClr val="windowText" lastClr="000000"/>
                    </a:solidFill>
                    <a:latin typeface="+mj-lt"/>
                  </a:rPr>
                  <a:t>clouds</a:t>
                </a:r>
              </a:p>
            </p:txBody>
          </p:sp>
          <p:sp>
            <p:nvSpPr>
              <p:cNvPr id="961" name="TextBox 960">
                <a:extLst>
                  <a:ext uri="{FF2B5EF4-FFF2-40B4-BE49-F238E27FC236}">
                    <a16:creationId xmlns:a16="http://schemas.microsoft.com/office/drawing/2014/main" id="{E2C553A9-82DA-40B3-880F-2CC0CE52DD79}"/>
                  </a:ext>
                </a:extLst>
              </p:cNvPr>
              <p:cNvSpPr txBox="1">
                <a:spLocks/>
              </p:cNvSpPr>
              <p:nvPr/>
            </p:nvSpPr>
            <p:spPr>
              <a:xfrm>
                <a:off x="4855607" y="4573647"/>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SaaS (LOB)</a:t>
                </a:r>
              </a:p>
            </p:txBody>
          </p:sp>
          <p:sp>
            <p:nvSpPr>
              <p:cNvPr id="962" name="TextBox 961">
                <a:extLst>
                  <a:ext uri="{FF2B5EF4-FFF2-40B4-BE49-F238E27FC236}">
                    <a16:creationId xmlns:a16="http://schemas.microsoft.com/office/drawing/2014/main" id="{467DA947-E3D1-46F9-8C2D-DF2F7E25B95A}"/>
                  </a:ext>
                </a:extLst>
              </p:cNvPr>
              <p:cNvSpPr txBox="1">
                <a:spLocks/>
              </p:cNvSpPr>
              <p:nvPr/>
            </p:nvSpPr>
            <p:spPr>
              <a:xfrm>
                <a:off x="5867133" y="4876731"/>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Store</a:t>
                </a:r>
              </a:p>
            </p:txBody>
          </p:sp>
          <p:sp>
            <p:nvSpPr>
              <p:cNvPr id="963" name="TextBox 962">
                <a:extLst>
                  <a:ext uri="{FF2B5EF4-FFF2-40B4-BE49-F238E27FC236}">
                    <a16:creationId xmlns:a16="http://schemas.microsoft.com/office/drawing/2014/main" id="{636B187C-41F6-4788-9D82-874AE8CC1714}"/>
                  </a:ext>
                </a:extLst>
              </p:cNvPr>
              <p:cNvSpPr txBox="1">
                <a:spLocks/>
              </p:cNvSpPr>
              <p:nvPr/>
            </p:nvSpPr>
            <p:spPr>
              <a:xfrm>
                <a:off x="6868821" y="4876731"/>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Analytics</a:t>
                </a:r>
              </a:p>
            </p:txBody>
          </p:sp>
          <p:sp>
            <p:nvSpPr>
              <p:cNvPr id="964" name="TextBox 963">
                <a:extLst>
                  <a:ext uri="{FF2B5EF4-FFF2-40B4-BE49-F238E27FC236}">
                    <a16:creationId xmlns:a16="http://schemas.microsoft.com/office/drawing/2014/main" id="{BD1725A9-393E-42AD-86CC-31FC4527A1CC}"/>
                  </a:ext>
                </a:extLst>
              </p:cNvPr>
              <p:cNvSpPr txBox="1">
                <a:spLocks/>
              </p:cNvSpPr>
              <p:nvPr/>
            </p:nvSpPr>
            <p:spPr>
              <a:xfrm>
                <a:off x="4855607" y="4876731"/>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Excel CSV</a:t>
                </a:r>
              </a:p>
            </p:txBody>
          </p:sp>
          <p:sp>
            <p:nvSpPr>
              <p:cNvPr id="965" name="TextBox 964">
                <a:extLst>
                  <a:ext uri="{FF2B5EF4-FFF2-40B4-BE49-F238E27FC236}">
                    <a16:creationId xmlns:a16="http://schemas.microsoft.com/office/drawing/2014/main" id="{22B0D16D-9A61-4711-85E4-00849C157053}"/>
                  </a:ext>
                </a:extLst>
              </p:cNvPr>
              <p:cNvSpPr txBox="1">
                <a:spLocks/>
              </p:cNvSpPr>
              <p:nvPr/>
            </p:nvSpPr>
            <p:spPr>
              <a:xfrm>
                <a:off x="5867133" y="5181750"/>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Edge</a:t>
                </a:r>
              </a:p>
            </p:txBody>
          </p:sp>
          <p:sp>
            <p:nvSpPr>
              <p:cNvPr id="966" name="TextBox 965">
                <a:extLst>
                  <a:ext uri="{FF2B5EF4-FFF2-40B4-BE49-F238E27FC236}">
                    <a16:creationId xmlns:a16="http://schemas.microsoft.com/office/drawing/2014/main" id="{0719584A-AE20-4253-B44A-13C09B80381E}"/>
                  </a:ext>
                </a:extLst>
              </p:cNvPr>
              <p:cNvSpPr txBox="1">
                <a:spLocks/>
              </p:cNvSpPr>
              <p:nvPr/>
            </p:nvSpPr>
            <p:spPr>
              <a:xfrm>
                <a:off x="6868821" y="5181750"/>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a:t>
                </a:r>
              </a:p>
            </p:txBody>
          </p:sp>
          <p:sp>
            <p:nvSpPr>
              <p:cNvPr id="967" name="TextBox 966">
                <a:extLst>
                  <a:ext uri="{FF2B5EF4-FFF2-40B4-BE49-F238E27FC236}">
                    <a16:creationId xmlns:a16="http://schemas.microsoft.com/office/drawing/2014/main" id="{2D58236A-2D24-4562-A04C-C2EF72B0511F}"/>
                  </a:ext>
                </a:extLst>
              </p:cNvPr>
              <p:cNvSpPr txBox="1">
                <a:spLocks/>
              </p:cNvSpPr>
              <p:nvPr/>
            </p:nvSpPr>
            <p:spPr>
              <a:xfrm>
                <a:off x="4855607" y="5181750"/>
                <a:ext cx="960120" cy="253852"/>
              </a:xfrm>
              <a:prstGeom prst="rect">
                <a:avLst/>
              </a:prstGeom>
              <a:solidFill>
                <a:schemeClr val="bg1"/>
              </a:solidFill>
              <a:ln w="1587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noAutofit/>
              </a:bodyPr>
              <a:lstStyle>
                <a:lvl1pPr marL="0" lvl="0" indent="0" defTabSz="1087313" eaLnBrk="1" hangingPunct="1">
                  <a:buClr>
                    <a:schemeClr val="tx2"/>
                  </a:buClr>
                  <a:defRPr sz="1800" baseline="0">
                    <a:latin typeface="+mn-lt"/>
                    <a:ea typeface="Arial Unicode MS" pitchFamily="34" charset="-128"/>
                    <a:cs typeface="Arial Unicode MS" pitchFamily="34" charset="-128"/>
                  </a:defRPr>
                </a:lvl1pPr>
                <a:lvl2pPr marL="235199" lvl="1" indent="-233272" defTabSz="1087313" eaLnBrk="1" hangingPunct="1">
                  <a:buClr>
                    <a:schemeClr val="tx2"/>
                  </a:buClr>
                  <a:buSzPct val="125000"/>
                  <a:buFont typeface="Arial" charset="0"/>
                  <a:buChar char="▪"/>
                  <a:defRPr sz="1800" baseline="0">
                    <a:latin typeface="+mn-lt"/>
                    <a:ea typeface="Arial Unicode MS" pitchFamily="34" charset="-128"/>
                    <a:cs typeface="Arial Unicode MS" pitchFamily="34" charset="-128"/>
                  </a:defRPr>
                </a:lvl2pPr>
                <a:lvl3pPr marL="555224" lvl="2" indent="-318098"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3pPr>
                <a:lvl4pPr marL="746082" lvl="3" indent="-188930" defTabSz="1087313" eaLnBrk="1" hangingPunct="1">
                  <a:buClr>
                    <a:schemeClr val="tx2"/>
                  </a:buClr>
                  <a:buSzPct val="120000"/>
                  <a:buFont typeface="Arial" charset="0"/>
                  <a:buChar char="▫"/>
                  <a:defRPr sz="1800" baseline="0">
                    <a:latin typeface="+mn-lt"/>
                    <a:ea typeface="Arial Unicode MS" pitchFamily="34" charset="-128"/>
                    <a:cs typeface="Arial Unicode MS" pitchFamily="34" charset="-128"/>
                  </a:defRPr>
                </a:lvl4pPr>
                <a:lvl5pPr marL="910567" lvl="4" indent="-158085" defTabSz="1087313" eaLnBrk="1" hangingPunct="1">
                  <a:buClr>
                    <a:schemeClr val="tx2"/>
                  </a:buClr>
                  <a:buSzPct val="89000"/>
                  <a:buFont typeface="Arial" charset="0"/>
                  <a:buChar char="-"/>
                  <a:defRPr sz="1800" baseline="0">
                    <a:latin typeface="+mn-lt"/>
                    <a:ea typeface="Arial Unicode MS" pitchFamily="34" charset="-128"/>
                    <a:cs typeface="Arial Unicode MS" pitchFamily="34" charset="-128"/>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r>
                  <a:rPr lang="en-US" sz="700">
                    <a:solidFill>
                      <a:sysClr val="windowText" lastClr="000000"/>
                    </a:solidFill>
                    <a:latin typeface="+mj-lt"/>
                  </a:rPr>
                  <a:t>Social Media</a:t>
                </a:r>
              </a:p>
            </p:txBody>
          </p:sp>
        </p:grpSp>
        <p:pic>
          <p:nvPicPr>
            <p:cNvPr id="940" name="Graphic 939" descr="Salesforce logo">
              <a:extLst>
                <a:ext uri="{FF2B5EF4-FFF2-40B4-BE49-F238E27FC236}">
                  <a16:creationId xmlns:a16="http://schemas.microsoft.com/office/drawing/2014/main" id="{370AE8DB-6B68-4F96-B38A-0F055336B4F3}"/>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4960890" y="4631728"/>
              <a:ext cx="198179" cy="138844"/>
            </a:xfrm>
            <a:prstGeom prst="rect">
              <a:avLst/>
            </a:prstGeom>
          </p:spPr>
        </p:pic>
        <p:pic>
          <p:nvPicPr>
            <p:cNvPr id="941" name="Graphic 940" descr="Facebook icon">
              <a:extLst>
                <a:ext uri="{FF2B5EF4-FFF2-40B4-BE49-F238E27FC236}">
                  <a16:creationId xmlns:a16="http://schemas.microsoft.com/office/drawing/2014/main" id="{64AA5443-881B-483E-8C21-2E7C94122779}"/>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p:blipFill>
          <p:spPr>
            <a:xfrm>
              <a:off x="4849744" y="5242276"/>
              <a:ext cx="132800" cy="132800"/>
            </a:xfrm>
            <a:prstGeom prst="rect">
              <a:avLst/>
            </a:prstGeom>
          </p:spPr>
        </p:pic>
        <p:pic>
          <p:nvPicPr>
            <p:cNvPr id="942" name="Graphic 941" descr="Twitter icon">
              <a:extLst>
                <a:ext uri="{FF2B5EF4-FFF2-40B4-BE49-F238E27FC236}">
                  <a16:creationId xmlns:a16="http://schemas.microsoft.com/office/drawing/2014/main" id="{19E259FA-F291-4985-A451-4FFCC043508B}"/>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p:blipFill>
          <p:spPr>
            <a:xfrm>
              <a:off x="5021660" y="5242276"/>
              <a:ext cx="132800" cy="132800"/>
            </a:xfrm>
            <a:prstGeom prst="rect">
              <a:avLst/>
            </a:prstGeom>
          </p:spPr>
        </p:pic>
        <p:pic>
          <p:nvPicPr>
            <p:cNvPr id="943" name="Graphic 942" descr="Arm logo">
              <a:extLst>
                <a:ext uri="{FF2B5EF4-FFF2-40B4-BE49-F238E27FC236}">
                  <a16:creationId xmlns:a16="http://schemas.microsoft.com/office/drawing/2014/main" id="{53D7450E-342D-4C5E-920E-7411EE3D5228}"/>
                </a:ext>
              </a:extLst>
            </p:cNvPr>
            <p:cNvPicPr>
              <a:picLocks noChangeAspect="1"/>
            </p:cNvPicPr>
            <p:nvPr/>
          </p:nvPicPr>
          <p:blipFill rotWithShape="1">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l="29946" t="37964" r="29873" b="38862"/>
            <a:stretch/>
          </p:blipFill>
          <p:spPr>
            <a:xfrm>
              <a:off x="6189480" y="5241037"/>
              <a:ext cx="303548" cy="135278"/>
            </a:xfrm>
            <a:prstGeom prst="rect">
              <a:avLst/>
            </a:prstGeom>
          </p:spPr>
        </p:pic>
        <p:pic>
          <p:nvPicPr>
            <p:cNvPr id="944" name="Graphic 943" descr="Intel logo">
              <a:extLst>
                <a:ext uri="{FF2B5EF4-FFF2-40B4-BE49-F238E27FC236}">
                  <a16:creationId xmlns:a16="http://schemas.microsoft.com/office/drawing/2014/main" id="{20EB9E2B-3D58-45AE-850C-4A1EBEB60C59}"/>
                </a:ext>
              </a:extLst>
            </p:cNvPr>
            <p:cNvPicPr>
              <a:picLocks noChangeAspect="1"/>
            </p:cNvPicPr>
            <p:nvPr/>
          </p:nvPicPr>
          <p:blipFill rotWithShape="1">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rcRect t="18359" b="13389"/>
            <a:stretch/>
          </p:blipFill>
          <p:spPr>
            <a:xfrm>
              <a:off x="5964498" y="5209231"/>
              <a:ext cx="225176" cy="198890"/>
            </a:xfrm>
            <a:prstGeom prst="rect">
              <a:avLst/>
            </a:prstGeom>
          </p:spPr>
        </p:pic>
        <p:pic>
          <p:nvPicPr>
            <p:cNvPr id="945" name="Graphic 944" descr="Alibaba cloud logo">
              <a:extLst>
                <a:ext uri="{FF2B5EF4-FFF2-40B4-BE49-F238E27FC236}">
                  <a16:creationId xmlns:a16="http://schemas.microsoft.com/office/drawing/2014/main" id="{5C65F942-3AF9-487A-8780-490FDE6DBCF3}"/>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7478910" y="4612811"/>
              <a:ext cx="310664" cy="159388"/>
            </a:xfrm>
            <a:prstGeom prst="rect">
              <a:avLst/>
            </a:prstGeom>
          </p:spPr>
        </p:pic>
        <p:pic>
          <p:nvPicPr>
            <p:cNvPr id="946" name="Graphic 945" descr="AWS logo">
              <a:extLst>
                <a:ext uri="{FF2B5EF4-FFF2-40B4-BE49-F238E27FC236}">
                  <a16:creationId xmlns:a16="http://schemas.microsoft.com/office/drawing/2014/main" id="{7AD0C801-A87A-4933-BD4F-C58FDD2400C8}"/>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7136760" y="4656236"/>
              <a:ext cx="202962" cy="202962"/>
            </a:xfrm>
            <a:prstGeom prst="rect">
              <a:avLst/>
            </a:prstGeom>
          </p:spPr>
        </p:pic>
        <p:pic>
          <p:nvPicPr>
            <p:cNvPr id="947" name="Graphic 946" descr="Google cloud logo">
              <a:extLst>
                <a:ext uri="{FF2B5EF4-FFF2-40B4-BE49-F238E27FC236}">
                  <a16:creationId xmlns:a16="http://schemas.microsoft.com/office/drawing/2014/main" id="{10A19D02-33FA-4DA1-9B3B-8372F4A6C899}"/>
                </a:ext>
              </a:extLst>
            </p:cNvPr>
            <p:cNvPicPr>
              <a:picLocks noChangeAspect="1"/>
            </p:cNvPicPr>
            <p:nvPr/>
          </p:nvPicPr>
          <p:blipFill rotWithShape="1">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rcRect l="9401" t="36396" r="8939" b="38967"/>
            <a:stretch/>
          </p:blipFill>
          <p:spPr>
            <a:xfrm>
              <a:off x="6966479" y="4552031"/>
              <a:ext cx="543524" cy="163978"/>
            </a:xfrm>
            <a:prstGeom prst="rect">
              <a:avLst/>
            </a:prstGeom>
          </p:spPr>
        </p:pic>
        <p:pic>
          <p:nvPicPr>
            <p:cNvPr id="948" name="Graphic 947" descr="SAS logo">
              <a:extLst>
                <a:ext uri="{FF2B5EF4-FFF2-40B4-BE49-F238E27FC236}">
                  <a16:creationId xmlns:a16="http://schemas.microsoft.com/office/drawing/2014/main" id="{C5AC02BF-FC13-4DE3-BB01-BAF56A398E03}"/>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7557811" y="4939091"/>
              <a:ext cx="248391" cy="139755"/>
            </a:xfrm>
            <a:prstGeom prst="rect">
              <a:avLst/>
            </a:prstGeom>
          </p:spPr>
        </p:pic>
        <p:pic>
          <p:nvPicPr>
            <p:cNvPr id="949" name="Picture 28" descr="Image result for Cloudera">
              <a:extLst>
                <a:ext uri="{FF2B5EF4-FFF2-40B4-BE49-F238E27FC236}">
                  <a16:creationId xmlns:a16="http://schemas.microsoft.com/office/drawing/2014/main" id="{3F0CC439-AD22-469F-8E14-52B3B5548D60}"/>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7200803" y="4969079"/>
              <a:ext cx="328984" cy="79779"/>
            </a:xfrm>
            <a:prstGeom prst="rect">
              <a:avLst/>
            </a:prstGeom>
            <a:noFill/>
            <a:extLst>
              <a:ext uri="{909E8E84-426E-40DD-AFC4-6F175D3DCCD1}">
                <a14:hiddenFill xmlns:a14="http://schemas.microsoft.com/office/drawing/2010/main">
                  <a:solidFill>
                    <a:srgbClr val="FFFFFF"/>
                  </a:solidFill>
                </a14:hiddenFill>
              </a:ext>
            </a:extLst>
          </p:spPr>
        </p:pic>
        <p:pic>
          <p:nvPicPr>
            <p:cNvPr id="950" name="Graphic 949" descr="Databrick logo">
              <a:extLst>
                <a:ext uri="{FF2B5EF4-FFF2-40B4-BE49-F238E27FC236}">
                  <a16:creationId xmlns:a16="http://schemas.microsoft.com/office/drawing/2014/main" id="{6E29874F-B2D6-4E64-A833-3C97BF272332}"/>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rcRect/>
            <a:stretch/>
          </p:blipFill>
          <p:spPr>
            <a:xfrm>
              <a:off x="7032032" y="4947726"/>
              <a:ext cx="122484" cy="122484"/>
            </a:xfrm>
            <a:prstGeom prst="rect">
              <a:avLst/>
            </a:prstGeom>
          </p:spPr>
        </p:pic>
        <p:pic>
          <p:nvPicPr>
            <p:cNvPr id="951" name="Picture 950" descr="Excel">
              <a:extLst>
                <a:ext uri="{FF2B5EF4-FFF2-40B4-BE49-F238E27FC236}">
                  <a16:creationId xmlns:a16="http://schemas.microsoft.com/office/drawing/2014/main" id="{09DE4F37-9BAD-4116-BE5B-BC624E39A81F}"/>
                </a:ext>
              </a:extLst>
            </p:cNvPr>
            <p:cNvPicPr>
              <a:picLocks noChangeAspect="1"/>
            </p:cNvPicPr>
            <p:nvPr/>
          </p:nvPicPr>
          <p:blipFill>
            <a:blip r:embed="rId43">
              <a:extLst>
                <a:ext uri="{28A0092B-C50C-407E-A947-70E740481C1C}">
                  <a14:useLocalDpi xmlns:a14="http://schemas.microsoft.com/office/drawing/2010/main" val="0"/>
                </a:ext>
              </a:extLst>
            </a:blip>
            <a:srcRect/>
            <a:stretch/>
          </p:blipFill>
          <p:spPr>
            <a:xfrm>
              <a:off x="4894539" y="4842934"/>
              <a:ext cx="337347" cy="337347"/>
            </a:xfrm>
            <a:prstGeom prst="rect">
              <a:avLst/>
            </a:prstGeom>
          </p:spPr>
        </p:pic>
        <p:pic>
          <p:nvPicPr>
            <p:cNvPr id="952" name="Picture 4" descr="A close up of a sign&#10;&#10;Description automatically generated">
              <a:extLst>
                <a:ext uri="{FF2B5EF4-FFF2-40B4-BE49-F238E27FC236}">
                  <a16:creationId xmlns:a16="http://schemas.microsoft.com/office/drawing/2014/main" id="{82379DD3-91FB-4280-B6D0-E5D5CF2C669D}"/>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6309191" y="4622075"/>
              <a:ext cx="157072" cy="157072"/>
            </a:xfrm>
            <a:prstGeom prst="rect">
              <a:avLst/>
            </a:prstGeom>
            <a:noFill/>
            <a:extLst>
              <a:ext uri="{909E8E84-426E-40DD-AFC4-6F175D3DCCD1}">
                <a14:hiddenFill xmlns:a14="http://schemas.microsoft.com/office/drawing/2010/main">
                  <a:solidFill>
                    <a:srgbClr val="FFFFFF"/>
                  </a:solidFill>
                </a14:hiddenFill>
              </a:ext>
            </a:extLst>
          </p:spPr>
        </p:pic>
        <p:pic>
          <p:nvPicPr>
            <p:cNvPr id="953" name="Picture 14" descr="Image result for Oracle">
              <a:extLst>
                <a:ext uri="{FF2B5EF4-FFF2-40B4-BE49-F238E27FC236}">
                  <a16:creationId xmlns:a16="http://schemas.microsoft.com/office/drawing/2014/main" id="{9700ADCE-481A-49F3-A514-7075307BD7B4}"/>
                </a:ext>
              </a:extLst>
            </p:cNvPr>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5804434" y="4921280"/>
              <a:ext cx="302551" cy="42980"/>
            </a:xfrm>
            <a:prstGeom prst="rect">
              <a:avLst/>
            </a:prstGeom>
            <a:noFill/>
            <a:extLst>
              <a:ext uri="{909E8E84-426E-40DD-AFC4-6F175D3DCCD1}">
                <a14:hiddenFill xmlns:a14="http://schemas.microsoft.com/office/drawing/2010/main">
                  <a:solidFill>
                    <a:srgbClr val="FFFFFF"/>
                  </a:solidFill>
                </a14:hiddenFill>
              </a:ext>
            </a:extLst>
          </p:spPr>
        </p:pic>
        <p:pic>
          <p:nvPicPr>
            <p:cNvPr id="954" name="Picture 24" descr="Image result for Teradata logo">
              <a:extLst>
                <a:ext uri="{FF2B5EF4-FFF2-40B4-BE49-F238E27FC236}">
                  <a16:creationId xmlns:a16="http://schemas.microsoft.com/office/drawing/2014/main" id="{F0E7EAEC-708E-4A46-BEB4-C8466C6093FA}"/>
                </a:ext>
              </a:extLst>
            </p:cNvPr>
            <p:cNvPicPr>
              <a:picLocks noChangeAspect="1" noChangeArrowheads="1"/>
            </p:cNvPicPr>
            <p:nvPr/>
          </p:nvPicPr>
          <p:blipFill rotWithShape="1">
            <a:blip r:embed="rId46" cstate="print">
              <a:extLst>
                <a:ext uri="{28A0092B-C50C-407E-A947-70E740481C1C}">
                  <a14:useLocalDpi xmlns:a14="http://schemas.microsoft.com/office/drawing/2010/main" val="0"/>
                </a:ext>
              </a:extLst>
            </a:blip>
            <a:srcRect/>
            <a:stretch/>
          </p:blipFill>
          <p:spPr bwMode="auto">
            <a:xfrm>
              <a:off x="5816671" y="5007246"/>
              <a:ext cx="278076" cy="93659"/>
            </a:xfrm>
            <a:prstGeom prst="rect">
              <a:avLst/>
            </a:prstGeom>
            <a:noFill/>
            <a:extLst>
              <a:ext uri="{909E8E84-426E-40DD-AFC4-6F175D3DCCD1}">
                <a14:hiddenFill xmlns:a14="http://schemas.microsoft.com/office/drawing/2010/main">
                  <a:solidFill>
                    <a:srgbClr val="FFFFFF"/>
                  </a:solidFill>
                </a14:hiddenFill>
              </a:ext>
            </a:extLst>
          </p:spPr>
        </p:pic>
        <p:pic>
          <p:nvPicPr>
            <p:cNvPr id="955" name="Picture 2" descr="MonoDB logo">
              <a:extLst>
                <a:ext uri="{FF2B5EF4-FFF2-40B4-BE49-F238E27FC236}">
                  <a16:creationId xmlns:a16="http://schemas.microsoft.com/office/drawing/2014/main" id="{C108FE41-A570-4EED-8C18-499F2B019A06}"/>
                </a:ext>
              </a:extLst>
            </p:cNvPr>
            <p:cNvPicPr>
              <a:picLocks noChangeAspect="1" noChangeArrowheads="1"/>
            </p:cNvPicPr>
            <p:nvPr/>
          </p:nvPicPr>
          <p:blipFill>
            <a:blip r:embed="rId47" cstate="print">
              <a:extLst>
                <a:ext uri="{28A0092B-C50C-407E-A947-70E740481C1C}">
                  <a14:useLocalDpi xmlns:a14="http://schemas.microsoft.com/office/drawing/2010/main" val="0"/>
                </a:ext>
              </a:extLst>
            </a:blip>
            <a:stretch>
              <a:fillRect/>
            </a:stretch>
          </p:blipFill>
          <p:spPr bwMode="auto">
            <a:xfrm>
              <a:off x="6167318" y="5019753"/>
              <a:ext cx="300288" cy="81528"/>
            </a:xfrm>
            <a:prstGeom prst="rect">
              <a:avLst/>
            </a:prstGeom>
            <a:noFill/>
            <a:extLst>
              <a:ext uri="{909E8E84-426E-40DD-AFC4-6F175D3DCCD1}">
                <a14:hiddenFill xmlns:a14="http://schemas.microsoft.com/office/drawing/2010/main">
                  <a:solidFill>
                    <a:srgbClr val="FFFFFF"/>
                  </a:solidFill>
                </a14:hiddenFill>
              </a:ext>
            </a:extLst>
          </p:spPr>
        </p:pic>
        <p:pic>
          <p:nvPicPr>
            <p:cNvPr id="956" name="Picture 955" descr="Cassandra logo">
              <a:extLst>
                <a:ext uri="{FF2B5EF4-FFF2-40B4-BE49-F238E27FC236}">
                  <a16:creationId xmlns:a16="http://schemas.microsoft.com/office/drawing/2014/main" id="{3EEEA199-1C8E-4F90-86E6-A0E35C57AB51}"/>
                </a:ext>
              </a:extLst>
            </p:cNvPr>
            <p:cNvPicPr>
              <a:picLocks noChangeAspect="1"/>
            </p:cNvPicPr>
            <p:nvPr/>
          </p:nvPicPr>
          <p:blipFill>
            <a:blip r:embed="rId48"/>
            <a:stretch>
              <a:fillRect/>
            </a:stretch>
          </p:blipFill>
          <p:spPr>
            <a:xfrm>
              <a:off x="6221116" y="4897313"/>
              <a:ext cx="192693" cy="129201"/>
            </a:xfrm>
            <a:prstGeom prst="rect">
              <a:avLst/>
            </a:prstGeom>
          </p:spPr>
        </p:pic>
        <p:pic>
          <p:nvPicPr>
            <p:cNvPr id="957" name="Picture 8" descr="Image result for SAP HANA logo">
              <a:extLst>
                <a:ext uri="{FF2B5EF4-FFF2-40B4-BE49-F238E27FC236}">
                  <a16:creationId xmlns:a16="http://schemas.microsoft.com/office/drawing/2014/main" id="{7E4CCDC2-8FCA-4438-88BD-F449D46E07F1}"/>
                </a:ext>
              </a:extLst>
            </p:cNvPr>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4638883" y="4738869"/>
              <a:ext cx="244544" cy="67216"/>
            </a:xfrm>
            <a:prstGeom prst="rect">
              <a:avLst/>
            </a:prstGeom>
            <a:noFill/>
            <a:extLst>
              <a:ext uri="{909E8E84-426E-40DD-AFC4-6F175D3DCCD1}">
                <a14:hiddenFill xmlns:a14="http://schemas.microsoft.com/office/drawing/2010/main">
                  <a:solidFill>
                    <a:srgbClr val="FFFFFF"/>
                  </a:solidFill>
                </a14:hiddenFill>
              </a:ext>
            </a:extLst>
          </p:spPr>
        </p:pic>
        <p:pic>
          <p:nvPicPr>
            <p:cNvPr id="958" name="Graphic 957" descr="Workday logo">
              <a:extLst>
                <a:ext uri="{FF2B5EF4-FFF2-40B4-BE49-F238E27FC236}">
                  <a16:creationId xmlns:a16="http://schemas.microsoft.com/office/drawing/2014/main" id="{366010CA-B9A7-491E-9953-08AD7EA8D155}"/>
                </a:ext>
              </a:extLst>
            </p:cNvPr>
            <p:cNvPicPr>
              <a:picLocks noChangeAspect="1"/>
            </p:cNvPicPr>
            <p:nvPr/>
          </p:nvPicPr>
          <p:blipFill>
            <a:blip r:embed="rId50">
              <a:extLst>
                <a:ext uri="{28A0092B-C50C-407E-A947-70E740481C1C}">
                  <a14:useLocalDpi xmlns:a14="http://schemas.microsoft.com/office/drawing/2010/main" val="0"/>
                </a:ext>
                <a:ext uri="{96DAC541-7B7A-43D3-8B79-37D633B846F1}">
                  <asvg:svgBlip xmlns:asvg="http://schemas.microsoft.com/office/drawing/2016/SVG/main" r:embed="rId51"/>
                </a:ext>
              </a:extLst>
            </a:blip>
            <a:stretch>
              <a:fillRect/>
            </a:stretch>
          </p:blipFill>
          <p:spPr>
            <a:xfrm>
              <a:off x="4624566" y="4523399"/>
              <a:ext cx="281268" cy="281268"/>
            </a:xfrm>
            <a:prstGeom prst="rect">
              <a:avLst/>
            </a:prstGeom>
          </p:spPr>
        </p:pic>
      </p:grpSp>
      <p:sp>
        <p:nvSpPr>
          <p:cNvPr id="969" name="Oval 968" descr="Dark blue circle">
            <a:extLst>
              <a:ext uri="{FF2B5EF4-FFF2-40B4-BE49-F238E27FC236}">
                <a16:creationId xmlns:a16="http://schemas.microsoft.com/office/drawing/2014/main" id="{971BA8E9-BFE8-48B9-A987-CEECCB5864B4}"/>
              </a:ext>
            </a:extLst>
          </p:cNvPr>
          <p:cNvSpPr/>
          <p:nvPr/>
        </p:nvSpPr>
        <p:spPr bwMode="auto">
          <a:xfrm>
            <a:off x="5863747" y="3954065"/>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70" name="Oval 969" descr="Dark blue circle">
            <a:extLst>
              <a:ext uri="{FF2B5EF4-FFF2-40B4-BE49-F238E27FC236}">
                <a16:creationId xmlns:a16="http://schemas.microsoft.com/office/drawing/2014/main" id="{7EFE7FC8-3827-4674-83F0-449458CE37CF}"/>
              </a:ext>
            </a:extLst>
          </p:cNvPr>
          <p:cNvSpPr/>
          <p:nvPr/>
        </p:nvSpPr>
        <p:spPr bwMode="auto">
          <a:xfrm>
            <a:off x="7873176" y="3956302"/>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71" name="Oval 970" descr="Dark blue circle">
            <a:extLst>
              <a:ext uri="{FF2B5EF4-FFF2-40B4-BE49-F238E27FC236}">
                <a16:creationId xmlns:a16="http://schemas.microsoft.com/office/drawing/2014/main" id="{B72131E7-4BC8-4FD9-BBCF-1ED09D54F74B}"/>
              </a:ext>
            </a:extLst>
          </p:cNvPr>
          <p:cNvSpPr/>
          <p:nvPr/>
        </p:nvSpPr>
        <p:spPr bwMode="auto">
          <a:xfrm>
            <a:off x="8170016" y="3576675"/>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72" name="Oval 971" descr="Dark blue circle">
            <a:extLst>
              <a:ext uri="{FF2B5EF4-FFF2-40B4-BE49-F238E27FC236}">
                <a16:creationId xmlns:a16="http://schemas.microsoft.com/office/drawing/2014/main" id="{81AF5659-926C-41D0-8A93-54E00E91EB4B}"/>
              </a:ext>
            </a:extLst>
          </p:cNvPr>
          <p:cNvSpPr/>
          <p:nvPr/>
        </p:nvSpPr>
        <p:spPr bwMode="auto">
          <a:xfrm>
            <a:off x="9749657" y="3549400"/>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73" name="Oval 972" descr="Dark blue circle">
            <a:extLst>
              <a:ext uri="{FF2B5EF4-FFF2-40B4-BE49-F238E27FC236}">
                <a16:creationId xmlns:a16="http://schemas.microsoft.com/office/drawing/2014/main" id="{A13745B0-8AF4-4085-B039-EFE8D5F09104}"/>
              </a:ext>
            </a:extLst>
          </p:cNvPr>
          <p:cNvSpPr/>
          <p:nvPr/>
        </p:nvSpPr>
        <p:spPr bwMode="auto">
          <a:xfrm>
            <a:off x="10563990" y="3528219"/>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74" name="Oval 973" descr="Dark blue circle">
            <a:extLst>
              <a:ext uri="{FF2B5EF4-FFF2-40B4-BE49-F238E27FC236}">
                <a16:creationId xmlns:a16="http://schemas.microsoft.com/office/drawing/2014/main" id="{4483A51D-886C-48ED-8E0E-E4B86A2EDEDB}"/>
              </a:ext>
            </a:extLst>
          </p:cNvPr>
          <p:cNvSpPr/>
          <p:nvPr/>
        </p:nvSpPr>
        <p:spPr bwMode="auto">
          <a:xfrm>
            <a:off x="10532862" y="2912413"/>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75" name="Oval 974" descr="Dark blue circle">
            <a:extLst>
              <a:ext uri="{FF2B5EF4-FFF2-40B4-BE49-F238E27FC236}">
                <a16:creationId xmlns:a16="http://schemas.microsoft.com/office/drawing/2014/main" id="{8136FA48-0FA8-4727-B7AB-981C169B9B2D}"/>
              </a:ext>
            </a:extLst>
          </p:cNvPr>
          <p:cNvSpPr/>
          <p:nvPr/>
        </p:nvSpPr>
        <p:spPr bwMode="auto">
          <a:xfrm>
            <a:off x="11199673" y="2876853"/>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76" name="Rectangle 975">
            <a:extLst>
              <a:ext uri="{FF2B5EF4-FFF2-40B4-BE49-F238E27FC236}">
                <a16:creationId xmlns:a16="http://schemas.microsoft.com/office/drawing/2014/main" id="{6275FB44-A13D-4F51-AC59-B11EA5DA8E19}"/>
              </a:ext>
            </a:extLst>
          </p:cNvPr>
          <p:cNvSpPr/>
          <p:nvPr/>
        </p:nvSpPr>
        <p:spPr bwMode="auto">
          <a:xfrm>
            <a:off x="6219963" y="3913300"/>
            <a:ext cx="2103120" cy="317541"/>
          </a:xfrm>
          <a:prstGeom prst="rect">
            <a:avLst/>
          </a:prstGeom>
          <a:solidFill>
            <a:schemeClr val="bg1">
              <a:lumMod val="95000"/>
            </a:schemeClr>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Real-time streaming data</a:t>
            </a:r>
          </a:p>
        </p:txBody>
      </p:sp>
      <p:pic>
        <p:nvPicPr>
          <p:cNvPr id="977" name="Graphic 976">
            <a:extLst>
              <a:ext uri="{FF2B5EF4-FFF2-40B4-BE49-F238E27FC236}">
                <a16:creationId xmlns:a16="http://schemas.microsoft.com/office/drawing/2014/main" id="{7A59972B-C6C6-46A8-A982-0E12CB625439}"/>
              </a:ext>
              <a:ext uri="{C183D7F6-B498-43B3-948B-1728B52AA6E4}">
                <adec:decorative xmlns:adec="http://schemas.microsoft.com/office/drawing/2017/decorative" val="1"/>
              </a:ext>
            </a:extLst>
          </p:cNvPr>
          <p:cNvPicPr>
            <a:picLocks noChangeAspect="1"/>
          </p:cNvPicPr>
          <p:nvPr/>
        </p:nvPicPr>
        <p:blipFill>
          <a:blip r:embed="rId52">
            <a:extLst>
              <a:ext uri="{28A0092B-C50C-407E-A947-70E740481C1C}">
                <a14:useLocalDpi xmlns:a14="http://schemas.microsoft.com/office/drawing/2010/main" val="0"/>
              </a:ext>
              <a:ext uri="{96DAC541-7B7A-43D3-8B79-37D633B846F1}">
                <asvg:svgBlip xmlns:asvg="http://schemas.microsoft.com/office/drawing/2016/SVG/main" r:embed="rId53"/>
              </a:ext>
            </a:extLst>
          </a:blip>
          <a:srcRect/>
          <a:stretch/>
        </p:blipFill>
        <p:spPr>
          <a:xfrm rot="5400000">
            <a:off x="7964511" y="3946201"/>
            <a:ext cx="251738" cy="251738"/>
          </a:xfrm>
          <a:prstGeom prst="rect">
            <a:avLst/>
          </a:prstGeom>
        </p:spPr>
      </p:pic>
      <p:grpSp>
        <p:nvGrpSpPr>
          <p:cNvPr id="978" name="Group 977">
            <a:extLst>
              <a:ext uri="{FF2B5EF4-FFF2-40B4-BE49-F238E27FC236}">
                <a16:creationId xmlns:a16="http://schemas.microsoft.com/office/drawing/2014/main" id="{69F40D7C-E3E9-4FB2-AD7D-3CBCB913D14A}"/>
              </a:ext>
            </a:extLst>
          </p:cNvPr>
          <p:cNvGrpSpPr/>
          <p:nvPr/>
        </p:nvGrpSpPr>
        <p:grpSpPr>
          <a:xfrm>
            <a:off x="7515558" y="3486669"/>
            <a:ext cx="822960" cy="283517"/>
            <a:chOff x="6530821" y="2692328"/>
            <a:chExt cx="822960" cy="283517"/>
          </a:xfrm>
        </p:grpSpPr>
        <p:sp>
          <p:nvSpPr>
            <p:cNvPr id="979" name="Rectangle 978">
              <a:extLst>
                <a:ext uri="{FF2B5EF4-FFF2-40B4-BE49-F238E27FC236}">
                  <a16:creationId xmlns:a16="http://schemas.microsoft.com/office/drawing/2014/main" id="{C0C334F7-308D-4BEE-A2EB-A54A49594C93}"/>
                </a:ext>
              </a:extLst>
            </p:cNvPr>
            <p:cNvSpPr/>
            <p:nvPr/>
          </p:nvSpPr>
          <p:spPr bwMode="auto">
            <a:xfrm>
              <a:off x="6530821" y="2692328"/>
              <a:ext cx="822960" cy="283517"/>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91440" tIns="0" rIns="91440" bIns="0" numCol="1" spcCol="0" rtlCol="0" fromWordArt="0" anchor="ctr"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Change </a:t>
              </a:r>
              <a:b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feed</a:t>
              </a:r>
            </a:p>
          </p:txBody>
        </p:sp>
        <p:pic>
          <p:nvPicPr>
            <p:cNvPr id="980" name="Graphic 979">
              <a:extLst>
                <a:ext uri="{FF2B5EF4-FFF2-40B4-BE49-F238E27FC236}">
                  <a16:creationId xmlns:a16="http://schemas.microsoft.com/office/drawing/2014/main" id="{C806773C-D1B3-47EB-BA06-C5F2B5F7EF09}"/>
                </a:ext>
              </a:extLst>
            </p:cNvPr>
            <p:cNvPicPr>
              <a:picLocks noChangeAspect="1"/>
            </p:cNvPicPr>
            <p:nvPr/>
          </p:nvPicPr>
          <p:blipFill>
            <a:blip r:embed="rId54">
              <a:extLst>
                <a:ext uri="{28A0092B-C50C-407E-A947-70E740481C1C}">
                  <a14:useLocalDpi xmlns:a14="http://schemas.microsoft.com/office/drawing/2010/main" val="0"/>
                </a:ext>
                <a:ext uri="{96DAC541-7B7A-43D3-8B79-37D633B846F1}">
                  <asvg:svgBlip xmlns:asvg="http://schemas.microsoft.com/office/drawing/2016/SVG/main" r:embed="rId55"/>
                </a:ext>
              </a:extLst>
            </a:blip>
            <a:srcRect/>
            <a:stretch/>
          </p:blipFill>
          <p:spPr>
            <a:xfrm>
              <a:off x="7082636" y="2761160"/>
              <a:ext cx="163308" cy="163308"/>
            </a:xfrm>
            <a:prstGeom prst="rect">
              <a:avLst/>
            </a:prstGeom>
          </p:spPr>
        </p:pic>
      </p:grpSp>
      <p:grpSp>
        <p:nvGrpSpPr>
          <p:cNvPr id="981" name="Group 980">
            <a:extLst>
              <a:ext uri="{FF2B5EF4-FFF2-40B4-BE49-F238E27FC236}">
                <a16:creationId xmlns:a16="http://schemas.microsoft.com/office/drawing/2014/main" id="{630AE425-F67E-41CA-B2B4-73C70615A625}"/>
              </a:ext>
            </a:extLst>
          </p:cNvPr>
          <p:cNvGrpSpPr/>
          <p:nvPr/>
        </p:nvGrpSpPr>
        <p:grpSpPr>
          <a:xfrm>
            <a:off x="9030767" y="3490868"/>
            <a:ext cx="1760405" cy="282580"/>
            <a:chOff x="9030767" y="2696527"/>
            <a:chExt cx="1760405" cy="282580"/>
          </a:xfrm>
        </p:grpSpPr>
        <p:sp>
          <p:nvSpPr>
            <p:cNvPr id="982" name="Rectangle 981">
              <a:extLst>
                <a:ext uri="{FF2B5EF4-FFF2-40B4-BE49-F238E27FC236}">
                  <a16:creationId xmlns:a16="http://schemas.microsoft.com/office/drawing/2014/main" id="{27007312-5887-436A-AC64-0EC9B908EFAA}"/>
                </a:ext>
              </a:extLst>
            </p:cNvPr>
            <p:cNvSpPr/>
            <p:nvPr/>
          </p:nvSpPr>
          <p:spPr bwMode="auto">
            <a:xfrm>
              <a:off x="9030767" y="2696527"/>
              <a:ext cx="1760405" cy="282580"/>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91440" tIns="91440" rIns="91440" bIns="91440" numCol="1" spcCol="0" rtlCol="0" fromWordArt="0" anchor="ctr"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Event Based Processing</a:t>
              </a:r>
            </a:p>
          </p:txBody>
        </p:sp>
        <p:pic>
          <p:nvPicPr>
            <p:cNvPr id="983" name="Graphic 982">
              <a:extLst>
                <a:ext uri="{FF2B5EF4-FFF2-40B4-BE49-F238E27FC236}">
                  <a16:creationId xmlns:a16="http://schemas.microsoft.com/office/drawing/2014/main" id="{8C12C665-073A-44CD-9DC7-D775B0B6E98E}"/>
                </a:ext>
              </a:extLst>
            </p:cNvPr>
            <p:cNvPicPr>
              <a:picLocks noChangeAspect="1"/>
            </p:cNvPicPr>
            <p:nvPr/>
          </p:nvPicPr>
          <p:blipFill>
            <a:blip r:embed="rId56">
              <a:extLst>
                <a:ext uri="{28A0092B-C50C-407E-A947-70E740481C1C}">
                  <a14:useLocalDpi xmlns:a14="http://schemas.microsoft.com/office/drawing/2010/main" val="0"/>
                </a:ext>
                <a:ext uri="{96DAC541-7B7A-43D3-8B79-37D633B846F1}">
                  <asvg:svgBlip xmlns:asvg="http://schemas.microsoft.com/office/drawing/2016/SVG/main" r:embed="rId57"/>
                </a:ext>
              </a:extLst>
            </a:blip>
            <a:srcRect/>
            <a:stretch/>
          </p:blipFill>
          <p:spPr>
            <a:xfrm>
              <a:off x="10248311" y="2757832"/>
              <a:ext cx="173089" cy="173088"/>
            </a:xfrm>
            <a:prstGeom prst="rect">
              <a:avLst/>
            </a:prstGeom>
          </p:spPr>
        </p:pic>
        <p:pic>
          <p:nvPicPr>
            <p:cNvPr id="984" name="Graphic 983">
              <a:extLst>
                <a:ext uri="{FF2B5EF4-FFF2-40B4-BE49-F238E27FC236}">
                  <a16:creationId xmlns:a16="http://schemas.microsoft.com/office/drawing/2014/main" id="{BCE050DF-DB49-489D-BEEA-A86EFC57B7F7}"/>
                </a:ext>
              </a:extLst>
            </p:cNvPr>
            <p:cNvPicPr>
              <a:picLocks noChangeAspect="1"/>
            </p:cNvPicPr>
            <p:nvPr/>
          </p:nvPicPr>
          <p:blipFill rotWithShape="1">
            <a:blip r:embed="rId58">
              <a:extLst>
                <a:ext uri="{28A0092B-C50C-407E-A947-70E740481C1C}">
                  <a14:useLocalDpi xmlns:a14="http://schemas.microsoft.com/office/drawing/2010/main" val="0"/>
                </a:ext>
                <a:ext uri="{96DAC541-7B7A-43D3-8B79-37D633B846F1}">
                  <asvg:svgBlip xmlns:asvg="http://schemas.microsoft.com/office/drawing/2016/SVG/main" r:embed="rId59"/>
                </a:ext>
              </a:extLst>
            </a:blip>
            <a:srcRect t="2" r="69645" b="-3413"/>
            <a:stretch/>
          </p:blipFill>
          <p:spPr>
            <a:xfrm>
              <a:off x="10480860" y="2759374"/>
              <a:ext cx="103933" cy="164388"/>
            </a:xfrm>
            <a:prstGeom prst="rect">
              <a:avLst/>
            </a:prstGeom>
          </p:spPr>
        </p:pic>
      </p:grpSp>
      <p:sp>
        <p:nvSpPr>
          <p:cNvPr id="985" name="Rectangle 984">
            <a:extLst>
              <a:ext uri="{FF2B5EF4-FFF2-40B4-BE49-F238E27FC236}">
                <a16:creationId xmlns:a16="http://schemas.microsoft.com/office/drawing/2014/main" id="{7A471E62-6F97-438C-A270-899818C64853}"/>
              </a:ext>
            </a:extLst>
          </p:cNvPr>
          <p:cNvSpPr/>
          <p:nvPr/>
        </p:nvSpPr>
        <p:spPr bwMode="auto">
          <a:xfrm>
            <a:off x="11026678" y="2862735"/>
            <a:ext cx="452270" cy="222109"/>
          </a:xfrm>
          <a:prstGeom prst="rect">
            <a:avLst/>
          </a:prstGeom>
          <a:solidFill>
            <a:schemeClr val="bg1"/>
          </a:solidFill>
          <a:ln w="15875">
            <a:solidFill>
              <a:srgbClr val="BFBFB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r>
              <a:rPr kumimoji="0" lang="en-US" sz="600" b="0" i="0" u="none" strike="noStrike" kern="0" cap="none" spc="0" normalizeH="0" baseline="0" noProof="0">
                <a:ln>
                  <a:noFill/>
                </a:ln>
                <a:solidFill>
                  <a:srgbClr val="0078D4"/>
                </a:solidFill>
                <a:effectLst/>
                <a:uLnTx/>
                <a:uFillTx/>
                <a:latin typeface="Segoe UI"/>
                <a:ea typeface="+mn-ea"/>
                <a:cs typeface="Segoe UI Semibold" panose="020B0702040204020203" pitchFamily="34" charset="0"/>
              </a:rPr>
              <a:t>Last 15 min</a:t>
            </a:r>
          </a:p>
        </p:txBody>
      </p:sp>
      <p:sp>
        <p:nvSpPr>
          <p:cNvPr id="986" name="Rectangle 985">
            <a:extLst>
              <a:ext uri="{FF2B5EF4-FFF2-40B4-BE49-F238E27FC236}">
                <a16:creationId xmlns:a16="http://schemas.microsoft.com/office/drawing/2014/main" id="{3A81BD83-E1EF-4FE0-BB6B-EF385B6DDC9F}"/>
              </a:ext>
            </a:extLst>
          </p:cNvPr>
          <p:cNvSpPr/>
          <p:nvPr/>
        </p:nvSpPr>
        <p:spPr bwMode="auto">
          <a:xfrm>
            <a:off x="10390167" y="2862735"/>
            <a:ext cx="453433" cy="222109"/>
          </a:xfrm>
          <a:prstGeom prst="rect">
            <a:avLst/>
          </a:prstGeom>
          <a:solidFill>
            <a:schemeClr val="bg1"/>
          </a:solidFill>
          <a:ln w="15875">
            <a:solidFill>
              <a:srgbClr val="BFBFB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r>
              <a:rPr kumimoji="0" lang="en-US" sz="600" b="0" i="0" u="none" strike="noStrike" kern="0" cap="none" spc="0" normalizeH="0" baseline="0" noProof="0">
                <a:ln>
                  <a:noFill/>
                </a:ln>
                <a:solidFill>
                  <a:srgbClr val="0078D4"/>
                </a:solidFill>
                <a:effectLst/>
                <a:uLnTx/>
                <a:uFillTx/>
                <a:latin typeface="Segoe UI"/>
                <a:ea typeface="+mn-ea"/>
                <a:cs typeface="Segoe UI Semibold" panose="020B0702040204020203" pitchFamily="34" charset="0"/>
              </a:rPr>
              <a:t>Last 1,000 records</a:t>
            </a:r>
          </a:p>
        </p:txBody>
      </p:sp>
      <p:sp>
        <p:nvSpPr>
          <p:cNvPr id="987" name="Rectangle 986">
            <a:extLst>
              <a:ext uri="{FF2B5EF4-FFF2-40B4-BE49-F238E27FC236}">
                <a16:creationId xmlns:a16="http://schemas.microsoft.com/office/drawing/2014/main" id="{16ECA8F6-AF87-490C-A7A7-5476FEB72B39}"/>
              </a:ext>
              <a:ext uri="{C183D7F6-B498-43B3-948B-1728B52AA6E4}">
                <adec:decorative xmlns:adec="http://schemas.microsoft.com/office/drawing/2017/decorative" val="1"/>
              </a:ext>
            </a:extLst>
          </p:cNvPr>
          <p:cNvSpPr/>
          <p:nvPr/>
        </p:nvSpPr>
        <p:spPr bwMode="auto">
          <a:xfrm>
            <a:off x="5405040" y="2658346"/>
            <a:ext cx="4934710" cy="583348"/>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91440" bIns="91440" numCol="1" spcCol="0" rtlCol="0" fromWordArt="0" anchor="t" anchorCtr="0" forceAA="0" compatLnSpc="1">
            <a:prstTxWarp prst="textNoShape">
              <a:avLst/>
            </a:prstTxWarp>
            <a:noAutofit/>
          </a:bodyPr>
          <a:lstStyle/>
          <a:p>
            <a:pPr marL="0" marR="0" lvl="0" indent="0" algn="ctr" defTabSz="710593" rtl="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endParaRPr>
          </a:p>
        </p:txBody>
      </p:sp>
      <p:sp>
        <p:nvSpPr>
          <p:cNvPr id="988" name="Rectangle 987">
            <a:extLst>
              <a:ext uri="{FF2B5EF4-FFF2-40B4-BE49-F238E27FC236}">
                <a16:creationId xmlns:a16="http://schemas.microsoft.com/office/drawing/2014/main" id="{B77B4706-04C1-468E-9683-12E6410A3A8A}"/>
              </a:ext>
              <a:ext uri="{C183D7F6-B498-43B3-948B-1728B52AA6E4}">
                <adec:decorative xmlns:adec="http://schemas.microsoft.com/office/drawing/2017/decorative" val="1"/>
              </a:ext>
            </a:extLst>
          </p:cNvPr>
          <p:cNvSpPr/>
          <p:nvPr/>
        </p:nvSpPr>
        <p:spPr bwMode="auto">
          <a:xfrm>
            <a:off x="7622142" y="2721216"/>
            <a:ext cx="2377440" cy="191073"/>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defTabSz="710593">
              <a:lnSpc>
                <a:spcPct val="90000"/>
              </a:lnSpc>
              <a:spcBef>
                <a:spcPct val="0"/>
              </a:spcBef>
              <a:spcAft>
                <a:spcPts val="400"/>
              </a:spcAft>
              <a:defRPr/>
            </a:pPr>
            <a:r>
              <a:rPr lang="en-US" sz="900" kern="0">
                <a:solidFill>
                  <a:srgbClr val="000000"/>
                </a:solidFill>
                <a:latin typeface="Segoe UI Semibold" panose="020B0702040204020203" pitchFamily="34" charset="0"/>
                <a:cs typeface="Segoe UI Semibold" panose="020B0702040204020203" pitchFamily="34" charset="0"/>
              </a:rPr>
              <a:t>CDM    </a:t>
            </a:r>
            <a:r>
              <a:rPr kumimoji="0" lang="en-US" sz="700" b="0" i="0" u="none" strike="noStrike" kern="0" cap="none" spc="0" normalizeH="0" baseline="0" noProof="0">
                <a:ln>
                  <a:noFill/>
                </a:ln>
                <a:solidFill>
                  <a:srgbClr val="0078D4"/>
                </a:solidFill>
                <a:effectLst/>
                <a:uLnTx/>
                <a:uFillTx/>
                <a:latin typeface="Segoe UI"/>
                <a:ea typeface="+mn-ea"/>
                <a:cs typeface="Segoe UI Semibold" panose="020B0702040204020203" pitchFamily="34" charset="0"/>
              </a:rPr>
              <a:t>Profile unification</a:t>
            </a:r>
            <a:r>
              <a:rPr kumimoji="0" lang="en-US" sz="700" b="0" i="0" u="none" strike="noStrike" kern="0" cap="none" spc="0" normalizeH="0" noProof="0">
                <a:ln>
                  <a:noFill/>
                </a:ln>
                <a:solidFill>
                  <a:srgbClr val="0078D4"/>
                </a:solidFill>
                <a:effectLst/>
                <a:uLnTx/>
                <a:uFillTx/>
                <a:latin typeface="Segoe UI"/>
                <a:ea typeface="+mn-ea"/>
                <a:cs typeface="Segoe UI Semibold" panose="020B0702040204020203" pitchFamily="34" charset="0"/>
              </a:rPr>
              <a:t> | </a:t>
            </a:r>
            <a:r>
              <a:rPr kumimoji="0" lang="en-US" sz="700" b="0" i="0" u="none" strike="noStrike" kern="0" cap="none" spc="0" normalizeH="0" baseline="0" noProof="0">
                <a:ln>
                  <a:noFill/>
                </a:ln>
                <a:solidFill>
                  <a:srgbClr val="0078D4"/>
                </a:solidFill>
                <a:effectLst/>
                <a:uLnTx/>
                <a:uFillTx/>
                <a:latin typeface="Segoe UI"/>
                <a:ea typeface="+mn-ea"/>
                <a:cs typeface="Segoe UI Semibold" panose="020B0702040204020203" pitchFamily="34" charset="0"/>
              </a:rPr>
              <a:t>Signalization | Segmentation</a:t>
            </a:r>
          </a:p>
        </p:txBody>
      </p:sp>
      <p:sp>
        <p:nvSpPr>
          <p:cNvPr id="989" name="Freeform: Shape 988">
            <a:extLst>
              <a:ext uri="{FF2B5EF4-FFF2-40B4-BE49-F238E27FC236}">
                <a16:creationId xmlns:a16="http://schemas.microsoft.com/office/drawing/2014/main" id="{D3278755-5CC0-4095-998B-7030693D7A49}"/>
              </a:ext>
            </a:extLst>
          </p:cNvPr>
          <p:cNvSpPr/>
          <p:nvPr/>
        </p:nvSpPr>
        <p:spPr bwMode="auto">
          <a:xfrm>
            <a:off x="10120850" y="2775953"/>
            <a:ext cx="0" cy="268224"/>
          </a:xfrm>
          <a:custGeom>
            <a:avLst/>
            <a:gdLst>
              <a:gd name="connsiteX0" fmla="*/ 0 w 0"/>
              <a:gd name="connsiteY0" fmla="*/ 268224 h 268224"/>
              <a:gd name="connsiteX1" fmla="*/ 0 w 0"/>
              <a:gd name="connsiteY1" fmla="*/ 0 h 268224"/>
            </a:gdLst>
            <a:ahLst/>
            <a:cxnLst>
              <a:cxn ang="0">
                <a:pos x="connsiteX0" y="connsiteY0"/>
              </a:cxn>
              <a:cxn ang="0">
                <a:pos x="connsiteX1" y="connsiteY1"/>
              </a:cxn>
            </a:cxnLst>
            <a:rect l="l" t="t" r="r" b="b"/>
            <a:pathLst>
              <a:path h="268224">
                <a:moveTo>
                  <a:pt x="0" y="268224"/>
                </a:moveTo>
                <a:lnTo>
                  <a:pt x="0" y="0"/>
                </a:lnTo>
              </a:path>
            </a:pathLst>
          </a:cu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0" name="Freeform: Shape 989">
            <a:extLst>
              <a:ext uri="{FF2B5EF4-FFF2-40B4-BE49-F238E27FC236}">
                <a16:creationId xmlns:a16="http://schemas.microsoft.com/office/drawing/2014/main" id="{373D01E5-59A3-45CE-A02C-0AB0ECD91082}"/>
              </a:ext>
            </a:extLst>
          </p:cNvPr>
          <p:cNvSpPr/>
          <p:nvPr/>
        </p:nvSpPr>
        <p:spPr bwMode="auto">
          <a:xfrm>
            <a:off x="7220830" y="2458384"/>
            <a:ext cx="0" cy="548640"/>
          </a:xfrm>
          <a:custGeom>
            <a:avLst/>
            <a:gdLst>
              <a:gd name="connsiteX0" fmla="*/ 0 w 0"/>
              <a:gd name="connsiteY0" fmla="*/ 268224 h 268224"/>
              <a:gd name="connsiteX1" fmla="*/ 0 w 0"/>
              <a:gd name="connsiteY1" fmla="*/ 0 h 268224"/>
            </a:gdLst>
            <a:ahLst/>
            <a:cxnLst>
              <a:cxn ang="0">
                <a:pos x="connsiteX0" y="connsiteY0"/>
              </a:cxn>
              <a:cxn ang="0">
                <a:pos x="connsiteX1" y="connsiteY1"/>
              </a:cxn>
            </a:cxnLst>
            <a:rect l="l" t="t" r="r" b="b"/>
            <a:pathLst>
              <a:path h="268224">
                <a:moveTo>
                  <a:pt x="0" y="268224"/>
                </a:moveTo>
                <a:lnTo>
                  <a:pt x="0" y="0"/>
                </a:lnTo>
              </a:path>
            </a:pathLst>
          </a:cu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91" name="Group 990">
            <a:extLst>
              <a:ext uri="{FF2B5EF4-FFF2-40B4-BE49-F238E27FC236}">
                <a16:creationId xmlns:a16="http://schemas.microsoft.com/office/drawing/2014/main" id="{2BAB7C55-82A7-42B1-93E6-B5E8AF4A47FE}"/>
              </a:ext>
            </a:extLst>
          </p:cNvPr>
          <p:cNvGrpSpPr/>
          <p:nvPr/>
        </p:nvGrpSpPr>
        <p:grpSpPr>
          <a:xfrm>
            <a:off x="1787642" y="4547136"/>
            <a:ext cx="2996209" cy="874313"/>
            <a:chOff x="1787642" y="2670731"/>
            <a:chExt cx="2996209" cy="874313"/>
          </a:xfrm>
        </p:grpSpPr>
        <p:sp>
          <p:nvSpPr>
            <p:cNvPr id="992" name="Rectangle 991">
              <a:extLst>
                <a:ext uri="{FF2B5EF4-FFF2-40B4-BE49-F238E27FC236}">
                  <a16:creationId xmlns:a16="http://schemas.microsoft.com/office/drawing/2014/main" id="{8C90490F-FFFC-44FA-88D2-BC845FAC6D81}"/>
                </a:ext>
                <a:ext uri="{C183D7F6-B498-43B3-948B-1728B52AA6E4}">
                  <adec:decorative xmlns:adec="http://schemas.microsoft.com/office/drawing/2017/decorative" val="1"/>
                </a:ext>
              </a:extLst>
            </p:cNvPr>
            <p:cNvSpPr/>
            <p:nvPr/>
          </p:nvSpPr>
          <p:spPr bwMode="auto">
            <a:xfrm>
              <a:off x="1787643" y="2979872"/>
              <a:ext cx="969264"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Azure </a:t>
              </a:r>
              <a:b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Cosmos DB</a:t>
              </a:r>
            </a:p>
          </p:txBody>
        </p:sp>
        <p:sp>
          <p:nvSpPr>
            <p:cNvPr id="993" name="Rectangle 992">
              <a:extLst>
                <a:ext uri="{FF2B5EF4-FFF2-40B4-BE49-F238E27FC236}">
                  <a16:creationId xmlns:a16="http://schemas.microsoft.com/office/drawing/2014/main" id="{9E026FFD-8432-461F-B8DD-214143A5E89E}"/>
                </a:ext>
                <a:ext uri="{C183D7F6-B498-43B3-948B-1728B52AA6E4}">
                  <adec:decorative xmlns:adec="http://schemas.microsoft.com/office/drawing/2017/decorative" val="1"/>
                </a:ext>
              </a:extLst>
            </p:cNvPr>
            <p:cNvSpPr/>
            <p:nvPr/>
          </p:nvSpPr>
          <p:spPr bwMode="auto">
            <a:xfrm>
              <a:off x="2807379" y="2670731"/>
              <a:ext cx="960120" cy="256032"/>
            </a:xfrm>
            <a:prstGeom prst="rect">
              <a:avLst/>
            </a:prstGeom>
            <a:solidFill>
              <a:schemeClr val="bg1">
                <a:lumMod val="95000"/>
              </a:schemeClr>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Azure Health</a:t>
              </a:r>
              <a:b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Data Services</a:t>
              </a:r>
            </a:p>
          </p:txBody>
        </p:sp>
        <p:sp>
          <p:nvSpPr>
            <p:cNvPr id="994" name="Rectangle 993">
              <a:extLst>
                <a:ext uri="{FF2B5EF4-FFF2-40B4-BE49-F238E27FC236}">
                  <a16:creationId xmlns:a16="http://schemas.microsoft.com/office/drawing/2014/main" id="{69EF7017-FD4A-4A93-B4F9-E949414B4AAE}"/>
                </a:ext>
                <a:ext uri="{C183D7F6-B498-43B3-948B-1728B52AA6E4}">
                  <adec:decorative xmlns:adec="http://schemas.microsoft.com/office/drawing/2017/decorative" val="1"/>
                </a:ext>
              </a:extLst>
            </p:cNvPr>
            <p:cNvSpPr/>
            <p:nvPr/>
          </p:nvSpPr>
          <p:spPr bwMode="auto">
            <a:xfrm>
              <a:off x="1787642" y="3289012"/>
              <a:ext cx="969264"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Microsoft 365</a:t>
              </a:r>
            </a:p>
          </p:txBody>
        </p:sp>
        <p:grpSp>
          <p:nvGrpSpPr>
            <p:cNvPr id="995" name="Group 994">
              <a:extLst>
                <a:ext uri="{FF2B5EF4-FFF2-40B4-BE49-F238E27FC236}">
                  <a16:creationId xmlns:a16="http://schemas.microsoft.com/office/drawing/2014/main" id="{BC1BC003-D8EA-4992-8390-FE6DFED678B1}"/>
                </a:ext>
              </a:extLst>
            </p:cNvPr>
            <p:cNvGrpSpPr/>
            <p:nvPr/>
          </p:nvGrpSpPr>
          <p:grpSpPr>
            <a:xfrm>
              <a:off x="3622728" y="2803162"/>
              <a:ext cx="38699" cy="4343"/>
              <a:chOff x="1834226" y="5095955"/>
              <a:chExt cx="79067" cy="8874"/>
            </a:xfrm>
          </p:grpSpPr>
          <p:sp>
            <p:nvSpPr>
              <p:cNvPr id="1023" name="Freeform: Shape 1022">
                <a:extLst>
                  <a:ext uri="{FF2B5EF4-FFF2-40B4-BE49-F238E27FC236}">
                    <a16:creationId xmlns:a16="http://schemas.microsoft.com/office/drawing/2014/main" id="{E2281FE6-245F-4D4D-B801-EE8F6D64C611}"/>
                  </a:ext>
                </a:extLst>
              </p:cNvPr>
              <p:cNvSpPr/>
              <p:nvPr/>
            </p:nvSpPr>
            <p:spPr>
              <a:xfrm>
                <a:off x="1834226" y="5097433"/>
                <a:ext cx="11273" cy="7396"/>
              </a:xfrm>
              <a:custGeom>
                <a:avLst/>
                <a:gdLst>
                  <a:gd name="connsiteX0" fmla="*/ 9579 w 11273"/>
                  <a:gd name="connsiteY0" fmla="*/ 1283 h 7396"/>
                  <a:gd name="connsiteX1" fmla="*/ 6042 w 11273"/>
                  <a:gd name="connsiteY1" fmla="*/ 174 h 7396"/>
                  <a:gd name="connsiteX2" fmla="*/ 831 w 11273"/>
                  <a:gd name="connsiteY2" fmla="*/ 913 h 7396"/>
                  <a:gd name="connsiteX3" fmla="*/ 15 w 11273"/>
                  <a:gd name="connsiteY3" fmla="*/ 2187 h 7396"/>
                  <a:gd name="connsiteX4" fmla="*/ 5250 w 11273"/>
                  <a:gd name="connsiteY4" fmla="*/ 7347 h 7396"/>
                  <a:gd name="connsiteX5" fmla="*/ 5986 w 11273"/>
                  <a:gd name="connsiteY5" fmla="*/ 7397 h 7396"/>
                  <a:gd name="connsiteX6" fmla="*/ 11163 w 11273"/>
                  <a:gd name="connsiteY6" fmla="*/ 4052 h 7396"/>
                  <a:gd name="connsiteX7" fmla="*/ 11245 w 11273"/>
                  <a:gd name="connsiteY7" fmla="*/ 3764 h 7396"/>
                  <a:gd name="connsiteX8" fmla="*/ 9579 w 11273"/>
                  <a:gd name="connsiteY8" fmla="*/ 1283 h 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3" h="7396">
                    <a:moveTo>
                      <a:pt x="9579" y="1283"/>
                    </a:moveTo>
                    <a:cubicBezTo>
                      <a:pt x="8477" y="708"/>
                      <a:pt x="7276" y="330"/>
                      <a:pt x="6042" y="174"/>
                    </a:cubicBezTo>
                    <a:cubicBezTo>
                      <a:pt x="4279" y="-213"/>
                      <a:pt x="2424" y="51"/>
                      <a:pt x="831" y="913"/>
                    </a:cubicBezTo>
                    <a:cubicBezTo>
                      <a:pt x="399" y="1209"/>
                      <a:pt x="105" y="1669"/>
                      <a:pt x="15" y="2187"/>
                    </a:cubicBezTo>
                    <a:cubicBezTo>
                      <a:pt x="-214" y="3830"/>
                      <a:pt x="2212" y="6920"/>
                      <a:pt x="5250" y="7347"/>
                    </a:cubicBezTo>
                    <a:cubicBezTo>
                      <a:pt x="5495" y="7380"/>
                      <a:pt x="5740" y="7397"/>
                      <a:pt x="5986" y="7397"/>
                    </a:cubicBezTo>
                    <a:cubicBezTo>
                      <a:pt x="8215" y="7397"/>
                      <a:pt x="10232" y="6082"/>
                      <a:pt x="11163" y="4052"/>
                    </a:cubicBezTo>
                    <a:lnTo>
                      <a:pt x="11245" y="3764"/>
                    </a:lnTo>
                    <a:cubicBezTo>
                      <a:pt x="11351" y="3238"/>
                      <a:pt x="11237" y="2195"/>
                      <a:pt x="9579" y="1283"/>
                    </a:cubicBezTo>
                    <a:close/>
                  </a:path>
                </a:pathLst>
              </a:custGeom>
              <a:solidFill>
                <a:srgbClr val="FFFFFF"/>
              </a:solidFill>
              <a:ln w="93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024" name="Freeform: Shape 1023">
                <a:extLst>
                  <a:ext uri="{FF2B5EF4-FFF2-40B4-BE49-F238E27FC236}">
                    <a16:creationId xmlns:a16="http://schemas.microsoft.com/office/drawing/2014/main" id="{5FF94181-02EE-4055-B93B-C9077798E697}"/>
                  </a:ext>
                </a:extLst>
              </p:cNvPr>
              <p:cNvSpPr/>
              <p:nvPr/>
            </p:nvSpPr>
            <p:spPr>
              <a:xfrm>
                <a:off x="1903055" y="5095955"/>
                <a:ext cx="10238" cy="6346"/>
              </a:xfrm>
              <a:custGeom>
                <a:avLst/>
                <a:gdLst>
                  <a:gd name="connsiteX0" fmla="*/ 8319 w 10238"/>
                  <a:gd name="connsiteY0" fmla="*/ 199 h 6346"/>
                  <a:gd name="connsiteX1" fmla="*/ 4807 w 10238"/>
                  <a:gd name="connsiteY1" fmla="*/ 125 h 6346"/>
                  <a:gd name="connsiteX2" fmla="*/ 12 w 10238"/>
                  <a:gd name="connsiteY2" fmla="*/ 3149 h 6346"/>
                  <a:gd name="connsiteX3" fmla="*/ 53 w 10238"/>
                  <a:gd name="connsiteY3" fmla="*/ 3297 h 6346"/>
                  <a:gd name="connsiteX4" fmla="*/ 4774 w 10238"/>
                  <a:gd name="connsiteY4" fmla="*/ 6346 h 6346"/>
                  <a:gd name="connsiteX5" fmla="*/ 5444 w 10238"/>
                  <a:gd name="connsiteY5" fmla="*/ 6305 h 6346"/>
                  <a:gd name="connsiteX6" fmla="*/ 8923 w 10238"/>
                  <a:gd name="connsiteY6" fmla="*/ 4381 h 6346"/>
                  <a:gd name="connsiteX7" fmla="*/ 10239 w 10238"/>
                  <a:gd name="connsiteY7" fmla="*/ 1711 h 6346"/>
                  <a:gd name="connsiteX8" fmla="*/ 8319 w 10238"/>
                  <a:gd name="connsiteY8" fmla="*/ 199 h 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38" h="6346">
                    <a:moveTo>
                      <a:pt x="8319" y="199"/>
                    </a:moveTo>
                    <a:cubicBezTo>
                      <a:pt x="7159" y="-39"/>
                      <a:pt x="5975" y="-63"/>
                      <a:pt x="4807" y="125"/>
                    </a:cubicBezTo>
                    <a:cubicBezTo>
                      <a:pt x="2266" y="495"/>
                      <a:pt x="-192" y="1637"/>
                      <a:pt x="12" y="3149"/>
                    </a:cubicBezTo>
                    <a:lnTo>
                      <a:pt x="53" y="3297"/>
                    </a:lnTo>
                    <a:cubicBezTo>
                      <a:pt x="894" y="5162"/>
                      <a:pt x="2740" y="6354"/>
                      <a:pt x="4774" y="6346"/>
                    </a:cubicBezTo>
                    <a:cubicBezTo>
                      <a:pt x="5003" y="6346"/>
                      <a:pt x="5223" y="6338"/>
                      <a:pt x="5444" y="6305"/>
                    </a:cubicBezTo>
                    <a:cubicBezTo>
                      <a:pt x="6784" y="6066"/>
                      <a:pt x="8009" y="5393"/>
                      <a:pt x="8923" y="4381"/>
                    </a:cubicBezTo>
                    <a:cubicBezTo>
                      <a:pt x="9683" y="3700"/>
                      <a:pt x="10165" y="2738"/>
                      <a:pt x="10239" y="1711"/>
                    </a:cubicBezTo>
                    <a:cubicBezTo>
                      <a:pt x="10115" y="1005"/>
                      <a:pt x="9430" y="462"/>
                      <a:pt x="8319" y="199"/>
                    </a:cubicBezTo>
                    <a:close/>
                  </a:path>
                </a:pathLst>
              </a:custGeom>
              <a:solidFill>
                <a:srgbClr val="FFFFFF"/>
              </a:solidFill>
              <a:ln w="93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pic>
          <p:nvPicPr>
            <p:cNvPr id="996" name="Graphic 995" descr="planet">
              <a:extLst>
                <a:ext uri="{FF2B5EF4-FFF2-40B4-BE49-F238E27FC236}">
                  <a16:creationId xmlns:a16="http://schemas.microsoft.com/office/drawing/2014/main" id="{280FC090-1883-4244-9A25-809F410313A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2542206" y="3023872"/>
              <a:ext cx="173865" cy="173865"/>
            </a:xfrm>
            <a:prstGeom prst="rect">
              <a:avLst/>
            </a:prstGeom>
          </p:spPr>
        </p:pic>
        <p:grpSp>
          <p:nvGrpSpPr>
            <p:cNvPr id="997" name="laptop">
              <a:extLst>
                <a:ext uri="{FF2B5EF4-FFF2-40B4-BE49-F238E27FC236}">
                  <a16:creationId xmlns:a16="http://schemas.microsoft.com/office/drawing/2014/main" id="{7120E807-9E15-4B22-B87F-0DC829907689}"/>
                </a:ext>
                <a:ext uri="{C183D7F6-B498-43B3-948B-1728B52AA6E4}">
                  <adec:decorative xmlns:adec="http://schemas.microsoft.com/office/drawing/2017/decorative" val="1"/>
                </a:ext>
              </a:extLst>
            </p:cNvPr>
            <p:cNvGrpSpPr/>
            <p:nvPr/>
          </p:nvGrpSpPr>
          <p:grpSpPr>
            <a:xfrm>
              <a:off x="2545118" y="3362443"/>
              <a:ext cx="168040" cy="122716"/>
              <a:chOff x="5866495" y="1174751"/>
              <a:chExt cx="382588" cy="279400"/>
            </a:xfrm>
          </p:grpSpPr>
          <p:sp>
            <p:nvSpPr>
              <p:cNvPr id="1014" name="Freeform 51">
                <a:extLst>
                  <a:ext uri="{FF2B5EF4-FFF2-40B4-BE49-F238E27FC236}">
                    <a16:creationId xmlns:a16="http://schemas.microsoft.com/office/drawing/2014/main" id="{F32CAF3A-5E50-471C-BD39-070656C391F6}"/>
                  </a:ext>
                </a:extLst>
              </p:cNvPr>
              <p:cNvSpPr>
                <a:spLocks/>
              </p:cNvSpPr>
              <p:nvPr/>
            </p:nvSpPr>
            <p:spPr bwMode="auto">
              <a:xfrm>
                <a:off x="5866495" y="1260476"/>
                <a:ext cx="382588" cy="193675"/>
              </a:xfrm>
              <a:custGeom>
                <a:avLst/>
                <a:gdLst>
                  <a:gd name="T0" fmla="*/ 203 w 241"/>
                  <a:gd name="T1" fmla="*/ 61 h 122"/>
                  <a:gd name="T2" fmla="*/ 120 w 241"/>
                  <a:gd name="T3" fmla="*/ 0 h 122"/>
                  <a:gd name="T4" fmla="*/ 39 w 241"/>
                  <a:gd name="T5" fmla="*/ 61 h 122"/>
                  <a:gd name="T6" fmla="*/ 38 w 241"/>
                  <a:gd name="T7" fmla="*/ 61 h 122"/>
                  <a:gd name="T8" fmla="*/ 0 w 241"/>
                  <a:gd name="T9" fmla="*/ 122 h 122"/>
                  <a:gd name="T10" fmla="*/ 241 w 241"/>
                  <a:gd name="T11" fmla="*/ 122 h 122"/>
                  <a:gd name="T12" fmla="*/ 203 w 241"/>
                  <a:gd name="T13" fmla="*/ 61 h 122"/>
                </a:gdLst>
                <a:ahLst/>
                <a:cxnLst>
                  <a:cxn ang="0">
                    <a:pos x="T0" y="T1"/>
                  </a:cxn>
                  <a:cxn ang="0">
                    <a:pos x="T2" y="T3"/>
                  </a:cxn>
                  <a:cxn ang="0">
                    <a:pos x="T4" y="T5"/>
                  </a:cxn>
                  <a:cxn ang="0">
                    <a:pos x="T6" y="T7"/>
                  </a:cxn>
                  <a:cxn ang="0">
                    <a:pos x="T8" y="T9"/>
                  </a:cxn>
                  <a:cxn ang="0">
                    <a:pos x="T10" y="T11"/>
                  </a:cxn>
                  <a:cxn ang="0">
                    <a:pos x="T12" y="T13"/>
                  </a:cxn>
                </a:cxnLst>
                <a:rect l="0" t="0" r="r" b="b"/>
                <a:pathLst>
                  <a:path w="241" h="122">
                    <a:moveTo>
                      <a:pt x="203" y="61"/>
                    </a:moveTo>
                    <a:lnTo>
                      <a:pt x="120" y="0"/>
                    </a:lnTo>
                    <a:lnTo>
                      <a:pt x="39" y="61"/>
                    </a:lnTo>
                    <a:lnTo>
                      <a:pt x="38" y="61"/>
                    </a:lnTo>
                    <a:lnTo>
                      <a:pt x="0" y="122"/>
                    </a:lnTo>
                    <a:lnTo>
                      <a:pt x="241" y="122"/>
                    </a:lnTo>
                    <a:lnTo>
                      <a:pt x="203" y="61"/>
                    </a:lnTo>
                    <a:close/>
                  </a:path>
                </a:pathLst>
              </a:custGeom>
              <a:solidFill>
                <a:schemeClr val="accent1"/>
              </a:solidFill>
              <a:ln>
                <a:noFill/>
              </a:ln>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15" name="Freeform 52">
                <a:extLst>
                  <a:ext uri="{FF2B5EF4-FFF2-40B4-BE49-F238E27FC236}">
                    <a16:creationId xmlns:a16="http://schemas.microsoft.com/office/drawing/2014/main" id="{6A457FD9-FE39-489B-9AF2-1DDA58D6D9FE}"/>
                  </a:ext>
                </a:extLst>
              </p:cNvPr>
              <p:cNvSpPr>
                <a:spLocks/>
              </p:cNvSpPr>
              <p:nvPr/>
            </p:nvSpPr>
            <p:spPr bwMode="auto">
              <a:xfrm>
                <a:off x="5928407" y="1174751"/>
                <a:ext cx="261937" cy="182564"/>
              </a:xfrm>
              <a:custGeom>
                <a:avLst/>
                <a:gdLst>
                  <a:gd name="T0" fmla="*/ 149 w 156"/>
                  <a:gd name="T1" fmla="*/ 0 h 109"/>
                  <a:gd name="T2" fmla="*/ 6 w 156"/>
                  <a:gd name="T3" fmla="*/ 0 h 109"/>
                  <a:gd name="T4" fmla="*/ 0 w 156"/>
                  <a:gd name="T5" fmla="*/ 6 h 109"/>
                  <a:gd name="T6" fmla="*/ 0 w 156"/>
                  <a:gd name="T7" fmla="*/ 109 h 109"/>
                  <a:gd name="T8" fmla="*/ 0 w 156"/>
                  <a:gd name="T9" fmla="*/ 108 h 109"/>
                  <a:gd name="T10" fmla="*/ 0 w 156"/>
                  <a:gd name="T11" fmla="*/ 109 h 109"/>
                  <a:gd name="T12" fmla="*/ 156 w 156"/>
                  <a:gd name="T13" fmla="*/ 109 h 109"/>
                  <a:gd name="T14" fmla="*/ 156 w 156"/>
                  <a:gd name="T15" fmla="*/ 6 h 109"/>
                  <a:gd name="T16" fmla="*/ 149 w 156"/>
                  <a:gd name="T1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09">
                    <a:moveTo>
                      <a:pt x="149" y="0"/>
                    </a:moveTo>
                    <a:cubicBezTo>
                      <a:pt x="6" y="0"/>
                      <a:pt x="6" y="0"/>
                      <a:pt x="6" y="0"/>
                    </a:cubicBezTo>
                    <a:cubicBezTo>
                      <a:pt x="3" y="0"/>
                      <a:pt x="0" y="3"/>
                      <a:pt x="0" y="6"/>
                    </a:cubicBezTo>
                    <a:cubicBezTo>
                      <a:pt x="0" y="109"/>
                      <a:pt x="0" y="109"/>
                      <a:pt x="0" y="109"/>
                    </a:cubicBezTo>
                    <a:cubicBezTo>
                      <a:pt x="0" y="108"/>
                      <a:pt x="0" y="108"/>
                      <a:pt x="0" y="108"/>
                    </a:cubicBezTo>
                    <a:cubicBezTo>
                      <a:pt x="0" y="109"/>
                      <a:pt x="0" y="109"/>
                      <a:pt x="0" y="109"/>
                    </a:cubicBezTo>
                    <a:cubicBezTo>
                      <a:pt x="156" y="109"/>
                      <a:pt x="156" y="109"/>
                      <a:pt x="156" y="109"/>
                    </a:cubicBezTo>
                    <a:cubicBezTo>
                      <a:pt x="156" y="6"/>
                      <a:pt x="156" y="6"/>
                      <a:pt x="156" y="6"/>
                    </a:cubicBezTo>
                    <a:cubicBezTo>
                      <a:pt x="156" y="3"/>
                      <a:pt x="153" y="0"/>
                      <a:pt x="149" y="0"/>
                    </a:cubicBezTo>
                    <a:close/>
                  </a:path>
                </a:pathLst>
              </a:custGeom>
              <a:solidFill>
                <a:srgbClr val="4FE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16" name="Freeform 174">
                <a:extLst>
                  <a:ext uri="{FF2B5EF4-FFF2-40B4-BE49-F238E27FC236}">
                    <a16:creationId xmlns:a16="http://schemas.microsoft.com/office/drawing/2014/main" id="{2BC35918-98DB-4DBA-B9BA-F36293032DE9}"/>
                  </a:ext>
                </a:extLst>
              </p:cNvPr>
              <p:cNvSpPr>
                <a:spLocks/>
              </p:cNvSpPr>
              <p:nvPr/>
            </p:nvSpPr>
            <p:spPr bwMode="auto">
              <a:xfrm>
                <a:off x="5928407" y="1174751"/>
                <a:ext cx="222249" cy="182564"/>
              </a:xfrm>
              <a:custGeom>
                <a:avLst/>
                <a:gdLst>
                  <a:gd name="T0" fmla="*/ 0 w 132"/>
                  <a:gd name="T1" fmla="*/ 109 h 109"/>
                  <a:gd name="T2" fmla="*/ 23 w 132"/>
                  <a:gd name="T3" fmla="*/ 109 h 109"/>
                  <a:gd name="T4" fmla="*/ 132 w 132"/>
                  <a:gd name="T5" fmla="*/ 0 h 109"/>
                  <a:gd name="T6" fmla="*/ 6 w 132"/>
                  <a:gd name="T7" fmla="*/ 0 h 109"/>
                  <a:gd name="T8" fmla="*/ 0 w 132"/>
                  <a:gd name="T9" fmla="*/ 6 h 109"/>
                  <a:gd name="T10" fmla="*/ 0 w 132"/>
                  <a:gd name="T11" fmla="*/ 109 h 109"/>
                </a:gdLst>
                <a:ahLst/>
                <a:cxnLst>
                  <a:cxn ang="0">
                    <a:pos x="T0" y="T1"/>
                  </a:cxn>
                  <a:cxn ang="0">
                    <a:pos x="T2" y="T3"/>
                  </a:cxn>
                  <a:cxn ang="0">
                    <a:pos x="T4" y="T5"/>
                  </a:cxn>
                  <a:cxn ang="0">
                    <a:pos x="T6" y="T7"/>
                  </a:cxn>
                  <a:cxn ang="0">
                    <a:pos x="T8" y="T9"/>
                  </a:cxn>
                  <a:cxn ang="0">
                    <a:pos x="T10" y="T11"/>
                  </a:cxn>
                </a:cxnLst>
                <a:rect l="0" t="0" r="r" b="b"/>
                <a:pathLst>
                  <a:path w="132" h="109">
                    <a:moveTo>
                      <a:pt x="0" y="109"/>
                    </a:moveTo>
                    <a:cubicBezTo>
                      <a:pt x="23" y="109"/>
                      <a:pt x="23" y="109"/>
                      <a:pt x="23" y="109"/>
                    </a:cubicBezTo>
                    <a:cubicBezTo>
                      <a:pt x="132" y="0"/>
                      <a:pt x="132" y="0"/>
                      <a:pt x="132" y="0"/>
                    </a:cubicBezTo>
                    <a:cubicBezTo>
                      <a:pt x="6" y="0"/>
                      <a:pt x="6" y="0"/>
                      <a:pt x="6" y="0"/>
                    </a:cubicBezTo>
                    <a:cubicBezTo>
                      <a:pt x="2" y="0"/>
                      <a:pt x="0" y="3"/>
                      <a:pt x="0" y="6"/>
                    </a:cubicBezTo>
                    <a:lnTo>
                      <a:pt x="0" y="109"/>
                    </a:lnTo>
                    <a:close/>
                  </a:path>
                </a:pathLst>
              </a:custGeom>
              <a:solidFill>
                <a:schemeClr val="accent1"/>
              </a:solidFill>
              <a:ln>
                <a:noFill/>
              </a:ln>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grpSp>
          <p:nvGrpSpPr>
            <p:cNvPr id="998" name="Group 997">
              <a:extLst>
                <a:ext uri="{FF2B5EF4-FFF2-40B4-BE49-F238E27FC236}">
                  <a16:creationId xmlns:a16="http://schemas.microsoft.com/office/drawing/2014/main" id="{7E0D382A-5BFF-455E-B763-A2D66B845A12}"/>
                </a:ext>
              </a:extLst>
            </p:cNvPr>
            <p:cNvGrpSpPr/>
            <p:nvPr/>
          </p:nvGrpSpPr>
          <p:grpSpPr>
            <a:xfrm>
              <a:off x="2807379" y="2979872"/>
              <a:ext cx="960120" cy="256032"/>
              <a:chOff x="2385575" y="4874551"/>
              <a:chExt cx="960120" cy="256032"/>
            </a:xfrm>
          </p:grpSpPr>
          <p:sp>
            <p:nvSpPr>
              <p:cNvPr id="1009" name="Rectangle 1008">
                <a:extLst>
                  <a:ext uri="{FF2B5EF4-FFF2-40B4-BE49-F238E27FC236}">
                    <a16:creationId xmlns:a16="http://schemas.microsoft.com/office/drawing/2014/main" id="{7CF09B29-492E-4224-B4EF-ABF59662A0DC}"/>
                  </a:ext>
                  <a:ext uri="{C183D7F6-B498-43B3-948B-1728B52AA6E4}">
                    <adec:decorative xmlns:adec="http://schemas.microsoft.com/office/drawing/2017/decorative" val="1"/>
                  </a:ext>
                </a:extLst>
              </p:cNvPr>
              <p:cNvSpPr/>
              <p:nvPr/>
            </p:nvSpPr>
            <p:spPr bwMode="auto">
              <a:xfrm>
                <a:off x="2385575" y="4874551"/>
                <a:ext cx="960120"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Dynamics 365</a:t>
                </a:r>
              </a:p>
            </p:txBody>
          </p:sp>
          <p:grpSp>
            <p:nvGrpSpPr>
              <p:cNvPr id="1010" name="laptop">
                <a:extLst>
                  <a:ext uri="{FF2B5EF4-FFF2-40B4-BE49-F238E27FC236}">
                    <a16:creationId xmlns:a16="http://schemas.microsoft.com/office/drawing/2014/main" id="{4F785C97-6AE7-4CDD-BE08-E50863948E15}"/>
                  </a:ext>
                  <a:ext uri="{C183D7F6-B498-43B3-948B-1728B52AA6E4}">
                    <adec:decorative xmlns:adec="http://schemas.microsoft.com/office/drawing/2017/decorative" val="1"/>
                  </a:ext>
                </a:extLst>
              </p:cNvPr>
              <p:cNvGrpSpPr/>
              <p:nvPr/>
            </p:nvGrpSpPr>
            <p:grpSpPr>
              <a:xfrm>
                <a:off x="3129744" y="4945307"/>
                <a:ext cx="168040" cy="122716"/>
                <a:chOff x="5866495" y="1174751"/>
                <a:chExt cx="382588" cy="279400"/>
              </a:xfrm>
            </p:grpSpPr>
            <p:sp>
              <p:nvSpPr>
                <p:cNvPr id="1011" name="Freeform 51">
                  <a:extLst>
                    <a:ext uri="{FF2B5EF4-FFF2-40B4-BE49-F238E27FC236}">
                      <a16:creationId xmlns:a16="http://schemas.microsoft.com/office/drawing/2014/main" id="{034368C2-7EE0-4209-BD93-491B805DEE9C}"/>
                    </a:ext>
                  </a:extLst>
                </p:cNvPr>
                <p:cNvSpPr>
                  <a:spLocks/>
                </p:cNvSpPr>
                <p:nvPr/>
              </p:nvSpPr>
              <p:spPr bwMode="auto">
                <a:xfrm>
                  <a:off x="5866495" y="1260476"/>
                  <a:ext cx="382588" cy="193675"/>
                </a:xfrm>
                <a:custGeom>
                  <a:avLst/>
                  <a:gdLst>
                    <a:gd name="T0" fmla="*/ 203 w 241"/>
                    <a:gd name="T1" fmla="*/ 61 h 122"/>
                    <a:gd name="T2" fmla="*/ 120 w 241"/>
                    <a:gd name="T3" fmla="*/ 0 h 122"/>
                    <a:gd name="T4" fmla="*/ 39 w 241"/>
                    <a:gd name="T5" fmla="*/ 61 h 122"/>
                    <a:gd name="T6" fmla="*/ 38 w 241"/>
                    <a:gd name="T7" fmla="*/ 61 h 122"/>
                    <a:gd name="T8" fmla="*/ 0 w 241"/>
                    <a:gd name="T9" fmla="*/ 122 h 122"/>
                    <a:gd name="T10" fmla="*/ 241 w 241"/>
                    <a:gd name="T11" fmla="*/ 122 h 122"/>
                    <a:gd name="T12" fmla="*/ 203 w 241"/>
                    <a:gd name="T13" fmla="*/ 61 h 122"/>
                  </a:gdLst>
                  <a:ahLst/>
                  <a:cxnLst>
                    <a:cxn ang="0">
                      <a:pos x="T0" y="T1"/>
                    </a:cxn>
                    <a:cxn ang="0">
                      <a:pos x="T2" y="T3"/>
                    </a:cxn>
                    <a:cxn ang="0">
                      <a:pos x="T4" y="T5"/>
                    </a:cxn>
                    <a:cxn ang="0">
                      <a:pos x="T6" y="T7"/>
                    </a:cxn>
                    <a:cxn ang="0">
                      <a:pos x="T8" y="T9"/>
                    </a:cxn>
                    <a:cxn ang="0">
                      <a:pos x="T10" y="T11"/>
                    </a:cxn>
                    <a:cxn ang="0">
                      <a:pos x="T12" y="T13"/>
                    </a:cxn>
                  </a:cxnLst>
                  <a:rect l="0" t="0" r="r" b="b"/>
                  <a:pathLst>
                    <a:path w="241" h="122">
                      <a:moveTo>
                        <a:pt x="203" y="61"/>
                      </a:moveTo>
                      <a:lnTo>
                        <a:pt x="120" y="0"/>
                      </a:lnTo>
                      <a:lnTo>
                        <a:pt x="39" y="61"/>
                      </a:lnTo>
                      <a:lnTo>
                        <a:pt x="38" y="61"/>
                      </a:lnTo>
                      <a:lnTo>
                        <a:pt x="0" y="122"/>
                      </a:lnTo>
                      <a:lnTo>
                        <a:pt x="241" y="122"/>
                      </a:lnTo>
                      <a:lnTo>
                        <a:pt x="203" y="61"/>
                      </a:lnTo>
                      <a:close/>
                    </a:path>
                  </a:pathLst>
                </a:custGeom>
                <a:solidFill>
                  <a:schemeClr val="accent1"/>
                </a:solidFill>
                <a:ln>
                  <a:noFill/>
                </a:ln>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12" name="Freeform 52">
                  <a:extLst>
                    <a:ext uri="{FF2B5EF4-FFF2-40B4-BE49-F238E27FC236}">
                      <a16:creationId xmlns:a16="http://schemas.microsoft.com/office/drawing/2014/main" id="{027C1BDE-7478-435D-9FD6-E4F53B1A0E30}"/>
                    </a:ext>
                  </a:extLst>
                </p:cNvPr>
                <p:cNvSpPr>
                  <a:spLocks/>
                </p:cNvSpPr>
                <p:nvPr/>
              </p:nvSpPr>
              <p:spPr bwMode="auto">
                <a:xfrm>
                  <a:off x="5928407" y="1174751"/>
                  <a:ext cx="261937" cy="182564"/>
                </a:xfrm>
                <a:custGeom>
                  <a:avLst/>
                  <a:gdLst>
                    <a:gd name="T0" fmla="*/ 149 w 156"/>
                    <a:gd name="T1" fmla="*/ 0 h 109"/>
                    <a:gd name="T2" fmla="*/ 6 w 156"/>
                    <a:gd name="T3" fmla="*/ 0 h 109"/>
                    <a:gd name="T4" fmla="*/ 0 w 156"/>
                    <a:gd name="T5" fmla="*/ 6 h 109"/>
                    <a:gd name="T6" fmla="*/ 0 w 156"/>
                    <a:gd name="T7" fmla="*/ 109 h 109"/>
                    <a:gd name="T8" fmla="*/ 0 w 156"/>
                    <a:gd name="T9" fmla="*/ 108 h 109"/>
                    <a:gd name="T10" fmla="*/ 0 w 156"/>
                    <a:gd name="T11" fmla="*/ 109 h 109"/>
                    <a:gd name="T12" fmla="*/ 156 w 156"/>
                    <a:gd name="T13" fmla="*/ 109 h 109"/>
                    <a:gd name="T14" fmla="*/ 156 w 156"/>
                    <a:gd name="T15" fmla="*/ 6 h 109"/>
                    <a:gd name="T16" fmla="*/ 149 w 156"/>
                    <a:gd name="T1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09">
                      <a:moveTo>
                        <a:pt x="149" y="0"/>
                      </a:moveTo>
                      <a:cubicBezTo>
                        <a:pt x="6" y="0"/>
                        <a:pt x="6" y="0"/>
                        <a:pt x="6" y="0"/>
                      </a:cubicBezTo>
                      <a:cubicBezTo>
                        <a:pt x="3" y="0"/>
                        <a:pt x="0" y="3"/>
                        <a:pt x="0" y="6"/>
                      </a:cubicBezTo>
                      <a:cubicBezTo>
                        <a:pt x="0" y="109"/>
                        <a:pt x="0" y="109"/>
                        <a:pt x="0" y="109"/>
                      </a:cubicBezTo>
                      <a:cubicBezTo>
                        <a:pt x="0" y="108"/>
                        <a:pt x="0" y="108"/>
                        <a:pt x="0" y="108"/>
                      </a:cubicBezTo>
                      <a:cubicBezTo>
                        <a:pt x="0" y="109"/>
                        <a:pt x="0" y="109"/>
                        <a:pt x="0" y="109"/>
                      </a:cubicBezTo>
                      <a:cubicBezTo>
                        <a:pt x="156" y="109"/>
                        <a:pt x="156" y="109"/>
                        <a:pt x="156" y="109"/>
                      </a:cubicBezTo>
                      <a:cubicBezTo>
                        <a:pt x="156" y="6"/>
                        <a:pt x="156" y="6"/>
                        <a:pt x="156" y="6"/>
                      </a:cubicBezTo>
                      <a:cubicBezTo>
                        <a:pt x="156" y="3"/>
                        <a:pt x="153" y="0"/>
                        <a:pt x="149" y="0"/>
                      </a:cubicBezTo>
                      <a:close/>
                    </a:path>
                  </a:pathLst>
                </a:custGeom>
                <a:solidFill>
                  <a:srgbClr val="4FE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13" name="Freeform 174">
                  <a:extLst>
                    <a:ext uri="{FF2B5EF4-FFF2-40B4-BE49-F238E27FC236}">
                      <a16:creationId xmlns:a16="http://schemas.microsoft.com/office/drawing/2014/main" id="{1D69E922-7DFB-4FAF-BD3F-79744BF8C39E}"/>
                    </a:ext>
                  </a:extLst>
                </p:cNvPr>
                <p:cNvSpPr>
                  <a:spLocks/>
                </p:cNvSpPr>
                <p:nvPr/>
              </p:nvSpPr>
              <p:spPr bwMode="auto">
                <a:xfrm>
                  <a:off x="5928407" y="1174751"/>
                  <a:ext cx="222249" cy="182564"/>
                </a:xfrm>
                <a:custGeom>
                  <a:avLst/>
                  <a:gdLst>
                    <a:gd name="T0" fmla="*/ 0 w 132"/>
                    <a:gd name="T1" fmla="*/ 109 h 109"/>
                    <a:gd name="T2" fmla="*/ 23 w 132"/>
                    <a:gd name="T3" fmla="*/ 109 h 109"/>
                    <a:gd name="T4" fmla="*/ 132 w 132"/>
                    <a:gd name="T5" fmla="*/ 0 h 109"/>
                    <a:gd name="T6" fmla="*/ 6 w 132"/>
                    <a:gd name="T7" fmla="*/ 0 h 109"/>
                    <a:gd name="T8" fmla="*/ 0 w 132"/>
                    <a:gd name="T9" fmla="*/ 6 h 109"/>
                    <a:gd name="T10" fmla="*/ 0 w 132"/>
                    <a:gd name="T11" fmla="*/ 109 h 109"/>
                  </a:gdLst>
                  <a:ahLst/>
                  <a:cxnLst>
                    <a:cxn ang="0">
                      <a:pos x="T0" y="T1"/>
                    </a:cxn>
                    <a:cxn ang="0">
                      <a:pos x="T2" y="T3"/>
                    </a:cxn>
                    <a:cxn ang="0">
                      <a:pos x="T4" y="T5"/>
                    </a:cxn>
                    <a:cxn ang="0">
                      <a:pos x="T6" y="T7"/>
                    </a:cxn>
                    <a:cxn ang="0">
                      <a:pos x="T8" y="T9"/>
                    </a:cxn>
                    <a:cxn ang="0">
                      <a:pos x="T10" y="T11"/>
                    </a:cxn>
                  </a:cxnLst>
                  <a:rect l="0" t="0" r="r" b="b"/>
                  <a:pathLst>
                    <a:path w="132" h="109">
                      <a:moveTo>
                        <a:pt x="0" y="109"/>
                      </a:moveTo>
                      <a:cubicBezTo>
                        <a:pt x="23" y="109"/>
                        <a:pt x="23" y="109"/>
                        <a:pt x="23" y="109"/>
                      </a:cubicBezTo>
                      <a:cubicBezTo>
                        <a:pt x="132" y="0"/>
                        <a:pt x="132" y="0"/>
                        <a:pt x="132" y="0"/>
                      </a:cubicBezTo>
                      <a:cubicBezTo>
                        <a:pt x="6" y="0"/>
                        <a:pt x="6" y="0"/>
                        <a:pt x="6" y="0"/>
                      </a:cubicBezTo>
                      <a:cubicBezTo>
                        <a:pt x="2" y="0"/>
                        <a:pt x="0" y="3"/>
                        <a:pt x="0" y="6"/>
                      </a:cubicBezTo>
                      <a:lnTo>
                        <a:pt x="0" y="109"/>
                      </a:lnTo>
                      <a:close/>
                    </a:path>
                  </a:pathLst>
                </a:custGeom>
                <a:solidFill>
                  <a:schemeClr val="accent1"/>
                </a:solidFill>
                <a:ln>
                  <a:noFill/>
                </a:ln>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grpSp>
        <p:grpSp>
          <p:nvGrpSpPr>
            <p:cNvPr id="999" name="Group 998">
              <a:extLst>
                <a:ext uri="{FF2B5EF4-FFF2-40B4-BE49-F238E27FC236}">
                  <a16:creationId xmlns:a16="http://schemas.microsoft.com/office/drawing/2014/main" id="{3C82A9E3-4EA7-4549-9D02-2EEC46967D6A}"/>
                </a:ext>
              </a:extLst>
            </p:cNvPr>
            <p:cNvGrpSpPr/>
            <p:nvPr/>
          </p:nvGrpSpPr>
          <p:grpSpPr>
            <a:xfrm>
              <a:off x="1787643" y="2670731"/>
              <a:ext cx="960120" cy="256032"/>
              <a:chOff x="2385575" y="5183691"/>
              <a:chExt cx="960120" cy="256032"/>
            </a:xfrm>
          </p:grpSpPr>
          <p:sp>
            <p:nvSpPr>
              <p:cNvPr id="1007" name="Rectangle 1006">
                <a:extLst>
                  <a:ext uri="{FF2B5EF4-FFF2-40B4-BE49-F238E27FC236}">
                    <a16:creationId xmlns:a16="http://schemas.microsoft.com/office/drawing/2014/main" id="{F63102AA-3E4E-4309-8124-189BF03A7040}"/>
                  </a:ext>
                  <a:ext uri="{C183D7F6-B498-43B3-948B-1728B52AA6E4}">
                    <adec:decorative xmlns:adec="http://schemas.microsoft.com/office/drawing/2017/decorative" val="1"/>
                  </a:ext>
                </a:extLst>
              </p:cNvPr>
              <p:cNvSpPr/>
              <p:nvPr/>
            </p:nvSpPr>
            <p:spPr bwMode="auto">
              <a:xfrm>
                <a:off x="2385575" y="5183691"/>
                <a:ext cx="960120"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Azure SQL </a:t>
                </a:r>
              </a:p>
            </p:txBody>
          </p:sp>
          <p:pic>
            <p:nvPicPr>
              <p:cNvPr id="1008" name="Graphic 1007">
                <a:extLst>
                  <a:ext uri="{FF2B5EF4-FFF2-40B4-BE49-F238E27FC236}">
                    <a16:creationId xmlns:a16="http://schemas.microsoft.com/office/drawing/2014/main" id="{BE361D41-5E6B-4E70-B0E6-18842A6E9921}"/>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3138354" y="5230745"/>
                <a:ext cx="123825" cy="161925"/>
              </a:xfrm>
              <a:prstGeom prst="rect">
                <a:avLst/>
              </a:prstGeom>
            </p:spPr>
          </p:pic>
        </p:grpSp>
        <p:sp>
          <p:nvSpPr>
            <p:cNvPr id="1000" name="Rectangle 999">
              <a:extLst>
                <a:ext uri="{FF2B5EF4-FFF2-40B4-BE49-F238E27FC236}">
                  <a16:creationId xmlns:a16="http://schemas.microsoft.com/office/drawing/2014/main" id="{BAD79E41-0491-42DF-B918-864BB717D2E0}"/>
                </a:ext>
                <a:ext uri="{C183D7F6-B498-43B3-948B-1728B52AA6E4}">
                  <adec:decorative xmlns:adec="http://schemas.microsoft.com/office/drawing/2017/decorative" val="1"/>
                </a:ext>
              </a:extLst>
            </p:cNvPr>
            <p:cNvSpPr/>
            <p:nvPr/>
          </p:nvSpPr>
          <p:spPr bwMode="auto">
            <a:xfrm>
              <a:off x="3814587" y="2670731"/>
              <a:ext cx="969264"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Azure SQL </a:t>
              </a:r>
              <a:b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DB Edge</a:t>
              </a:r>
            </a:p>
          </p:txBody>
        </p:sp>
        <p:sp>
          <p:nvSpPr>
            <p:cNvPr id="1001" name="Rectangle 1000">
              <a:extLst>
                <a:ext uri="{FF2B5EF4-FFF2-40B4-BE49-F238E27FC236}">
                  <a16:creationId xmlns:a16="http://schemas.microsoft.com/office/drawing/2014/main" id="{4E9544D9-9BF4-4AC7-AC3B-721D79056C1C}"/>
                </a:ext>
                <a:ext uri="{C183D7F6-B498-43B3-948B-1728B52AA6E4}">
                  <adec:decorative xmlns:adec="http://schemas.microsoft.com/office/drawing/2017/decorative" val="1"/>
                </a:ext>
              </a:extLst>
            </p:cNvPr>
            <p:cNvSpPr/>
            <p:nvPr/>
          </p:nvSpPr>
          <p:spPr bwMode="auto">
            <a:xfrm>
              <a:off x="2798235" y="3289012"/>
              <a:ext cx="969264"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Azure DB </a:t>
              </a:r>
              <a:b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for MariaDB</a:t>
              </a:r>
            </a:p>
          </p:txBody>
        </p:sp>
        <p:sp>
          <p:nvSpPr>
            <p:cNvPr id="1002" name="Rectangle 1001">
              <a:extLst>
                <a:ext uri="{FF2B5EF4-FFF2-40B4-BE49-F238E27FC236}">
                  <a16:creationId xmlns:a16="http://schemas.microsoft.com/office/drawing/2014/main" id="{46B62E9F-5DB9-44AD-9C78-DC46CBBB9329}"/>
                </a:ext>
                <a:ext uri="{C183D7F6-B498-43B3-948B-1728B52AA6E4}">
                  <adec:decorative xmlns:adec="http://schemas.microsoft.com/office/drawing/2017/decorative" val="1"/>
                </a:ext>
              </a:extLst>
            </p:cNvPr>
            <p:cNvSpPr/>
            <p:nvPr/>
          </p:nvSpPr>
          <p:spPr bwMode="auto">
            <a:xfrm>
              <a:off x="3814587" y="2979872"/>
              <a:ext cx="960120"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Azure DB</a:t>
              </a:r>
              <a:b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for MySQL</a:t>
              </a:r>
            </a:p>
          </p:txBody>
        </p:sp>
        <p:sp>
          <p:nvSpPr>
            <p:cNvPr id="1003" name="Rectangle 1002">
              <a:extLst>
                <a:ext uri="{FF2B5EF4-FFF2-40B4-BE49-F238E27FC236}">
                  <a16:creationId xmlns:a16="http://schemas.microsoft.com/office/drawing/2014/main" id="{93A81DDD-04D1-4C8A-8E3F-D13469C949FC}"/>
                </a:ext>
                <a:ext uri="{C183D7F6-B498-43B3-948B-1728B52AA6E4}">
                  <adec:decorative xmlns:adec="http://schemas.microsoft.com/office/drawing/2017/decorative" val="1"/>
                </a:ext>
              </a:extLst>
            </p:cNvPr>
            <p:cNvSpPr/>
            <p:nvPr/>
          </p:nvSpPr>
          <p:spPr bwMode="auto">
            <a:xfrm>
              <a:off x="3814587" y="3289012"/>
              <a:ext cx="969264" cy="256032"/>
            </a:xfrm>
            <a:prstGeom prst="rect">
              <a:avLst/>
            </a:prstGeom>
            <a:solidFill>
              <a:schemeClr val="bg1">
                <a:lumMod val="95000"/>
              </a:schemeClr>
            </a:solidFill>
            <a:ln w="15875">
              <a:solidFill>
                <a:schemeClr val="bg1">
                  <a:lumMod val="75000"/>
                </a:schemeClr>
              </a:solidFil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marL="0" marR="0" lvl="0" indent="0" algn="l" defTabSz="710593" rtl="0" eaLnBrk="1" fontAlgn="auto" latinLnBrk="0" hangingPunct="1">
                <a:spcBef>
                  <a:spcPct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t>
              </a:r>
            </a:p>
          </p:txBody>
        </p:sp>
        <p:pic>
          <p:nvPicPr>
            <p:cNvPr id="1004" name="Graphic 1003">
              <a:extLst>
                <a:ext uri="{FF2B5EF4-FFF2-40B4-BE49-F238E27FC236}">
                  <a16:creationId xmlns:a16="http://schemas.microsoft.com/office/drawing/2014/main" id="{BDF11ED4-7816-4692-8CC9-5ECD13B4B43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511233" y="3322336"/>
              <a:ext cx="195442" cy="195442"/>
            </a:xfrm>
            <a:prstGeom prst="rect">
              <a:avLst/>
            </a:prstGeom>
          </p:spPr>
        </p:pic>
        <p:pic>
          <p:nvPicPr>
            <p:cNvPr id="1005" name="Graphic 1004">
              <a:extLst>
                <a:ext uri="{FF2B5EF4-FFF2-40B4-BE49-F238E27FC236}">
                  <a16:creationId xmlns:a16="http://schemas.microsoft.com/office/drawing/2014/main" id="{99465FA2-FC5A-4E81-B01C-C622BCA3D0C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536889" y="3012471"/>
              <a:ext cx="197337" cy="197337"/>
            </a:xfrm>
            <a:prstGeom prst="rect">
              <a:avLst/>
            </a:prstGeom>
          </p:spPr>
        </p:pic>
        <p:pic>
          <p:nvPicPr>
            <p:cNvPr id="1006" name="Graphic 1005">
              <a:extLst>
                <a:ext uri="{FF2B5EF4-FFF2-40B4-BE49-F238E27FC236}">
                  <a16:creationId xmlns:a16="http://schemas.microsoft.com/office/drawing/2014/main" id="{E78A0DF5-41CB-4986-BB35-CB564A7B414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534683" y="2700789"/>
              <a:ext cx="201748" cy="201748"/>
            </a:xfrm>
            <a:prstGeom prst="rect">
              <a:avLst/>
            </a:prstGeom>
          </p:spPr>
        </p:pic>
      </p:grpSp>
      <p:cxnSp>
        <p:nvCxnSpPr>
          <p:cNvPr id="1026" name="Straight Arrow Connector 1025" descr="Blue arrow">
            <a:extLst>
              <a:ext uri="{FF2B5EF4-FFF2-40B4-BE49-F238E27FC236}">
                <a16:creationId xmlns:a16="http://schemas.microsoft.com/office/drawing/2014/main" id="{2F433211-82D8-4C85-BE0F-4179143DBB6B}"/>
              </a:ext>
            </a:extLst>
          </p:cNvPr>
          <p:cNvCxnSpPr>
            <a:cxnSpLocks/>
          </p:cNvCxnSpPr>
          <p:nvPr/>
        </p:nvCxnSpPr>
        <p:spPr>
          <a:xfrm rot="16200000">
            <a:off x="5506634" y="3594070"/>
            <a:ext cx="82296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sp>
        <p:nvSpPr>
          <p:cNvPr id="1027" name="Rectangle 1026">
            <a:extLst>
              <a:ext uri="{FF2B5EF4-FFF2-40B4-BE49-F238E27FC236}">
                <a16:creationId xmlns:a16="http://schemas.microsoft.com/office/drawing/2014/main" id="{EB6BFEF4-2A82-4F57-AADD-BE2514286B69}"/>
              </a:ext>
            </a:extLst>
          </p:cNvPr>
          <p:cNvSpPr/>
          <p:nvPr/>
        </p:nvSpPr>
        <p:spPr bwMode="auto">
          <a:xfrm>
            <a:off x="3988459" y="3913300"/>
            <a:ext cx="2103120" cy="317541"/>
          </a:xfrm>
          <a:prstGeom prst="rect">
            <a:avLst/>
          </a:prstGeom>
          <a:solidFill>
            <a:schemeClr val="bg1">
              <a:lumMod val="95000"/>
            </a:schemeClr>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Batch ingestion service</a:t>
            </a:r>
          </a:p>
        </p:txBody>
      </p:sp>
      <p:pic>
        <p:nvPicPr>
          <p:cNvPr id="1028" name="Graphic 1027">
            <a:extLst>
              <a:ext uri="{FF2B5EF4-FFF2-40B4-BE49-F238E27FC236}">
                <a16:creationId xmlns:a16="http://schemas.microsoft.com/office/drawing/2014/main" id="{88B1477B-23D2-4BBC-89FB-972678218ED9}"/>
              </a:ext>
              <a:ext uri="{C183D7F6-B498-43B3-948B-1728B52AA6E4}">
                <adec:decorative xmlns:adec="http://schemas.microsoft.com/office/drawing/2017/decorative" val="1"/>
              </a:ext>
            </a:extLst>
          </p:cNvPr>
          <p:cNvPicPr>
            <a:picLocks noChangeAspect="1"/>
          </p:cNvPicPr>
          <p:nvPr/>
        </p:nvPicPr>
        <p:blipFill>
          <a:blip r:embed="rId62">
            <a:extLst>
              <a:ext uri="{28A0092B-C50C-407E-A947-70E740481C1C}">
                <a14:useLocalDpi xmlns:a14="http://schemas.microsoft.com/office/drawing/2010/main" val="0"/>
              </a:ext>
              <a:ext uri="{96DAC541-7B7A-43D3-8B79-37D633B846F1}">
                <asvg:svgBlip xmlns:asvg="http://schemas.microsoft.com/office/drawing/2016/SVG/main" r:embed="rId63"/>
              </a:ext>
            </a:extLst>
          </a:blip>
          <a:srcRect/>
          <a:stretch/>
        </p:blipFill>
        <p:spPr>
          <a:xfrm>
            <a:off x="5785672" y="3946201"/>
            <a:ext cx="251738" cy="251738"/>
          </a:xfrm>
          <a:prstGeom prst="rect">
            <a:avLst/>
          </a:prstGeom>
        </p:spPr>
      </p:pic>
      <p:sp>
        <p:nvSpPr>
          <p:cNvPr id="1029" name="Freeform: Shape 1028">
            <a:extLst>
              <a:ext uri="{FF2B5EF4-FFF2-40B4-BE49-F238E27FC236}">
                <a16:creationId xmlns:a16="http://schemas.microsoft.com/office/drawing/2014/main" id="{4FB87C2F-C538-4860-B892-017195229269}"/>
              </a:ext>
            </a:extLst>
          </p:cNvPr>
          <p:cNvSpPr/>
          <p:nvPr/>
        </p:nvSpPr>
        <p:spPr bwMode="auto">
          <a:xfrm>
            <a:off x="5786651" y="2466004"/>
            <a:ext cx="0" cy="548640"/>
          </a:xfrm>
          <a:custGeom>
            <a:avLst/>
            <a:gdLst>
              <a:gd name="connsiteX0" fmla="*/ 0 w 0"/>
              <a:gd name="connsiteY0" fmla="*/ 268224 h 268224"/>
              <a:gd name="connsiteX1" fmla="*/ 0 w 0"/>
              <a:gd name="connsiteY1" fmla="*/ 0 h 268224"/>
            </a:gdLst>
            <a:ahLst/>
            <a:cxnLst>
              <a:cxn ang="0">
                <a:pos x="connsiteX0" y="connsiteY0"/>
              </a:cxn>
              <a:cxn ang="0">
                <a:pos x="connsiteX1" y="connsiteY1"/>
              </a:cxn>
            </a:cxnLst>
            <a:rect l="l" t="t" r="r" b="b"/>
            <a:pathLst>
              <a:path h="268224">
                <a:moveTo>
                  <a:pt x="0" y="268224"/>
                </a:moveTo>
                <a:lnTo>
                  <a:pt x="0" y="0"/>
                </a:lnTo>
              </a:path>
            </a:pathLst>
          </a:cu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0" name="Oval 1029" descr="Dark blue circle">
            <a:extLst>
              <a:ext uri="{FF2B5EF4-FFF2-40B4-BE49-F238E27FC236}">
                <a16:creationId xmlns:a16="http://schemas.microsoft.com/office/drawing/2014/main" id="{FCB9BD98-8DD8-4C0A-B996-1A3D55F7B9A9}"/>
              </a:ext>
            </a:extLst>
          </p:cNvPr>
          <p:cNvSpPr/>
          <p:nvPr/>
        </p:nvSpPr>
        <p:spPr bwMode="auto">
          <a:xfrm>
            <a:off x="5738157" y="3010773"/>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31" name="Oval 1030" descr="Dark blue circle">
            <a:extLst>
              <a:ext uri="{FF2B5EF4-FFF2-40B4-BE49-F238E27FC236}">
                <a16:creationId xmlns:a16="http://schemas.microsoft.com/office/drawing/2014/main" id="{6B5B07F0-5A8F-4BC0-BB7F-71B9814FE562}"/>
              </a:ext>
            </a:extLst>
          </p:cNvPr>
          <p:cNvSpPr/>
          <p:nvPr/>
        </p:nvSpPr>
        <p:spPr bwMode="auto">
          <a:xfrm>
            <a:off x="7172475" y="3027179"/>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32" name="Oval 1031" descr="Dark blue circle">
            <a:extLst>
              <a:ext uri="{FF2B5EF4-FFF2-40B4-BE49-F238E27FC236}">
                <a16:creationId xmlns:a16="http://schemas.microsoft.com/office/drawing/2014/main" id="{7439B604-7716-4B71-889A-CF3ABB96806C}"/>
              </a:ext>
            </a:extLst>
          </p:cNvPr>
          <p:cNvSpPr/>
          <p:nvPr/>
        </p:nvSpPr>
        <p:spPr bwMode="auto">
          <a:xfrm>
            <a:off x="10068679" y="3018747"/>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33" name="Rectangle 1032">
            <a:extLst>
              <a:ext uri="{FF2B5EF4-FFF2-40B4-BE49-F238E27FC236}">
                <a16:creationId xmlns:a16="http://schemas.microsoft.com/office/drawing/2014/main" id="{3A52CFB2-08E1-4EB1-8220-0A908197392E}"/>
              </a:ext>
              <a:ext uri="{C183D7F6-B498-43B3-948B-1728B52AA6E4}">
                <adec:decorative xmlns:adec="http://schemas.microsoft.com/office/drawing/2017/decorative" val="1"/>
              </a:ext>
            </a:extLst>
          </p:cNvPr>
          <p:cNvSpPr/>
          <p:nvPr/>
        </p:nvSpPr>
        <p:spPr bwMode="auto">
          <a:xfrm>
            <a:off x="5489318" y="2958854"/>
            <a:ext cx="4771624" cy="206838"/>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0" bIns="45720" numCol="1" spcCol="0" rtlCol="0" fromWordArt="0" anchor="b" anchorCtr="0" forceAA="0" compatLnSpc="1">
            <a:prstTxWarp prst="textNoShape">
              <a:avLst/>
            </a:prstTxWarp>
            <a:noAutofit/>
          </a:bodyPr>
          <a:lstStyle/>
          <a:p>
            <a:pPr defTabSz="710593" fontAlgn="base">
              <a:spcBef>
                <a:spcPct val="0"/>
              </a:spcBef>
              <a:spcAft>
                <a:spcPct val="0"/>
              </a:spcAft>
            </a:pPr>
            <a:r>
              <a:rPr lang="en-US" sz="900" kern="0">
                <a:solidFill>
                  <a:srgbClr val="000000"/>
                </a:solidFill>
                <a:latin typeface="Segoe UI Semibold" panose="020B0702040204020203" pitchFamily="34" charset="0"/>
                <a:cs typeface="Segoe UI Semibold" panose="020B0702040204020203" pitchFamily="34" charset="0"/>
              </a:rPr>
              <a:t>Logical data warehouse &amp; Data lake</a:t>
            </a:r>
          </a:p>
        </p:txBody>
      </p:sp>
      <p:grpSp>
        <p:nvGrpSpPr>
          <p:cNvPr id="1034" name="Group 1033">
            <a:extLst>
              <a:ext uri="{FF2B5EF4-FFF2-40B4-BE49-F238E27FC236}">
                <a16:creationId xmlns:a16="http://schemas.microsoft.com/office/drawing/2014/main" id="{3462A65A-9FB8-4C11-9DAD-6BF32ADDA993}"/>
              </a:ext>
            </a:extLst>
          </p:cNvPr>
          <p:cNvGrpSpPr/>
          <p:nvPr/>
        </p:nvGrpSpPr>
        <p:grpSpPr>
          <a:xfrm>
            <a:off x="8189894" y="2968515"/>
            <a:ext cx="1047862" cy="200055"/>
            <a:chOff x="6490993" y="2102900"/>
            <a:chExt cx="1047862" cy="200055"/>
          </a:xfrm>
        </p:grpSpPr>
        <p:sp>
          <p:nvSpPr>
            <p:cNvPr id="1035" name="Rectangle 1034">
              <a:extLst>
                <a:ext uri="{FF2B5EF4-FFF2-40B4-BE49-F238E27FC236}">
                  <a16:creationId xmlns:a16="http://schemas.microsoft.com/office/drawing/2014/main" id="{970DFA49-5D05-4AE5-A8DC-640FD96DC8FB}"/>
                </a:ext>
              </a:extLst>
            </p:cNvPr>
            <p:cNvSpPr/>
            <p:nvPr/>
          </p:nvSpPr>
          <p:spPr>
            <a:xfrm>
              <a:off x="6568718" y="2102900"/>
              <a:ext cx="970137" cy="200055"/>
            </a:xfrm>
            <a:prstGeom prst="rect">
              <a:avLst/>
            </a:prstGeom>
          </p:spPr>
          <p:txBody>
            <a:bodyPr wrap="none">
              <a:spAutoFit/>
            </a:bodyPr>
            <a:lstStyle/>
            <a:p>
              <a:r>
                <a:rPr lang="en-US" sz="700" kern="0">
                  <a:solidFill>
                    <a:srgbClr val="0078D4"/>
                  </a:solidFill>
                  <a:cs typeface="Segoe UI Semibold" panose="020B0702040204020203" pitchFamily="34" charset="0"/>
                </a:rPr>
                <a:t>Analytics-optimized</a:t>
              </a:r>
              <a:endParaRPr lang="en-US"/>
            </a:p>
          </p:txBody>
        </p:sp>
        <p:grpSp>
          <p:nvGrpSpPr>
            <p:cNvPr id="1036" name="data 2" descr="data, progress">
              <a:extLst>
                <a:ext uri="{FF2B5EF4-FFF2-40B4-BE49-F238E27FC236}">
                  <a16:creationId xmlns:a16="http://schemas.microsoft.com/office/drawing/2014/main" id="{44795201-BAEC-44F9-AE90-97974DF3967C}"/>
                </a:ext>
              </a:extLst>
            </p:cNvPr>
            <p:cNvGrpSpPr/>
            <p:nvPr/>
          </p:nvGrpSpPr>
          <p:grpSpPr>
            <a:xfrm>
              <a:off x="6490993" y="2140156"/>
              <a:ext cx="139754" cy="135703"/>
              <a:chOff x="5375441" y="1172376"/>
              <a:chExt cx="536922" cy="521359"/>
            </a:xfrm>
          </p:grpSpPr>
          <p:sp>
            <p:nvSpPr>
              <p:cNvPr id="1037" name="Rectangle 35">
                <a:extLst>
                  <a:ext uri="{FF2B5EF4-FFF2-40B4-BE49-F238E27FC236}">
                    <a16:creationId xmlns:a16="http://schemas.microsoft.com/office/drawing/2014/main" id="{61679835-F6DE-4388-AA96-04F04484A62E}"/>
                  </a:ext>
                </a:extLst>
              </p:cNvPr>
              <p:cNvSpPr>
                <a:spLocks noChangeArrowheads="1"/>
              </p:cNvSpPr>
              <p:nvPr/>
            </p:nvSpPr>
            <p:spPr bwMode="auto">
              <a:xfrm>
                <a:off x="5655574" y="1264197"/>
                <a:ext cx="56027" cy="407749"/>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algn="ctr" defTabSz="896386" fontAlgn="base"/>
                <a:endParaRPr lang="en-US" sz="1600">
                  <a:solidFill>
                    <a:srgbClr val="505050"/>
                  </a:solidFill>
                  <a:latin typeface="Segoe UI"/>
                </a:endParaRPr>
              </a:p>
            </p:txBody>
          </p:sp>
          <p:sp>
            <p:nvSpPr>
              <p:cNvPr id="1038" name="Rectangle 36">
                <a:extLst>
                  <a:ext uri="{FF2B5EF4-FFF2-40B4-BE49-F238E27FC236}">
                    <a16:creationId xmlns:a16="http://schemas.microsoft.com/office/drawing/2014/main" id="{0C24D3C5-57D2-4B00-ACD3-54E6824846D8}"/>
                  </a:ext>
                </a:extLst>
              </p:cNvPr>
              <p:cNvSpPr>
                <a:spLocks noChangeArrowheads="1"/>
              </p:cNvSpPr>
              <p:nvPr/>
            </p:nvSpPr>
            <p:spPr bwMode="auto">
              <a:xfrm>
                <a:off x="5748952" y="1172376"/>
                <a:ext cx="54470" cy="499571"/>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algn="ctr" defTabSz="896386" fontAlgn="base"/>
                <a:endParaRPr lang="en-US" sz="1600">
                  <a:solidFill>
                    <a:srgbClr val="505050"/>
                  </a:solidFill>
                  <a:latin typeface="Segoe UI"/>
                </a:endParaRPr>
              </a:p>
            </p:txBody>
          </p:sp>
          <p:sp>
            <p:nvSpPr>
              <p:cNvPr id="1039" name="Oval 37">
                <a:extLst>
                  <a:ext uri="{FF2B5EF4-FFF2-40B4-BE49-F238E27FC236}">
                    <a16:creationId xmlns:a16="http://schemas.microsoft.com/office/drawing/2014/main" id="{75D23FAE-6C39-4EF9-8DD6-FE872A36BB9A}"/>
                  </a:ext>
                </a:extLst>
              </p:cNvPr>
              <p:cNvSpPr>
                <a:spLocks noChangeArrowheads="1"/>
              </p:cNvSpPr>
              <p:nvPr/>
            </p:nvSpPr>
            <p:spPr bwMode="auto">
              <a:xfrm>
                <a:off x="5761402" y="1542774"/>
                <a:ext cx="150961" cy="150961"/>
              </a:xfrm>
              <a:prstGeom prst="ellipse">
                <a:avLst/>
              </a:prstGeom>
              <a:solidFill>
                <a:srgbClr val="4FE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lgn="ctr" defTabSz="896386" fontAlgn="base"/>
                <a:endParaRPr lang="en-US" sz="1600">
                  <a:solidFill>
                    <a:srgbClr val="505050"/>
                  </a:solidFill>
                  <a:latin typeface="Segoe UI"/>
                </a:endParaRPr>
              </a:p>
            </p:txBody>
          </p:sp>
          <p:sp>
            <p:nvSpPr>
              <p:cNvPr id="1040" name="Rectangle 38">
                <a:extLst>
                  <a:ext uri="{FF2B5EF4-FFF2-40B4-BE49-F238E27FC236}">
                    <a16:creationId xmlns:a16="http://schemas.microsoft.com/office/drawing/2014/main" id="{CC2504C0-0731-4689-91D6-0E329FB4F43F}"/>
                  </a:ext>
                </a:extLst>
              </p:cNvPr>
              <p:cNvSpPr>
                <a:spLocks noChangeArrowheads="1"/>
              </p:cNvSpPr>
              <p:nvPr/>
            </p:nvSpPr>
            <p:spPr bwMode="auto">
              <a:xfrm>
                <a:off x="5375441" y="1542774"/>
                <a:ext cx="56027" cy="129173"/>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algn="ctr" defTabSz="896386" fontAlgn="base"/>
                <a:endParaRPr lang="en-US" sz="1600">
                  <a:solidFill>
                    <a:srgbClr val="505050"/>
                  </a:solidFill>
                  <a:latin typeface="Segoe UI"/>
                </a:endParaRPr>
              </a:p>
            </p:txBody>
          </p:sp>
          <p:sp>
            <p:nvSpPr>
              <p:cNvPr id="1041" name="Rectangle 39">
                <a:extLst>
                  <a:ext uri="{FF2B5EF4-FFF2-40B4-BE49-F238E27FC236}">
                    <a16:creationId xmlns:a16="http://schemas.microsoft.com/office/drawing/2014/main" id="{73BCE795-B2AB-45D9-9DD6-77859DA9C8A7}"/>
                  </a:ext>
                </a:extLst>
              </p:cNvPr>
              <p:cNvSpPr>
                <a:spLocks noChangeArrowheads="1"/>
              </p:cNvSpPr>
              <p:nvPr/>
            </p:nvSpPr>
            <p:spPr bwMode="auto">
              <a:xfrm>
                <a:off x="5468819" y="1449397"/>
                <a:ext cx="54470" cy="222550"/>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algn="ctr" defTabSz="896386" fontAlgn="base"/>
                <a:endParaRPr lang="en-US" sz="1600">
                  <a:solidFill>
                    <a:srgbClr val="505050"/>
                  </a:solidFill>
                  <a:latin typeface="Segoe UI"/>
                </a:endParaRPr>
              </a:p>
            </p:txBody>
          </p:sp>
          <p:sp>
            <p:nvSpPr>
              <p:cNvPr id="1042" name="Rectangle 40">
                <a:extLst>
                  <a:ext uri="{FF2B5EF4-FFF2-40B4-BE49-F238E27FC236}">
                    <a16:creationId xmlns:a16="http://schemas.microsoft.com/office/drawing/2014/main" id="{0597C783-06DD-4207-856E-64C6A585321C}"/>
                  </a:ext>
                </a:extLst>
              </p:cNvPr>
              <p:cNvSpPr>
                <a:spLocks noChangeArrowheads="1"/>
              </p:cNvSpPr>
              <p:nvPr/>
            </p:nvSpPr>
            <p:spPr bwMode="auto">
              <a:xfrm>
                <a:off x="5560640" y="1357575"/>
                <a:ext cx="56027" cy="314372"/>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algn="ctr" defTabSz="896386" fontAlgn="base"/>
                <a:endParaRPr lang="en-US" sz="1600">
                  <a:solidFill>
                    <a:srgbClr val="505050"/>
                  </a:solidFill>
                  <a:latin typeface="Segoe UI"/>
                </a:endParaRPr>
              </a:p>
            </p:txBody>
          </p:sp>
          <p:sp>
            <p:nvSpPr>
              <p:cNvPr id="1043" name="Freeform 41">
                <a:extLst>
                  <a:ext uri="{FF2B5EF4-FFF2-40B4-BE49-F238E27FC236}">
                    <a16:creationId xmlns:a16="http://schemas.microsoft.com/office/drawing/2014/main" id="{86726D67-3D67-4A6A-8E19-0E67F8186A61}"/>
                  </a:ext>
                </a:extLst>
              </p:cNvPr>
              <p:cNvSpPr>
                <a:spLocks/>
              </p:cNvSpPr>
              <p:nvPr/>
            </p:nvSpPr>
            <p:spPr bwMode="auto">
              <a:xfrm>
                <a:off x="5797197" y="1580125"/>
                <a:ext cx="77815" cy="79371"/>
              </a:xfrm>
              <a:custGeom>
                <a:avLst/>
                <a:gdLst>
                  <a:gd name="T0" fmla="*/ 28 w 68"/>
                  <a:gd name="T1" fmla="*/ 0 h 68"/>
                  <a:gd name="T2" fmla="*/ 23 w 68"/>
                  <a:gd name="T3" fmla="*/ 5 h 68"/>
                  <a:gd name="T4" fmla="*/ 28 w 68"/>
                  <a:gd name="T5" fmla="*/ 10 h 68"/>
                  <a:gd name="T6" fmla="*/ 50 w 68"/>
                  <a:gd name="T7" fmla="*/ 10 h 68"/>
                  <a:gd name="T8" fmla="*/ 2 w 68"/>
                  <a:gd name="T9" fmla="*/ 59 h 68"/>
                  <a:gd name="T10" fmla="*/ 2 w 68"/>
                  <a:gd name="T11" fmla="*/ 66 h 68"/>
                  <a:gd name="T12" fmla="*/ 10 w 68"/>
                  <a:gd name="T13" fmla="*/ 66 h 68"/>
                  <a:gd name="T14" fmla="*/ 57 w 68"/>
                  <a:gd name="T15" fmla="*/ 18 h 68"/>
                  <a:gd name="T16" fmla="*/ 57 w 68"/>
                  <a:gd name="T17" fmla="*/ 40 h 68"/>
                  <a:gd name="T18" fmla="*/ 62 w 68"/>
                  <a:gd name="T19" fmla="*/ 45 h 68"/>
                  <a:gd name="T20" fmla="*/ 68 w 68"/>
                  <a:gd name="T21" fmla="*/ 40 h 68"/>
                  <a:gd name="T22" fmla="*/ 68 w 68"/>
                  <a:gd name="T23" fmla="*/ 0 h 68"/>
                  <a:gd name="T24" fmla="*/ 28 w 68"/>
                  <a:gd name="T2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68">
                    <a:moveTo>
                      <a:pt x="28" y="0"/>
                    </a:moveTo>
                    <a:cubicBezTo>
                      <a:pt x="25" y="0"/>
                      <a:pt x="23" y="2"/>
                      <a:pt x="23" y="5"/>
                    </a:cubicBezTo>
                    <a:cubicBezTo>
                      <a:pt x="23" y="8"/>
                      <a:pt x="25" y="10"/>
                      <a:pt x="28" y="10"/>
                    </a:cubicBezTo>
                    <a:cubicBezTo>
                      <a:pt x="50" y="10"/>
                      <a:pt x="50" y="10"/>
                      <a:pt x="50" y="10"/>
                    </a:cubicBezTo>
                    <a:cubicBezTo>
                      <a:pt x="2" y="59"/>
                      <a:pt x="2" y="59"/>
                      <a:pt x="2" y="59"/>
                    </a:cubicBezTo>
                    <a:cubicBezTo>
                      <a:pt x="0" y="61"/>
                      <a:pt x="0" y="64"/>
                      <a:pt x="2" y="66"/>
                    </a:cubicBezTo>
                    <a:cubicBezTo>
                      <a:pt x="4" y="68"/>
                      <a:pt x="8" y="68"/>
                      <a:pt x="10" y="66"/>
                    </a:cubicBezTo>
                    <a:cubicBezTo>
                      <a:pt x="57" y="18"/>
                      <a:pt x="57" y="18"/>
                      <a:pt x="57" y="18"/>
                    </a:cubicBezTo>
                    <a:cubicBezTo>
                      <a:pt x="57" y="40"/>
                      <a:pt x="57" y="40"/>
                      <a:pt x="57" y="40"/>
                    </a:cubicBezTo>
                    <a:cubicBezTo>
                      <a:pt x="57" y="43"/>
                      <a:pt x="62" y="45"/>
                      <a:pt x="62" y="45"/>
                    </a:cubicBezTo>
                    <a:cubicBezTo>
                      <a:pt x="65" y="45"/>
                      <a:pt x="68" y="43"/>
                      <a:pt x="68" y="40"/>
                    </a:cubicBezTo>
                    <a:cubicBezTo>
                      <a:pt x="68" y="0"/>
                      <a:pt x="68" y="0"/>
                      <a:pt x="68" y="0"/>
                    </a:cubicBez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lgn="ctr" defTabSz="896386" fontAlgn="base"/>
                <a:endParaRPr lang="en-US" sz="1600">
                  <a:solidFill>
                    <a:srgbClr val="505050"/>
                  </a:solidFill>
                  <a:latin typeface="Segoe UI"/>
                </a:endParaRPr>
              </a:p>
            </p:txBody>
          </p:sp>
        </p:grpSp>
      </p:grpSp>
      <p:grpSp>
        <p:nvGrpSpPr>
          <p:cNvPr id="1044" name="Group 1043">
            <a:extLst>
              <a:ext uri="{FF2B5EF4-FFF2-40B4-BE49-F238E27FC236}">
                <a16:creationId xmlns:a16="http://schemas.microsoft.com/office/drawing/2014/main" id="{2861CCFD-CCF8-44D5-A215-B2E7F40F84B1}"/>
              </a:ext>
            </a:extLst>
          </p:cNvPr>
          <p:cNvGrpSpPr/>
          <p:nvPr/>
        </p:nvGrpSpPr>
        <p:grpSpPr>
          <a:xfrm>
            <a:off x="7540962" y="2980941"/>
            <a:ext cx="701604" cy="175202"/>
            <a:chOff x="5387576" y="2115326"/>
            <a:chExt cx="701604" cy="175202"/>
          </a:xfrm>
        </p:grpSpPr>
        <p:sp>
          <p:nvSpPr>
            <p:cNvPr id="1045" name="Rectangle 1044">
              <a:extLst>
                <a:ext uri="{FF2B5EF4-FFF2-40B4-BE49-F238E27FC236}">
                  <a16:creationId xmlns:a16="http://schemas.microsoft.com/office/drawing/2014/main" id="{710CF952-60B7-4D76-8741-4F8E0A242318}"/>
                </a:ext>
                <a:ext uri="{C183D7F6-B498-43B3-948B-1728B52AA6E4}">
                  <adec:decorative xmlns:adec="http://schemas.microsoft.com/office/drawing/2017/decorative" val="1"/>
                </a:ext>
              </a:extLst>
            </p:cNvPr>
            <p:cNvSpPr/>
            <p:nvPr/>
          </p:nvSpPr>
          <p:spPr bwMode="auto">
            <a:xfrm>
              <a:off x="5540540" y="2115326"/>
              <a:ext cx="548640" cy="175202"/>
            </a:xfrm>
            <a:prstGeom prst="rect">
              <a:avLst/>
            </a:prstGeo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710593" rtl="0" eaLnBrk="1" fontAlgn="auto" latinLnBrk="0" hangingPunct="1">
                <a:lnSpc>
                  <a:spcPct val="90000"/>
                </a:lnSpc>
                <a:spcBef>
                  <a:spcPct val="0"/>
                </a:spcBef>
                <a:spcAft>
                  <a:spcPts val="400"/>
                </a:spcAft>
                <a:buClrTx/>
                <a:buSzTx/>
                <a:buFontTx/>
                <a:buNone/>
                <a:tabLst/>
                <a:defRPr/>
              </a:pPr>
              <a:r>
                <a:rPr kumimoji="0" lang="en-US" sz="700" b="0" i="0" u="none" strike="noStrike" kern="0" cap="none" spc="0" normalizeH="0" baseline="0" noProof="0">
                  <a:ln>
                    <a:noFill/>
                  </a:ln>
                  <a:solidFill>
                    <a:srgbClr val="0078D4"/>
                  </a:solidFill>
                  <a:effectLst/>
                  <a:uLnTx/>
                  <a:uFillTx/>
                  <a:latin typeface="Segoe UI"/>
                  <a:ea typeface="+mn-ea"/>
                  <a:cs typeface="Segoe UI Semibold" panose="020B0702040204020203" pitchFamily="34" charset="0"/>
                </a:rPr>
                <a:t>Data lake</a:t>
              </a:r>
            </a:p>
          </p:txBody>
        </p:sp>
        <p:pic>
          <p:nvPicPr>
            <p:cNvPr id="1046" name="Graphic 1045">
              <a:extLst>
                <a:ext uri="{FF2B5EF4-FFF2-40B4-BE49-F238E27FC236}">
                  <a16:creationId xmlns:a16="http://schemas.microsoft.com/office/drawing/2014/main" id="{C5877B48-DDF3-4070-99BC-669E7DBDE669}"/>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5387576" y="2142943"/>
              <a:ext cx="161925" cy="133350"/>
            </a:xfrm>
            <a:prstGeom prst="rect">
              <a:avLst/>
            </a:prstGeom>
          </p:spPr>
        </p:pic>
      </p:grpSp>
      <p:grpSp>
        <p:nvGrpSpPr>
          <p:cNvPr id="1047" name="Group 1046">
            <a:extLst>
              <a:ext uri="{FF2B5EF4-FFF2-40B4-BE49-F238E27FC236}">
                <a16:creationId xmlns:a16="http://schemas.microsoft.com/office/drawing/2014/main" id="{8AAFBDC2-F54A-4CBA-B0E0-8D420484698F}"/>
              </a:ext>
            </a:extLst>
          </p:cNvPr>
          <p:cNvGrpSpPr/>
          <p:nvPr/>
        </p:nvGrpSpPr>
        <p:grpSpPr>
          <a:xfrm>
            <a:off x="9244076" y="2968515"/>
            <a:ext cx="976643" cy="200055"/>
            <a:chOff x="8547184" y="2102900"/>
            <a:chExt cx="976643" cy="200055"/>
          </a:xfrm>
        </p:grpSpPr>
        <p:sp>
          <p:nvSpPr>
            <p:cNvPr id="1048" name="Rectangle 1047">
              <a:extLst>
                <a:ext uri="{FF2B5EF4-FFF2-40B4-BE49-F238E27FC236}">
                  <a16:creationId xmlns:a16="http://schemas.microsoft.com/office/drawing/2014/main" id="{1D5ADCA4-0AFE-4E1C-8C58-DE64FD16E80D}"/>
                </a:ext>
              </a:extLst>
            </p:cNvPr>
            <p:cNvSpPr/>
            <p:nvPr/>
          </p:nvSpPr>
          <p:spPr>
            <a:xfrm>
              <a:off x="8617810" y="2102900"/>
              <a:ext cx="906017" cy="200055"/>
            </a:xfrm>
            <a:prstGeom prst="rect">
              <a:avLst/>
            </a:prstGeom>
          </p:spPr>
          <p:txBody>
            <a:bodyPr wrap="none">
              <a:spAutoFit/>
            </a:bodyPr>
            <a:lstStyle/>
            <a:p>
              <a:r>
                <a:rPr lang="en-US" sz="700" kern="0">
                  <a:solidFill>
                    <a:srgbClr val="0078D4"/>
                  </a:solidFill>
                  <a:cs typeface="Segoe UI Semibold" panose="020B0702040204020203" pitchFamily="34" charset="0"/>
                </a:rPr>
                <a:t>Update-optimized</a:t>
              </a:r>
              <a:endParaRPr lang="en-US"/>
            </a:p>
          </p:txBody>
        </p:sp>
        <p:grpSp>
          <p:nvGrpSpPr>
            <p:cNvPr id="1049" name="Group 1048">
              <a:extLst>
                <a:ext uri="{FF2B5EF4-FFF2-40B4-BE49-F238E27FC236}">
                  <a16:creationId xmlns:a16="http://schemas.microsoft.com/office/drawing/2014/main" id="{DDE8B8AC-7F37-41EE-8356-2F79B17F15FC}"/>
                </a:ext>
              </a:extLst>
            </p:cNvPr>
            <p:cNvGrpSpPr/>
            <p:nvPr/>
          </p:nvGrpSpPr>
          <p:grpSpPr>
            <a:xfrm>
              <a:off x="8547184" y="2157881"/>
              <a:ext cx="108772" cy="108696"/>
              <a:chOff x="10075909" y="3895037"/>
              <a:chExt cx="287863" cy="287662"/>
            </a:xfrm>
          </p:grpSpPr>
          <p:sp>
            <p:nvSpPr>
              <p:cNvPr id="1050" name="Freeform: Shape 1049">
                <a:extLst>
                  <a:ext uri="{FF2B5EF4-FFF2-40B4-BE49-F238E27FC236}">
                    <a16:creationId xmlns:a16="http://schemas.microsoft.com/office/drawing/2014/main" id="{F2FBD1B2-67E7-443E-A124-E6BDF7BB7B82}"/>
                  </a:ext>
                </a:extLst>
              </p:cNvPr>
              <p:cNvSpPr/>
              <p:nvPr/>
            </p:nvSpPr>
            <p:spPr>
              <a:xfrm>
                <a:off x="10075909" y="3895037"/>
                <a:ext cx="287863" cy="287662"/>
              </a:xfrm>
              <a:custGeom>
                <a:avLst/>
                <a:gdLst>
                  <a:gd name="connsiteX0" fmla="*/ 143932 w 287863"/>
                  <a:gd name="connsiteY0" fmla="*/ 287662 h 287662"/>
                  <a:gd name="connsiteX1" fmla="*/ 287864 w 287863"/>
                  <a:gd name="connsiteY1" fmla="*/ 143831 h 287662"/>
                  <a:gd name="connsiteX2" fmla="*/ 143932 w 287863"/>
                  <a:gd name="connsiteY2" fmla="*/ 0 h 287662"/>
                  <a:gd name="connsiteX3" fmla="*/ 0 w 287863"/>
                  <a:gd name="connsiteY3" fmla="*/ 143831 h 287662"/>
                  <a:gd name="connsiteX4" fmla="*/ 143932 w 287863"/>
                  <a:gd name="connsiteY4" fmla="*/ 287662 h 287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863" h="287662">
                    <a:moveTo>
                      <a:pt x="143932" y="287662"/>
                    </a:moveTo>
                    <a:cubicBezTo>
                      <a:pt x="223423" y="287662"/>
                      <a:pt x="287864" y="223267"/>
                      <a:pt x="287864" y="143831"/>
                    </a:cubicBezTo>
                    <a:cubicBezTo>
                      <a:pt x="287864" y="64395"/>
                      <a:pt x="223423" y="0"/>
                      <a:pt x="143932" y="0"/>
                    </a:cubicBezTo>
                    <a:cubicBezTo>
                      <a:pt x="64440" y="0"/>
                      <a:pt x="0" y="64395"/>
                      <a:pt x="0" y="143831"/>
                    </a:cubicBezTo>
                    <a:cubicBezTo>
                      <a:pt x="0" y="223267"/>
                      <a:pt x="64440" y="287662"/>
                      <a:pt x="143932" y="287662"/>
                    </a:cubicBezTo>
                    <a:close/>
                  </a:path>
                </a:pathLst>
              </a:custGeom>
              <a:solidFill>
                <a:srgbClr val="50E6FF"/>
              </a:solidFill>
              <a:ln w="9525" cap="flat">
                <a:noFill/>
                <a:prstDash val="solid"/>
                <a:miter/>
              </a:ln>
            </p:spPr>
            <p:txBody>
              <a:bodyPr rtlCol="0" anchor="ctr"/>
              <a:lstStyle/>
              <a:p>
                <a:endParaRPr lang="en-US" sz="1600"/>
              </a:p>
            </p:txBody>
          </p:sp>
          <p:sp>
            <p:nvSpPr>
              <p:cNvPr id="1051" name="Freeform: Shape 1050">
                <a:extLst>
                  <a:ext uri="{FF2B5EF4-FFF2-40B4-BE49-F238E27FC236}">
                    <a16:creationId xmlns:a16="http://schemas.microsoft.com/office/drawing/2014/main" id="{B59A332A-B40F-4017-9112-026E3264E9F0}"/>
                  </a:ext>
                </a:extLst>
              </p:cNvPr>
              <p:cNvSpPr/>
              <p:nvPr/>
            </p:nvSpPr>
            <p:spPr>
              <a:xfrm>
                <a:off x="10220077" y="3930607"/>
                <a:ext cx="24363" cy="131818"/>
              </a:xfrm>
              <a:custGeom>
                <a:avLst/>
                <a:gdLst>
                  <a:gd name="connsiteX0" fmla="*/ 24363 w 24363"/>
                  <a:gd name="connsiteY0" fmla="*/ 0 h 131818"/>
                  <a:gd name="connsiteX1" fmla="*/ 0 w 24363"/>
                  <a:gd name="connsiteY1" fmla="*/ 0 h 131818"/>
                  <a:gd name="connsiteX2" fmla="*/ 0 w 24363"/>
                  <a:gd name="connsiteY2" fmla="*/ 131818 h 131818"/>
                  <a:gd name="connsiteX3" fmla="*/ 24363 w 24363"/>
                  <a:gd name="connsiteY3" fmla="*/ 131818 h 131818"/>
                  <a:gd name="connsiteX4" fmla="*/ 24363 w 24363"/>
                  <a:gd name="connsiteY4" fmla="*/ 0 h 13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3" h="131818">
                    <a:moveTo>
                      <a:pt x="24363" y="0"/>
                    </a:moveTo>
                    <a:lnTo>
                      <a:pt x="0" y="0"/>
                    </a:lnTo>
                    <a:lnTo>
                      <a:pt x="0" y="131818"/>
                    </a:lnTo>
                    <a:lnTo>
                      <a:pt x="24363" y="131818"/>
                    </a:lnTo>
                    <a:lnTo>
                      <a:pt x="24363" y="0"/>
                    </a:lnTo>
                    <a:close/>
                  </a:path>
                </a:pathLst>
              </a:custGeom>
              <a:solidFill>
                <a:srgbClr val="0078D4"/>
              </a:solidFill>
              <a:ln w="9525" cap="flat">
                <a:noFill/>
                <a:prstDash val="solid"/>
                <a:miter/>
              </a:ln>
            </p:spPr>
            <p:txBody>
              <a:bodyPr rtlCol="0" anchor="ctr"/>
              <a:lstStyle/>
              <a:p>
                <a:endParaRPr lang="en-US" sz="1600"/>
              </a:p>
            </p:txBody>
          </p:sp>
          <p:sp>
            <p:nvSpPr>
              <p:cNvPr id="1052" name="Freeform: Shape 1051">
                <a:extLst>
                  <a:ext uri="{FF2B5EF4-FFF2-40B4-BE49-F238E27FC236}">
                    <a16:creationId xmlns:a16="http://schemas.microsoft.com/office/drawing/2014/main" id="{40CC3B86-C4B3-4A2A-99F3-728AA16A6BC5}"/>
                  </a:ext>
                </a:extLst>
              </p:cNvPr>
              <p:cNvSpPr/>
              <p:nvPr/>
            </p:nvSpPr>
            <p:spPr>
              <a:xfrm>
                <a:off x="10111516" y="4038049"/>
                <a:ext cx="132872" cy="24344"/>
              </a:xfrm>
              <a:custGeom>
                <a:avLst/>
                <a:gdLst>
                  <a:gd name="connsiteX0" fmla="*/ 0 w 132872"/>
                  <a:gd name="connsiteY0" fmla="*/ 0 h 24344"/>
                  <a:gd name="connsiteX1" fmla="*/ 0 w 132872"/>
                  <a:gd name="connsiteY1" fmla="*/ 24345 h 24344"/>
                  <a:gd name="connsiteX2" fmla="*/ 132873 w 132872"/>
                  <a:gd name="connsiteY2" fmla="*/ 24345 h 24344"/>
                  <a:gd name="connsiteX3" fmla="*/ 132873 w 132872"/>
                  <a:gd name="connsiteY3" fmla="*/ 0 h 24344"/>
                  <a:gd name="connsiteX4" fmla="*/ 0 w 132872"/>
                  <a:gd name="connsiteY4" fmla="*/ 0 h 24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72" h="24344">
                    <a:moveTo>
                      <a:pt x="0" y="0"/>
                    </a:moveTo>
                    <a:lnTo>
                      <a:pt x="0" y="24345"/>
                    </a:lnTo>
                    <a:lnTo>
                      <a:pt x="132873" y="24345"/>
                    </a:lnTo>
                    <a:lnTo>
                      <a:pt x="132873" y="0"/>
                    </a:lnTo>
                    <a:lnTo>
                      <a:pt x="0" y="0"/>
                    </a:lnTo>
                    <a:close/>
                  </a:path>
                </a:pathLst>
              </a:custGeom>
              <a:solidFill>
                <a:srgbClr val="0078D4"/>
              </a:solidFill>
              <a:ln w="9525" cap="flat">
                <a:noFill/>
                <a:prstDash val="solid"/>
                <a:miter/>
              </a:ln>
            </p:spPr>
            <p:txBody>
              <a:bodyPr rtlCol="0" anchor="ctr"/>
              <a:lstStyle/>
              <a:p>
                <a:endParaRPr lang="en-US" sz="1600"/>
              </a:p>
            </p:txBody>
          </p:sp>
        </p:grpSp>
      </p:grpSp>
      <p:sp>
        <p:nvSpPr>
          <p:cNvPr id="1053" name="Rectangle 1052">
            <a:extLst>
              <a:ext uri="{FF2B5EF4-FFF2-40B4-BE49-F238E27FC236}">
                <a16:creationId xmlns:a16="http://schemas.microsoft.com/office/drawing/2014/main" id="{3F463535-29B5-4666-95E8-76D2CB55E02C}"/>
              </a:ext>
              <a:ext uri="{C183D7F6-B498-43B3-948B-1728B52AA6E4}">
                <adec:decorative xmlns:adec="http://schemas.microsoft.com/office/drawing/2017/decorative" val="1"/>
              </a:ext>
            </a:extLst>
          </p:cNvPr>
          <p:cNvSpPr/>
          <p:nvPr/>
        </p:nvSpPr>
        <p:spPr bwMode="auto">
          <a:xfrm>
            <a:off x="8185830" y="2229693"/>
            <a:ext cx="3371980" cy="209953"/>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0" bIns="91440" numCol="1" spcCol="0" rtlCol="0" fromWordArt="0" anchor="ctr" anchorCtr="0" forceAA="0" compatLnSpc="1">
            <a:prstTxWarp prst="textNoShape">
              <a:avLst/>
            </a:prstTxWarp>
            <a:noAutofit/>
          </a:bodyPr>
          <a:lstStyle/>
          <a:p>
            <a:pPr defTabSz="710593" fontAlgn="base">
              <a:spcBef>
                <a:spcPct val="0"/>
              </a:spcBef>
              <a:spcAft>
                <a:spcPct val="0"/>
              </a:spcAft>
            </a:pPr>
            <a:r>
              <a:rPr lang="en-US" sz="900" kern="0">
                <a:solidFill>
                  <a:srgbClr val="000000"/>
                </a:solidFill>
                <a:latin typeface="Segoe UI Semibold" panose="020B0702040204020203" pitchFamily="34" charset="0"/>
                <a:cs typeface="Segoe UI Semibold" panose="020B0702040204020203" pitchFamily="34" charset="0"/>
              </a:rPr>
              <a:t>Stream Analytics</a:t>
            </a:r>
          </a:p>
        </p:txBody>
      </p:sp>
      <p:sp>
        <p:nvSpPr>
          <p:cNvPr id="1054" name="Rectangle 1053">
            <a:extLst>
              <a:ext uri="{FF2B5EF4-FFF2-40B4-BE49-F238E27FC236}">
                <a16:creationId xmlns:a16="http://schemas.microsoft.com/office/drawing/2014/main" id="{3D884E91-ED53-4A01-BCCC-81CC0E2EE823}"/>
              </a:ext>
              <a:ext uri="{C183D7F6-B498-43B3-948B-1728B52AA6E4}">
                <adec:decorative xmlns:adec="http://schemas.microsoft.com/office/drawing/2017/decorative" val="1"/>
              </a:ext>
            </a:extLst>
          </p:cNvPr>
          <p:cNvSpPr/>
          <p:nvPr/>
        </p:nvSpPr>
        <p:spPr bwMode="auto">
          <a:xfrm>
            <a:off x="4102482" y="2229693"/>
            <a:ext cx="1971749" cy="209953"/>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0" bIns="91440" numCol="1" spcCol="0" rtlCol="0" fromWordArt="0" anchor="ctr" anchorCtr="0" forceAA="0" compatLnSpc="1">
            <a:prstTxWarp prst="textNoShape">
              <a:avLst/>
            </a:prstTxWarp>
            <a:noAutofit/>
          </a:bodyPr>
          <a:lstStyle/>
          <a:p>
            <a:pPr defTabSz="710593" fontAlgn="base">
              <a:spcBef>
                <a:spcPct val="0"/>
              </a:spcBef>
              <a:spcAft>
                <a:spcPct val="0"/>
              </a:spcAft>
            </a:pPr>
            <a:r>
              <a:rPr lang="en-US" sz="900" kern="0">
                <a:solidFill>
                  <a:srgbClr val="000000"/>
                </a:solidFill>
                <a:latin typeface="Segoe UI Semibold" panose="020B0702040204020203" pitchFamily="34" charset="0"/>
                <a:cs typeface="Segoe UI Semibold" panose="020B0702040204020203" pitchFamily="34" charset="0"/>
              </a:rPr>
              <a:t>Spark</a:t>
            </a:r>
          </a:p>
        </p:txBody>
      </p:sp>
      <p:cxnSp>
        <p:nvCxnSpPr>
          <p:cNvPr id="1055" name="Straight Arrow Connector 1054">
            <a:extLst>
              <a:ext uri="{FF2B5EF4-FFF2-40B4-BE49-F238E27FC236}">
                <a16:creationId xmlns:a16="http://schemas.microsoft.com/office/drawing/2014/main" id="{DA29A46B-ACB7-421E-98ED-1A8538A3ED3F}"/>
              </a:ext>
              <a:ext uri="{C183D7F6-B498-43B3-948B-1728B52AA6E4}">
                <adec:decorative xmlns:adec="http://schemas.microsoft.com/office/drawing/2017/decorative" val="1"/>
              </a:ext>
            </a:extLst>
          </p:cNvPr>
          <p:cNvCxnSpPr>
            <a:cxnSpLocks/>
          </p:cNvCxnSpPr>
          <p:nvPr/>
        </p:nvCxnSpPr>
        <p:spPr>
          <a:xfrm rot="16200000">
            <a:off x="6155457" y="2128390"/>
            <a:ext cx="27432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1056" name="Straight Arrow Connector 1055">
            <a:extLst>
              <a:ext uri="{FF2B5EF4-FFF2-40B4-BE49-F238E27FC236}">
                <a16:creationId xmlns:a16="http://schemas.microsoft.com/office/drawing/2014/main" id="{BF8F650F-D919-4E95-B218-D44A9A8FF796}"/>
              </a:ext>
              <a:ext uri="{C183D7F6-B498-43B3-948B-1728B52AA6E4}">
                <adec:decorative xmlns:adec="http://schemas.microsoft.com/office/drawing/2017/decorative" val="1"/>
              </a:ext>
            </a:extLst>
          </p:cNvPr>
          <p:cNvCxnSpPr>
            <a:cxnSpLocks/>
          </p:cNvCxnSpPr>
          <p:nvPr/>
        </p:nvCxnSpPr>
        <p:spPr>
          <a:xfrm rot="16200000">
            <a:off x="7844847" y="2119409"/>
            <a:ext cx="274320"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sp>
        <p:nvSpPr>
          <p:cNvPr id="1057" name="Rectangle 1056">
            <a:extLst>
              <a:ext uri="{FF2B5EF4-FFF2-40B4-BE49-F238E27FC236}">
                <a16:creationId xmlns:a16="http://schemas.microsoft.com/office/drawing/2014/main" id="{BE841A55-EF46-4B0B-A260-EF62E836C8A1}"/>
              </a:ext>
              <a:ext uri="{C183D7F6-B498-43B3-948B-1728B52AA6E4}">
                <adec:decorative xmlns:adec="http://schemas.microsoft.com/office/drawing/2017/decorative" val="1"/>
              </a:ext>
            </a:extLst>
          </p:cNvPr>
          <p:cNvSpPr/>
          <p:nvPr/>
        </p:nvSpPr>
        <p:spPr bwMode="auto">
          <a:xfrm>
            <a:off x="6148122" y="2229693"/>
            <a:ext cx="1971749" cy="209953"/>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0" bIns="91440" numCol="1" spcCol="0" rtlCol="0" fromWordArt="0" anchor="ctr" anchorCtr="0" forceAA="0" compatLnSpc="1">
            <a:prstTxWarp prst="textNoShape">
              <a:avLst/>
            </a:prstTxWarp>
            <a:noAutofit/>
          </a:bodyPr>
          <a:lstStyle/>
          <a:p>
            <a:pPr defTabSz="710593" fontAlgn="base">
              <a:spcBef>
                <a:spcPct val="0"/>
              </a:spcBef>
              <a:spcAft>
                <a:spcPct val="0"/>
              </a:spcAft>
            </a:pPr>
            <a:r>
              <a:rPr lang="en-US" sz="900" kern="0">
                <a:solidFill>
                  <a:srgbClr val="000000"/>
                </a:solidFill>
                <a:latin typeface="Segoe UI Semibold" panose="020B0702040204020203" pitchFamily="34" charset="0"/>
                <a:cs typeface="Segoe UI Semibold" panose="020B0702040204020203" pitchFamily="34" charset="0"/>
              </a:rPr>
              <a:t>SQL</a:t>
            </a:r>
          </a:p>
        </p:txBody>
      </p:sp>
      <p:sp>
        <p:nvSpPr>
          <p:cNvPr id="355" name="Oval 354" descr="Dark blue circle">
            <a:extLst>
              <a:ext uri="{FF2B5EF4-FFF2-40B4-BE49-F238E27FC236}">
                <a16:creationId xmlns:a16="http://schemas.microsoft.com/office/drawing/2014/main" id="{214B17C0-9001-40E1-A88A-0542132698A0}"/>
              </a:ext>
            </a:extLst>
          </p:cNvPr>
          <p:cNvSpPr/>
          <p:nvPr/>
        </p:nvSpPr>
        <p:spPr bwMode="auto">
          <a:xfrm>
            <a:off x="2970804" y="638742"/>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56" name="Freeform: Shape 355" descr="Blue dotted line">
            <a:extLst>
              <a:ext uri="{FF2B5EF4-FFF2-40B4-BE49-F238E27FC236}">
                <a16:creationId xmlns:a16="http://schemas.microsoft.com/office/drawing/2014/main" id="{7BE4BF90-5E82-4E4B-9364-463A560A68C8}"/>
              </a:ext>
            </a:extLst>
          </p:cNvPr>
          <p:cNvSpPr/>
          <p:nvPr/>
        </p:nvSpPr>
        <p:spPr bwMode="auto">
          <a:xfrm>
            <a:off x="1102133" y="265800"/>
            <a:ext cx="5309864" cy="5792987"/>
          </a:xfrm>
          <a:custGeom>
            <a:avLst/>
            <a:gdLst>
              <a:gd name="connsiteX0" fmla="*/ 5347252 w 5347252"/>
              <a:gd name="connsiteY0" fmla="*/ 5715000 h 5844209"/>
              <a:gd name="connsiteX1" fmla="*/ 5347252 w 5347252"/>
              <a:gd name="connsiteY1" fmla="*/ 5844209 h 5844209"/>
              <a:gd name="connsiteX2" fmla="*/ 0 w 5347252"/>
              <a:gd name="connsiteY2" fmla="*/ 5844209 h 5844209"/>
              <a:gd name="connsiteX3" fmla="*/ 0 w 5347252"/>
              <a:gd name="connsiteY3" fmla="*/ 0 h 5844209"/>
              <a:gd name="connsiteX4" fmla="*/ 3448878 w 5347252"/>
              <a:gd name="connsiteY4" fmla="*/ 0 h 5844209"/>
              <a:gd name="connsiteX5" fmla="*/ 3448878 w 5347252"/>
              <a:gd name="connsiteY5" fmla="*/ 298174 h 5844209"/>
              <a:gd name="connsiteX0" fmla="*/ 5337351 w 5347252"/>
              <a:gd name="connsiteY0" fmla="*/ 5617862 h 5844209"/>
              <a:gd name="connsiteX1" fmla="*/ 5347252 w 5347252"/>
              <a:gd name="connsiteY1" fmla="*/ 5844209 h 5844209"/>
              <a:gd name="connsiteX2" fmla="*/ 0 w 5347252"/>
              <a:gd name="connsiteY2" fmla="*/ 5844209 h 5844209"/>
              <a:gd name="connsiteX3" fmla="*/ 0 w 5347252"/>
              <a:gd name="connsiteY3" fmla="*/ 0 h 5844209"/>
              <a:gd name="connsiteX4" fmla="*/ 3448878 w 5347252"/>
              <a:gd name="connsiteY4" fmla="*/ 0 h 5844209"/>
              <a:gd name="connsiteX5" fmla="*/ 3448878 w 5347252"/>
              <a:gd name="connsiteY5" fmla="*/ 298174 h 5844209"/>
              <a:gd name="connsiteX0" fmla="*/ 5357154 w 5357154"/>
              <a:gd name="connsiteY0" fmla="*/ 5608149 h 5844209"/>
              <a:gd name="connsiteX1" fmla="*/ 5347252 w 5357154"/>
              <a:gd name="connsiteY1" fmla="*/ 5844209 h 5844209"/>
              <a:gd name="connsiteX2" fmla="*/ 0 w 5357154"/>
              <a:gd name="connsiteY2" fmla="*/ 5844209 h 5844209"/>
              <a:gd name="connsiteX3" fmla="*/ 0 w 5357154"/>
              <a:gd name="connsiteY3" fmla="*/ 0 h 5844209"/>
              <a:gd name="connsiteX4" fmla="*/ 3448878 w 5357154"/>
              <a:gd name="connsiteY4" fmla="*/ 0 h 5844209"/>
              <a:gd name="connsiteX5" fmla="*/ 3448878 w 5357154"/>
              <a:gd name="connsiteY5" fmla="*/ 298174 h 5844209"/>
              <a:gd name="connsiteX0" fmla="*/ 5347562 w 5347562"/>
              <a:gd name="connsiteY0" fmla="*/ 5608149 h 5844209"/>
              <a:gd name="connsiteX1" fmla="*/ 5347252 w 5347562"/>
              <a:gd name="connsiteY1" fmla="*/ 5844209 h 5844209"/>
              <a:gd name="connsiteX2" fmla="*/ 0 w 5347562"/>
              <a:gd name="connsiteY2" fmla="*/ 5844209 h 5844209"/>
              <a:gd name="connsiteX3" fmla="*/ 0 w 5347562"/>
              <a:gd name="connsiteY3" fmla="*/ 0 h 5844209"/>
              <a:gd name="connsiteX4" fmla="*/ 3448878 w 5347562"/>
              <a:gd name="connsiteY4" fmla="*/ 0 h 5844209"/>
              <a:gd name="connsiteX5" fmla="*/ 3448878 w 5347562"/>
              <a:gd name="connsiteY5" fmla="*/ 298174 h 5844209"/>
              <a:gd name="connsiteX0" fmla="*/ 5347562 w 5347562"/>
              <a:gd name="connsiteY0" fmla="*/ 5621324 h 5844209"/>
              <a:gd name="connsiteX1" fmla="*/ 5347252 w 5347562"/>
              <a:gd name="connsiteY1" fmla="*/ 5844209 h 5844209"/>
              <a:gd name="connsiteX2" fmla="*/ 0 w 5347562"/>
              <a:gd name="connsiteY2" fmla="*/ 5844209 h 5844209"/>
              <a:gd name="connsiteX3" fmla="*/ 0 w 5347562"/>
              <a:gd name="connsiteY3" fmla="*/ 0 h 5844209"/>
              <a:gd name="connsiteX4" fmla="*/ 3448878 w 5347562"/>
              <a:gd name="connsiteY4" fmla="*/ 0 h 5844209"/>
              <a:gd name="connsiteX5" fmla="*/ 3448878 w 5347562"/>
              <a:gd name="connsiteY5" fmla="*/ 298174 h 5844209"/>
              <a:gd name="connsiteX0" fmla="*/ 5343725 w 5347254"/>
              <a:gd name="connsiteY0" fmla="*/ 5721260 h 5844209"/>
              <a:gd name="connsiteX1" fmla="*/ 5347252 w 5347254"/>
              <a:gd name="connsiteY1" fmla="*/ 5844209 h 5844209"/>
              <a:gd name="connsiteX2" fmla="*/ 0 w 5347254"/>
              <a:gd name="connsiteY2" fmla="*/ 5844209 h 5844209"/>
              <a:gd name="connsiteX3" fmla="*/ 0 w 5347254"/>
              <a:gd name="connsiteY3" fmla="*/ 0 h 5844209"/>
              <a:gd name="connsiteX4" fmla="*/ 3448878 w 5347254"/>
              <a:gd name="connsiteY4" fmla="*/ 0 h 5844209"/>
              <a:gd name="connsiteX5" fmla="*/ 3448878 w 5347254"/>
              <a:gd name="connsiteY5" fmla="*/ 298174 h 5844209"/>
              <a:gd name="connsiteX0" fmla="*/ 5343725 w 5347254"/>
              <a:gd name="connsiteY0" fmla="*/ 5721260 h 5844209"/>
              <a:gd name="connsiteX1" fmla="*/ 5347252 w 5347254"/>
              <a:gd name="connsiteY1" fmla="*/ 5844209 h 5844209"/>
              <a:gd name="connsiteX2" fmla="*/ 0 w 5347254"/>
              <a:gd name="connsiteY2" fmla="*/ 5844209 h 5844209"/>
              <a:gd name="connsiteX3" fmla="*/ 0 w 5347254"/>
              <a:gd name="connsiteY3" fmla="*/ 0 h 5844209"/>
              <a:gd name="connsiteX4" fmla="*/ 1943850 w 5347254"/>
              <a:gd name="connsiteY4" fmla="*/ 9919 h 5844209"/>
              <a:gd name="connsiteX5" fmla="*/ 3448878 w 5347254"/>
              <a:gd name="connsiteY5" fmla="*/ 298174 h 5844209"/>
              <a:gd name="connsiteX0" fmla="*/ 5343725 w 5347254"/>
              <a:gd name="connsiteY0" fmla="*/ 5721260 h 5844209"/>
              <a:gd name="connsiteX1" fmla="*/ 5347252 w 5347254"/>
              <a:gd name="connsiteY1" fmla="*/ 5844209 h 5844209"/>
              <a:gd name="connsiteX2" fmla="*/ 0 w 5347254"/>
              <a:gd name="connsiteY2" fmla="*/ 5844209 h 5844209"/>
              <a:gd name="connsiteX3" fmla="*/ 0 w 5347254"/>
              <a:gd name="connsiteY3" fmla="*/ 0 h 5844209"/>
              <a:gd name="connsiteX4" fmla="*/ 1943850 w 5347254"/>
              <a:gd name="connsiteY4" fmla="*/ 9919 h 5844209"/>
              <a:gd name="connsiteX5" fmla="*/ 1953752 w 5347254"/>
              <a:gd name="connsiteY5" fmla="*/ 347771 h 5844209"/>
              <a:gd name="connsiteX0" fmla="*/ 5343725 w 5347254"/>
              <a:gd name="connsiteY0" fmla="*/ 5721260 h 5844209"/>
              <a:gd name="connsiteX1" fmla="*/ 5347252 w 5347254"/>
              <a:gd name="connsiteY1" fmla="*/ 5844209 h 5844209"/>
              <a:gd name="connsiteX2" fmla="*/ 0 w 5347254"/>
              <a:gd name="connsiteY2" fmla="*/ 5844209 h 5844209"/>
              <a:gd name="connsiteX3" fmla="*/ 0 w 5347254"/>
              <a:gd name="connsiteY3" fmla="*/ 0 h 5844209"/>
              <a:gd name="connsiteX4" fmla="*/ 1943850 w 5347254"/>
              <a:gd name="connsiteY4" fmla="*/ 9919 h 5844209"/>
              <a:gd name="connsiteX5" fmla="*/ 1933950 w 5347254"/>
              <a:gd name="connsiteY5" fmla="*/ 337852 h 584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7254" h="5844209">
                <a:moveTo>
                  <a:pt x="5343725" y="5721260"/>
                </a:moveTo>
                <a:cubicBezTo>
                  <a:pt x="5343622" y="5799947"/>
                  <a:pt x="5347355" y="5765522"/>
                  <a:pt x="5347252" y="5844209"/>
                </a:cubicBezTo>
                <a:lnTo>
                  <a:pt x="0" y="5844209"/>
                </a:lnTo>
                <a:lnTo>
                  <a:pt x="0" y="0"/>
                </a:lnTo>
                <a:lnTo>
                  <a:pt x="1943850" y="9919"/>
                </a:lnTo>
                <a:cubicBezTo>
                  <a:pt x="1943850" y="109310"/>
                  <a:pt x="1933950" y="238461"/>
                  <a:pt x="1933950" y="337852"/>
                </a:cubicBezTo>
              </a:path>
            </a:pathLst>
          </a:custGeom>
          <a:ln w="15875">
            <a:solidFill>
              <a:schemeClr val="accent1"/>
            </a:solidFill>
            <a:prstDash val="dash"/>
            <a:headEnd type="triangl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514" name="Rectangle 513">
            <a:extLst>
              <a:ext uri="{FF2B5EF4-FFF2-40B4-BE49-F238E27FC236}">
                <a16:creationId xmlns:a16="http://schemas.microsoft.com/office/drawing/2014/main" id="{42D3FC4F-7129-4AF1-9ADE-9D174210DA58}"/>
              </a:ext>
              <a:ext uri="{C183D7F6-B498-43B3-948B-1728B52AA6E4}">
                <adec:decorative xmlns:adec="http://schemas.microsoft.com/office/drawing/2017/decorative" val="1"/>
              </a:ext>
            </a:extLst>
          </p:cNvPr>
          <p:cNvSpPr/>
          <p:nvPr/>
        </p:nvSpPr>
        <p:spPr bwMode="auto">
          <a:xfrm>
            <a:off x="1321426" y="587411"/>
            <a:ext cx="2837620" cy="564383"/>
          </a:xfrm>
          <a:prstGeom prst="rect">
            <a:avLst/>
          </a:prstGeom>
          <a:solidFill>
            <a:schemeClr val="bg1">
              <a:lumMod val="95000"/>
            </a:schemeClr>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91440" bIns="91440" numCol="1" spcCol="0" rtlCol="0" fromWordArt="0" anchor="t" anchorCtr="0" forceAA="0" compatLnSpc="1">
            <a:prstTxWarp prst="textNoShape">
              <a:avLst/>
            </a:prstTxWarp>
            <a:noAutofit/>
          </a:bodyPr>
          <a:lstStyle/>
          <a:p>
            <a:pPr marL="0" marR="0" lvl="0" indent="0" algn="l" defTabSz="710593"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Data visualization</a:t>
            </a:r>
          </a:p>
        </p:txBody>
      </p:sp>
      <p:sp>
        <p:nvSpPr>
          <p:cNvPr id="516" name="Rectangle 515">
            <a:extLst>
              <a:ext uri="{FF2B5EF4-FFF2-40B4-BE49-F238E27FC236}">
                <a16:creationId xmlns:a16="http://schemas.microsoft.com/office/drawing/2014/main" id="{1CA5B7A1-99D3-4DE3-BD0E-9999510B07FE}"/>
              </a:ext>
              <a:ext uri="{C183D7F6-B498-43B3-948B-1728B52AA6E4}">
                <adec:decorative xmlns:adec="http://schemas.microsoft.com/office/drawing/2017/decorative" val="1"/>
              </a:ext>
            </a:extLst>
          </p:cNvPr>
          <p:cNvSpPr/>
          <p:nvPr/>
        </p:nvSpPr>
        <p:spPr bwMode="auto">
          <a:xfrm>
            <a:off x="2464684" y="649047"/>
            <a:ext cx="1622669" cy="421378"/>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R="0" lvl="0" indent="0" defTabSz="710593" fontAlgn="base">
              <a:lnSpc>
                <a:spcPct val="100000"/>
              </a:lnSpc>
              <a:spcBef>
                <a:spcPct val="0"/>
              </a:spcBef>
              <a:spcAft>
                <a:spcPct val="0"/>
              </a:spcAft>
              <a:buClrTx/>
              <a:buSzTx/>
              <a:buFontTx/>
              <a:buNone/>
              <a:tabLst/>
              <a:defRPr/>
            </a:pPr>
            <a:r>
              <a:rPr lang="en-US" sz="900" kern="0">
                <a:solidFill>
                  <a:srgbClr val="000000"/>
                </a:solidFill>
                <a:latin typeface="Segoe UI Semibold" panose="020B0702040204020203" pitchFamily="34" charset="0"/>
                <a:cs typeface="Segoe UI Semibold" panose="020B0702040204020203" pitchFamily="34" charset="0"/>
              </a:rPr>
              <a:t>Business specific reports</a:t>
            </a:r>
          </a:p>
        </p:txBody>
      </p:sp>
      <p:grpSp>
        <p:nvGrpSpPr>
          <p:cNvPr id="522" name="multi-device" descr="monitor, tablet, approval, multi-device">
            <a:extLst>
              <a:ext uri="{FF2B5EF4-FFF2-40B4-BE49-F238E27FC236}">
                <a16:creationId xmlns:a16="http://schemas.microsoft.com/office/drawing/2014/main" id="{23CDB620-7693-4669-B37D-DA3FB64AB645}"/>
              </a:ext>
            </a:extLst>
          </p:cNvPr>
          <p:cNvGrpSpPr/>
          <p:nvPr/>
        </p:nvGrpSpPr>
        <p:grpSpPr>
          <a:xfrm>
            <a:off x="3813838" y="838277"/>
            <a:ext cx="248971" cy="179043"/>
            <a:chOff x="6336189" y="3003045"/>
            <a:chExt cx="766275" cy="551057"/>
          </a:xfrm>
        </p:grpSpPr>
        <p:grpSp>
          <p:nvGrpSpPr>
            <p:cNvPr id="523" name="Group 522">
              <a:extLst>
                <a:ext uri="{FF2B5EF4-FFF2-40B4-BE49-F238E27FC236}">
                  <a16:creationId xmlns:a16="http://schemas.microsoft.com/office/drawing/2014/main" id="{E1D9D39F-B5BA-428F-A032-A7B5BD719031}"/>
                </a:ext>
              </a:extLst>
            </p:cNvPr>
            <p:cNvGrpSpPr/>
            <p:nvPr/>
          </p:nvGrpSpPr>
          <p:grpSpPr>
            <a:xfrm>
              <a:off x="6336189" y="3034808"/>
              <a:ext cx="676958" cy="519294"/>
              <a:chOff x="-521811" y="6917198"/>
              <a:chExt cx="676958" cy="519294"/>
            </a:xfrm>
          </p:grpSpPr>
          <p:grpSp>
            <p:nvGrpSpPr>
              <p:cNvPr id="530" name="Group 529">
                <a:extLst>
                  <a:ext uri="{FF2B5EF4-FFF2-40B4-BE49-F238E27FC236}">
                    <a16:creationId xmlns:a16="http://schemas.microsoft.com/office/drawing/2014/main" id="{B04641B7-59BB-44EB-99D0-2A60C0356235}"/>
                  </a:ext>
                </a:extLst>
              </p:cNvPr>
              <p:cNvGrpSpPr/>
              <p:nvPr/>
            </p:nvGrpSpPr>
            <p:grpSpPr>
              <a:xfrm>
                <a:off x="-521811" y="6917198"/>
                <a:ext cx="579992" cy="423562"/>
                <a:chOff x="5884864" y="1174751"/>
                <a:chExt cx="382588" cy="279400"/>
              </a:xfrm>
            </p:grpSpPr>
            <p:sp>
              <p:nvSpPr>
                <p:cNvPr id="537" name="Freeform 51">
                  <a:extLst>
                    <a:ext uri="{FF2B5EF4-FFF2-40B4-BE49-F238E27FC236}">
                      <a16:creationId xmlns:a16="http://schemas.microsoft.com/office/drawing/2014/main" id="{54895968-2F64-42AF-923C-DB316C23A41C}"/>
                    </a:ext>
                  </a:extLst>
                </p:cNvPr>
                <p:cNvSpPr>
                  <a:spLocks/>
                </p:cNvSpPr>
                <p:nvPr/>
              </p:nvSpPr>
              <p:spPr bwMode="auto">
                <a:xfrm>
                  <a:off x="5884864" y="1260476"/>
                  <a:ext cx="382588" cy="193675"/>
                </a:xfrm>
                <a:custGeom>
                  <a:avLst/>
                  <a:gdLst>
                    <a:gd name="T0" fmla="*/ 203 w 241"/>
                    <a:gd name="T1" fmla="*/ 61 h 122"/>
                    <a:gd name="T2" fmla="*/ 120 w 241"/>
                    <a:gd name="T3" fmla="*/ 0 h 122"/>
                    <a:gd name="T4" fmla="*/ 39 w 241"/>
                    <a:gd name="T5" fmla="*/ 61 h 122"/>
                    <a:gd name="T6" fmla="*/ 38 w 241"/>
                    <a:gd name="T7" fmla="*/ 61 h 122"/>
                    <a:gd name="T8" fmla="*/ 0 w 241"/>
                    <a:gd name="T9" fmla="*/ 122 h 122"/>
                    <a:gd name="T10" fmla="*/ 241 w 241"/>
                    <a:gd name="T11" fmla="*/ 122 h 122"/>
                    <a:gd name="T12" fmla="*/ 203 w 241"/>
                    <a:gd name="T13" fmla="*/ 61 h 122"/>
                  </a:gdLst>
                  <a:ahLst/>
                  <a:cxnLst>
                    <a:cxn ang="0">
                      <a:pos x="T0" y="T1"/>
                    </a:cxn>
                    <a:cxn ang="0">
                      <a:pos x="T2" y="T3"/>
                    </a:cxn>
                    <a:cxn ang="0">
                      <a:pos x="T4" y="T5"/>
                    </a:cxn>
                    <a:cxn ang="0">
                      <a:pos x="T6" y="T7"/>
                    </a:cxn>
                    <a:cxn ang="0">
                      <a:pos x="T8" y="T9"/>
                    </a:cxn>
                    <a:cxn ang="0">
                      <a:pos x="T10" y="T11"/>
                    </a:cxn>
                    <a:cxn ang="0">
                      <a:pos x="T12" y="T13"/>
                    </a:cxn>
                  </a:cxnLst>
                  <a:rect l="0" t="0" r="r" b="b"/>
                  <a:pathLst>
                    <a:path w="241" h="122">
                      <a:moveTo>
                        <a:pt x="203" y="61"/>
                      </a:moveTo>
                      <a:lnTo>
                        <a:pt x="120" y="0"/>
                      </a:lnTo>
                      <a:lnTo>
                        <a:pt x="39" y="61"/>
                      </a:lnTo>
                      <a:lnTo>
                        <a:pt x="38" y="61"/>
                      </a:lnTo>
                      <a:lnTo>
                        <a:pt x="0" y="122"/>
                      </a:lnTo>
                      <a:lnTo>
                        <a:pt x="241" y="122"/>
                      </a:lnTo>
                      <a:lnTo>
                        <a:pt x="203" y="61"/>
                      </a:lnTo>
                      <a:close/>
                    </a:path>
                  </a:pathLst>
                </a:custGeom>
                <a:solidFill>
                  <a:schemeClr val="accent1"/>
                </a:solidFill>
                <a:ln>
                  <a:noFill/>
                </a:ln>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538" name="Freeform 52">
                  <a:extLst>
                    <a:ext uri="{FF2B5EF4-FFF2-40B4-BE49-F238E27FC236}">
                      <a16:creationId xmlns:a16="http://schemas.microsoft.com/office/drawing/2014/main" id="{E7A75079-4554-4298-AA1F-27D6C0FEEB43}"/>
                    </a:ext>
                  </a:extLst>
                </p:cNvPr>
                <p:cNvSpPr>
                  <a:spLocks/>
                </p:cNvSpPr>
                <p:nvPr/>
              </p:nvSpPr>
              <p:spPr bwMode="auto">
                <a:xfrm>
                  <a:off x="5946776" y="1174751"/>
                  <a:ext cx="261938" cy="182563"/>
                </a:xfrm>
                <a:custGeom>
                  <a:avLst/>
                  <a:gdLst>
                    <a:gd name="T0" fmla="*/ 149 w 156"/>
                    <a:gd name="T1" fmla="*/ 0 h 109"/>
                    <a:gd name="T2" fmla="*/ 6 w 156"/>
                    <a:gd name="T3" fmla="*/ 0 h 109"/>
                    <a:gd name="T4" fmla="*/ 0 w 156"/>
                    <a:gd name="T5" fmla="*/ 6 h 109"/>
                    <a:gd name="T6" fmla="*/ 0 w 156"/>
                    <a:gd name="T7" fmla="*/ 109 h 109"/>
                    <a:gd name="T8" fmla="*/ 0 w 156"/>
                    <a:gd name="T9" fmla="*/ 108 h 109"/>
                    <a:gd name="T10" fmla="*/ 0 w 156"/>
                    <a:gd name="T11" fmla="*/ 109 h 109"/>
                    <a:gd name="T12" fmla="*/ 156 w 156"/>
                    <a:gd name="T13" fmla="*/ 109 h 109"/>
                    <a:gd name="T14" fmla="*/ 156 w 156"/>
                    <a:gd name="T15" fmla="*/ 6 h 109"/>
                    <a:gd name="T16" fmla="*/ 149 w 156"/>
                    <a:gd name="T1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09">
                      <a:moveTo>
                        <a:pt x="149" y="0"/>
                      </a:moveTo>
                      <a:cubicBezTo>
                        <a:pt x="6" y="0"/>
                        <a:pt x="6" y="0"/>
                        <a:pt x="6" y="0"/>
                      </a:cubicBezTo>
                      <a:cubicBezTo>
                        <a:pt x="3" y="0"/>
                        <a:pt x="0" y="3"/>
                        <a:pt x="0" y="6"/>
                      </a:cubicBezTo>
                      <a:cubicBezTo>
                        <a:pt x="0" y="109"/>
                        <a:pt x="0" y="109"/>
                        <a:pt x="0" y="109"/>
                      </a:cubicBezTo>
                      <a:cubicBezTo>
                        <a:pt x="0" y="108"/>
                        <a:pt x="0" y="108"/>
                        <a:pt x="0" y="108"/>
                      </a:cubicBezTo>
                      <a:cubicBezTo>
                        <a:pt x="0" y="109"/>
                        <a:pt x="0" y="109"/>
                        <a:pt x="0" y="109"/>
                      </a:cubicBezTo>
                      <a:cubicBezTo>
                        <a:pt x="156" y="109"/>
                        <a:pt x="156" y="109"/>
                        <a:pt x="156" y="109"/>
                      </a:cubicBezTo>
                      <a:cubicBezTo>
                        <a:pt x="156" y="6"/>
                        <a:pt x="156" y="6"/>
                        <a:pt x="156" y="6"/>
                      </a:cubicBezTo>
                      <a:cubicBezTo>
                        <a:pt x="156" y="3"/>
                        <a:pt x="153" y="0"/>
                        <a:pt x="149" y="0"/>
                      </a:cubicBezTo>
                      <a:close/>
                    </a:path>
                  </a:pathLst>
                </a:custGeom>
                <a:solidFill>
                  <a:srgbClr val="4FE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539" name="Freeform 174">
                  <a:extLst>
                    <a:ext uri="{FF2B5EF4-FFF2-40B4-BE49-F238E27FC236}">
                      <a16:creationId xmlns:a16="http://schemas.microsoft.com/office/drawing/2014/main" id="{770A2E00-0A5D-4198-BDB4-A1647B306FBC}"/>
                    </a:ext>
                  </a:extLst>
                </p:cNvPr>
                <p:cNvSpPr>
                  <a:spLocks/>
                </p:cNvSpPr>
                <p:nvPr/>
              </p:nvSpPr>
              <p:spPr bwMode="auto">
                <a:xfrm>
                  <a:off x="5946776" y="1174751"/>
                  <a:ext cx="222250" cy="182563"/>
                </a:xfrm>
                <a:custGeom>
                  <a:avLst/>
                  <a:gdLst>
                    <a:gd name="T0" fmla="*/ 0 w 132"/>
                    <a:gd name="T1" fmla="*/ 109 h 109"/>
                    <a:gd name="T2" fmla="*/ 23 w 132"/>
                    <a:gd name="T3" fmla="*/ 109 h 109"/>
                    <a:gd name="T4" fmla="*/ 132 w 132"/>
                    <a:gd name="T5" fmla="*/ 0 h 109"/>
                    <a:gd name="T6" fmla="*/ 6 w 132"/>
                    <a:gd name="T7" fmla="*/ 0 h 109"/>
                    <a:gd name="T8" fmla="*/ 0 w 132"/>
                    <a:gd name="T9" fmla="*/ 6 h 109"/>
                    <a:gd name="T10" fmla="*/ 0 w 132"/>
                    <a:gd name="T11" fmla="*/ 109 h 109"/>
                  </a:gdLst>
                  <a:ahLst/>
                  <a:cxnLst>
                    <a:cxn ang="0">
                      <a:pos x="T0" y="T1"/>
                    </a:cxn>
                    <a:cxn ang="0">
                      <a:pos x="T2" y="T3"/>
                    </a:cxn>
                    <a:cxn ang="0">
                      <a:pos x="T4" y="T5"/>
                    </a:cxn>
                    <a:cxn ang="0">
                      <a:pos x="T6" y="T7"/>
                    </a:cxn>
                    <a:cxn ang="0">
                      <a:pos x="T8" y="T9"/>
                    </a:cxn>
                    <a:cxn ang="0">
                      <a:pos x="T10" y="T11"/>
                    </a:cxn>
                  </a:cxnLst>
                  <a:rect l="0" t="0" r="r" b="b"/>
                  <a:pathLst>
                    <a:path w="132" h="109">
                      <a:moveTo>
                        <a:pt x="0" y="109"/>
                      </a:moveTo>
                      <a:cubicBezTo>
                        <a:pt x="23" y="109"/>
                        <a:pt x="23" y="109"/>
                        <a:pt x="23" y="109"/>
                      </a:cubicBezTo>
                      <a:cubicBezTo>
                        <a:pt x="132" y="0"/>
                        <a:pt x="132" y="0"/>
                        <a:pt x="132" y="0"/>
                      </a:cubicBezTo>
                      <a:cubicBezTo>
                        <a:pt x="6" y="0"/>
                        <a:pt x="6" y="0"/>
                        <a:pt x="6" y="0"/>
                      </a:cubicBezTo>
                      <a:cubicBezTo>
                        <a:pt x="2" y="0"/>
                        <a:pt x="0" y="3"/>
                        <a:pt x="0" y="6"/>
                      </a:cubicBezTo>
                      <a:lnTo>
                        <a:pt x="0" y="109"/>
                      </a:lnTo>
                      <a:close/>
                    </a:path>
                  </a:pathLst>
                </a:custGeom>
                <a:solidFill>
                  <a:schemeClr val="accent1"/>
                </a:solidFill>
                <a:ln>
                  <a:noFill/>
                </a:ln>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grpSp>
          <p:grpSp>
            <p:nvGrpSpPr>
              <p:cNvPr id="531" name="Group 530">
                <a:extLst>
                  <a:ext uri="{FF2B5EF4-FFF2-40B4-BE49-F238E27FC236}">
                    <a16:creationId xmlns:a16="http://schemas.microsoft.com/office/drawing/2014/main" id="{FD76D779-A11E-4114-AA17-768F71867D8F}"/>
                  </a:ext>
                </a:extLst>
              </p:cNvPr>
              <p:cNvGrpSpPr/>
              <p:nvPr/>
            </p:nvGrpSpPr>
            <p:grpSpPr>
              <a:xfrm>
                <a:off x="-225680" y="7155179"/>
                <a:ext cx="380827" cy="281313"/>
                <a:chOff x="5056189" y="1363664"/>
                <a:chExt cx="315913" cy="233363"/>
              </a:xfrm>
            </p:grpSpPr>
            <p:sp>
              <p:nvSpPr>
                <p:cNvPr id="532" name="Freeform 44">
                  <a:extLst>
                    <a:ext uri="{FF2B5EF4-FFF2-40B4-BE49-F238E27FC236}">
                      <a16:creationId xmlns:a16="http://schemas.microsoft.com/office/drawing/2014/main" id="{DE1A06CA-CF24-46A8-942A-231F000B3421}"/>
                    </a:ext>
                  </a:extLst>
                </p:cNvPr>
                <p:cNvSpPr>
                  <a:spLocks/>
                </p:cNvSpPr>
                <p:nvPr/>
              </p:nvSpPr>
              <p:spPr bwMode="auto">
                <a:xfrm>
                  <a:off x="5056189" y="1379539"/>
                  <a:ext cx="315913" cy="217488"/>
                </a:xfrm>
                <a:custGeom>
                  <a:avLst/>
                  <a:gdLst>
                    <a:gd name="T0" fmla="*/ 188 w 188"/>
                    <a:gd name="T1" fmla="*/ 119 h 129"/>
                    <a:gd name="T2" fmla="*/ 179 w 188"/>
                    <a:gd name="T3" fmla="*/ 129 h 129"/>
                    <a:gd name="T4" fmla="*/ 9 w 188"/>
                    <a:gd name="T5" fmla="*/ 129 h 129"/>
                    <a:gd name="T6" fmla="*/ 0 w 188"/>
                    <a:gd name="T7" fmla="*/ 119 h 129"/>
                    <a:gd name="T8" fmla="*/ 0 w 188"/>
                    <a:gd name="T9" fmla="*/ 82 h 129"/>
                    <a:gd name="T10" fmla="*/ 9 w 188"/>
                    <a:gd name="T11" fmla="*/ 72 h 129"/>
                    <a:gd name="T12" fmla="*/ 179 w 188"/>
                    <a:gd name="T13" fmla="*/ 72 h 129"/>
                    <a:gd name="T14" fmla="*/ 188 w 188"/>
                    <a:gd name="T15" fmla="*/ 82 h 129"/>
                    <a:gd name="T16" fmla="*/ 188 w 188"/>
                    <a:gd name="T17"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129">
                      <a:moveTo>
                        <a:pt x="188" y="119"/>
                      </a:moveTo>
                      <a:cubicBezTo>
                        <a:pt x="188" y="125"/>
                        <a:pt x="184" y="129"/>
                        <a:pt x="179" y="129"/>
                      </a:cubicBezTo>
                      <a:cubicBezTo>
                        <a:pt x="9" y="129"/>
                        <a:pt x="9" y="129"/>
                        <a:pt x="9" y="129"/>
                      </a:cubicBezTo>
                      <a:cubicBezTo>
                        <a:pt x="4" y="129"/>
                        <a:pt x="0" y="125"/>
                        <a:pt x="0" y="119"/>
                      </a:cubicBezTo>
                      <a:cubicBezTo>
                        <a:pt x="0" y="0"/>
                        <a:pt x="0" y="82"/>
                        <a:pt x="0" y="82"/>
                      </a:cubicBezTo>
                      <a:cubicBezTo>
                        <a:pt x="0" y="76"/>
                        <a:pt x="4" y="72"/>
                        <a:pt x="9" y="72"/>
                      </a:cubicBezTo>
                      <a:cubicBezTo>
                        <a:pt x="179" y="72"/>
                        <a:pt x="179" y="72"/>
                        <a:pt x="179" y="72"/>
                      </a:cubicBezTo>
                      <a:cubicBezTo>
                        <a:pt x="184" y="72"/>
                        <a:pt x="188" y="76"/>
                        <a:pt x="188" y="82"/>
                      </a:cubicBezTo>
                      <a:lnTo>
                        <a:pt x="188" y="119"/>
                      </a:lnTo>
                      <a:close/>
                    </a:path>
                  </a:pathLst>
                </a:custGeom>
                <a:solidFill>
                  <a:schemeClr val="accent1"/>
                </a:solidFill>
                <a:ln>
                  <a:noFill/>
                </a:ln>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533" name="Freeform 45">
                  <a:extLst>
                    <a:ext uri="{FF2B5EF4-FFF2-40B4-BE49-F238E27FC236}">
                      <a16:creationId xmlns:a16="http://schemas.microsoft.com/office/drawing/2014/main" id="{B2C2CF56-7774-45FC-B1D8-41F1F15FDDA0}"/>
                    </a:ext>
                  </a:extLst>
                </p:cNvPr>
                <p:cNvSpPr>
                  <a:spLocks/>
                </p:cNvSpPr>
                <p:nvPr/>
              </p:nvSpPr>
              <p:spPr bwMode="auto">
                <a:xfrm>
                  <a:off x="5060951" y="1365251"/>
                  <a:ext cx="215900" cy="157163"/>
                </a:xfrm>
                <a:custGeom>
                  <a:avLst/>
                  <a:gdLst>
                    <a:gd name="T0" fmla="*/ 129 w 129"/>
                    <a:gd name="T1" fmla="*/ 0 h 94"/>
                    <a:gd name="T2" fmla="*/ 19 w 129"/>
                    <a:gd name="T3" fmla="*/ 0 h 94"/>
                    <a:gd name="T4" fmla="*/ 0 w 129"/>
                    <a:gd name="T5" fmla="*/ 19 h 94"/>
                    <a:gd name="T6" fmla="*/ 0 w 129"/>
                    <a:gd name="T7" fmla="*/ 94 h 94"/>
                    <a:gd name="T8" fmla="*/ 129 w 129"/>
                    <a:gd name="T9" fmla="*/ 94 h 94"/>
                    <a:gd name="T10" fmla="*/ 129 w 129"/>
                    <a:gd name="T11" fmla="*/ 0 h 94"/>
                  </a:gdLst>
                  <a:ahLst/>
                  <a:cxnLst>
                    <a:cxn ang="0">
                      <a:pos x="T0" y="T1"/>
                    </a:cxn>
                    <a:cxn ang="0">
                      <a:pos x="T2" y="T3"/>
                    </a:cxn>
                    <a:cxn ang="0">
                      <a:pos x="T4" y="T5"/>
                    </a:cxn>
                    <a:cxn ang="0">
                      <a:pos x="T6" y="T7"/>
                    </a:cxn>
                    <a:cxn ang="0">
                      <a:pos x="T8" y="T9"/>
                    </a:cxn>
                    <a:cxn ang="0">
                      <a:pos x="T10" y="T11"/>
                    </a:cxn>
                  </a:cxnLst>
                  <a:rect l="0" t="0" r="r" b="b"/>
                  <a:pathLst>
                    <a:path w="129" h="94">
                      <a:moveTo>
                        <a:pt x="129" y="0"/>
                      </a:moveTo>
                      <a:cubicBezTo>
                        <a:pt x="19" y="0"/>
                        <a:pt x="19" y="0"/>
                        <a:pt x="19" y="0"/>
                      </a:cubicBezTo>
                      <a:cubicBezTo>
                        <a:pt x="9" y="0"/>
                        <a:pt x="0" y="9"/>
                        <a:pt x="0" y="19"/>
                      </a:cubicBezTo>
                      <a:cubicBezTo>
                        <a:pt x="0" y="94"/>
                        <a:pt x="0" y="94"/>
                        <a:pt x="0" y="94"/>
                      </a:cubicBezTo>
                      <a:cubicBezTo>
                        <a:pt x="129" y="94"/>
                        <a:pt x="129" y="94"/>
                        <a:pt x="129" y="94"/>
                      </a:cubicBezTo>
                      <a:lnTo>
                        <a:pt x="1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534" name="Freeform 46">
                  <a:extLst>
                    <a:ext uri="{FF2B5EF4-FFF2-40B4-BE49-F238E27FC236}">
                      <a16:creationId xmlns:a16="http://schemas.microsoft.com/office/drawing/2014/main" id="{5040A144-550C-4514-AB3C-2E1A719E3F42}"/>
                    </a:ext>
                  </a:extLst>
                </p:cNvPr>
                <p:cNvSpPr>
                  <a:spLocks/>
                </p:cNvSpPr>
                <p:nvPr/>
              </p:nvSpPr>
              <p:spPr bwMode="auto">
                <a:xfrm>
                  <a:off x="5056189" y="1363664"/>
                  <a:ext cx="315913" cy="158750"/>
                </a:xfrm>
                <a:custGeom>
                  <a:avLst/>
                  <a:gdLst>
                    <a:gd name="T0" fmla="*/ 179 w 188"/>
                    <a:gd name="T1" fmla="*/ 0 h 95"/>
                    <a:gd name="T2" fmla="*/ 10 w 188"/>
                    <a:gd name="T3" fmla="*/ 0 h 95"/>
                    <a:gd name="T4" fmla="*/ 0 w 188"/>
                    <a:gd name="T5" fmla="*/ 10 h 95"/>
                    <a:gd name="T6" fmla="*/ 0 w 188"/>
                    <a:gd name="T7" fmla="*/ 95 h 95"/>
                    <a:gd name="T8" fmla="*/ 188 w 188"/>
                    <a:gd name="T9" fmla="*/ 95 h 95"/>
                    <a:gd name="T10" fmla="*/ 188 w 188"/>
                    <a:gd name="T11" fmla="*/ 10 h 95"/>
                    <a:gd name="T12" fmla="*/ 179 w 188"/>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88" h="95">
                      <a:moveTo>
                        <a:pt x="179" y="0"/>
                      </a:moveTo>
                      <a:cubicBezTo>
                        <a:pt x="10" y="0"/>
                        <a:pt x="10" y="0"/>
                        <a:pt x="10" y="0"/>
                      </a:cubicBezTo>
                      <a:cubicBezTo>
                        <a:pt x="4" y="0"/>
                        <a:pt x="0" y="5"/>
                        <a:pt x="0" y="10"/>
                      </a:cubicBezTo>
                      <a:cubicBezTo>
                        <a:pt x="0" y="95"/>
                        <a:pt x="0" y="95"/>
                        <a:pt x="0" y="95"/>
                      </a:cubicBezTo>
                      <a:cubicBezTo>
                        <a:pt x="188" y="95"/>
                        <a:pt x="188" y="95"/>
                        <a:pt x="188" y="95"/>
                      </a:cubicBezTo>
                      <a:cubicBezTo>
                        <a:pt x="188" y="10"/>
                        <a:pt x="188" y="10"/>
                        <a:pt x="188" y="10"/>
                      </a:cubicBezTo>
                      <a:cubicBezTo>
                        <a:pt x="188" y="5"/>
                        <a:pt x="184" y="0"/>
                        <a:pt x="179" y="0"/>
                      </a:cubicBezTo>
                      <a:close/>
                    </a:path>
                  </a:pathLst>
                </a:custGeom>
                <a:solidFill>
                  <a:srgbClr val="4FE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535" name="Rectangle 534">
                  <a:extLst>
                    <a:ext uri="{FF2B5EF4-FFF2-40B4-BE49-F238E27FC236}">
                      <a16:creationId xmlns:a16="http://schemas.microsoft.com/office/drawing/2014/main" id="{CFF94409-14F1-453C-BEBD-F04102CD910E}"/>
                    </a:ext>
                  </a:extLst>
                </p:cNvPr>
                <p:cNvSpPr>
                  <a:spLocks noChangeArrowheads="1"/>
                </p:cNvSpPr>
                <p:nvPr/>
              </p:nvSpPr>
              <p:spPr bwMode="auto">
                <a:xfrm>
                  <a:off x="5194301" y="1544639"/>
                  <a:ext cx="42863" cy="20638"/>
                </a:xfrm>
                <a:prstGeom prst="rect">
                  <a:avLst/>
                </a:prstGeom>
                <a:solidFill>
                  <a:srgbClr val="4FE4FF"/>
                </a:solidFill>
                <a:ln>
                  <a:noFill/>
                </a:ln>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536" name="Freeform 172">
                  <a:extLst>
                    <a:ext uri="{FF2B5EF4-FFF2-40B4-BE49-F238E27FC236}">
                      <a16:creationId xmlns:a16="http://schemas.microsoft.com/office/drawing/2014/main" id="{46C90356-D33F-4A16-A437-1EF0458FD523}"/>
                    </a:ext>
                  </a:extLst>
                </p:cNvPr>
                <p:cNvSpPr>
                  <a:spLocks/>
                </p:cNvSpPr>
                <p:nvPr/>
              </p:nvSpPr>
              <p:spPr bwMode="auto">
                <a:xfrm>
                  <a:off x="5056189" y="1363664"/>
                  <a:ext cx="196850" cy="158750"/>
                </a:xfrm>
                <a:custGeom>
                  <a:avLst/>
                  <a:gdLst>
                    <a:gd name="T0" fmla="*/ 22 w 117"/>
                    <a:gd name="T1" fmla="*/ 95 h 95"/>
                    <a:gd name="T2" fmla="*/ 117 w 117"/>
                    <a:gd name="T3" fmla="*/ 0 h 95"/>
                    <a:gd name="T4" fmla="*/ 9 w 117"/>
                    <a:gd name="T5" fmla="*/ 0 h 95"/>
                    <a:gd name="T6" fmla="*/ 0 w 117"/>
                    <a:gd name="T7" fmla="*/ 10 h 95"/>
                    <a:gd name="T8" fmla="*/ 0 w 117"/>
                    <a:gd name="T9" fmla="*/ 95 h 95"/>
                    <a:gd name="T10" fmla="*/ 22 w 117"/>
                    <a:gd name="T11" fmla="*/ 95 h 95"/>
                  </a:gdLst>
                  <a:ahLst/>
                  <a:cxnLst>
                    <a:cxn ang="0">
                      <a:pos x="T0" y="T1"/>
                    </a:cxn>
                    <a:cxn ang="0">
                      <a:pos x="T2" y="T3"/>
                    </a:cxn>
                    <a:cxn ang="0">
                      <a:pos x="T4" y="T5"/>
                    </a:cxn>
                    <a:cxn ang="0">
                      <a:pos x="T6" y="T7"/>
                    </a:cxn>
                    <a:cxn ang="0">
                      <a:pos x="T8" y="T9"/>
                    </a:cxn>
                    <a:cxn ang="0">
                      <a:pos x="T10" y="T11"/>
                    </a:cxn>
                  </a:cxnLst>
                  <a:rect l="0" t="0" r="r" b="b"/>
                  <a:pathLst>
                    <a:path w="117" h="95">
                      <a:moveTo>
                        <a:pt x="22" y="95"/>
                      </a:moveTo>
                      <a:cubicBezTo>
                        <a:pt x="117" y="0"/>
                        <a:pt x="117" y="0"/>
                        <a:pt x="117" y="0"/>
                      </a:cubicBezTo>
                      <a:cubicBezTo>
                        <a:pt x="9" y="0"/>
                        <a:pt x="9" y="0"/>
                        <a:pt x="9" y="0"/>
                      </a:cubicBezTo>
                      <a:cubicBezTo>
                        <a:pt x="4" y="0"/>
                        <a:pt x="0" y="5"/>
                        <a:pt x="0" y="10"/>
                      </a:cubicBezTo>
                      <a:cubicBezTo>
                        <a:pt x="0" y="95"/>
                        <a:pt x="0" y="95"/>
                        <a:pt x="0" y="95"/>
                      </a:cubicBezTo>
                      <a:lnTo>
                        <a:pt x="22" y="95"/>
                      </a:lnTo>
                      <a:close/>
                    </a:path>
                  </a:pathLst>
                </a:custGeom>
                <a:solidFill>
                  <a:schemeClr val="accent1"/>
                </a:solidFill>
                <a:ln>
                  <a:noFill/>
                </a:ln>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grpSp>
        </p:grpSp>
        <p:grpSp>
          <p:nvGrpSpPr>
            <p:cNvPr id="524" name="Group 523">
              <a:extLst>
                <a:ext uri="{FF2B5EF4-FFF2-40B4-BE49-F238E27FC236}">
                  <a16:creationId xmlns:a16="http://schemas.microsoft.com/office/drawing/2014/main" id="{5522A699-98DA-4256-81E0-75E11FF9AEE4}"/>
                </a:ext>
              </a:extLst>
            </p:cNvPr>
            <p:cNvGrpSpPr/>
            <p:nvPr/>
          </p:nvGrpSpPr>
          <p:grpSpPr>
            <a:xfrm>
              <a:off x="6875158" y="3003045"/>
              <a:ext cx="227306" cy="227306"/>
              <a:chOff x="7632926" y="5102513"/>
              <a:chExt cx="369887" cy="369887"/>
            </a:xfrm>
          </p:grpSpPr>
          <p:sp>
            <p:nvSpPr>
              <p:cNvPr id="525" name="Oval 5">
                <a:extLst>
                  <a:ext uri="{FF2B5EF4-FFF2-40B4-BE49-F238E27FC236}">
                    <a16:creationId xmlns:a16="http://schemas.microsoft.com/office/drawing/2014/main" id="{7A832605-BEE2-4F33-9F70-5AE68F26714A}"/>
                  </a:ext>
                </a:extLst>
              </p:cNvPr>
              <p:cNvSpPr>
                <a:spLocks noChangeArrowheads="1"/>
              </p:cNvSpPr>
              <p:nvPr/>
            </p:nvSpPr>
            <p:spPr bwMode="auto">
              <a:xfrm>
                <a:off x="7632926" y="5102513"/>
                <a:ext cx="369887" cy="369887"/>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sp>
            <p:nvSpPr>
              <p:cNvPr id="526" name="Freeform 7">
                <a:extLst>
                  <a:ext uri="{FF2B5EF4-FFF2-40B4-BE49-F238E27FC236}">
                    <a16:creationId xmlns:a16="http://schemas.microsoft.com/office/drawing/2014/main" id="{4911CE18-DDA1-4A61-8FFC-C52229D838D5}"/>
                  </a:ext>
                </a:extLst>
              </p:cNvPr>
              <p:cNvSpPr>
                <a:spLocks/>
              </p:cNvSpPr>
              <p:nvPr/>
            </p:nvSpPr>
            <p:spPr bwMode="auto">
              <a:xfrm>
                <a:off x="7707532" y="5197765"/>
                <a:ext cx="220662" cy="173038"/>
              </a:xfrm>
              <a:custGeom>
                <a:avLst/>
                <a:gdLst>
                  <a:gd name="T0" fmla="*/ 124 w 139"/>
                  <a:gd name="T1" fmla="*/ 0 h 109"/>
                  <a:gd name="T2" fmla="*/ 46 w 139"/>
                  <a:gd name="T3" fmla="*/ 76 h 109"/>
                  <a:gd name="T4" fmla="*/ 15 w 139"/>
                  <a:gd name="T5" fmla="*/ 45 h 109"/>
                  <a:gd name="T6" fmla="*/ 0 w 139"/>
                  <a:gd name="T7" fmla="*/ 60 h 109"/>
                  <a:gd name="T8" fmla="*/ 46 w 139"/>
                  <a:gd name="T9" fmla="*/ 109 h 109"/>
                  <a:gd name="T10" fmla="*/ 139 w 139"/>
                  <a:gd name="T11" fmla="*/ 16 h 109"/>
                  <a:gd name="T12" fmla="*/ 124 w 139"/>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139" h="109">
                    <a:moveTo>
                      <a:pt x="124" y="0"/>
                    </a:moveTo>
                    <a:lnTo>
                      <a:pt x="46" y="76"/>
                    </a:lnTo>
                    <a:lnTo>
                      <a:pt x="15" y="45"/>
                    </a:lnTo>
                    <a:lnTo>
                      <a:pt x="0" y="60"/>
                    </a:lnTo>
                    <a:lnTo>
                      <a:pt x="46" y="109"/>
                    </a:lnTo>
                    <a:lnTo>
                      <a:pt x="139" y="16"/>
                    </a:lnTo>
                    <a:lnTo>
                      <a:pt x="124" y="0"/>
                    </a:lnTo>
                    <a:close/>
                  </a:path>
                </a:pathLst>
              </a:custGeom>
              <a:solidFill>
                <a:srgbClr val="0075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0" tIns="53785" rIns="107570" bIns="53785" numCol="1" anchor="t" anchorCtr="0" compatLnSpc="1">
                <a:prstTxWarp prst="textNoShape">
                  <a:avLst/>
                </a:prstTxWarp>
              </a:bodyPr>
              <a:lstStyle/>
              <a:p>
                <a:pPr marL="0" marR="0" lvl="0" indent="0" algn="ctr" defTabSz="1075663"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mn-cs"/>
                </a:endParaRPr>
              </a:p>
            </p:txBody>
          </p:sp>
        </p:grpSp>
      </p:grpSp>
      <p:sp>
        <p:nvSpPr>
          <p:cNvPr id="358" name="Freeform: Shape 357" descr="Blue dotted line">
            <a:extLst>
              <a:ext uri="{FF2B5EF4-FFF2-40B4-BE49-F238E27FC236}">
                <a16:creationId xmlns:a16="http://schemas.microsoft.com/office/drawing/2014/main" id="{46B184C9-7A5C-48A0-9040-EBEC442B59BA}"/>
              </a:ext>
            </a:extLst>
          </p:cNvPr>
          <p:cNvSpPr/>
          <p:nvPr/>
        </p:nvSpPr>
        <p:spPr bwMode="auto">
          <a:xfrm>
            <a:off x="6623050" y="874397"/>
            <a:ext cx="5141190" cy="4921674"/>
          </a:xfrm>
          <a:custGeom>
            <a:avLst/>
            <a:gdLst>
              <a:gd name="connsiteX0" fmla="*/ 4909931 w 5128592"/>
              <a:gd name="connsiteY0" fmla="*/ 0 h 5039139"/>
              <a:gd name="connsiteX1" fmla="*/ 5128592 w 5128592"/>
              <a:gd name="connsiteY1" fmla="*/ 0 h 5039139"/>
              <a:gd name="connsiteX2" fmla="*/ 5128592 w 5128592"/>
              <a:gd name="connsiteY2" fmla="*/ 5039139 h 5039139"/>
              <a:gd name="connsiteX3" fmla="*/ 5029200 w 5128592"/>
              <a:gd name="connsiteY3" fmla="*/ 5029200 h 5039139"/>
              <a:gd name="connsiteX4" fmla="*/ 0 w 5128592"/>
              <a:gd name="connsiteY4" fmla="*/ 5029200 h 503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8592" h="5039139">
                <a:moveTo>
                  <a:pt x="4909931" y="0"/>
                </a:moveTo>
                <a:lnTo>
                  <a:pt x="5128592" y="0"/>
                </a:lnTo>
                <a:lnTo>
                  <a:pt x="5128592" y="5039139"/>
                </a:lnTo>
                <a:lnTo>
                  <a:pt x="5029200" y="5029200"/>
                </a:lnTo>
                <a:lnTo>
                  <a:pt x="0" y="5029200"/>
                </a:lnTo>
              </a:path>
            </a:pathLst>
          </a:cu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cxnSp>
        <p:nvCxnSpPr>
          <p:cNvPr id="359" name="Straight Arrow Connector 358" descr="Blue arrow">
            <a:extLst>
              <a:ext uri="{FF2B5EF4-FFF2-40B4-BE49-F238E27FC236}">
                <a16:creationId xmlns:a16="http://schemas.microsoft.com/office/drawing/2014/main" id="{B285D69F-E088-40B6-B0F2-63B324B085E3}"/>
              </a:ext>
            </a:extLst>
          </p:cNvPr>
          <p:cNvCxnSpPr>
            <a:cxnSpLocks/>
          </p:cNvCxnSpPr>
          <p:nvPr/>
        </p:nvCxnSpPr>
        <p:spPr>
          <a:xfrm>
            <a:off x="5942302" y="5706094"/>
            <a:ext cx="233796"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360" name="Straight Arrow Connector 359" descr="Blue arrow">
            <a:extLst>
              <a:ext uri="{FF2B5EF4-FFF2-40B4-BE49-F238E27FC236}">
                <a16:creationId xmlns:a16="http://schemas.microsoft.com/office/drawing/2014/main" id="{4D974E5B-8006-4B69-AAD1-642CF33EE495}"/>
              </a:ext>
            </a:extLst>
          </p:cNvPr>
          <p:cNvCxnSpPr>
            <a:cxnSpLocks/>
          </p:cNvCxnSpPr>
          <p:nvPr/>
        </p:nvCxnSpPr>
        <p:spPr>
          <a:xfrm flipH="1">
            <a:off x="5929604" y="5827197"/>
            <a:ext cx="233796" cy="0"/>
          </a:xfrm>
          <a:prstGeom prst="straightConnector1">
            <a:avLst/>
          </a:prstGeom>
          <a:ln w="15875">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cxnSp>
      <p:pic>
        <p:nvPicPr>
          <p:cNvPr id="921" name="Graphic 920" descr="Person">
            <a:extLst>
              <a:ext uri="{FF2B5EF4-FFF2-40B4-BE49-F238E27FC236}">
                <a16:creationId xmlns:a16="http://schemas.microsoft.com/office/drawing/2014/main" id="{CB8BA95A-4746-48EC-882D-7A4B2E5D6C60}"/>
              </a:ext>
            </a:extLst>
          </p:cNvPr>
          <p:cNvPicPr>
            <a:picLocks noChangeAspect="1"/>
          </p:cNvPicPr>
          <p:nvPr/>
        </p:nvPicPr>
        <p:blipFill>
          <a:blip r:embed="rId66">
            <a:extLst>
              <a:ext uri="{28A0092B-C50C-407E-A947-70E740481C1C}">
                <a14:useLocalDpi xmlns:a14="http://schemas.microsoft.com/office/drawing/2010/main" val="0"/>
              </a:ext>
              <a:ext uri="{96DAC541-7B7A-43D3-8B79-37D633B846F1}">
                <asvg:svgBlip xmlns:asvg="http://schemas.microsoft.com/office/drawing/2016/SVG/main" r:embed="rId67"/>
              </a:ext>
            </a:extLst>
          </a:blip>
          <a:stretch>
            <a:fillRect/>
          </a:stretch>
        </p:blipFill>
        <p:spPr>
          <a:xfrm>
            <a:off x="5628563" y="5612221"/>
            <a:ext cx="315786" cy="315786"/>
          </a:xfrm>
          <a:prstGeom prst="rect">
            <a:avLst/>
          </a:prstGeom>
        </p:spPr>
      </p:pic>
      <p:pic>
        <p:nvPicPr>
          <p:cNvPr id="922" name="Graphic 921" descr="App">
            <a:extLst>
              <a:ext uri="{FF2B5EF4-FFF2-40B4-BE49-F238E27FC236}">
                <a16:creationId xmlns:a16="http://schemas.microsoft.com/office/drawing/2014/main" id="{CDD501CD-FBDF-48CC-92DD-4FE11FE1C66E}"/>
              </a:ext>
            </a:extLst>
          </p:cNvPr>
          <p:cNvPicPr>
            <a:picLocks noChangeAspect="1"/>
          </p:cNvPicPr>
          <p:nvPr/>
        </p:nvPicPr>
        <p:blipFill>
          <a:blip r:embed="rId68">
            <a:extLst>
              <a:ext uri="{28A0092B-C50C-407E-A947-70E740481C1C}">
                <a14:useLocalDpi xmlns:a14="http://schemas.microsoft.com/office/drawing/2010/main" val="0"/>
              </a:ext>
              <a:ext uri="{96DAC541-7B7A-43D3-8B79-37D633B846F1}">
                <asvg:svgBlip xmlns:asvg="http://schemas.microsoft.com/office/drawing/2016/SVG/main" r:embed="rId69"/>
              </a:ext>
            </a:extLst>
          </a:blip>
          <a:srcRect/>
          <a:stretch/>
        </p:blipFill>
        <p:spPr>
          <a:xfrm>
            <a:off x="6255831" y="5612222"/>
            <a:ext cx="315785" cy="315785"/>
          </a:xfrm>
          <a:prstGeom prst="rect">
            <a:avLst/>
          </a:prstGeom>
        </p:spPr>
      </p:pic>
      <p:sp>
        <p:nvSpPr>
          <p:cNvPr id="363" name="Oval 362" descr="Dark blue circle">
            <a:extLst>
              <a:ext uri="{FF2B5EF4-FFF2-40B4-BE49-F238E27FC236}">
                <a16:creationId xmlns:a16="http://schemas.microsoft.com/office/drawing/2014/main" id="{22849440-ECF2-4188-9237-42793F8399F0}"/>
              </a:ext>
            </a:extLst>
          </p:cNvPr>
          <p:cNvSpPr/>
          <p:nvPr/>
        </p:nvSpPr>
        <p:spPr bwMode="auto">
          <a:xfrm>
            <a:off x="11401919" y="866608"/>
            <a:ext cx="107723" cy="10772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93" name="Rectangle 492">
            <a:extLst>
              <a:ext uri="{FF2B5EF4-FFF2-40B4-BE49-F238E27FC236}">
                <a16:creationId xmlns:a16="http://schemas.microsoft.com/office/drawing/2014/main" id="{62D4478F-322D-4DDD-AAD1-04056F50680C}"/>
              </a:ext>
              <a:ext uri="{C183D7F6-B498-43B3-948B-1728B52AA6E4}">
                <adec:decorative xmlns:adec="http://schemas.microsoft.com/office/drawing/2017/decorative" val="1"/>
              </a:ext>
            </a:extLst>
          </p:cNvPr>
          <p:cNvSpPr/>
          <p:nvPr/>
        </p:nvSpPr>
        <p:spPr bwMode="auto">
          <a:xfrm>
            <a:off x="6860524" y="589135"/>
            <a:ext cx="4703338" cy="561184"/>
          </a:xfrm>
          <a:prstGeom prst="rect">
            <a:avLst/>
          </a:prstGeom>
          <a:solidFill>
            <a:srgbClr val="F2F2F2"/>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73152" rIns="91440" bIns="91440" numCol="1" spcCol="0" rtlCol="0" fromWordArt="0" anchor="t" anchorCtr="0" forceAA="0" compatLnSpc="1">
            <a:prstTxWarp prst="textNoShape">
              <a:avLst/>
            </a:prstTxWarp>
            <a:noAutofit/>
          </a:bodyPr>
          <a:lstStyle/>
          <a:p>
            <a:pPr marL="0" marR="0" lvl="0" indent="0" algn="l" defTabSz="710593"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Real-time insights and alerts</a:t>
            </a:r>
          </a:p>
        </p:txBody>
      </p:sp>
      <p:grpSp>
        <p:nvGrpSpPr>
          <p:cNvPr id="494" name="server" descr="server, data">
            <a:extLst>
              <a:ext uri="{FF2B5EF4-FFF2-40B4-BE49-F238E27FC236}">
                <a16:creationId xmlns:a16="http://schemas.microsoft.com/office/drawing/2014/main" id="{571A32A2-0E7F-443D-9C47-2615537EC690}"/>
              </a:ext>
            </a:extLst>
          </p:cNvPr>
          <p:cNvGrpSpPr/>
          <p:nvPr/>
        </p:nvGrpSpPr>
        <p:grpSpPr>
          <a:xfrm>
            <a:off x="11100424" y="814021"/>
            <a:ext cx="357897" cy="288454"/>
            <a:chOff x="2589870" y="1219200"/>
            <a:chExt cx="528742" cy="426150"/>
          </a:xfrm>
        </p:grpSpPr>
        <p:sp>
          <p:nvSpPr>
            <p:cNvPr id="495" name="Freeform 13">
              <a:extLst>
                <a:ext uri="{FF2B5EF4-FFF2-40B4-BE49-F238E27FC236}">
                  <a16:creationId xmlns:a16="http://schemas.microsoft.com/office/drawing/2014/main" id="{0138C435-CC68-4D51-A7E7-FF5E80B9EC11}"/>
                </a:ext>
              </a:extLst>
            </p:cNvPr>
            <p:cNvSpPr>
              <a:spLocks/>
            </p:cNvSpPr>
            <p:nvPr/>
          </p:nvSpPr>
          <p:spPr bwMode="auto">
            <a:xfrm>
              <a:off x="2589870" y="1219200"/>
              <a:ext cx="455086" cy="386692"/>
            </a:xfrm>
            <a:custGeom>
              <a:avLst/>
              <a:gdLst>
                <a:gd name="T0" fmla="*/ 452 w 466"/>
                <a:gd name="T1" fmla="*/ 396 h 396"/>
                <a:gd name="T2" fmla="*/ 14 w 466"/>
                <a:gd name="T3" fmla="*/ 396 h 396"/>
                <a:gd name="T4" fmla="*/ 0 w 466"/>
                <a:gd name="T5" fmla="*/ 382 h 396"/>
                <a:gd name="T6" fmla="*/ 0 w 466"/>
                <a:gd name="T7" fmla="*/ 14 h 396"/>
                <a:gd name="T8" fmla="*/ 14 w 466"/>
                <a:gd name="T9" fmla="*/ 0 h 396"/>
                <a:gd name="T10" fmla="*/ 452 w 466"/>
                <a:gd name="T11" fmla="*/ 0 h 396"/>
                <a:gd name="T12" fmla="*/ 466 w 466"/>
                <a:gd name="T13" fmla="*/ 14 h 396"/>
                <a:gd name="T14" fmla="*/ 466 w 466"/>
                <a:gd name="T15" fmla="*/ 382 h 396"/>
                <a:gd name="T16" fmla="*/ 452 w 466"/>
                <a:gd name="T17" fmla="*/ 39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6" h="396">
                  <a:moveTo>
                    <a:pt x="452" y="396"/>
                  </a:moveTo>
                  <a:cubicBezTo>
                    <a:pt x="14" y="396"/>
                    <a:pt x="14" y="396"/>
                    <a:pt x="14" y="396"/>
                  </a:cubicBezTo>
                  <a:cubicBezTo>
                    <a:pt x="6" y="396"/>
                    <a:pt x="0" y="390"/>
                    <a:pt x="0" y="382"/>
                  </a:cubicBezTo>
                  <a:cubicBezTo>
                    <a:pt x="0" y="14"/>
                    <a:pt x="0" y="14"/>
                    <a:pt x="0" y="14"/>
                  </a:cubicBezTo>
                  <a:cubicBezTo>
                    <a:pt x="0" y="6"/>
                    <a:pt x="6" y="0"/>
                    <a:pt x="14" y="0"/>
                  </a:cubicBezTo>
                  <a:cubicBezTo>
                    <a:pt x="452" y="0"/>
                    <a:pt x="452" y="0"/>
                    <a:pt x="452" y="0"/>
                  </a:cubicBezTo>
                  <a:cubicBezTo>
                    <a:pt x="460" y="0"/>
                    <a:pt x="466" y="6"/>
                    <a:pt x="466" y="14"/>
                  </a:cubicBezTo>
                  <a:cubicBezTo>
                    <a:pt x="466" y="382"/>
                    <a:pt x="466" y="382"/>
                    <a:pt x="466" y="382"/>
                  </a:cubicBezTo>
                  <a:cubicBezTo>
                    <a:pt x="466" y="390"/>
                    <a:pt x="460" y="396"/>
                    <a:pt x="452" y="396"/>
                  </a:cubicBez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496" name="Rectangle 14">
              <a:extLst>
                <a:ext uri="{FF2B5EF4-FFF2-40B4-BE49-F238E27FC236}">
                  <a16:creationId xmlns:a16="http://schemas.microsoft.com/office/drawing/2014/main" id="{370A355F-0655-4371-963B-04930CD154B3}"/>
                </a:ext>
              </a:extLst>
            </p:cNvPr>
            <p:cNvSpPr>
              <a:spLocks noChangeArrowheads="1"/>
            </p:cNvSpPr>
            <p:nvPr/>
          </p:nvSpPr>
          <p:spPr bwMode="auto">
            <a:xfrm>
              <a:off x="2968670" y="1379664"/>
              <a:ext cx="30251" cy="189400"/>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497" name="Rectangle 15">
              <a:extLst>
                <a:ext uri="{FF2B5EF4-FFF2-40B4-BE49-F238E27FC236}">
                  <a16:creationId xmlns:a16="http://schemas.microsoft.com/office/drawing/2014/main" id="{52E121BE-4431-4626-BD47-97C9BDE819D2}"/>
                </a:ext>
              </a:extLst>
            </p:cNvPr>
            <p:cNvSpPr>
              <a:spLocks noChangeArrowheads="1"/>
            </p:cNvSpPr>
            <p:nvPr/>
          </p:nvSpPr>
          <p:spPr bwMode="auto">
            <a:xfrm>
              <a:off x="2926581" y="1424383"/>
              <a:ext cx="30251" cy="144681"/>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498" name="Rectangle 16">
              <a:extLst>
                <a:ext uri="{FF2B5EF4-FFF2-40B4-BE49-F238E27FC236}">
                  <a16:creationId xmlns:a16="http://schemas.microsoft.com/office/drawing/2014/main" id="{CB8806D4-C84E-4185-BE22-4F22E662C425}"/>
                </a:ext>
              </a:extLst>
            </p:cNvPr>
            <p:cNvSpPr>
              <a:spLocks noChangeArrowheads="1"/>
            </p:cNvSpPr>
            <p:nvPr/>
          </p:nvSpPr>
          <p:spPr bwMode="auto">
            <a:xfrm>
              <a:off x="2884492" y="1476994"/>
              <a:ext cx="30251" cy="92069"/>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499" name="Rectangle 17">
              <a:extLst>
                <a:ext uri="{FF2B5EF4-FFF2-40B4-BE49-F238E27FC236}">
                  <a16:creationId xmlns:a16="http://schemas.microsoft.com/office/drawing/2014/main" id="{D4F6D725-6F0E-4ABB-9655-3C768A338DA3}"/>
                </a:ext>
              </a:extLst>
            </p:cNvPr>
            <p:cNvSpPr>
              <a:spLocks noChangeArrowheads="1"/>
            </p:cNvSpPr>
            <p:nvPr/>
          </p:nvSpPr>
          <p:spPr bwMode="auto">
            <a:xfrm>
              <a:off x="2842403" y="1461211"/>
              <a:ext cx="30251" cy="107853"/>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00" name="Rectangle 18">
              <a:extLst>
                <a:ext uri="{FF2B5EF4-FFF2-40B4-BE49-F238E27FC236}">
                  <a16:creationId xmlns:a16="http://schemas.microsoft.com/office/drawing/2014/main" id="{F90549AE-C027-417E-AD87-6BF9931781A4}"/>
                </a:ext>
              </a:extLst>
            </p:cNvPr>
            <p:cNvSpPr>
              <a:spLocks noChangeArrowheads="1"/>
            </p:cNvSpPr>
            <p:nvPr/>
          </p:nvSpPr>
          <p:spPr bwMode="auto">
            <a:xfrm>
              <a:off x="2800315" y="1496724"/>
              <a:ext cx="30251" cy="72340"/>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01" name="Rectangle 19">
              <a:extLst>
                <a:ext uri="{FF2B5EF4-FFF2-40B4-BE49-F238E27FC236}">
                  <a16:creationId xmlns:a16="http://schemas.microsoft.com/office/drawing/2014/main" id="{DE59BFB2-D2CF-4B0C-BBAB-A55E64F553A3}"/>
                </a:ext>
              </a:extLst>
            </p:cNvPr>
            <p:cNvSpPr>
              <a:spLocks noChangeArrowheads="1"/>
            </p:cNvSpPr>
            <p:nvPr/>
          </p:nvSpPr>
          <p:spPr bwMode="auto">
            <a:xfrm>
              <a:off x="2968670" y="1402024"/>
              <a:ext cx="30251" cy="1670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02" name="Rectangle 20">
              <a:extLst>
                <a:ext uri="{FF2B5EF4-FFF2-40B4-BE49-F238E27FC236}">
                  <a16:creationId xmlns:a16="http://schemas.microsoft.com/office/drawing/2014/main" id="{3406A9EF-4423-4E54-A2C2-5298CF035A93}"/>
                </a:ext>
              </a:extLst>
            </p:cNvPr>
            <p:cNvSpPr>
              <a:spLocks noChangeArrowheads="1"/>
            </p:cNvSpPr>
            <p:nvPr/>
          </p:nvSpPr>
          <p:spPr bwMode="auto">
            <a:xfrm>
              <a:off x="2926581" y="1448058"/>
              <a:ext cx="30251" cy="1210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03" name="Rectangle 21">
              <a:extLst>
                <a:ext uri="{FF2B5EF4-FFF2-40B4-BE49-F238E27FC236}">
                  <a16:creationId xmlns:a16="http://schemas.microsoft.com/office/drawing/2014/main" id="{CA911F3B-B9BB-48F7-A9BB-D07915F2C4FF}"/>
                </a:ext>
              </a:extLst>
            </p:cNvPr>
            <p:cNvSpPr>
              <a:spLocks noChangeArrowheads="1"/>
            </p:cNvSpPr>
            <p:nvPr/>
          </p:nvSpPr>
          <p:spPr bwMode="auto">
            <a:xfrm>
              <a:off x="2884492" y="1496724"/>
              <a:ext cx="30251" cy="723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04" name="Rectangle 22">
              <a:extLst>
                <a:ext uri="{FF2B5EF4-FFF2-40B4-BE49-F238E27FC236}">
                  <a16:creationId xmlns:a16="http://schemas.microsoft.com/office/drawing/2014/main" id="{C892FE01-CB7D-4213-9F30-F2E26E712923}"/>
                </a:ext>
              </a:extLst>
            </p:cNvPr>
            <p:cNvSpPr>
              <a:spLocks noChangeArrowheads="1"/>
            </p:cNvSpPr>
            <p:nvPr/>
          </p:nvSpPr>
          <p:spPr bwMode="auto">
            <a:xfrm>
              <a:off x="2842403" y="1526975"/>
              <a:ext cx="30251" cy="420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05" name="Rectangle 23">
              <a:extLst>
                <a:ext uri="{FF2B5EF4-FFF2-40B4-BE49-F238E27FC236}">
                  <a16:creationId xmlns:a16="http://schemas.microsoft.com/office/drawing/2014/main" id="{AE43DAB1-2086-428F-BC7B-2B22C35C9526}"/>
                </a:ext>
              </a:extLst>
            </p:cNvPr>
            <p:cNvSpPr>
              <a:spLocks noChangeArrowheads="1"/>
            </p:cNvSpPr>
            <p:nvPr/>
          </p:nvSpPr>
          <p:spPr bwMode="auto">
            <a:xfrm>
              <a:off x="2800315" y="1544074"/>
              <a:ext cx="30251" cy="249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06" name="Freeform 24">
              <a:extLst>
                <a:ext uri="{FF2B5EF4-FFF2-40B4-BE49-F238E27FC236}">
                  <a16:creationId xmlns:a16="http://schemas.microsoft.com/office/drawing/2014/main" id="{D3292539-45B7-4BFF-B039-B68659720E02}"/>
                </a:ext>
              </a:extLst>
            </p:cNvPr>
            <p:cNvSpPr>
              <a:spLocks/>
            </p:cNvSpPr>
            <p:nvPr/>
          </p:nvSpPr>
          <p:spPr bwMode="auto">
            <a:xfrm>
              <a:off x="2798999" y="1309954"/>
              <a:ext cx="199922" cy="147311"/>
            </a:xfrm>
            <a:custGeom>
              <a:avLst/>
              <a:gdLst>
                <a:gd name="T0" fmla="*/ 170 w 205"/>
                <a:gd name="T1" fmla="*/ 0 h 152"/>
                <a:gd name="T2" fmla="*/ 164 w 205"/>
                <a:gd name="T3" fmla="*/ 6 h 152"/>
                <a:gd name="T4" fmla="*/ 170 w 205"/>
                <a:gd name="T5" fmla="*/ 12 h 152"/>
                <a:gd name="T6" fmla="*/ 185 w 205"/>
                <a:gd name="T7" fmla="*/ 12 h 152"/>
                <a:gd name="T8" fmla="*/ 99 w 205"/>
                <a:gd name="T9" fmla="*/ 98 h 152"/>
                <a:gd name="T10" fmla="*/ 77 w 205"/>
                <a:gd name="T11" fmla="*/ 75 h 152"/>
                <a:gd name="T12" fmla="*/ 73 w 205"/>
                <a:gd name="T13" fmla="*/ 73 h 152"/>
                <a:gd name="T14" fmla="*/ 73 w 205"/>
                <a:gd name="T15" fmla="*/ 73 h 152"/>
                <a:gd name="T16" fmla="*/ 68 w 205"/>
                <a:gd name="T17" fmla="*/ 75 h 152"/>
                <a:gd name="T18" fmla="*/ 3 w 205"/>
                <a:gd name="T19" fmla="*/ 142 h 152"/>
                <a:gd name="T20" fmla="*/ 3 w 205"/>
                <a:gd name="T21" fmla="*/ 150 h 152"/>
                <a:gd name="T22" fmla="*/ 7 w 205"/>
                <a:gd name="T23" fmla="*/ 152 h 152"/>
                <a:gd name="T24" fmla="*/ 11 w 205"/>
                <a:gd name="T25" fmla="*/ 150 h 152"/>
                <a:gd name="T26" fmla="*/ 73 w 205"/>
                <a:gd name="T27" fmla="*/ 88 h 152"/>
                <a:gd name="T28" fmla="*/ 95 w 205"/>
                <a:gd name="T29" fmla="*/ 111 h 152"/>
                <a:gd name="T30" fmla="*/ 99 w 205"/>
                <a:gd name="T31" fmla="*/ 113 h 152"/>
                <a:gd name="T32" fmla="*/ 104 w 205"/>
                <a:gd name="T33" fmla="*/ 111 h 152"/>
                <a:gd name="T34" fmla="*/ 193 w 205"/>
                <a:gd name="T35" fmla="*/ 21 h 152"/>
                <a:gd name="T36" fmla="*/ 193 w 205"/>
                <a:gd name="T37" fmla="*/ 35 h 152"/>
                <a:gd name="T38" fmla="*/ 199 w 205"/>
                <a:gd name="T39" fmla="*/ 41 h 152"/>
                <a:gd name="T40" fmla="*/ 205 w 205"/>
                <a:gd name="T41" fmla="*/ 35 h 152"/>
                <a:gd name="T42" fmla="*/ 205 w 205"/>
                <a:gd name="T43" fmla="*/ 0 h 152"/>
                <a:gd name="T44" fmla="*/ 170 w 205"/>
                <a:gd name="T4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 h="152">
                  <a:moveTo>
                    <a:pt x="170" y="0"/>
                  </a:moveTo>
                  <a:cubicBezTo>
                    <a:pt x="167" y="0"/>
                    <a:pt x="164" y="3"/>
                    <a:pt x="164" y="6"/>
                  </a:cubicBezTo>
                  <a:cubicBezTo>
                    <a:pt x="164" y="9"/>
                    <a:pt x="167" y="12"/>
                    <a:pt x="170" y="12"/>
                  </a:cubicBezTo>
                  <a:cubicBezTo>
                    <a:pt x="185" y="12"/>
                    <a:pt x="185" y="12"/>
                    <a:pt x="185" y="12"/>
                  </a:cubicBezTo>
                  <a:cubicBezTo>
                    <a:pt x="99" y="98"/>
                    <a:pt x="99" y="98"/>
                    <a:pt x="99" y="98"/>
                  </a:cubicBezTo>
                  <a:cubicBezTo>
                    <a:pt x="77" y="75"/>
                    <a:pt x="77" y="75"/>
                    <a:pt x="77" y="75"/>
                  </a:cubicBezTo>
                  <a:cubicBezTo>
                    <a:pt x="76" y="74"/>
                    <a:pt x="74" y="73"/>
                    <a:pt x="73" y="73"/>
                  </a:cubicBezTo>
                  <a:cubicBezTo>
                    <a:pt x="73" y="73"/>
                    <a:pt x="73" y="73"/>
                    <a:pt x="73" y="73"/>
                  </a:cubicBezTo>
                  <a:cubicBezTo>
                    <a:pt x="71" y="73"/>
                    <a:pt x="70" y="74"/>
                    <a:pt x="68" y="75"/>
                  </a:cubicBezTo>
                  <a:cubicBezTo>
                    <a:pt x="3" y="142"/>
                    <a:pt x="3" y="142"/>
                    <a:pt x="3" y="142"/>
                  </a:cubicBezTo>
                  <a:cubicBezTo>
                    <a:pt x="0" y="144"/>
                    <a:pt x="0" y="148"/>
                    <a:pt x="3" y="150"/>
                  </a:cubicBezTo>
                  <a:cubicBezTo>
                    <a:pt x="4" y="151"/>
                    <a:pt x="5" y="152"/>
                    <a:pt x="7" y="152"/>
                  </a:cubicBezTo>
                  <a:cubicBezTo>
                    <a:pt x="9" y="152"/>
                    <a:pt x="10" y="151"/>
                    <a:pt x="11" y="150"/>
                  </a:cubicBezTo>
                  <a:cubicBezTo>
                    <a:pt x="73" y="88"/>
                    <a:pt x="73" y="88"/>
                    <a:pt x="73" y="88"/>
                  </a:cubicBezTo>
                  <a:cubicBezTo>
                    <a:pt x="95" y="111"/>
                    <a:pt x="95" y="111"/>
                    <a:pt x="95" y="111"/>
                  </a:cubicBezTo>
                  <a:cubicBezTo>
                    <a:pt x="96" y="112"/>
                    <a:pt x="98" y="113"/>
                    <a:pt x="99" y="113"/>
                  </a:cubicBezTo>
                  <a:cubicBezTo>
                    <a:pt x="101" y="113"/>
                    <a:pt x="103" y="112"/>
                    <a:pt x="104" y="111"/>
                  </a:cubicBezTo>
                  <a:cubicBezTo>
                    <a:pt x="193" y="21"/>
                    <a:pt x="193" y="21"/>
                    <a:pt x="193" y="21"/>
                  </a:cubicBezTo>
                  <a:cubicBezTo>
                    <a:pt x="193" y="35"/>
                    <a:pt x="193" y="35"/>
                    <a:pt x="193" y="35"/>
                  </a:cubicBezTo>
                  <a:cubicBezTo>
                    <a:pt x="193" y="38"/>
                    <a:pt x="196" y="41"/>
                    <a:pt x="199" y="41"/>
                  </a:cubicBezTo>
                  <a:cubicBezTo>
                    <a:pt x="202" y="41"/>
                    <a:pt x="205" y="38"/>
                    <a:pt x="205" y="35"/>
                  </a:cubicBezTo>
                  <a:cubicBezTo>
                    <a:pt x="205" y="0"/>
                    <a:pt x="205" y="0"/>
                    <a:pt x="205" y="0"/>
                  </a:cubicBezTo>
                  <a:lnTo>
                    <a:pt x="17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07" name="Freeform 25">
              <a:extLst>
                <a:ext uri="{FF2B5EF4-FFF2-40B4-BE49-F238E27FC236}">
                  <a16:creationId xmlns:a16="http://schemas.microsoft.com/office/drawing/2014/main" id="{5D64682A-83B1-4D15-A440-EF9B9C0C8453}"/>
                </a:ext>
              </a:extLst>
            </p:cNvPr>
            <p:cNvSpPr>
              <a:spLocks noEditPoints="1"/>
            </p:cNvSpPr>
            <p:nvPr/>
          </p:nvSpPr>
          <p:spPr bwMode="auto">
            <a:xfrm>
              <a:off x="2798999" y="1308639"/>
              <a:ext cx="201238" cy="149942"/>
            </a:xfrm>
            <a:custGeom>
              <a:avLst/>
              <a:gdLst>
                <a:gd name="T0" fmla="*/ 73 w 206"/>
                <a:gd name="T1" fmla="*/ 75 h 154"/>
                <a:gd name="T2" fmla="*/ 69 w 206"/>
                <a:gd name="T3" fmla="*/ 77 h 154"/>
                <a:gd name="T4" fmla="*/ 3 w 206"/>
                <a:gd name="T5" fmla="*/ 143 h 154"/>
                <a:gd name="T6" fmla="*/ 2 w 206"/>
                <a:gd name="T7" fmla="*/ 147 h 154"/>
                <a:gd name="T8" fmla="*/ 3 w 206"/>
                <a:gd name="T9" fmla="*/ 150 h 154"/>
                <a:gd name="T10" fmla="*/ 11 w 206"/>
                <a:gd name="T11" fmla="*/ 150 h 154"/>
                <a:gd name="T12" fmla="*/ 73 w 206"/>
                <a:gd name="T13" fmla="*/ 88 h 154"/>
                <a:gd name="T14" fmla="*/ 96 w 206"/>
                <a:gd name="T15" fmla="*/ 111 h 154"/>
                <a:gd name="T16" fmla="*/ 100 w 206"/>
                <a:gd name="T17" fmla="*/ 113 h 154"/>
                <a:gd name="T18" fmla="*/ 103 w 206"/>
                <a:gd name="T19" fmla="*/ 111 h 154"/>
                <a:gd name="T20" fmla="*/ 194 w 206"/>
                <a:gd name="T21" fmla="*/ 19 h 154"/>
                <a:gd name="T22" fmla="*/ 194 w 206"/>
                <a:gd name="T23" fmla="*/ 36 h 154"/>
                <a:gd name="T24" fmla="*/ 199 w 206"/>
                <a:gd name="T25" fmla="*/ 41 h 154"/>
                <a:gd name="T26" fmla="*/ 204 w 206"/>
                <a:gd name="T27" fmla="*/ 36 h 154"/>
                <a:gd name="T28" fmla="*/ 204 w 206"/>
                <a:gd name="T29" fmla="*/ 2 h 154"/>
                <a:gd name="T30" fmla="*/ 170 w 206"/>
                <a:gd name="T31" fmla="*/ 2 h 154"/>
                <a:gd name="T32" fmla="*/ 165 w 206"/>
                <a:gd name="T33" fmla="*/ 7 h 154"/>
                <a:gd name="T34" fmla="*/ 170 w 206"/>
                <a:gd name="T35" fmla="*/ 12 h 154"/>
                <a:gd name="T36" fmla="*/ 187 w 206"/>
                <a:gd name="T37" fmla="*/ 12 h 154"/>
                <a:gd name="T38" fmla="*/ 99 w 206"/>
                <a:gd name="T39" fmla="*/ 101 h 154"/>
                <a:gd name="T40" fmla="*/ 76 w 206"/>
                <a:gd name="T41" fmla="*/ 77 h 154"/>
                <a:gd name="T42" fmla="*/ 73 w 206"/>
                <a:gd name="T43" fmla="*/ 75 h 154"/>
                <a:gd name="T44" fmla="*/ 7 w 206"/>
                <a:gd name="T45" fmla="*/ 154 h 154"/>
                <a:gd name="T46" fmla="*/ 2 w 206"/>
                <a:gd name="T47" fmla="*/ 152 h 154"/>
                <a:gd name="T48" fmla="*/ 0 w 206"/>
                <a:gd name="T49" fmla="*/ 147 h 154"/>
                <a:gd name="T50" fmla="*/ 2 w 206"/>
                <a:gd name="T51" fmla="*/ 142 h 154"/>
                <a:gd name="T52" fmla="*/ 68 w 206"/>
                <a:gd name="T53" fmla="*/ 75 h 154"/>
                <a:gd name="T54" fmla="*/ 78 w 206"/>
                <a:gd name="T55" fmla="*/ 76 h 154"/>
                <a:gd name="T56" fmla="*/ 99 w 206"/>
                <a:gd name="T57" fmla="*/ 98 h 154"/>
                <a:gd name="T58" fmla="*/ 182 w 206"/>
                <a:gd name="T59" fmla="*/ 14 h 154"/>
                <a:gd name="T60" fmla="*/ 170 w 206"/>
                <a:gd name="T61" fmla="*/ 14 h 154"/>
                <a:gd name="T62" fmla="*/ 163 w 206"/>
                <a:gd name="T63" fmla="*/ 7 h 154"/>
                <a:gd name="T64" fmla="*/ 170 w 206"/>
                <a:gd name="T65" fmla="*/ 0 h 154"/>
                <a:gd name="T66" fmla="*/ 206 w 206"/>
                <a:gd name="T67" fmla="*/ 0 h 154"/>
                <a:gd name="T68" fmla="*/ 206 w 206"/>
                <a:gd name="T69" fmla="*/ 36 h 154"/>
                <a:gd name="T70" fmla="*/ 199 w 206"/>
                <a:gd name="T71" fmla="*/ 43 h 154"/>
                <a:gd name="T72" fmla="*/ 192 w 206"/>
                <a:gd name="T73" fmla="*/ 36 h 154"/>
                <a:gd name="T74" fmla="*/ 192 w 206"/>
                <a:gd name="T75" fmla="*/ 24 h 154"/>
                <a:gd name="T76" fmla="*/ 104 w 206"/>
                <a:gd name="T77" fmla="*/ 113 h 154"/>
                <a:gd name="T78" fmla="*/ 99 w 206"/>
                <a:gd name="T79" fmla="*/ 115 h 154"/>
                <a:gd name="T80" fmla="*/ 94 w 206"/>
                <a:gd name="T81" fmla="*/ 113 h 154"/>
                <a:gd name="T82" fmla="*/ 73 w 206"/>
                <a:gd name="T83" fmla="*/ 90 h 154"/>
                <a:gd name="T84" fmla="*/ 12 w 206"/>
                <a:gd name="T85" fmla="*/ 152 h 154"/>
                <a:gd name="T86" fmla="*/ 7 w 206"/>
                <a:gd name="T87"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6" h="154">
                  <a:moveTo>
                    <a:pt x="73" y="75"/>
                  </a:moveTo>
                  <a:cubicBezTo>
                    <a:pt x="71" y="75"/>
                    <a:pt x="70" y="76"/>
                    <a:pt x="69" y="77"/>
                  </a:cubicBezTo>
                  <a:cubicBezTo>
                    <a:pt x="3" y="143"/>
                    <a:pt x="3" y="143"/>
                    <a:pt x="3" y="143"/>
                  </a:cubicBezTo>
                  <a:cubicBezTo>
                    <a:pt x="2" y="144"/>
                    <a:pt x="2" y="145"/>
                    <a:pt x="2" y="147"/>
                  </a:cubicBezTo>
                  <a:cubicBezTo>
                    <a:pt x="2" y="148"/>
                    <a:pt x="2" y="149"/>
                    <a:pt x="3" y="150"/>
                  </a:cubicBezTo>
                  <a:cubicBezTo>
                    <a:pt x="5" y="152"/>
                    <a:pt x="9" y="152"/>
                    <a:pt x="11" y="150"/>
                  </a:cubicBezTo>
                  <a:cubicBezTo>
                    <a:pt x="73" y="88"/>
                    <a:pt x="73" y="88"/>
                    <a:pt x="73" y="88"/>
                  </a:cubicBezTo>
                  <a:cubicBezTo>
                    <a:pt x="96" y="111"/>
                    <a:pt x="96" y="111"/>
                    <a:pt x="96" y="111"/>
                  </a:cubicBezTo>
                  <a:cubicBezTo>
                    <a:pt x="97" y="112"/>
                    <a:pt x="98" y="113"/>
                    <a:pt x="100" y="113"/>
                  </a:cubicBezTo>
                  <a:cubicBezTo>
                    <a:pt x="101" y="113"/>
                    <a:pt x="102" y="112"/>
                    <a:pt x="103" y="111"/>
                  </a:cubicBezTo>
                  <a:cubicBezTo>
                    <a:pt x="194" y="19"/>
                    <a:pt x="194" y="19"/>
                    <a:pt x="194" y="19"/>
                  </a:cubicBezTo>
                  <a:cubicBezTo>
                    <a:pt x="194" y="36"/>
                    <a:pt x="194" y="36"/>
                    <a:pt x="194" y="36"/>
                  </a:cubicBezTo>
                  <a:cubicBezTo>
                    <a:pt x="194" y="38"/>
                    <a:pt x="196" y="41"/>
                    <a:pt x="199" y="41"/>
                  </a:cubicBezTo>
                  <a:cubicBezTo>
                    <a:pt x="202" y="41"/>
                    <a:pt x="204" y="38"/>
                    <a:pt x="204" y="36"/>
                  </a:cubicBezTo>
                  <a:cubicBezTo>
                    <a:pt x="204" y="2"/>
                    <a:pt x="204" y="2"/>
                    <a:pt x="204" y="2"/>
                  </a:cubicBezTo>
                  <a:cubicBezTo>
                    <a:pt x="170" y="2"/>
                    <a:pt x="170" y="2"/>
                    <a:pt x="170" y="2"/>
                  </a:cubicBezTo>
                  <a:cubicBezTo>
                    <a:pt x="168" y="2"/>
                    <a:pt x="165" y="4"/>
                    <a:pt x="165" y="7"/>
                  </a:cubicBezTo>
                  <a:cubicBezTo>
                    <a:pt x="165" y="10"/>
                    <a:pt x="168" y="12"/>
                    <a:pt x="170" y="12"/>
                  </a:cubicBezTo>
                  <a:cubicBezTo>
                    <a:pt x="187" y="12"/>
                    <a:pt x="187" y="12"/>
                    <a:pt x="187" y="12"/>
                  </a:cubicBezTo>
                  <a:cubicBezTo>
                    <a:pt x="99" y="101"/>
                    <a:pt x="99" y="101"/>
                    <a:pt x="99" y="101"/>
                  </a:cubicBezTo>
                  <a:cubicBezTo>
                    <a:pt x="76" y="77"/>
                    <a:pt x="76" y="77"/>
                    <a:pt x="76" y="77"/>
                  </a:cubicBezTo>
                  <a:cubicBezTo>
                    <a:pt x="75" y="76"/>
                    <a:pt x="74" y="75"/>
                    <a:pt x="73" y="75"/>
                  </a:cubicBezTo>
                  <a:close/>
                  <a:moveTo>
                    <a:pt x="7" y="154"/>
                  </a:moveTo>
                  <a:cubicBezTo>
                    <a:pt x="5" y="154"/>
                    <a:pt x="3" y="153"/>
                    <a:pt x="2" y="152"/>
                  </a:cubicBezTo>
                  <a:cubicBezTo>
                    <a:pt x="1" y="150"/>
                    <a:pt x="0" y="149"/>
                    <a:pt x="0" y="147"/>
                  </a:cubicBezTo>
                  <a:cubicBezTo>
                    <a:pt x="0" y="145"/>
                    <a:pt x="1" y="143"/>
                    <a:pt x="2" y="142"/>
                  </a:cubicBezTo>
                  <a:cubicBezTo>
                    <a:pt x="68" y="75"/>
                    <a:pt x="68" y="75"/>
                    <a:pt x="68" y="75"/>
                  </a:cubicBezTo>
                  <a:cubicBezTo>
                    <a:pt x="70" y="73"/>
                    <a:pt x="75" y="73"/>
                    <a:pt x="78" y="76"/>
                  </a:cubicBezTo>
                  <a:cubicBezTo>
                    <a:pt x="99" y="98"/>
                    <a:pt x="99" y="98"/>
                    <a:pt x="99" y="98"/>
                  </a:cubicBezTo>
                  <a:cubicBezTo>
                    <a:pt x="182" y="14"/>
                    <a:pt x="182" y="14"/>
                    <a:pt x="182" y="14"/>
                  </a:cubicBezTo>
                  <a:cubicBezTo>
                    <a:pt x="170" y="14"/>
                    <a:pt x="170" y="14"/>
                    <a:pt x="170" y="14"/>
                  </a:cubicBezTo>
                  <a:cubicBezTo>
                    <a:pt x="166" y="14"/>
                    <a:pt x="163" y="11"/>
                    <a:pt x="163" y="7"/>
                  </a:cubicBezTo>
                  <a:cubicBezTo>
                    <a:pt x="163" y="3"/>
                    <a:pt x="166" y="0"/>
                    <a:pt x="170" y="0"/>
                  </a:cubicBezTo>
                  <a:cubicBezTo>
                    <a:pt x="206" y="0"/>
                    <a:pt x="206" y="0"/>
                    <a:pt x="206" y="0"/>
                  </a:cubicBezTo>
                  <a:cubicBezTo>
                    <a:pt x="206" y="36"/>
                    <a:pt x="206" y="36"/>
                    <a:pt x="206" y="36"/>
                  </a:cubicBezTo>
                  <a:cubicBezTo>
                    <a:pt x="206" y="40"/>
                    <a:pt x="203" y="43"/>
                    <a:pt x="199" y="43"/>
                  </a:cubicBezTo>
                  <a:cubicBezTo>
                    <a:pt x="195" y="43"/>
                    <a:pt x="192" y="40"/>
                    <a:pt x="192" y="36"/>
                  </a:cubicBezTo>
                  <a:cubicBezTo>
                    <a:pt x="192" y="24"/>
                    <a:pt x="192" y="24"/>
                    <a:pt x="192" y="24"/>
                  </a:cubicBezTo>
                  <a:cubicBezTo>
                    <a:pt x="104" y="113"/>
                    <a:pt x="104" y="113"/>
                    <a:pt x="104" y="113"/>
                  </a:cubicBezTo>
                  <a:cubicBezTo>
                    <a:pt x="103" y="114"/>
                    <a:pt x="101" y="115"/>
                    <a:pt x="99" y="115"/>
                  </a:cubicBezTo>
                  <a:cubicBezTo>
                    <a:pt x="98" y="115"/>
                    <a:pt x="96" y="114"/>
                    <a:pt x="94" y="113"/>
                  </a:cubicBezTo>
                  <a:cubicBezTo>
                    <a:pt x="73" y="90"/>
                    <a:pt x="73" y="90"/>
                    <a:pt x="73" y="90"/>
                  </a:cubicBezTo>
                  <a:cubicBezTo>
                    <a:pt x="12" y="152"/>
                    <a:pt x="12" y="152"/>
                    <a:pt x="12" y="152"/>
                  </a:cubicBezTo>
                  <a:cubicBezTo>
                    <a:pt x="11" y="153"/>
                    <a:pt x="9" y="154"/>
                    <a:pt x="7" y="154"/>
                  </a:cubicBez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08" name="Rectangle 26">
              <a:extLst>
                <a:ext uri="{FF2B5EF4-FFF2-40B4-BE49-F238E27FC236}">
                  <a16:creationId xmlns:a16="http://schemas.microsoft.com/office/drawing/2014/main" id="{C1AE1597-1AB8-4DAD-86DE-1912103606E9}"/>
                </a:ext>
              </a:extLst>
            </p:cNvPr>
            <p:cNvSpPr>
              <a:spLocks noChangeArrowheads="1"/>
            </p:cNvSpPr>
            <p:nvPr/>
          </p:nvSpPr>
          <p:spPr bwMode="auto">
            <a:xfrm>
              <a:off x="2625383" y="1519083"/>
              <a:ext cx="142050" cy="17099"/>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09" name="Rectangle 27">
              <a:extLst>
                <a:ext uri="{FF2B5EF4-FFF2-40B4-BE49-F238E27FC236}">
                  <a16:creationId xmlns:a16="http://schemas.microsoft.com/office/drawing/2014/main" id="{6752731E-08DD-4061-9978-005B11C32A6D}"/>
                </a:ext>
              </a:extLst>
            </p:cNvPr>
            <p:cNvSpPr>
              <a:spLocks noChangeArrowheads="1"/>
            </p:cNvSpPr>
            <p:nvPr/>
          </p:nvSpPr>
          <p:spPr bwMode="auto">
            <a:xfrm>
              <a:off x="2625383" y="1551965"/>
              <a:ext cx="142050" cy="17099"/>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10" name="Freeform 28">
              <a:extLst>
                <a:ext uri="{FF2B5EF4-FFF2-40B4-BE49-F238E27FC236}">
                  <a16:creationId xmlns:a16="http://schemas.microsoft.com/office/drawing/2014/main" id="{9916A362-DFF3-41AC-AECD-0EEE2A0E9AEE}"/>
                </a:ext>
              </a:extLst>
            </p:cNvPr>
            <p:cNvSpPr>
              <a:spLocks noEditPoints="1"/>
            </p:cNvSpPr>
            <p:nvPr/>
          </p:nvSpPr>
          <p:spPr bwMode="auto">
            <a:xfrm>
              <a:off x="2628013" y="1324422"/>
              <a:ext cx="138104" cy="139419"/>
            </a:xfrm>
            <a:custGeom>
              <a:avLst/>
              <a:gdLst>
                <a:gd name="T0" fmla="*/ 72 w 141"/>
                <a:gd name="T1" fmla="*/ 92 h 142"/>
                <a:gd name="T2" fmla="*/ 49 w 141"/>
                <a:gd name="T3" fmla="*/ 69 h 142"/>
                <a:gd name="T4" fmla="*/ 72 w 141"/>
                <a:gd name="T5" fmla="*/ 46 h 142"/>
                <a:gd name="T6" fmla="*/ 95 w 141"/>
                <a:gd name="T7" fmla="*/ 69 h 142"/>
                <a:gd name="T8" fmla="*/ 72 w 141"/>
                <a:gd name="T9" fmla="*/ 92 h 142"/>
                <a:gd name="T10" fmla="*/ 141 w 141"/>
                <a:gd name="T11" fmla="*/ 77 h 142"/>
                <a:gd name="T12" fmla="*/ 141 w 141"/>
                <a:gd name="T13" fmla="*/ 61 h 142"/>
                <a:gd name="T14" fmla="*/ 140 w 141"/>
                <a:gd name="T15" fmla="*/ 60 h 142"/>
                <a:gd name="T16" fmla="*/ 123 w 141"/>
                <a:gd name="T17" fmla="*/ 54 h 142"/>
                <a:gd name="T18" fmla="*/ 119 w 141"/>
                <a:gd name="T19" fmla="*/ 43 h 142"/>
                <a:gd name="T20" fmla="*/ 127 w 141"/>
                <a:gd name="T21" fmla="*/ 26 h 142"/>
                <a:gd name="T22" fmla="*/ 128 w 141"/>
                <a:gd name="T23" fmla="*/ 24 h 142"/>
                <a:gd name="T24" fmla="*/ 123 w 141"/>
                <a:gd name="T25" fmla="*/ 19 h 142"/>
                <a:gd name="T26" fmla="*/ 117 w 141"/>
                <a:gd name="T27" fmla="*/ 12 h 142"/>
                <a:gd name="T28" fmla="*/ 115 w 141"/>
                <a:gd name="T29" fmla="*/ 13 h 142"/>
                <a:gd name="T30" fmla="*/ 98 w 141"/>
                <a:gd name="T31" fmla="*/ 22 h 142"/>
                <a:gd name="T32" fmla="*/ 87 w 141"/>
                <a:gd name="T33" fmla="*/ 19 h 142"/>
                <a:gd name="T34" fmla="*/ 80 w 141"/>
                <a:gd name="T35" fmla="*/ 0 h 142"/>
                <a:gd name="T36" fmla="*/ 63 w 141"/>
                <a:gd name="T37" fmla="*/ 0 h 142"/>
                <a:gd name="T38" fmla="*/ 62 w 141"/>
                <a:gd name="T39" fmla="*/ 1 h 142"/>
                <a:gd name="T40" fmla="*/ 57 w 141"/>
                <a:gd name="T41" fmla="*/ 18 h 142"/>
                <a:gd name="T42" fmla="*/ 45 w 141"/>
                <a:gd name="T43" fmla="*/ 22 h 142"/>
                <a:gd name="T44" fmla="*/ 26 w 141"/>
                <a:gd name="T45" fmla="*/ 13 h 142"/>
                <a:gd name="T46" fmla="*/ 15 w 141"/>
                <a:gd name="T47" fmla="*/ 24 h 142"/>
                <a:gd name="T48" fmla="*/ 16 w 141"/>
                <a:gd name="T49" fmla="*/ 27 h 142"/>
                <a:gd name="T50" fmla="*/ 24 w 141"/>
                <a:gd name="T51" fmla="*/ 43 h 142"/>
                <a:gd name="T52" fmla="*/ 20 w 141"/>
                <a:gd name="T53" fmla="*/ 54 h 142"/>
                <a:gd name="T54" fmla="*/ 0 w 141"/>
                <a:gd name="T55" fmla="*/ 61 h 142"/>
                <a:gd name="T56" fmla="*/ 0 w 141"/>
                <a:gd name="T57" fmla="*/ 78 h 142"/>
                <a:gd name="T58" fmla="*/ 2 w 141"/>
                <a:gd name="T59" fmla="*/ 79 h 142"/>
                <a:gd name="T60" fmla="*/ 20 w 141"/>
                <a:gd name="T61" fmla="*/ 84 h 142"/>
                <a:gd name="T62" fmla="*/ 24 w 141"/>
                <a:gd name="T63" fmla="*/ 96 h 142"/>
                <a:gd name="T64" fmla="*/ 15 w 141"/>
                <a:gd name="T65" fmla="*/ 115 h 142"/>
                <a:gd name="T66" fmla="*/ 27 w 141"/>
                <a:gd name="T67" fmla="*/ 126 h 142"/>
                <a:gd name="T68" fmla="*/ 29 w 141"/>
                <a:gd name="T69" fmla="*/ 125 h 142"/>
                <a:gd name="T70" fmla="*/ 46 w 141"/>
                <a:gd name="T71" fmla="*/ 117 h 142"/>
                <a:gd name="T72" fmla="*/ 57 w 141"/>
                <a:gd name="T73" fmla="*/ 122 h 142"/>
                <a:gd name="T74" fmla="*/ 64 w 141"/>
                <a:gd name="T75" fmla="*/ 142 h 142"/>
                <a:gd name="T76" fmla="*/ 80 w 141"/>
                <a:gd name="T77" fmla="*/ 142 h 142"/>
                <a:gd name="T78" fmla="*/ 81 w 141"/>
                <a:gd name="T79" fmla="*/ 139 h 142"/>
                <a:gd name="T80" fmla="*/ 87 w 141"/>
                <a:gd name="T81" fmla="*/ 122 h 142"/>
                <a:gd name="T82" fmla="*/ 98 w 141"/>
                <a:gd name="T83" fmla="*/ 117 h 142"/>
                <a:gd name="T84" fmla="*/ 117 w 141"/>
                <a:gd name="T85" fmla="*/ 126 h 142"/>
                <a:gd name="T86" fmla="*/ 129 w 141"/>
                <a:gd name="T87" fmla="*/ 114 h 142"/>
                <a:gd name="T88" fmla="*/ 128 w 141"/>
                <a:gd name="T89" fmla="*/ 112 h 142"/>
                <a:gd name="T90" fmla="*/ 119 w 141"/>
                <a:gd name="T91" fmla="*/ 96 h 142"/>
                <a:gd name="T92" fmla="*/ 123 w 141"/>
                <a:gd name="T93" fmla="*/ 84 h 142"/>
                <a:gd name="T94" fmla="*/ 141 w 141"/>
                <a:gd name="T95" fmla="*/ 7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1" h="142">
                  <a:moveTo>
                    <a:pt x="72" y="92"/>
                  </a:moveTo>
                  <a:cubicBezTo>
                    <a:pt x="59" y="92"/>
                    <a:pt x="49" y="82"/>
                    <a:pt x="49" y="69"/>
                  </a:cubicBezTo>
                  <a:cubicBezTo>
                    <a:pt x="49" y="57"/>
                    <a:pt x="59" y="46"/>
                    <a:pt x="72" y="46"/>
                  </a:cubicBezTo>
                  <a:cubicBezTo>
                    <a:pt x="85" y="46"/>
                    <a:pt x="95" y="57"/>
                    <a:pt x="95" y="69"/>
                  </a:cubicBezTo>
                  <a:cubicBezTo>
                    <a:pt x="95" y="82"/>
                    <a:pt x="85" y="92"/>
                    <a:pt x="72" y="92"/>
                  </a:cubicBezTo>
                  <a:close/>
                  <a:moveTo>
                    <a:pt x="141" y="77"/>
                  </a:moveTo>
                  <a:cubicBezTo>
                    <a:pt x="141" y="61"/>
                    <a:pt x="141" y="61"/>
                    <a:pt x="141" y="61"/>
                  </a:cubicBezTo>
                  <a:cubicBezTo>
                    <a:pt x="140" y="60"/>
                    <a:pt x="140" y="60"/>
                    <a:pt x="140" y="60"/>
                  </a:cubicBezTo>
                  <a:cubicBezTo>
                    <a:pt x="123" y="54"/>
                    <a:pt x="123" y="54"/>
                    <a:pt x="123" y="54"/>
                  </a:cubicBezTo>
                  <a:cubicBezTo>
                    <a:pt x="119" y="43"/>
                    <a:pt x="119" y="43"/>
                    <a:pt x="119" y="43"/>
                  </a:cubicBezTo>
                  <a:cubicBezTo>
                    <a:pt x="127" y="26"/>
                    <a:pt x="127" y="26"/>
                    <a:pt x="127" y="26"/>
                  </a:cubicBezTo>
                  <a:cubicBezTo>
                    <a:pt x="128" y="24"/>
                    <a:pt x="128" y="24"/>
                    <a:pt x="128" y="24"/>
                  </a:cubicBezTo>
                  <a:cubicBezTo>
                    <a:pt x="123" y="19"/>
                    <a:pt x="123" y="19"/>
                    <a:pt x="123" y="19"/>
                  </a:cubicBezTo>
                  <a:cubicBezTo>
                    <a:pt x="117" y="12"/>
                    <a:pt x="117" y="12"/>
                    <a:pt x="117" y="12"/>
                  </a:cubicBezTo>
                  <a:cubicBezTo>
                    <a:pt x="115" y="13"/>
                    <a:pt x="115" y="13"/>
                    <a:pt x="115" y="13"/>
                  </a:cubicBezTo>
                  <a:cubicBezTo>
                    <a:pt x="98" y="22"/>
                    <a:pt x="98" y="22"/>
                    <a:pt x="98" y="22"/>
                  </a:cubicBezTo>
                  <a:cubicBezTo>
                    <a:pt x="87" y="19"/>
                    <a:pt x="87" y="19"/>
                    <a:pt x="87" y="19"/>
                  </a:cubicBezTo>
                  <a:cubicBezTo>
                    <a:pt x="80" y="0"/>
                    <a:pt x="80" y="0"/>
                    <a:pt x="80" y="0"/>
                  </a:cubicBezTo>
                  <a:cubicBezTo>
                    <a:pt x="63" y="0"/>
                    <a:pt x="63" y="0"/>
                    <a:pt x="63" y="0"/>
                  </a:cubicBezTo>
                  <a:cubicBezTo>
                    <a:pt x="62" y="1"/>
                    <a:pt x="62" y="1"/>
                    <a:pt x="62" y="1"/>
                  </a:cubicBezTo>
                  <a:cubicBezTo>
                    <a:pt x="57" y="18"/>
                    <a:pt x="57" y="18"/>
                    <a:pt x="57" y="18"/>
                  </a:cubicBezTo>
                  <a:cubicBezTo>
                    <a:pt x="45" y="22"/>
                    <a:pt x="45" y="22"/>
                    <a:pt x="45" y="22"/>
                  </a:cubicBezTo>
                  <a:cubicBezTo>
                    <a:pt x="26" y="13"/>
                    <a:pt x="26" y="13"/>
                    <a:pt x="26" y="13"/>
                  </a:cubicBezTo>
                  <a:cubicBezTo>
                    <a:pt x="15" y="24"/>
                    <a:pt x="15" y="24"/>
                    <a:pt x="15" y="24"/>
                  </a:cubicBezTo>
                  <a:cubicBezTo>
                    <a:pt x="16" y="27"/>
                    <a:pt x="16" y="27"/>
                    <a:pt x="16" y="27"/>
                  </a:cubicBezTo>
                  <a:cubicBezTo>
                    <a:pt x="24" y="43"/>
                    <a:pt x="24" y="43"/>
                    <a:pt x="24" y="43"/>
                  </a:cubicBezTo>
                  <a:cubicBezTo>
                    <a:pt x="20" y="54"/>
                    <a:pt x="20" y="54"/>
                    <a:pt x="20" y="54"/>
                  </a:cubicBezTo>
                  <a:cubicBezTo>
                    <a:pt x="0" y="61"/>
                    <a:pt x="0" y="61"/>
                    <a:pt x="0" y="61"/>
                  </a:cubicBezTo>
                  <a:cubicBezTo>
                    <a:pt x="0" y="78"/>
                    <a:pt x="0" y="78"/>
                    <a:pt x="0" y="78"/>
                  </a:cubicBezTo>
                  <a:cubicBezTo>
                    <a:pt x="2" y="79"/>
                    <a:pt x="2" y="79"/>
                    <a:pt x="2" y="79"/>
                  </a:cubicBezTo>
                  <a:cubicBezTo>
                    <a:pt x="20" y="84"/>
                    <a:pt x="20" y="84"/>
                    <a:pt x="20" y="84"/>
                  </a:cubicBezTo>
                  <a:cubicBezTo>
                    <a:pt x="24" y="96"/>
                    <a:pt x="24" y="96"/>
                    <a:pt x="24" y="96"/>
                  </a:cubicBezTo>
                  <a:cubicBezTo>
                    <a:pt x="15" y="115"/>
                    <a:pt x="15" y="115"/>
                    <a:pt x="15" y="115"/>
                  </a:cubicBezTo>
                  <a:cubicBezTo>
                    <a:pt x="27" y="126"/>
                    <a:pt x="27" y="126"/>
                    <a:pt x="27" y="126"/>
                  </a:cubicBezTo>
                  <a:cubicBezTo>
                    <a:pt x="29" y="125"/>
                    <a:pt x="29" y="125"/>
                    <a:pt x="29" y="125"/>
                  </a:cubicBezTo>
                  <a:cubicBezTo>
                    <a:pt x="46" y="117"/>
                    <a:pt x="46" y="117"/>
                    <a:pt x="46" y="117"/>
                  </a:cubicBezTo>
                  <a:cubicBezTo>
                    <a:pt x="57" y="122"/>
                    <a:pt x="57" y="122"/>
                    <a:pt x="57" y="122"/>
                  </a:cubicBezTo>
                  <a:cubicBezTo>
                    <a:pt x="64" y="142"/>
                    <a:pt x="64" y="142"/>
                    <a:pt x="64" y="142"/>
                  </a:cubicBezTo>
                  <a:cubicBezTo>
                    <a:pt x="80" y="142"/>
                    <a:pt x="80" y="142"/>
                    <a:pt x="80" y="142"/>
                  </a:cubicBezTo>
                  <a:cubicBezTo>
                    <a:pt x="81" y="139"/>
                    <a:pt x="81" y="139"/>
                    <a:pt x="81" y="139"/>
                  </a:cubicBezTo>
                  <a:cubicBezTo>
                    <a:pt x="87" y="122"/>
                    <a:pt x="87" y="122"/>
                    <a:pt x="87" y="122"/>
                  </a:cubicBezTo>
                  <a:cubicBezTo>
                    <a:pt x="98" y="117"/>
                    <a:pt x="98" y="117"/>
                    <a:pt x="98" y="117"/>
                  </a:cubicBezTo>
                  <a:cubicBezTo>
                    <a:pt x="117" y="126"/>
                    <a:pt x="117" y="126"/>
                    <a:pt x="117" y="126"/>
                  </a:cubicBezTo>
                  <a:cubicBezTo>
                    <a:pt x="129" y="114"/>
                    <a:pt x="129" y="114"/>
                    <a:pt x="129" y="114"/>
                  </a:cubicBezTo>
                  <a:cubicBezTo>
                    <a:pt x="128" y="112"/>
                    <a:pt x="128" y="112"/>
                    <a:pt x="128" y="112"/>
                  </a:cubicBezTo>
                  <a:cubicBezTo>
                    <a:pt x="119" y="96"/>
                    <a:pt x="119" y="96"/>
                    <a:pt x="119" y="96"/>
                  </a:cubicBezTo>
                  <a:cubicBezTo>
                    <a:pt x="123" y="84"/>
                    <a:pt x="123" y="84"/>
                    <a:pt x="123" y="84"/>
                  </a:cubicBezTo>
                  <a:lnTo>
                    <a:pt x="141"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11" name="Oval 29">
              <a:extLst>
                <a:ext uri="{FF2B5EF4-FFF2-40B4-BE49-F238E27FC236}">
                  <a16:creationId xmlns:a16="http://schemas.microsoft.com/office/drawing/2014/main" id="{94132B2C-7DDA-476E-A47B-2B5E50506973}"/>
                </a:ext>
              </a:extLst>
            </p:cNvPr>
            <p:cNvSpPr>
              <a:spLocks noChangeArrowheads="1"/>
            </p:cNvSpPr>
            <p:nvPr/>
          </p:nvSpPr>
          <p:spPr bwMode="auto">
            <a:xfrm>
              <a:off x="2955517" y="1482256"/>
              <a:ext cx="163095" cy="163094"/>
            </a:xfrm>
            <a:prstGeom prst="ellipse">
              <a:avLst/>
            </a:prstGeom>
            <a:solidFill>
              <a:srgbClr val="4FE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12" name="Freeform 30">
              <a:extLst>
                <a:ext uri="{FF2B5EF4-FFF2-40B4-BE49-F238E27FC236}">
                  <a16:creationId xmlns:a16="http://schemas.microsoft.com/office/drawing/2014/main" id="{BD7989D5-BAF8-4C55-AD62-7870372C191B}"/>
                </a:ext>
              </a:extLst>
            </p:cNvPr>
            <p:cNvSpPr>
              <a:spLocks/>
            </p:cNvSpPr>
            <p:nvPr/>
          </p:nvSpPr>
          <p:spPr bwMode="auto">
            <a:xfrm>
              <a:off x="2993661" y="1529606"/>
              <a:ext cx="88124" cy="68394"/>
            </a:xfrm>
            <a:custGeom>
              <a:avLst/>
              <a:gdLst>
                <a:gd name="T0" fmla="*/ 22 w 67"/>
                <a:gd name="T1" fmla="*/ 52 h 52"/>
                <a:gd name="T2" fmla="*/ 0 w 67"/>
                <a:gd name="T3" fmla="*/ 29 h 52"/>
                <a:gd name="T4" fmla="*/ 6 w 67"/>
                <a:gd name="T5" fmla="*/ 23 h 52"/>
                <a:gd name="T6" fmla="*/ 22 w 67"/>
                <a:gd name="T7" fmla="*/ 39 h 52"/>
                <a:gd name="T8" fmla="*/ 61 w 67"/>
                <a:gd name="T9" fmla="*/ 0 h 52"/>
                <a:gd name="T10" fmla="*/ 67 w 67"/>
                <a:gd name="T11" fmla="*/ 6 h 52"/>
                <a:gd name="T12" fmla="*/ 22 w 67"/>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67" h="52">
                  <a:moveTo>
                    <a:pt x="22" y="52"/>
                  </a:moveTo>
                  <a:lnTo>
                    <a:pt x="0" y="29"/>
                  </a:lnTo>
                  <a:lnTo>
                    <a:pt x="6" y="23"/>
                  </a:lnTo>
                  <a:lnTo>
                    <a:pt x="22" y="39"/>
                  </a:lnTo>
                  <a:lnTo>
                    <a:pt x="61" y="0"/>
                  </a:lnTo>
                  <a:lnTo>
                    <a:pt x="67" y="6"/>
                  </a:lnTo>
                  <a:lnTo>
                    <a:pt x="22"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513" name="Freeform 31">
              <a:extLst>
                <a:ext uri="{FF2B5EF4-FFF2-40B4-BE49-F238E27FC236}">
                  <a16:creationId xmlns:a16="http://schemas.microsoft.com/office/drawing/2014/main" id="{555BE5A4-E819-434A-BAA2-A3F8E17EDAD8}"/>
                </a:ext>
              </a:extLst>
            </p:cNvPr>
            <p:cNvSpPr>
              <a:spLocks/>
            </p:cNvSpPr>
            <p:nvPr/>
          </p:nvSpPr>
          <p:spPr bwMode="auto">
            <a:xfrm>
              <a:off x="2589870" y="1219200"/>
              <a:ext cx="455086" cy="60503"/>
            </a:xfrm>
            <a:custGeom>
              <a:avLst/>
              <a:gdLst>
                <a:gd name="T0" fmla="*/ 452 w 466"/>
                <a:gd name="T1" fmla="*/ 0 h 61"/>
                <a:gd name="T2" fmla="*/ 14 w 466"/>
                <a:gd name="T3" fmla="*/ 0 h 61"/>
                <a:gd name="T4" fmla="*/ 0 w 466"/>
                <a:gd name="T5" fmla="*/ 14 h 61"/>
                <a:gd name="T6" fmla="*/ 0 w 466"/>
                <a:gd name="T7" fmla="*/ 61 h 61"/>
                <a:gd name="T8" fmla="*/ 466 w 466"/>
                <a:gd name="T9" fmla="*/ 61 h 61"/>
                <a:gd name="T10" fmla="*/ 466 w 466"/>
                <a:gd name="T11" fmla="*/ 14 h 61"/>
                <a:gd name="T12" fmla="*/ 452 w 466"/>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466" h="61">
                  <a:moveTo>
                    <a:pt x="452" y="0"/>
                  </a:moveTo>
                  <a:cubicBezTo>
                    <a:pt x="14" y="0"/>
                    <a:pt x="14" y="0"/>
                    <a:pt x="14" y="0"/>
                  </a:cubicBezTo>
                  <a:cubicBezTo>
                    <a:pt x="6" y="0"/>
                    <a:pt x="0" y="6"/>
                    <a:pt x="0" y="14"/>
                  </a:cubicBezTo>
                  <a:cubicBezTo>
                    <a:pt x="0" y="61"/>
                    <a:pt x="0" y="61"/>
                    <a:pt x="0" y="61"/>
                  </a:cubicBezTo>
                  <a:cubicBezTo>
                    <a:pt x="466" y="61"/>
                    <a:pt x="466" y="61"/>
                    <a:pt x="466" y="61"/>
                  </a:cubicBezTo>
                  <a:cubicBezTo>
                    <a:pt x="466" y="14"/>
                    <a:pt x="466" y="14"/>
                    <a:pt x="466" y="14"/>
                  </a:cubicBezTo>
                  <a:cubicBezTo>
                    <a:pt x="466" y="6"/>
                    <a:pt x="460" y="0"/>
                    <a:pt x="452" y="0"/>
                  </a:cubicBezTo>
                  <a:close/>
                </a:path>
              </a:pathLst>
            </a:custGeom>
            <a:solidFill>
              <a:srgbClr val="4FE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grpSp>
      <p:sp>
        <p:nvSpPr>
          <p:cNvPr id="5" name="TextBox 4">
            <a:extLst>
              <a:ext uri="{FF2B5EF4-FFF2-40B4-BE49-F238E27FC236}">
                <a16:creationId xmlns:a16="http://schemas.microsoft.com/office/drawing/2014/main" id="{B8A95BDE-6F3E-4D27-807E-A6644AD16946}"/>
              </a:ext>
            </a:extLst>
          </p:cNvPr>
          <p:cNvSpPr txBox="1"/>
          <p:nvPr/>
        </p:nvSpPr>
        <p:spPr>
          <a:xfrm>
            <a:off x="1813110" y="5558316"/>
            <a:ext cx="1298432" cy="169277"/>
          </a:xfrm>
          <a:prstGeom prst="rect">
            <a:avLst/>
          </a:prstGeom>
          <a:solidFill>
            <a:schemeClr val="bg1"/>
          </a:solidFill>
        </p:spPr>
        <p:txBody>
          <a:bodyPr wrap="none" lIns="0" tIns="0" rIns="0" bIns="0" rtlCol="0">
            <a:spAutoFit/>
          </a:bodyPr>
          <a:lstStyle/>
          <a:p>
            <a:pPr algn="l"/>
            <a:r>
              <a:rPr lang="en-US" sz="1100">
                <a:gradFill>
                  <a:gsLst>
                    <a:gs pos="2917">
                      <a:schemeClr val="tx1"/>
                    </a:gs>
                    <a:gs pos="30000">
                      <a:schemeClr val="tx1"/>
                    </a:gs>
                  </a:gsLst>
                  <a:lin ang="5400000" scaled="0"/>
                </a:gradFill>
                <a:latin typeface="+mj-lt"/>
              </a:rPr>
              <a:t>Multi-cloud offering</a:t>
            </a:r>
          </a:p>
        </p:txBody>
      </p:sp>
      <p:pic>
        <p:nvPicPr>
          <p:cNvPr id="6" name="Graphic 5" descr="Alibaba cloud logo">
            <a:extLst>
              <a:ext uri="{FF2B5EF4-FFF2-40B4-BE49-F238E27FC236}">
                <a16:creationId xmlns:a16="http://schemas.microsoft.com/office/drawing/2014/main" id="{4A7DD495-A582-4588-9BAC-C8F589FD2F4C}"/>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4347351" y="5553163"/>
            <a:ext cx="396167" cy="203255"/>
          </a:xfrm>
          <a:prstGeom prst="rect">
            <a:avLst/>
          </a:prstGeom>
        </p:spPr>
      </p:pic>
      <p:pic>
        <p:nvPicPr>
          <p:cNvPr id="7" name="Graphic 6" descr="AWS logo">
            <a:extLst>
              <a:ext uri="{FF2B5EF4-FFF2-40B4-BE49-F238E27FC236}">
                <a16:creationId xmlns:a16="http://schemas.microsoft.com/office/drawing/2014/main" id="{22EB988A-EBAD-4B00-BAAE-05FBFA1CD7DB}"/>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3219827" y="5536807"/>
            <a:ext cx="291141" cy="291141"/>
          </a:xfrm>
          <a:prstGeom prst="rect">
            <a:avLst/>
          </a:prstGeom>
        </p:spPr>
      </p:pic>
      <p:pic>
        <p:nvPicPr>
          <p:cNvPr id="8" name="Graphic 7" descr="Google cloud logo">
            <a:extLst>
              <a:ext uri="{FF2B5EF4-FFF2-40B4-BE49-F238E27FC236}">
                <a16:creationId xmlns:a16="http://schemas.microsoft.com/office/drawing/2014/main" id="{9F067C35-0615-4D1A-8904-0426A38C1C31}"/>
              </a:ext>
            </a:extLst>
          </p:cNvPr>
          <p:cNvPicPr>
            <a:picLocks noChangeAspect="1"/>
          </p:cNvPicPr>
          <p:nvPr/>
        </p:nvPicPr>
        <p:blipFill rotWithShape="1">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rcRect l="9401" t="36396" r="8939" b="38967"/>
          <a:stretch/>
        </p:blipFill>
        <p:spPr>
          <a:xfrm>
            <a:off x="3576563" y="5550235"/>
            <a:ext cx="693116" cy="209109"/>
          </a:xfrm>
          <a:prstGeom prst="rect">
            <a:avLst/>
          </a:prstGeom>
        </p:spPr>
      </p:pic>
      <p:grpSp>
        <p:nvGrpSpPr>
          <p:cNvPr id="364" name="Group 363" descr="Data governance and security pillars">
            <a:extLst>
              <a:ext uri="{FF2B5EF4-FFF2-40B4-BE49-F238E27FC236}">
                <a16:creationId xmlns:a16="http://schemas.microsoft.com/office/drawing/2014/main" id="{503C1747-A142-4205-A471-1B2318BD53C6}"/>
              </a:ext>
            </a:extLst>
          </p:cNvPr>
          <p:cNvGrpSpPr/>
          <p:nvPr/>
        </p:nvGrpSpPr>
        <p:grpSpPr>
          <a:xfrm>
            <a:off x="938626" y="169187"/>
            <a:ext cx="10987742" cy="6200953"/>
            <a:chOff x="918962" y="159027"/>
            <a:chExt cx="10987742" cy="6200953"/>
          </a:xfrm>
        </p:grpSpPr>
        <p:sp>
          <p:nvSpPr>
            <p:cNvPr id="365" name="Rectangle 364">
              <a:extLst>
                <a:ext uri="{FF2B5EF4-FFF2-40B4-BE49-F238E27FC236}">
                  <a16:creationId xmlns:a16="http://schemas.microsoft.com/office/drawing/2014/main" id="{61F3B5A9-2775-4351-A265-A0825470C8D3}"/>
                </a:ext>
              </a:extLst>
            </p:cNvPr>
            <p:cNvSpPr/>
            <p:nvPr/>
          </p:nvSpPr>
          <p:spPr bwMode="auto">
            <a:xfrm>
              <a:off x="918962" y="159027"/>
              <a:ext cx="10987742" cy="6112640"/>
            </a:xfrm>
            <a:prstGeom prst="rect">
              <a:avLst/>
            </a:prstGeom>
            <a:ln w="15875">
              <a:solidFill>
                <a:schemeClr val="tx2"/>
              </a:solidFill>
              <a:prstDash val="dash"/>
              <a:tailEnd type="none" w="lg"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91440" tIns="91440" rIns="91440" bIns="91440" numCol="1" spcCol="0" rtlCol="0" fromWordArt="0" anchor="t" anchorCtr="0" forceAA="0" compatLnSpc="1">
              <a:prstTxWarp prst="textNoShape">
                <a:avLst/>
              </a:prstTxWarp>
              <a:noAutofit/>
            </a:bodyPr>
            <a:lstStyle/>
            <a:p>
              <a:pPr marL="0" marR="0" lvl="0" indent="0" algn="r" defTabSz="710593" rtl="0" eaLnBrk="1" fontAlgn="auto" latinLnBrk="0" hangingPunct="1">
                <a:lnSpc>
                  <a:spcPct val="100000"/>
                </a:lnSpc>
                <a:spcBef>
                  <a:spcPct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endParaRPr>
            </a:p>
          </p:txBody>
        </p:sp>
        <p:grpSp>
          <p:nvGrpSpPr>
            <p:cNvPr id="366" name="Group 365">
              <a:extLst>
                <a:ext uri="{FF2B5EF4-FFF2-40B4-BE49-F238E27FC236}">
                  <a16:creationId xmlns:a16="http://schemas.microsoft.com/office/drawing/2014/main" id="{AF066C0F-AA6A-46FB-A307-23D3BD4DB876}"/>
                </a:ext>
              </a:extLst>
            </p:cNvPr>
            <p:cNvGrpSpPr/>
            <p:nvPr/>
          </p:nvGrpSpPr>
          <p:grpSpPr>
            <a:xfrm>
              <a:off x="993552" y="6169520"/>
              <a:ext cx="8148823" cy="188298"/>
              <a:chOff x="5797744" y="5940486"/>
              <a:chExt cx="5743697" cy="164635"/>
            </a:xfrm>
          </p:grpSpPr>
          <p:sp>
            <p:nvSpPr>
              <p:cNvPr id="368" name="Rectangle 367">
                <a:extLst>
                  <a:ext uri="{FF2B5EF4-FFF2-40B4-BE49-F238E27FC236}">
                    <a16:creationId xmlns:a16="http://schemas.microsoft.com/office/drawing/2014/main" id="{5483D7E6-8417-4A85-B5AA-5949C14F377B}"/>
                  </a:ext>
                  <a:ext uri="{C183D7F6-B498-43B3-948B-1728B52AA6E4}">
                    <adec:decorative xmlns:adec="http://schemas.microsoft.com/office/drawing/2017/decorative" val="1"/>
                  </a:ext>
                </a:extLst>
              </p:cNvPr>
              <p:cNvSpPr/>
              <p:nvPr/>
            </p:nvSpPr>
            <p:spPr bwMode="auto">
              <a:xfrm>
                <a:off x="5797744" y="5940486"/>
                <a:ext cx="1351818" cy="164635"/>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sp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r>
                  <a:rPr kumimoji="0" lang="en-US" sz="800" b="0" i="0" u="none" strike="noStrike" kern="0" cap="none" spc="0" normalizeH="0" baseline="0" noProof="0">
                    <a:ln>
                      <a:noFill/>
                    </a:ln>
                    <a:solidFill>
                      <a:srgbClr val="0078D4"/>
                    </a:solidFill>
                    <a:effectLst/>
                    <a:uLnTx/>
                    <a:uFillTx/>
                    <a:latin typeface="Segoe UI Semibold"/>
                    <a:ea typeface="+mn-ea"/>
                    <a:cs typeface="Segoe UI Semibold" panose="020B0702040204020203" pitchFamily="34" charset="0"/>
                  </a:rPr>
                  <a:t>Data Quality</a:t>
                </a:r>
              </a:p>
            </p:txBody>
          </p:sp>
          <p:sp>
            <p:nvSpPr>
              <p:cNvPr id="369" name="Rectangle 368">
                <a:extLst>
                  <a:ext uri="{FF2B5EF4-FFF2-40B4-BE49-F238E27FC236}">
                    <a16:creationId xmlns:a16="http://schemas.microsoft.com/office/drawing/2014/main" id="{C0A50132-13B6-422A-A314-E742D2C095B2}"/>
                  </a:ext>
                  <a:ext uri="{C183D7F6-B498-43B3-948B-1728B52AA6E4}">
                    <adec:decorative xmlns:adec="http://schemas.microsoft.com/office/drawing/2017/decorative" val="1"/>
                  </a:ext>
                </a:extLst>
              </p:cNvPr>
              <p:cNvSpPr/>
              <p:nvPr/>
            </p:nvSpPr>
            <p:spPr bwMode="auto">
              <a:xfrm>
                <a:off x="7261704" y="5940486"/>
                <a:ext cx="1351818" cy="164635"/>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sp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r>
                  <a:rPr kumimoji="0" lang="en-US" sz="800" b="0" i="0" u="none" strike="noStrike" kern="0" cap="none" spc="0" normalizeH="0" baseline="0" noProof="0">
                    <a:ln>
                      <a:noFill/>
                    </a:ln>
                    <a:solidFill>
                      <a:srgbClr val="0078D4"/>
                    </a:solidFill>
                    <a:effectLst/>
                    <a:uLnTx/>
                    <a:uFillTx/>
                    <a:latin typeface="Segoe UI Semibold"/>
                    <a:ea typeface="+mn-ea"/>
                    <a:cs typeface="Segoe UI Semibold" panose="020B0702040204020203" pitchFamily="34" charset="0"/>
                  </a:rPr>
                  <a:t>Data Lineage</a:t>
                </a:r>
              </a:p>
            </p:txBody>
          </p:sp>
          <p:sp>
            <p:nvSpPr>
              <p:cNvPr id="370" name="Rectangle 369">
                <a:extLst>
                  <a:ext uri="{FF2B5EF4-FFF2-40B4-BE49-F238E27FC236}">
                    <a16:creationId xmlns:a16="http://schemas.microsoft.com/office/drawing/2014/main" id="{8479469D-4870-4B29-8FB9-17E1D4A38AF7}"/>
                  </a:ext>
                  <a:ext uri="{C183D7F6-B498-43B3-948B-1728B52AA6E4}">
                    <adec:decorative xmlns:adec="http://schemas.microsoft.com/office/drawing/2017/decorative" val="1"/>
                  </a:ext>
                </a:extLst>
              </p:cNvPr>
              <p:cNvSpPr/>
              <p:nvPr/>
            </p:nvSpPr>
            <p:spPr bwMode="auto">
              <a:xfrm>
                <a:off x="8725664" y="5940486"/>
                <a:ext cx="1351818" cy="164635"/>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sp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r>
                  <a:rPr kumimoji="0" lang="en-US" sz="800" b="0" i="0" u="none" strike="noStrike" kern="0" cap="none" spc="0" normalizeH="0" baseline="0" noProof="0">
                    <a:ln>
                      <a:noFill/>
                    </a:ln>
                    <a:solidFill>
                      <a:srgbClr val="0078D4"/>
                    </a:solidFill>
                    <a:effectLst/>
                    <a:uLnTx/>
                    <a:uFillTx/>
                    <a:latin typeface="Segoe UI Semibold"/>
                    <a:ea typeface="+mn-ea"/>
                    <a:cs typeface="Segoe UI Semibold" panose="020B0702040204020203" pitchFamily="34" charset="0"/>
                  </a:rPr>
                  <a:t>Data Metadata</a:t>
                </a:r>
              </a:p>
            </p:txBody>
          </p:sp>
          <p:sp>
            <p:nvSpPr>
              <p:cNvPr id="371" name="Rectangle 370">
                <a:extLst>
                  <a:ext uri="{FF2B5EF4-FFF2-40B4-BE49-F238E27FC236}">
                    <a16:creationId xmlns:a16="http://schemas.microsoft.com/office/drawing/2014/main" id="{62B758EE-B764-4F17-B0D4-10B0486D4A08}"/>
                  </a:ext>
                  <a:ext uri="{C183D7F6-B498-43B3-948B-1728B52AA6E4}">
                    <adec:decorative xmlns:adec="http://schemas.microsoft.com/office/drawing/2017/decorative" val="1"/>
                  </a:ext>
                </a:extLst>
              </p:cNvPr>
              <p:cNvSpPr/>
              <p:nvPr/>
            </p:nvSpPr>
            <p:spPr bwMode="auto">
              <a:xfrm>
                <a:off x="10189623" y="5940486"/>
                <a:ext cx="1351818" cy="164635"/>
              </a:xfrm>
              <a:prstGeom prst="rect">
                <a:avLst/>
              </a:prstGeom>
              <a:solidFill>
                <a:schemeClr val="bg1"/>
              </a:solid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spAutoFit/>
              </a:bodyPr>
              <a:lstStyle/>
              <a:p>
                <a:pPr marL="0" marR="0" lvl="0" indent="0" algn="l" defTabSz="710593" rtl="0" eaLnBrk="1" fontAlgn="auto" latinLnBrk="0" hangingPunct="1">
                  <a:lnSpc>
                    <a:spcPct val="100000"/>
                  </a:lnSpc>
                  <a:spcBef>
                    <a:spcPct val="0"/>
                  </a:spcBef>
                  <a:spcAft>
                    <a:spcPts val="0"/>
                  </a:spcAft>
                  <a:buClrTx/>
                  <a:buSzTx/>
                  <a:buFontTx/>
                  <a:buNone/>
                  <a:tabLst/>
                  <a:defRPr/>
                </a:pPr>
                <a:r>
                  <a:rPr kumimoji="0" lang="en-US" sz="800" b="0" i="0" u="none" strike="noStrike" kern="0" cap="none" spc="0" normalizeH="0" baseline="0" noProof="0">
                    <a:ln>
                      <a:noFill/>
                    </a:ln>
                    <a:solidFill>
                      <a:srgbClr val="0078D4"/>
                    </a:solidFill>
                    <a:effectLst/>
                    <a:uLnTx/>
                    <a:uFillTx/>
                    <a:latin typeface="Segoe UI Semibold"/>
                    <a:ea typeface="+mn-ea"/>
                    <a:cs typeface="Segoe UI Semibold" panose="020B0702040204020203" pitchFamily="34" charset="0"/>
                  </a:rPr>
                  <a:t>Data Policy</a:t>
                </a:r>
              </a:p>
            </p:txBody>
          </p:sp>
        </p:grpSp>
        <p:sp>
          <p:nvSpPr>
            <p:cNvPr id="367" name="TextBox 366">
              <a:extLst>
                <a:ext uri="{FF2B5EF4-FFF2-40B4-BE49-F238E27FC236}">
                  <a16:creationId xmlns:a16="http://schemas.microsoft.com/office/drawing/2014/main" id="{92EEDF9C-E135-4EE8-B5D3-7F7F5D97B065}"/>
                </a:ext>
              </a:extLst>
            </p:cNvPr>
            <p:cNvSpPr txBox="1"/>
            <p:nvPr/>
          </p:nvSpPr>
          <p:spPr>
            <a:xfrm>
              <a:off x="9249849" y="6147074"/>
              <a:ext cx="2468269" cy="212906"/>
            </a:xfrm>
            <a:prstGeom prst="rect">
              <a:avLst/>
            </a:prstGeom>
            <a:solidFill>
              <a:schemeClr val="bg1"/>
            </a:solidFill>
          </p:spPr>
          <p:txBody>
            <a:bodyPr wrap="square" lIns="0" tIns="0" rIns="0" bIns="0" rtlCol="0">
              <a:sp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Data governance and security</a:t>
              </a:r>
            </a:p>
          </p:txBody>
        </p:sp>
      </p:grpSp>
      <p:pic>
        <p:nvPicPr>
          <p:cNvPr id="9" name="Graphic 8">
            <a:extLst>
              <a:ext uri="{FF2B5EF4-FFF2-40B4-BE49-F238E27FC236}">
                <a16:creationId xmlns:a16="http://schemas.microsoft.com/office/drawing/2014/main" id="{84E8286D-6BFB-4810-1BDD-9169A9E9AC4D}"/>
              </a:ext>
            </a:extLst>
          </p:cNvPr>
          <p:cNvPicPr>
            <a:picLocks noChangeAspect="1"/>
          </p:cNvPicPr>
          <p:nvPr/>
        </p:nvPicPr>
        <p:blipFill>
          <a:blip r:embed="rId70">
            <a:extLst>
              <a:ext uri="{28A0092B-C50C-407E-A947-70E740481C1C}">
                <a14:useLocalDpi xmlns:a14="http://schemas.microsoft.com/office/drawing/2010/main" val="0"/>
              </a:ext>
              <a:ext uri="{96DAC541-7B7A-43D3-8B79-37D633B846F1}">
                <asvg:svgBlip xmlns:asvg="http://schemas.microsoft.com/office/drawing/2016/SVG/main" r:embed="rId71"/>
              </a:ext>
            </a:extLst>
          </a:blip>
          <a:stretch>
            <a:fillRect/>
          </a:stretch>
        </p:blipFill>
        <p:spPr>
          <a:xfrm>
            <a:off x="3547072" y="4597103"/>
            <a:ext cx="165100" cy="165100"/>
          </a:xfrm>
          <a:prstGeom prst="rect">
            <a:avLst/>
          </a:prstGeom>
        </p:spPr>
      </p:pic>
      <p:pic>
        <p:nvPicPr>
          <p:cNvPr id="10" name="Graphic 9">
            <a:extLst>
              <a:ext uri="{FF2B5EF4-FFF2-40B4-BE49-F238E27FC236}">
                <a16:creationId xmlns:a16="http://schemas.microsoft.com/office/drawing/2014/main" id="{56C6AB4C-4385-0DFB-7F89-0B954A7E0C38}"/>
              </a:ext>
            </a:extLst>
          </p:cNvPr>
          <p:cNvPicPr>
            <a:picLocks noChangeAspect="1"/>
          </p:cNvPicPr>
          <p:nvPr/>
        </p:nvPicPr>
        <p:blipFill>
          <a:blip r:embed="rId70">
            <a:extLst>
              <a:ext uri="{28A0092B-C50C-407E-A947-70E740481C1C}">
                <a14:useLocalDpi xmlns:a14="http://schemas.microsoft.com/office/drawing/2010/main" val="0"/>
              </a:ext>
              <a:ext uri="{96DAC541-7B7A-43D3-8B79-37D633B846F1}">
                <asvg:svgBlip xmlns:asvg="http://schemas.microsoft.com/office/drawing/2016/SVG/main" r:embed="rId71"/>
              </a:ext>
            </a:extLst>
          </a:blip>
          <a:stretch>
            <a:fillRect/>
          </a:stretch>
        </p:blipFill>
        <p:spPr>
          <a:xfrm>
            <a:off x="2044056" y="3033140"/>
            <a:ext cx="137160" cy="137160"/>
          </a:xfrm>
          <a:prstGeom prst="rect">
            <a:avLst/>
          </a:prstGeom>
        </p:spPr>
      </p:pic>
      <p:sp>
        <p:nvSpPr>
          <p:cNvPr id="372" name="Rectangle 371" descr="White masking shape">
            <a:extLst>
              <a:ext uri="{FF2B5EF4-FFF2-40B4-BE49-F238E27FC236}">
                <a16:creationId xmlns:a16="http://schemas.microsoft.com/office/drawing/2014/main" id="{F36E0B6C-B27C-4D51-99D7-923E9712CC72}"/>
              </a:ext>
            </a:extLst>
          </p:cNvPr>
          <p:cNvSpPr/>
          <p:nvPr/>
        </p:nvSpPr>
        <p:spPr bwMode="auto">
          <a:xfrm>
            <a:off x="981494" y="221822"/>
            <a:ext cx="10887349" cy="5884245"/>
          </a:xfrm>
          <a:prstGeom prst="rect">
            <a:avLst/>
          </a:prstGeom>
          <a:solidFill>
            <a:schemeClr val="bg1">
              <a:alpha val="5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Tree>
    <p:extLst>
      <p:ext uri="{BB962C8B-B14F-4D97-AF65-F5344CB8AC3E}">
        <p14:creationId xmlns:p14="http://schemas.microsoft.com/office/powerpoint/2010/main" val="1091426091"/>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2"/>
                                        </p:tgtEl>
                                        <p:attrNameLst>
                                          <p:attrName>style.visibility</p:attrName>
                                        </p:attrNameLst>
                                      </p:cBhvr>
                                      <p:to>
                                        <p:strVal val="visible"/>
                                      </p:to>
                                    </p:set>
                                    <p:animEffect transition="in" filter="fade">
                                      <p:cBhvr>
                                        <p:cTn id="7" dur="500"/>
                                        <p:tgtEl>
                                          <p:spTgt spid="372"/>
                                        </p:tgtEl>
                                      </p:cBhvr>
                                    </p:animEffect>
                                  </p:childTnLst>
                                </p:cTn>
                              </p:par>
                              <p:par>
                                <p:cTn id="8" presetID="10" presetClass="entr" presetSubtype="0" fill="hold" nodeType="withEffect">
                                  <p:stCondLst>
                                    <p:cond delay="0"/>
                                  </p:stCondLst>
                                  <p:childTnLst>
                                    <p:set>
                                      <p:cBhvr>
                                        <p:cTn id="9" dur="1" fill="hold">
                                          <p:stCondLst>
                                            <p:cond delay="0"/>
                                          </p:stCondLst>
                                        </p:cTn>
                                        <p:tgtEl>
                                          <p:spTgt spid="364"/>
                                        </p:tgtEl>
                                        <p:attrNameLst>
                                          <p:attrName>style.visibility</p:attrName>
                                        </p:attrNameLst>
                                      </p:cBhvr>
                                      <p:to>
                                        <p:strVal val="visible"/>
                                      </p:to>
                                    </p:set>
                                    <p:animEffect transition="in" filter="fade">
                                      <p:cBhvr>
                                        <p:cTn id="10" dur="500"/>
                                        <p:tgtEl>
                                          <p:spTgt spid="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4200" y="2979778"/>
            <a:ext cx="9144000" cy="553998"/>
          </a:xfrm>
        </p:spPr>
        <p:txBody>
          <a:bodyPr/>
          <a:lstStyle/>
          <a:p>
            <a:r>
              <a:rPr lang="en-US" dirty="0"/>
              <a:t>Modern Analytics Academy “Vignettes”</a:t>
            </a:r>
          </a:p>
        </p:txBody>
      </p:sp>
      <p:sp>
        <p:nvSpPr>
          <p:cNvPr id="5" name="Text Placeholder 4"/>
          <p:cNvSpPr>
            <a:spLocks noGrp="1"/>
          </p:cNvSpPr>
          <p:nvPr>
            <p:ph type="body" sz="quarter" idx="12"/>
          </p:nvPr>
        </p:nvSpPr>
        <p:spPr>
          <a:xfrm>
            <a:off x="584200" y="3533776"/>
            <a:ext cx="9144000" cy="338554"/>
          </a:xfrm>
        </p:spPr>
        <p:txBody>
          <a:bodyPr/>
          <a:lstStyle/>
          <a:p>
            <a:r>
              <a:rPr lang="en-US" dirty="0"/>
              <a:t>Data Governance Overview</a:t>
            </a:r>
          </a:p>
        </p:txBody>
      </p:sp>
      <p:sp>
        <p:nvSpPr>
          <p:cNvPr id="6" name="Text Placeholder 4">
            <a:extLst>
              <a:ext uri="{FF2B5EF4-FFF2-40B4-BE49-F238E27FC236}">
                <a16:creationId xmlns:a16="http://schemas.microsoft.com/office/drawing/2014/main" id="{F1358498-DD55-44FC-8A00-4FD38EBE045F}"/>
              </a:ext>
            </a:extLst>
          </p:cNvPr>
          <p:cNvSpPr txBox="1">
            <a:spLocks/>
          </p:cNvSpPr>
          <p:nvPr/>
        </p:nvSpPr>
        <p:spPr>
          <a:xfrm>
            <a:off x="584200" y="5559043"/>
            <a:ext cx="9144000" cy="338554"/>
          </a:xfrm>
          <a:prstGeom prst="rect">
            <a:avLst/>
          </a:prstGeom>
          <a:noFill/>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2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https://aka.ms/maa</a:t>
            </a:r>
          </a:p>
        </p:txBody>
      </p:sp>
      <p:sp>
        <p:nvSpPr>
          <p:cNvPr id="2" name="Text Placeholder 3">
            <a:extLst>
              <a:ext uri="{FF2B5EF4-FFF2-40B4-BE49-F238E27FC236}">
                <a16:creationId xmlns:a16="http://schemas.microsoft.com/office/drawing/2014/main" id="{716A5138-E9E1-489B-8AD1-0F62E64581C6}"/>
              </a:ext>
            </a:extLst>
          </p:cNvPr>
          <p:cNvSpPr txBox="1">
            <a:spLocks/>
          </p:cNvSpPr>
          <p:nvPr/>
        </p:nvSpPr>
        <p:spPr>
          <a:xfrm>
            <a:off x="9961043" y="6065749"/>
            <a:ext cx="1950535" cy="369332"/>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200"/>
              <a:t>Senior Cloud Solution Architect</a:t>
            </a:r>
          </a:p>
        </p:txBody>
      </p:sp>
      <p:sp>
        <p:nvSpPr>
          <p:cNvPr id="3" name="Text Placeholder 2">
            <a:extLst>
              <a:ext uri="{FF2B5EF4-FFF2-40B4-BE49-F238E27FC236}">
                <a16:creationId xmlns:a16="http://schemas.microsoft.com/office/drawing/2014/main" id="{6E60950C-79CA-42F8-8A61-7E7873DABC45}"/>
              </a:ext>
            </a:extLst>
          </p:cNvPr>
          <p:cNvSpPr txBox="1">
            <a:spLocks/>
          </p:cNvSpPr>
          <p:nvPr/>
        </p:nvSpPr>
        <p:spPr>
          <a:xfrm>
            <a:off x="9961043" y="5673038"/>
            <a:ext cx="2160000" cy="276999"/>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Brian Hitney</a:t>
            </a:r>
          </a:p>
        </p:txBody>
      </p:sp>
      <p:pic>
        <p:nvPicPr>
          <p:cNvPr id="10" name="Picture Placeholder 21">
            <a:extLst>
              <a:ext uri="{FF2B5EF4-FFF2-40B4-BE49-F238E27FC236}">
                <a16:creationId xmlns:a16="http://schemas.microsoft.com/office/drawing/2014/main" id="{964A4326-32E0-49DC-AC3F-59C1C345C5DE}"/>
              </a:ext>
            </a:extLst>
          </p:cNvPr>
          <p:cNvPicPr>
            <a:picLocks noChangeAspect="1"/>
          </p:cNvPicPr>
          <p:nvPr/>
        </p:nvPicPr>
        <p:blipFill>
          <a:blip r:embed="rId3"/>
          <a:srcRect l="16700" r="16700"/>
          <a:stretch/>
        </p:blipFill>
        <p:spPr>
          <a:xfrm>
            <a:off x="9961043" y="3662823"/>
            <a:ext cx="1792224" cy="1792224"/>
          </a:xfrm>
          <a:prstGeom prst="ellipse">
            <a:avLst/>
          </a:prstGeom>
          <a:ln>
            <a:noFill/>
          </a:ln>
        </p:spPr>
      </p:pic>
    </p:spTree>
    <p:extLst>
      <p:ext uri="{BB962C8B-B14F-4D97-AF65-F5344CB8AC3E}">
        <p14:creationId xmlns:p14="http://schemas.microsoft.com/office/powerpoint/2010/main" val="164707120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ro Products and CCPA Compliance - OroCommerce">
            <a:extLst>
              <a:ext uri="{FF2B5EF4-FFF2-40B4-BE49-F238E27FC236}">
                <a16:creationId xmlns:a16="http://schemas.microsoft.com/office/drawing/2014/main" id="{C477CF29-28DF-0841-B949-D27537E782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113" b="-6113"/>
          <a:stretch/>
        </p:blipFill>
        <p:spPr bwMode="auto">
          <a:xfrm>
            <a:off x="571793" y="2017714"/>
            <a:ext cx="1884436" cy="1881648"/>
          </a:xfrm>
          <a:prstGeom prst="rect">
            <a:avLst/>
          </a:prstGeom>
          <a:solidFill>
            <a:srgbClr val="29496B"/>
          </a:solidFill>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1793" y="2017713"/>
            <a:ext cx="1142056" cy="600500"/>
          </a:xfrm>
          <a:prstGeom prst="rect">
            <a:avLst/>
          </a:prstGeom>
          <a:effectLst>
            <a:outerShdw blurRad="50800" dist="38100" dir="2700000" algn="tl" rotWithShape="0">
              <a:prstClr val="black">
                <a:alpha val="40000"/>
              </a:prstClr>
            </a:outerShdw>
          </a:effectLst>
        </p:spPr>
      </p:pic>
      <p:sp>
        <p:nvSpPr>
          <p:cNvPr id="13" name="Rectangle 3">
            <a:extLst>
              <a:ext uri="{FF2B5EF4-FFF2-40B4-BE49-F238E27FC236}">
                <a16:creationId xmlns:a16="http://schemas.microsoft.com/office/drawing/2014/main" id="{3D00620E-8C5F-D742-A96A-0DA855F2B6F3}"/>
              </a:ext>
            </a:extLst>
          </p:cNvPr>
          <p:cNvSpPr txBox="1">
            <a:spLocks noChangeArrowheads="1"/>
          </p:cNvSpPr>
          <p:nvPr/>
        </p:nvSpPr>
        <p:spPr>
          <a:xfrm>
            <a:off x="571793" y="4329676"/>
            <a:ext cx="2841332" cy="1477328"/>
          </a:xfrm>
          <a:prstGeom prst="rect">
            <a:avLst/>
          </a:prstGeom>
        </p:spPr>
        <p:txBody>
          <a:bodyPr wrap="square" lIns="0" tIns="0" rIns="0" bIns="0">
            <a:spAutoFit/>
          </a:bodyPr>
          <a:lstStyle>
            <a:lvl1pPr marL="228600" marR="0" indent="-228600" algn="l" defTabSz="932742" rtl="0" eaLnBrk="1" fontAlgn="auto" latinLnBrk="0" hangingPunct="1">
              <a:lnSpc>
                <a:spcPct val="100000"/>
              </a:lnSpc>
              <a:spcBef>
                <a:spcPct val="20000"/>
              </a:spcBef>
              <a:spcAft>
                <a:spcPts val="0"/>
              </a:spcAft>
              <a:buClr>
                <a:schemeClr val="accent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
                <a:schemeClr val="accent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
                <a:schemeClr val="accent1"/>
              </a:buClr>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
                <a:schemeClr val="accent1"/>
              </a:buClr>
              <a:buSzPct val="90000"/>
              <a:buFont typeface="Wingdings" panose="05000000000000000000" pitchFamily="2" charset="2"/>
              <a:buChar char=""/>
              <a:tabLst/>
              <a:defRPr sz="12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
                <a:schemeClr val="accent1"/>
              </a:buClr>
              <a:buSzPct val="90000"/>
              <a:buFont typeface="Wingdings" panose="05000000000000000000" pitchFamily="2" charset="2"/>
              <a:buChar char=""/>
              <a:tabLst/>
              <a:defRPr sz="1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600" dirty="0">
                <a:cs typeface="Segoe UI"/>
              </a:rPr>
              <a:t>Recently placed into law, the California Consumer Privacy Act grants California residents new rights with respect to </a:t>
            </a:r>
            <a:br>
              <a:rPr lang="en-GB" sz="1600" dirty="0">
                <a:cs typeface="Segoe UI"/>
              </a:rPr>
            </a:br>
            <a:r>
              <a:rPr lang="en-GB" sz="1600" dirty="0">
                <a:cs typeface="Segoe UI"/>
              </a:rPr>
              <a:t>the collection of their </a:t>
            </a:r>
            <a:br>
              <a:rPr lang="en-GB" sz="1600" dirty="0">
                <a:cs typeface="Segoe UI"/>
              </a:rPr>
            </a:br>
            <a:r>
              <a:rPr lang="en-GB" sz="1600" dirty="0">
                <a:cs typeface="Segoe UI"/>
              </a:rPr>
              <a:t>personal information.</a:t>
            </a:r>
            <a:endParaRPr lang="en-GB" sz="1600" dirty="0"/>
          </a:p>
        </p:txBody>
      </p:sp>
      <p:pic>
        <p:nvPicPr>
          <p:cNvPr id="4" name="Picture 3"/>
          <p:cNvPicPr>
            <a:picLocks noChangeAspect="1"/>
          </p:cNvPicPr>
          <p:nvPr/>
        </p:nvPicPr>
        <p:blipFill rotWithShape="1">
          <a:blip r:embed="rId5"/>
          <a:srcRect l="15336" r="34972" b="931"/>
          <a:stretch/>
        </p:blipFill>
        <p:spPr bwMode="ltGray">
          <a:xfrm>
            <a:off x="4627054" y="2017713"/>
            <a:ext cx="1884436" cy="1884436"/>
          </a:xfrm>
          <a:prstGeom prst="rect">
            <a:avLst/>
          </a:prstGeom>
        </p:spPr>
      </p:pic>
      <p:sp>
        <p:nvSpPr>
          <p:cNvPr id="14" name="Rectangle 3">
            <a:extLst>
              <a:ext uri="{FF2B5EF4-FFF2-40B4-BE49-F238E27FC236}">
                <a16:creationId xmlns:a16="http://schemas.microsoft.com/office/drawing/2014/main" id="{A4896765-C41E-BB47-952E-0802082500CC}"/>
              </a:ext>
            </a:extLst>
          </p:cNvPr>
          <p:cNvSpPr txBox="1">
            <a:spLocks noChangeArrowheads="1"/>
          </p:cNvSpPr>
          <p:nvPr/>
        </p:nvSpPr>
        <p:spPr>
          <a:xfrm>
            <a:off x="4627053" y="4329676"/>
            <a:ext cx="2843784" cy="1477328"/>
          </a:xfrm>
          <a:prstGeom prst="rect">
            <a:avLst/>
          </a:prstGeom>
        </p:spPr>
        <p:txBody>
          <a:bodyPr wrap="square" lIns="0" tIns="0" rIns="0" bIns="0">
            <a:spAutoFit/>
          </a:bodyPr>
          <a:lstStyle>
            <a:lvl1pPr marL="228600" marR="0" indent="-228600" algn="l" defTabSz="932742" rtl="0" eaLnBrk="1" fontAlgn="auto" latinLnBrk="0" hangingPunct="1">
              <a:lnSpc>
                <a:spcPct val="100000"/>
              </a:lnSpc>
              <a:spcBef>
                <a:spcPct val="20000"/>
              </a:spcBef>
              <a:spcAft>
                <a:spcPts val="0"/>
              </a:spcAft>
              <a:buClr>
                <a:schemeClr val="accent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
                <a:schemeClr val="accent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
                <a:schemeClr val="accent1"/>
              </a:buClr>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
                <a:schemeClr val="accent1"/>
              </a:buClr>
              <a:buSzPct val="90000"/>
              <a:buFont typeface="Wingdings" panose="05000000000000000000" pitchFamily="2" charset="2"/>
              <a:buChar char=""/>
              <a:tabLst/>
              <a:defRPr sz="12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
                <a:schemeClr val="accent1"/>
              </a:buClr>
              <a:buSzPct val="90000"/>
              <a:buFont typeface="Wingdings" panose="05000000000000000000" pitchFamily="2" charset="2"/>
              <a:buChar char=""/>
              <a:tabLst/>
              <a:defRPr sz="1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600" dirty="0">
                <a:cs typeface="Segoe UI"/>
              </a:rPr>
              <a:t>The General Data Protection Regulation is the most rigorous privacy and security law currently in effect, applying to any business who collects data from people in the EU.</a:t>
            </a:r>
          </a:p>
        </p:txBody>
      </p:sp>
      <p:grpSp>
        <p:nvGrpSpPr>
          <p:cNvPr id="10" name="Group 9">
            <a:extLst>
              <a:ext uri="{FF2B5EF4-FFF2-40B4-BE49-F238E27FC236}">
                <a16:creationId xmlns:a16="http://schemas.microsoft.com/office/drawing/2014/main" id="{CDD2D868-77E9-48FB-AE6F-0B88009F2170}"/>
              </a:ext>
            </a:extLst>
          </p:cNvPr>
          <p:cNvGrpSpPr/>
          <p:nvPr/>
        </p:nvGrpSpPr>
        <p:grpSpPr>
          <a:xfrm>
            <a:off x="4627054" y="2017713"/>
            <a:ext cx="1142056" cy="600500"/>
            <a:chOff x="4841730" y="2017713"/>
            <a:chExt cx="1142056" cy="600500"/>
          </a:xfrm>
        </p:grpSpPr>
        <p:sp>
          <p:nvSpPr>
            <p:cNvPr id="9" name="Rectangle 8">
              <a:extLst>
                <a:ext uri="{FF2B5EF4-FFF2-40B4-BE49-F238E27FC236}">
                  <a16:creationId xmlns:a16="http://schemas.microsoft.com/office/drawing/2014/main" id="{074A4082-4543-4768-8704-B43DC8B2E625}"/>
                </a:ext>
              </a:extLst>
            </p:cNvPr>
            <p:cNvSpPr/>
            <p:nvPr/>
          </p:nvSpPr>
          <p:spPr bwMode="auto">
            <a:xfrm>
              <a:off x="4841730" y="2017713"/>
              <a:ext cx="1142056" cy="600500"/>
            </a:xfrm>
            <a:prstGeom prst="rect">
              <a:avLst/>
            </a:prstGeom>
            <a:solidFill>
              <a:srgbClr val="00339B"/>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bwMode="invGray">
            <a:xfrm>
              <a:off x="4976919" y="2027932"/>
              <a:ext cx="871678" cy="580062"/>
            </a:xfrm>
            <a:prstGeom prst="rect">
              <a:avLst/>
            </a:prstGeom>
          </p:spPr>
        </p:pic>
      </p:grpSp>
      <p:pic>
        <p:nvPicPr>
          <p:cNvPr id="8" name="Picture 7">
            <a:extLst>
              <a:ext uri="{FF2B5EF4-FFF2-40B4-BE49-F238E27FC236}">
                <a16:creationId xmlns:a16="http://schemas.microsoft.com/office/drawing/2014/main" id="{A837B75D-80C5-F040-BB4F-5630B9BEE0DC}"/>
              </a:ext>
            </a:extLst>
          </p:cNvPr>
          <p:cNvPicPr>
            <a:picLocks noChangeAspect="1"/>
          </p:cNvPicPr>
          <p:nvPr/>
        </p:nvPicPr>
        <p:blipFill>
          <a:blip r:embed="rId7"/>
          <a:stretch>
            <a:fillRect/>
          </a:stretch>
        </p:blipFill>
        <p:spPr>
          <a:xfrm>
            <a:off x="8684765" y="2017713"/>
            <a:ext cx="1884436" cy="1884436"/>
          </a:xfrm>
          <a:prstGeom prst="rect">
            <a:avLst/>
          </a:prstGeom>
        </p:spPr>
      </p:pic>
      <p:sp>
        <p:nvSpPr>
          <p:cNvPr id="15" name="Rectangle 3">
            <a:extLst>
              <a:ext uri="{FF2B5EF4-FFF2-40B4-BE49-F238E27FC236}">
                <a16:creationId xmlns:a16="http://schemas.microsoft.com/office/drawing/2014/main" id="{71AE45A9-4CE7-0144-9246-064FF6BBFDD9}"/>
              </a:ext>
            </a:extLst>
          </p:cNvPr>
          <p:cNvSpPr txBox="1">
            <a:spLocks noChangeArrowheads="1"/>
          </p:cNvSpPr>
          <p:nvPr/>
        </p:nvSpPr>
        <p:spPr>
          <a:xfrm>
            <a:off x="8684764" y="4329676"/>
            <a:ext cx="2843784" cy="1723549"/>
          </a:xfrm>
          <a:prstGeom prst="rect">
            <a:avLst/>
          </a:prstGeom>
        </p:spPr>
        <p:txBody>
          <a:bodyPr wrap="square" lIns="0" tIns="0" rIns="0" bIns="0">
            <a:spAutoFit/>
          </a:bodyPr>
          <a:lstStyle>
            <a:lvl1pPr marL="228600" marR="0" indent="-228600" algn="l" defTabSz="932742" rtl="0" eaLnBrk="1" fontAlgn="auto" latinLnBrk="0" hangingPunct="1">
              <a:lnSpc>
                <a:spcPct val="100000"/>
              </a:lnSpc>
              <a:spcBef>
                <a:spcPct val="20000"/>
              </a:spcBef>
              <a:spcAft>
                <a:spcPts val="0"/>
              </a:spcAft>
              <a:buClr>
                <a:schemeClr val="accent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
                <a:schemeClr val="accent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
                <a:schemeClr val="accent1"/>
              </a:buClr>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
                <a:schemeClr val="accent1"/>
              </a:buClr>
              <a:buSzPct val="90000"/>
              <a:buFont typeface="Wingdings" panose="05000000000000000000" pitchFamily="2" charset="2"/>
              <a:buChar char=""/>
              <a:tabLst/>
              <a:defRPr sz="12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
                <a:schemeClr val="accent1"/>
              </a:buClr>
              <a:buSzPct val="90000"/>
              <a:buFont typeface="Wingdings" panose="05000000000000000000" pitchFamily="2" charset="2"/>
              <a:buChar char=""/>
              <a:tabLst/>
              <a:defRPr sz="1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600" dirty="0">
                <a:cs typeface="Segoe UI"/>
              </a:rPr>
              <a:t>The Personal Information Protection and Electronic Documents Act governs </a:t>
            </a:r>
            <a:br>
              <a:rPr lang="en-GB" sz="1600" dirty="0">
                <a:cs typeface="Segoe UI"/>
              </a:rPr>
            </a:br>
            <a:r>
              <a:rPr lang="en-GB" sz="1600" dirty="0">
                <a:cs typeface="Segoe UI"/>
              </a:rPr>
              <a:t>how private sector organizations collect, use, </a:t>
            </a:r>
            <a:br>
              <a:rPr lang="en-GB" sz="1600" dirty="0">
                <a:cs typeface="Segoe UI"/>
              </a:rPr>
            </a:br>
            <a:r>
              <a:rPr lang="en-GB" sz="1600" dirty="0">
                <a:cs typeface="Segoe UI"/>
              </a:rPr>
              <a:t>and disclose personal information in Canada.</a:t>
            </a:r>
            <a:endParaRPr lang="en-US" sz="1600" dirty="0">
              <a:cs typeface="Segoe UI"/>
            </a:endParaRPr>
          </a:p>
        </p:txBody>
      </p:sp>
      <p:grpSp>
        <p:nvGrpSpPr>
          <p:cNvPr id="20" name="Group 19">
            <a:extLst>
              <a:ext uri="{FF2B5EF4-FFF2-40B4-BE49-F238E27FC236}">
                <a16:creationId xmlns:a16="http://schemas.microsoft.com/office/drawing/2014/main" id="{94C921AD-5FCF-46E3-995A-4E2E3FB1712C}"/>
              </a:ext>
            </a:extLst>
          </p:cNvPr>
          <p:cNvGrpSpPr/>
          <p:nvPr/>
        </p:nvGrpSpPr>
        <p:grpSpPr>
          <a:xfrm>
            <a:off x="8684765" y="2017713"/>
            <a:ext cx="1142056" cy="600500"/>
            <a:chOff x="4841730" y="2017713"/>
            <a:chExt cx="1142056" cy="600500"/>
          </a:xfrm>
        </p:grpSpPr>
        <p:sp>
          <p:nvSpPr>
            <p:cNvPr id="21" name="Rectangle 20">
              <a:extLst>
                <a:ext uri="{FF2B5EF4-FFF2-40B4-BE49-F238E27FC236}">
                  <a16:creationId xmlns:a16="http://schemas.microsoft.com/office/drawing/2014/main" id="{9EB3AF16-23C4-4883-A805-8CBBD9B62D86}"/>
                </a:ext>
              </a:extLst>
            </p:cNvPr>
            <p:cNvSpPr/>
            <p:nvPr/>
          </p:nvSpPr>
          <p:spPr bwMode="auto">
            <a:xfrm>
              <a:off x="4841730" y="2017713"/>
              <a:ext cx="1142056" cy="600500"/>
            </a:xfrm>
            <a:prstGeom prst="rect">
              <a:avLst/>
            </a:prstGeom>
            <a:solidFill>
              <a:srgbClr val="00339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22" name="Picture 21">
              <a:extLst>
                <a:ext uri="{FF2B5EF4-FFF2-40B4-BE49-F238E27FC236}">
                  <a16:creationId xmlns:a16="http://schemas.microsoft.com/office/drawing/2014/main" id="{97928C7B-7701-48A5-96D8-56AE49BEC3C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bwMode="invGray">
            <a:xfrm>
              <a:off x="4976919" y="2027932"/>
              <a:ext cx="871678" cy="580062"/>
            </a:xfrm>
            <a:prstGeom prst="rect">
              <a:avLst/>
            </a:prstGeom>
          </p:spPr>
        </p:pic>
      </p:grpSp>
      <p:pic>
        <p:nvPicPr>
          <p:cNvPr id="2052" name="Picture 4" descr="Flag of Canada - Wikipedia">
            <a:extLst>
              <a:ext uri="{FF2B5EF4-FFF2-40B4-BE49-F238E27FC236}">
                <a16:creationId xmlns:a16="http://schemas.microsoft.com/office/drawing/2014/main" id="{D8EC67A5-682C-4641-9A68-7E904EAA18F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232" r="2719"/>
          <a:stretch/>
        </p:blipFill>
        <p:spPr bwMode="auto">
          <a:xfrm flipH="1">
            <a:off x="8684765" y="2017713"/>
            <a:ext cx="1142056" cy="603126"/>
          </a:xfrm>
          <a:prstGeom prst="rect">
            <a:avLst/>
          </a:prstGeom>
          <a:noFill/>
          <a:ln w="12700">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36" name="Straight Connector 35">
            <a:extLst>
              <a:ext uri="{FF2B5EF4-FFF2-40B4-BE49-F238E27FC236}">
                <a16:creationId xmlns:a16="http://schemas.microsoft.com/office/drawing/2014/main" id="{2AF31A1B-CA55-461C-B331-B82D0E0557D1}"/>
              </a:ext>
            </a:extLst>
          </p:cNvPr>
          <p:cNvCxnSpPr>
            <a:cxnSpLocks/>
          </p:cNvCxnSpPr>
          <p:nvPr/>
        </p:nvCxnSpPr>
        <p:spPr>
          <a:xfrm>
            <a:off x="588262" y="4136065"/>
            <a:ext cx="2824863" cy="0"/>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BF09D57-F9AD-4C27-A453-0F6FB6A1D625}"/>
              </a:ext>
            </a:extLst>
          </p:cNvPr>
          <p:cNvCxnSpPr>
            <a:cxnSpLocks/>
          </p:cNvCxnSpPr>
          <p:nvPr/>
        </p:nvCxnSpPr>
        <p:spPr>
          <a:xfrm>
            <a:off x="4627053" y="4136065"/>
            <a:ext cx="2824863" cy="0"/>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1A705C2-FD7C-4791-B777-22BCBA3D7BB1}"/>
              </a:ext>
            </a:extLst>
          </p:cNvPr>
          <p:cNvCxnSpPr>
            <a:cxnSpLocks/>
          </p:cNvCxnSpPr>
          <p:nvPr/>
        </p:nvCxnSpPr>
        <p:spPr>
          <a:xfrm>
            <a:off x="8684764" y="4136065"/>
            <a:ext cx="2824863" cy="0"/>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EEFA44C-8662-467A-A817-5C22D8469E19}"/>
              </a:ext>
            </a:extLst>
          </p:cNvPr>
          <p:cNvSpPr txBox="1"/>
          <p:nvPr/>
        </p:nvSpPr>
        <p:spPr>
          <a:xfrm>
            <a:off x="392116" y="1010443"/>
            <a:ext cx="11384397" cy="353943"/>
          </a:xfrm>
          <a:prstGeom prst="rect">
            <a:avLst/>
          </a:prstGeom>
          <a:noFill/>
        </p:spPr>
        <p:txBody>
          <a:bodyPr wrap="square">
            <a:spAutoFit/>
          </a:bodyPr>
          <a:lstStyle/>
          <a:p>
            <a:r>
              <a:rPr lang="en-GB" sz="1700" spc="-20" dirty="0">
                <a:solidFill>
                  <a:schemeClr val="accent1"/>
                </a:solidFill>
                <a:latin typeface="+mj-lt"/>
              </a:rPr>
              <a:t>Companies Now Must Protect Personally Identifiable Information (PII)</a:t>
            </a:r>
            <a:endParaRPr lang="en-US" sz="1700" spc="-20" dirty="0">
              <a:solidFill>
                <a:schemeClr val="accent1"/>
              </a:solidFill>
              <a:latin typeface="+mj-lt"/>
            </a:endParaRPr>
          </a:p>
        </p:txBody>
      </p:sp>
      <p:sp>
        <p:nvSpPr>
          <p:cNvPr id="24" name="Rectangle 2">
            <a:extLst>
              <a:ext uri="{FF2B5EF4-FFF2-40B4-BE49-F238E27FC236}">
                <a16:creationId xmlns:a16="http://schemas.microsoft.com/office/drawing/2014/main" id="{0201D4D4-3CED-43E1-9253-B52674AB446C}"/>
              </a:ext>
            </a:extLst>
          </p:cNvPr>
          <p:cNvSpPr txBox="1">
            <a:spLocks noChangeArrowheads="1"/>
          </p:cNvSpPr>
          <p:nvPr/>
        </p:nvSpPr>
        <p:spPr>
          <a:xfrm>
            <a:off x="392116" y="623939"/>
            <a:ext cx="11029616" cy="427058"/>
          </a:xfrm>
          <a:prstGeom prst="rect">
            <a:avLst/>
          </a:prstGeom>
        </p:spPr>
        <p:txBody>
          <a:bodyPr anchor="ctr">
            <a:normAutofit fontScale="90000" lnSpcReduction="20000"/>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solidFill>
                  <a:schemeClr val="tx1"/>
                </a:solidFill>
              </a:rPr>
              <a:t>Why do we need enterprise data governance?</a:t>
            </a:r>
          </a:p>
        </p:txBody>
      </p:sp>
    </p:spTree>
    <p:extLst>
      <p:ext uri="{BB962C8B-B14F-4D97-AF65-F5344CB8AC3E}">
        <p14:creationId xmlns:p14="http://schemas.microsoft.com/office/powerpoint/2010/main" val="15528571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11561" y="551045"/>
            <a:ext cx="11407775" cy="435107"/>
          </a:xfrm>
        </p:spPr>
        <p:txBody>
          <a:bodyPr anchor="ctr">
            <a:normAutofit fontScale="90000"/>
          </a:bodyPr>
          <a:lstStyle/>
          <a:p>
            <a:r>
              <a:rPr lang="en-GB" dirty="0">
                <a:solidFill>
                  <a:schemeClr val="tx1"/>
                </a:solidFill>
              </a:rPr>
              <a:t>Why Do We Need Enterprise Data Governance? </a:t>
            </a:r>
          </a:p>
        </p:txBody>
      </p:sp>
      <p:sp>
        <p:nvSpPr>
          <p:cNvPr id="3" name="TextBox 2">
            <a:extLst>
              <a:ext uri="{FF2B5EF4-FFF2-40B4-BE49-F238E27FC236}">
                <a16:creationId xmlns:a16="http://schemas.microsoft.com/office/drawing/2014/main" id="{5E07218B-8E7E-4E41-8ECF-A684CB6980A6}"/>
              </a:ext>
            </a:extLst>
          </p:cNvPr>
          <p:cNvSpPr txBox="1"/>
          <p:nvPr/>
        </p:nvSpPr>
        <p:spPr>
          <a:xfrm>
            <a:off x="334939" y="938476"/>
            <a:ext cx="11384397" cy="353943"/>
          </a:xfrm>
          <a:prstGeom prst="rect">
            <a:avLst/>
          </a:prstGeom>
          <a:noFill/>
        </p:spPr>
        <p:txBody>
          <a:bodyPr wrap="square">
            <a:spAutoFit/>
          </a:bodyPr>
          <a:lstStyle/>
          <a:p>
            <a:r>
              <a:rPr lang="en-GB" sz="1700" spc="-20" dirty="0">
                <a:solidFill>
                  <a:schemeClr val="accent1"/>
                </a:solidFill>
                <a:latin typeface="+mj-lt"/>
              </a:rPr>
              <a:t>Companies Now Must Protect Personally Identifiable Information (PII)</a:t>
            </a:r>
            <a:endParaRPr lang="en-US" sz="1700" spc="-20" dirty="0">
              <a:solidFill>
                <a:schemeClr val="accent1"/>
              </a:solidFill>
              <a:latin typeface="+mj-lt"/>
            </a:endParaRPr>
          </a:p>
        </p:txBody>
      </p:sp>
      <p:pic>
        <p:nvPicPr>
          <p:cNvPr id="8" name="Picture 7">
            <a:extLst>
              <a:ext uri="{FF2B5EF4-FFF2-40B4-BE49-F238E27FC236}">
                <a16:creationId xmlns:a16="http://schemas.microsoft.com/office/drawing/2014/main" id="{AD33B492-DCF2-4546-9CFE-CB0A2A77A94A}"/>
              </a:ext>
            </a:extLst>
          </p:cNvPr>
          <p:cNvPicPr>
            <a:picLocks noChangeAspect="1"/>
          </p:cNvPicPr>
          <p:nvPr/>
        </p:nvPicPr>
        <p:blipFill>
          <a:blip r:embed="rId3"/>
          <a:stretch>
            <a:fillRect/>
          </a:stretch>
        </p:blipFill>
        <p:spPr>
          <a:xfrm>
            <a:off x="891249" y="1373583"/>
            <a:ext cx="9934937" cy="4989288"/>
          </a:xfrm>
          <a:prstGeom prst="rect">
            <a:avLst/>
          </a:prstGeom>
        </p:spPr>
      </p:pic>
      <p:sp>
        <p:nvSpPr>
          <p:cNvPr id="10" name="TextBox 9">
            <a:extLst>
              <a:ext uri="{FF2B5EF4-FFF2-40B4-BE49-F238E27FC236}">
                <a16:creationId xmlns:a16="http://schemas.microsoft.com/office/drawing/2014/main" id="{29759A04-08BD-4311-AB64-34B9A60B5D8E}"/>
              </a:ext>
            </a:extLst>
          </p:cNvPr>
          <p:cNvSpPr txBox="1"/>
          <p:nvPr/>
        </p:nvSpPr>
        <p:spPr>
          <a:xfrm>
            <a:off x="810224" y="6306955"/>
            <a:ext cx="8808334" cy="369332"/>
          </a:xfrm>
          <a:prstGeom prst="rect">
            <a:avLst/>
          </a:prstGeom>
          <a:noFill/>
        </p:spPr>
        <p:txBody>
          <a:bodyPr wrap="square" rtlCol="0">
            <a:spAutoFit/>
          </a:bodyPr>
          <a:lstStyle/>
          <a:p>
            <a:r>
              <a:rPr lang="en-US" dirty="0"/>
              <a:t>https://iapp.org/media/pdf/resource_center/State_Comp_Privacy_Law_Map.pdf</a:t>
            </a:r>
          </a:p>
        </p:txBody>
      </p:sp>
    </p:spTree>
    <p:extLst>
      <p:ext uri="{BB962C8B-B14F-4D97-AF65-F5344CB8AC3E}">
        <p14:creationId xmlns:p14="http://schemas.microsoft.com/office/powerpoint/2010/main" val="142742039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73492-D151-5548-BF9A-9A1584C2D477}"/>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D7880FC-163A-6D46-B79B-C3E6C519777F}"/>
              </a:ext>
            </a:extLst>
          </p:cNvPr>
          <p:cNvSpPr>
            <a:spLocks noGrp="1"/>
          </p:cNvSpPr>
          <p:nvPr>
            <p:ph type="body" sz="quarter" idx="11"/>
          </p:nvPr>
        </p:nvSpPr>
        <p:spPr/>
        <p:txBody>
          <a:bodyPr/>
          <a:lstStyle/>
          <a:p>
            <a:pPr>
              <a:spcAft>
                <a:spcPts val="2400"/>
              </a:spcAft>
            </a:pPr>
            <a:r>
              <a:rPr lang="en-GB" sz="2000" dirty="0"/>
              <a:t>What is data governance and why do we need it?</a:t>
            </a:r>
          </a:p>
          <a:p>
            <a:pPr>
              <a:spcAft>
                <a:spcPts val="2400"/>
              </a:spcAft>
            </a:pPr>
            <a:r>
              <a:rPr lang="en-GB" sz="2000" b="1" dirty="0"/>
              <a:t>Requirements for governing data in a modern enterprise</a:t>
            </a:r>
          </a:p>
          <a:p>
            <a:pPr>
              <a:spcAft>
                <a:spcPts val="2400"/>
              </a:spcAft>
            </a:pPr>
            <a:r>
              <a:rPr lang="en-GB" sz="2000" dirty="0"/>
              <a:t>A data governance framework</a:t>
            </a:r>
          </a:p>
          <a:p>
            <a:pPr>
              <a:spcAft>
                <a:spcPts val="2400"/>
              </a:spcAft>
            </a:pPr>
            <a:r>
              <a:rPr lang="en-GB" sz="2000" dirty="0"/>
              <a:t>Managing master data</a:t>
            </a:r>
          </a:p>
          <a:p>
            <a:pPr>
              <a:spcAft>
                <a:spcPts val="2400"/>
              </a:spcAft>
            </a:pPr>
            <a:r>
              <a:rPr lang="en-GB" sz="2000" dirty="0"/>
              <a:t>Technology needed for end-to-end data governance</a:t>
            </a:r>
          </a:p>
        </p:txBody>
      </p:sp>
    </p:spTree>
    <p:extLst>
      <p:ext uri="{BB962C8B-B14F-4D97-AF65-F5344CB8AC3E}">
        <p14:creationId xmlns:p14="http://schemas.microsoft.com/office/powerpoint/2010/main" val="4829733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123A0-6107-D14F-B6CD-B8BFA117899D}"/>
              </a:ext>
            </a:extLst>
          </p:cNvPr>
          <p:cNvSpPr>
            <a:spLocks noGrp="1"/>
          </p:cNvSpPr>
          <p:nvPr>
            <p:ph type="title"/>
          </p:nvPr>
        </p:nvSpPr>
        <p:spPr>
          <a:xfrm>
            <a:off x="355905" y="526220"/>
            <a:ext cx="11029616" cy="626719"/>
          </a:xfrm>
        </p:spPr>
        <p:txBody>
          <a:bodyPr anchor="ctr"/>
          <a:lstStyle/>
          <a:p>
            <a:r>
              <a:rPr lang="en-GB" dirty="0">
                <a:solidFill>
                  <a:schemeClr val="tx1"/>
                </a:solidFill>
              </a:rPr>
              <a:t>Requirements for governing data</a:t>
            </a:r>
          </a:p>
        </p:txBody>
      </p:sp>
      <p:sp>
        <p:nvSpPr>
          <p:cNvPr id="3" name="Content Placeholder 2">
            <a:extLst>
              <a:ext uri="{FF2B5EF4-FFF2-40B4-BE49-F238E27FC236}">
                <a16:creationId xmlns:a16="http://schemas.microsoft.com/office/drawing/2014/main" id="{6833B0F5-524A-F74B-8D89-431A65551398}"/>
              </a:ext>
            </a:extLst>
          </p:cNvPr>
          <p:cNvSpPr>
            <a:spLocks noGrp="1"/>
          </p:cNvSpPr>
          <p:nvPr>
            <p:ph sz="quarter" idx="10"/>
          </p:nvPr>
        </p:nvSpPr>
        <p:spPr>
          <a:xfrm>
            <a:off x="584200" y="1435100"/>
            <a:ext cx="11018838" cy="4190448"/>
          </a:xfrm>
        </p:spPr>
        <p:txBody>
          <a:bodyPr>
            <a:normAutofit fontScale="77500" lnSpcReduction="20000"/>
          </a:bodyPr>
          <a:lstStyle/>
          <a:p>
            <a:r>
              <a:rPr lang="en-GB" dirty="0">
                <a:solidFill>
                  <a:schemeClr val="tx1"/>
                </a:solidFill>
              </a:rPr>
              <a:t>Data and entity definition – a common business vocabulary in a business glossary</a:t>
            </a:r>
          </a:p>
          <a:p>
            <a:r>
              <a:rPr lang="en-GB" dirty="0">
                <a:solidFill>
                  <a:schemeClr val="tx1"/>
                </a:solidFill>
              </a:rPr>
              <a:t>Data and data entity identification / discovery</a:t>
            </a:r>
          </a:p>
          <a:p>
            <a:r>
              <a:rPr lang="en-GB" dirty="0">
                <a:solidFill>
                  <a:schemeClr val="tx1"/>
                </a:solidFill>
              </a:rPr>
              <a:t>Data governance classification</a:t>
            </a:r>
          </a:p>
          <a:p>
            <a:r>
              <a:rPr lang="en-GB" dirty="0">
                <a:solidFill>
                  <a:schemeClr val="tx1"/>
                </a:solidFill>
              </a:rPr>
              <a:t>People – Data ownership, stewardship and governance accountability </a:t>
            </a:r>
          </a:p>
          <a:p>
            <a:r>
              <a:rPr lang="en-GB" dirty="0">
                <a:solidFill>
                  <a:schemeClr val="tx1"/>
                </a:solidFill>
              </a:rPr>
              <a:t>Processes – to govern data</a:t>
            </a:r>
          </a:p>
          <a:p>
            <a:r>
              <a:rPr lang="en-GB" dirty="0">
                <a:solidFill>
                  <a:schemeClr val="tx1"/>
                </a:solidFill>
              </a:rPr>
              <a:t>Policies and rules to define how to data should be governed across the data lifecycle</a:t>
            </a:r>
          </a:p>
          <a:p>
            <a:r>
              <a:rPr lang="en-GB" dirty="0">
                <a:solidFill>
                  <a:schemeClr val="tx1"/>
                </a:solidFill>
              </a:rPr>
              <a:t>Policy enforcement across the distributed data landscape</a:t>
            </a:r>
          </a:p>
          <a:p>
            <a:r>
              <a:rPr lang="en-GB" dirty="0">
                <a:solidFill>
                  <a:schemeClr val="tx1"/>
                </a:solidFill>
              </a:rPr>
              <a:t>Master data management to get consistency across systems e.g. customer, product, supplier</a:t>
            </a:r>
          </a:p>
          <a:p>
            <a:r>
              <a:rPr lang="en-GB" dirty="0">
                <a:solidFill>
                  <a:schemeClr val="tx1"/>
                </a:solidFill>
              </a:rPr>
              <a:t>Metadata lineage </a:t>
            </a:r>
          </a:p>
          <a:p>
            <a:r>
              <a:rPr lang="en-GB" dirty="0">
                <a:solidFill>
                  <a:schemeClr val="tx1"/>
                </a:solidFill>
              </a:rPr>
              <a:t>Technology - to make it possible across </a:t>
            </a:r>
            <a:r>
              <a:rPr lang="en-GB" dirty="0" err="1">
                <a:solidFill>
                  <a:schemeClr val="tx1"/>
                </a:solidFill>
              </a:rPr>
              <a:t>datacenter</a:t>
            </a:r>
            <a:r>
              <a:rPr lang="en-GB" dirty="0">
                <a:solidFill>
                  <a:schemeClr val="tx1"/>
                </a:solidFill>
              </a:rPr>
              <a:t>, cloud and edge</a:t>
            </a:r>
          </a:p>
        </p:txBody>
      </p:sp>
    </p:spTree>
    <p:extLst>
      <p:ext uri="{BB962C8B-B14F-4D97-AF65-F5344CB8AC3E}">
        <p14:creationId xmlns:p14="http://schemas.microsoft.com/office/powerpoint/2010/main" val="1688650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E0EFB9-CE0E-254D-A2D6-3787795CA543}"/>
              </a:ext>
            </a:extLst>
          </p:cNvPr>
          <p:cNvSpPr>
            <a:spLocks noGrp="1"/>
          </p:cNvSpPr>
          <p:nvPr>
            <p:ph type="title" idx="4294967295"/>
          </p:nvPr>
        </p:nvSpPr>
        <p:spPr>
          <a:xfrm>
            <a:off x="318052" y="453604"/>
            <a:ext cx="11029950" cy="709973"/>
          </a:xfrm>
        </p:spPr>
        <p:txBody>
          <a:bodyPr anchor="ctr"/>
          <a:lstStyle/>
          <a:p>
            <a:r>
              <a:rPr lang="en-GB" dirty="0">
                <a:solidFill>
                  <a:schemeClr val="tx1"/>
                </a:solidFill>
              </a:rPr>
              <a:t>Common vocabulary and business glossary</a:t>
            </a:r>
          </a:p>
        </p:txBody>
      </p:sp>
      <p:sp>
        <p:nvSpPr>
          <p:cNvPr id="30" name="Rectangle 29">
            <a:extLst>
              <a:ext uri="{FF2B5EF4-FFF2-40B4-BE49-F238E27FC236}">
                <a16:creationId xmlns:a16="http://schemas.microsoft.com/office/drawing/2014/main" id="{2CE82668-1DC3-754A-BA7D-1231E00EB86D}"/>
              </a:ext>
            </a:extLst>
          </p:cNvPr>
          <p:cNvSpPr/>
          <p:nvPr/>
        </p:nvSpPr>
        <p:spPr>
          <a:xfrm>
            <a:off x="1627699" y="1513727"/>
            <a:ext cx="998169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Segoe UI Semibold"/>
                <a:ea typeface="+mn-ea"/>
                <a:cs typeface="+mn-cs"/>
              </a:rPr>
              <a:t>Is that with sales tax? Without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Segoe UI Semibold"/>
                <a:ea typeface="+mn-ea"/>
                <a:cs typeface="+mn-cs"/>
              </a:rPr>
              <a:t>Can we have common names &amp; definitions clearly defined in a business glossary?</a:t>
            </a:r>
          </a:p>
        </p:txBody>
      </p:sp>
      <p:grpSp>
        <p:nvGrpSpPr>
          <p:cNvPr id="12" name="Group 11">
            <a:extLst>
              <a:ext uri="{FF2B5EF4-FFF2-40B4-BE49-F238E27FC236}">
                <a16:creationId xmlns:a16="http://schemas.microsoft.com/office/drawing/2014/main" id="{4635CA29-1AA8-4D36-BA35-5A7FE778314F}"/>
              </a:ext>
            </a:extLst>
          </p:cNvPr>
          <p:cNvGrpSpPr/>
          <p:nvPr/>
        </p:nvGrpSpPr>
        <p:grpSpPr>
          <a:xfrm>
            <a:off x="584201" y="1440223"/>
            <a:ext cx="793338" cy="793338"/>
            <a:chOff x="5734029" y="3067049"/>
            <a:chExt cx="723520" cy="723519"/>
          </a:xfrm>
        </p:grpSpPr>
        <p:sp>
          <p:nvSpPr>
            <p:cNvPr id="13" name="Oval 12" descr="Badge Question Mark">
              <a:extLst>
                <a:ext uri="{FF2B5EF4-FFF2-40B4-BE49-F238E27FC236}">
                  <a16:creationId xmlns:a16="http://schemas.microsoft.com/office/drawing/2014/main" id="{D6BF5EB9-637B-4259-812D-90ECF90BCD02}"/>
                </a:ext>
              </a:extLst>
            </p:cNvPr>
            <p:cNvSpPr/>
            <p:nvPr/>
          </p:nvSpPr>
          <p:spPr>
            <a:xfrm>
              <a:off x="5734029" y="3067049"/>
              <a:ext cx="723520" cy="723519"/>
            </a:xfrm>
            <a:prstGeom prst="ellipse">
              <a:avLst/>
            </a:prstGeom>
            <a:solidFill>
              <a:schemeClr val="bg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4" name="Freeform: Shape 13" descr="Badge Question Mark">
              <a:extLst>
                <a:ext uri="{FF2B5EF4-FFF2-40B4-BE49-F238E27FC236}">
                  <a16:creationId xmlns:a16="http://schemas.microsoft.com/office/drawing/2014/main" id="{67AE3D1C-4D2D-4925-8203-63E8CA035711}"/>
                </a:ext>
              </a:extLst>
            </p:cNvPr>
            <p:cNvSpPr/>
            <p:nvPr/>
          </p:nvSpPr>
          <p:spPr>
            <a:xfrm>
              <a:off x="5962173" y="3209940"/>
              <a:ext cx="267271" cy="438134"/>
            </a:xfrm>
            <a:custGeom>
              <a:avLst/>
              <a:gdLst>
                <a:gd name="connsiteX0" fmla="*/ 134636 w 267271"/>
                <a:gd name="connsiteY0" fmla="*/ 359046 h 438134"/>
                <a:gd name="connsiteX1" fmla="*/ 162575 w 267271"/>
                <a:gd name="connsiteY1" fmla="*/ 370576 h 438134"/>
                <a:gd name="connsiteX2" fmla="*/ 162649 w 267271"/>
                <a:gd name="connsiteY2" fmla="*/ 370649 h 438134"/>
                <a:gd name="connsiteX3" fmla="*/ 171116 w 267271"/>
                <a:gd name="connsiteY3" fmla="*/ 383289 h 438134"/>
                <a:gd name="connsiteX4" fmla="*/ 174212 w 267271"/>
                <a:gd name="connsiteY4" fmla="*/ 398710 h 438134"/>
                <a:gd name="connsiteX5" fmla="*/ 171059 w 267271"/>
                <a:gd name="connsiteY5" fmla="*/ 414074 h 438134"/>
                <a:gd name="connsiteX6" fmla="*/ 171059 w 267271"/>
                <a:gd name="connsiteY6" fmla="*/ 414093 h 438134"/>
                <a:gd name="connsiteX7" fmla="*/ 150104 w 267271"/>
                <a:gd name="connsiteY7" fmla="*/ 435048 h 438134"/>
                <a:gd name="connsiteX8" fmla="*/ 134779 w 267271"/>
                <a:gd name="connsiteY8" fmla="*/ 438134 h 438134"/>
                <a:gd name="connsiteX9" fmla="*/ 106727 w 267271"/>
                <a:gd name="connsiteY9" fmla="*/ 426580 h 438134"/>
                <a:gd name="connsiteX10" fmla="*/ 98260 w 267271"/>
                <a:gd name="connsiteY10" fmla="*/ 414055 h 438134"/>
                <a:gd name="connsiteX11" fmla="*/ 95164 w 267271"/>
                <a:gd name="connsiteY11" fmla="*/ 398710 h 438134"/>
                <a:gd name="connsiteX12" fmla="*/ 106727 w 267271"/>
                <a:gd name="connsiteY12" fmla="*/ 370649 h 438134"/>
                <a:gd name="connsiteX13" fmla="*/ 134636 w 267271"/>
                <a:gd name="connsiteY13" fmla="*/ 359046 h 438134"/>
                <a:gd name="connsiteX14" fmla="*/ 133585 w 267271"/>
                <a:gd name="connsiteY14" fmla="*/ 0 h 438134"/>
                <a:gd name="connsiteX15" fmla="*/ 267271 w 267271"/>
                <a:gd name="connsiteY15" fmla="*/ 133586 h 438134"/>
                <a:gd name="connsiteX16" fmla="*/ 204692 w 267271"/>
                <a:gd name="connsiteY16" fmla="*/ 246815 h 438134"/>
                <a:gd name="connsiteX17" fmla="*/ 204692 w 267271"/>
                <a:gd name="connsiteY17" fmla="*/ 246834 h 438134"/>
                <a:gd name="connsiteX18" fmla="*/ 162201 w 267271"/>
                <a:gd name="connsiteY18" fmla="*/ 320919 h 438134"/>
                <a:gd name="connsiteX19" fmla="*/ 105051 w 267271"/>
                <a:gd name="connsiteY19" fmla="*/ 320919 h 438134"/>
                <a:gd name="connsiteX20" fmla="*/ 174260 w 267271"/>
                <a:gd name="connsiteY20" fmla="*/ 198457 h 438134"/>
                <a:gd name="connsiteX21" fmla="*/ 198441 w 267271"/>
                <a:gd name="connsiteY21" fmla="*/ 93027 h 438134"/>
                <a:gd name="connsiteX22" fmla="*/ 93011 w 267271"/>
                <a:gd name="connsiteY22" fmla="*/ 68846 h 438134"/>
                <a:gd name="connsiteX23" fmla="*/ 57150 w 267271"/>
                <a:gd name="connsiteY23" fmla="*/ 133686 h 438134"/>
                <a:gd name="connsiteX24" fmla="*/ 0 w 267271"/>
                <a:gd name="connsiteY24" fmla="*/ 133686 h 438134"/>
                <a:gd name="connsiteX25" fmla="*/ 133585 w 267271"/>
                <a:gd name="connsiteY25" fmla="*/ 0 h 438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7271" h="438134">
                  <a:moveTo>
                    <a:pt x="134636" y="359046"/>
                  </a:moveTo>
                  <a:cubicBezTo>
                    <a:pt x="144742" y="359033"/>
                    <a:pt x="154854" y="362875"/>
                    <a:pt x="162575" y="370576"/>
                  </a:cubicBezTo>
                  <a:cubicBezTo>
                    <a:pt x="162600" y="370601"/>
                    <a:pt x="162624" y="370625"/>
                    <a:pt x="162649" y="370649"/>
                  </a:cubicBezTo>
                  <a:cubicBezTo>
                    <a:pt x="166262" y="374276"/>
                    <a:pt x="169137" y="378569"/>
                    <a:pt x="171116" y="383289"/>
                  </a:cubicBezTo>
                  <a:cubicBezTo>
                    <a:pt x="173180" y="388168"/>
                    <a:pt x="174233" y="393413"/>
                    <a:pt x="174212" y="398710"/>
                  </a:cubicBezTo>
                  <a:cubicBezTo>
                    <a:pt x="174224" y="403994"/>
                    <a:pt x="173151" y="409223"/>
                    <a:pt x="171059" y="414074"/>
                  </a:cubicBezTo>
                  <a:lnTo>
                    <a:pt x="171059" y="414093"/>
                  </a:lnTo>
                  <a:cubicBezTo>
                    <a:pt x="167030" y="423513"/>
                    <a:pt x="159525" y="431019"/>
                    <a:pt x="150104" y="435048"/>
                  </a:cubicBezTo>
                  <a:cubicBezTo>
                    <a:pt x="145259" y="437109"/>
                    <a:pt x="140044" y="438160"/>
                    <a:pt x="134779" y="438134"/>
                  </a:cubicBezTo>
                  <a:cubicBezTo>
                    <a:pt x="124266" y="438154"/>
                    <a:pt x="114176" y="433998"/>
                    <a:pt x="106727" y="426580"/>
                  </a:cubicBezTo>
                  <a:cubicBezTo>
                    <a:pt x="103135" y="422981"/>
                    <a:pt x="100261" y="418731"/>
                    <a:pt x="98260" y="414055"/>
                  </a:cubicBezTo>
                  <a:cubicBezTo>
                    <a:pt x="96188" y="409206"/>
                    <a:pt x="95135" y="403983"/>
                    <a:pt x="95164" y="398710"/>
                  </a:cubicBezTo>
                  <a:cubicBezTo>
                    <a:pt x="95138" y="388192"/>
                    <a:pt x="99299" y="378096"/>
                    <a:pt x="106727" y="370649"/>
                  </a:cubicBezTo>
                  <a:cubicBezTo>
                    <a:pt x="114428" y="362928"/>
                    <a:pt x="124529" y="359060"/>
                    <a:pt x="134636" y="359046"/>
                  </a:cubicBezTo>
                  <a:close/>
                  <a:moveTo>
                    <a:pt x="133585" y="0"/>
                  </a:moveTo>
                  <a:cubicBezTo>
                    <a:pt x="207390" y="-27"/>
                    <a:pt x="267244" y="59780"/>
                    <a:pt x="267271" y="133586"/>
                  </a:cubicBezTo>
                  <a:cubicBezTo>
                    <a:pt x="267288" y="179584"/>
                    <a:pt x="243648" y="222357"/>
                    <a:pt x="204692" y="246815"/>
                  </a:cubicBezTo>
                  <a:lnTo>
                    <a:pt x="204692" y="246834"/>
                  </a:lnTo>
                  <a:cubicBezTo>
                    <a:pt x="178674" y="262524"/>
                    <a:pt x="162605" y="290539"/>
                    <a:pt x="162201" y="320919"/>
                  </a:cubicBezTo>
                  <a:lnTo>
                    <a:pt x="105051" y="320919"/>
                  </a:lnTo>
                  <a:cubicBezTo>
                    <a:pt x="105391" y="270877"/>
                    <a:pt x="131565" y="224563"/>
                    <a:pt x="174260" y="198457"/>
                  </a:cubicBezTo>
                  <a:cubicBezTo>
                    <a:pt x="210051" y="176020"/>
                    <a:pt x="220877" y="128818"/>
                    <a:pt x="198441" y="93027"/>
                  </a:cubicBezTo>
                  <a:cubicBezTo>
                    <a:pt x="176005" y="57236"/>
                    <a:pt x="128803" y="46410"/>
                    <a:pt x="93011" y="68846"/>
                  </a:cubicBezTo>
                  <a:cubicBezTo>
                    <a:pt x="70688" y="82840"/>
                    <a:pt x="57137" y="107338"/>
                    <a:pt x="57150" y="133686"/>
                  </a:cubicBezTo>
                  <a:lnTo>
                    <a:pt x="0" y="133686"/>
                  </a:lnTo>
                  <a:cubicBezTo>
                    <a:pt x="-28" y="59881"/>
                    <a:pt x="59780" y="28"/>
                    <a:pt x="133585" y="0"/>
                  </a:cubicBez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grpSp>
      <p:grpSp>
        <p:nvGrpSpPr>
          <p:cNvPr id="3" name="Group 2">
            <a:extLst>
              <a:ext uri="{FF2B5EF4-FFF2-40B4-BE49-F238E27FC236}">
                <a16:creationId xmlns:a16="http://schemas.microsoft.com/office/drawing/2014/main" id="{1D7B5792-4F7E-BC4A-B7AD-85FE039A2C13}"/>
              </a:ext>
            </a:extLst>
          </p:cNvPr>
          <p:cNvGrpSpPr/>
          <p:nvPr/>
        </p:nvGrpSpPr>
        <p:grpSpPr>
          <a:xfrm>
            <a:off x="4941564" y="4927284"/>
            <a:ext cx="2126196" cy="1113807"/>
            <a:chOff x="5750603" y="3186150"/>
            <a:chExt cx="1723329" cy="902765"/>
          </a:xfrm>
        </p:grpSpPr>
        <p:sp>
          <p:nvSpPr>
            <p:cNvPr id="35" name="Freeform: Shape 1">
              <a:extLst>
                <a:ext uri="{FF2B5EF4-FFF2-40B4-BE49-F238E27FC236}">
                  <a16:creationId xmlns:a16="http://schemas.microsoft.com/office/drawing/2014/main" id="{67C5F633-64F0-7B44-93FD-4C6617A13DB6}"/>
                </a:ext>
              </a:extLst>
            </p:cNvPr>
            <p:cNvSpPr>
              <a:spLocks/>
            </p:cNvSpPr>
            <p:nvPr/>
          </p:nvSpPr>
          <p:spPr bwMode="auto">
            <a:xfrm>
              <a:off x="5750603" y="3488039"/>
              <a:ext cx="480701" cy="600876"/>
            </a:xfrm>
            <a:custGeom>
              <a:avLst/>
              <a:gdLst>
                <a:gd name="connsiteX0" fmla="*/ 124006 w 247650"/>
                <a:gd name="connsiteY0" fmla="*/ 169862 h 309562"/>
                <a:gd name="connsiteX1" fmla="*/ 247650 w 247650"/>
                <a:gd name="connsiteY1" fmla="*/ 293919 h 309562"/>
                <a:gd name="connsiteX2" fmla="*/ 247650 w 247650"/>
                <a:gd name="connsiteY2" fmla="*/ 309562 h 309562"/>
                <a:gd name="connsiteX3" fmla="*/ 0 w 247650"/>
                <a:gd name="connsiteY3" fmla="*/ 309562 h 309562"/>
                <a:gd name="connsiteX4" fmla="*/ 0 w 247650"/>
                <a:gd name="connsiteY4" fmla="*/ 293919 h 309562"/>
                <a:gd name="connsiteX5" fmla="*/ 124006 w 247650"/>
                <a:gd name="connsiteY5" fmla="*/ 169862 h 309562"/>
                <a:gd name="connsiteX6" fmla="*/ 123825 w 247650"/>
                <a:gd name="connsiteY6" fmla="*/ 0 h 309562"/>
                <a:gd name="connsiteX7" fmla="*/ 193675 w 247650"/>
                <a:gd name="connsiteY7" fmla="*/ 69850 h 309562"/>
                <a:gd name="connsiteX8" fmla="*/ 123825 w 247650"/>
                <a:gd name="connsiteY8" fmla="*/ 139700 h 309562"/>
                <a:gd name="connsiteX9" fmla="*/ 53975 w 247650"/>
                <a:gd name="connsiteY9" fmla="*/ 69850 h 309562"/>
                <a:gd name="connsiteX10" fmla="*/ 123825 w 247650"/>
                <a:gd name="connsiteY10" fmla="*/ 0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2">
                  <a:moveTo>
                    <a:pt x="124006" y="169862"/>
                  </a:moveTo>
                  <a:cubicBezTo>
                    <a:pt x="192174" y="169862"/>
                    <a:pt x="247650" y="225524"/>
                    <a:pt x="247650" y="293919"/>
                  </a:cubicBezTo>
                  <a:cubicBezTo>
                    <a:pt x="247650" y="309562"/>
                    <a:pt x="247650" y="309562"/>
                    <a:pt x="247650" y="309562"/>
                  </a:cubicBezTo>
                  <a:cubicBezTo>
                    <a:pt x="0" y="309562"/>
                    <a:pt x="0" y="309562"/>
                    <a:pt x="0" y="309562"/>
                  </a:cubicBezTo>
                  <a:cubicBezTo>
                    <a:pt x="0" y="293919"/>
                    <a:pt x="0" y="293919"/>
                    <a:pt x="0" y="293919"/>
                  </a:cubicBezTo>
                  <a:cubicBezTo>
                    <a:pt x="0" y="225524"/>
                    <a:pt x="55477" y="169862"/>
                    <a:pt x="124006" y="169862"/>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grpSp>
          <p:nvGrpSpPr>
            <p:cNvPr id="38" name="Group 37">
              <a:extLst>
                <a:ext uri="{FF2B5EF4-FFF2-40B4-BE49-F238E27FC236}">
                  <a16:creationId xmlns:a16="http://schemas.microsoft.com/office/drawing/2014/main" id="{D29E39B5-47D6-A54D-BA2B-58CE73D91926}"/>
                </a:ext>
              </a:extLst>
            </p:cNvPr>
            <p:cNvGrpSpPr/>
            <p:nvPr/>
          </p:nvGrpSpPr>
          <p:grpSpPr>
            <a:xfrm>
              <a:off x="6231303" y="3186150"/>
              <a:ext cx="1242629" cy="722212"/>
              <a:chOff x="4587875" y="4418013"/>
              <a:chExt cx="371475" cy="215900"/>
            </a:xfrm>
          </p:grpSpPr>
          <p:sp>
            <p:nvSpPr>
              <p:cNvPr id="51" name="Freeform 188">
                <a:extLst>
                  <a:ext uri="{FF2B5EF4-FFF2-40B4-BE49-F238E27FC236}">
                    <a16:creationId xmlns:a16="http://schemas.microsoft.com/office/drawing/2014/main" id="{9882EB03-CA68-9F4E-9582-9AADE35C9B12}"/>
                  </a:ext>
                </a:extLst>
              </p:cNvPr>
              <p:cNvSpPr>
                <a:spLocks/>
              </p:cNvSpPr>
              <p:nvPr/>
            </p:nvSpPr>
            <p:spPr bwMode="auto">
              <a:xfrm>
                <a:off x="4603750" y="4418013"/>
                <a:ext cx="355600" cy="215900"/>
              </a:xfrm>
              <a:custGeom>
                <a:avLst/>
                <a:gdLst>
                  <a:gd name="T0" fmla="*/ 683 w 981"/>
                  <a:gd name="T1" fmla="*/ 597 h 597"/>
                  <a:gd name="T2" fmla="*/ 299 w 981"/>
                  <a:gd name="T3" fmla="*/ 597 h 597"/>
                  <a:gd name="T4" fmla="*/ 0 w 981"/>
                  <a:gd name="T5" fmla="*/ 298 h 597"/>
                  <a:gd name="T6" fmla="*/ 0 w 981"/>
                  <a:gd name="T7" fmla="*/ 298 h 597"/>
                  <a:gd name="T8" fmla="*/ 299 w 981"/>
                  <a:gd name="T9" fmla="*/ 0 h 597"/>
                  <a:gd name="T10" fmla="*/ 683 w 981"/>
                  <a:gd name="T11" fmla="*/ 0 h 597"/>
                  <a:gd name="T12" fmla="*/ 981 w 981"/>
                  <a:gd name="T13" fmla="*/ 298 h 597"/>
                  <a:gd name="T14" fmla="*/ 981 w 981"/>
                  <a:gd name="T15" fmla="*/ 298 h 597"/>
                  <a:gd name="T16" fmla="*/ 683 w 981"/>
                  <a:gd name="T17" fmla="*/ 597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1" h="597">
                    <a:moveTo>
                      <a:pt x="683" y="597"/>
                    </a:moveTo>
                    <a:cubicBezTo>
                      <a:pt x="299" y="597"/>
                      <a:pt x="299" y="597"/>
                      <a:pt x="299" y="597"/>
                    </a:cubicBezTo>
                    <a:cubicBezTo>
                      <a:pt x="134" y="597"/>
                      <a:pt x="0" y="463"/>
                      <a:pt x="0" y="298"/>
                    </a:cubicBezTo>
                    <a:cubicBezTo>
                      <a:pt x="0" y="298"/>
                      <a:pt x="0" y="298"/>
                      <a:pt x="0" y="298"/>
                    </a:cubicBezTo>
                    <a:cubicBezTo>
                      <a:pt x="0" y="133"/>
                      <a:pt x="134" y="0"/>
                      <a:pt x="299" y="0"/>
                    </a:cubicBezTo>
                    <a:cubicBezTo>
                      <a:pt x="683" y="0"/>
                      <a:pt x="683" y="0"/>
                      <a:pt x="683" y="0"/>
                    </a:cubicBezTo>
                    <a:cubicBezTo>
                      <a:pt x="848" y="0"/>
                      <a:pt x="981" y="133"/>
                      <a:pt x="981" y="298"/>
                    </a:cubicBezTo>
                    <a:cubicBezTo>
                      <a:pt x="981" y="298"/>
                      <a:pt x="981" y="298"/>
                      <a:pt x="981" y="298"/>
                    </a:cubicBezTo>
                    <a:cubicBezTo>
                      <a:pt x="981" y="463"/>
                      <a:pt x="848" y="597"/>
                      <a:pt x="683" y="597"/>
                    </a:cubicBez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Segoe UI"/>
                    <a:ea typeface="+mn-ea"/>
                    <a:cs typeface="+mn-cs"/>
                  </a:rPr>
                  <a:t>Sales</a:t>
                </a:r>
              </a:p>
            </p:txBody>
          </p:sp>
          <p:sp>
            <p:nvSpPr>
              <p:cNvPr id="52" name="Freeform 196">
                <a:extLst>
                  <a:ext uri="{FF2B5EF4-FFF2-40B4-BE49-F238E27FC236}">
                    <a16:creationId xmlns:a16="http://schemas.microsoft.com/office/drawing/2014/main" id="{05320400-B944-EB42-AEF4-ED6D410EB5EC}"/>
                  </a:ext>
                </a:extLst>
              </p:cNvPr>
              <p:cNvSpPr>
                <a:spLocks/>
              </p:cNvSpPr>
              <p:nvPr/>
            </p:nvSpPr>
            <p:spPr bwMode="auto">
              <a:xfrm>
                <a:off x="4587875" y="4498976"/>
                <a:ext cx="26988" cy="53975"/>
              </a:xfrm>
              <a:custGeom>
                <a:avLst/>
                <a:gdLst>
                  <a:gd name="T0" fmla="*/ 17 w 17"/>
                  <a:gd name="T1" fmla="*/ 34 h 34"/>
                  <a:gd name="T2" fmla="*/ 0 w 17"/>
                  <a:gd name="T3" fmla="*/ 17 h 34"/>
                  <a:gd name="T4" fmla="*/ 17 w 17"/>
                  <a:gd name="T5" fmla="*/ 0 h 34"/>
                  <a:gd name="T6" fmla="*/ 17 w 17"/>
                  <a:gd name="T7" fmla="*/ 34 h 34"/>
                </a:gdLst>
                <a:ahLst/>
                <a:cxnLst>
                  <a:cxn ang="0">
                    <a:pos x="T0" y="T1"/>
                  </a:cxn>
                  <a:cxn ang="0">
                    <a:pos x="T2" y="T3"/>
                  </a:cxn>
                  <a:cxn ang="0">
                    <a:pos x="T4" y="T5"/>
                  </a:cxn>
                  <a:cxn ang="0">
                    <a:pos x="T6" y="T7"/>
                  </a:cxn>
                </a:cxnLst>
                <a:rect l="0" t="0" r="r" b="b"/>
                <a:pathLst>
                  <a:path w="17" h="34">
                    <a:moveTo>
                      <a:pt x="17" y="34"/>
                    </a:moveTo>
                    <a:lnTo>
                      <a:pt x="0" y="17"/>
                    </a:lnTo>
                    <a:lnTo>
                      <a:pt x="17" y="0"/>
                    </a:lnTo>
                    <a:lnTo>
                      <a:pt x="17" y="34"/>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grpSp>
      </p:grpSp>
      <p:grpSp>
        <p:nvGrpSpPr>
          <p:cNvPr id="8" name="Group 7">
            <a:extLst>
              <a:ext uri="{FF2B5EF4-FFF2-40B4-BE49-F238E27FC236}">
                <a16:creationId xmlns:a16="http://schemas.microsoft.com/office/drawing/2014/main" id="{1F93F921-4624-F64A-95F8-E379F26019F6}"/>
              </a:ext>
            </a:extLst>
          </p:cNvPr>
          <p:cNvGrpSpPr/>
          <p:nvPr/>
        </p:nvGrpSpPr>
        <p:grpSpPr>
          <a:xfrm>
            <a:off x="1547969" y="4927283"/>
            <a:ext cx="2126196" cy="1113807"/>
            <a:chOff x="3265109" y="3807895"/>
            <a:chExt cx="1723329" cy="902765"/>
          </a:xfrm>
        </p:grpSpPr>
        <p:sp>
          <p:nvSpPr>
            <p:cNvPr id="2" name="Freeform: Shape 1">
              <a:extLst>
                <a:ext uri="{FF2B5EF4-FFF2-40B4-BE49-F238E27FC236}">
                  <a16:creationId xmlns:a16="http://schemas.microsoft.com/office/drawing/2014/main" id="{9CF58EB7-DD73-496B-AEC7-06B856149F53}"/>
                </a:ext>
              </a:extLst>
            </p:cNvPr>
            <p:cNvSpPr>
              <a:spLocks/>
            </p:cNvSpPr>
            <p:nvPr/>
          </p:nvSpPr>
          <p:spPr bwMode="auto">
            <a:xfrm>
              <a:off x="3265109" y="4109784"/>
              <a:ext cx="480701" cy="600876"/>
            </a:xfrm>
            <a:custGeom>
              <a:avLst/>
              <a:gdLst>
                <a:gd name="connsiteX0" fmla="*/ 124006 w 247650"/>
                <a:gd name="connsiteY0" fmla="*/ 169862 h 309562"/>
                <a:gd name="connsiteX1" fmla="*/ 247650 w 247650"/>
                <a:gd name="connsiteY1" fmla="*/ 293919 h 309562"/>
                <a:gd name="connsiteX2" fmla="*/ 247650 w 247650"/>
                <a:gd name="connsiteY2" fmla="*/ 309562 h 309562"/>
                <a:gd name="connsiteX3" fmla="*/ 0 w 247650"/>
                <a:gd name="connsiteY3" fmla="*/ 309562 h 309562"/>
                <a:gd name="connsiteX4" fmla="*/ 0 w 247650"/>
                <a:gd name="connsiteY4" fmla="*/ 293919 h 309562"/>
                <a:gd name="connsiteX5" fmla="*/ 124006 w 247650"/>
                <a:gd name="connsiteY5" fmla="*/ 169862 h 309562"/>
                <a:gd name="connsiteX6" fmla="*/ 123825 w 247650"/>
                <a:gd name="connsiteY6" fmla="*/ 0 h 309562"/>
                <a:gd name="connsiteX7" fmla="*/ 193675 w 247650"/>
                <a:gd name="connsiteY7" fmla="*/ 69850 h 309562"/>
                <a:gd name="connsiteX8" fmla="*/ 123825 w 247650"/>
                <a:gd name="connsiteY8" fmla="*/ 139700 h 309562"/>
                <a:gd name="connsiteX9" fmla="*/ 53975 w 247650"/>
                <a:gd name="connsiteY9" fmla="*/ 69850 h 309562"/>
                <a:gd name="connsiteX10" fmla="*/ 123825 w 247650"/>
                <a:gd name="connsiteY10" fmla="*/ 0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2">
                  <a:moveTo>
                    <a:pt x="124006" y="169862"/>
                  </a:moveTo>
                  <a:cubicBezTo>
                    <a:pt x="192174" y="169862"/>
                    <a:pt x="247650" y="225524"/>
                    <a:pt x="247650" y="293919"/>
                  </a:cubicBezTo>
                  <a:cubicBezTo>
                    <a:pt x="247650" y="309562"/>
                    <a:pt x="247650" y="309562"/>
                    <a:pt x="247650" y="309562"/>
                  </a:cubicBezTo>
                  <a:cubicBezTo>
                    <a:pt x="0" y="309562"/>
                    <a:pt x="0" y="309562"/>
                    <a:pt x="0" y="309562"/>
                  </a:cubicBezTo>
                  <a:cubicBezTo>
                    <a:pt x="0" y="293919"/>
                    <a:pt x="0" y="293919"/>
                    <a:pt x="0" y="293919"/>
                  </a:cubicBezTo>
                  <a:cubicBezTo>
                    <a:pt x="0" y="225524"/>
                    <a:pt x="55477" y="169862"/>
                    <a:pt x="124006" y="169862"/>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grpSp>
          <p:nvGrpSpPr>
            <p:cNvPr id="5" name="Group 4">
              <a:extLst>
                <a:ext uri="{FF2B5EF4-FFF2-40B4-BE49-F238E27FC236}">
                  <a16:creationId xmlns:a16="http://schemas.microsoft.com/office/drawing/2014/main" id="{20D98FE2-908C-487D-8EF3-6F05728F8A3C}"/>
                </a:ext>
              </a:extLst>
            </p:cNvPr>
            <p:cNvGrpSpPr/>
            <p:nvPr/>
          </p:nvGrpSpPr>
          <p:grpSpPr>
            <a:xfrm>
              <a:off x="3745809" y="3807895"/>
              <a:ext cx="1242629" cy="722212"/>
              <a:chOff x="4587875" y="4418013"/>
              <a:chExt cx="371475" cy="215900"/>
            </a:xfrm>
          </p:grpSpPr>
          <p:sp>
            <p:nvSpPr>
              <p:cNvPr id="21" name="Freeform 188">
                <a:extLst>
                  <a:ext uri="{FF2B5EF4-FFF2-40B4-BE49-F238E27FC236}">
                    <a16:creationId xmlns:a16="http://schemas.microsoft.com/office/drawing/2014/main" id="{0154C714-33BE-49DD-8526-9313861FCB93}"/>
                  </a:ext>
                </a:extLst>
              </p:cNvPr>
              <p:cNvSpPr>
                <a:spLocks/>
              </p:cNvSpPr>
              <p:nvPr/>
            </p:nvSpPr>
            <p:spPr bwMode="auto">
              <a:xfrm>
                <a:off x="4603750" y="4418013"/>
                <a:ext cx="355600" cy="215900"/>
              </a:xfrm>
              <a:custGeom>
                <a:avLst/>
                <a:gdLst>
                  <a:gd name="T0" fmla="*/ 683 w 981"/>
                  <a:gd name="T1" fmla="*/ 597 h 597"/>
                  <a:gd name="T2" fmla="*/ 299 w 981"/>
                  <a:gd name="T3" fmla="*/ 597 h 597"/>
                  <a:gd name="T4" fmla="*/ 0 w 981"/>
                  <a:gd name="T5" fmla="*/ 298 h 597"/>
                  <a:gd name="T6" fmla="*/ 0 w 981"/>
                  <a:gd name="T7" fmla="*/ 298 h 597"/>
                  <a:gd name="T8" fmla="*/ 299 w 981"/>
                  <a:gd name="T9" fmla="*/ 0 h 597"/>
                  <a:gd name="T10" fmla="*/ 683 w 981"/>
                  <a:gd name="T11" fmla="*/ 0 h 597"/>
                  <a:gd name="T12" fmla="*/ 981 w 981"/>
                  <a:gd name="T13" fmla="*/ 298 h 597"/>
                  <a:gd name="T14" fmla="*/ 981 w 981"/>
                  <a:gd name="T15" fmla="*/ 298 h 597"/>
                  <a:gd name="T16" fmla="*/ 683 w 981"/>
                  <a:gd name="T17" fmla="*/ 597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1" h="597">
                    <a:moveTo>
                      <a:pt x="683" y="597"/>
                    </a:moveTo>
                    <a:cubicBezTo>
                      <a:pt x="299" y="597"/>
                      <a:pt x="299" y="597"/>
                      <a:pt x="299" y="597"/>
                    </a:cubicBezTo>
                    <a:cubicBezTo>
                      <a:pt x="134" y="597"/>
                      <a:pt x="0" y="463"/>
                      <a:pt x="0" y="298"/>
                    </a:cubicBezTo>
                    <a:cubicBezTo>
                      <a:pt x="0" y="298"/>
                      <a:pt x="0" y="298"/>
                      <a:pt x="0" y="298"/>
                    </a:cubicBezTo>
                    <a:cubicBezTo>
                      <a:pt x="0" y="133"/>
                      <a:pt x="134" y="0"/>
                      <a:pt x="299" y="0"/>
                    </a:cubicBezTo>
                    <a:cubicBezTo>
                      <a:pt x="683" y="0"/>
                      <a:pt x="683" y="0"/>
                      <a:pt x="683" y="0"/>
                    </a:cubicBezTo>
                    <a:cubicBezTo>
                      <a:pt x="848" y="0"/>
                      <a:pt x="981" y="133"/>
                      <a:pt x="981" y="298"/>
                    </a:cubicBezTo>
                    <a:cubicBezTo>
                      <a:pt x="981" y="298"/>
                      <a:pt x="981" y="298"/>
                      <a:pt x="981" y="298"/>
                    </a:cubicBezTo>
                    <a:cubicBezTo>
                      <a:pt x="981" y="463"/>
                      <a:pt x="848" y="597"/>
                      <a:pt x="683" y="597"/>
                    </a:cubicBez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Segoe UI"/>
                    <a:ea typeface="+mn-ea"/>
                    <a:cs typeface="+mn-cs"/>
                  </a:rPr>
                  <a:t>Total sales</a:t>
                </a:r>
              </a:p>
            </p:txBody>
          </p:sp>
          <p:sp>
            <p:nvSpPr>
              <p:cNvPr id="37" name="Freeform 196">
                <a:extLst>
                  <a:ext uri="{FF2B5EF4-FFF2-40B4-BE49-F238E27FC236}">
                    <a16:creationId xmlns:a16="http://schemas.microsoft.com/office/drawing/2014/main" id="{E20030A8-C55A-4AF7-86E6-6AE8F9CB4BD0}"/>
                  </a:ext>
                </a:extLst>
              </p:cNvPr>
              <p:cNvSpPr>
                <a:spLocks/>
              </p:cNvSpPr>
              <p:nvPr/>
            </p:nvSpPr>
            <p:spPr bwMode="auto">
              <a:xfrm>
                <a:off x="4587875" y="4498976"/>
                <a:ext cx="26988" cy="53975"/>
              </a:xfrm>
              <a:custGeom>
                <a:avLst/>
                <a:gdLst>
                  <a:gd name="T0" fmla="*/ 17 w 17"/>
                  <a:gd name="T1" fmla="*/ 34 h 34"/>
                  <a:gd name="T2" fmla="*/ 0 w 17"/>
                  <a:gd name="T3" fmla="*/ 17 h 34"/>
                  <a:gd name="T4" fmla="*/ 17 w 17"/>
                  <a:gd name="T5" fmla="*/ 0 h 34"/>
                  <a:gd name="T6" fmla="*/ 17 w 17"/>
                  <a:gd name="T7" fmla="*/ 34 h 34"/>
                </a:gdLst>
                <a:ahLst/>
                <a:cxnLst>
                  <a:cxn ang="0">
                    <a:pos x="T0" y="T1"/>
                  </a:cxn>
                  <a:cxn ang="0">
                    <a:pos x="T2" y="T3"/>
                  </a:cxn>
                  <a:cxn ang="0">
                    <a:pos x="T4" y="T5"/>
                  </a:cxn>
                  <a:cxn ang="0">
                    <a:pos x="T6" y="T7"/>
                  </a:cxn>
                </a:cxnLst>
                <a:rect l="0" t="0" r="r" b="b"/>
                <a:pathLst>
                  <a:path w="17" h="34">
                    <a:moveTo>
                      <a:pt x="17" y="34"/>
                    </a:moveTo>
                    <a:lnTo>
                      <a:pt x="0" y="17"/>
                    </a:lnTo>
                    <a:lnTo>
                      <a:pt x="17" y="0"/>
                    </a:lnTo>
                    <a:lnTo>
                      <a:pt x="17" y="34"/>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grpSp>
      </p:grpSp>
      <p:grpSp>
        <p:nvGrpSpPr>
          <p:cNvPr id="7" name="Group 6">
            <a:extLst>
              <a:ext uri="{FF2B5EF4-FFF2-40B4-BE49-F238E27FC236}">
                <a16:creationId xmlns:a16="http://schemas.microsoft.com/office/drawing/2014/main" id="{4A4760EA-FB27-5048-A21E-2966E5306BDE}"/>
              </a:ext>
            </a:extLst>
          </p:cNvPr>
          <p:cNvGrpSpPr/>
          <p:nvPr/>
        </p:nvGrpSpPr>
        <p:grpSpPr>
          <a:xfrm>
            <a:off x="8517836" y="4939138"/>
            <a:ext cx="2126196" cy="1113807"/>
            <a:chOff x="9627659" y="2893542"/>
            <a:chExt cx="1723329" cy="902765"/>
          </a:xfrm>
        </p:grpSpPr>
        <p:sp>
          <p:nvSpPr>
            <p:cNvPr id="53" name="Freeform: Shape 1">
              <a:extLst>
                <a:ext uri="{FF2B5EF4-FFF2-40B4-BE49-F238E27FC236}">
                  <a16:creationId xmlns:a16="http://schemas.microsoft.com/office/drawing/2014/main" id="{D5B98835-2AB5-E448-9F4A-B9C283BC4C75}"/>
                </a:ext>
              </a:extLst>
            </p:cNvPr>
            <p:cNvSpPr>
              <a:spLocks/>
            </p:cNvSpPr>
            <p:nvPr/>
          </p:nvSpPr>
          <p:spPr bwMode="auto">
            <a:xfrm>
              <a:off x="9627659" y="3195431"/>
              <a:ext cx="480701" cy="600876"/>
            </a:xfrm>
            <a:custGeom>
              <a:avLst/>
              <a:gdLst>
                <a:gd name="connsiteX0" fmla="*/ 124006 w 247650"/>
                <a:gd name="connsiteY0" fmla="*/ 169862 h 309562"/>
                <a:gd name="connsiteX1" fmla="*/ 247650 w 247650"/>
                <a:gd name="connsiteY1" fmla="*/ 293919 h 309562"/>
                <a:gd name="connsiteX2" fmla="*/ 247650 w 247650"/>
                <a:gd name="connsiteY2" fmla="*/ 309562 h 309562"/>
                <a:gd name="connsiteX3" fmla="*/ 0 w 247650"/>
                <a:gd name="connsiteY3" fmla="*/ 309562 h 309562"/>
                <a:gd name="connsiteX4" fmla="*/ 0 w 247650"/>
                <a:gd name="connsiteY4" fmla="*/ 293919 h 309562"/>
                <a:gd name="connsiteX5" fmla="*/ 124006 w 247650"/>
                <a:gd name="connsiteY5" fmla="*/ 169862 h 309562"/>
                <a:gd name="connsiteX6" fmla="*/ 123825 w 247650"/>
                <a:gd name="connsiteY6" fmla="*/ 0 h 309562"/>
                <a:gd name="connsiteX7" fmla="*/ 193675 w 247650"/>
                <a:gd name="connsiteY7" fmla="*/ 69850 h 309562"/>
                <a:gd name="connsiteX8" fmla="*/ 123825 w 247650"/>
                <a:gd name="connsiteY8" fmla="*/ 139700 h 309562"/>
                <a:gd name="connsiteX9" fmla="*/ 53975 w 247650"/>
                <a:gd name="connsiteY9" fmla="*/ 69850 h 309562"/>
                <a:gd name="connsiteX10" fmla="*/ 123825 w 247650"/>
                <a:gd name="connsiteY10" fmla="*/ 0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2">
                  <a:moveTo>
                    <a:pt x="124006" y="169862"/>
                  </a:moveTo>
                  <a:cubicBezTo>
                    <a:pt x="192174" y="169862"/>
                    <a:pt x="247650" y="225524"/>
                    <a:pt x="247650" y="293919"/>
                  </a:cubicBezTo>
                  <a:cubicBezTo>
                    <a:pt x="247650" y="309562"/>
                    <a:pt x="247650" y="309562"/>
                    <a:pt x="247650" y="309562"/>
                  </a:cubicBezTo>
                  <a:cubicBezTo>
                    <a:pt x="0" y="309562"/>
                    <a:pt x="0" y="309562"/>
                    <a:pt x="0" y="309562"/>
                  </a:cubicBezTo>
                  <a:cubicBezTo>
                    <a:pt x="0" y="293919"/>
                    <a:pt x="0" y="293919"/>
                    <a:pt x="0" y="293919"/>
                  </a:cubicBezTo>
                  <a:cubicBezTo>
                    <a:pt x="0" y="225524"/>
                    <a:pt x="55477" y="169862"/>
                    <a:pt x="124006" y="169862"/>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grpSp>
          <p:nvGrpSpPr>
            <p:cNvPr id="54" name="Group 53">
              <a:extLst>
                <a:ext uri="{FF2B5EF4-FFF2-40B4-BE49-F238E27FC236}">
                  <a16:creationId xmlns:a16="http://schemas.microsoft.com/office/drawing/2014/main" id="{CD1E779E-F44F-2046-B0A6-7DB8573733C4}"/>
                </a:ext>
              </a:extLst>
            </p:cNvPr>
            <p:cNvGrpSpPr/>
            <p:nvPr/>
          </p:nvGrpSpPr>
          <p:grpSpPr>
            <a:xfrm>
              <a:off x="10108359" y="2893542"/>
              <a:ext cx="1242629" cy="722212"/>
              <a:chOff x="4587875" y="4418013"/>
              <a:chExt cx="371475" cy="215900"/>
            </a:xfrm>
          </p:grpSpPr>
          <p:sp>
            <p:nvSpPr>
              <p:cNvPr id="55" name="Freeform 188">
                <a:extLst>
                  <a:ext uri="{FF2B5EF4-FFF2-40B4-BE49-F238E27FC236}">
                    <a16:creationId xmlns:a16="http://schemas.microsoft.com/office/drawing/2014/main" id="{05DDE602-647C-194A-A5F7-42790F742045}"/>
                  </a:ext>
                </a:extLst>
              </p:cNvPr>
              <p:cNvSpPr>
                <a:spLocks/>
              </p:cNvSpPr>
              <p:nvPr/>
            </p:nvSpPr>
            <p:spPr bwMode="auto">
              <a:xfrm>
                <a:off x="4603750" y="4418013"/>
                <a:ext cx="355600" cy="215900"/>
              </a:xfrm>
              <a:custGeom>
                <a:avLst/>
                <a:gdLst>
                  <a:gd name="T0" fmla="*/ 683 w 981"/>
                  <a:gd name="T1" fmla="*/ 597 h 597"/>
                  <a:gd name="T2" fmla="*/ 299 w 981"/>
                  <a:gd name="T3" fmla="*/ 597 h 597"/>
                  <a:gd name="T4" fmla="*/ 0 w 981"/>
                  <a:gd name="T5" fmla="*/ 298 h 597"/>
                  <a:gd name="T6" fmla="*/ 0 w 981"/>
                  <a:gd name="T7" fmla="*/ 298 h 597"/>
                  <a:gd name="T8" fmla="*/ 299 w 981"/>
                  <a:gd name="T9" fmla="*/ 0 h 597"/>
                  <a:gd name="T10" fmla="*/ 683 w 981"/>
                  <a:gd name="T11" fmla="*/ 0 h 597"/>
                  <a:gd name="T12" fmla="*/ 981 w 981"/>
                  <a:gd name="T13" fmla="*/ 298 h 597"/>
                  <a:gd name="T14" fmla="*/ 981 w 981"/>
                  <a:gd name="T15" fmla="*/ 298 h 597"/>
                  <a:gd name="T16" fmla="*/ 683 w 981"/>
                  <a:gd name="T17" fmla="*/ 597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1" h="597">
                    <a:moveTo>
                      <a:pt x="683" y="597"/>
                    </a:moveTo>
                    <a:cubicBezTo>
                      <a:pt x="299" y="597"/>
                      <a:pt x="299" y="597"/>
                      <a:pt x="299" y="597"/>
                    </a:cubicBezTo>
                    <a:cubicBezTo>
                      <a:pt x="134" y="597"/>
                      <a:pt x="0" y="463"/>
                      <a:pt x="0" y="298"/>
                    </a:cubicBezTo>
                    <a:cubicBezTo>
                      <a:pt x="0" y="298"/>
                      <a:pt x="0" y="298"/>
                      <a:pt x="0" y="298"/>
                    </a:cubicBezTo>
                    <a:cubicBezTo>
                      <a:pt x="0" y="133"/>
                      <a:pt x="134" y="0"/>
                      <a:pt x="299" y="0"/>
                    </a:cubicBezTo>
                    <a:cubicBezTo>
                      <a:pt x="683" y="0"/>
                      <a:pt x="683" y="0"/>
                      <a:pt x="683" y="0"/>
                    </a:cubicBezTo>
                    <a:cubicBezTo>
                      <a:pt x="848" y="0"/>
                      <a:pt x="981" y="133"/>
                      <a:pt x="981" y="298"/>
                    </a:cubicBezTo>
                    <a:cubicBezTo>
                      <a:pt x="981" y="298"/>
                      <a:pt x="981" y="298"/>
                      <a:pt x="981" y="298"/>
                    </a:cubicBezTo>
                    <a:cubicBezTo>
                      <a:pt x="981" y="463"/>
                      <a:pt x="848" y="597"/>
                      <a:pt x="683" y="597"/>
                    </a:cubicBez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Segoe UI"/>
                    <a:ea typeface="+mn-ea"/>
                    <a:cs typeface="+mn-cs"/>
                  </a:rPr>
                  <a:t>Gross revenue</a:t>
                </a:r>
              </a:p>
            </p:txBody>
          </p:sp>
          <p:sp>
            <p:nvSpPr>
              <p:cNvPr id="56" name="Freeform 196">
                <a:extLst>
                  <a:ext uri="{FF2B5EF4-FFF2-40B4-BE49-F238E27FC236}">
                    <a16:creationId xmlns:a16="http://schemas.microsoft.com/office/drawing/2014/main" id="{468530CE-0D61-BC4D-9C88-37603CD85D78}"/>
                  </a:ext>
                </a:extLst>
              </p:cNvPr>
              <p:cNvSpPr>
                <a:spLocks/>
              </p:cNvSpPr>
              <p:nvPr/>
            </p:nvSpPr>
            <p:spPr bwMode="auto">
              <a:xfrm>
                <a:off x="4587875" y="4498976"/>
                <a:ext cx="26988" cy="53975"/>
              </a:xfrm>
              <a:custGeom>
                <a:avLst/>
                <a:gdLst>
                  <a:gd name="T0" fmla="*/ 17 w 17"/>
                  <a:gd name="T1" fmla="*/ 34 h 34"/>
                  <a:gd name="T2" fmla="*/ 0 w 17"/>
                  <a:gd name="T3" fmla="*/ 17 h 34"/>
                  <a:gd name="T4" fmla="*/ 17 w 17"/>
                  <a:gd name="T5" fmla="*/ 0 h 34"/>
                  <a:gd name="T6" fmla="*/ 17 w 17"/>
                  <a:gd name="T7" fmla="*/ 34 h 34"/>
                </a:gdLst>
                <a:ahLst/>
                <a:cxnLst>
                  <a:cxn ang="0">
                    <a:pos x="T0" y="T1"/>
                  </a:cxn>
                  <a:cxn ang="0">
                    <a:pos x="T2" y="T3"/>
                  </a:cxn>
                  <a:cxn ang="0">
                    <a:pos x="T4" y="T5"/>
                  </a:cxn>
                  <a:cxn ang="0">
                    <a:pos x="T6" y="T7"/>
                  </a:cxn>
                </a:cxnLst>
                <a:rect l="0" t="0" r="r" b="b"/>
                <a:pathLst>
                  <a:path w="17" h="34">
                    <a:moveTo>
                      <a:pt x="17" y="34"/>
                    </a:moveTo>
                    <a:lnTo>
                      <a:pt x="0" y="17"/>
                    </a:lnTo>
                    <a:lnTo>
                      <a:pt x="17" y="0"/>
                    </a:lnTo>
                    <a:lnTo>
                      <a:pt x="17" y="34"/>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grpSp>
      </p:grpSp>
      <p:grpSp>
        <p:nvGrpSpPr>
          <p:cNvPr id="22" name="Group 21">
            <a:extLst>
              <a:ext uri="{FF2B5EF4-FFF2-40B4-BE49-F238E27FC236}">
                <a16:creationId xmlns:a16="http://schemas.microsoft.com/office/drawing/2014/main" id="{2253F947-A789-4FF1-9796-A0A8AC0EC300}"/>
              </a:ext>
            </a:extLst>
          </p:cNvPr>
          <p:cNvGrpSpPr/>
          <p:nvPr/>
        </p:nvGrpSpPr>
        <p:grpSpPr>
          <a:xfrm>
            <a:off x="4950571" y="2538630"/>
            <a:ext cx="2297954" cy="1360012"/>
            <a:chOff x="5035892" y="2476500"/>
            <a:chExt cx="2127312" cy="1259020"/>
          </a:xfrm>
        </p:grpSpPr>
        <p:sp>
          <p:nvSpPr>
            <p:cNvPr id="80" name="Freeform: Shape 79">
              <a:extLst>
                <a:ext uri="{FF2B5EF4-FFF2-40B4-BE49-F238E27FC236}">
                  <a16:creationId xmlns:a16="http://schemas.microsoft.com/office/drawing/2014/main" id="{406AA5D8-5F93-4EF8-A78A-A23C6BF25493}"/>
                </a:ext>
              </a:extLst>
            </p:cNvPr>
            <p:cNvSpPr>
              <a:spLocks noChangeArrowheads="1"/>
            </p:cNvSpPr>
            <p:nvPr/>
          </p:nvSpPr>
          <p:spPr bwMode="auto">
            <a:xfrm>
              <a:off x="5035892" y="2476500"/>
              <a:ext cx="2127312" cy="1259020"/>
            </a:xfrm>
            <a:custGeom>
              <a:avLst/>
              <a:gdLst>
                <a:gd name="connsiteX0" fmla="*/ 1039069 w 2577940"/>
                <a:gd name="connsiteY0" fmla="*/ 0 h 1525718"/>
                <a:gd name="connsiteX1" fmla="*/ 1587793 w 2577940"/>
                <a:gd name="connsiteY1" fmla="*/ 223437 h 1525718"/>
                <a:gd name="connsiteX2" fmla="*/ 1643533 w 2577940"/>
                <a:gd name="connsiteY2" fmla="*/ 289849 h 1525718"/>
                <a:gd name="connsiteX3" fmla="*/ 1698550 w 2577940"/>
                <a:gd name="connsiteY3" fmla="*/ 273208 h 1525718"/>
                <a:gd name="connsiteX4" fmla="*/ 1801929 w 2577940"/>
                <a:gd name="connsiteY4" fmla="*/ 263054 h 1525718"/>
                <a:gd name="connsiteX5" fmla="*/ 2314887 w 2577940"/>
                <a:gd name="connsiteY5" fmla="*/ 762858 h 1525718"/>
                <a:gd name="connsiteX6" fmla="*/ 2304466 w 2577940"/>
                <a:gd name="connsiteY6" fmla="*/ 863586 h 1525718"/>
                <a:gd name="connsiteX7" fmla="*/ 2277892 w 2577940"/>
                <a:gd name="connsiteY7" fmla="*/ 946996 h 1525718"/>
                <a:gd name="connsiteX8" fmla="*/ 2280525 w 2577940"/>
                <a:gd name="connsiteY8" fmla="*/ 946996 h 1525718"/>
                <a:gd name="connsiteX9" fmla="*/ 2288148 w 2577940"/>
                <a:gd name="connsiteY9" fmla="*/ 946996 h 1525718"/>
                <a:gd name="connsiteX10" fmla="*/ 2577940 w 2577940"/>
                <a:gd name="connsiteY10" fmla="*/ 1236357 h 1525718"/>
                <a:gd name="connsiteX11" fmla="*/ 2288148 w 2577940"/>
                <a:gd name="connsiteY11" fmla="*/ 1525717 h 1525718"/>
                <a:gd name="connsiteX12" fmla="*/ 1132849 w 2577940"/>
                <a:gd name="connsiteY12" fmla="*/ 1525717 h 1525718"/>
                <a:gd name="connsiteX13" fmla="*/ 1039089 w 2577940"/>
                <a:gd name="connsiteY13" fmla="*/ 1525717 h 1525718"/>
                <a:gd name="connsiteX14" fmla="*/ 1039069 w 2577940"/>
                <a:gd name="connsiteY14" fmla="*/ 1525718 h 1525718"/>
                <a:gd name="connsiteX15" fmla="*/ 1039049 w 2577940"/>
                <a:gd name="connsiteY15" fmla="*/ 1525717 h 1525718"/>
                <a:gd name="connsiteX16" fmla="*/ 939160 w 2577940"/>
                <a:gd name="connsiteY16" fmla="*/ 1525717 h 1525718"/>
                <a:gd name="connsiteX17" fmla="*/ 289792 w 2577940"/>
                <a:gd name="connsiteY17" fmla="*/ 1525717 h 1525718"/>
                <a:gd name="connsiteX18" fmla="*/ 0 w 2577940"/>
                <a:gd name="connsiteY18" fmla="*/ 1236357 h 1525718"/>
                <a:gd name="connsiteX19" fmla="*/ 232272 w 2577940"/>
                <a:gd name="connsiteY19" fmla="*/ 952754 h 1525718"/>
                <a:gd name="connsiteX20" fmla="*/ 288462 w 2577940"/>
                <a:gd name="connsiteY20" fmla="*/ 947129 h 1525718"/>
                <a:gd name="connsiteX21" fmla="*/ 278822 w 2577940"/>
                <a:gd name="connsiteY21" fmla="*/ 916602 h 1525718"/>
                <a:gd name="connsiteX22" fmla="*/ 263056 w 2577940"/>
                <a:gd name="connsiteY22" fmla="*/ 762859 h 1525718"/>
                <a:gd name="connsiteX23" fmla="*/ 1039069 w 2577940"/>
                <a:gd name="connsiteY23" fmla="*/ 0 h 152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7940" h="1525718">
                  <a:moveTo>
                    <a:pt x="1039069" y="0"/>
                  </a:moveTo>
                  <a:cubicBezTo>
                    <a:pt x="1253359" y="0"/>
                    <a:pt x="1447363" y="85386"/>
                    <a:pt x="1587793" y="223437"/>
                  </a:cubicBezTo>
                  <a:lnTo>
                    <a:pt x="1643533" y="289849"/>
                  </a:lnTo>
                  <a:lnTo>
                    <a:pt x="1698550" y="273208"/>
                  </a:lnTo>
                  <a:cubicBezTo>
                    <a:pt x="1731943" y="266551"/>
                    <a:pt x="1766517" y="263054"/>
                    <a:pt x="1801929" y="263054"/>
                  </a:cubicBezTo>
                  <a:cubicBezTo>
                    <a:pt x="2085228" y="263054"/>
                    <a:pt x="2314887" y="486824"/>
                    <a:pt x="2314887" y="762858"/>
                  </a:cubicBezTo>
                  <a:cubicBezTo>
                    <a:pt x="2314887" y="797362"/>
                    <a:pt x="2311299" y="831050"/>
                    <a:pt x="2304466" y="863586"/>
                  </a:cubicBezTo>
                  <a:lnTo>
                    <a:pt x="2277892" y="946996"/>
                  </a:lnTo>
                  <a:lnTo>
                    <a:pt x="2280525" y="946996"/>
                  </a:lnTo>
                  <a:cubicBezTo>
                    <a:pt x="2288148" y="946996"/>
                    <a:pt x="2288148" y="946996"/>
                    <a:pt x="2288148" y="946996"/>
                  </a:cubicBezTo>
                  <a:cubicBezTo>
                    <a:pt x="2451156" y="946996"/>
                    <a:pt x="2577940" y="1073591"/>
                    <a:pt x="2577940" y="1236357"/>
                  </a:cubicBezTo>
                  <a:cubicBezTo>
                    <a:pt x="2577940" y="1399122"/>
                    <a:pt x="2451156" y="1525717"/>
                    <a:pt x="2288148" y="1525717"/>
                  </a:cubicBezTo>
                  <a:cubicBezTo>
                    <a:pt x="1788559" y="1525717"/>
                    <a:pt x="1413868" y="1525717"/>
                    <a:pt x="1132849" y="1525717"/>
                  </a:cubicBezTo>
                  <a:lnTo>
                    <a:pt x="1039089" y="1525717"/>
                  </a:lnTo>
                  <a:lnTo>
                    <a:pt x="1039069" y="1525718"/>
                  </a:lnTo>
                  <a:lnTo>
                    <a:pt x="1039049" y="1525717"/>
                  </a:lnTo>
                  <a:lnTo>
                    <a:pt x="939160" y="1525717"/>
                  </a:lnTo>
                  <a:cubicBezTo>
                    <a:pt x="289792" y="1525717"/>
                    <a:pt x="289792" y="1525717"/>
                    <a:pt x="289792" y="1525717"/>
                  </a:cubicBezTo>
                  <a:cubicBezTo>
                    <a:pt x="132821" y="1525717"/>
                    <a:pt x="0" y="1399122"/>
                    <a:pt x="0" y="1236357"/>
                  </a:cubicBezTo>
                  <a:cubicBezTo>
                    <a:pt x="0" y="1093937"/>
                    <a:pt x="101691" y="979210"/>
                    <a:pt x="232272" y="952754"/>
                  </a:cubicBezTo>
                  <a:lnTo>
                    <a:pt x="288462" y="947129"/>
                  </a:lnTo>
                  <a:lnTo>
                    <a:pt x="278822" y="916602"/>
                  </a:lnTo>
                  <a:cubicBezTo>
                    <a:pt x="268485" y="866941"/>
                    <a:pt x="263056" y="815524"/>
                    <a:pt x="263056" y="762859"/>
                  </a:cubicBezTo>
                  <a:cubicBezTo>
                    <a:pt x="263056" y="341544"/>
                    <a:pt x="610489" y="0"/>
                    <a:pt x="1039069" y="0"/>
                  </a:cubicBezTo>
                  <a:close/>
                </a:path>
              </a:pathLst>
            </a:custGeom>
            <a:solidFill>
              <a:schemeClr val="bg2"/>
            </a:solidFill>
            <a:ln w="19050">
              <a:noFill/>
            </a:ln>
          </p:spPr>
          <p:txBody>
            <a:bodyPr vert="horz" wrap="square" lIns="91440" tIns="45720" rIns="91440" bIns="45720" numCol="1" anchor="t" anchorCtr="0" compatLnSpc="1">
              <a:prstTxWarp prst="textNoShape">
                <a:avLst/>
              </a:prstTxWarp>
              <a:noAutofit/>
            </a:bodyPr>
            <a:lstStyle/>
            <a:p>
              <a:endParaRPr lang="en-US"/>
            </a:p>
          </p:txBody>
        </p:sp>
        <p:sp>
          <p:nvSpPr>
            <p:cNvPr id="62" name="Freeform 62">
              <a:extLst>
                <a:ext uri="{FF2B5EF4-FFF2-40B4-BE49-F238E27FC236}">
                  <a16:creationId xmlns:a16="http://schemas.microsoft.com/office/drawing/2014/main" id="{69649003-2C83-FE48-8D01-E5B31F962A92}"/>
                </a:ext>
              </a:extLst>
            </p:cNvPr>
            <p:cNvSpPr>
              <a:spLocks noEditPoints="1"/>
            </p:cNvSpPr>
            <p:nvPr/>
          </p:nvSpPr>
          <p:spPr bwMode="auto">
            <a:xfrm>
              <a:off x="5930863" y="2852616"/>
              <a:ext cx="337370" cy="640138"/>
            </a:xfrm>
            <a:custGeom>
              <a:avLst/>
              <a:gdLst>
                <a:gd name="T0" fmla="*/ 341 w 341"/>
                <a:gd name="T1" fmla="*/ 434 h 651"/>
                <a:gd name="T2" fmla="*/ 304 w 341"/>
                <a:gd name="T3" fmla="*/ 529 h 651"/>
                <a:gd name="T4" fmla="*/ 196 w 341"/>
                <a:gd name="T5" fmla="*/ 573 h 651"/>
                <a:gd name="T6" fmla="*/ 196 w 341"/>
                <a:gd name="T7" fmla="*/ 651 h 651"/>
                <a:gd name="T8" fmla="*/ 144 w 341"/>
                <a:gd name="T9" fmla="*/ 651 h 651"/>
                <a:gd name="T10" fmla="*/ 144 w 341"/>
                <a:gd name="T11" fmla="*/ 576 h 651"/>
                <a:gd name="T12" fmla="*/ 9 w 341"/>
                <a:gd name="T13" fmla="*/ 543 h 651"/>
                <a:gd name="T14" fmla="*/ 9 w 341"/>
                <a:gd name="T15" fmla="*/ 444 h 651"/>
                <a:gd name="T16" fmla="*/ 71 w 341"/>
                <a:gd name="T17" fmla="*/ 475 h 651"/>
                <a:gd name="T18" fmla="*/ 144 w 341"/>
                <a:gd name="T19" fmla="*/ 492 h 651"/>
                <a:gd name="T20" fmla="*/ 144 w 341"/>
                <a:gd name="T21" fmla="*/ 362 h 651"/>
                <a:gd name="T22" fmla="*/ 32 w 341"/>
                <a:gd name="T23" fmla="*/ 298 h 651"/>
                <a:gd name="T24" fmla="*/ 0 w 341"/>
                <a:gd name="T25" fmla="*/ 207 h 651"/>
                <a:gd name="T26" fmla="*/ 40 w 341"/>
                <a:gd name="T27" fmla="*/ 112 h 651"/>
                <a:gd name="T28" fmla="*/ 144 w 341"/>
                <a:gd name="T29" fmla="*/ 66 h 651"/>
                <a:gd name="T30" fmla="*/ 144 w 341"/>
                <a:gd name="T31" fmla="*/ 0 h 651"/>
                <a:gd name="T32" fmla="*/ 196 w 341"/>
                <a:gd name="T33" fmla="*/ 0 h 651"/>
                <a:gd name="T34" fmla="*/ 196 w 341"/>
                <a:gd name="T35" fmla="*/ 65 h 651"/>
                <a:gd name="T36" fmla="*/ 308 w 341"/>
                <a:gd name="T37" fmla="*/ 89 h 651"/>
                <a:gd name="T38" fmla="*/ 308 w 341"/>
                <a:gd name="T39" fmla="*/ 185 h 651"/>
                <a:gd name="T40" fmla="*/ 196 w 341"/>
                <a:gd name="T41" fmla="*/ 148 h 651"/>
                <a:gd name="T42" fmla="*/ 196 w 341"/>
                <a:gd name="T43" fmla="*/ 283 h 651"/>
                <a:gd name="T44" fmla="*/ 308 w 341"/>
                <a:gd name="T45" fmla="*/ 347 h 651"/>
                <a:gd name="T46" fmla="*/ 341 w 341"/>
                <a:gd name="T47" fmla="*/ 434 h 651"/>
                <a:gd name="T48" fmla="*/ 144 w 341"/>
                <a:gd name="T49" fmla="*/ 262 h 651"/>
                <a:gd name="T50" fmla="*/ 144 w 341"/>
                <a:gd name="T51" fmla="*/ 150 h 651"/>
                <a:gd name="T52" fmla="*/ 94 w 341"/>
                <a:gd name="T53" fmla="*/ 201 h 651"/>
                <a:gd name="T54" fmla="*/ 144 w 341"/>
                <a:gd name="T55" fmla="*/ 262 h 651"/>
                <a:gd name="T56" fmla="*/ 246 w 341"/>
                <a:gd name="T57" fmla="*/ 439 h 651"/>
                <a:gd name="T58" fmla="*/ 196 w 341"/>
                <a:gd name="T59" fmla="*/ 382 h 651"/>
                <a:gd name="T60" fmla="*/ 196 w 341"/>
                <a:gd name="T61" fmla="*/ 490 h 651"/>
                <a:gd name="T62" fmla="*/ 246 w 341"/>
                <a:gd name="T63" fmla="*/ 439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1" h="651">
                  <a:moveTo>
                    <a:pt x="341" y="434"/>
                  </a:moveTo>
                  <a:cubicBezTo>
                    <a:pt x="341" y="474"/>
                    <a:pt x="329" y="505"/>
                    <a:pt x="304" y="529"/>
                  </a:cubicBezTo>
                  <a:cubicBezTo>
                    <a:pt x="279" y="553"/>
                    <a:pt x="243" y="568"/>
                    <a:pt x="196" y="573"/>
                  </a:cubicBezTo>
                  <a:cubicBezTo>
                    <a:pt x="196" y="651"/>
                    <a:pt x="196" y="651"/>
                    <a:pt x="196" y="651"/>
                  </a:cubicBezTo>
                  <a:cubicBezTo>
                    <a:pt x="144" y="651"/>
                    <a:pt x="144" y="651"/>
                    <a:pt x="144" y="651"/>
                  </a:cubicBezTo>
                  <a:cubicBezTo>
                    <a:pt x="144" y="576"/>
                    <a:pt x="144" y="576"/>
                    <a:pt x="144" y="576"/>
                  </a:cubicBezTo>
                  <a:cubicBezTo>
                    <a:pt x="95" y="575"/>
                    <a:pt x="50" y="564"/>
                    <a:pt x="9" y="543"/>
                  </a:cubicBezTo>
                  <a:cubicBezTo>
                    <a:pt x="9" y="444"/>
                    <a:pt x="9" y="444"/>
                    <a:pt x="9" y="444"/>
                  </a:cubicBezTo>
                  <a:cubicBezTo>
                    <a:pt x="22" y="455"/>
                    <a:pt x="43" y="465"/>
                    <a:pt x="71" y="475"/>
                  </a:cubicBezTo>
                  <a:cubicBezTo>
                    <a:pt x="99" y="485"/>
                    <a:pt x="123" y="490"/>
                    <a:pt x="144" y="492"/>
                  </a:cubicBezTo>
                  <a:cubicBezTo>
                    <a:pt x="144" y="362"/>
                    <a:pt x="144" y="362"/>
                    <a:pt x="144" y="362"/>
                  </a:cubicBezTo>
                  <a:cubicBezTo>
                    <a:pt x="91" y="343"/>
                    <a:pt x="54" y="322"/>
                    <a:pt x="32" y="298"/>
                  </a:cubicBezTo>
                  <a:cubicBezTo>
                    <a:pt x="11" y="275"/>
                    <a:pt x="0" y="245"/>
                    <a:pt x="0" y="207"/>
                  </a:cubicBezTo>
                  <a:cubicBezTo>
                    <a:pt x="0" y="169"/>
                    <a:pt x="13" y="138"/>
                    <a:pt x="40" y="112"/>
                  </a:cubicBezTo>
                  <a:cubicBezTo>
                    <a:pt x="67" y="86"/>
                    <a:pt x="101" y="71"/>
                    <a:pt x="144" y="66"/>
                  </a:cubicBezTo>
                  <a:cubicBezTo>
                    <a:pt x="144" y="0"/>
                    <a:pt x="144" y="0"/>
                    <a:pt x="144" y="0"/>
                  </a:cubicBezTo>
                  <a:cubicBezTo>
                    <a:pt x="196" y="0"/>
                    <a:pt x="196" y="0"/>
                    <a:pt x="196" y="0"/>
                  </a:cubicBezTo>
                  <a:cubicBezTo>
                    <a:pt x="196" y="65"/>
                    <a:pt x="196" y="65"/>
                    <a:pt x="196" y="65"/>
                  </a:cubicBezTo>
                  <a:cubicBezTo>
                    <a:pt x="246" y="67"/>
                    <a:pt x="283" y="75"/>
                    <a:pt x="308" y="89"/>
                  </a:cubicBezTo>
                  <a:cubicBezTo>
                    <a:pt x="308" y="185"/>
                    <a:pt x="308" y="185"/>
                    <a:pt x="308" y="185"/>
                  </a:cubicBezTo>
                  <a:cubicBezTo>
                    <a:pt x="275" y="165"/>
                    <a:pt x="237" y="153"/>
                    <a:pt x="196" y="148"/>
                  </a:cubicBezTo>
                  <a:cubicBezTo>
                    <a:pt x="196" y="283"/>
                    <a:pt x="196" y="283"/>
                    <a:pt x="196" y="283"/>
                  </a:cubicBezTo>
                  <a:cubicBezTo>
                    <a:pt x="248" y="302"/>
                    <a:pt x="285" y="323"/>
                    <a:pt x="308" y="347"/>
                  </a:cubicBezTo>
                  <a:cubicBezTo>
                    <a:pt x="330" y="371"/>
                    <a:pt x="341" y="400"/>
                    <a:pt x="341" y="434"/>
                  </a:cubicBezTo>
                  <a:close/>
                  <a:moveTo>
                    <a:pt x="144" y="262"/>
                  </a:moveTo>
                  <a:cubicBezTo>
                    <a:pt x="144" y="150"/>
                    <a:pt x="144" y="150"/>
                    <a:pt x="144" y="150"/>
                  </a:cubicBezTo>
                  <a:cubicBezTo>
                    <a:pt x="111" y="156"/>
                    <a:pt x="94" y="173"/>
                    <a:pt x="94" y="201"/>
                  </a:cubicBezTo>
                  <a:cubicBezTo>
                    <a:pt x="94" y="226"/>
                    <a:pt x="111" y="246"/>
                    <a:pt x="144" y="262"/>
                  </a:cubicBezTo>
                  <a:close/>
                  <a:moveTo>
                    <a:pt x="246" y="439"/>
                  </a:moveTo>
                  <a:cubicBezTo>
                    <a:pt x="246" y="416"/>
                    <a:pt x="230" y="397"/>
                    <a:pt x="196" y="382"/>
                  </a:cubicBezTo>
                  <a:cubicBezTo>
                    <a:pt x="196" y="490"/>
                    <a:pt x="196" y="490"/>
                    <a:pt x="196" y="490"/>
                  </a:cubicBezTo>
                  <a:cubicBezTo>
                    <a:pt x="230" y="485"/>
                    <a:pt x="246" y="468"/>
                    <a:pt x="246" y="43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grpSp>
      <p:grpSp>
        <p:nvGrpSpPr>
          <p:cNvPr id="24" name="Group 23">
            <a:extLst>
              <a:ext uri="{FF2B5EF4-FFF2-40B4-BE49-F238E27FC236}">
                <a16:creationId xmlns:a16="http://schemas.microsoft.com/office/drawing/2014/main" id="{790C84D8-5215-44B5-BA57-69BB4E4632E5}"/>
              </a:ext>
            </a:extLst>
          </p:cNvPr>
          <p:cNvGrpSpPr/>
          <p:nvPr/>
        </p:nvGrpSpPr>
        <p:grpSpPr>
          <a:xfrm>
            <a:off x="3732517" y="4014340"/>
            <a:ext cx="1042139" cy="870080"/>
            <a:chOff x="3732517" y="4014340"/>
            <a:chExt cx="1042139" cy="870080"/>
          </a:xfrm>
        </p:grpSpPr>
        <p:sp>
          <p:nvSpPr>
            <p:cNvPr id="18" name="Oval 17">
              <a:extLst>
                <a:ext uri="{FF2B5EF4-FFF2-40B4-BE49-F238E27FC236}">
                  <a16:creationId xmlns:a16="http://schemas.microsoft.com/office/drawing/2014/main" id="{5F534CC6-65C3-4EDF-BF07-F75BA6A62E4C}"/>
                </a:ext>
              </a:extLst>
            </p:cNvPr>
            <p:cNvSpPr/>
            <p:nvPr/>
          </p:nvSpPr>
          <p:spPr bwMode="auto">
            <a:xfrm>
              <a:off x="3993793" y="4581436"/>
              <a:ext cx="99060" cy="9906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81" name="Oval 80">
              <a:extLst>
                <a:ext uri="{FF2B5EF4-FFF2-40B4-BE49-F238E27FC236}">
                  <a16:creationId xmlns:a16="http://schemas.microsoft.com/office/drawing/2014/main" id="{02946FCD-86F0-4A9B-917C-82E429E720E5}"/>
                </a:ext>
              </a:extLst>
            </p:cNvPr>
            <p:cNvSpPr/>
            <p:nvPr/>
          </p:nvSpPr>
          <p:spPr bwMode="auto">
            <a:xfrm>
              <a:off x="4270746" y="4315852"/>
              <a:ext cx="145044" cy="14504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82" name="Oval 81">
              <a:extLst>
                <a:ext uri="{FF2B5EF4-FFF2-40B4-BE49-F238E27FC236}">
                  <a16:creationId xmlns:a16="http://schemas.microsoft.com/office/drawing/2014/main" id="{1C34C3E9-E9B5-4E5F-BB01-AF2065C83A52}"/>
                </a:ext>
              </a:extLst>
            </p:cNvPr>
            <p:cNvSpPr/>
            <p:nvPr/>
          </p:nvSpPr>
          <p:spPr bwMode="auto">
            <a:xfrm>
              <a:off x="4593684" y="4014340"/>
              <a:ext cx="180972" cy="180972"/>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92" name="Oval 91">
              <a:extLst>
                <a:ext uri="{FF2B5EF4-FFF2-40B4-BE49-F238E27FC236}">
                  <a16:creationId xmlns:a16="http://schemas.microsoft.com/office/drawing/2014/main" id="{CB2DC0A8-A669-4CF6-B535-CB5CA01F8A50}"/>
                </a:ext>
              </a:extLst>
            </p:cNvPr>
            <p:cNvSpPr/>
            <p:nvPr/>
          </p:nvSpPr>
          <p:spPr bwMode="auto">
            <a:xfrm>
              <a:off x="3732517" y="4812030"/>
              <a:ext cx="72390" cy="7239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93" name="Group 92">
            <a:extLst>
              <a:ext uri="{FF2B5EF4-FFF2-40B4-BE49-F238E27FC236}">
                <a16:creationId xmlns:a16="http://schemas.microsoft.com/office/drawing/2014/main" id="{8025E1DD-A930-4ED1-8B79-7C567D64E44F}"/>
              </a:ext>
            </a:extLst>
          </p:cNvPr>
          <p:cNvGrpSpPr/>
          <p:nvPr/>
        </p:nvGrpSpPr>
        <p:grpSpPr>
          <a:xfrm flipH="1">
            <a:off x="7382846" y="4014340"/>
            <a:ext cx="1042139" cy="870080"/>
            <a:chOff x="3732517" y="4014340"/>
            <a:chExt cx="1042139" cy="870080"/>
          </a:xfrm>
        </p:grpSpPr>
        <p:sp>
          <p:nvSpPr>
            <p:cNvPr id="94" name="Oval 93">
              <a:extLst>
                <a:ext uri="{FF2B5EF4-FFF2-40B4-BE49-F238E27FC236}">
                  <a16:creationId xmlns:a16="http://schemas.microsoft.com/office/drawing/2014/main" id="{E8ACF960-ABBB-4B7F-8033-2AEADC6A5BE2}"/>
                </a:ext>
              </a:extLst>
            </p:cNvPr>
            <p:cNvSpPr/>
            <p:nvPr/>
          </p:nvSpPr>
          <p:spPr bwMode="auto">
            <a:xfrm>
              <a:off x="3993793" y="4581436"/>
              <a:ext cx="99060" cy="9906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95" name="Oval 94">
              <a:extLst>
                <a:ext uri="{FF2B5EF4-FFF2-40B4-BE49-F238E27FC236}">
                  <a16:creationId xmlns:a16="http://schemas.microsoft.com/office/drawing/2014/main" id="{A866731F-F0FC-481E-9D22-9FE1C26C8712}"/>
                </a:ext>
              </a:extLst>
            </p:cNvPr>
            <p:cNvSpPr/>
            <p:nvPr/>
          </p:nvSpPr>
          <p:spPr bwMode="auto">
            <a:xfrm>
              <a:off x="4270746" y="4315852"/>
              <a:ext cx="145044" cy="14504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96" name="Oval 95">
              <a:extLst>
                <a:ext uri="{FF2B5EF4-FFF2-40B4-BE49-F238E27FC236}">
                  <a16:creationId xmlns:a16="http://schemas.microsoft.com/office/drawing/2014/main" id="{9DAD2DBE-5F18-4253-9AE9-E8342BACE5C7}"/>
                </a:ext>
              </a:extLst>
            </p:cNvPr>
            <p:cNvSpPr/>
            <p:nvPr/>
          </p:nvSpPr>
          <p:spPr bwMode="auto">
            <a:xfrm>
              <a:off x="4593684" y="4014340"/>
              <a:ext cx="180972" cy="180972"/>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97" name="Oval 96">
              <a:extLst>
                <a:ext uri="{FF2B5EF4-FFF2-40B4-BE49-F238E27FC236}">
                  <a16:creationId xmlns:a16="http://schemas.microsoft.com/office/drawing/2014/main" id="{F3E4D0EB-B224-4454-834E-F7AD6D301B71}"/>
                </a:ext>
              </a:extLst>
            </p:cNvPr>
            <p:cNvSpPr/>
            <p:nvPr/>
          </p:nvSpPr>
          <p:spPr bwMode="auto">
            <a:xfrm>
              <a:off x="3732517" y="4812030"/>
              <a:ext cx="72390" cy="7239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25" name="Group 24">
            <a:extLst>
              <a:ext uri="{FF2B5EF4-FFF2-40B4-BE49-F238E27FC236}">
                <a16:creationId xmlns:a16="http://schemas.microsoft.com/office/drawing/2014/main" id="{1BA89340-2177-4CA9-A606-B0E74A04A3CE}"/>
              </a:ext>
            </a:extLst>
          </p:cNvPr>
          <p:cNvGrpSpPr/>
          <p:nvPr/>
        </p:nvGrpSpPr>
        <p:grpSpPr>
          <a:xfrm>
            <a:off x="6022250" y="4081476"/>
            <a:ext cx="147500" cy="709150"/>
            <a:chOff x="6187207" y="3842174"/>
            <a:chExt cx="180972" cy="870080"/>
          </a:xfrm>
        </p:grpSpPr>
        <p:sp>
          <p:nvSpPr>
            <p:cNvPr id="99" name="Oval 98">
              <a:extLst>
                <a:ext uri="{FF2B5EF4-FFF2-40B4-BE49-F238E27FC236}">
                  <a16:creationId xmlns:a16="http://schemas.microsoft.com/office/drawing/2014/main" id="{FD8CBD30-22FE-49C2-886B-9A133E502D74}"/>
                </a:ext>
              </a:extLst>
            </p:cNvPr>
            <p:cNvSpPr/>
            <p:nvPr/>
          </p:nvSpPr>
          <p:spPr bwMode="auto">
            <a:xfrm flipH="1">
              <a:off x="6228163" y="4416600"/>
              <a:ext cx="99060" cy="9906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100" name="Oval 99">
              <a:extLst>
                <a:ext uri="{FF2B5EF4-FFF2-40B4-BE49-F238E27FC236}">
                  <a16:creationId xmlns:a16="http://schemas.microsoft.com/office/drawing/2014/main" id="{789D788A-6E79-482F-AB7E-6B0C121A3BC7}"/>
                </a:ext>
              </a:extLst>
            </p:cNvPr>
            <p:cNvSpPr/>
            <p:nvPr/>
          </p:nvSpPr>
          <p:spPr bwMode="auto">
            <a:xfrm flipH="1">
              <a:off x="6205171" y="4147351"/>
              <a:ext cx="145044" cy="14504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101" name="Oval 100">
              <a:extLst>
                <a:ext uri="{FF2B5EF4-FFF2-40B4-BE49-F238E27FC236}">
                  <a16:creationId xmlns:a16="http://schemas.microsoft.com/office/drawing/2014/main" id="{1F948614-F985-4FB7-A7FF-381CC2546518}"/>
                </a:ext>
              </a:extLst>
            </p:cNvPr>
            <p:cNvSpPr/>
            <p:nvPr/>
          </p:nvSpPr>
          <p:spPr bwMode="auto">
            <a:xfrm flipH="1">
              <a:off x="6187207" y="3842174"/>
              <a:ext cx="180972" cy="180972"/>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102" name="Oval 101">
              <a:extLst>
                <a:ext uri="{FF2B5EF4-FFF2-40B4-BE49-F238E27FC236}">
                  <a16:creationId xmlns:a16="http://schemas.microsoft.com/office/drawing/2014/main" id="{0A0DEE79-EAB4-45B6-B163-C8D3E167DF41}"/>
                </a:ext>
              </a:extLst>
            </p:cNvPr>
            <p:cNvSpPr/>
            <p:nvPr/>
          </p:nvSpPr>
          <p:spPr bwMode="auto">
            <a:xfrm flipH="1">
              <a:off x="6241498" y="4639864"/>
              <a:ext cx="72390" cy="7239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9375956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336918" y="506999"/>
            <a:ext cx="11029950" cy="928476"/>
          </a:xfrm>
        </p:spPr>
        <p:txBody>
          <a:bodyPr anchor="ctr">
            <a:normAutofit fontScale="90000"/>
          </a:bodyPr>
          <a:lstStyle/>
          <a:p>
            <a:r>
              <a:rPr lang="en-GB" dirty="0">
                <a:solidFill>
                  <a:schemeClr val="tx1"/>
                </a:solidFill>
              </a:rPr>
              <a:t>Enterprise data governance is needed across data created and stored on-premises, in multiple clouds and at the edge</a:t>
            </a:r>
          </a:p>
        </p:txBody>
      </p:sp>
      <p:sp>
        <p:nvSpPr>
          <p:cNvPr id="95" name="TextBox 94">
            <a:extLst>
              <a:ext uri="{FF2B5EF4-FFF2-40B4-BE49-F238E27FC236}">
                <a16:creationId xmlns:a16="http://schemas.microsoft.com/office/drawing/2014/main" id="{211F8722-DA81-EC4E-AA7F-6E7335D0BDA4}"/>
              </a:ext>
            </a:extLst>
          </p:cNvPr>
          <p:cNvSpPr txBox="1"/>
          <p:nvPr/>
        </p:nvSpPr>
        <p:spPr>
          <a:xfrm>
            <a:off x="1213969" y="4686029"/>
            <a:ext cx="1356462" cy="338554"/>
          </a:xfrm>
          <a:prstGeom prst="rect">
            <a:avLst/>
          </a:prstGeom>
          <a:noFill/>
        </p:spPr>
        <p:txBody>
          <a:bodyPr wrap="none" rtlCol="0">
            <a:spAutoFit/>
          </a:bodyPr>
          <a:lstStyle/>
          <a:p>
            <a:pPr algn="ctr" defTabSz="1219170"/>
            <a:r>
              <a:rPr lang="en-GB" sz="1600"/>
              <a:t>Edge devices</a:t>
            </a:r>
          </a:p>
        </p:txBody>
      </p:sp>
      <p:sp>
        <p:nvSpPr>
          <p:cNvPr id="96" name="TextBox 95">
            <a:extLst>
              <a:ext uri="{FF2B5EF4-FFF2-40B4-BE49-F238E27FC236}">
                <a16:creationId xmlns:a16="http://schemas.microsoft.com/office/drawing/2014/main" id="{C5CECD98-17A2-8347-8F87-73EEF74FBB5B}"/>
              </a:ext>
            </a:extLst>
          </p:cNvPr>
          <p:cNvSpPr txBox="1"/>
          <p:nvPr/>
        </p:nvSpPr>
        <p:spPr>
          <a:xfrm>
            <a:off x="3454300" y="4686029"/>
            <a:ext cx="1245854" cy="338554"/>
          </a:xfrm>
          <a:prstGeom prst="rect">
            <a:avLst/>
          </a:prstGeom>
          <a:noFill/>
        </p:spPr>
        <p:txBody>
          <a:bodyPr wrap="none" rtlCol="0">
            <a:spAutoFit/>
          </a:bodyPr>
          <a:lstStyle/>
          <a:p>
            <a:pPr algn="ctr" defTabSz="1219170"/>
            <a:r>
              <a:rPr lang="en-GB" sz="1600"/>
              <a:t>Data center</a:t>
            </a:r>
          </a:p>
        </p:txBody>
      </p:sp>
      <p:sp>
        <p:nvSpPr>
          <p:cNvPr id="128" name="Rectangle 87">
            <a:extLst>
              <a:ext uri="{FF2B5EF4-FFF2-40B4-BE49-F238E27FC236}">
                <a16:creationId xmlns:a16="http://schemas.microsoft.com/office/drawing/2014/main" id="{DC235D21-A529-8F49-86DD-8D55D314D3E6}"/>
              </a:ext>
            </a:extLst>
          </p:cNvPr>
          <p:cNvSpPr>
            <a:spLocks noChangeArrowheads="1"/>
          </p:cNvSpPr>
          <p:nvPr/>
        </p:nvSpPr>
        <p:spPr bwMode="ltGray">
          <a:xfrm>
            <a:off x="1238250" y="2761240"/>
            <a:ext cx="9715500" cy="424732"/>
          </a:xfrm>
          <a:prstGeom prst="rect">
            <a:avLst/>
          </a:prstGeom>
          <a:ln>
            <a:noFill/>
            <a:headEnd/>
            <a:tailEnd/>
          </a:ln>
        </p:spPr>
        <p:style>
          <a:lnRef idx="3">
            <a:schemeClr val="lt1"/>
          </a:lnRef>
          <a:fillRef idx="1">
            <a:schemeClr val="accent1"/>
          </a:fillRef>
          <a:effectRef idx="1">
            <a:schemeClr val="accent1"/>
          </a:effectRef>
          <a:fontRef idx="minor">
            <a:schemeClr val="lt1"/>
          </a:fontRef>
        </p:style>
        <p:txBody>
          <a:bodyPr wrap="square" tIns="73152" bIns="73152" anchor="ctr">
            <a:spAutoFit/>
          </a:bodyPr>
          <a:lstStyle/>
          <a:p>
            <a:pPr algn="ctr" defTabSz="457189" fontAlgn="auto">
              <a:spcBef>
                <a:spcPts val="0"/>
              </a:spcBef>
              <a:spcAft>
                <a:spcPts val="0"/>
              </a:spcAft>
              <a:defRPr/>
            </a:pPr>
            <a:r>
              <a:rPr lang="en-GB">
                <a:solidFill>
                  <a:schemeClr val="bg1"/>
                </a:solidFill>
                <a:latin typeface="+mj-lt"/>
              </a:rPr>
              <a:t>Enterprise data governance</a:t>
            </a:r>
          </a:p>
        </p:txBody>
      </p:sp>
      <p:sp>
        <p:nvSpPr>
          <p:cNvPr id="44" name="TextBox 43">
            <a:extLst>
              <a:ext uri="{FF2B5EF4-FFF2-40B4-BE49-F238E27FC236}">
                <a16:creationId xmlns:a16="http://schemas.microsoft.com/office/drawing/2014/main" id="{D7D1CF26-59DB-674B-B47B-C5DC99FE5223}"/>
              </a:ext>
            </a:extLst>
          </p:cNvPr>
          <p:cNvSpPr txBox="1"/>
          <p:nvPr/>
        </p:nvSpPr>
        <p:spPr>
          <a:xfrm>
            <a:off x="1036538" y="2043628"/>
            <a:ext cx="10118924" cy="369332"/>
          </a:xfrm>
          <a:prstGeom prst="rect">
            <a:avLst/>
          </a:prstGeom>
          <a:noFill/>
        </p:spPr>
        <p:txBody>
          <a:bodyPr wrap="none" rtlCol="0">
            <a:spAutoFit/>
          </a:bodyPr>
          <a:lstStyle/>
          <a:p>
            <a:pPr algn="ctr"/>
            <a:r>
              <a:rPr lang="en-GB" dirty="0">
                <a:solidFill>
                  <a:schemeClr val="tx1"/>
                </a:solidFill>
              </a:rPr>
              <a:t>Common vocabulary, data quality, data privacy, data access security, data retention, data lineage </a:t>
            </a:r>
          </a:p>
        </p:txBody>
      </p:sp>
      <p:sp>
        <p:nvSpPr>
          <p:cNvPr id="97" name="TextBox 96">
            <a:extLst>
              <a:ext uri="{FF2B5EF4-FFF2-40B4-BE49-F238E27FC236}">
                <a16:creationId xmlns:a16="http://schemas.microsoft.com/office/drawing/2014/main" id="{F12E9820-B3E1-44ED-BE59-49C9A1ECE4E0}"/>
              </a:ext>
            </a:extLst>
          </p:cNvPr>
          <p:cNvSpPr txBox="1"/>
          <p:nvPr/>
        </p:nvSpPr>
        <p:spPr>
          <a:xfrm>
            <a:off x="5896047" y="4686029"/>
            <a:ext cx="702949" cy="338554"/>
          </a:xfrm>
          <a:prstGeom prst="rect">
            <a:avLst/>
          </a:prstGeom>
          <a:noFill/>
        </p:spPr>
        <p:txBody>
          <a:bodyPr wrap="none" rtlCol="0">
            <a:spAutoFit/>
          </a:bodyPr>
          <a:lstStyle/>
          <a:p>
            <a:pPr algn="ctr" defTabSz="1219170"/>
            <a:r>
              <a:rPr lang="en-GB" sz="1600"/>
              <a:t>Azure</a:t>
            </a:r>
          </a:p>
        </p:txBody>
      </p:sp>
      <p:sp>
        <p:nvSpPr>
          <p:cNvPr id="98" name="TextBox 97">
            <a:extLst>
              <a:ext uri="{FF2B5EF4-FFF2-40B4-BE49-F238E27FC236}">
                <a16:creationId xmlns:a16="http://schemas.microsoft.com/office/drawing/2014/main" id="{91BFDAEF-FBD8-48B4-92A6-35354F86A18C}"/>
              </a:ext>
            </a:extLst>
          </p:cNvPr>
          <p:cNvSpPr txBox="1"/>
          <p:nvPr/>
        </p:nvSpPr>
        <p:spPr>
          <a:xfrm>
            <a:off x="7939119" y="4686029"/>
            <a:ext cx="611642" cy="338554"/>
          </a:xfrm>
          <a:prstGeom prst="rect">
            <a:avLst/>
          </a:prstGeom>
          <a:noFill/>
        </p:spPr>
        <p:txBody>
          <a:bodyPr wrap="none" rtlCol="0">
            <a:spAutoFit/>
          </a:bodyPr>
          <a:lstStyle/>
          <a:p>
            <a:pPr algn="ctr" defTabSz="1219170"/>
            <a:r>
              <a:rPr lang="en-GB" sz="1600"/>
              <a:t>AWS</a:t>
            </a:r>
          </a:p>
        </p:txBody>
      </p:sp>
      <p:sp>
        <p:nvSpPr>
          <p:cNvPr id="99" name="TextBox 98">
            <a:extLst>
              <a:ext uri="{FF2B5EF4-FFF2-40B4-BE49-F238E27FC236}">
                <a16:creationId xmlns:a16="http://schemas.microsoft.com/office/drawing/2014/main" id="{6EBA8772-D54C-4712-927F-2541F75CFCAA}"/>
              </a:ext>
            </a:extLst>
          </p:cNvPr>
          <p:cNvSpPr txBox="1"/>
          <p:nvPr/>
        </p:nvSpPr>
        <p:spPr>
          <a:xfrm>
            <a:off x="9526461" y="4686029"/>
            <a:ext cx="1431802" cy="338554"/>
          </a:xfrm>
          <a:prstGeom prst="rect">
            <a:avLst/>
          </a:prstGeom>
          <a:noFill/>
        </p:spPr>
        <p:txBody>
          <a:bodyPr wrap="none" rtlCol="0">
            <a:spAutoFit/>
          </a:bodyPr>
          <a:lstStyle/>
          <a:p>
            <a:pPr algn="ctr" defTabSz="1219170"/>
            <a:r>
              <a:rPr lang="en-GB" sz="1600"/>
              <a:t>Google Cloud</a:t>
            </a:r>
          </a:p>
        </p:txBody>
      </p:sp>
      <p:grpSp>
        <p:nvGrpSpPr>
          <p:cNvPr id="116" name="Group 315">
            <a:extLst>
              <a:ext uri="{FF2B5EF4-FFF2-40B4-BE49-F238E27FC236}">
                <a16:creationId xmlns:a16="http://schemas.microsoft.com/office/drawing/2014/main" id="{A065823B-5F58-5A45-BE9C-A84950A56974}"/>
              </a:ext>
            </a:extLst>
          </p:cNvPr>
          <p:cNvGrpSpPr>
            <a:grpSpLocks noChangeAspect="1"/>
          </p:cNvGrpSpPr>
          <p:nvPr/>
        </p:nvGrpSpPr>
        <p:grpSpPr bwMode="auto">
          <a:xfrm>
            <a:off x="1233503" y="3455144"/>
            <a:ext cx="899975" cy="899975"/>
            <a:chOff x="1614" y="2777"/>
            <a:chExt cx="312" cy="312"/>
          </a:xfrm>
        </p:grpSpPr>
        <p:sp>
          <p:nvSpPr>
            <p:cNvPr id="117" name="Line 316">
              <a:extLst>
                <a:ext uri="{FF2B5EF4-FFF2-40B4-BE49-F238E27FC236}">
                  <a16:creationId xmlns:a16="http://schemas.microsoft.com/office/drawing/2014/main" id="{D0DEDCEF-EAF6-2144-BF67-67DB888652CB}"/>
                </a:ext>
              </a:extLst>
            </p:cNvPr>
            <p:cNvSpPr>
              <a:spLocks noChangeShapeType="1"/>
            </p:cNvSpPr>
            <p:nvPr/>
          </p:nvSpPr>
          <p:spPr bwMode="auto">
            <a:xfrm flipH="1" flipV="1">
              <a:off x="1668" y="2831"/>
              <a:ext cx="205" cy="205"/>
            </a:xfrm>
            <a:prstGeom prst="line">
              <a:avLst/>
            </a:prstGeom>
            <a:noFill/>
            <a:ln w="7938" cap="flat">
              <a:solidFill>
                <a:srgbClr val="50E6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Line 317">
              <a:extLst>
                <a:ext uri="{FF2B5EF4-FFF2-40B4-BE49-F238E27FC236}">
                  <a16:creationId xmlns:a16="http://schemas.microsoft.com/office/drawing/2014/main" id="{A84F2CA3-F393-274B-924A-D55588FB5FC4}"/>
                </a:ext>
              </a:extLst>
            </p:cNvPr>
            <p:cNvSpPr>
              <a:spLocks noChangeShapeType="1"/>
            </p:cNvSpPr>
            <p:nvPr/>
          </p:nvSpPr>
          <p:spPr bwMode="auto">
            <a:xfrm flipV="1">
              <a:off x="1771" y="2792"/>
              <a:ext cx="0" cy="282"/>
            </a:xfrm>
            <a:prstGeom prst="line">
              <a:avLst/>
            </a:prstGeom>
            <a:noFill/>
            <a:ln w="7938" cap="flat">
              <a:solidFill>
                <a:srgbClr val="50E6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Line 318">
              <a:extLst>
                <a:ext uri="{FF2B5EF4-FFF2-40B4-BE49-F238E27FC236}">
                  <a16:creationId xmlns:a16="http://schemas.microsoft.com/office/drawing/2014/main" id="{C6859A97-086C-714E-9796-C1365A2F8DBE}"/>
                </a:ext>
              </a:extLst>
            </p:cNvPr>
            <p:cNvSpPr>
              <a:spLocks noChangeShapeType="1"/>
            </p:cNvSpPr>
            <p:nvPr/>
          </p:nvSpPr>
          <p:spPr bwMode="auto">
            <a:xfrm flipH="1">
              <a:off x="1668" y="2831"/>
              <a:ext cx="205" cy="205"/>
            </a:xfrm>
            <a:prstGeom prst="line">
              <a:avLst/>
            </a:prstGeom>
            <a:noFill/>
            <a:ln w="7938" cap="flat">
              <a:solidFill>
                <a:srgbClr val="50E6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Oval 319">
              <a:extLst>
                <a:ext uri="{FF2B5EF4-FFF2-40B4-BE49-F238E27FC236}">
                  <a16:creationId xmlns:a16="http://schemas.microsoft.com/office/drawing/2014/main" id="{1B7C7BFE-5988-7843-84C0-8A9DF0CF9FE9}"/>
                </a:ext>
              </a:extLst>
            </p:cNvPr>
            <p:cNvSpPr>
              <a:spLocks noChangeArrowheads="1"/>
            </p:cNvSpPr>
            <p:nvPr/>
          </p:nvSpPr>
          <p:spPr bwMode="auto">
            <a:xfrm>
              <a:off x="1858" y="3021"/>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Oval 320">
              <a:extLst>
                <a:ext uri="{FF2B5EF4-FFF2-40B4-BE49-F238E27FC236}">
                  <a16:creationId xmlns:a16="http://schemas.microsoft.com/office/drawing/2014/main" id="{2A5A0527-6176-3C41-83A0-744257688C0F}"/>
                </a:ext>
              </a:extLst>
            </p:cNvPr>
            <p:cNvSpPr>
              <a:spLocks noChangeArrowheads="1"/>
            </p:cNvSpPr>
            <p:nvPr/>
          </p:nvSpPr>
          <p:spPr bwMode="auto">
            <a:xfrm>
              <a:off x="1653" y="3021"/>
              <a:ext cx="29" cy="2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Oval 321">
              <a:extLst>
                <a:ext uri="{FF2B5EF4-FFF2-40B4-BE49-F238E27FC236}">
                  <a16:creationId xmlns:a16="http://schemas.microsoft.com/office/drawing/2014/main" id="{5BD50F0C-5336-D24F-A8C6-B3A849C1239F}"/>
                </a:ext>
              </a:extLst>
            </p:cNvPr>
            <p:cNvSpPr>
              <a:spLocks noChangeArrowheads="1"/>
            </p:cNvSpPr>
            <p:nvPr/>
          </p:nvSpPr>
          <p:spPr bwMode="auto">
            <a:xfrm>
              <a:off x="1653" y="2816"/>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Oval 322">
              <a:extLst>
                <a:ext uri="{FF2B5EF4-FFF2-40B4-BE49-F238E27FC236}">
                  <a16:creationId xmlns:a16="http://schemas.microsoft.com/office/drawing/2014/main" id="{B63EB8FD-5009-BC49-915B-B4B8FE777759}"/>
                </a:ext>
              </a:extLst>
            </p:cNvPr>
            <p:cNvSpPr>
              <a:spLocks noChangeArrowheads="1"/>
            </p:cNvSpPr>
            <p:nvPr/>
          </p:nvSpPr>
          <p:spPr bwMode="auto">
            <a:xfrm>
              <a:off x="1858" y="2816"/>
              <a:ext cx="29" cy="2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Line 323">
              <a:extLst>
                <a:ext uri="{FF2B5EF4-FFF2-40B4-BE49-F238E27FC236}">
                  <a16:creationId xmlns:a16="http://schemas.microsoft.com/office/drawing/2014/main" id="{6F4123A9-F739-5B4D-9F73-FB5322F107F3}"/>
                </a:ext>
              </a:extLst>
            </p:cNvPr>
            <p:cNvSpPr>
              <a:spLocks noChangeShapeType="1"/>
            </p:cNvSpPr>
            <p:nvPr/>
          </p:nvSpPr>
          <p:spPr bwMode="auto">
            <a:xfrm>
              <a:off x="1629" y="2933"/>
              <a:ext cx="282" cy="0"/>
            </a:xfrm>
            <a:prstGeom prst="line">
              <a:avLst/>
            </a:prstGeom>
            <a:noFill/>
            <a:ln w="7938" cap="flat">
              <a:solidFill>
                <a:srgbClr val="50E6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Oval 324">
              <a:extLst>
                <a:ext uri="{FF2B5EF4-FFF2-40B4-BE49-F238E27FC236}">
                  <a16:creationId xmlns:a16="http://schemas.microsoft.com/office/drawing/2014/main" id="{C4F9643B-10FC-CE47-9484-CB926B40BBF8}"/>
                </a:ext>
              </a:extLst>
            </p:cNvPr>
            <p:cNvSpPr>
              <a:spLocks noChangeArrowheads="1"/>
            </p:cNvSpPr>
            <p:nvPr/>
          </p:nvSpPr>
          <p:spPr bwMode="auto">
            <a:xfrm>
              <a:off x="1897" y="2919"/>
              <a:ext cx="29" cy="29"/>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Oval 325">
              <a:extLst>
                <a:ext uri="{FF2B5EF4-FFF2-40B4-BE49-F238E27FC236}">
                  <a16:creationId xmlns:a16="http://schemas.microsoft.com/office/drawing/2014/main" id="{FE7D3BED-DBF5-0B49-99D2-1734F92ADD50}"/>
                </a:ext>
              </a:extLst>
            </p:cNvPr>
            <p:cNvSpPr>
              <a:spLocks noChangeArrowheads="1"/>
            </p:cNvSpPr>
            <p:nvPr/>
          </p:nvSpPr>
          <p:spPr bwMode="auto">
            <a:xfrm>
              <a:off x="1614" y="2919"/>
              <a:ext cx="29" cy="29"/>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Oval 326">
              <a:extLst>
                <a:ext uri="{FF2B5EF4-FFF2-40B4-BE49-F238E27FC236}">
                  <a16:creationId xmlns:a16="http://schemas.microsoft.com/office/drawing/2014/main" id="{6C44AA0C-B647-F747-B2E4-0CFDF794F680}"/>
                </a:ext>
              </a:extLst>
            </p:cNvPr>
            <p:cNvSpPr>
              <a:spLocks noChangeArrowheads="1"/>
            </p:cNvSpPr>
            <p:nvPr/>
          </p:nvSpPr>
          <p:spPr bwMode="auto">
            <a:xfrm>
              <a:off x="1755" y="2777"/>
              <a:ext cx="30" cy="29"/>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Oval 327">
              <a:extLst>
                <a:ext uri="{FF2B5EF4-FFF2-40B4-BE49-F238E27FC236}">
                  <a16:creationId xmlns:a16="http://schemas.microsoft.com/office/drawing/2014/main" id="{8704D4F1-71DD-3040-861A-7F200E9CFFAB}"/>
                </a:ext>
              </a:extLst>
            </p:cNvPr>
            <p:cNvSpPr>
              <a:spLocks noChangeArrowheads="1"/>
            </p:cNvSpPr>
            <p:nvPr/>
          </p:nvSpPr>
          <p:spPr bwMode="auto">
            <a:xfrm>
              <a:off x="1755" y="3060"/>
              <a:ext cx="30" cy="29"/>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Oval 328">
              <a:extLst>
                <a:ext uri="{FF2B5EF4-FFF2-40B4-BE49-F238E27FC236}">
                  <a16:creationId xmlns:a16="http://schemas.microsoft.com/office/drawing/2014/main" id="{8BCF29F8-3D4E-0D4A-8873-87503858AD87}"/>
                </a:ext>
              </a:extLst>
            </p:cNvPr>
            <p:cNvSpPr>
              <a:spLocks noChangeArrowheads="1"/>
            </p:cNvSpPr>
            <p:nvPr/>
          </p:nvSpPr>
          <p:spPr bwMode="auto">
            <a:xfrm>
              <a:off x="1741" y="2904"/>
              <a:ext cx="58" cy="58"/>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1" name="Freeform 182">
            <a:extLst>
              <a:ext uri="{FF2B5EF4-FFF2-40B4-BE49-F238E27FC236}">
                <a16:creationId xmlns:a16="http://schemas.microsoft.com/office/drawing/2014/main" id="{E88307EF-244E-7A4A-AA93-F1259C3ECEDB}"/>
              </a:ext>
            </a:extLst>
          </p:cNvPr>
          <p:cNvSpPr/>
          <p:nvPr/>
        </p:nvSpPr>
        <p:spPr bwMode="auto">
          <a:xfrm>
            <a:off x="1906838" y="3993300"/>
            <a:ext cx="383508" cy="491868"/>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32" name="Freeform 74">
            <a:extLst>
              <a:ext uri="{FF2B5EF4-FFF2-40B4-BE49-F238E27FC236}">
                <a16:creationId xmlns:a16="http://schemas.microsoft.com/office/drawing/2014/main" id="{284A397E-1C7A-5041-B0C7-3100D1A1E647}"/>
              </a:ext>
            </a:extLst>
          </p:cNvPr>
          <p:cNvSpPr>
            <a:spLocks noChangeAspect="1"/>
          </p:cNvSpPr>
          <p:nvPr/>
        </p:nvSpPr>
        <p:spPr bwMode="auto">
          <a:xfrm>
            <a:off x="5531620" y="3534252"/>
            <a:ext cx="1416337" cy="869875"/>
          </a:xfrm>
          <a:custGeom>
            <a:avLst/>
            <a:gdLst>
              <a:gd name="T0" fmla="*/ 985 w 1109"/>
              <a:gd name="T1" fmla="*/ 426 h 682"/>
              <a:gd name="T2" fmla="*/ 982 w 1109"/>
              <a:gd name="T3" fmla="*/ 426 h 682"/>
              <a:gd name="T4" fmla="*/ 999 w 1109"/>
              <a:gd name="T5" fmla="*/ 341 h 682"/>
              <a:gd name="T6" fmla="*/ 777 w 1109"/>
              <a:gd name="T7" fmla="*/ 113 h 682"/>
              <a:gd name="T8" fmla="*/ 703 w 1109"/>
              <a:gd name="T9" fmla="*/ 127 h 682"/>
              <a:gd name="T10" fmla="*/ 444 w 1109"/>
              <a:gd name="T11" fmla="*/ 0 h 682"/>
              <a:gd name="T12" fmla="*/ 111 w 1109"/>
              <a:gd name="T13" fmla="*/ 341 h 682"/>
              <a:gd name="T14" fmla="*/ 122 w 1109"/>
              <a:gd name="T15" fmla="*/ 426 h 682"/>
              <a:gd name="T16" fmla="*/ 0 w 1109"/>
              <a:gd name="T17" fmla="*/ 554 h 682"/>
              <a:gd name="T18" fmla="*/ 125 w 1109"/>
              <a:gd name="T19" fmla="*/ 682 h 682"/>
              <a:gd name="T20" fmla="*/ 985 w 1109"/>
              <a:gd name="T21" fmla="*/ 682 h 682"/>
              <a:gd name="T22" fmla="*/ 1109 w 1109"/>
              <a:gd name="T23" fmla="*/ 554 h 682"/>
              <a:gd name="T24" fmla="*/ 985 w 1109"/>
              <a:gd name="T25" fmla="*/ 426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9" h="682">
                <a:moveTo>
                  <a:pt x="985" y="426"/>
                </a:moveTo>
                <a:cubicBezTo>
                  <a:pt x="982" y="426"/>
                  <a:pt x="982" y="426"/>
                  <a:pt x="982" y="426"/>
                </a:cubicBezTo>
                <a:cubicBezTo>
                  <a:pt x="993" y="400"/>
                  <a:pt x="999" y="371"/>
                  <a:pt x="999" y="341"/>
                </a:cubicBezTo>
                <a:cubicBezTo>
                  <a:pt x="999" y="215"/>
                  <a:pt x="899" y="113"/>
                  <a:pt x="777" y="113"/>
                </a:cubicBezTo>
                <a:cubicBezTo>
                  <a:pt x="751" y="113"/>
                  <a:pt x="726" y="118"/>
                  <a:pt x="703" y="127"/>
                </a:cubicBezTo>
                <a:cubicBezTo>
                  <a:pt x="642" y="49"/>
                  <a:pt x="548" y="0"/>
                  <a:pt x="444" y="0"/>
                </a:cubicBezTo>
                <a:cubicBezTo>
                  <a:pt x="260" y="0"/>
                  <a:pt x="111" y="152"/>
                  <a:pt x="111" y="341"/>
                </a:cubicBezTo>
                <a:cubicBezTo>
                  <a:pt x="111" y="370"/>
                  <a:pt x="115" y="399"/>
                  <a:pt x="122" y="426"/>
                </a:cubicBezTo>
                <a:cubicBezTo>
                  <a:pt x="54" y="428"/>
                  <a:pt x="0" y="484"/>
                  <a:pt x="0" y="554"/>
                </a:cubicBezTo>
                <a:cubicBezTo>
                  <a:pt x="0" y="625"/>
                  <a:pt x="56" y="682"/>
                  <a:pt x="125" y="682"/>
                </a:cubicBezTo>
                <a:cubicBezTo>
                  <a:pt x="985" y="682"/>
                  <a:pt x="985" y="682"/>
                  <a:pt x="985" y="682"/>
                </a:cubicBezTo>
                <a:cubicBezTo>
                  <a:pt x="1054" y="682"/>
                  <a:pt x="1109" y="625"/>
                  <a:pt x="1109" y="554"/>
                </a:cubicBezTo>
                <a:cubicBezTo>
                  <a:pt x="1109" y="483"/>
                  <a:pt x="1054" y="426"/>
                  <a:pt x="985" y="42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33" name="Group 132">
            <a:extLst>
              <a:ext uri="{FF2B5EF4-FFF2-40B4-BE49-F238E27FC236}">
                <a16:creationId xmlns:a16="http://schemas.microsoft.com/office/drawing/2014/main" id="{11661125-0D8F-9B4F-88F7-37162794E4D8}"/>
              </a:ext>
            </a:extLst>
          </p:cNvPr>
          <p:cNvGrpSpPr/>
          <p:nvPr/>
        </p:nvGrpSpPr>
        <p:grpSpPr>
          <a:xfrm>
            <a:off x="6008200" y="3673451"/>
            <a:ext cx="383508" cy="491868"/>
            <a:chOff x="4301866" y="4064534"/>
            <a:chExt cx="383508" cy="491868"/>
          </a:xfrm>
        </p:grpSpPr>
        <p:sp>
          <p:nvSpPr>
            <p:cNvPr id="134" name="Oval 133">
              <a:extLst>
                <a:ext uri="{FF2B5EF4-FFF2-40B4-BE49-F238E27FC236}">
                  <a16:creationId xmlns:a16="http://schemas.microsoft.com/office/drawing/2014/main" id="{D8B2FBC9-6697-474D-8C8B-F130E5513628}"/>
                </a:ext>
              </a:extLst>
            </p:cNvPr>
            <p:cNvSpPr/>
            <p:nvPr/>
          </p:nvSpPr>
          <p:spPr bwMode="auto">
            <a:xfrm>
              <a:off x="4340432" y="4080694"/>
              <a:ext cx="344941" cy="133604"/>
            </a:xfrm>
            <a:prstGeom prst="ellipse">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5" name="Freeform 182">
              <a:extLst>
                <a:ext uri="{FF2B5EF4-FFF2-40B4-BE49-F238E27FC236}">
                  <a16:creationId xmlns:a16="http://schemas.microsoft.com/office/drawing/2014/main" id="{0B71AAF6-48A8-524D-9D81-BD22BF814662}"/>
                </a:ext>
              </a:extLst>
            </p:cNvPr>
            <p:cNvSpPr/>
            <p:nvPr/>
          </p:nvSpPr>
          <p:spPr bwMode="auto">
            <a:xfrm>
              <a:off x="4301866" y="4064534"/>
              <a:ext cx="383508" cy="491868"/>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w="635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sp>
        <p:nvSpPr>
          <p:cNvPr id="136" name="Freeform 182">
            <a:extLst>
              <a:ext uri="{FF2B5EF4-FFF2-40B4-BE49-F238E27FC236}">
                <a16:creationId xmlns:a16="http://schemas.microsoft.com/office/drawing/2014/main" id="{8BFF37B6-98E1-CF47-9CB1-C49924ADFC3E}"/>
              </a:ext>
            </a:extLst>
          </p:cNvPr>
          <p:cNvSpPr/>
          <p:nvPr/>
        </p:nvSpPr>
        <p:spPr bwMode="auto">
          <a:xfrm>
            <a:off x="4559211" y="3794125"/>
            <a:ext cx="383508" cy="491868"/>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w="63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37" name="Oval 136">
            <a:extLst>
              <a:ext uri="{FF2B5EF4-FFF2-40B4-BE49-F238E27FC236}">
                <a16:creationId xmlns:a16="http://schemas.microsoft.com/office/drawing/2014/main" id="{87A8352A-431E-4B4F-8B74-A7C81D8D8551}"/>
              </a:ext>
            </a:extLst>
          </p:cNvPr>
          <p:cNvSpPr/>
          <p:nvPr/>
        </p:nvSpPr>
        <p:spPr bwMode="auto">
          <a:xfrm>
            <a:off x="4448256" y="3937842"/>
            <a:ext cx="344941" cy="133604"/>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8" name="Freeform 182">
            <a:extLst>
              <a:ext uri="{FF2B5EF4-FFF2-40B4-BE49-F238E27FC236}">
                <a16:creationId xmlns:a16="http://schemas.microsoft.com/office/drawing/2014/main" id="{658F9192-431A-D249-838B-F3C1A8F3D72C}"/>
              </a:ext>
            </a:extLst>
          </p:cNvPr>
          <p:cNvSpPr/>
          <p:nvPr/>
        </p:nvSpPr>
        <p:spPr bwMode="auto">
          <a:xfrm>
            <a:off x="4421492" y="3919385"/>
            <a:ext cx="383508" cy="491868"/>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w="63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nvGrpSpPr>
          <p:cNvPr id="139" name="Group 105">
            <a:extLst>
              <a:ext uri="{FF2B5EF4-FFF2-40B4-BE49-F238E27FC236}">
                <a16:creationId xmlns:a16="http://schemas.microsoft.com/office/drawing/2014/main" id="{11AD8CF2-B99F-1243-B736-7868BF5CD423}"/>
              </a:ext>
            </a:extLst>
          </p:cNvPr>
          <p:cNvGrpSpPr>
            <a:grpSpLocks noChangeAspect="1"/>
          </p:cNvGrpSpPr>
          <p:nvPr/>
        </p:nvGrpSpPr>
        <p:grpSpPr bwMode="auto">
          <a:xfrm>
            <a:off x="3471034" y="3542456"/>
            <a:ext cx="886627" cy="886627"/>
            <a:chOff x="2208" y="2781"/>
            <a:chExt cx="312" cy="312"/>
          </a:xfrm>
        </p:grpSpPr>
        <p:sp>
          <p:nvSpPr>
            <p:cNvPr id="140" name="AutoShape 104">
              <a:extLst>
                <a:ext uri="{FF2B5EF4-FFF2-40B4-BE49-F238E27FC236}">
                  <a16:creationId xmlns:a16="http://schemas.microsoft.com/office/drawing/2014/main" id="{9315CD1A-5B09-8A4D-956E-B4A85D6C16C6}"/>
                </a:ext>
              </a:extLst>
            </p:cNvPr>
            <p:cNvSpPr>
              <a:spLocks noChangeAspect="1" noChangeArrowheads="1" noTextEdit="1"/>
            </p:cNvSpPr>
            <p:nvPr/>
          </p:nvSpPr>
          <p:spPr bwMode="auto">
            <a:xfrm>
              <a:off x="2208" y="2781"/>
              <a:ext cx="31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106">
              <a:extLst>
                <a:ext uri="{FF2B5EF4-FFF2-40B4-BE49-F238E27FC236}">
                  <a16:creationId xmlns:a16="http://schemas.microsoft.com/office/drawing/2014/main" id="{476A0329-EA19-5740-9684-6ACC33EB2842}"/>
                </a:ext>
              </a:extLst>
            </p:cNvPr>
            <p:cNvSpPr>
              <a:spLocks noChangeArrowheads="1"/>
            </p:cNvSpPr>
            <p:nvPr/>
          </p:nvSpPr>
          <p:spPr bwMode="auto">
            <a:xfrm>
              <a:off x="2208" y="2781"/>
              <a:ext cx="312" cy="3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Rectangle 107">
              <a:extLst>
                <a:ext uri="{FF2B5EF4-FFF2-40B4-BE49-F238E27FC236}">
                  <a16:creationId xmlns:a16="http://schemas.microsoft.com/office/drawing/2014/main" id="{944016A5-7290-6544-B8F6-59B04202823A}"/>
                </a:ext>
              </a:extLst>
            </p:cNvPr>
            <p:cNvSpPr>
              <a:spLocks noChangeArrowheads="1"/>
            </p:cNvSpPr>
            <p:nvPr/>
          </p:nvSpPr>
          <p:spPr bwMode="auto">
            <a:xfrm>
              <a:off x="2208" y="2791"/>
              <a:ext cx="312" cy="58"/>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Rectangle 108">
              <a:extLst>
                <a:ext uri="{FF2B5EF4-FFF2-40B4-BE49-F238E27FC236}">
                  <a16:creationId xmlns:a16="http://schemas.microsoft.com/office/drawing/2014/main" id="{5C1E42EA-C0BB-9949-B752-00118E78197A}"/>
                </a:ext>
              </a:extLst>
            </p:cNvPr>
            <p:cNvSpPr>
              <a:spLocks noChangeArrowheads="1"/>
            </p:cNvSpPr>
            <p:nvPr/>
          </p:nvSpPr>
          <p:spPr bwMode="auto">
            <a:xfrm>
              <a:off x="2208" y="2869"/>
              <a:ext cx="312" cy="58"/>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Rectangle 109">
              <a:extLst>
                <a:ext uri="{FF2B5EF4-FFF2-40B4-BE49-F238E27FC236}">
                  <a16:creationId xmlns:a16="http://schemas.microsoft.com/office/drawing/2014/main" id="{80B68A4A-6E75-1745-8288-7640FF21ED56}"/>
                </a:ext>
              </a:extLst>
            </p:cNvPr>
            <p:cNvSpPr>
              <a:spLocks noChangeArrowheads="1"/>
            </p:cNvSpPr>
            <p:nvPr/>
          </p:nvSpPr>
          <p:spPr bwMode="auto">
            <a:xfrm>
              <a:off x="2208" y="2947"/>
              <a:ext cx="312" cy="58"/>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Rectangle 110">
              <a:extLst>
                <a:ext uri="{FF2B5EF4-FFF2-40B4-BE49-F238E27FC236}">
                  <a16:creationId xmlns:a16="http://schemas.microsoft.com/office/drawing/2014/main" id="{113CEE50-18B9-FE41-96B1-FD62D7570EBF}"/>
                </a:ext>
              </a:extLst>
            </p:cNvPr>
            <p:cNvSpPr>
              <a:spLocks noChangeArrowheads="1"/>
            </p:cNvSpPr>
            <p:nvPr/>
          </p:nvSpPr>
          <p:spPr bwMode="auto">
            <a:xfrm>
              <a:off x="2208" y="3025"/>
              <a:ext cx="312" cy="58"/>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Oval 111">
              <a:extLst>
                <a:ext uri="{FF2B5EF4-FFF2-40B4-BE49-F238E27FC236}">
                  <a16:creationId xmlns:a16="http://schemas.microsoft.com/office/drawing/2014/main" id="{F7F69FB3-C679-0945-96F4-A96540977F0A}"/>
                </a:ext>
              </a:extLst>
            </p:cNvPr>
            <p:cNvSpPr>
              <a:spLocks noChangeArrowheads="1"/>
            </p:cNvSpPr>
            <p:nvPr/>
          </p:nvSpPr>
          <p:spPr bwMode="auto">
            <a:xfrm>
              <a:off x="2227" y="3040"/>
              <a:ext cx="30" cy="2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Oval 112">
              <a:extLst>
                <a:ext uri="{FF2B5EF4-FFF2-40B4-BE49-F238E27FC236}">
                  <a16:creationId xmlns:a16="http://schemas.microsoft.com/office/drawing/2014/main" id="{57334E2A-4825-F744-BD99-12F4DA544340}"/>
                </a:ext>
              </a:extLst>
            </p:cNvPr>
            <p:cNvSpPr>
              <a:spLocks noChangeArrowheads="1"/>
            </p:cNvSpPr>
            <p:nvPr/>
          </p:nvSpPr>
          <p:spPr bwMode="auto">
            <a:xfrm>
              <a:off x="2271" y="3040"/>
              <a:ext cx="30" cy="2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Oval 113">
              <a:extLst>
                <a:ext uri="{FF2B5EF4-FFF2-40B4-BE49-F238E27FC236}">
                  <a16:creationId xmlns:a16="http://schemas.microsoft.com/office/drawing/2014/main" id="{079B3498-A982-5E46-849B-AFF6ADE0D36F}"/>
                </a:ext>
              </a:extLst>
            </p:cNvPr>
            <p:cNvSpPr>
              <a:spLocks noChangeArrowheads="1"/>
            </p:cNvSpPr>
            <p:nvPr/>
          </p:nvSpPr>
          <p:spPr bwMode="auto">
            <a:xfrm>
              <a:off x="2315" y="3040"/>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Oval 114">
              <a:extLst>
                <a:ext uri="{FF2B5EF4-FFF2-40B4-BE49-F238E27FC236}">
                  <a16:creationId xmlns:a16="http://schemas.microsoft.com/office/drawing/2014/main" id="{589970D5-DC5C-1642-9F68-94B77857AEA0}"/>
                </a:ext>
              </a:extLst>
            </p:cNvPr>
            <p:cNvSpPr>
              <a:spLocks noChangeArrowheads="1"/>
            </p:cNvSpPr>
            <p:nvPr/>
          </p:nvSpPr>
          <p:spPr bwMode="auto">
            <a:xfrm>
              <a:off x="2227" y="2961"/>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Oval 115">
              <a:extLst>
                <a:ext uri="{FF2B5EF4-FFF2-40B4-BE49-F238E27FC236}">
                  <a16:creationId xmlns:a16="http://schemas.microsoft.com/office/drawing/2014/main" id="{1CAB2B56-BA32-1C43-9DE0-2280C78F07F4}"/>
                </a:ext>
              </a:extLst>
            </p:cNvPr>
            <p:cNvSpPr>
              <a:spLocks noChangeArrowheads="1"/>
            </p:cNvSpPr>
            <p:nvPr/>
          </p:nvSpPr>
          <p:spPr bwMode="auto">
            <a:xfrm>
              <a:off x="2271" y="2961"/>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Oval 116">
              <a:extLst>
                <a:ext uri="{FF2B5EF4-FFF2-40B4-BE49-F238E27FC236}">
                  <a16:creationId xmlns:a16="http://schemas.microsoft.com/office/drawing/2014/main" id="{F79866DE-FAFE-B344-970F-0B8118ED1BCF}"/>
                </a:ext>
              </a:extLst>
            </p:cNvPr>
            <p:cNvSpPr>
              <a:spLocks noChangeArrowheads="1"/>
            </p:cNvSpPr>
            <p:nvPr/>
          </p:nvSpPr>
          <p:spPr bwMode="auto">
            <a:xfrm>
              <a:off x="2315" y="2961"/>
              <a:ext cx="29" cy="3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Oval 117">
              <a:extLst>
                <a:ext uri="{FF2B5EF4-FFF2-40B4-BE49-F238E27FC236}">
                  <a16:creationId xmlns:a16="http://schemas.microsoft.com/office/drawing/2014/main" id="{1A464CB4-8751-F047-BBEC-BC6C60CDC1B8}"/>
                </a:ext>
              </a:extLst>
            </p:cNvPr>
            <p:cNvSpPr>
              <a:spLocks noChangeArrowheads="1"/>
            </p:cNvSpPr>
            <p:nvPr/>
          </p:nvSpPr>
          <p:spPr bwMode="auto">
            <a:xfrm>
              <a:off x="2227" y="2883"/>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Oval 118">
              <a:extLst>
                <a:ext uri="{FF2B5EF4-FFF2-40B4-BE49-F238E27FC236}">
                  <a16:creationId xmlns:a16="http://schemas.microsoft.com/office/drawing/2014/main" id="{37939CFB-688B-D742-B2D2-C86265267062}"/>
                </a:ext>
              </a:extLst>
            </p:cNvPr>
            <p:cNvSpPr>
              <a:spLocks noChangeArrowheads="1"/>
            </p:cNvSpPr>
            <p:nvPr/>
          </p:nvSpPr>
          <p:spPr bwMode="auto">
            <a:xfrm>
              <a:off x="2271" y="2883"/>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Oval 119">
              <a:extLst>
                <a:ext uri="{FF2B5EF4-FFF2-40B4-BE49-F238E27FC236}">
                  <a16:creationId xmlns:a16="http://schemas.microsoft.com/office/drawing/2014/main" id="{B86561FB-1C39-EE4B-A13E-F729D50642CD}"/>
                </a:ext>
              </a:extLst>
            </p:cNvPr>
            <p:cNvSpPr>
              <a:spLocks noChangeArrowheads="1"/>
            </p:cNvSpPr>
            <p:nvPr/>
          </p:nvSpPr>
          <p:spPr bwMode="auto">
            <a:xfrm>
              <a:off x="2315" y="2883"/>
              <a:ext cx="29" cy="3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Oval 120">
              <a:extLst>
                <a:ext uri="{FF2B5EF4-FFF2-40B4-BE49-F238E27FC236}">
                  <a16:creationId xmlns:a16="http://schemas.microsoft.com/office/drawing/2014/main" id="{1D4CE824-B40D-CA4C-B69F-09A12A632D03}"/>
                </a:ext>
              </a:extLst>
            </p:cNvPr>
            <p:cNvSpPr>
              <a:spLocks noChangeArrowheads="1"/>
            </p:cNvSpPr>
            <p:nvPr/>
          </p:nvSpPr>
          <p:spPr bwMode="auto">
            <a:xfrm>
              <a:off x="2227" y="2805"/>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Oval 121">
              <a:extLst>
                <a:ext uri="{FF2B5EF4-FFF2-40B4-BE49-F238E27FC236}">
                  <a16:creationId xmlns:a16="http://schemas.microsoft.com/office/drawing/2014/main" id="{93EDCB20-145F-5F48-A424-E917B0E67D08}"/>
                </a:ext>
              </a:extLst>
            </p:cNvPr>
            <p:cNvSpPr>
              <a:spLocks noChangeArrowheads="1"/>
            </p:cNvSpPr>
            <p:nvPr/>
          </p:nvSpPr>
          <p:spPr bwMode="auto">
            <a:xfrm>
              <a:off x="2271" y="2805"/>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Oval 122">
              <a:extLst>
                <a:ext uri="{FF2B5EF4-FFF2-40B4-BE49-F238E27FC236}">
                  <a16:creationId xmlns:a16="http://schemas.microsoft.com/office/drawing/2014/main" id="{6E960A63-FFBB-8841-AB2A-22E37AED6F42}"/>
                </a:ext>
              </a:extLst>
            </p:cNvPr>
            <p:cNvSpPr>
              <a:spLocks noChangeArrowheads="1"/>
            </p:cNvSpPr>
            <p:nvPr/>
          </p:nvSpPr>
          <p:spPr bwMode="auto">
            <a:xfrm>
              <a:off x="2315" y="2805"/>
              <a:ext cx="29" cy="3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8" name="Freeform 74">
            <a:extLst>
              <a:ext uri="{FF2B5EF4-FFF2-40B4-BE49-F238E27FC236}">
                <a16:creationId xmlns:a16="http://schemas.microsoft.com/office/drawing/2014/main" id="{06888197-E90C-1843-8595-8E3B3238D2ED}"/>
              </a:ext>
            </a:extLst>
          </p:cNvPr>
          <p:cNvSpPr>
            <a:spLocks noChangeAspect="1"/>
          </p:cNvSpPr>
          <p:nvPr/>
        </p:nvSpPr>
        <p:spPr bwMode="auto">
          <a:xfrm>
            <a:off x="7529039" y="3534252"/>
            <a:ext cx="1416337" cy="869875"/>
          </a:xfrm>
          <a:custGeom>
            <a:avLst/>
            <a:gdLst>
              <a:gd name="T0" fmla="*/ 985 w 1109"/>
              <a:gd name="T1" fmla="*/ 426 h 682"/>
              <a:gd name="T2" fmla="*/ 982 w 1109"/>
              <a:gd name="T3" fmla="*/ 426 h 682"/>
              <a:gd name="T4" fmla="*/ 999 w 1109"/>
              <a:gd name="T5" fmla="*/ 341 h 682"/>
              <a:gd name="T6" fmla="*/ 777 w 1109"/>
              <a:gd name="T7" fmla="*/ 113 h 682"/>
              <a:gd name="T8" fmla="*/ 703 w 1109"/>
              <a:gd name="T9" fmla="*/ 127 h 682"/>
              <a:gd name="T10" fmla="*/ 444 w 1109"/>
              <a:gd name="T11" fmla="*/ 0 h 682"/>
              <a:gd name="T12" fmla="*/ 111 w 1109"/>
              <a:gd name="T13" fmla="*/ 341 h 682"/>
              <a:gd name="T14" fmla="*/ 122 w 1109"/>
              <a:gd name="T15" fmla="*/ 426 h 682"/>
              <a:gd name="T16" fmla="*/ 0 w 1109"/>
              <a:gd name="T17" fmla="*/ 554 h 682"/>
              <a:gd name="T18" fmla="*/ 125 w 1109"/>
              <a:gd name="T19" fmla="*/ 682 h 682"/>
              <a:gd name="T20" fmla="*/ 985 w 1109"/>
              <a:gd name="T21" fmla="*/ 682 h 682"/>
              <a:gd name="T22" fmla="*/ 1109 w 1109"/>
              <a:gd name="T23" fmla="*/ 554 h 682"/>
              <a:gd name="T24" fmla="*/ 985 w 1109"/>
              <a:gd name="T25" fmla="*/ 426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9" h="682">
                <a:moveTo>
                  <a:pt x="985" y="426"/>
                </a:moveTo>
                <a:cubicBezTo>
                  <a:pt x="982" y="426"/>
                  <a:pt x="982" y="426"/>
                  <a:pt x="982" y="426"/>
                </a:cubicBezTo>
                <a:cubicBezTo>
                  <a:pt x="993" y="400"/>
                  <a:pt x="999" y="371"/>
                  <a:pt x="999" y="341"/>
                </a:cubicBezTo>
                <a:cubicBezTo>
                  <a:pt x="999" y="215"/>
                  <a:pt x="899" y="113"/>
                  <a:pt x="777" y="113"/>
                </a:cubicBezTo>
                <a:cubicBezTo>
                  <a:pt x="751" y="113"/>
                  <a:pt x="726" y="118"/>
                  <a:pt x="703" y="127"/>
                </a:cubicBezTo>
                <a:cubicBezTo>
                  <a:pt x="642" y="49"/>
                  <a:pt x="548" y="0"/>
                  <a:pt x="444" y="0"/>
                </a:cubicBezTo>
                <a:cubicBezTo>
                  <a:pt x="260" y="0"/>
                  <a:pt x="111" y="152"/>
                  <a:pt x="111" y="341"/>
                </a:cubicBezTo>
                <a:cubicBezTo>
                  <a:pt x="111" y="370"/>
                  <a:pt x="115" y="399"/>
                  <a:pt x="122" y="426"/>
                </a:cubicBezTo>
                <a:cubicBezTo>
                  <a:pt x="54" y="428"/>
                  <a:pt x="0" y="484"/>
                  <a:pt x="0" y="554"/>
                </a:cubicBezTo>
                <a:cubicBezTo>
                  <a:pt x="0" y="625"/>
                  <a:pt x="56" y="682"/>
                  <a:pt x="125" y="682"/>
                </a:cubicBezTo>
                <a:cubicBezTo>
                  <a:pt x="985" y="682"/>
                  <a:pt x="985" y="682"/>
                  <a:pt x="985" y="682"/>
                </a:cubicBezTo>
                <a:cubicBezTo>
                  <a:pt x="1054" y="682"/>
                  <a:pt x="1109" y="625"/>
                  <a:pt x="1109" y="554"/>
                </a:cubicBezTo>
                <a:cubicBezTo>
                  <a:pt x="1109" y="483"/>
                  <a:pt x="1054" y="426"/>
                  <a:pt x="985" y="42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74">
            <a:extLst>
              <a:ext uri="{FF2B5EF4-FFF2-40B4-BE49-F238E27FC236}">
                <a16:creationId xmlns:a16="http://schemas.microsoft.com/office/drawing/2014/main" id="{102C3ABF-70BD-6A49-A8E8-D42B719515B2}"/>
              </a:ext>
            </a:extLst>
          </p:cNvPr>
          <p:cNvSpPr>
            <a:spLocks noChangeAspect="1"/>
          </p:cNvSpPr>
          <p:nvPr/>
        </p:nvSpPr>
        <p:spPr bwMode="auto">
          <a:xfrm>
            <a:off x="9526461" y="3534252"/>
            <a:ext cx="1416337" cy="869875"/>
          </a:xfrm>
          <a:custGeom>
            <a:avLst/>
            <a:gdLst>
              <a:gd name="T0" fmla="*/ 985 w 1109"/>
              <a:gd name="T1" fmla="*/ 426 h 682"/>
              <a:gd name="T2" fmla="*/ 982 w 1109"/>
              <a:gd name="T3" fmla="*/ 426 h 682"/>
              <a:gd name="T4" fmla="*/ 999 w 1109"/>
              <a:gd name="T5" fmla="*/ 341 h 682"/>
              <a:gd name="T6" fmla="*/ 777 w 1109"/>
              <a:gd name="T7" fmla="*/ 113 h 682"/>
              <a:gd name="T8" fmla="*/ 703 w 1109"/>
              <a:gd name="T9" fmla="*/ 127 h 682"/>
              <a:gd name="T10" fmla="*/ 444 w 1109"/>
              <a:gd name="T11" fmla="*/ 0 h 682"/>
              <a:gd name="T12" fmla="*/ 111 w 1109"/>
              <a:gd name="T13" fmla="*/ 341 h 682"/>
              <a:gd name="T14" fmla="*/ 122 w 1109"/>
              <a:gd name="T15" fmla="*/ 426 h 682"/>
              <a:gd name="T16" fmla="*/ 0 w 1109"/>
              <a:gd name="T17" fmla="*/ 554 h 682"/>
              <a:gd name="T18" fmla="*/ 125 w 1109"/>
              <a:gd name="T19" fmla="*/ 682 h 682"/>
              <a:gd name="T20" fmla="*/ 985 w 1109"/>
              <a:gd name="T21" fmla="*/ 682 h 682"/>
              <a:gd name="T22" fmla="*/ 1109 w 1109"/>
              <a:gd name="T23" fmla="*/ 554 h 682"/>
              <a:gd name="T24" fmla="*/ 985 w 1109"/>
              <a:gd name="T25" fmla="*/ 426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9" h="682">
                <a:moveTo>
                  <a:pt x="985" y="426"/>
                </a:moveTo>
                <a:cubicBezTo>
                  <a:pt x="982" y="426"/>
                  <a:pt x="982" y="426"/>
                  <a:pt x="982" y="426"/>
                </a:cubicBezTo>
                <a:cubicBezTo>
                  <a:pt x="993" y="400"/>
                  <a:pt x="999" y="371"/>
                  <a:pt x="999" y="341"/>
                </a:cubicBezTo>
                <a:cubicBezTo>
                  <a:pt x="999" y="215"/>
                  <a:pt x="899" y="113"/>
                  <a:pt x="777" y="113"/>
                </a:cubicBezTo>
                <a:cubicBezTo>
                  <a:pt x="751" y="113"/>
                  <a:pt x="726" y="118"/>
                  <a:pt x="703" y="127"/>
                </a:cubicBezTo>
                <a:cubicBezTo>
                  <a:pt x="642" y="49"/>
                  <a:pt x="548" y="0"/>
                  <a:pt x="444" y="0"/>
                </a:cubicBezTo>
                <a:cubicBezTo>
                  <a:pt x="260" y="0"/>
                  <a:pt x="111" y="152"/>
                  <a:pt x="111" y="341"/>
                </a:cubicBezTo>
                <a:cubicBezTo>
                  <a:pt x="111" y="370"/>
                  <a:pt x="115" y="399"/>
                  <a:pt x="122" y="426"/>
                </a:cubicBezTo>
                <a:cubicBezTo>
                  <a:pt x="54" y="428"/>
                  <a:pt x="0" y="484"/>
                  <a:pt x="0" y="554"/>
                </a:cubicBezTo>
                <a:cubicBezTo>
                  <a:pt x="0" y="625"/>
                  <a:pt x="56" y="682"/>
                  <a:pt x="125" y="682"/>
                </a:cubicBezTo>
                <a:cubicBezTo>
                  <a:pt x="985" y="682"/>
                  <a:pt x="985" y="682"/>
                  <a:pt x="985" y="682"/>
                </a:cubicBezTo>
                <a:cubicBezTo>
                  <a:pt x="1054" y="682"/>
                  <a:pt x="1109" y="625"/>
                  <a:pt x="1109" y="554"/>
                </a:cubicBezTo>
                <a:cubicBezTo>
                  <a:pt x="1109" y="483"/>
                  <a:pt x="1054" y="426"/>
                  <a:pt x="985" y="42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60" name="Group 159">
            <a:extLst>
              <a:ext uri="{FF2B5EF4-FFF2-40B4-BE49-F238E27FC236}">
                <a16:creationId xmlns:a16="http://schemas.microsoft.com/office/drawing/2014/main" id="{460A65F0-2850-514A-80DD-FB1D56ADC93F}"/>
              </a:ext>
            </a:extLst>
          </p:cNvPr>
          <p:cNvGrpSpPr/>
          <p:nvPr/>
        </p:nvGrpSpPr>
        <p:grpSpPr>
          <a:xfrm>
            <a:off x="4294133" y="4072408"/>
            <a:ext cx="383508" cy="491868"/>
            <a:chOff x="4301866" y="4064534"/>
            <a:chExt cx="383508" cy="491868"/>
          </a:xfrm>
        </p:grpSpPr>
        <p:sp>
          <p:nvSpPr>
            <p:cNvPr id="161" name="Oval 160">
              <a:extLst>
                <a:ext uri="{FF2B5EF4-FFF2-40B4-BE49-F238E27FC236}">
                  <a16:creationId xmlns:a16="http://schemas.microsoft.com/office/drawing/2014/main" id="{FEA8D456-4CC6-0042-A7F4-8C9692BEE5D4}"/>
                </a:ext>
              </a:extLst>
            </p:cNvPr>
            <p:cNvSpPr/>
            <p:nvPr/>
          </p:nvSpPr>
          <p:spPr bwMode="auto">
            <a:xfrm>
              <a:off x="4340432" y="4080694"/>
              <a:ext cx="344941" cy="133604"/>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162" name="Freeform 182">
              <a:extLst>
                <a:ext uri="{FF2B5EF4-FFF2-40B4-BE49-F238E27FC236}">
                  <a16:creationId xmlns:a16="http://schemas.microsoft.com/office/drawing/2014/main" id="{1D73B8B3-5EE8-8F45-836D-FE5A6D7DCD66}"/>
                </a:ext>
              </a:extLst>
            </p:cNvPr>
            <p:cNvSpPr/>
            <p:nvPr/>
          </p:nvSpPr>
          <p:spPr bwMode="auto">
            <a:xfrm>
              <a:off x="4301866" y="4064534"/>
              <a:ext cx="383508" cy="491868"/>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w="63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163" name="Group 162">
            <a:extLst>
              <a:ext uri="{FF2B5EF4-FFF2-40B4-BE49-F238E27FC236}">
                <a16:creationId xmlns:a16="http://schemas.microsoft.com/office/drawing/2014/main" id="{DBCD83C1-6A85-0B47-8833-765340B57DCD}"/>
              </a:ext>
            </a:extLst>
          </p:cNvPr>
          <p:cNvGrpSpPr/>
          <p:nvPr/>
        </p:nvGrpSpPr>
        <p:grpSpPr>
          <a:xfrm>
            <a:off x="5813327" y="3830847"/>
            <a:ext cx="383508" cy="491868"/>
            <a:chOff x="4301866" y="4064534"/>
            <a:chExt cx="383508" cy="491868"/>
          </a:xfrm>
        </p:grpSpPr>
        <p:sp>
          <p:nvSpPr>
            <p:cNvPr id="164" name="Oval 163">
              <a:extLst>
                <a:ext uri="{FF2B5EF4-FFF2-40B4-BE49-F238E27FC236}">
                  <a16:creationId xmlns:a16="http://schemas.microsoft.com/office/drawing/2014/main" id="{E06D6489-A3B0-0049-BF9D-DDEAE4ECDD88}"/>
                </a:ext>
              </a:extLst>
            </p:cNvPr>
            <p:cNvSpPr/>
            <p:nvPr/>
          </p:nvSpPr>
          <p:spPr bwMode="auto">
            <a:xfrm>
              <a:off x="4340432" y="4080694"/>
              <a:ext cx="344941" cy="133604"/>
            </a:xfrm>
            <a:prstGeom prst="ellipse">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165" name="Freeform 182">
              <a:extLst>
                <a:ext uri="{FF2B5EF4-FFF2-40B4-BE49-F238E27FC236}">
                  <a16:creationId xmlns:a16="http://schemas.microsoft.com/office/drawing/2014/main" id="{2F06F7AC-60B9-7A4B-972F-1C6EAF32CF07}"/>
                </a:ext>
              </a:extLst>
            </p:cNvPr>
            <p:cNvSpPr/>
            <p:nvPr/>
          </p:nvSpPr>
          <p:spPr bwMode="auto">
            <a:xfrm>
              <a:off x="4301866" y="4064534"/>
              <a:ext cx="383508" cy="491868"/>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w="635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166" name="Group 165">
            <a:extLst>
              <a:ext uri="{FF2B5EF4-FFF2-40B4-BE49-F238E27FC236}">
                <a16:creationId xmlns:a16="http://schemas.microsoft.com/office/drawing/2014/main" id="{3AA1CD23-DDB1-7340-81E4-AD1A71D23FBE}"/>
              </a:ext>
            </a:extLst>
          </p:cNvPr>
          <p:cNvGrpSpPr/>
          <p:nvPr/>
        </p:nvGrpSpPr>
        <p:grpSpPr>
          <a:xfrm>
            <a:off x="6172945" y="3875961"/>
            <a:ext cx="383508" cy="491868"/>
            <a:chOff x="4301866" y="4064534"/>
            <a:chExt cx="383508" cy="491868"/>
          </a:xfrm>
        </p:grpSpPr>
        <p:sp>
          <p:nvSpPr>
            <p:cNvPr id="167" name="Oval 166">
              <a:extLst>
                <a:ext uri="{FF2B5EF4-FFF2-40B4-BE49-F238E27FC236}">
                  <a16:creationId xmlns:a16="http://schemas.microsoft.com/office/drawing/2014/main" id="{2EA4BFFE-3943-9A42-BD87-972FD039C9A1}"/>
                </a:ext>
              </a:extLst>
            </p:cNvPr>
            <p:cNvSpPr/>
            <p:nvPr/>
          </p:nvSpPr>
          <p:spPr bwMode="auto">
            <a:xfrm>
              <a:off x="4340432" y="4080694"/>
              <a:ext cx="344941" cy="133604"/>
            </a:xfrm>
            <a:prstGeom prst="ellipse">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168" name="Freeform 182">
              <a:extLst>
                <a:ext uri="{FF2B5EF4-FFF2-40B4-BE49-F238E27FC236}">
                  <a16:creationId xmlns:a16="http://schemas.microsoft.com/office/drawing/2014/main" id="{4BB36C74-F040-A540-9F5F-52E79A6018CD}"/>
                </a:ext>
              </a:extLst>
            </p:cNvPr>
            <p:cNvSpPr/>
            <p:nvPr/>
          </p:nvSpPr>
          <p:spPr bwMode="auto">
            <a:xfrm>
              <a:off x="4301866" y="4064534"/>
              <a:ext cx="383508" cy="491868"/>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w="635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sp>
        <p:nvSpPr>
          <p:cNvPr id="169" name="Freeform 182">
            <a:extLst>
              <a:ext uri="{FF2B5EF4-FFF2-40B4-BE49-F238E27FC236}">
                <a16:creationId xmlns:a16="http://schemas.microsoft.com/office/drawing/2014/main" id="{8AD73512-AFB5-634C-ABC2-BF5A27C768B7}"/>
              </a:ext>
            </a:extLst>
          </p:cNvPr>
          <p:cNvSpPr/>
          <p:nvPr/>
        </p:nvSpPr>
        <p:spPr bwMode="auto">
          <a:xfrm>
            <a:off x="8031725" y="3801011"/>
            <a:ext cx="383508" cy="491868"/>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70" name="Freeform 182">
            <a:extLst>
              <a:ext uri="{FF2B5EF4-FFF2-40B4-BE49-F238E27FC236}">
                <a16:creationId xmlns:a16="http://schemas.microsoft.com/office/drawing/2014/main" id="{C815DACC-04B3-4443-8FC9-241F38F901B0}"/>
              </a:ext>
            </a:extLst>
          </p:cNvPr>
          <p:cNvSpPr/>
          <p:nvPr/>
        </p:nvSpPr>
        <p:spPr bwMode="auto">
          <a:xfrm>
            <a:off x="10180503" y="3766630"/>
            <a:ext cx="383508" cy="491868"/>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w="635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71" name="Freeform 182">
            <a:extLst>
              <a:ext uri="{FF2B5EF4-FFF2-40B4-BE49-F238E27FC236}">
                <a16:creationId xmlns:a16="http://schemas.microsoft.com/office/drawing/2014/main" id="{B66A0754-509C-DD4F-B6C6-E00CC5556AC4}"/>
              </a:ext>
            </a:extLst>
          </p:cNvPr>
          <p:cNvSpPr/>
          <p:nvPr/>
        </p:nvSpPr>
        <p:spPr bwMode="auto">
          <a:xfrm>
            <a:off x="9845535" y="3838486"/>
            <a:ext cx="383508" cy="491868"/>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w="635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6300856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a:extLst>
              <a:ext uri="{FF2B5EF4-FFF2-40B4-BE49-F238E27FC236}">
                <a16:creationId xmlns:a16="http://schemas.microsoft.com/office/drawing/2014/main" id="{BCA6636A-5D71-4053-A9B1-8325AAA822E5}"/>
              </a:ext>
            </a:extLst>
          </p:cNvPr>
          <p:cNvGrpSpPr/>
          <p:nvPr/>
        </p:nvGrpSpPr>
        <p:grpSpPr>
          <a:xfrm>
            <a:off x="4445000" y="2891896"/>
            <a:ext cx="7178035" cy="3528396"/>
            <a:chOff x="621668" y="4852307"/>
            <a:chExt cx="2840157" cy="1396093"/>
          </a:xfrm>
          <a:solidFill>
            <a:schemeClr val="tx1">
              <a:alpha val="32000"/>
            </a:schemeClr>
          </a:solidFill>
        </p:grpSpPr>
        <p:sp>
          <p:nvSpPr>
            <p:cNvPr id="90" name="Freeform 7">
              <a:extLst>
                <a:ext uri="{FF2B5EF4-FFF2-40B4-BE49-F238E27FC236}">
                  <a16:creationId xmlns:a16="http://schemas.microsoft.com/office/drawing/2014/main" id="{2A1098EF-B66D-46CA-9015-D0E20A6CDF59}"/>
                </a:ext>
              </a:extLst>
            </p:cNvPr>
            <p:cNvSpPr>
              <a:spLocks noEditPoints="1"/>
            </p:cNvSpPr>
            <p:nvPr/>
          </p:nvSpPr>
          <p:spPr bwMode="auto">
            <a:xfrm>
              <a:off x="621668" y="4852307"/>
              <a:ext cx="1295951" cy="1396093"/>
            </a:xfrm>
            <a:custGeom>
              <a:avLst/>
              <a:gdLst>
                <a:gd name="T0" fmla="*/ 556 w 954"/>
                <a:gd name="T1" fmla="*/ 1009 h 1027"/>
                <a:gd name="T2" fmla="*/ 506 w 954"/>
                <a:gd name="T3" fmla="*/ 919 h 1027"/>
                <a:gd name="T4" fmla="*/ 400 w 954"/>
                <a:gd name="T5" fmla="*/ 627 h 1027"/>
                <a:gd name="T6" fmla="*/ 429 w 954"/>
                <a:gd name="T7" fmla="*/ 554 h 1027"/>
                <a:gd name="T8" fmla="*/ 370 w 954"/>
                <a:gd name="T9" fmla="*/ 503 h 1027"/>
                <a:gd name="T10" fmla="*/ 311 w 954"/>
                <a:gd name="T11" fmla="*/ 488 h 1027"/>
                <a:gd name="T12" fmla="*/ 247 w 954"/>
                <a:gd name="T13" fmla="*/ 410 h 1027"/>
                <a:gd name="T14" fmla="*/ 242 w 954"/>
                <a:gd name="T15" fmla="*/ 428 h 1027"/>
                <a:gd name="T16" fmla="*/ 181 w 954"/>
                <a:gd name="T17" fmla="*/ 348 h 1027"/>
                <a:gd name="T18" fmla="*/ 202 w 954"/>
                <a:gd name="T19" fmla="*/ 236 h 1027"/>
                <a:gd name="T20" fmla="*/ 150 w 954"/>
                <a:gd name="T21" fmla="*/ 164 h 1027"/>
                <a:gd name="T22" fmla="*/ 71 w 954"/>
                <a:gd name="T23" fmla="*/ 196 h 1027"/>
                <a:gd name="T24" fmla="*/ 75 w 954"/>
                <a:gd name="T25" fmla="*/ 164 h 1027"/>
                <a:gd name="T26" fmla="*/ 73 w 954"/>
                <a:gd name="T27" fmla="*/ 142 h 1027"/>
                <a:gd name="T28" fmla="*/ 100 w 954"/>
                <a:gd name="T29" fmla="*/ 112 h 1027"/>
                <a:gd name="T30" fmla="*/ 213 w 954"/>
                <a:gd name="T31" fmla="*/ 65 h 1027"/>
                <a:gd name="T32" fmla="*/ 379 w 954"/>
                <a:gd name="T33" fmla="*/ 79 h 1027"/>
                <a:gd name="T34" fmla="*/ 502 w 954"/>
                <a:gd name="T35" fmla="*/ 48 h 1027"/>
                <a:gd name="T36" fmla="*/ 553 w 954"/>
                <a:gd name="T37" fmla="*/ 71 h 1027"/>
                <a:gd name="T38" fmla="*/ 603 w 954"/>
                <a:gd name="T39" fmla="*/ 27 h 1027"/>
                <a:gd name="T40" fmla="*/ 663 w 954"/>
                <a:gd name="T41" fmla="*/ 0 h 1027"/>
                <a:gd name="T42" fmla="*/ 819 w 954"/>
                <a:gd name="T43" fmla="*/ 0 h 1027"/>
                <a:gd name="T44" fmla="*/ 948 w 954"/>
                <a:gd name="T45" fmla="*/ 12 h 1027"/>
                <a:gd name="T46" fmla="*/ 892 w 954"/>
                <a:gd name="T47" fmla="*/ 73 h 1027"/>
                <a:gd name="T48" fmla="*/ 870 w 954"/>
                <a:gd name="T49" fmla="*/ 104 h 1027"/>
                <a:gd name="T50" fmla="*/ 737 w 954"/>
                <a:gd name="T51" fmla="*/ 155 h 1027"/>
                <a:gd name="T52" fmla="*/ 729 w 954"/>
                <a:gd name="T53" fmla="*/ 80 h 1027"/>
                <a:gd name="T54" fmla="*/ 640 w 954"/>
                <a:gd name="T55" fmla="*/ 59 h 1027"/>
                <a:gd name="T56" fmla="*/ 665 w 954"/>
                <a:gd name="T57" fmla="*/ 121 h 1027"/>
                <a:gd name="T58" fmla="*/ 612 w 954"/>
                <a:gd name="T59" fmla="*/ 129 h 1027"/>
                <a:gd name="T60" fmla="*/ 589 w 954"/>
                <a:gd name="T61" fmla="*/ 107 h 1027"/>
                <a:gd name="T62" fmla="*/ 502 w 954"/>
                <a:gd name="T63" fmla="*/ 137 h 1027"/>
                <a:gd name="T64" fmla="*/ 517 w 954"/>
                <a:gd name="T65" fmla="*/ 180 h 1027"/>
                <a:gd name="T66" fmla="*/ 599 w 954"/>
                <a:gd name="T67" fmla="*/ 136 h 1027"/>
                <a:gd name="T68" fmla="*/ 662 w 954"/>
                <a:gd name="T69" fmla="*/ 201 h 1027"/>
                <a:gd name="T70" fmla="*/ 602 w 954"/>
                <a:gd name="T71" fmla="*/ 223 h 1027"/>
                <a:gd name="T72" fmla="*/ 606 w 954"/>
                <a:gd name="T73" fmla="*/ 263 h 1027"/>
                <a:gd name="T74" fmla="*/ 495 w 954"/>
                <a:gd name="T75" fmla="*/ 333 h 1027"/>
                <a:gd name="T76" fmla="*/ 441 w 954"/>
                <a:gd name="T77" fmla="*/ 410 h 1027"/>
                <a:gd name="T78" fmla="*/ 343 w 954"/>
                <a:gd name="T79" fmla="*/ 394 h 1027"/>
                <a:gd name="T80" fmla="*/ 366 w 954"/>
                <a:gd name="T81" fmla="*/ 433 h 1027"/>
                <a:gd name="T82" fmla="*/ 388 w 954"/>
                <a:gd name="T83" fmla="*/ 473 h 1027"/>
                <a:gd name="T84" fmla="*/ 436 w 954"/>
                <a:gd name="T85" fmla="*/ 517 h 1027"/>
                <a:gd name="T86" fmla="*/ 560 w 954"/>
                <a:gd name="T87" fmla="*/ 502 h 1027"/>
                <a:gd name="T88" fmla="*/ 723 w 954"/>
                <a:gd name="T89" fmla="*/ 619 h 1027"/>
                <a:gd name="T90" fmla="*/ 708 w 954"/>
                <a:gd name="T91" fmla="*/ 765 h 1027"/>
                <a:gd name="T92" fmla="*/ 618 w 954"/>
                <a:gd name="T93" fmla="*/ 1009 h 1027"/>
                <a:gd name="T94" fmla="*/ 398 w 954"/>
                <a:gd name="T95" fmla="*/ 514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54" h="1027">
                  <a:moveTo>
                    <a:pt x="611" y="1027"/>
                  </a:moveTo>
                  <a:cubicBezTo>
                    <a:pt x="610" y="1027"/>
                    <a:pt x="609" y="1027"/>
                    <a:pt x="608" y="1026"/>
                  </a:cubicBezTo>
                  <a:cubicBezTo>
                    <a:pt x="561" y="1012"/>
                    <a:pt x="561" y="1012"/>
                    <a:pt x="561" y="1012"/>
                  </a:cubicBezTo>
                  <a:cubicBezTo>
                    <a:pt x="559" y="1011"/>
                    <a:pt x="557" y="1010"/>
                    <a:pt x="556" y="1009"/>
                  </a:cubicBezTo>
                  <a:cubicBezTo>
                    <a:pt x="528" y="978"/>
                    <a:pt x="528" y="978"/>
                    <a:pt x="528" y="978"/>
                  </a:cubicBezTo>
                  <a:cubicBezTo>
                    <a:pt x="527" y="977"/>
                    <a:pt x="527" y="976"/>
                    <a:pt x="526" y="974"/>
                  </a:cubicBezTo>
                  <a:cubicBezTo>
                    <a:pt x="507" y="922"/>
                    <a:pt x="507" y="922"/>
                    <a:pt x="507" y="922"/>
                  </a:cubicBezTo>
                  <a:cubicBezTo>
                    <a:pt x="507" y="921"/>
                    <a:pt x="507" y="920"/>
                    <a:pt x="506" y="919"/>
                  </a:cubicBezTo>
                  <a:cubicBezTo>
                    <a:pt x="496" y="753"/>
                    <a:pt x="496" y="753"/>
                    <a:pt x="496" y="753"/>
                  </a:cubicBezTo>
                  <a:cubicBezTo>
                    <a:pt x="450" y="720"/>
                    <a:pt x="450" y="720"/>
                    <a:pt x="450" y="720"/>
                  </a:cubicBezTo>
                  <a:cubicBezTo>
                    <a:pt x="449" y="719"/>
                    <a:pt x="448" y="718"/>
                    <a:pt x="448" y="716"/>
                  </a:cubicBezTo>
                  <a:cubicBezTo>
                    <a:pt x="400" y="627"/>
                    <a:pt x="400" y="627"/>
                    <a:pt x="400" y="627"/>
                  </a:cubicBezTo>
                  <a:cubicBezTo>
                    <a:pt x="398" y="624"/>
                    <a:pt x="398" y="620"/>
                    <a:pt x="400" y="617"/>
                  </a:cubicBezTo>
                  <a:cubicBezTo>
                    <a:pt x="431" y="560"/>
                    <a:pt x="431" y="560"/>
                    <a:pt x="431" y="560"/>
                  </a:cubicBezTo>
                  <a:cubicBezTo>
                    <a:pt x="430" y="553"/>
                    <a:pt x="430" y="553"/>
                    <a:pt x="430" y="553"/>
                  </a:cubicBezTo>
                  <a:cubicBezTo>
                    <a:pt x="429" y="554"/>
                    <a:pt x="429" y="554"/>
                    <a:pt x="429" y="554"/>
                  </a:cubicBezTo>
                  <a:cubicBezTo>
                    <a:pt x="426" y="555"/>
                    <a:pt x="424" y="554"/>
                    <a:pt x="421" y="553"/>
                  </a:cubicBezTo>
                  <a:cubicBezTo>
                    <a:pt x="389" y="537"/>
                    <a:pt x="389" y="537"/>
                    <a:pt x="389" y="537"/>
                  </a:cubicBezTo>
                  <a:cubicBezTo>
                    <a:pt x="387" y="536"/>
                    <a:pt x="385" y="534"/>
                    <a:pt x="384" y="532"/>
                  </a:cubicBezTo>
                  <a:cubicBezTo>
                    <a:pt x="370" y="503"/>
                    <a:pt x="370" y="503"/>
                    <a:pt x="370" y="503"/>
                  </a:cubicBezTo>
                  <a:cubicBezTo>
                    <a:pt x="348" y="500"/>
                    <a:pt x="348" y="500"/>
                    <a:pt x="348" y="500"/>
                  </a:cubicBezTo>
                  <a:cubicBezTo>
                    <a:pt x="346" y="500"/>
                    <a:pt x="345" y="499"/>
                    <a:pt x="344" y="498"/>
                  </a:cubicBezTo>
                  <a:cubicBezTo>
                    <a:pt x="323" y="485"/>
                    <a:pt x="323" y="485"/>
                    <a:pt x="323" y="485"/>
                  </a:cubicBezTo>
                  <a:cubicBezTo>
                    <a:pt x="311" y="488"/>
                    <a:pt x="311" y="488"/>
                    <a:pt x="311" y="488"/>
                  </a:cubicBezTo>
                  <a:cubicBezTo>
                    <a:pt x="309" y="489"/>
                    <a:pt x="306" y="488"/>
                    <a:pt x="304" y="487"/>
                  </a:cubicBezTo>
                  <a:cubicBezTo>
                    <a:pt x="254" y="461"/>
                    <a:pt x="254" y="461"/>
                    <a:pt x="254" y="461"/>
                  </a:cubicBezTo>
                  <a:cubicBezTo>
                    <a:pt x="250" y="459"/>
                    <a:pt x="248" y="456"/>
                    <a:pt x="248" y="452"/>
                  </a:cubicBezTo>
                  <a:cubicBezTo>
                    <a:pt x="247" y="410"/>
                    <a:pt x="247" y="410"/>
                    <a:pt x="247" y="410"/>
                  </a:cubicBezTo>
                  <a:cubicBezTo>
                    <a:pt x="230" y="366"/>
                    <a:pt x="230" y="366"/>
                    <a:pt x="230" y="366"/>
                  </a:cubicBezTo>
                  <a:cubicBezTo>
                    <a:pt x="223" y="368"/>
                    <a:pt x="223" y="368"/>
                    <a:pt x="223" y="368"/>
                  </a:cubicBezTo>
                  <a:cubicBezTo>
                    <a:pt x="242" y="424"/>
                    <a:pt x="242" y="424"/>
                    <a:pt x="242" y="424"/>
                  </a:cubicBezTo>
                  <a:cubicBezTo>
                    <a:pt x="242" y="425"/>
                    <a:pt x="242" y="427"/>
                    <a:pt x="242" y="428"/>
                  </a:cubicBezTo>
                  <a:cubicBezTo>
                    <a:pt x="242" y="434"/>
                    <a:pt x="238" y="438"/>
                    <a:pt x="232" y="438"/>
                  </a:cubicBezTo>
                  <a:cubicBezTo>
                    <a:pt x="228" y="439"/>
                    <a:pt x="224" y="436"/>
                    <a:pt x="223" y="432"/>
                  </a:cubicBezTo>
                  <a:cubicBezTo>
                    <a:pt x="204" y="390"/>
                    <a:pt x="204" y="390"/>
                    <a:pt x="204" y="390"/>
                  </a:cubicBezTo>
                  <a:cubicBezTo>
                    <a:pt x="181" y="348"/>
                    <a:pt x="181" y="348"/>
                    <a:pt x="181" y="348"/>
                  </a:cubicBezTo>
                  <a:cubicBezTo>
                    <a:pt x="180" y="347"/>
                    <a:pt x="180" y="346"/>
                    <a:pt x="179" y="344"/>
                  </a:cubicBezTo>
                  <a:cubicBezTo>
                    <a:pt x="172" y="292"/>
                    <a:pt x="172" y="292"/>
                    <a:pt x="172" y="292"/>
                  </a:cubicBezTo>
                  <a:cubicBezTo>
                    <a:pt x="172" y="289"/>
                    <a:pt x="172" y="287"/>
                    <a:pt x="173" y="285"/>
                  </a:cubicBezTo>
                  <a:cubicBezTo>
                    <a:pt x="202" y="236"/>
                    <a:pt x="202" y="236"/>
                    <a:pt x="202" y="236"/>
                  </a:cubicBezTo>
                  <a:cubicBezTo>
                    <a:pt x="216" y="194"/>
                    <a:pt x="216" y="194"/>
                    <a:pt x="216" y="194"/>
                  </a:cubicBezTo>
                  <a:cubicBezTo>
                    <a:pt x="214" y="173"/>
                    <a:pt x="214" y="173"/>
                    <a:pt x="214" y="173"/>
                  </a:cubicBezTo>
                  <a:cubicBezTo>
                    <a:pt x="178" y="159"/>
                    <a:pt x="178" y="159"/>
                    <a:pt x="178" y="159"/>
                  </a:cubicBezTo>
                  <a:cubicBezTo>
                    <a:pt x="150" y="164"/>
                    <a:pt x="150" y="164"/>
                    <a:pt x="150" y="164"/>
                  </a:cubicBezTo>
                  <a:cubicBezTo>
                    <a:pt x="107" y="184"/>
                    <a:pt x="107" y="184"/>
                    <a:pt x="107" y="184"/>
                  </a:cubicBezTo>
                  <a:cubicBezTo>
                    <a:pt x="106" y="184"/>
                    <a:pt x="106" y="184"/>
                    <a:pt x="106" y="184"/>
                  </a:cubicBezTo>
                  <a:cubicBezTo>
                    <a:pt x="74" y="196"/>
                    <a:pt x="74" y="196"/>
                    <a:pt x="74" y="196"/>
                  </a:cubicBezTo>
                  <a:cubicBezTo>
                    <a:pt x="73" y="196"/>
                    <a:pt x="72" y="196"/>
                    <a:pt x="71" y="196"/>
                  </a:cubicBezTo>
                  <a:cubicBezTo>
                    <a:pt x="11" y="198"/>
                    <a:pt x="11" y="198"/>
                    <a:pt x="11" y="198"/>
                  </a:cubicBezTo>
                  <a:cubicBezTo>
                    <a:pt x="6" y="198"/>
                    <a:pt x="1" y="194"/>
                    <a:pt x="0" y="189"/>
                  </a:cubicBezTo>
                  <a:cubicBezTo>
                    <a:pt x="0" y="183"/>
                    <a:pt x="3" y="179"/>
                    <a:pt x="8" y="177"/>
                  </a:cubicBezTo>
                  <a:cubicBezTo>
                    <a:pt x="75" y="164"/>
                    <a:pt x="75" y="164"/>
                    <a:pt x="75" y="164"/>
                  </a:cubicBezTo>
                  <a:cubicBezTo>
                    <a:pt x="78" y="160"/>
                    <a:pt x="78" y="160"/>
                    <a:pt x="78" y="160"/>
                  </a:cubicBezTo>
                  <a:cubicBezTo>
                    <a:pt x="76" y="158"/>
                    <a:pt x="76" y="158"/>
                    <a:pt x="76" y="158"/>
                  </a:cubicBezTo>
                  <a:cubicBezTo>
                    <a:pt x="73" y="156"/>
                    <a:pt x="71" y="154"/>
                    <a:pt x="71" y="151"/>
                  </a:cubicBezTo>
                  <a:cubicBezTo>
                    <a:pt x="70" y="148"/>
                    <a:pt x="71" y="145"/>
                    <a:pt x="73" y="142"/>
                  </a:cubicBezTo>
                  <a:cubicBezTo>
                    <a:pt x="94" y="120"/>
                    <a:pt x="94" y="120"/>
                    <a:pt x="94" y="120"/>
                  </a:cubicBezTo>
                  <a:cubicBezTo>
                    <a:pt x="95" y="119"/>
                    <a:pt x="97" y="118"/>
                    <a:pt x="99" y="117"/>
                  </a:cubicBezTo>
                  <a:cubicBezTo>
                    <a:pt x="101" y="117"/>
                    <a:pt x="101" y="117"/>
                    <a:pt x="101" y="117"/>
                  </a:cubicBezTo>
                  <a:cubicBezTo>
                    <a:pt x="100" y="116"/>
                    <a:pt x="100" y="114"/>
                    <a:pt x="100" y="112"/>
                  </a:cubicBezTo>
                  <a:cubicBezTo>
                    <a:pt x="100" y="109"/>
                    <a:pt x="102" y="106"/>
                    <a:pt x="105" y="104"/>
                  </a:cubicBezTo>
                  <a:cubicBezTo>
                    <a:pt x="137" y="85"/>
                    <a:pt x="137" y="85"/>
                    <a:pt x="137" y="85"/>
                  </a:cubicBezTo>
                  <a:cubicBezTo>
                    <a:pt x="138" y="84"/>
                    <a:pt x="139" y="84"/>
                    <a:pt x="140" y="84"/>
                  </a:cubicBezTo>
                  <a:cubicBezTo>
                    <a:pt x="213" y="65"/>
                    <a:pt x="213" y="65"/>
                    <a:pt x="213" y="65"/>
                  </a:cubicBezTo>
                  <a:cubicBezTo>
                    <a:pt x="215" y="64"/>
                    <a:pt x="216" y="64"/>
                    <a:pt x="217" y="64"/>
                  </a:cubicBezTo>
                  <a:cubicBezTo>
                    <a:pt x="309" y="76"/>
                    <a:pt x="309" y="76"/>
                    <a:pt x="309" y="76"/>
                  </a:cubicBezTo>
                  <a:cubicBezTo>
                    <a:pt x="380" y="82"/>
                    <a:pt x="380" y="82"/>
                    <a:pt x="380" y="82"/>
                  </a:cubicBezTo>
                  <a:cubicBezTo>
                    <a:pt x="379" y="79"/>
                    <a:pt x="379" y="79"/>
                    <a:pt x="379" y="79"/>
                  </a:cubicBezTo>
                  <a:cubicBezTo>
                    <a:pt x="377" y="77"/>
                    <a:pt x="377" y="74"/>
                    <a:pt x="378" y="71"/>
                  </a:cubicBezTo>
                  <a:cubicBezTo>
                    <a:pt x="379" y="69"/>
                    <a:pt x="381" y="66"/>
                    <a:pt x="383" y="65"/>
                  </a:cubicBezTo>
                  <a:cubicBezTo>
                    <a:pt x="393" y="61"/>
                    <a:pt x="423" y="48"/>
                    <a:pt x="436" y="48"/>
                  </a:cubicBezTo>
                  <a:cubicBezTo>
                    <a:pt x="502" y="48"/>
                    <a:pt x="502" y="48"/>
                    <a:pt x="502" y="48"/>
                  </a:cubicBezTo>
                  <a:cubicBezTo>
                    <a:pt x="510" y="48"/>
                    <a:pt x="529" y="53"/>
                    <a:pt x="533" y="54"/>
                  </a:cubicBezTo>
                  <a:cubicBezTo>
                    <a:pt x="536" y="55"/>
                    <a:pt x="538" y="57"/>
                    <a:pt x="539" y="60"/>
                  </a:cubicBezTo>
                  <a:cubicBezTo>
                    <a:pt x="540" y="61"/>
                    <a:pt x="543" y="68"/>
                    <a:pt x="545" y="75"/>
                  </a:cubicBezTo>
                  <a:cubicBezTo>
                    <a:pt x="548" y="74"/>
                    <a:pt x="550" y="72"/>
                    <a:pt x="553" y="71"/>
                  </a:cubicBezTo>
                  <a:cubicBezTo>
                    <a:pt x="580" y="44"/>
                    <a:pt x="580" y="44"/>
                    <a:pt x="580" y="44"/>
                  </a:cubicBezTo>
                  <a:cubicBezTo>
                    <a:pt x="581" y="43"/>
                    <a:pt x="582" y="42"/>
                    <a:pt x="583" y="42"/>
                  </a:cubicBezTo>
                  <a:cubicBezTo>
                    <a:pt x="609" y="31"/>
                    <a:pt x="609" y="31"/>
                    <a:pt x="609" y="31"/>
                  </a:cubicBezTo>
                  <a:cubicBezTo>
                    <a:pt x="603" y="27"/>
                    <a:pt x="603" y="27"/>
                    <a:pt x="603" y="27"/>
                  </a:cubicBezTo>
                  <a:cubicBezTo>
                    <a:pt x="600" y="25"/>
                    <a:pt x="598" y="21"/>
                    <a:pt x="599" y="17"/>
                  </a:cubicBezTo>
                  <a:cubicBezTo>
                    <a:pt x="600" y="13"/>
                    <a:pt x="603" y="9"/>
                    <a:pt x="607" y="9"/>
                  </a:cubicBezTo>
                  <a:cubicBezTo>
                    <a:pt x="662" y="0"/>
                    <a:pt x="662" y="0"/>
                    <a:pt x="662" y="0"/>
                  </a:cubicBezTo>
                  <a:cubicBezTo>
                    <a:pt x="662" y="0"/>
                    <a:pt x="663" y="0"/>
                    <a:pt x="663" y="0"/>
                  </a:cubicBezTo>
                  <a:cubicBezTo>
                    <a:pt x="732" y="0"/>
                    <a:pt x="732" y="0"/>
                    <a:pt x="732" y="0"/>
                  </a:cubicBezTo>
                  <a:cubicBezTo>
                    <a:pt x="737" y="0"/>
                    <a:pt x="741" y="3"/>
                    <a:pt x="742" y="7"/>
                  </a:cubicBezTo>
                  <a:cubicBezTo>
                    <a:pt x="742" y="7"/>
                    <a:pt x="742" y="8"/>
                    <a:pt x="743" y="8"/>
                  </a:cubicBezTo>
                  <a:cubicBezTo>
                    <a:pt x="819" y="0"/>
                    <a:pt x="819" y="0"/>
                    <a:pt x="819" y="0"/>
                  </a:cubicBezTo>
                  <a:cubicBezTo>
                    <a:pt x="820" y="0"/>
                    <a:pt x="820" y="0"/>
                    <a:pt x="820" y="0"/>
                  </a:cubicBezTo>
                  <a:cubicBezTo>
                    <a:pt x="919" y="0"/>
                    <a:pt x="919" y="0"/>
                    <a:pt x="919" y="0"/>
                  </a:cubicBezTo>
                  <a:cubicBezTo>
                    <a:pt x="920" y="0"/>
                    <a:pt x="922" y="0"/>
                    <a:pt x="923" y="1"/>
                  </a:cubicBezTo>
                  <a:cubicBezTo>
                    <a:pt x="948" y="12"/>
                    <a:pt x="948" y="12"/>
                    <a:pt x="948" y="12"/>
                  </a:cubicBezTo>
                  <a:cubicBezTo>
                    <a:pt x="952" y="14"/>
                    <a:pt x="954" y="18"/>
                    <a:pt x="954" y="22"/>
                  </a:cubicBezTo>
                  <a:cubicBezTo>
                    <a:pt x="954" y="27"/>
                    <a:pt x="951" y="30"/>
                    <a:pt x="947" y="32"/>
                  </a:cubicBezTo>
                  <a:cubicBezTo>
                    <a:pt x="934" y="36"/>
                    <a:pt x="918" y="42"/>
                    <a:pt x="914" y="44"/>
                  </a:cubicBezTo>
                  <a:cubicBezTo>
                    <a:pt x="911" y="47"/>
                    <a:pt x="901" y="61"/>
                    <a:pt x="892" y="73"/>
                  </a:cubicBezTo>
                  <a:cubicBezTo>
                    <a:pt x="892" y="82"/>
                    <a:pt x="892" y="82"/>
                    <a:pt x="892" y="82"/>
                  </a:cubicBezTo>
                  <a:cubicBezTo>
                    <a:pt x="892" y="85"/>
                    <a:pt x="891" y="88"/>
                    <a:pt x="888" y="90"/>
                  </a:cubicBezTo>
                  <a:cubicBezTo>
                    <a:pt x="874" y="102"/>
                    <a:pt x="874" y="102"/>
                    <a:pt x="874" y="102"/>
                  </a:cubicBezTo>
                  <a:cubicBezTo>
                    <a:pt x="873" y="103"/>
                    <a:pt x="871" y="103"/>
                    <a:pt x="870" y="104"/>
                  </a:cubicBezTo>
                  <a:cubicBezTo>
                    <a:pt x="797" y="122"/>
                    <a:pt x="797" y="122"/>
                    <a:pt x="797" y="122"/>
                  </a:cubicBezTo>
                  <a:cubicBezTo>
                    <a:pt x="778" y="136"/>
                    <a:pt x="778" y="136"/>
                    <a:pt x="778" y="136"/>
                  </a:cubicBezTo>
                  <a:cubicBezTo>
                    <a:pt x="750" y="156"/>
                    <a:pt x="750" y="156"/>
                    <a:pt x="750" y="156"/>
                  </a:cubicBezTo>
                  <a:cubicBezTo>
                    <a:pt x="746" y="159"/>
                    <a:pt x="740" y="159"/>
                    <a:pt x="737" y="155"/>
                  </a:cubicBezTo>
                  <a:cubicBezTo>
                    <a:pt x="713" y="131"/>
                    <a:pt x="712" y="127"/>
                    <a:pt x="711" y="125"/>
                  </a:cubicBezTo>
                  <a:cubicBezTo>
                    <a:pt x="710" y="122"/>
                    <a:pt x="708" y="117"/>
                    <a:pt x="717" y="92"/>
                  </a:cubicBezTo>
                  <a:cubicBezTo>
                    <a:pt x="717" y="90"/>
                    <a:pt x="719" y="88"/>
                    <a:pt x="720" y="87"/>
                  </a:cubicBezTo>
                  <a:cubicBezTo>
                    <a:pt x="729" y="80"/>
                    <a:pt x="729" y="80"/>
                    <a:pt x="729" y="80"/>
                  </a:cubicBezTo>
                  <a:cubicBezTo>
                    <a:pt x="714" y="61"/>
                    <a:pt x="714" y="61"/>
                    <a:pt x="714" y="61"/>
                  </a:cubicBezTo>
                  <a:cubicBezTo>
                    <a:pt x="683" y="47"/>
                    <a:pt x="683" y="47"/>
                    <a:pt x="683" y="47"/>
                  </a:cubicBezTo>
                  <a:cubicBezTo>
                    <a:pt x="637" y="56"/>
                    <a:pt x="637" y="56"/>
                    <a:pt x="637" y="56"/>
                  </a:cubicBezTo>
                  <a:cubicBezTo>
                    <a:pt x="640" y="59"/>
                    <a:pt x="640" y="59"/>
                    <a:pt x="640" y="59"/>
                  </a:cubicBezTo>
                  <a:cubicBezTo>
                    <a:pt x="666" y="74"/>
                    <a:pt x="666" y="74"/>
                    <a:pt x="666" y="74"/>
                  </a:cubicBezTo>
                  <a:cubicBezTo>
                    <a:pt x="668" y="76"/>
                    <a:pt x="670" y="79"/>
                    <a:pt x="671" y="82"/>
                  </a:cubicBezTo>
                  <a:cubicBezTo>
                    <a:pt x="674" y="110"/>
                    <a:pt x="674" y="110"/>
                    <a:pt x="674" y="110"/>
                  </a:cubicBezTo>
                  <a:cubicBezTo>
                    <a:pt x="674" y="116"/>
                    <a:pt x="670" y="121"/>
                    <a:pt x="665" y="121"/>
                  </a:cubicBezTo>
                  <a:cubicBezTo>
                    <a:pt x="645" y="124"/>
                    <a:pt x="645" y="124"/>
                    <a:pt x="645" y="124"/>
                  </a:cubicBezTo>
                  <a:cubicBezTo>
                    <a:pt x="641" y="128"/>
                    <a:pt x="641" y="128"/>
                    <a:pt x="641" y="128"/>
                  </a:cubicBezTo>
                  <a:cubicBezTo>
                    <a:pt x="639" y="131"/>
                    <a:pt x="636" y="132"/>
                    <a:pt x="632" y="132"/>
                  </a:cubicBezTo>
                  <a:cubicBezTo>
                    <a:pt x="612" y="129"/>
                    <a:pt x="612" y="129"/>
                    <a:pt x="612" y="129"/>
                  </a:cubicBezTo>
                  <a:cubicBezTo>
                    <a:pt x="611" y="129"/>
                    <a:pt x="609" y="128"/>
                    <a:pt x="608" y="128"/>
                  </a:cubicBezTo>
                  <a:cubicBezTo>
                    <a:pt x="603" y="125"/>
                    <a:pt x="603" y="125"/>
                    <a:pt x="603" y="125"/>
                  </a:cubicBezTo>
                  <a:cubicBezTo>
                    <a:pt x="601" y="124"/>
                    <a:pt x="600" y="123"/>
                    <a:pt x="599" y="121"/>
                  </a:cubicBezTo>
                  <a:cubicBezTo>
                    <a:pt x="589" y="107"/>
                    <a:pt x="589" y="107"/>
                    <a:pt x="589" y="107"/>
                  </a:cubicBezTo>
                  <a:cubicBezTo>
                    <a:pt x="558" y="107"/>
                    <a:pt x="558" y="107"/>
                    <a:pt x="558" y="107"/>
                  </a:cubicBezTo>
                  <a:cubicBezTo>
                    <a:pt x="555" y="125"/>
                    <a:pt x="555" y="125"/>
                    <a:pt x="555" y="125"/>
                  </a:cubicBezTo>
                  <a:cubicBezTo>
                    <a:pt x="554" y="130"/>
                    <a:pt x="551" y="133"/>
                    <a:pt x="546" y="134"/>
                  </a:cubicBezTo>
                  <a:cubicBezTo>
                    <a:pt x="502" y="137"/>
                    <a:pt x="502" y="137"/>
                    <a:pt x="502" y="137"/>
                  </a:cubicBezTo>
                  <a:cubicBezTo>
                    <a:pt x="478" y="161"/>
                    <a:pt x="478" y="161"/>
                    <a:pt x="478" y="161"/>
                  </a:cubicBezTo>
                  <a:cubicBezTo>
                    <a:pt x="510" y="172"/>
                    <a:pt x="510" y="172"/>
                    <a:pt x="510" y="172"/>
                  </a:cubicBezTo>
                  <a:cubicBezTo>
                    <a:pt x="513" y="173"/>
                    <a:pt x="515" y="175"/>
                    <a:pt x="516" y="178"/>
                  </a:cubicBezTo>
                  <a:cubicBezTo>
                    <a:pt x="516" y="179"/>
                    <a:pt x="517" y="179"/>
                    <a:pt x="517" y="180"/>
                  </a:cubicBezTo>
                  <a:cubicBezTo>
                    <a:pt x="534" y="177"/>
                    <a:pt x="534" y="177"/>
                    <a:pt x="534" y="177"/>
                  </a:cubicBezTo>
                  <a:cubicBezTo>
                    <a:pt x="545" y="143"/>
                    <a:pt x="545" y="143"/>
                    <a:pt x="545" y="143"/>
                  </a:cubicBezTo>
                  <a:cubicBezTo>
                    <a:pt x="547" y="139"/>
                    <a:pt x="550" y="136"/>
                    <a:pt x="555" y="136"/>
                  </a:cubicBezTo>
                  <a:cubicBezTo>
                    <a:pt x="599" y="136"/>
                    <a:pt x="599" y="136"/>
                    <a:pt x="599" y="136"/>
                  </a:cubicBezTo>
                  <a:cubicBezTo>
                    <a:pt x="602" y="136"/>
                    <a:pt x="605" y="138"/>
                    <a:pt x="607" y="140"/>
                  </a:cubicBezTo>
                  <a:cubicBezTo>
                    <a:pt x="618" y="154"/>
                    <a:pt x="618" y="154"/>
                    <a:pt x="618" y="154"/>
                  </a:cubicBezTo>
                  <a:cubicBezTo>
                    <a:pt x="659" y="193"/>
                    <a:pt x="659" y="193"/>
                    <a:pt x="659" y="193"/>
                  </a:cubicBezTo>
                  <a:cubicBezTo>
                    <a:pt x="661" y="195"/>
                    <a:pt x="662" y="198"/>
                    <a:pt x="662" y="201"/>
                  </a:cubicBezTo>
                  <a:cubicBezTo>
                    <a:pt x="662" y="204"/>
                    <a:pt x="660" y="207"/>
                    <a:pt x="658" y="209"/>
                  </a:cubicBezTo>
                  <a:cubicBezTo>
                    <a:pt x="642" y="221"/>
                    <a:pt x="642" y="221"/>
                    <a:pt x="642" y="221"/>
                  </a:cubicBezTo>
                  <a:cubicBezTo>
                    <a:pt x="640" y="222"/>
                    <a:pt x="638" y="223"/>
                    <a:pt x="636" y="223"/>
                  </a:cubicBezTo>
                  <a:cubicBezTo>
                    <a:pt x="602" y="223"/>
                    <a:pt x="602" y="223"/>
                    <a:pt x="602" y="223"/>
                  </a:cubicBezTo>
                  <a:cubicBezTo>
                    <a:pt x="599" y="225"/>
                    <a:pt x="599" y="225"/>
                    <a:pt x="599" y="225"/>
                  </a:cubicBezTo>
                  <a:cubicBezTo>
                    <a:pt x="608" y="235"/>
                    <a:pt x="608" y="235"/>
                    <a:pt x="608" y="235"/>
                  </a:cubicBezTo>
                  <a:cubicBezTo>
                    <a:pt x="610" y="238"/>
                    <a:pt x="611" y="241"/>
                    <a:pt x="610" y="244"/>
                  </a:cubicBezTo>
                  <a:cubicBezTo>
                    <a:pt x="606" y="263"/>
                    <a:pt x="606" y="263"/>
                    <a:pt x="606" y="263"/>
                  </a:cubicBezTo>
                  <a:cubicBezTo>
                    <a:pt x="605" y="268"/>
                    <a:pt x="601" y="271"/>
                    <a:pt x="596" y="271"/>
                  </a:cubicBezTo>
                  <a:cubicBezTo>
                    <a:pt x="565" y="271"/>
                    <a:pt x="565" y="271"/>
                    <a:pt x="565" y="271"/>
                  </a:cubicBezTo>
                  <a:cubicBezTo>
                    <a:pt x="497" y="314"/>
                    <a:pt x="497" y="314"/>
                    <a:pt x="497" y="314"/>
                  </a:cubicBezTo>
                  <a:cubicBezTo>
                    <a:pt x="495" y="333"/>
                    <a:pt x="495" y="333"/>
                    <a:pt x="495" y="333"/>
                  </a:cubicBezTo>
                  <a:cubicBezTo>
                    <a:pt x="494" y="335"/>
                    <a:pt x="493" y="338"/>
                    <a:pt x="491" y="339"/>
                  </a:cubicBezTo>
                  <a:cubicBezTo>
                    <a:pt x="455" y="369"/>
                    <a:pt x="455" y="369"/>
                    <a:pt x="455" y="369"/>
                  </a:cubicBezTo>
                  <a:cubicBezTo>
                    <a:pt x="451" y="401"/>
                    <a:pt x="451" y="401"/>
                    <a:pt x="451" y="401"/>
                  </a:cubicBezTo>
                  <a:cubicBezTo>
                    <a:pt x="450" y="406"/>
                    <a:pt x="446" y="410"/>
                    <a:pt x="441" y="410"/>
                  </a:cubicBezTo>
                  <a:cubicBezTo>
                    <a:pt x="427" y="412"/>
                    <a:pt x="427" y="412"/>
                    <a:pt x="427" y="412"/>
                  </a:cubicBezTo>
                  <a:cubicBezTo>
                    <a:pt x="422" y="412"/>
                    <a:pt x="418" y="410"/>
                    <a:pt x="416" y="406"/>
                  </a:cubicBezTo>
                  <a:cubicBezTo>
                    <a:pt x="403" y="376"/>
                    <a:pt x="403" y="376"/>
                    <a:pt x="403" y="376"/>
                  </a:cubicBezTo>
                  <a:cubicBezTo>
                    <a:pt x="343" y="394"/>
                    <a:pt x="343" y="394"/>
                    <a:pt x="343" y="394"/>
                  </a:cubicBezTo>
                  <a:cubicBezTo>
                    <a:pt x="331" y="436"/>
                    <a:pt x="331" y="436"/>
                    <a:pt x="331" y="436"/>
                  </a:cubicBezTo>
                  <a:cubicBezTo>
                    <a:pt x="339" y="439"/>
                    <a:pt x="347" y="442"/>
                    <a:pt x="351" y="443"/>
                  </a:cubicBezTo>
                  <a:cubicBezTo>
                    <a:pt x="353" y="441"/>
                    <a:pt x="356" y="438"/>
                    <a:pt x="358" y="436"/>
                  </a:cubicBezTo>
                  <a:cubicBezTo>
                    <a:pt x="360" y="434"/>
                    <a:pt x="363" y="433"/>
                    <a:pt x="366" y="433"/>
                  </a:cubicBezTo>
                  <a:cubicBezTo>
                    <a:pt x="388" y="433"/>
                    <a:pt x="388" y="433"/>
                    <a:pt x="388" y="433"/>
                  </a:cubicBezTo>
                  <a:cubicBezTo>
                    <a:pt x="391" y="433"/>
                    <a:pt x="394" y="434"/>
                    <a:pt x="396" y="437"/>
                  </a:cubicBezTo>
                  <a:cubicBezTo>
                    <a:pt x="398" y="440"/>
                    <a:pt x="398" y="443"/>
                    <a:pt x="397" y="446"/>
                  </a:cubicBezTo>
                  <a:cubicBezTo>
                    <a:pt x="388" y="473"/>
                    <a:pt x="388" y="473"/>
                    <a:pt x="388" y="473"/>
                  </a:cubicBezTo>
                  <a:cubicBezTo>
                    <a:pt x="412" y="480"/>
                    <a:pt x="412" y="480"/>
                    <a:pt x="412" y="480"/>
                  </a:cubicBezTo>
                  <a:cubicBezTo>
                    <a:pt x="416" y="481"/>
                    <a:pt x="419" y="485"/>
                    <a:pt x="419" y="490"/>
                  </a:cubicBezTo>
                  <a:cubicBezTo>
                    <a:pt x="419" y="511"/>
                    <a:pt x="419" y="511"/>
                    <a:pt x="419" y="511"/>
                  </a:cubicBezTo>
                  <a:cubicBezTo>
                    <a:pt x="436" y="517"/>
                    <a:pt x="436" y="517"/>
                    <a:pt x="436" y="517"/>
                  </a:cubicBezTo>
                  <a:cubicBezTo>
                    <a:pt x="462" y="502"/>
                    <a:pt x="462" y="502"/>
                    <a:pt x="462" y="502"/>
                  </a:cubicBezTo>
                  <a:cubicBezTo>
                    <a:pt x="463" y="501"/>
                    <a:pt x="465" y="500"/>
                    <a:pt x="467" y="500"/>
                  </a:cubicBezTo>
                  <a:cubicBezTo>
                    <a:pt x="553" y="500"/>
                    <a:pt x="553" y="500"/>
                    <a:pt x="553" y="500"/>
                  </a:cubicBezTo>
                  <a:cubicBezTo>
                    <a:pt x="556" y="500"/>
                    <a:pt x="558" y="501"/>
                    <a:pt x="560" y="502"/>
                  </a:cubicBezTo>
                  <a:cubicBezTo>
                    <a:pt x="632" y="561"/>
                    <a:pt x="632" y="561"/>
                    <a:pt x="632" y="561"/>
                  </a:cubicBezTo>
                  <a:cubicBezTo>
                    <a:pt x="634" y="563"/>
                    <a:pt x="636" y="566"/>
                    <a:pt x="636" y="569"/>
                  </a:cubicBezTo>
                  <a:cubicBezTo>
                    <a:pt x="636" y="578"/>
                    <a:pt x="635" y="588"/>
                    <a:pt x="634" y="596"/>
                  </a:cubicBezTo>
                  <a:cubicBezTo>
                    <a:pt x="648" y="602"/>
                    <a:pt x="688" y="612"/>
                    <a:pt x="723" y="619"/>
                  </a:cubicBezTo>
                  <a:cubicBezTo>
                    <a:pt x="726" y="620"/>
                    <a:pt x="729" y="622"/>
                    <a:pt x="730" y="625"/>
                  </a:cubicBezTo>
                  <a:cubicBezTo>
                    <a:pt x="745" y="660"/>
                    <a:pt x="745" y="660"/>
                    <a:pt x="745" y="660"/>
                  </a:cubicBezTo>
                  <a:cubicBezTo>
                    <a:pt x="746" y="663"/>
                    <a:pt x="746" y="666"/>
                    <a:pt x="745" y="668"/>
                  </a:cubicBezTo>
                  <a:cubicBezTo>
                    <a:pt x="708" y="765"/>
                    <a:pt x="708" y="765"/>
                    <a:pt x="708" y="765"/>
                  </a:cubicBezTo>
                  <a:cubicBezTo>
                    <a:pt x="708" y="766"/>
                    <a:pt x="707" y="767"/>
                    <a:pt x="707" y="768"/>
                  </a:cubicBezTo>
                  <a:cubicBezTo>
                    <a:pt x="589" y="916"/>
                    <a:pt x="589" y="916"/>
                    <a:pt x="589" y="916"/>
                  </a:cubicBezTo>
                  <a:cubicBezTo>
                    <a:pt x="589" y="980"/>
                    <a:pt x="589" y="980"/>
                    <a:pt x="589" y="980"/>
                  </a:cubicBezTo>
                  <a:cubicBezTo>
                    <a:pt x="618" y="1009"/>
                    <a:pt x="618" y="1009"/>
                    <a:pt x="618" y="1009"/>
                  </a:cubicBezTo>
                  <a:cubicBezTo>
                    <a:pt x="621" y="1013"/>
                    <a:pt x="622" y="1018"/>
                    <a:pt x="619" y="1022"/>
                  </a:cubicBezTo>
                  <a:cubicBezTo>
                    <a:pt x="617" y="1025"/>
                    <a:pt x="614" y="1027"/>
                    <a:pt x="611" y="1027"/>
                  </a:cubicBezTo>
                  <a:moveTo>
                    <a:pt x="389" y="495"/>
                  </a:moveTo>
                  <a:cubicBezTo>
                    <a:pt x="398" y="514"/>
                    <a:pt x="398" y="514"/>
                    <a:pt x="398" y="514"/>
                  </a:cubicBezTo>
                  <a:cubicBezTo>
                    <a:pt x="398" y="497"/>
                    <a:pt x="398" y="497"/>
                    <a:pt x="398" y="497"/>
                  </a:cubicBezTo>
                  <a:cubicBezTo>
                    <a:pt x="389" y="495"/>
                    <a:pt x="389" y="495"/>
                    <a:pt x="389" y="495"/>
                  </a:cubicBez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8">
              <a:extLst>
                <a:ext uri="{FF2B5EF4-FFF2-40B4-BE49-F238E27FC236}">
                  <a16:creationId xmlns:a16="http://schemas.microsoft.com/office/drawing/2014/main" id="{4079F98D-D7D8-4E95-862A-87699208C802}"/>
                </a:ext>
              </a:extLst>
            </p:cNvPr>
            <p:cNvSpPr>
              <a:spLocks noEditPoints="1"/>
            </p:cNvSpPr>
            <p:nvPr/>
          </p:nvSpPr>
          <p:spPr bwMode="auto">
            <a:xfrm>
              <a:off x="1796859" y="4902379"/>
              <a:ext cx="1566923" cy="1125121"/>
            </a:xfrm>
            <a:custGeom>
              <a:avLst/>
              <a:gdLst>
                <a:gd name="T0" fmla="*/ 235 w 1153"/>
                <a:gd name="T1" fmla="*/ 777 h 829"/>
                <a:gd name="T2" fmla="*/ 208 w 1153"/>
                <a:gd name="T3" fmla="*/ 607 h 829"/>
                <a:gd name="T4" fmla="*/ 184 w 1153"/>
                <a:gd name="T5" fmla="*/ 536 h 829"/>
                <a:gd name="T6" fmla="*/ 111 w 1153"/>
                <a:gd name="T7" fmla="*/ 535 h 829"/>
                <a:gd name="T8" fmla="*/ 3 w 1153"/>
                <a:gd name="T9" fmla="*/ 457 h 829"/>
                <a:gd name="T10" fmla="*/ 3 w 1153"/>
                <a:gd name="T11" fmla="*/ 389 h 829"/>
                <a:gd name="T12" fmla="*/ 146 w 1153"/>
                <a:gd name="T13" fmla="*/ 282 h 829"/>
                <a:gd name="T14" fmla="*/ 212 w 1153"/>
                <a:gd name="T15" fmla="*/ 307 h 829"/>
                <a:gd name="T16" fmla="*/ 302 w 1153"/>
                <a:gd name="T17" fmla="*/ 311 h 829"/>
                <a:gd name="T18" fmla="*/ 340 w 1153"/>
                <a:gd name="T19" fmla="*/ 299 h 829"/>
                <a:gd name="T20" fmla="*/ 297 w 1153"/>
                <a:gd name="T21" fmla="*/ 284 h 829"/>
                <a:gd name="T22" fmla="*/ 263 w 1153"/>
                <a:gd name="T23" fmla="*/ 281 h 829"/>
                <a:gd name="T24" fmla="*/ 218 w 1153"/>
                <a:gd name="T25" fmla="*/ 227 h 829"/>
                <a:gd name="T26" fmla="*/ 228 w 1153"/>
                <a:gd name="T27" fmla="*/ 291 h 829"/>
                <a:gd name="T28" fmla="*/ 150 w 1153"/>
                <a:gd name="T29" fmla="*/ 248 h 829"/>
                <a:gd name="T30" fmla="*/ 78 w 1153"/>
                <a:gd name="T31" fmla="*/ 290 h 829"/>
                <a:gd name="T32" fmla="*/ 83 w 1153"/>
                <a:gd name="T33" fmla="*/ 225 h 829"/>
                <a:gd name="T34" fmla="*/ 103 w 1153"/>
                <a:gd name="T35" fmla="*/ 203 h 829"/>
                <a:gd name="T36" fmla="*/ 110 w 1153"/>
                <a:gd name="T37" fmla="*/ 162 h 829"/>
                <a:gd name="T38" fmla="*/ 114 w 1153"/>
                <a:gd name="T39" fmla="*/ 122 h 829"/>
                <a:gd name="T40" fmla="*/ 169 w 1153"/>
                <a:gd name="T41" fmla="*/ 150 h 829"/>
                <a:gd name="T42" fmla="*/ 280 w 1153"/>
                <a:gd name="T43" fmla="*/ 120 h 829"/>
                <a:gd name="T44" fmla="*/ 233 w 1153"/>
                <a:gd name="T45" fmla="*/ 132 h 829"/>
                <a:gd name="T46" fmla="*/ 202 w 1153"/>
                <a:gd name="T47" fmla="*/ 134 h 829"/>
                <a:gd name="T48" fmla="*/ 169 w 1153"/>
                <a:gd name="T49" fmla="*/ 99 h 829"/>
                <a:gd name="T50" fmla="*/ 279 w 1153"/>
                <a:gd name="T51" fmla="*/ 30 h 829"/>
                <a:gd name="T52" fmla="*/ 355 w 1153"/>
                <a:gd name="T53" fmla="*/ 54 h 829"/>
                <a:gd name="T54" fmla="*/ 359 w 1153"/>
                <a:gd name="T55" fmla="*/ 60 h 829"/>
                <a:gd name="T56" fmla="*/ 448 w 1153"/>
                <a:gd name="T57" fmla="*/ 43 h 829"/>
                <a:gd name="T58" fmla="*/ 508 w 1153"/>
                <a:gd name="T59" fmla="*/ 13 h 829"/>
                <a:gd name="T60" fmla="*/ 681 w 1153"/>
                <a:gd name="T61" fmla="*/ 0 h 829"/>
                <a:gd name="T62" fmla="*/ 854 w 1153"/>
                <a:gd name="T63" fmla="*/ 24 h 829"/>
                <a:gd name="T64" fmla="*/ 1152 w 1153"/>
                <a:gd name="T65" fmla="*/ 75 h 829"/>
                <a:gd name="T66" fmla="*/ 1115 w 1153"/>
                <a:gd name="T67" fmla="*/ 102 h 829"/>
                <a:gd name="T68" fmla="*/ 1091 w 1153"/>
                <a:gd name="T69" fmla="*/ 161 h 829"/>
                <a:gd name="T70" fmla="*/ 1033 w 1153"/>
                <a:gd name="T71" fmla="*/ 139 h 829"/>
                <a:gd name="T72" fmla="*/ 1001 w 1153"/>
                <a:gd name="T73" fmla="*/ 128 h 829"/>
                <a:gd name="T74" fmla="*/ 978 w 1153"/>
                <a:gd name="T75" fmla="*/ 156 h 829"/>
                <a:gd name="T76" fmla="*/ 995 w 1153"/>
                <a:gd name="T77" fmla="*/ 214 h 829"/>
                <a:gd name="T78" fmla="*/ 996 w 1153"/>
                <a:gd name="T79" fmla="*/ 274 h 829"/>
                <a:gd name="T80" fmla="*/ 969 w 1153"/>
                <a:gd name="T81" fmla="*/ 307 h 829"/>
                <a:gd name="T82" fmla="*/ 913 w 1153"/>
                <a:gd name="T83" fmla="*/ 269 h 829"/>
                <a:gd name="T84" fmla="*/ 936 w 1153"/>
                <a:gd name="T85" fmla="*/ 288 h 829"/>
                <a:gd name="T86" fmla="*/ 951 w 1153"/>
                <a:gd name="T87" fmla="*/ 378 h 829"/>
                <a:gd name="T88" fmla="*/ 865 w 1153"/>
                <a:gd name="T89" fmla="*/ 416 h 829"/>
                <a:gd name="T90" fmla="*/ 891 w 1153"/>
                <a:gd name="T91" fmla="*/ 468 h 829"/>
                <a:gd name="T92" fmla="*/ 848 w 1153"/>
                <a:gd name="T93" fmla="*/ 507 h 829"/>
                <a:gd name="T94" fmla="*/ 849 w 1153"/>
                <a:gd name="T95" fmla="*/ 552 h 829"/>
                <a:gd name="T96" fmla="*/ 805 w 1153"/>
                <a:gd name="T97" fmla="*/ 486 h 829"/>
                <a:gd name="T98" fmla="*/ 768 w 1153"/>
                <a:gd name="T99" fmla="*/ 424 h 829"/>
                <a:gd name="T100" fmla="*/ 708 w 1153"/>
                <a:gd name="T101" fmla="*/ 441 h 829"/>
                <a:gd name="T102" fmla="*/ 700 w 1153"/>
                <a:gd name="T103" fmla="*/ 462 h 829"/>
                <a:gd name="T104" fmla="*/ 652 w 1153"/>
                <a:gd name="T105" fmla="*/ 499 h 829"/>
                <a:gd name="T106" fmla="*/ 602 w 1153"/>
                <a:gd name="T107" fmla="*/ 408 h 829"/>
                <a:gd name="T108" fmla="*/ 469 w 1153"/>
                <a:gd name="T109" fmla="*/ 346 h 829"/>
                <a:gd name="T110" fmla="*/ 512 w 1153"/>
                <a:gd name="T111" fmla="*/ 373 h 829"/>
                <a:gd name="T112" fmla="*/ 510 w 1153"/>
                <a:gd name="T113" fmla="*/ 442 h 829"/>
                <a:gd name="T114" fmla="*/ 379 w 1153"/>
                <a:gd name="T115" fmla="*/ 362 h 829"/>
                <a:gd name="T116" fmla="*/ 496 w 1153"/>
                <a:gd name="T117" fmla="*/ 460 h 829"/>
                <a:gd name="T118" fmla="*/ 480 w 1153"/>
                <a:gd name="T119" fmla="*/ 539 h 829"/>
                <a:gd name="T120" fmla="*/ 420 w 1153"/>
                <a:gd name="T121" fmla="*/ 631 h 829"/>
                <a:gd name="T122" fmla="*/ 394 w 1153"/>
                <a:gd name="T123" fmla="*/ 729 h 829"/>
                <a:gd name="T124" fmla="*/ 1054 w 1153"/>
                <a:gd name="T125" fmla="*/ 135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53" h="829">
                  <a:moveTo>
                    <a:pt x="306" y="829"/>
                  </a:moveTo>
                  <a:cubicBezTo>
                    <a:pt x="266" y="829"/>
                    <a:pt x="266" y="829"/>
                    <a:pt x="266" y="829"/>
                  </a:cubicBezTo>
                  <a:cubicBezTo>
                    <a:pt x="262" y="829"/>
                    <a:pt x="258" y="827"/>
                    <a:pt x="257" y="823"/>
                  </a:cubicBezTo>
                  <a:cubicBezTo>
                    <a:pt x="235" y="777"/>
                    <a:pt x="235" y="777"/>
                    <a:pt x="235" y="777"/>
                  </a:cubicBezTo>
                  <a:cubicBezTo>
                    <a:pt x="234" y="776"/>
                    <a:pt x="234" y="776"/>
                    <a:pt x="234" y="776"/>
                  </a:cubicBezTo>
                  <a:cubicBezTo>
                    <a:pt x="204" y="699"/>
                    <a:pt x="205" y="695"/>
                    <a:pt x="206" y="691"/>
                  </a:cubicBezTo>
                  <a:cubicBezTo>
                    <a:pt x="208" y="687"/>
                    <a:pt x="217" y="661"/>
                    <a:pt x="220" y="651"/>
                  </a:cubicBezTo>
                  <a:cubicBezTo>
                    <a:pt x="208" y="607"/>
                    <a:pt x="208" y="607"/>
                    <a:pt x="208" y="607"/>
                  </a:cubicBezTo>
                  <a:cubicBezTo>
                    <a:pt x="191" y="578"/>
                    <a:pt x="191" y="578"/>
                    <a:pt x="191" y="578"/>
                  </a:cubicBezTo>
                  <a:cubicBezTo>
                    <a:pt x="190" y="576"/>
                    <a:pt x="190" y="574"/>
                    <a:pt x="190" y="573"/>
                  </a:cubicBezTo>
                  <a:cubicBezTo>
                    <a:pt x="190" y="544"/>
                    <a:pt x="190" y="544"/>
                    <a:pt x="190" y="544"/>
                  </a:cubicBezTo>
                  <a:cubicBezTo>
                    <a:pt x="184" y="536"/>
                    <a:pt x="184" y="536"/>
                    <a:pt x="184" y="536"/>
                  </a:cubicBezTo>
                  <a:cubicBezTo>
                    <a:pt x="171" y="536"/>
                    <a:pt x="171" y="536"/>
                    <a:pt x="171" y="536"/>
                  </a:cubicBezTo>
                  <a:cubicBezTo>
                    <a:pt x="168" y="536"/>
                    <a:pt x="165" y="535"/>
                    <a:pt x="163" y="533"/>
                  </a:cubicBezTo>
                  <a:cubicBezTo>
                    <a:pt x="152" y="521"/>
                    <a:pt x="152" y="521"/>
                    <a:pt x="152" y="521"/>
                  </a:cubicBezTo>
                  <a:cubicBezTo>
                    <a:pt x="111" y="535"/>
                    <a:pt x="111" y="535"/>
                    <a:pt x="111" y="535"/>
                  </a:cubicBezTo>
                  <a:cubicBezTo>
                    <a:pt x="110" y="536"/>
                    <a:pt x="109" y="536"/>
                    <a:pt x="107" y="536"/>
                  </a:cubicBezTo>
                  <a:cubicBezTo>
                    <a:pt x="71" y="536"/>
                    <a:pt x="71" y="536"/>
                    <a:pt x="71" y="536"/>
                  </a:cubicBezTo>
                  <a:cubicBezTo>
                    <a:pt x="68" y="536"/>
                    <a:pt x="65" y="535"/>
                    <a:pt x="63" y="532"/>
                  </a:cubicBezTo>
                  <a:cubicBezTo>
                    <a:pt x="3" y="457"/>
                    <a:pt x="3" y="457"/>
                    <a:pt x="3" y="457"/>
                  </a:cubicBezTo>
                  <a:cubicBezTo>
                    <a:pt x="0" y="454"/>
                    <a:pt x="0" y="450"/>
                    <a:pt x="1" y="447"/>
                  </a:cubicBezTo>
                  <a:cubicBezTo>
                    <a:pt x="11" y="424"/>
                    <a:pt x="11" y="424"/>
                    <a:pt x="11" y="424"/>
                  </a:cubicBezTo>
                  <a:cubicBezTo>
                    <a:pt x="1" y="401"/>
                    <a:pt x="1" y="401"/>
                    <a:pt x="1" y="401"/>
                  </a:cubicBezTo>
                  <a:cubicBezTo>
                    <a:pt x="0" y="397"/>
                    <a:pt x="0" y="392"/>
                    <a:pt x="3" y="389"/>
                  </a:cubicBezTo>
                  <a:cubicBezTo>
                    <a:pt x="91" y="297"/>
                    <a:pt x="91" y="297"/>
                    <a:pt x="91" y="297"/>
                  </a:cubicBezTo>
                  <a:cubicBezTo>
                    <a:pt x="93" y="295"/>
                    <a:pt x="96" y="294"/>
                    <a:pt x="99" y="294"/>
                  </a:cubicBezTo>
                  <a:cubicBezTo>
                    <a:pt x="120" y="294"/>
                    <a:pt x="120" y="294"/>
                    <a:pt x="120" y="294"/>
                  </a:cubicBezTo>
                  <a:cubicBezTo>
                    <a:pt x="146" y="282"/>
                    <a:pt x="146" y="282"/>
                    <a:pt x="146" y="282"/>
                  </a:cubicBezTo>
                  <a:cubicBezTo>
                    <a:pt x="147" y="281"/>
                    <a:pt x="149" y="281"/>
                    <a:pt x="150" y="281"/>
                  </a:cubicBezTo>
                  <a:cubicBezTo>
                    <a:pt x="194" y="282"/>
                    <a:pt x="194" y="282"/>
                    <a:pt x="194" y="282"/>
                  </a:cubicBezTo>
                  <a:cubicBezTo>
                    <a:pt x="198" y="282"/>
                    <a:pt x="202" y="285"/>
                    <a:pt x="203" y="288"/>
                  </a:cubicBezTo>
                  <a:cubicBezTo>
                    <a:pt x="212" y="307"/>
                    <a:pt x="212" y="307"/>
                    <a:pt x="212" y="307"/>
                  </a:cubicBezTo>
                  <a:cubicBezTo>
                    <a:pt x="251" y="314"/>
                    <a:pt x="251" y="314"/>
                    <a:pt x="251" y="314"/>
                  </a:cubicBezTo>
                  <a:cubicBezTo>
                    <a:pt x="256" y="315"/>
                    <a:pt x="256" y="315"/>
                    <a:pt x="256" y="315"/>
                  </a:cubicBezTo>
                  <a:cubicBezTo>
                    <a:pt x="258" y="311"/>
                    <a:pt x="262" y="308"/>
                    <a:pt x="267" y="309"/>
                  </a:cubicBezTo>
                  <a:cubicBezTo>
                    <a:pt x="302" y="311"/>
                    <a:pt x="302" y="311"/>
                    <a:pt x="302" y="311"/>
                  </a:cubicBezTo>
                  <a:cubicBezTo>
                    <a:pt x="355" y="317"/>
                    <a:pt x="355" y="317"/>
                    <a:pt x="355" y="317"/>
                  </a:cubicBezTo>
                  <a:cubicBezTo>
                    <a:pt x="359" y="316"/>
                    <a:pt x="359" y="316"/>
                    <a:pt x="359" y="316"/>
                  </a:cubicBezTo>
                  <a:cubicBezTo>
                    <a:pt x="360" y="295"/>
                    <a:pt x="360" y="295"/>
                    <a:pt x="360" y="295"/>
                  </a:cubicBezTo>
                  <a:cubicBezTo>
                    <a:pt x="340" y="299"/>
                    <a:pt x="340" y="299"/>
                    <a:pt x="340" y="299"/>
                  </a:cubicBezTo>
                  <a:cubicBezTo>
                    <a:pt x="336" y="300"/>
                    <a:pt x="333" y="299"/>
                    <a:pt x="330" y="297"/>
                  </a:cubicBezTo>
                  <a:cubicBezTo>
                    <a:pt x="298" y="266"/>
                    <a:pt x="298" y="266"/>
                    <a:pt x="298" y="266"/>
                  </a:cubicBezTo>
                  <a:cubicBezTo>
                    <a:pt x="297" y="266"/>
                    <a:pt x="297" y="266"/>
                    <a:pt x="297" y="266"/>
                  </a:cubicBezTo>
                  <a:cubicBezTo>
                    <a:pt x="297" y="284"/>
                    <a:pt x="297" y="284"/>
                    <a:pt x="297" y="284"/>
                  </a:cubicBezTo>
                  <a:cubicBezTo>
                    <a:pt x="297" y="287"/>
                    <a:pt x="295" y="291"/>
                    <a:pt x="292" y="293"/>
                  </a:cubicBezTo>
                  <a:cubicBezTo>
                    <a:pt x="288" y="294"/>
                    <a:pt x="284" y="294"/>
                    <a:pt x="281" y="292"/>
                  </a:cubicBezTo>
                  <a:cubicBezTo>
                    <a:pt x="267" y="284"/>
                    <a:pt x="267" y="284"/>
                    <a:pt x="267" y="284"/>
                  </a:cubicBezTo>
                  <a:cubicBezTo>
                    <a:pt x="265" y="283"/>
                    <a:pt x="264" y="282"/>
                    <a:pt x="263" y="281"/>
                  </a:cubicBezTo>
                  <a:cubicBezTo>
                    <a:pt x="250" y="262"/>
                    <a:pt x="250" y="262"/>
                    <a:pt x="250" y="262"/>
                  </a:cubicBezTo>
                  <a:cubicBezTo>
                    <a:pt x="250" y="261"/>
                    <a:pt x="250" y="261"/>
                    <a:pt x="250" y="261"/>
                  </a:cubicBezTo>
                  <a:cubicBezTo>
                    <a:pt x="228" y="223"/>
                    <a:pt x="228" y="223"/>
                    <a:pt x="228" y="223"/>
                  </a:cubicBezTo>
                  <a:cubicBezTo>
                    <a:pt x="218" y="227"/>
                    <a:pt x="218" y="227"/>
                    <a:pt x="218" y="227"/>
                  </a:cubicBezTo>
                  <a:cubicBezTo>
                    <a:pt x="247" y="262"/>
                    <a:pt x="247" y="262"/>
                    <a:pt x="247" y="262"/>
                  </a:cubicBezTo>
                  <a:cubicBezTo>
                    <a:pt x="250" y="266"/>
                    <a:pt x="251" y="271"/>
                    <a:pt x="248" y="275"/>
                  </a:cubicBezTo>
                  <a:cubicBezTo>
                    <a:pt x="239" y="287"/>
                    <a:pt x="239" y="287"/>
                    <a:pt x="239" y="287"/>
                  </a:cubicBezTo>
                  <a:cubicBezTo>
                    <a:pt x="236" y="290"/>
                    <a:pt x="232" y="292"/>
                    <a:pt x="228" y="291"/>
                  </a:cubicBezTo>
                  <a:cubicBezTo>
                    <a:pt x="224" y="290"/>
                    <a:pt x="221" y="286"/>
                    <a:pt x="221" y="282"/>
                  </a:cubicBezTo>
                  <a:cubicBezTo>
                    <a:pt x="218" y="267"/>
                    <a:pt x="218" y="267"/>
                    <a:pt x="218" y="267"/>
                  </a:cubicBezTo>
                  <a:cubicBezTo>
                    <a:pt x="193" y="244"/>
                    <a:pt x="193" y="244"/>
                    <a:pt x="193" y="244"/>
                  </a:cubicBezTo>
                  <a:cubicBezTo>
                    <a:pt x="150" y="248"/>
                    <a:pt x="150" y="248"/>
                    <a:pt x="150" y="248"/>
                  </a:cubicBezTo>
                  <a:cubicBezTo>
                    <a:pt x="129" y="279"/>
                    <a:pt x="129" y="279"/>
                    <a:pt x="129" y="279"/>
                  </a:cubicBezTo>
                  <a:cubicBezTo>
                    <a:pt x="128" y="282"/>
                    <a:pt x="125" y="283"/>
                    <a:pt x="123" y="284"/>
                  </a:cubicBezTo>
                  <a:cubicBezTo>
                    <a:pt x="86" y="292"/>
                    <a:pt x="86" y="292"/>
                    <a:pt x="86" y="292"/>
                  </a:cubicBezTo>
                  <a:cubicBezTo>
                    <a:pt x="83" y="293"/>
                    <a:pt x="80" y="292"/>
                    <a:pt x="78" y="290"/>
                  </a:cubicBezTo>
                  <a:cubicBezTo>
                    <a:pt x="75" y="288"/>
                    <a:pt x="74" y="286"/>
                    <a:pt x="74" y="282"/>
                  </a:cubicBezTo>
                  <a:cubicBezTo>
                    <a:pt x="72" y="235"/>
                    <a:pt x="72" y="235"/>
                    <a:pt x="72" y="235"/>
                  </a:cubicBezTo>
                  <a:cubicBezTo>
                    <a:pt x="72" y="233"/>
                    <a:pt x="73" y="230"/>
                    <a:pt x="75" y="228"/>
                  </a:cubicBezTo>
                  <a:cubicBezTo>
                    <a:pt x="77" y="226"/>
                    <a:pt x="80" y="225"/>
                    <a:pt x="83" y="225"/>
                  </a:cubicBezTo>
                  <a:cubicBezTo>
                    <a:pt x="117" y="225"/>
                    <a:pt x="117" y="225"/>
                    <a:pt x="117" y="225"/>
                  </a:cubicBezTo>
                  <a:cubicBezTo>
                    <a:pt x="118" y="217"/>
                    <a:pt x="118" y="217"/>
                    <a:pt x="118" y="217"/>
                  </a:cubicBezTo>
                  <a:cubicBezTo>
                    <a:pt x="108" y="212"/>
                    <a:pt x="108" y="212"/>
                    <a:pt x="108" y="212"/>
                  </a:cubicBezTo>
                  <a:cubicBezTo>
                    <a:pt x="105" y="210"/>
                    <a:pt x="103" y="207"/>
                    <a:pt x="103" y="203"/>
                  </a:cubicBezTo>
                  <a:cubicBezTo>
                    <a:pt x="103" y="200"/>
                    <a:pt x="105" y="196"/>
                    <a:pt x="108" y="194"/>
                  </a:cubicBezTo>
                  <a:cubicBezTo>
                    <a:pt x="128" y="181"/>
                    <a:pt x="128" y="181"/>
                    <a:pt x="128" y="181"/>
                  </a:cubicBezTo>
                  <a:cubicBezTo>
                    <a:pt x="115" y="172"/>
                    <a:pt x="115" y="172"/>
                    <a:pt x="115" y="172"/>
                  </a:cubicBezTo>
                  <a:cubicBezTo>
                    <a:pt x="112" y="170"/>
                    <a:pt x="110" y="166"/>
                    <a:pt x="110" y="162"/>
                  </a:cubicBezTo>
                  <a:cubicBezTo>
                    <a:pt x="111" y="154"/>
                    <a:pt x="111" y="154"/>
                    <a:pt x="111" y="154"/>
                  </a:cubicBezTo>
                  <a:cubicBezTo>
                    <a:pt x="106" y="149"/>
                    <a:pt x="106" y="149"/>
                    <a:pt x="106" y="149"/>
                  </a:cubicBezTo>
                  <a:cubicBezTo>
                    <a:pt x="103" y="145"/>
                    <a:pt x="102" y="140"/>
                    <a:pt x="105" y="136"/>
                  </a:cubicBezTo>
                  <a:cubicBezTo>
                    <a:pt x="114" y="122"/>
                    <a:pt x="114" y="122"/>
                    <a:pt x="114" y="122"/>
                  </a:cubicBezTo>
                  <a:cubicBezTo>
                    <a:pt x="115" y="120"/>
                    <a:pt x="118" y="118"/>
                    <a:pt x="122" y="118"/>
                  </a:cubicBezTo>
                  <a:cubicBezTo>
                    <a:pt x="125" y="118"/>
                    <a:pt x="128" y="119"/>
                    <a:pt x="130" y="122"/>
                  </a:cubicBezTo>
                  <a:cubicBezTo>
                    <a:pt x="160" y="160"/>
                    <a:pt x="160" y="160"/>
                    <a:pt x="160" y="160"/>
                  </a:cubicBezTo>
                  <a:cubicBezTo>
                    <a:pt x="169" y="150"/>
                    <a:pt x="169" y="150"/>
                    <a:pt x="169" y="150"/>
                  </a:cubicBezTo>
                  <a:cubicBezTo>
                    <a:pt x="171" y="148"/>
                    <a:pt x="174" y="147"/>
                    <a:pt x="176" y="147"/>
                  </a:cubicBezTo>
                  <a:cubicBezTo>
                    <a:pt x="199" y="147"/>
                    <a:pt x="199" y="147"/>
                    <a:pt x="199" y="147"/>
                  </a:cubicBezTo>
                  <a:cubicBezTo>
                    <a:pt x="250" y="139"/>
                    <a:pt x="250" y="139"/>
                    <a:pt x="250" y="139"/>
                  </a:cubicBezTo>
                  <a:cubicBezTo>
                    <a:pt x="280" y="120"/>
                    <a:pt x="280" y="120"/>
                    <a:pt x="280" y="120"/>
                  </a:cubicBezTo>
                  <a:cubicBezTo>
                    <a:pt x="261" y="91"/>
                    <a:pt x="261" y="91"/>
                    <a:pt x="261" y="91"/>
                  </a:cubicBezTo>
                  <a:cubicBezTo>
                    <a:pt x="252" y="112"/>
                    <a:pt x="252" y="112"/>
                    <a:pt x="252" y="112"/>
                  </a:cubicBezTo>
                  <a:cubicBezTo>
                    <a:pt x="251" y="113"/>
                    <a:pt x="251" y="114"/>
                    <a:pt x="250" y="115"/>
                  </a:cubicBezTo>
                  <a:cubicBezTo>
                    <a:pt x="233" y="132"/>
                    <a:pt x="233" y="132"/>
                    <a:pt x="233" y="132"/>
                  </a:cubicBezTo>
                  <a:cubicBezTo>
                    <a:pt x="232" y="133"/>
                    <a:pt x="232" y="133"/>
                    <a:pt x="232" y="133"/>
                  </a:cubicBezTo>
                  <a:cubicBezTo>
                    <a:pt x="223" y="140"/>
                    <a:pt x="223" y="140"/>
                    <a:pt x="223" y="140"/>
                  </a:cubicBezTo>
                  <a:cubicBezTo>
                    <a:pt x="220" y="142"/>
                    <a:pt x="215" y="143"/>
                    <a:pt x="212" y="140"/>
                  </a:cubicBezTo>
                  <a:cubicBezTo>
                    <a:pt x="202" y="134"/>
                    <a:pt x="202" y="134"/>
                    <a:pt x="202" y="134"/>
                  </a:cubicBezTo>
                  <a:cubicBezTo>
                    <a:pt x="182" y="137"/>
                    <a:pt x="182" y="137"/>
                    <a:pt x="182" y="137"/>
                  </a:cubicBezTo>
                  <a:cubicBezTo>
                    <a:pt x="177" y="137"/>
                    <a:pt x="172" y="134"/>
                    <a:pt x="171" y="129"/>
                  </a:cubicBezTo>
                  <a:cubicBezTo>
                    <a:pt x="166" y="108"/>
                    <a:pt x="166" y="108"/>
                    <a:pt x="166" y="108"/>
                  </a:cubicBezTo>
                  <a:cubicBezTo>
                    <a:pt x="166" y="105"/>
                    <a:pt x="167" y="101"/>
                    <a:pt x="169" y="99"/>
                  </a:cubicBezTo>
                  <a:cubicBezTo>
                    <a:pt x="221" y="47"/>
                    <a:pt x="221" y="47"/>
                    <a:pt x="221" y="47"/>
                  </a:cubicBezTo>
                  <a:cubicBezTo>
                    <a:pt x="222" y="46"/>
                    <a:pt x="223" y="45"/>
                    <a:pt x="225" y="45"/>
                  </a:cubicBezTo>
                  <a:cubicBezTo>
                    <a:pt x="278" y="30"/>
                    <a:pt x="278" y="30"/>
                    <a:pt x="278" y="30"/>
                  </a:cubicBezTo>
                  <a:cubicBezTo>
                    <a:pt x="278" y="30"/>
                    <a:pt x="279" y="30"/>
                    <a:pt x="279" y="30"/>
                  </a:cubicBezTo>
                  <a:cubicBezTo>
                    <a:pt x="344" y="20"/>
                    <a:pt x="344" y="20"/>
                    <a:pt x="344" y="20"/>
                  </a:cubicBezTo>
                  <a:cubicBezTo>
                    <a:pt x="349" y="19"/>
                    <a:pt x="354" y="22"/>
                    <a:pt x="355" y="27"/>
                  </a:cubicBezTo>
                  <a:cubicBezTo>
                    <a:pt x="359" y="43"/>
                    <a:pt x="359" y="43"/>
                    <a:pt x="359" y="43"/>
                  </a:cubicBezTo>
                  <a:cubicBezTo>
                    <a:pt x="361" y="47"/>
                    <a:pt x="359" y="52"/>
                    <a:pt x="355" y="54"/>
                  </a:cubicBezTo>
                  <a:cubicBezTo>
                    <a:pt x="329" y="72"/>
                    <a:pt x="329" y="72"/>
                    <a:pt x="329" y="72"/>
                  </a:cubicBezTo>
                  <a:cubicBezTo>
                    <a:pt x="331" y="81"/>
                    <a:pt x="331" y="81"/>
                    <a:pt x="331" y="81"/>
                  </a:cubicBezTo>
                  <a:cubicBezTo>
                    <a:pt x="356" y="62"/>
                    <a:pt x="356" y="62"/>
                    <a:pt x="356" y="62"/>
                  </a:cubicBezTo>
                  <a:cubicBezTo>
                    <a:pt x="357" y="61"/>
                    <a:pt x="358" y="61"/>
                    <a:pt x="359" y="60"/>
                  </a:cubicBezTo>
                  <a:cubicBezTo>
                    <a:pt x="389" y="52"/>
                    <a:pt x="389" y="52"/>
                    <a:pt x="389" y="52"/>
                  </a:cubicBezTo>
                  <a:cubicBezTo>
                    <a:pt x="390" y="52"/>
                    <a:pt x="390" y="52"/>
                    <a:pt x="390" y="52"/>
                  </a:cubicBezTo>
                  <a:cubicBezTo>
                    <a:pt x="446" y="43"/>
                    <a:pt x="446" y="43"/>
                    <a:pt x="446" y="43"/>
                  </a:cubicBezTo>
                  <a:cubicBezTo>
                    <a:pt x="447" y="43"/>
                    <a:pt x="448" y="43"/>
                    <a:pt x="448" y="43"/>
                  </a:cubicBezTo>
                  <a:cubicBezTo>
                    <a:pt x="472" y="44"/>
                    <a:pt x="472" y="44"/>
                    <a:pt x="472" y="44"/>
                  </a:cubicBezTo>
                  <a:cubicBezTo>
                    <a:pt x="471" y="41"/>
                    <a:pt x="471" y="36"/>
                    <a:pt x="474" y="33"/>
                  </a:cubicBezTo>
                  <a:cubicBezTo>
                    <a:pt x="493" y="14"/>
                    <a:pt x="493" y="14"/>
                    <a:pt x="493" y="14"/>
                  </a:cubicBezTo>
                  <a:cubicBezTo>
                    <a:pt x="497" y="10"/>
                    <a:pt x="504" y="10"/>
                    <a:pt x="508" y="13"/>
                  </a:cubicBezTo>
                  <a:cubicBezTo>
                    <a:pt x="523" y="28"/>
                    <a:pt x="523" y="28"/>
                    <a:pt x="523" y="28"/>
                  </a:cubicBezTo>
                  <a:cubicBezTo>
                    <a:pt x="580" y="1"/>
                    <a:pt x="580" y="1"/>
                    <a:pt x="580" y="1"/>
                  </a:cubicBezTo>
                  <a:cubicBezTo>
                    <a:pt x="581" y="1"/>
                    <a:pt x="583" y="0"/>
                    <a:pt x="584" y="0"/>
                  </a:cubicBezTo>
                  <a:cubicBezTo>
                    <a:pt x="681" y="0"/>
                    <a:pt x="681" y="0"/>
                    <a:pt x="681" y="0"/>
                  </a:cubicBezTo>
                  <a:cubicBezTo>
                    <a:pt x="687" y="0"/>
                    <a:pt x="691" y="5"/>
                    <a:pt x="691" y="11"/>
                  </a:cubicBezTo>
                  <a:cubicBezTo>
                    <a:pt x="691" y="20"/>
                    <a:pt x="691" y="20"/>
                    <a:pt x="691" y="20"/>
                  </a:cubicBezTo>
                  <a:cubicBezTo>
                    <a:pt x="814" y="33"/>
                    <a:pt x="814" y="33"/>
                    <a:pt x="814" y="33"/>
                  </a:cubicBezTo>
                  <a:cubicBezTo>
                    <a:pt x="854" y="24"/>
                    <a:pt x="854" y="24"/>
                    <a:pt x="854" y="24"/>
                  </a:cubicBezTo>
                  <a:cubicBezTo>
                    <a:pt x="855" y="24"/>
                    <a:pt x="856" y="24"/>
                    <a:pt x="857" y="24"/>
                  </a:cubicBezTo>
                  <a:cubicBezTo>
                    <a:pt x="954" y="35"/>
                    <a:pt x="1100" y="51"/>
                    <a:pt x="1108" y="52"/>
                  </a:cubicBezTo>
                  <a:cubicBezTo>
                    <a:pt x="1110" y="52"/>
                    <a:pt x="1116" y="52"/>
                    <a:pt x="1146" y="64"/>
                  </a:cubicBezTo>
                  <a:cubicBezTo>
                    <a:pt x="1150" y="66"/>
                    <a:pt x="1153" y="71"/>
                    <a:pt x="1152" y="75"/>
                  </a:cubicBezTo>
                  <a:cubicBezTo>
                    <a:pt x="1151" y="80"/>
                    <a:pt x="1147" y="84"/>
                    <a:pt x="1142" y="84"/>
                  </a:cubicBezTo>
                  <a:cubicBezTo>
                    <a:pt x="1109" y="86"/>
                    <a:pt x="1109" y="86"/>
                    <a:pt x="1109" y="86"/>
                  </a:cubicBezTo>
                  <a:cubicBezTo>
                    <a:pt x="1114" y="93"/>
                    <a:pt x="1114" y="93"/>
                    <a:pt x="1114" y="93"/>
                  </a:cubicBezTo>
                  <a:cubicBezTo>
                    <a:pt x="1115" y="96"/>
                    <a:pt x="1116" y="99"/>
                    <a:pt x="1115" y="102"/>
                  </a:cubicBezTo>
                  <a:cubicBezTo>
                    <a:pt x="1114" y="105"/>
                    <a:pt x="1112" y="107"/>
                    <a:pt x="1109" y="108"/>
                  </a:cubicBezTo>
                  <a:cubicBezTo>
                    <a:pt x="1076" y="124"/>
                    <a:pt x="1076" y="124"/>
                    <a:pt x="1076" y="124"/>
                  </a:cubicBezTo>
                  <a:cubicBezTo>
                    <a:pt x="1092" y="149"/>
                    <a:pt x="1092" y="149"/>
                    <a:pt x="1092" y="149"/>
                  </a:cubicBezTo>
                  <a:cubicBezTo>
                    <a:pt x="1094" y="153"/>
                    <a:pt x="1094" y="157"/>
                    <a:pt x="1091" y="161"/>
                  </a:cubicBezTo>
                  <a:cubicBezTo>
                    <a:pt x="1085" y="168"/>
                    <a:pt x="1085" y="168"/>
                    <a:pt x="1085" y="168"/>
                  </a:cubicBezTo>
                  <a:cubicBezTo>
                    <a:pt x="1082" y="172"/>
                    <a:pt x="1076" y="173"/>
                    <a:pt x="1072" y="170"/>
                  </a:cubicBezTo>
                  <a:cubicBezTo>
                    <a:pt x="1038" y="148"/>
                    <a:pt x="1038" y="148"/>
                    <a:pt x="1038" y="148"/>
                  </a:cubicBezTo>
                  <a:cubicBezTo>
                    <a:pt x="1035" y="146"/>
                    <a:pt x="1033" y="143"/>
                    <a:pt x="1033" y="139"/>
                  </a:cubicBezTo>
                  <a:cubicBezTo>
                    <a:pt x="1035" y="113"/>
                    <a:pt x="1035" y="113"/>
                    <a:pt x="1035" y="113"/>
                  </a:cubicBezTo>
                  <a:cubicBezTo>
                    <a:pt x="1010" y="113"/>
                    <a:pt x="1010" y="113"/>
                    <a:pt x="1010" y="113"/>
                  </a:cubicBezTo>
                  <a:cubicBezTo>
                    <a:pt x="1012" y="116"/>
                    <a:pt x="1012" y="120"/>
                    <a:pt x="1010" y="123"/>
                  </a:cubicBezTo>
                  <a:cubicBezTo>
                    <a:pt x="1008" y="126"/>
                    <a:pt x="1005" y="128"/>
                    <a:pt x="1001" y="128"/>
                  </a:cubicBezTo>
                  <a:cubicBezTo>
                    <a:pt x="951" y="128"/>
                    <a:pt x="951" y="128"/>
                    <a:pt x="951" y="128"/>
                  </a:cubicBezTo>
                  <a:cubicBezTo>
                    <a:pt x="940" y="145"/>
                    <a:pt x="940" y="145"/>
                    <a:pt x="940" y="145"/>
                  </a:cubicBezTo>
                  <a:cubicBezTo>
                    <a:pt x="974" y="153"/>
                    <a:pt x="974" y="153"/>
                    <a:pt x="974" y="153"/>
                  </a:cubicBezTo>
                  <a:cubicBezTo>
                    <a:pt x="976" y="154"/>
                    <a:pt x="977" y="154"/>
                    <a:pt x="978" y="156"/>
                  </a:cubicBezTo>
                  <a:cubicBezTo>
                    <a:pt x="1026" y="198"/>
                    <a:pt x="1026" y="198"/>
                    <a:pt x="1026" y="198"/>
                  </a:cubicBezTo>
                  <a:cubicBezTo>
                    <a:pt x="1029" y="201"/>
                    <a:pt x="1030" y="206"/>
                    <a:pt x="1028" y="210"/>
                  </a:cubicBezTo>
                  <a:cubicBezTo>
                    <a:pt x="1027" y="214"/>
                    <a:pt x="1022" y="216"/>
                    <a:pt x="1018" y="216"/>
                  </a:cubicBezTo>
                  <a:cubicBezTo>
                    <a:pt x="995" y="214"/>
                    <a:pt x="995" y="214"/>
                    <a:pt x="995" y="214"/>
                  </a:cubicBezTo>
                  <a:cubicBezTo>
                    <a:pt x="989" y="238"/>
                    <a:pt x="989" y="238"/>
                    <a:pt x="989" y="238"/>
                  </a:cubicBezTo>
                  <a:cubicBezTo>
                    <a:pt x="989" y="238"/>
                    <a:pt x="989" y="239"/>
                    <a:pt x="988" y="239"/>
                  </a:cubicBezTo>
                  <a:cubicBezTo>
                    <a:pt x="978" y="261"/>
                    <a:pt x="978" y="261"/>
                    <a:pt x="978" y="261"/>
                  </a:cubicBezTo>
                  <a:cubicBezTo>
                    <a:pt x="996" y="274"/>
                    <a:pt x="996" y="274"/>
                    <a:pt x="996" y="274"/>
                  </a:cubicBezTo>
                  <a:cubicBezTo>
                    <a:pt x="1000" y="278"/>
                    <a:pt x="1001" y="284"/>
                    <a:pt x="997" y="288"/>
                  </a:cubicBezTo>
                  <a:cubicBezTo>
                    <a:pt x="984" y="306"/>
                    <a:pt x="984" y="306"/>
                    <a:pt x="984" y="306"/>
                  </a:cubicBezTo>
                  <a:cubicBezTo>
                    <a:pt x="982" y="308"/>
                    <a:pt x="980" y="310"/>
                    <a:pt x="977" y="310"/>
                  </a:cubicBezTo>
                  <a:cubicBezTo>
                    <a:pt x="974" y="310"/>
                    <a:pt x="971" y="309"/>
                    <a:pt x="969" y="307"/>
                  </a:cubicBezTo>
                  <a:cubicBezTo>
                    <a:pt x="942" y="281"/>
                    <a:pt x="942" y="281"/>
                    <a:pt x="942" y="281"/>
                  </a:cubicBezTo>
                  <a:cubicBezTo>
                    <a:pt x="942" y="280"/>
                    <a:pt x="942" y="280"/>
                    <a:pt x="942" y="280"/>
                  </a:cubicBezTo>
                  <a:cubicBezTo>
                    <a:pt x="934" y="270"/>
                    <a:pt x="934" y="270"/>
                    <a:pt x="934" y="270"/>
                  </a:cubicBezTo>
                  <a:cubicBezTo>
                    <a:pt x="913" y="269"/>
                    <a:pt x="913" y="269"/>
                    <a:pt x="913" y="269"/>
                  </a:cubicBezTo>
                  <a:cubicBezTo>
                    <a:pt x="911" y="271"/>
                    <a:pt x="911" y="271"/>
                    <a:pt x="911" y="271"/>
                  </a:cubicBezTo>
                  <a:cubicBezTo>
                    <a:pt x="929" y="275"/>
                    <a:pt x="929" y="275"/>
                    <a:pt x="929" y="275"/>
                  </a:cubicBezTo>
                  <a:cubicBezTo>
                    <a:pt x="931" y="276"/>
                    <a:pt x="934" y="277"/>
                    <a:pt x="935" y="280"/>
                  </a:cubicBezTo>
                  <a:cubicBezTo>
                    <a:pt x="936" y="282"/>
                    <a:pt x="937" y="285"/>
                    <a:pt x="936" y="288"/>
                  </a:cubicBezTo>
                  <a:cubicBezTo>
                    <a:pt x="933" y="299"/>
                    <a:pt x="933" y="299"/>
                    <a:pt x="933" y="299"/>
                  </a:cubicBezTo>
                  <a:cubicBezTo>
                    <a:pt x="956" y="327"/>
                    <a:pt x="956" y="327"/>
                    <a:pt x="956" y="327"/>
                  </a:cubicBezTo>
                  <a:cubicBezTo>
                    <a:pt x="958" y="329"/>
                    <a:pt x="959" y="332"/>
                    <a:pt x="958" y="335"/>
                  </a:cubicBezTo>
                  <a:cubicBezTo>
                    <a:pt x="951" y="378"/>
                    <a:pt x="951" y="378"/>
                    <a:pt x="951" y="378"/>
                  </a:cubicBezTo>
                  <a:cubicBezTo>
                    <a:pt x="950" y="381"/>
                    <a:pt x="948" y="384"/>
                    <a:pt x="945" y="385"/>
                  </a:cubicBezTo>
                  <a:cubicBezTo>
                    <a:pt x="887" y="413"/>
                    <a:pt x="887" y="413"/>
                    <a:pt x="887" y="413"/>
                  </a:cubicBezTo>
                  <a:cubicBezTo>
                    <a:pt x="885" y="414"/>
                    <a:pt x="884" y="414"/>
                    <a:pt x="883" y="414"/>
                  </a:cubicBezTo>
                  <a:cubicBezTo>
                    <a:pt x="865" y="416"/>
                    <a:pt x="865" y="416"/>
                    <a:pt x="865" y="416"/>
                  </a:cubicBezTo>
                  <a:cubicBezTo>
                    <a:pt x="865" y="423"/>
                    <a:pt x="865" y="423"/>
                    <a:pt x="865" y="423"/>
                  </a:cubicBezTo>
                  <a:cubicBezTo>
                    <a:pt x="882" y="433"/>
                    <a:pt x="882" y="433"/>
                    <a:pt x="882" y="433"/>
                  </a:cubicBezTo>
                  <a:cubicBezTo>
                    <a:pt x="884" y="435"/>
                    <a:pt x="886" y="437"/>
                    <a:pt x="886" y="440"/>
                  </a:cubicBezTo>
                  <a:cubicBezTo>
                    <a:pt x="887" y="443"/>
                    <a:pt x="891" y="460"/>
                    <a:pt x="891" y="468"/>
                  </a:cubicBezTo>
                  <a:cubicBezTo>
                    <a:pt x="891" y="481"/>
                    <a:pt x="876" y="489"/>
                    <a:pt x="867" y="493"/>
                  </a:cubicBezTo>
                  <a:cubicBezTo>
                    <a:pt x="864" y="494"/>
                    <a:pt x="860" y="494"/>
                    <a:pt x="857" y="492"/>
                  </a:cubicBezTo>
                  <a:cubicBezTo>
                    <a:pt x="843" y="481"/>
                    <a:pt x="843" y="481"/>
                    <a:pt x="843" y="481"/>
                  </a:cubicBezTo>
                  <a:cubicBezTo>
                    <a:pt x="848" y="507"/>
                    <a:pt x="848" y="507"/>
                    <a:pt x="848" y="507"/>
                  </a:cubicBezTo>
                  <a:cubicBezTo>
                    <a:pt x="859" y="537"/>
                    <a:pt x="859" y="537"/>
                    <a:pt x="859" y="537"/>
                  </a:cubicBezTo>
                  <a:cubicBezTo>
                    <a:pt x="859" y="539"/>
                    <a:pt x="860" y="540"/>
                    <a:pt x="860" y="542"/>
                  </a:cubicBezTo>
                  <a:cubicBezTo>
                    <a:pt x="860" y="547"/>
                    <a:pt x="855" y="552"/>
                    <a:pt x="849" y="552"/>
                  </a:cubicBezTo>
                  <a:cubicBezTo>
                    <a:pt x="849" y="552"/>
                    <a:pt x="849" y="552"/>
                    <a:pt x="849" y="552"/>
                  </a:cubicBezTo>
                  <a:cubicBezTo>
                    <a:pt x="847" y="552"/>
                    <a:pt x="844" y="551"/>
                    <a:pt x="842" y="549"/>
                  </a:cubicBezTo>
                  <a:cubicBezTo>
                    <a:pt x="813" y="519"/>
                    <a:pt x="813" y="519"/>
                    <a:pt x="813" y="519"/>
                  </a:cubicBezTo>
                  <a:cubicBezTo>
                    <a:pt x="812" y="518"/>
                    <a:pt x="811" y="516"/>
                    <a:pt x="811" y="514"/>
                  </a:cubicBezTo>
                  <a:cubicBezTo>
                    <a:pt x="805" y="486"/>
                    <a:pt x="805" y="486"/>
                    <a:pt x="805" y="486"/>
                  </a:cubicBezTo>
                  <a:cubicBezTo>
                    <a:pt x="792" y="446"/>
                    <a:pt x="792" y="446"/>
                    <a:pt x="792" y="446"/>
                  </a:cubicBezTo>
                  <a:cubicBezTo>
                    <a:pt x="789" y="446"/>
                    <a:pt x="789" y="446"/>
                    <a:pt x="789" y="446"/>
                  </a:cubicBezTo>
                  <a:cubicBezTo>
                    <a:pt x="785" y="447"/>
                    <a:pt x="780" y="445"/>
                    <a:pt x="778" y="441"/>
                  </a:cubicBezTo>
                  <a:cubicBezTo>
                    <a:pt x="768" y="424"/>
                    <a:pt x="768" y="424"/>
                    <a:pt x="768" y="424"/>
                  </a:cubicBezTo>
                  <a:cubicBezTo>
                    <a:pt x="767" y="423"/>
                    <a:pt x="767" y="423"/>
                    <a:pt x="767" y="423"/>
                  </a:cubicBezTo>
                  <a:cubicBezTo>
                    <a:pt x="758" y="405"/>
                    <a:pt x="758" y="405"/>
                    <a:pt x="758" y="405"/>
                  </a:cubicBezTo>
                  <a:cubicBezTo>
                    <a:pt x="736" y="405"/>
                    <a:pt x="736" y="405"/>
                    <a:pt x="736" y="405"/>
                  </a:cubicBezTo>
                  <a:cubicBezTo>
                    <a:pt x="708" y="441"/>
                    <a:pt x="708" y="441"/>
                    <a:pt x="708" y="441"/>
                  </a:cubicBezTo>
                  <a:cubicBezTo>
                    <a:pt x="708" y="442"/>
                    <a:pt x="707" y="443"/>
                    <a:pt x="705" y="444"/>
                  </a:cubicBezTo>
                  <a:cubicBezTo>
                    <a:pt x="696" y="449"/>
                    <a:pt x="696" y="449"/>
                    <a:pt x="696" y="449"/>
                  </a:cubicBezTo>
                  <a:cubicBezTo>
                    <a:pt x="699" y="453"/>
                    <a:pt x="699" y="453"/>
                    <a:pt x="699" y="453"/>
                  </a:cubicBezTo>
                  <a:cubicBezTo>
                    <a:pt x="700" y="456"/>
                    <a:pt x="701" y="459"/>
                    <a:pt x="700" y="462"/>
                  </a:cubicBezTo>
                  <a:cubicBezTo>
                    <a:pt x="685" y="504"/>
                    <a:pt x="685" y="504"/>
                    <a:pt x="685" y="504"/>
                  </a:cubicBezTo>
                  <a:cubicBezTo>
                    <a:pt x="684" y="507"/>
                    <a:pt x="682" y="509"/>
                    <a:pt x="679" y="510"/>
                  </a:cubicBezTo>
                  <a:cubicBezTo>
                    <a:pt x="676" y="511"/>
                    <a:pt x="673" y="511"/>
                    <a:pt x="670" y="510"/>
                  </a:cubicBezTo>
                  <a:cubicBezTo>
                    <a:pt x="652" y="499"/>
                    <a:pt x="652" y="499"/>
                    <a:pt x="652" y="499"/>
                  </a:cubicBezTo>
                  <a:cubicBezTo>
                    <a:pt x="650" y="498"/>
                    <a:pt x="649" y="496"/>
                    <a:pt x="648" y="493"/>
                  </a:cubicBezTo>
                  <a:cubicBezTo>
                    <a:pt x="635" y="451"/>
                    <a:pt x="635" y="451"/>
                    <a:pt x="635" y="451"/>
                  </a:cubicBezTo>
                  <a:cubicBezTo>
                    <a:pt x="623" y="428"/>
                    <a:pt x="623" y="428"/>
                    <a:pt x="623" y="428"/>
                  </a:cubicBezTo>
                  <a:cubicBezTo>
                    <a:pt x="602" y="408"/>
                    <a:pt x="602" y="408"/>
                    <a:pt x="602" y="408"/>
                  </a:cubicBezTo>
                  <a:cubicBezTo>
                    <a:pt x="602" y="408"/>
                    <a:pt x="601" y="408"/>
                    <a:pt x="601" y="407"/>
                  </a:cubicBezTo>
                  <a:cubicBezTo>
                    <a:pt x="583" y="384"/>
                    <a:pt x="583" y="384"/>
                    <a:pt x="583" y="384"/>
                  </a:cubicBezTo>
                  <a:cubicBezTo>
                    <a:pt x="534" y="359"/>
                    <a:pt x="534" y="359"/>
                    <a:pt x="534" y="359"/>
                  </a:cubicBezTo>
                  <a:cubicBezTo>
                    <a:pt x="469" y="346"/>
                    <a:pt x="469" y="346"/>
                    <a:pt x="469" y="346"/>
                  </a:cubicBezTo>
                  <a:cubicBezTo>
                    <a:pt x="464" y="350"/>
                    <a:pt x="464" y="350"/>
                    <a:pt x="464" y="350"/>
                  </a:cubicBezTo>
                  <a:cubicBezTo>
                    <a:pt x="484" y="372"/>
                    <a:pt x="484" y="372"/>
                    <a:pt x="484" y="372"/>
                  </a:cubicBezTo>
                  <a:cubicBezTo>
                    <a:pt x="508" y="372"/>
                    <a:pt x="508" y="372"/>
                    <a:pt x="508" y="372"/>
                  </a:cubicBezTo>
                  <a:cubicBezTo>
                    <a:pt x="509" y="372"/>
                    <a:pt x="511" y="372"/>
                    <a:pt x="512" y="373"/>
                  </a:cubicBezTo>
                  <a:cubicBezTo>
                    <a:pt x="542" y="386"/>
                    <a:pt x="542" y="386"/>
                    <a:pt x="542" y="386"/>
                  </a:cubicBezTo>
                  <a:cubicBezTo>
                    <a:pt x="545" y="387"/>
                    <a:pt x="547" y="390"/>
                    <a:pt x="547" y="393"/>
                  </a:cubicBezTo>
                  <a:cubicBezTo>
                    <a:pt x="548" y="396"/>
                    <a:pt x="547" y="399"/>
                    <a:pt x="545" y="402"/>
                  </a:cubicBezTo>
                  <a:cubicBezTo>
                    <a:pt x="510" y="442"/>
                    <a:pt x="510" y="442"/>
                    <a:pt x="510" y="442"/>
                  </a:cubicBezTo>
                  <a:cubicBezTo>
                    <a:pt x="508" y="443"/>
                    <a:pt x="507" y="444"/>
                    <a:pt x="505" y="445"/>
                  </a:cubicBezTo>
                  <a:cubicBezTo>
                    <a:pt x="440" y="461"/>
                    <a:pt x="440" y="461"/>
                    <a:pt x="440" y="461"/>
                  </a:cubicBezTo>
                  <a:cubicBezTo>
                    <a:pt x="436" y="462"/>
                    <a:pt x="431" y="460"/>
                    <a:pt x="428" y="456"/>
                  </a:cubicBezTo>
                  <a:cubicBezTo>
                    <a:pt x="379" y="362"/>
                    <a:pt x="379" y="362"/>
                    <a:pt x="379" y="362"/>
                  </a:cubicBezTo>
                  <a:cubicBezTo>
                    <a:pt x="366" y="370"/>
                    <a:pt x="366" y="370"/>
                    <a:pt x="366" y="370"/>
                  </a:cubicBezTo>
                  <a:cubicBezTo>
                    <a:pt x="433" y="476"/>
                    <a:pt x="433" y="476"/>
                    <a:pt x="433" y="476"/>
                  </a:cubicBezTo>
                  <a:cubicBezTo>
                    <a:pt x="487" y="459"/>
                    <a:pt x="487" y="459"/>
                    <a:pt x="487" y="459"/>
                  </a:cubicBezTo>
                  <a:cubicBezTo>
                    <a:pt x="490" y="458"/>
                    <a:pt x="494" y="458"/>
                    <a:pt x="496" y="460"/>
                  </a:cubicBezTo>
                  <a:cubicBezTo>
                    <a:pt x="499" y="462"/>
                    <a:pt x="501" y="465"/>
                    <a:pt x="501" y="468"/>
                  </a:cubicBezTo>
                  <a:cubicBezTo>
                    <a:pt x="501" y="477"/>
                    <a:pt x="501" y="477"/>
                    <a:pt x="501" y="477"/>
                  </a:cubicBezTo>
                  <a:cubicBezTo>
                    <a:pt x="501" y="478"/>
                    <a:pt x="500" y="480"/>
                    <a:pt x="500" y="481"/>
                  </a:cubicBezTo>
                  <a:cubicBezTo>
                    <a:pt x="480" y="539"/>
                    <a:pt x="480" y="539"/>
                    <a:pt x="480" y="539"/>
                  </a:cubicBezTo>
                  <a:cubicBezTo>
                    <a:pt x="479" y="542"/>
                    <a:pt x="477" y="544"/>
                    <a:pt x="475" y="545"/>
                  </a:cubicBezTo>
                  <a:cubicBezTo>
                    <a:pt x="443" y="563"/>
                    <a:pt x="443" y="563"/>
                    <a:pt x="443" y="563"/>
                  </a:cubicBezTo>
                  <a:cubicBezTo>
                    <a:pt x="417" y="610"/>
                    <a:pt x="417" y="610"/>
                    <a:pt x="417" y="610"/>
                  </a:cubicBezTo>
                  <a:cubicBezTo>
                    <a:pt x="420" y="631"/>
                    <a:pt x="420" y="631"/>
                    <a:pt x="420" y="631"/>
                  </a:cubicBezTo>
                  <a:cubicBezTo>
                    <a:pt x="429" y="676"/>
                    <a:pt x="429" y="676"/>
                    <a:pt x="429" y="676"/>
                  </a:cubicBezTo>
                  <a:cubicBezTo>
                    <a:pt x="429" y="680"/>
                    <a:pt x="428" y="683"/>
                    <a:pt x="426" y="686"/>
                  </a:cubicBezTo>
                  <a:cubicBezTo>
                    <a:pt x="389" y="720"/>
                    <a:pt x="389" y="720"/>
                    <a:pt x="389" y="720"/>
                  </a:cubicBezTo>
                  <a:cubicBezTo>
                    <a:pt x="394" y="729"/>
                    <a:pt x="394" y="729"/>
                    <a:pt x="394" y="729"/>
                  </a:cubicBezTo>
                  <a:cubicBezTo>
                    <a:pt x="396" y="733"/>
                    <a:pt x="395" y="738"/>
                    <a:pt x="392" y="741"/>
                  </a:cubicBezTo>
                  <a:cubicBezTo>
                    <a:pt x="313" y="826"/>
                    <a:pt x="313" y="826"/>
                    <a:pt x="313" y="826"/>
                  </a:cubicBezTo>
                  <a:cubicBezTo>
                    <a:pt x="311" y="828"/>
                    <a:pt x="308" y="829"/>
                    <a:pt x="306" y="829"/>
                  </a:cubicBezTo>
                  <a:moveTo>
                    <a:pt x="1054" y="135"/>
                  </a:moveTo>
                  <a:cubicBezTo>
                    <a:pt x="1062" y="139"/>
                    <a:pt x="1062" y="139"/>
                    <a:pt x="1062" y="139"/>
                  </a:cubicBezTo>
                  <a:cubicBezTo>
                    <a:pt x="1055" y="128"/>
                    <a:pt x="1055" y="128"/>
                    <a:pt x="1055" y="128"/>
                  </a:cubicBezTo>
                  <a:cubicBezTo>
                    <a:pt x="1054" y="135"/>
                    <a:pt x="1054" y="135"/>
                    <a:pt x="1054" y="135"/>
                  </a:cubicBez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17">
              <a:extLst>
                <a:ext uri="{FF2B5EF4-FFF2-40B4-BE49-F238E27FC236}">
                  <a16:creationId xmlns:a16="http://schemas.microsoft.com/office/drawing/2014/main" id="{833E9C41-7DAC-4A07-BC5B-D9554A96C66D}"/>
                </a:ext>
              </a:extLst>
            </p:cNvPr>
            <p:cNvSpPr>
              <a:spLocks noEditPoints="1"/>
            </p:cNvSpPr>
            <p:nvPr/>
          </p:nvSpPr>
          <p:spPr bwMode="auto">
            <a:xfrm>
              <a:off x="3095757" y="5450213"/>
              <a:ext cx="70688" cy="91307"/>
            </a:xfrm>
            <a:custGeom>
              <a:avLst/>
              <a:gdLst>
                <a:gd name="T0" fmla="*/ 43 w 53"/>
                <a:gd name="T1" fmla="*/ 66 h 66"/>
                <a:gd name="T2" fmla="*/ 42 w 53"/>
                <a:gd name="T3" fmla="*/ 66 h 66"/>
                <a:gd name="T4" fmla="*/ 9 w 53"/>
                <a:gd name="T5" fmla="*/ 64 h 66"/>
                <a:gd name="T6" fmla="*/ 2 w 53"/>
                <a:gd name="T7" fmla="*/ 60 h 66"/>
                <a:gd name="T8" fmla="*/ 0 w 53"/>
                <a:gd name="T9" fmla="*/ 53 h 66"/>
                <a:gd name="T10" fmla="*/ 4 w 53"/>
                <a:gd name="T11" fmla="*/ 10 h 66"/>
                <a:gd name="T12" fmla="*/ 12 w 53"/>
                <a:gd name="T13" fmla="*/ 1 h 66"/>
                <a:gd name="T14" fmla="*/ 23 w 53"/>
                <a:gd name="T15" fmla="*/ 5 h 66"/>
                <a:gd name="T16" fmla="*/ 51 w 53"/>
                <a:gd name="T17" fmla="*/ 50 h 66"/>
                <a:gd name="T18" fmla="*/ 53 w 53"/>
                <a:gd name="T19" fmla="*/ 56 h 66"/>
                <a:gd name="T20" fmla="*/ 43 w 53"/>
                <a:gd name="T21" fmla="*/ 66 h 66"/>
                <a:gd name="T22" fmla="*/ 21 w 53"/>
                <a:gd name="T23" fmla="*/ 44 h 66"/>
                <a:gd name="T24" fmla="*/ 23 w 53"/>
                <a:gd name="T25" fmla="*/ 44 h 66"/>
                <a:gd name="T26" fmla="*/ 22 w 53"/>
                <a:gd name="T27" fmla="*/ 42 h 66"/>
                <a:gd name="T28" fmla="*/ 21 w 53"/>
                <a:gd name="T29" fmla="*/ 4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66">
                  <a:moveTo>
                    <a:pt x="43" y="66"/>
                  </a:moveTo>
                  <a:cubicBezTo>
                    <a:pt x="42" y="66"/>
                    <a:pt x="42" y="66"/>
                    <a:pt x="42" y="66"/>
                  </a:cubicBezTo>
                  <a:cubicBezTo>
                    <a:pt x="9" y="64"/>
                    <a:pt x="9" y="64"/>
                    <a:pt x="9" y="64"/>
                  </a:cubicBezTo>
                  <a:cubicBezTo>
                    <a:pt x="7" y="64"/>
                    <a:pt x="4" y="62"/>
                    <a:pt x="2" y="60"/>
                  </a:cubicBezTo>
                  <a:cubicBezTo>
                    <a:pt x="1" y="58"/>
                    <a:pt x="0" y="55"/>
                    <a:pt x="0" y="53"/>
                  </a:cubicBezTo>
                  <a:cubicBezTo>
                    <a:pt x="4" y="10"/>
                    <a:pt x="4" y="10"/>
                    <a:pt x="4" y="10"/>
                  </a:cubicBezTo>
                  <a:cubicBezTo>
                    <a:pt x="4" y="6"/>
                    <a:pt x="8" y="2"/>
                    <a:pt x="12" y="1"/>
                  </a:cubicBezTo>
                  <a:cubicBezTo>
                    <a:pt x="16" y="0"/>
                    <a:pt x="21" y="2"/>
                    <a:pt x="23" y="5"/>
                  </a:cubicBezTo>
                  <a:cubicBezTo>
                    <a:pt x="51" y="50"/>
                    <a:pt x="51" y="50"/>
                    <a:pt x="51" y="50"/>
                  </a:cubicBezTo>
                  <a:cubicBezTo>
                    <a:pt x="52" y="52"/>
                    <a:pt x="53" y="54"/>
                    <a:pt x="53" y="56"/>
                  </a:cubicBezTo>
                  <a:cubicBezTo>
                    <a:pt x="53" y="62"/>
                    <a:pt x="48" y="66"/>
                    <a:pt x="43" y="66"/>
                  </a:cubicBezTo>
                  <a:close/>
                  <a:moveTo>
                    <a:pt x="21" y="44"/>
                  </a:moveTo>
                  <a:cubicBezTo>
                    <a:pt x="23" y="44"/>
                    <a:pt x="23" y="44"/>
                    <a:pt x="23" y="44"/>
                  </a:cubicBezTo>
                  <a:cubicBezTo>
                    <a:pt x="22" y="42"/>
                    <a:pt x="22" y="42"/>
                    <a:pt x="22" y="42"/>
                  </a:cubicBezTo>
                  <a:lnTo>
                    <a:pt x="21" y="4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Shape 92">
              <a:extLst>
                <a:ext uri="{FF2B5EF4-FFF2-40B4-BE49-F238E27FC236}">
                  <a16:creationId xmlns:a16="http://schemas.microsoft.com/office/drawing/2014/main" id="{D8E51481-8AC7-4264-87FB-E59E8981B9AC}"/>
                </a:ext>
              </a:extLst>
            </p:cNvPr>
            <p:cNvSpPr>
              <a:spLocks/>
            </p:cNvSpPr>
            <p:nvPr/>
          </p:nvSpPr>
          <p:spPr bwMode="auto">
            <a:xfrm>
              <a:off x="1201900" y="5144740"/>
              <a:ext cx="2259925" cy="1038862"/>
            </a:xfrm>
            <a:custGeom>
              <a:avLst/>
              <a:gdLst>
                <a:gd name="connsiteX0" fmla="*/ 1974262 w 2259925"/>
                <a:gd name="connsiteY0" fmla="*/ 960697 h 1038862"/>
                <a:gd name="connsiteX1" fmla="*/ 1995469 w 2259925"/>
                <a:gd name="connsiteY1" fmla="*/ 963415 h 1038862"/>
                <a:gd name="connsiteX2" fmla="*/ 2006072 w 2259925"/>
                <a:gd name="connsiteY2" fmla="*/ 972931 h 1038862"/>
                <a:gd name="connsiteX3" fmla="*/ 2003421 w 2259925"/>
                <a:gd name="connsiteY3" fmla="*/ 987884 h 1038862"/>
                <a:gd name="connsiteX4" fmla="*/ 1983540 w 2259925"/>
                <a:gd name="connsiteY4" fmla="*/ 1008275 h 1038862"/>
                <a:gd name="connsiteX5" fmla="*/ 1972937 w 2259925"/>
                <a:gd name="connsiteY5" fmla="*/ 1012353 h 1038862"/>
                <a:gd name="connsiteX6" fmla="*/ 1968961 w 2259925"/>
                <a:gd name="connsiteY6" fmla="*/ 1010994 h 1038862"/>
                <a:gd name="connsiteX7" fmla="*/ 1959683 w 2259925"/>
                <a:gd name="connsiteY7" fmla="*/ 1000119 h 1038862"/>
                <a:gd name="connsiteX8" fmla="*/ 1955707 w 2259925"/>
                <a:gd name="connsiteY8" fmla="*/ 977009 h 1038862"/>
                <a:gd name="connsiteX9" fmla="*/ 1961008 w 2259925"/>
                <a:gd name="connsiteY9" fmla="*/ 963415 h 1038862"/>
                <a:gd name="connsiteX10" fmla="*/ 1974262 w 2259925"/>
                <a:gd name="connsiteY10" fmla="*/ 960697 h 1038862"/>
                <a:gd name="connsiteX11" fmla="*/ 2161818 w 2259925"/>
                <a:gd name="connsiteY11" fmla="*/ 954802 h 1038862"/>
                <a:gd name="connsiteX12" fmla="*/ 2169886 w 2259925"/>
                <a:gd name="connsiteY12" fmla="*/ 962937 h 1038862"/>
                <a:gd name="connsiteX13" fmla="*/ 2173920 w 2259925"/>
                <a:gd name="connsiteY13" fmla="*/ 979207 h 1038862"/>
                <a:gd name="connsiteX14" fmla="*/ 2167197 w 2259925"/>
                <a:gd name="connsiteY14" fmla="*/ 995476 h 1038862"/>
                <a:gd name="connsiteX15" fmla="*/ 2074419 w 2259925"/>
                <a:gd name="connsiteY15" fmla="*/ 1037506 h 1038862"/>
                <a:gd name="connsiteX16" fmla="*/ 2069040 w 2259925"/>
                <a:gd name="connsiteY16" fmla="*/ 1038862 h 1038862"/>
                <a:gd name="connsiteX17" fmla="*/ 2056939 w 2259925"/>
                <a:gd name="connsiteY17" fmla="*/ 1032083 h 1038862"/>
                <a:gd name="connsiteX18" fmla="*/ 2060973 w 2259925"/>
                <a:gd name="connsiteY18" fmla="*/ 1013102 h 1038862"/>
                <a:gd name="connsiteX19" fmla="*/ 2149717 w 2259925"/>
                <a:gd name="connsiteY19" fmla="*/ 956158 h 1038862"/>
                <a:gd name="connsiteX20" fmla="*/ 2161818 w 2259925"/>
                <a:gd name="connsiteY20" fmla="*/ 954802 h 1038862"/>
                <a:gd name="connsiteX21" fmla="*/ 2226681 w 2259925"/>
                <a:gd name="connsiteY21" fmla="*/ 892949 h 1038862"/>
                <a:gd name="connsiteX22" fmla="*/ 2238730 w 2259925"/>
                <a:gd name="connsiteY22" fmla="*/ 902439 h 1038862"/>
                <a:gd name="connsiteX23" fmla="*/ 2242747 w 2259925"/>
                <a:gd name="connsiteY23" fmla="*/ 917353 h 1038862"/>
                <a:gd name="connsiteX24" fmla="*/ 2254796 w 2259925"/>
                <a:gd name="connsiteY24" fmla="*/ 926844 h 1038862"/>
                <a:gd name="connsiteX25" fmla="*/ 2249441 w 2259925"/>
                <a:gd name="connsiteY25" fmla="*/ 943114 h 1038862"/>
                <a:gd name="connsiteX26" fmla="*/ 2205260 w 2259925"/>
                <a:gd name="connsiteY26" fmla="*/ 974298 h 1038862"/>
                <a:gd name="connsiteX27" fmla="*/ 2197227 w 2259925"/>
                <a:gd name="connsiteY27" fmla="*/ 977009 h 1038862"/>
                <a:gd name="connsiteX28" fmla="*/ 2189194 w 2259925"/>
                <a:gd name="connsiteY28" fmla="*/ 974298 h 1038862"/>
                <a:gd name="connsiteX29" fmla="*/ 2185178 w 2259925"/>
                <a:gd name="connsiteY29" fmla="*/ 956672 h 1038862"/>
                <a:gd name="connsiteX30" fmla="*/ 2213293 w 2259925"/>
                <a:gd name="connsiteY30" fmla="*/ 899728 h 1038862"/>
                <a:gd name="connsiteX31" fmla="*/ 2226681 w 2259925"/>
                <a:gd name="connsiteY31" fmla="*/ 892949 h 1038862"/>
                <a:gd name="connsiteX32" fmla="*/ 1932483 w 2259925"/>
                <a:gd name="connsiteY32" fmla="*/ 653021 h 1038862"/>
                <a:gd name="connsiteX33" fmla="*/ 1984111 w 2259925"/>
                <a:gd name="connsiteY33" fmla="*/ 657093 h 1038862"/>
                <a:gd name="connsiteX34" fmla="*/ 1993621 w 2259925"/>
                <a:gd name="connsiteY34" fmla="*/ 663879 h 1038862"/>
                <a:gd name="connsiteX35" fmla="*/ 1996338 w 2259925"/>
                <a:gd name="connsiteY35" fmla="*/ 676095 h 1038862"/>
                <a:gd name="connsiteX36" fmla="*/ 1992263 w 2259925"/>
                <a:gd name="connsiteY36" fmla="*/ 685596 h 1038862"/>
                <a:gd name="connsiteX37" fmla="*/ 2011283 w 2259925"/>
                <a:gd name="connsiteY37" fmla="*/ 692382 h 1038862"/>
                <a:gd name="connsiteX38" fmla="*/ 2028946 w 2259925"/>
                <a:gd name="connsiteY38" fmla="*/ 659807 h 1038862"/>
                <a:gd name="connsiteX39" fmla="*/ 2039815 w 2259925"/>
                <a:gd name="connsiteY39" fmla="*/ 653021 h 1038862"/>
                <a:gd name="connsiteX40" fmla="*/ 2050684 w 2259925"/>
                <a:gd name="connsiteY40" fmla="*/ 657093 h 1038862"/>
                <a:gd name="connsiteX41" fmla="*/ 2073780 w 2259925"/>
                <a:gd name="connsiteY41" fmla="*/ 677452 h 1038862"/>
                <a:gd name="connsiteX42" fmla="*/ 2079215 w 2259925"/>
                <a:gd name="connsiteY42" fmla="*/ 684239 h 1038862"/>
                <a:gd name="connsiteX43" fmla="*/ 2088725 w 2259925"/>
                <a:gd name="connsiteY43" fmla="*/ 734459 h 1038862"/>
                <a:gd name="connsiteX44" fmla="*/ 2125408 w 2259925"/>
                <a:gd name="connsiteY44" fmla="*/ 791465 h 1038862"/>
                <a:gd name="connsiteX45" fmla="*/ 2126767 w 2259925"/>
                <a:gd name="connsiteY45" fmla="*/ 806396 h 1038862"/>
                <a:gd name="connsiteX46" fmla="*/ 2087367 w 2259925"/>
                <a:gd name="connsiteY46" fmla="*/ 883762 h 1038862"/>
                <a:gd name="connsiteX47" fmla="*/ 2083291 w 2259925"/>
                <a:gd name="connsiteY47" fmla="*/ 887834 h 1038862"/>
                <a:gd name="connsiteX48" fmla="*/ 2034380 w 2259925"/>
                <a:gd name="connsiteY48" fmla="*/ 929910 h 1038862"/>
                <a:gd name="connsiteX49" fmla="*/ 2028946 w 2259925"/>
                <a:gd name="connsiteY49" fmla="*/ 932625 h 1038862"/>
                <a:gd name="connsiteX50" fmla="*/ 1982752 w 2259925"/>
                <a:gd name="connsiteY50" fmla="*/ 947555 h 1038862"/>
                <a:gd name="connsiteX51" fmla="*/ 1978676 w 2259925"/>
                <a:gd name="connsiteY51" fmla="*/ 947555 h 1038862"/>
                <a:gd name="connsiteX52" fmla="*/ 1973242 w 2259925"/>
                <a:gd name="connsiteY52" fmla="*/ 946198 h 1038862"/>
                <a:gd name="connsiteX53" fmla="*/ 1933841 w 2259925"/>
                <a:gd name="connsiteY53" fmla="*/ 919052 h 1038862"/>
                <a:gd name="connsiteX54" fmla="*/ 1917538 w 2259925"/>
                <a:gd name="connsiteY54" fmla="*/ 891905 h 1038862"/>
                <a:gd name="connsiteX55" fmla="*/ 1883572 w 2259925"/>
                <a:gd name="connsiteY55" fmla="*/ 864759 h 1038862"/>
                <a:gd name="connsiteX56" fmla="*/ 1814282 w 2259925"/>
                <a:gd name="connsiteY56" fmla="*/ 900050 h 1038862"/>
                <a:gd name="connsiteX57" fmla="*/ 1808847 w 2259925"/>
                <a:gd name="connsiteY57" fmla="*/ 901407 h 1038862"/>
                <a:gd name="connsiteX58" fmla="*/ 1740916 w 2259925"/>
                <a:gd name="connsiteY58" fmla="*/ 905479 h 1038862"/>
                <a:gd name="connsiteX59" fmla="*/ 1728688 w 2259925"/>
                <a:gd name="connsiteY59" fmla="*/ 898692 h 1038862"/>
                <a:gd name="connsiteX60" fmla="*/ 1727330 w 2259925"/>
                <a:gd name="connsiteY60" fmla="*/ 885119 h 1038862"/>
                <a:gd name="connsiteX61" fmla="*/ 1736840 w 2259925"/>
                <a:gd name="connsiteY61" fmla="*/ 867474 h 1038862"/>
                <a:gd name="connsiteX62" fmla="*/ 1743633 w 2259925"/>
                <a:gd name="connsiteY62" fmla="*/ 762962 h 1038862"/>
                <a:gd name="connsiteX63" fmla="*/ 1754502 w 2259925"/>
                <a:gd name="connsiteY63" fmla="*/ 750746 h 1038862"/>
                <a:gd name="connsiteX64" fmla="*/ 1810206 w 2259925"/>
                <a:gd name="connsiteY64" fmla="*/ 735816 h 1038862"/>
                <a:gd name="connsiteX65" fmla="*/ 1827868 w 2259925"/>
                <a:gd name="connsiteY65" fmla="*/ 716814 h 1038862"/>
                <a:gd name="connsiteX66" fmla="*/ 1829227 w 2259925"/>
                <a:gd name="connsiteY66" fmla="*/ 715457 h 1038862"/>
                <a:gd name="connsiteX67" fmla="*/ 1882213 w 2259925"/>
                <a:gd name="connsiteY67" fmla="*/ 676095 h 1038862"/>
                <a:gd name="connsiteX68" fmla="*/ 1897158 w 2259925"/>
                <a:gd name="connsiteY68" fmla="*/ 674738 h 1038862"/>
                <a:gd name="connsiteX69" fmla="*/ 1909386 w 2259925"/>
                <a:gd name="connsiteY69" fmla="*/ 681524 h 1038862"/>
                <a:gd name="connsiteX70" fmla="*/ 1917538 w 2259925"/>
                <a:gd name="connsiteY70" fmla="*/ 661165 h 1038862"/>
                <a:gd name="connsiteX71" fmla="*/ 1932483 w 2259925"/>
                <a:gd name="connsiteY71" fmla="*/ 653021 h 1038862"/>
                <a:gd name="connsiteX72" fmla="*/ 1240163 w 2259925"/>
                <a:gd name="connsiteY72" fmla="*/ 639645 h 1038862"/>
                <a:gd name="connsiteX73" fmla="*/ 1249426 w 2259925"/>
                <a:gd name="connsiteY73" fmla="*/ 650445 h 1038862"/>
                <a:gd name="connsiteX74" fmla="*/ 1254719 w 2259925"/>
                <a:gd name="connsiteY74" fmla="*/ 677444 h 1038862"/>
                <a:gd name="connsiteX75" fmla="*/ 1253396 w 2259925"/>
                <a:gd name="connsiteY75" fmla="*/ 684194 h 1038862"/>
                <a:gd name="connsiteX76" fmla="*/ 1220314 w 2259925"/>
                <a:gd name="connsiteY76" fmla="*/ 790841 h 1038862"/>
                <a:gd name="connsiteX77" fmla="*/ 1212374 w 2259925"/>
                <a:gd name="connsiteY77" fmla="*/ 800290 h 1038862"/>
                <a:gd name="connsiteX78" fmla="*/ 1207081 w 2259925"/>
                <a:gd name="connsiteY78" fmla="*/ 800290 h 1038862"/>
                <a:gd name="connsiteX79" fmla="*/ 1200464 w 2259925"/>
                <a:gd name="connsiteY79" fmla="*/ 798940 h 1038862"/>
                <a:gd name="connsiteX80" fmla="*/ 1171352 w 2259925"/>
                <a:gd name="connsiteY80" fmla="*/ 780041 h 1038862"/>
                <a:gd name="connsiteX81" fmla="*/ 1167382 w 2259925"/>
                <a:gd name="connsiteY81" fmla="*/ 762491 h 1038862"/>
                <a:gd name="connsiteX82" fmla="*/ 1173998 w 2259925"/>
                <a:gd name="connsiteY82" fmla="*/ 747642 h 1038862"/>
                <a:gd name="connsiteX83" fmla="*/ 1177968 w 2259925"/>
                <a:gd name="connsiteY83" fmla="*/ 708493 h 1038862"/>
                <a:gd name="connsiteX84" fmla="*/ 1180615 w 2259925"/>
                <a:gd name="connsiteY84" fmla="*/ 703093 h 1038862"/>
                <a:gd name="connsiteX85" fmla="*/ 1193848 w 2259925"/>
                <a:gd name="connsiteY85" fmla="*/ 681494 h 1038862"/>
                <a:gd name="connsiteX86" fmla="*/ 1195171 w 2259925"/>
                <a:gd name="connsiteY86" fmla="*/ 680144 h 1038862"/>
                <a:gd name="connsiteX87" fmla="*/ 1225607 w 2259925"/>
                <a:gd name="connsiteY87" fmla="*/ 643695 h 1038862"/>
                <a:gd name="connsiteX88" fmla="*/ 1240163 w 2259925"/>
                <a:gd name="connsiteY88" fmla="*/ 639645 h 1038862"/>
                <a:gd name="connsiteX89" fmla="*/ 1873160 w 2259925"/>
                <a:gd name="connsiteY89" fmla="*/ 595523 h 1038862"/>
                <a:gd name="connsiteX90" fmla="*/ 1892106 w 2259925"/>
                <a:gd name="connsiteY90" fmla="*/ 598340 h 1038862"/>
                <a:gd name="connsiteX91" fmla="*/ 1904286 w 2259925"/>
                <a:gd name="connsiteY91" fmla="*/ 613836 h 1038862"/>
                <a:gd name="connsiteX92" fmla="*/ 1890753 w 2259925"/>
                <a:gd name="connsiteY92" fmla="*/ 626514 h 1038862"/>
                <a:gd name="connsiteX93" fmla="*/ 1889399 w 2259925"/>
                <a:gd name="connsiteY93" fmla="*/ 626514 h 1038862"/>
                <a:gd name="connsiteX94" fmla="*/ 1869100 w 2259925"/>
                <a:gd name="connsiteY94" fmla="*/ 623697 h 1038862"/>
                <a:gd name="connsiteX95" fmla="*/ 1856920 w 2259925"/>
                <a:gd name="connsiteY95" fmla="*/ 608201 h 1038862"/>
                <a:gd name="connsiteX96" fmla="*/ 1873160 w 2259925"/>
                <a:gd name="connsiteY96" fmla="*/ 595523 h 1038862"/>
                <a:gd name="connsiteX97" fmla="*/ 1786237 w 2259925"/>
                <a:gd name="connsiteY97" fmla="*/ 576258 h 1038862"/>
                <a:gd name="connsiteX98" fmla="*/ 1843331 w 2259925"/>
                <a:gd name="connsiteY98" fmla="*/ 590064 h 1038862"/>
                <a:gd name="connsiteX99" fmla="*/ 1854206 w 2259925"/>
                <a:gd name="connsiteY99" fmla="*/ 606632 h 1038862"/>
                <a:gd name="connsiteX100" fmla="*/ 1840613 w 2259925"/>
                <a:gd name="connsiteY100" fmla="*/ 617677 h 1038862"/>
                <a:gd name="connsiteX101" fmla="*/ 1836534 w 2259925"/>
                <a:gd name="connsiteY101" fmla="*/ 617677 h 1038862"/>
                <a:gd name="connsiteX102" fmla="*/ 1779440 w 2259925"/>
                <a:gd name="connsiteY102" fmla="*/ 603871 h 1038862"/>
                <a:gd name="connsiteX103" fmla="*/ 1768565 w 2259925"/>
                <a:gd name="connsiteY103" fmla="*/ 585922 h 1038862"/>
                <a:gd name="connsiteX104" fmla="*/ 1786237 w 2259925"/>
                <a:gd name="connsiteY104" fmla="*/ 576258 h 1038862"/>
                <a:gd name="connsiteX105" fmla="*/ 2161884 w 2259925"/>
                <a:gd name="connsiteY105" fmla="*/ 536749 h 1038862"/>
                <a:gd name="connsiteX106" fmla="*/ 2172106 w 2259925"/>
                <a:gd name="connsiteY106" fmla="*/ 540687 h 1038862"/>
                <a:gd name="connsiteX107" fmla="*/ 2187353 w 2259925"/>
                <a:gd name="connsiteY107" fmla="*/ 553017 h 1038862"/>
                <a:gd name="connsiteX108" fmla="*/ 2190125 w 2259925"/>
                <a:gd name="connsiteY108" fmla="*/ 570826 h 1038862"/>
                <a:gd name="connsiteX109" fmla="*/ 2186633 w 2259925"/>
                <a:gd name="connsiteY109" fmla="*/ 577154 h 1038862"/>
                <a:gd name="connsiteX110" fmla="*/ 2196384 w 2259925"/>
                <a:gd name="connsiteY110" fmla="*/ 571875 h 1038862"/>
                <a:gd name="connsiteX111" fmla="*/ 2207181 w 2259925"/>
                <a:gd name="connsiteY111" fmla="*/ 574519 h 1038862"/>
                <a:gd name="connsiteX112" fmla="*/ 2253799 w 2259925"/>
                <a:gd name="connsiteY112" fmla="*/ 611547 h 1038862"/>
                <a:gd name="connsiteX113" fmla="*/ 2256542 w 2259925"/>
                <a:gd name="connsiteY113" fmla="*/ 630061 h 1038862"/>
                <a:gd name="connsiteX114" fmla="*/ 2245573 w 2259925"/>
                <a:gd name="connsiteY114" fmla="*/ 635350 h 1038862"/>
                <a:gd name="connsiteX115" fmla="*/ 2237346 w 2259925"/>
                <a:gd name="connsiteY115" fmla="*/ 632705 h 1038862"/>
                <a:gd name="connsiteX116" fmla="*/ 2189357 w 2259925"/>
                <a:gd name="connsiteY116" fmla="*/ 595678 h 1038862"/>
                <a:gd name="connsiteX117" fmla="*/ 2184386 w 2259925"/>
                <a:gd name="connsiteY117" fmla="*/ 586917 h 1038862"/>
                <a:gd name="connsiteX118" fmla="*/ 2186605 w 2259925"/>
                <a:gd name="connsiteY118" fmla="*/ 577204 h 1038862"/>
                <a:gd name="connsiteX119" fmla="*/ 2182848 w 2259925"/>
                <a:gd name="connsiteY119" fmla="*/ 584012 h 1038862"/>
                <a:gd name="connsiteX120" fmla="*/ 2181808 w 2259925"/>
                <a:gd name="connsiteY120" fmla="*/ 585896 h 1038862"/>
                <a:gd name="connsiteX121" fmla="*/ 2169334 w 2259925"/>
                <a:gd name="connsiteY121" fmla="*/ 594115 h 1038862"/>
                <a:gd name="connsiteX122" fmla="*/ 2162404 w 2259925"/>
                <a:gd name="connsiteY122" fmla="*/ 591375 h 1038862"/>
                <a:gd name="connsiteX123" fmla="*/ 2156859 w 2259925"/>
                <a:gd name="connsiteY123" fmla="*/ 572196 h 1038862"/>
                <a:gd name="connsiteX124" fmla="*/ 2159631 w 2259925"/>
                <a:gd name="connsiteY124" fmla="*/ 566716 h 1038862"/>
                <a:gd name="connsiteX125" fmla="*/ 2154087 w 2259925"/>
                <a:gd name="connsiteY125" fmla="*/ 561236 h 1038862"/>
                <a:gd name="connsiteX126" fmla="*/ 2152701 w 2259925"/>
                <a:gd name="connsiteY126" fmla="*/ 542057 h 1038862"/>
                <a:gd name="connsiteX127" fmla="*/ 2161884 w 2259925"/>
                <a:gd name="connsiteY127" fmla="*/ 536749 h 1038862"/>
                <a:gd name="connsiteX128" fmla="*/ 2000032 w 2259925"/>
                <a:gd name="connsiteY128" fmla="*/ 518887 h 1038862"/>
                <a:gd name="connsiteX129" fmla="*/ 2013736 w 2259925"/>
                <a:gd name="connsiteY129" fmla="*/ 522945 h 1038862"/>
                <a:gd name="connsiteX130" fmla="*/ 2024700 w 2259925"/>
                <a:gd name="connsiteY130" fmla="*/ 537822 h 1038862"/>
                <a:gd name="connsiteX131" fmla="*/ 2039774 w 2259925"/>
                <a:gd name="connsiteY131" fmla="*/ 531059 h 1038862"/>
                <a:gd name="connsiteX132" fmla="*/ 2052108 w 2259925"/>
                <a:gd name="connsiteY132" fmla="*/ 531059 h 1038862"/>
                <a:gd name="connsiteX133" fmla="*/ 2128851 w 2259925"/>
                <a:gd name="connsiteY133" fmla="*/ 570281 h 1038862"/>
                <a:gd name="connsiteX134" fmla="*/ 2132962 w 2259925"/>
                <a:gd name="connsiteY134" fmla="*/ 574339 h 1038862"/>
                <a:gd name="connsiteX135" fmla="*/ 2175445 w 2259925"/>
                <a:gd name="connsiteY135" fmla="*/ 628437 h 1038862"/>
                <a:gd name="connsiteX136" fmla="*/ 2174074 w 2259925"/>
                <a:gd name="connsiteY136" fmla="*/ 646019 h 1038862"/>
                <a:gd name="connsiteX137" fmla="*/ 2163111 w 2259925"/>
                <a:gd name="connsiteY137" fmla="*/ 650076 h 1038862"/>
                <a:gd name="connsiteX138" fmla="*/ 2156259 w 2259925"/>
                <a:gd name="connsiteY138" fmla="*/ 647371 h 1038862"/>
                <a:gd name="connsiteX139" fmla="*/ 2104183 w 2259925"/>
                <a:gd name="connsiteY139" fmla="*/ 613560 h 1038862"/>
                <a:gd name="connsiteX140" fmla="*/ 2093220 w 2259925"/>
                <a:gd name="connsiteY140" fmla="*/ 624380 h 1038862"/>
                <a:gd name="connsiteX141" fmla="*/ 2076775 w 2259925"/>
                <a:gd name="connsiteY141" fmla="*/ 627084 h 1038862"/>
                <a:gd name="connsiteX142" fmla="*/ 2038404 w 2259925"/>
                <a:gd name="connsiteY142" fmla="*/ 608150 h 1038862"/>
                <a:gd name="connsiteX143" fmla="*/ 2030181 w 2259925"/>
                <a:gd name="connsiteY143" fmla="*/ 593273 h 1038862"/>
                <a:gd name="connsiteX144" fmla="*/ 2031552 w 2259925"/>
                <a:gd name="connsiteY144" fmla="*/ 589216 h 1038862"/>
                <a:gd name="connsiteX145" fmla="*/ 1991810 w 2259925"/>
                <a:gd name="connsiteY145" fmla="*/ 572986 h 1038862"/>
                <a:gd name="connsiteX146" fmla="*/ 1983587 w 2259925"/>
                <a:gd name="connsiteY146" fmla="*/ 556756 h 1038862"/>
                <a:gd name="connsiteX147" fmla="*/ 1989069 w 2259925"/>
                <a:gd name="connsiteY147" fmla="*/ 529707 h 1038862"/>
                <a:gd name="connsiteX148" fmla="*/ 2000032 w 2259925"/>
                <a:gd name="connsiteY148" fmla="*/ 518887 h 1038862"/>
                <a:gd name="connsiteX149" fmla="*/ 1925562 w 2259925"/>
                <a:gd name="connsiteY149" fmla="*/ 502808 h 1038862"/>
                <a:gd name="connsiteX150" fmla="*/ 1947738 w 2259925"/>
                <a:gd name="connsiteY150" fmla="*/ 502808 h 1038862"/>
                <a:gd name="connsiteX151" fmla="*/ 1961599 w 2259925"/>
                <a:gd name="connsiteY151" fmla="*/ 516444 h 1038862"/>
                <a:gd name="connsiteX152" fmla="*/ 1947738 w 2259925"/>
                <a:gd name="connsiteY152" fmla="*/ 531444 h 1038862"/>
                <a:gd name="connsiteX153" fmla="*/ 1935264 w 2259925"/>
                <a:gd name="connsiteY153" fmla="*/ 531444 h 1038862"/>
                <a:gd name="connsiteX154" fmla="*/ 1920018 w 2259925"/>
                <a:gd name="connsiteY154" fmla="*/ 568261 h 1038862"/>
                <a:gd name="connsiteX155" fmla="*/ 1906157 w 2259925"/>
                <a:gd name="connsiteY155" fmla="*/ 576443 h 1038862"/>
                <a:gd name="connsiteX156" fmla="*/ 1900613 w 2259925"/>
                <a:gd name="connsiteY156" fmla="*/ 575080 h 1038862"/>
                <a:gd name="connsiteX157" fmla="*/ 1893683 w 2259925"/>
                <a:gd name="connsiteY157" fmla="*/ 557352 h 1038862"/>
                <a:gd name="connsiteX158" fmla="*/ 1911701 w 2259925"/>
                <a:gd name="connsiteY158" fmla="*/ 510989 h 1038862"/>
                <a:gd name="connsiteX159" fmla="*/ 1925562 w 2259925"/>
                <a:gd name="connsiteY159" fmla="*/ 502808 h 1038862"/>
                <a:gd name="connsiteX160" fmla="*/ 1690287 w 2259925"/>
                <a:gd name="connsiteY160" fmla="*/ 469187 h 1038862"/>
                <a:gd name="connsiteX161" fmla="*/ 1698783 w 2259925"/>
                <a:gd name="connsiteY161" fmla="*/ 472973 h 1038862"/>
                <a:gd name="connsiteX162" fmla="*/ 1757237 w 2259925"/>
                <a:gd name="connsiteY162" fmla="*/ 534922 h 1038862"/>
                <a:gd name="connsiteX163" fmla="*/ 1761315 w 2259925"/>
                <a:gd name="connsiteY163" fmla="*/ 547311 h 1038862"/>
                <a:gd name="connsiteX164" fmla="*/ 1754518 w 2259925"/>
                <a:gd name="connsiteY164" fmla="*/ 583104 h 1038862"/>
                <a:gd name="connsiteX165" fmla="*/ 1743643 w 2259925"/>
                <a:gd name="connsiteY165" fmla="*/ 594117 h 1038862"/>
                <a:gd name="connsiteX166" fmla="*/ 1740924 w 2259925"/>
                <a:gd name="connsiteY166" fmla="*/ 594117 h 1038862"/>
                <a:gd name="connsiteX167" fmla="*/ 1730049 w 2259925"/>
                <a:gd name="connsiteY167" fmla="*/ 589987 h 1038862"/>
                <a:gd name="connsiteX168" fmla="*/ 1713737 w 2259925"/>
                <a:gd name="connsiteY168" fmla="*/ 572091 h 1038862"/>
                <a:gd name="connsiteX169" fmla="*/ 1709659 w 2259925"/>
                <a:gd name="connsiteY169" fmla="*/ 566584 h 1038862"/>
                <a:gd name="connsiteX170" fmla="*/ 1697424 w 2259925"/>
                <a:gd name="connsiteY170" fmla="*/ 522532 h 1038862"/>
                <a:gd name="connsiteX171" fmla="*/ 1677033 w 2259925"/>
                <a:gd name="connsiteY171" fmla="*/ 490869 h 1038862"/>
                <a:gd name="connsiteX172" fmla="*/ 1679752 w 2259925"/>
                <a:gd name="connsiteY172" fmla="*/ 471596 h 1038862"/>
                <a:gd name="connsiteX173" fmla="*/ 1690287 w 2259925"/>
                <a:gd name="connsiteY173" fmla="*/ 469187 h 1038862"/>
                <a:gd name="connsiteX174" fmla="*/ 1876320 w 2259925"/>
                <a:gd name="connsiteY174" fmla="*/ 438012 h 1038862"/>
                <a:gd name="connsiteX175" fmla="*/ 1907467 w 2259925"/>
                <a:gd name="connsiteY175" fmla="*/ 468343 h 1038862"/>
                <a:gd name="connsiteX176" fmla="*/ 1910175 w 2259925"/>
                <a:gd name="connsiteY176" fmla="*/ 480751 h 1038862"/>
                <a:gd name="connsiteX177" fmla="*/ 1884445 w 2259925"/>
                <a:gd name="connsiteY177" fmla="*/ 557957 h 1038862"/>
                <a:gd name="connsiteX178" fmla="*/ 1870904 w 2259925"/>
                <a:gd name="connsiteY178" fmla="*/ 567607 h 1038862"/>
                <a:gd name="connsiteX179" fmla="*/ 1868195 w 2259925"/>
                <a:gd name="connsiteY179" fmla="*/ 567607 h 1038862"/>
                <a:gd name="connsiteX180" fmla="*/ 1815382 w 2259925"/>
                <a:gd name="connsiteY180" fmla="*/ 552442 h 1038862"/>
                <a:gd name="connsiteX181" fmla="*/ 1805903 w 2259925"/>
                <a:gd name="connsiteY181" fmla="*/ 544170 h 1038862"/>
                <a:gd name="connsiteX182" fmla="*/ 1795069 w 2259925"/>
                <a:gd name="connsiteY182" fmla="*/ 515218 h 1038862"/>
                <a:gd name="connsiteX183" fmla="*/ 1795069 w 2259925"/>
                <a:gd name="connsiteY183" fmla="*/ 504188 h 1038862"/>
                <a:gd name="connsiteX184" fmla="*/ 1803194 w 2259925"/>
                <a:gd name="connsiteY184" fmla="*/ 495916 h 1038862"/>
                <a:gd name="connsiteX185" fmla="*/ 1824861 w 2259925"/>
                <a:gd name="connsiteY185" fmla="*/ 487644 h 1038862"/>
                <a:gd name="connsiteX186" fmla="*/ 1843820 w 2259925"/>
                <a:gd name="connsiteY186" fmla="*/ 465585 h 1038862"/>
                <a:gd name="connsiteX187" fmla="*/ 1876320 w 2259925"/>
                <a:gd name="connsiteY187" fmla="*/ 438012 h 1038862"/>
                <a:gd name="connsiteX188" fmla="*/ 2043368 w 2259925"/>
                <a:gd name="connsiteY188" fmla="*/ 420340 h 1038862"/>
                <a:gd name="connsiteX189" fmla="*/ 2058796 w 2259925"/>
                <a:gd name="connsiteY189" fmla="*/ 433934 h 1038862"/>
                <a:gd name="connsiteX190" fmla="*/ 2058796 w 2259925"/>
                <a:gd name="connsiteY190" fmla="*/ 442090 h 1038862"/>
                <a:gd name="connsiteX191" fmla="*/ 2043368 w 2259925"/>
                <a:gd name="connsiteY191" fmla="*/ 455684 h 1038862"/>
                <a:gd name="connsiteX192" fmla="*/ 2029343 w 2259925"/>
                <a:gd name="connsiteY192" fmla="*/ 442090 h 1038862"/>
                <a:gd name="connsiteX193" fmla="*/ 2029343 w 2259925"/>
                <a:gd name="connsiteY193" fmla="*/ 433934 h 1038862"/>
                <a:gd name="connsiteX194" fmla="*/ 2043368 w 2259925"/>
                <a:gd name="connsiteY194" fmla="*/ 420340 h 1038862"/>
                <a:gd name="connsiteX195" fmla="*/ 1953568 w 2259925"/>
                <a:gd name="connsiteY195" fmla="*/ 411331 h 1038862"/>
                <a:gd name="connsiteX196" fmla="*/ 1969633 w 2259925"/>
                <a:gd name="connsiteY196" fmla="*/ 412717 h 1038862"/>
                <a:gd name="connsiteX197" fmla="*/ 1974988 w 2259925"/>
                <a:gd name="connsiteY197" fmla="*/ 427963 h 1038862"/>
                <a:gd name="connsiteX198" fmla="*/ 1962939 w 2259925"/>
                <a:gd name="connsiteY198" fmla="*/ 469545 h 1038862"/>
                <a:gd name="connsiteX199" fmla="*/ 1952229 w 2259925"/>
                <a:gd name="connsiteY199" fmla="*/ 479247 h 1038862"/>
                <a:gd name="connsiteX200" fmla="*/ 1949551 w 2259925"/>
                <a:gd name="connsiteY200" fmla="*/ 479247 h 1038862"/>
                <a:gd name="connsiteX201" fmla="*/ 1938841 w 2259925"/>
                <a:gd name="connsiteY201" fmla="*/ 475089 h 1038862"/>
                <a:gd name="connsiteX202" fmla="*/ 1921437 w 2259925"/>
                <a:gd name="connsiteY202" fmla="*/ 454298 h 1038862"/>
                <a:gd name="connsiteX203" fmla="*/ 1917420 w 2259925"/>
                <a:gd name="connsiteY203" fmla="*/ 443210 h 1038862"/>
                <a:gd name="connsiteX204" fmla="*/ 1924114 w 2259925"/>
                <a:gd name="connsiteY204" fmla="*/ 432121 h 1038862"/>
                <a:gd name="connsiteX205" fmla="*/ 1953568 w 2259925"/>
                <a:gd name="connsiteY205" fmla="*/ 411331 h 1038862"/>
                <a:gd name="connsiteX206" fmla="*/ 1905534 w 2259925"/>
                <a:gd name="connsiteY206" fmla="*/ 398157 h 1038862"/>
                <a:gd name="connsiteX207" fmla="*/ 1916407 w 2259925"/>
                <a:gd name="connsiteY207" fmla="*/ 400919 h 1038862"/>
                <a:gd name="connsiteX208" fmla="*/ 1917788 w 2259925"/>
                <a:gd name="connsiteY208" fmla="*/ 421629 h 1038862"/>
                <a:gd name="connsiteX209" fmla="*/ 1906742 w 2259925"/>
                <a:gd name="connsiteY209" fmla="*/ 435435 h 1038862"/>
                <a:gd name="connsiteX210" fmla="*/ 1895697 w 2259925"/>
                <a:gd name="connsiteY210" fmla="*/ 440958 h 1038862"/>
                <a:gd name="connsiteX211" fmla="*/ 1887413 w 2259925"/>
                <a:gd name="connsiteY211" fmla="*/ 436816 h 1038862"/>
                <a:gd name="connsiteX212" fmla="*/ 1884652 w 2259925"/>
                <a:gd name="connsiteY212" fmla="*/ 417487 h 1038862"/>
                <a:gd name="connsiteX213" fmla="*/ 1895697 w 2259925"/>
                <a:gd name="connsiteY213" fmla="*/ 403680 h 1038862"/>
                <a:gd name="connsiteX214" fmla="*/ 1905534 w 2259925"/>
                <a:gd name="connsiteY214" fmla="*/ 398157 h 1038862"/>
                <a:gd name="connsiteX215" fmla="*/ 225483 w 2259925"/>
                <a:gd name="connsiteY215" fmla="*/ 352344 h 1038862"/>
                <a:gd name="connsiteX216" fmla="*/ 242501 w 2259925"/>
                <a:gd name="connsiteY216" fmla="*/ 361769 h 1038862"/>
                <a:gd name="connsiteX217" fmla="*/ 249046 w 2259925"/>
                <a:gd name="connsiteY217" fmla="*/ 379273 h 1038862"/>
                <a:gd name="connsiteX218" fmla="*/ 239883 w 2259925"/>
                <a:gd name="connsiteY218" fmla="*/ 396777 h 1038862"/>
                <a:gd name="connsiteX219" fmla="*/ 235956 w 2259925"/>
                <a:gd name="connsiteY219" fmla="*/ 396777 h 1038862"/>
                <a:gd name="connsiteX220" fmla="*/ 222865 w 2259925"/>
                <a:gd name="connsiteY220" fmla="*/ 387352 h 1038862"/>
                <a:gd name="connsiteX221" fmla="*/ 217629 w 2259925"/>
                <a:gd name="connsiteY221" fmla="*/ 369848 h 1038862"/>
                <a:gd name="connsiteX222" fmla="*/ 225483 w 2259925"/>
                <a:gd name="connsiteY222" fmla="*/ 352344 h 1038862"/>
                <a:gd name="connsiteX223" fmla="*/ 161487 w 2259925"/>
                <a:gd name="connsiteY223" fmla="*/ 315725 h 1038862"/>
                <a:gd name="connsiteX224" fmla="*/ 209019 w 2259925"/>
                <a:gd name="connsiteY224" fmla="*/ 322816 h 1038862"/>
                <a:gd name="connsiteX225" fmla="*/ 219582 w 2259925"/>
                <a:gd name="connsiteY225" fmla="*/ 339834 h 1038862"/>
                <a:gd name="connsiteX226" fmla="*/ 206378 w 2259925"/>
                <a:gd name="connsiteY226" fmla="*/ 352597 h 1038862"/>
                <a:gd name="connsiteX227" fmla="*/ 205058 w 2259925"/>
                <a:gd name="connsiteY227" fmla="*/ 352597 h 1038862"/>
                <a:gd name="connsiteX228" fmla="*/ 157526 w 2259925"/>
                <a:gd name="connsiteY228" fmla="*/ 344088 h 1038862"/>
                <a:gd name="connsiteX229" fmla="*/ 145643 w 2259925"/>
                <a:gd name="connsiteY229" fmla="*/ 328489 h 1038862"/>
                <a:gd name="connsiteX230" fmla="*/ 161487 w 2259925"/>
                <a:gd name="connsiteY230" fmla="*/ 315725 h 1038862"/>
                <a:gd name="connsiteX231" fmla="*/ 13723 w 2259925"/>
                <a:gd name="connsiteY231" fmla="*/ 287800 h 1038862"/>
                <a:gd name="connsiteX232" fmla="*/ 56263 w 2259925"/>
                <a:gd name="connsiteY232" fmla="*/ 287800 h 1038862"/>
                <a:gd name="connsiteX233" fmla="*/ 63124 w 2259925"/>
                <a:gd name="connsiteY233" fmla="*/ 289165 h 1038862"/>
                <a:gd name="connsiteX234" fmla="*/ 82336 w 2259925"/>
                <a:gd name="connsiteY234" fmla="*/ 300085 h 1038862"/>
                <a:gd name="connsiteX235" fmla="*/ 111154 w 2259925"/>
                <a:gd name="connsiteY235" fmla="*/ 311004 h 1038862"/>
                <a:gd name="connsiteX236" fmla="*/ 119388 w 2259925"/>
                <a:gd name="connsiteY236" fmla="*/ 326018 h 1038862"/>
                <a:gd name="connsiteX237" fmla="*/ 107037 w 2259925"/>
                <a:gd name="connsiteY237" fmla="*/ 338303 h 1038862"/>
                <a:gd name="connsiteX238" fmla="*/ 53519 w 2259925"/>
                <a:gd name="connsiteY238" fmla="*/ 343762 h 1038862"/>
                <a:gd name="connsiteX239" fmla="*/ 52146 w 2259925"/>
                <a:gd name="connsiteY239" fmla="*/ 343762 h 1038862"/>
                <a:gd name="connsiteX240" fmla="*/ 38424 w 2259925"/>
                <a:gd name="connsiteY240" fmla="*/ 331478 h 1038862"/>
                <a:gd name="connsiteX241" fmla="*/ 50774 w 2259925"/>
                <a:gd name="connsiteY241" fmla="*/ 316464 h 1038862"/>
                <a:gd name="connsiteX242" fmla="*/ 53519 w 2259925"/>
                <a:gd name="connsiteY242" fmla="*/ 316464 h 1038862"/>
                <a:gd name="connsiteX243" fmla="*/ 52146 w 2259925"/>
                <a:gd name="connsiteY243" fmla="*/ 315099 h 1038862"/>
                <a:gd name="connsiteX244" fmla="*/ 13723 w 2259925"/>
                <a:gd name="connsiteY244" fmla="*/ 315099 h 1038862"/>
                <a:gd name="connsiteX245" fmla="*/ 0 w 2259925"/>
                <a:gd name="connsiteY245" fmla="*/ 301450 h 1038862"/>
                <a:gd name="connsiteX246" fmla="*/ 13723 w 2259925"/>
                <a:gd name="connsiteY246" fmla="*/ 287800 h 1038862"/>
                <a:gd name="connsiteX247" fmla="*/ 2026643 w 2259925"/>
                <a:gd name="connsiteY247" fmla="*/ 116970 h 1038862"/>
                <a:gd name="connsiteX248" fmla="*/ 2037770 w 2259925"/>
                <a:gd name="connsiteY248" fmla="*/ 125232 h 1038862"/>
                <a:gd name="connsiteX249" fmla="*/ 2054460 w 2259925"/>
                <a:gd name="connsiteY249" fmla="*/ 155527 h 1038862"/>
                <a:gd name="connsiteX250" fmla="*/ 2055851 w 2259925"/>
                <a:gd name="connsiteY250" fmla="*/ 161035 h 1038862"/>
                <a:gd name="connsiteX251" fmla="*/ 2030816 w 2259925"/>
                <a:gd name="connsiteY251" fmla="*/ 203724 h 1038862"/>
                <a:gd name="connsiteX252" fmla="*/ 1975181 w 2259925"/>
                <a:gd name="connsiteY252" fmla="*/ 223002 h 1038862"/>
                <a:gd name="connsiteX253" fmla="*/ 1971009 w 2259925"/>
                <a:gd name="connsiteY253" fmla="*/ 223002 h 1038862"/>
                <a:gd name="connsiteX254" fmla="*/ 1958491 w 2259925"/>
                <a:gd name="connsiteY254" fmla="*/ 217494 h 1038862"/>
                <a:gd name="connsiteX255" fmla="*/ 1959882 w 2259925"/>
                <a:gd name="connsiteY255" fmla="*/ 200970 h 1038862"/>
                <a:gd name="connsiteX256" fmla="*/ 1986308 w 2259925"/>
                <a:gd name="connsiteY256" fmla="*/ 169298 h 1038862"/>
                <a:gd name="connsiteX257" fmla="*/ 2012734 w 2259925"/>
                <a:gd name="connsiteY257" fmla="*/ 123855 h 1038862"/>
                <a:gd name="connsiteX258" fmla="*/ 2026643 w 2259925"/>
                <a:gd name="connsiteY258" fmla="*/ 116970 h 1038862"/>
                <a:gd name="connsiteX259" fmla="*/ 1998723 w 2259925"/>
                <a:gd name="connsiteY259" fmla="*/ 59433 h 1038862"/>
                <a:gd name="connsiteX260" fmla="*/ 2043182 w 2259925"/>
                <a:gd name="connsiteY260" fmla="*/ 74502 h 1038862"/>
                <a:gd name="connsiteX261" fmla="*/ 2052907 w 2259925"/>
                <a:gd name="connsiteY261" fmla="*/ 86831 h 1038862"/>
                <a:gd name="connsiteX262" fmla="*/ 2043182 w 2259925"/>
                <a:gd name="connsiteY262" fmla="*/ 100531 h 1038862"/>
                <a:gd name="connsiteX263" fmla="*/ 2009838 w 2259925"/>
                <a:gd name="connsiteY263" fmla="*/ 115600 h 1038862"/>
                <a:gd name="connsiteX264" fmla="*/ 2004280 w 2259925"/>
                <a:gd name="connsiteY264" fmla="*/ 116970 h 1038862"/>
                <a:gd name="connsiteX265" fmla="*/ 1998723 w 2259925"/>
                <a:gd name="connsiteY265" fmla="*/ 115600 h 1038862"/>
                <a:gd name="connsiteX266" fmla="*/ 1990387 w 2259925"/>
                <a:gd name="connsiteY266" fmla="*/ 106010 h 1038862"/>
                <a:gd name="connsiteX267" fmla="*/ 1980661 w 2259925"/>
                <a:gd name="connsiteY267" fmla="*/ 77242 h 1038862"/>
                <a:gd name="connsiteX268" fmla="*/ 1984829 w 2259925"/>
                <a:gd name="connsiteY268" fmla="*/ 63542 h 1038862"/>
                <a:gd name="connsiteX269" fmla="*/ 1998723 w 2259925"/>
                <a:gd name="connsiteY269" fmla="*/ 59433 h 1038862"/>
                <a:gd name="connsiteX270" fmla="*/ 365788 w 2259925"/>
                <a:gd name="connsiteY270" fmla="*/ 1938 h 1038862"/>
                <a:gd name="connsiteX271" fmla="*/ 371303 w 2259925"/>
                <a:gd name="connsiteY271" fmla="*/ 20020 h 1038862"/>
                <a:gd name="connsiteX272" fmla="*/ 365788 w 2259925"/>
                <a:gd name="connsiteY272" fmla="*/ 31147 h 1038862"/>
                <a:gd name="connsiteX273" fmla="*/ 371303 w 2259925"/>
                <a:gd name="connsiteY273" fmla="*/ 42274 h 1038862"/>
                <a:gd name="connsiteX274" fmla="*/ 371303 w 2259925"/>
                <a:gd name="connsiteY274" fmla="*/ 49228 h 1038862"/>
                <a:gd name="connsiteX275" fmla="*/ 312019 w 2259925"/>
                <a:gd name="connsiteY275" fmla="*/ 49228 h 1038862"/>
                <a:gd name="connsiteX276" fmla="*/ 310641 w 2259925"/>
                <a:gd name="connsiteY276" fmla="*/ 45056 h 1038862"/>
                <a:gd name="connsiteX277" fmla="*/ 316155 w 2259925"/>
                <a:gd name="connsiteY277" fmla="*/ 29756 h 1038862"/>
                <a:gd name="connsiteX278" fmla="*/ 349244 w 2259925"/>
                <a:gd name="connsiteY278" fmla="*/ 3329 h 1038862"/>
                <a:gd name="connsiteX279" fmla="*/ 365788 w 2259925"/>
                <a:gd name="connsiteY279" fmla="*/ 1938 h 1038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Lst>
              <a:rect l="l" t="t" r="r" b="b"/>
              <a:pathLst>
                <a:path w="2259925" h="1038862">
                  <a:moveTo>
                    <a:pt x="1974262" y="960697"/>
                  </a:moveTo>
                  <a:cubicBezTo>
                    <a:pt x="1976913" y="962056"/>
                    <a:pt x="1987516" y="962056"/>
                    <a:pt x="1995469" y="963415"/>
                  </a:cubicBezTo>
                  <a:cubicBezTo>
                    <a:pt x="2000770" y="963415"/>
                    <a:pt x="2004747" y="967494"/>
                    <a:pt x="2006072" y="972931"/>
                  </a:cubicBezTo>
                  <a:cubicBezTo>
                    <a:pt x="2008723" y="978369"/>
                    <a:pt x="2007397" y="983806"/>
                    <a:pt x="2003421" y="987884"/>
                  </a:cubicBezTo>
                  <a:cubicBezTo>
                    <a:pt x="1983540" y="1008275"/>
                    <a:pt x="1983540" y="1008275"/>
                    <a:pt x="1983540" y="1008275"/>
                  </a:cubicBezTo>
                  <a:cubicBezTo>
                    <a:pt x="1980889" y="1010994"/>
                    <a:pt x="1976913" y="1012353"/>
                    <a:pt x="1972937" y="1012353"/>
                  </a:cubicBezTo>
                  <a:cubicBezTo>
                    <a:pt x="1971612" y="1012353"/>
                    <a:pt x="1970286" y="1012353"/>
                    <a:pt x="1968961" y="1010994"/>
                  </a:cubicBezTo>
                  <a:cubicBezTo>
                    <a:pt x="1964985" y="1009634"/>
                    <a:pt x="1961008" y="1005556"/>
                    <a:pt x="1959683" y="1000119"/>
                  </a:cubicBezTo>
                  <a:cubicBezTo>
                    <a:pt x="1955707" y="977009"/>
                    <a:pt x="1955707" y="977009"/>
                    <a:pt x="1955707" y="977009"/>
                  </a:cubicBezTo>
                  <a:cubicBezTo>
                    <a:pt x="1955707" y="971572"/>
                    <a:pt x="1957032" y="966134"/>
                    <a:pt x="1961008" y="963415"/>
                  </a:cubicBezTo>
                  <a:cubicBezTo>
                    <a:pt x="1964985" y="960697"/>
                    <a:pt x="1970286" y="959337"/>
                    <a:pt x="1974262" y="960697"/>
                  </a:cubicBezTo>
                  <a:close/>
                  <a:moveTo>
                    <a:pt x="2161818" y="954802"/>
                  </a:moveTo>
                  <a:cubicBezTo>
                    <a:pt x="2165852" y="956158"/>
                    <a:pt x="2168541" y="958869"/>
                    <a:pt x="2169886" y="962937"/>
                  </a:cubicBezTo>
                  <a:cubicBezTo>
                    <a:pt x="2173920" y="979207"/>
                    <a:pt x="2173920" y="979207"/>
                    <a:pt x="2173920" y="979207"/>
                  </a:cubicBezTo>
                  <a:cubicBezTo>
                    <a:pt x="2176609" y="984630"/>
                    <a:pt x="2173920" y="992765"/>
                    <a:pt x="2167197" y="995476"/>
                  </a:cubicBezTo>
                  <a:cubicBezTo>
                    <a:pt x="2074419" y="1037506"/>
                    <a:pt x="2074419" y="1037506"/>
                    <a:pt x="2074419" y="1037506"/>
                  </a:cubicBezTo>
                  <a:cubicBezTo>
                    <a:pt x="2073074" y="1038862"/>
                    <a:pt x="2070385" y="1038862"/>
                    <a:pt x="2069040" y="1038862"/>
                  </a:cubicBezTo>
                  <a:cubicBezTo>
                    <a:pt x="2063662" y="1038862"/>
                    <a:pt x="2059628" y="1036151"/>
                    <a:pt x="2056939" y="1032083"/>
                  </a:cubicBezTo>
                  <a:cubicBezTo>
                    <a:pt x="2052905" y="1025304"/>
                    <a:pt x="2055594" y="1017169"/>
                    <a:pt x="2060973" y="1013102"/>
                  </a:cubicBezTo>
                  <a:cubicBezTo>
                    <a:pt x="2149717" y="956158"/>
                    <a:pt x="2149717" y="956158"/>
                    <a:pt x="2149717" y="956158"/>
                  </a:cubicBezTo>
                  <a:cubicBezTo>
                    <a:pt x="2152406" y="953446"/>
                    <a:pt x="2157785" y="953446"/>
                    <a:pt x="2161818" y="954802"/>
                  </a:cubicBezTo>
                  <a:close/>
                  <a:moveTo>
                    <a:pt x="2226681" y="892949"/>
                  </a:moveTo>
                  <a:cubicBezTo>
                    <a:pt x="2232036" y="892949"/>
                    <a:pt x="2237392" y="897016"/>
                    <a:pt x="2238730" y="902439"/>
                  </a:cubicBezTo>
                  <a:cubicBezTo>
                    <a:pt x="2242747" y="917353"/>
                    <a:pt x="2242747" y="917353"/>
                    <a:pt x="2242747" y="917353"/>
                  </a:cubicBezTo>
                  <a:cubicBezTo>
                    <a:pt x="2248102" y="917353"/>
                    <a:pt x="2252119" y="921421"/>
                    <a:pt x="2254796" y="926844"/>
                  </a:cubicBezTo>
                  <a:cubicBezTo>
                    <a:pt x="2256135" y="932267"/>
                    <a:pt x="2254796" y="939046"/>
                    <a:pt x="2249441" y="943114"/>
                  </a:cubicBezTo>
                  <a:cubicBezTo>
                    <a:pt x="2205260" y="974298"/>
                    <a:pt x="2205260" y="974298"/>
                    <a:pt x="2205260" y="974298"/>
                  </a:cubicBezTo>
                  <a:cubicBezTo>
                    <a:pt x="2202582" y="975653"/>
                    <a:pt x="2199905" y="977009"/>
                    <a:pt x="2197227" y="977009"/>
                  </a:cubicBezTo>
                  <a:cubicBezTo>
                    <a:pt x="2194549" y="977009"/>
                    <a:pt x="2190533" y="975653"/>
                    <a:pt x="2189194" y="974298"/>
                  </a:cubicBezTo>
                  <a:cubicBezTo>
                    <a:pt x="2183839" y="970230"/>
                    <a:pt x="2182500" y="963451"/>
                    <a:pt x="2185178" y="956672"/>
                  </a:cubicBezTo>
                  <a:cubicBezTo>
                    <a:pt x="2213293" y="899728"/>
                    <a:pt x="2213293" y="899728"/>
                    <a:pt x="2213293" y="899728"/>
                  </a:cubicBezTo>
                  <a:cubicBezTo>
                    <a:pt x="2214632" y="894304"/>
                    <a:pt x="2221326" y="891593"/>
                    <a:pt x="2226681" y="892949"/>
                  </a:cubicBezTo>
                  <a:close/>
                  <a:moveTo>
                    <a:pt x="1932483" y="653021"/>
                  </a:moveTo>
                  <a:cubicBezTo>
                    <a:pt x="1984111" y="657093"/>
                    <a:pt x="1984111" y="657093"/>
                    <a:pt x="1984111" y="657093"/>
                  </a:cubicBezTo>
                  <a:cubicBezTo>
                    <a:pt x="1988187" y="658450"/>
                    <a:pt x="1992263" y="659807"/>
                    <a:pt x="1993621" y="663879"/>
                  </a:cubicBezTo>
                  <a:cubicBezTo>
                    <a:pt x="1996338" y="667951"/>
                    <a:pt x="1997697" y="672023"/>
                    <a:pt x="1996338" y="676095"/>
                  </a:cubicBezTo>
                  <a:cubicBezTo>
                    <a:pt x="1992263" y="685596"/>
                    <a:pt x="1992263" y="685596"/>
                    <a:pt x="1992263" y="685596"/>
                  </a:cubicBezTo>
                  <a:cubicBezTo>
                    <a:pt x="2011283" y="692382"/>
                    <a:pt x="2011283" y="692382"/>
                    <a:pt x="2011283" y="692382"/>
                  </a:cubicBezTo>
                  <a:cubicBezTo>
                    <a:pt x="2028946" y="659807"/>
                    <a:pt x="2028946" y="659807"/>
                    <a:pt x="2028946" y="659807"/>
                  </a:cubicBezTo>
                  <a:cubicBezTo>
                    <a:pt x="2031663" y="655735"/>
                    <a:pt x="2035739" y="654378"/>
                    <a:pt x="2039815" y="653021"/>
                  </a:cubicBezTo>
                  <a:cubicBezTo>
                    <a:pt x="2043890" y="653021"/>
                    <a:pt x="2047966" y="653021"/>
                    <a:pt x="2050684" y="657093"/>
                  </a:cubicBezTo>
                  <a:cubicBezTo>
                    <a:pt x="2073780" y="677452"/>
                    <a:pt x="2073780" y="677452"/>
                    <a:pt x="2073780" y="677452"/>
                  </a:cubicBezTo>
                  <a:cubicBezTo>
                    <a:pt x="2076498" y="678809"/>
                    <a:pt x="2077856" y="681524"/>
                    <a:pt x="2079215" y="684239"/>
                  </a:cubicBezTo>
                  <a:cubicBezTo>
                    <a:pt x="2088725" y="734459"/>
                    <a:pt x="2088725" y="734459"/>
                    <a:pt x="2088725" y="734459"/>
                  </a:cubicBezTo>
                  <a:cubicBezTo>
                    <a:pt x="2125408" y="791465"/>
                    <a:pt x="2125408" y="791465"/>
                    <a:pt x="2125408" y="791465"/>
                  </a:cubicBezTo>
                  <a:cubicBezTo>
                    <a:pt x="2128126" y="795537"/>
                    <a:pt x="2129484" y="800966"/>
                    <a:pt x="2126767" y="806396"/>
                  </a:cubicBezTo>
                  <a:cubicBezTo>
                    <a:pt x="2087367" y="883762"/>
                    <a:pt x="2087367" y="883762"/>
                    <a:pt x="2087367" y="883762"/>
                  </a:cubicBezTo>
                  <a:cubicBezTo>
                    <a:pt x="2086008" y="885119"/>
                    <a:pt x="2084649" y="886476"/>
                    <a:pt x="2083291" y="887834"/>
                  </a:cubicBezTo>
                  <a:cubicBezTo>
                    <a:pt x="2034380" y="929910"/>
                    <a:pt x="2034380" y="929910"/>
                    <a:pt x="2034380" y="929910"/>
                  </a:cubicBezTo>
                  <a:cubicBezTo>
                    <a:pt x="2033021" y="931268"/>
                    <a:pt x="2031663" y="931268"/>
                    <a:pt x="2028946" y="932625"/>
                  </a:cubicBezTo>
                  <a:cubicBezTo>
                    <a:pt x="1982752" y="947555"/>
                    <a:pt x="1982752" y="947555"/>
                    <a:pt x="1982752" y="947555"/>
                  </a:cubicBezTo>
                  <a:cubicBezTo>
                    <a:pt x="1981394" y="947555"/>
                    <a:pt x="1980035" y="947555"/>
                    <a:pt x="1978676" y="947555"/>
                  </a:cubicBezTo>
                  <a:cubicBezTo>
                    <a:pt x="1977318" y="947555"/>
                    <a:pt x="1974600" y="947555"/>
                    <a:pt x="1973242" y="946198"/>
                  </a:cubicBezTo>
                  <a:cubicBezTo>
                    <a:pt x="1946069" y="935340"/>
                    <a:pt x="1935200" y="928553"/>
                    <a:pt x="1933841" y="919052"/>
                  </a:cubicBezTo>
                  <a:cubicBezTo>
                    <a:pt x="1931124" y="914980"/>
                    <a:pt x="1924331" y="902764"/>
                    <a:pt x="1917538" y="891905"/>
                  </a:cubicBezTo>
                  <a:cubicBezTo>
                    <a:pt x="1883572" y="864759"/>
                    <a:pt x="1883572" y="864759"/>
                    <a:pt x="1883572" y="864759"/>
                  </a:cubicBezTo>
                  <a:cubicBezTo>
                    <a:pt x="1814282" y="900050"/>
                    <a:pt x="1814282" y="900050"/>
                    <a:pt x="1814282" y="900050"/>
                  </a:cubicBezTo>
                  <a:cubicBezTo>
                    <a:pt x="1812923" y="901407"/>
                    <a:pt x="1811565" y="901407"/>
                    <a:pt x="1808847" y="901407"/>
                  </a:cubicBezTo>
                  <a:cubicBezTo>
                    <a:pt x="1740916" y="905479"/>
                    <a:pt x="1740916" y="905479"/>
                    <a:pt x="1740916" y="905479"/>
                  </a:cubicBezTo>
                  <a:cubicBezTo>
                    <a:pt x="1735481" y="905479"/>
                    <a:pt x="1731405" y="902764"/>
                    <a:pt x="1728688" y="898692"/>
                  </a:cubicBezTo>
                  <a:cubicBezTo>
                    <a:pt x="1725971" y="894621"/>
                    <a:pt x="1725971" y="889191"/>
                    <a:pt x="1727330" y="885119"/>
                  </a:cubicBezTo>
                  <a:cubicBezTo>
                    <a:pt x="1736840" y="867474"/>
                    <a:pt x="1736840" y="867474"/>
                    <a:pt x="1736840" y="867474"/>
                  </a:cubicBezTo>
                  <a:cubicBezTo>
                    <a:pt x="1743633" y="762962"/>
                    <a:pt x="1743633" y="762962"/>
                    <a:pt x="1743633" y="762962"/>
                  </a:cubicBezTo>
                  <a:cubicBezTo>
                    <a:pt x="1743633" y="756176"/>
                    <a:pt x="1747709" y="752104"/>
                    <a:pt x="1754502" y="750746"/>
                  </a:cubicBezTo>
                  <a:cubicBezTo>
                    <a:pt x="1810206" y="735816"/>
                    <a:pt x="1810206" y="735816"/>
                    <a:pt x="1810206" y="735816"/>
                  </a:cubicBezTo>
                  <a:cubicBezTo>
                    <a:pt x="1827868" y="716814"/>
                    <a:pt x="1827868" y="716814"/>
                    <a:pt x="1827868" y="716814"/>
                  </a:cubicBezTo>
                  <a:cubicBezTo>
                    <a:pt x="1827868" y="716814"/>
                    <a:pt x="1827868" y="715457"/>
                    <a:pt x="1829227" y="715457"/>
                  </a:cubicBezTo>
                  <a:cubicBezTo>
                    <a:pt x="1882213" y="676095"/>
                    <a:pt x="1882213" y="676095"/>
                    <a:pt x="1882213" y="676095"/>
                  </a:cubicBezTo>
                  <a:cubicBezTo>
                    <a:pt x="1886289" y="672023"/>
                    <a:pt x="1891724" y="672023"/>
                    <a:pt x="1897158" y="674738"/>
                  </a:cubicBezTo>
                  <a:cubicBezTo>
                    <a:pt x="1909386" y="681524"/>
                    <a:pt x="1909386" y="681524"/>
                    <a:pt x="1909386" y="681524"/>
                  </a:cubicBezTo>
                  <a:cubicBezTo>
                    <a:pt x="1917538" y="661165"/>
                    <a:pt x="1917538" y="661165"/>
                    <a:pt x="1917538" y="661165"/>
                  </a:cubicBezTo>
                  <a:cubicBezTo>
                    <a:pt x="1920255" y="655735"/>
                    <a:pt x="1925689" y="653021"/>
                    <a:pt x="1932483" y="653021"/>
                  </a:cubicBezTo>
                  <a:close/>
                  <a:moveTo>
                    <a:pt x="1240163" y="639645"/>
                  </a:moveTo>
                  <a:cubicBezTo>
                    <a:pt x="1245456" y="640995"/>
                    <a:pt x="1248103" y="645045"/>
                    <a:pt x="1249426" y="650445"/>
                  </a:cubicBezTo>
                  <a:cubicBezTo>
                    <a:pt x="1254719" y="677444"/>
                    <a:pt x="1254719" y="677444"/>
                    <a:pt x="1254719" y="677444"/>
                  </a:cubicBezTo>
                  <a:cubicBezTo>
                    <a:pt x="1254719" y="680144"/>
                    <a:pt x="1254719" y="681494"/>
                    <a:pt x="1253396" y="684194"/>
                  </a:cubicBezTo>
                  <a:cubicBezTo>
                    <a:pt x="1220314" y="790841"/>
                    <a:pt x="1220314" y="790841"/>
                    <a:pt x="1220314" y="790841"/>
                  </a:cubicBezTo>
                  <a:cubicBezTo>
                    <a:pt x="1218990" y="794890"/>
                    <a:pt x="1216344" y="798940"/>
                    <a:pt x="1212374" y="800290"/>
                  </a:cubicBezTo>
                  <a:cubicBezTo>
                    <a:pt x="1209727" y="800290"/>
                    <a:pt x="1208404" y="800290"/>
                    <a:pt x="1207081" y="800290"/>
                  </a:cubicBezTo>
                  <a:cubicBezTo>
                    <a:pt x="1204434" y="800290"/>
                    <a:pt x="1201788" y="800290"/>
                    <a:pt x="1200464" y="798940"/>
                  </a:cubicBezTo>
                  <a:cubicBezTo>
                    <a:pt x="1171352" y="780041"/>
                    <a:pt x="1171352" y="780041"/>
                    <a:pt x="1171352" y="780041"/>
                  </a:cubicBezTo>
                  <a:cubicBezTo>
                    <a:pt x="1166059" y="777341"/>
                    <a:pt x="1163412" y="769241"/>
                    <a:pt x="1167382" y="762491"/>
                  </a:cubicBezTo>
                  <a:cubicBezTo>
                    <a:pt x="1173998" y="747642"/>
                    <a:pt x="1173998" y="747642"/>
                    <a:pt x="1173998" y="747642"/>
                  </a:cubicBezTo>
                  <a:cubicBezTo>
                    <a:pt x="1177968" y="708493"/>
                    <a:pt x="1177968" y="708493"/>
                    <a:pt x="1177968" y="708493"/>
                  </a:cubicBezTo>
                  <a:cubicBezTo>
                    <a:pt x="1177968" y="707143"/>
                    <a:pt x="1179292" y="704443"/>
                    <a:pt x="1180615" y="703093"/>
                  </a:cubicBezTo>
                  <a:cubicBezTo>
                    <a:pt x="1193848" y="681494"/>
                    <a:pt x="1193848" y="681494"/>
                    <a:pt x="1193848" y="681494"/>
                  </a:cubicBezTo>
                  <a:cubicBezTo>
                    <a:pt x="1195171" y="680144"/>
                    <a:pt x="1195171" y="680144"/>
                    <a:pt x="1195171" y="680144"/>
                  </a:cubicBezTo>
                  <a:cubicBezTo>
                    <a:pt x="1225607" y="643695"/>
                    <a:pt x="1225607" y="643695"/>
                    <a:pt x="1225607" y="643695"/>
                  </a:cubicBezTo>
                  <a:cubicBezTo>
                    <a:pt x="1229577" y="639645"/>
                    <a:pt x="1234870" y="638295"/>
                    <a:pt x="1240163" y="639645"/>
                  </a:cubicBezTo>
                  <a:close/>
                  <a:moveTo>
                    <a:pt x="1873160" y="595523"/>
                  </a:moveTo>
                  <a:cubicBezTo>
                    <a:pt x="1892106" y="598340"/>
                    <a:pt x="1892106" y="598340"/>
                    <a:pt x="1892106" y="598340"/>
                  </a:cubicBezTo>
                  <a:cubicBezTo>
                    <a:pt x="1900226" y="598340"/>
                    <a:pt x="1905639" y="606793"/>
                    <a:pt x="1904286" y="613836"/>
                  </a:cubicBezTo>
                  <a:cubicBezTo>
                    <a:pt x="1904286" y="620879"/>
                    <a:pt x="1897519" y="626514"/>
                    <a:pt x="1890753" y="626514"/>
                  </a:cubicBezTo>
                  <a:cubicBezTo>
                    <a:pt x="1890753" y="626514"/>
                    <a:pt x="1889399" y="626514"/>
                    <a:pt x="1889399" y="626514"/>
                  </a:cubicBezTo>
                  <a:cubicBezTo>
                    <a:pt x="1869100" y="623697"/>
                    <a:pt x="1869100" y="623697"/>
                    <a:pt x="1869100" y="623697"/>
                  </a:cubicBezTo>
                  <a:cubicBezTo>
                    <a:pt x="1860980" y="622288"/>
                    <a:pt x="1855567" y="615245"/>
                    <a:pt x="1856920" y="608201"/>
                  </a:cubicBezTo>
                  <a:cubicBezTo>
                    <a:pt x="1858273" y="599749"/>
                    <a:pt x="1865040" y="594114"/>
                    <a:pt x="1873160" y="595523"/>
                  </a:cubicBezTo>
                  <a:close/>
                  <a:moveTo>
                    <a:pt x="1786237" y="576258"/>
                  </a:moveTo>
                  <a:cubicBezTo>
                    <a:pt x="1843331" y="590064"/>
                    <a:pt x="1843331" y="590064"/>
                    <a:pt x="1843331" y="590064"/>
                  </a:cubicBezTo>
                  <a:cubicBezTo>
                    <a:pt x="1851488" y="591445"/>
                    <a:pt x="1855566" y="599729"/>
                    <a:pt x="1854206" y="606632"/>
                  </a:cubicBezTo>
                  <a:cubicBezTo>
                    <a:pt x="1852847" y="613535"/>
                    <a:pt x="1846050" y="617677"/>
                    <a:pt x="1840613" y="617677"/>
                  </a:cubicBezTo>
                  <a:cubicBezTo>
                    <a:pt x="1839253" y="617677"/>
                    <a:pt x="1837894" y="617677"/>
                    <a:pt x="1836534" y="617677"/>
                  </a:cubicBezTo>
                  <a:cubicBezTo>
                    <a:pt x="1779440" y="603871"/>
                    <a:pt x="1779440" y="603871"/>
                    <a:pt x="1779440" y="603871"/>
                  </a:cubicBezTo>
                  <a:cubicBezTo>
                    <a:pt x="1771284" y="601109"/>
                    <a:pt x="1767206" y="594206"/>
                    <a:pt x="1768565" y="585922"/>
                  </a:cubicBezTo>
                  <a:cubicBezTo>
                    <a:pt x="1771284" y="579019"/>
                    <a:pt x="1778081" y="573496"/>
                    <a:pt x="1786237" y="576258"/>
                  </a:cubicBezTo>
                  <a:close/>
                  <a:moveTo>
                    <a:pt x="2161884" y="536749"/>
                  </a:moveTo>
                  <a:cubicBezTo>
                    <a:pt x="2165522" y="536578"/>
                    <a:pt x="2169334" y="537948"/>
                    <a:pt x="2172106" y="540687"/>
                  </a:cubicBezTo>
                  <a:cubicBezTo>
                    <a:pt x="2187353" y="553017"/>
                    <a:pt x="2187353" y="553017"/>
                    <a:pt x="2187353" y="553017"/>
                  </a:cubicBezTo>
                  <a:cubicBezTo>
                    <a:pt x="2192897" y="557127"/>
                    <a:pt x="2194283" y="563976"/>
                    <a:pt x="2190125" y="570826"/>
                  </a:cubicBezTo>
                  <a:lnTo>
                    <a:pt x="2186633" y="577154"/>
                  </a:lnTo>
                  <a:lnTo>
                    <a:pt x="2196384" y="571875"/>
                  </a:lnTo>
                  <a:cubicBezTo>
                    <a:pt x="2199983" y="571544"/>
                    <a:pt x="2203753" y="572536"/>
                    <a:pt x="2207181" y="574519"/>
                  </a:cubicBezTo>
                  <a:cubicBezTo>
                    <a:pt x="2253799" y="611547"/>
                    <a:pt x="2253799" y="611547"/>
                    <a:pt x="2253799" y="611547"/>
                  </a:cubicBezTo>
                  <a:cubicBezTo>
                    <a:pt x="2260655" y="615514"/>
                    <a:pt x="2262026" y="624771"/>
                    <a:pt x="2256542" y="630061"/>
                  </a:cubicBezTo>
                  <a:cubicBezTo>
                    <a:pt x="2253799" y="634028"/>
                    <a:pt x="2249686" y="635350"/>
                    <a:pt x="2245573" y="635350"/>
                  </a:cubicBezTo>
                  <a:cubicBezTo>
                    <a:pt x="2242830" y="635350"/>
                    <a:pt x="2240088" y="634028"/>
                    <a:pt x="2237346" y="632705"/>
                  </a:cubicBezTo>
                  <a:cubicBezTo>
                    <a:pt x="2189357" y="595678"/>
                    <a:pt x="2189357" y="595678"/>
                    <a:pt x="2189357" y="595678"/>
                  </a:cubicBezTo>
                  <a:cubicBezTo>
                    <a:pt x="2186614" y="593695"/>
                    <a:pt x="2184900" y="590388"/>
                    <a:pt x="2184386" y="586917"/>
                  </a:cubicBezTo>
                  <a:lnTo>
                    <a:pt x="2186605" y="577204"/>
                  </a:lnTo>
                  <a:lnTo>
                    <a:pt x="2182848" y="584012"/>
                  </a:lnTo>
                  <a:cubicBezTo>
                    <a:pt x="2181808" y="585896"/>
                    <a:pt x="2181808" y="585896"/>
                    <a:pt x="2181808" y="585896"/>
                  </a:cubicBezTo>
                  <a:cubicBezTo>
                    <a:pt x="2179036" y="591375"/>
                    <a:pt x="2173492" y="594115"/>
                    <a:pt x="2169334" y="594115"/>
                  </a:cubicBezTo>
                  <a:cubicBezTo>
                    <a:pt x="2166562" y="594115"/>
                    <a:pt x="2163790" y="592745"/>
                    <a:pt x="2162404" y="591375"/>
                  </a:cubicBezTo>
                  <a:cubicBezTo>
                    <a:pt x="2155473" y="588636"/>
                    <a:pt x="2152701" y="579046"/>
                    <a:pt x="2156859" y="572196"/>
                  </a:cubicBezTo>
                  <a:cubicBezTo>
                    <a:pt x="2159631" y="566716"/>
                    <a:pt x="2159631" y="566716"/>
                    <a:pt x="2159631" y="566716"/>
                  </a:cubicBezTo>
                  <a:cubicBezTo>
                    <a:pt x="2154087" y="561236"/>
                    <a:pt x="2154087" y="561236"/>
                    <a:pt x="2154087" y="561236"/>
                  </a:cubicBezTo>
                  <a:cubicBezTo>
                    <a:pt x="2147157" y="555757"/>
                    <a:pt x="2147157" y="547537"/>
                    <a:pt x="2152701" y="542057"/>
                  </a:cubicBezTo>
                  <a:cubicBezTo>
                    <a:pt x="2154780" y="538633"/>
                    <a:pt x="2158245" y="536920"/>
                    <a:pt x="2161884" y="536749"/>
                  </a:cubicBezTo>
                  <a:close/>
                  <a:moveTo>
                    <a:pt x="2000032" y="518887"/>
                  </a:moveTo>
                  <a:cubicBezTo>
                    <a:pt x="2005514" y="517535"/>
                    <a:pt x="2010995" y="518887"/>
                    <a:pt x="2013736" y="522945"/>
                  </a:cubicBezTo>
                  <a:cubicBezTo>
                    <a:pt x="2024700" y="537822"/>
                    <a:pt x="2024700" y="537822"/>
                    <a:pt x="2024700" y="537822"/>
                  </a:cubicBezTo>
                  <a:cubicBezTo>
                    <a:pt x="2039774" y="531059"/>
                    <a:pt x="2039774" y="531059"/>
                    <a:pt x="2039774" y="531059"/>
                  </a:cubicBezTo>
                  <a:cubicBezTo>
                    <a:pt x="2043885" y="529707"/>
                    <a:pt x="2047997" y="529707"/>
                    <a:pt x="2052108" y="531059"/>
                  </a:cubicBezTo>
                  <a:cubicBezTo>
                    <a:pt x="2128851" y="570281"/>
                    <a:pt x="2128851" y="570281"/>
                    <a:pt x="2128851" y="570281"/>
                  </a:cubicBezTo>
                  <a:cubicBezTo>
                    <a:pt x="2130221" y="570281"/>
                    <a:pt x="2131592" y="571634"/>
                    <a:pt x="2132962" y="574339"/>
                  </a:cubicBezTo>
                  <a:cubicBezTo>
                    <a:pt x="2175445" y="628437"/>
                    <a:pt x="2175445" y="628437"/>
                    <a:pt x="2175445" y="628437"/>
                  </a:cubicBezTo>
                  <a:cubicBezTo>
                    <a:pt x="2179556" y="633847"/>
                    <a:pt x="2178185" y="640609"/>
                    <a:pt x="2174074" y="646019"/>
                  </a:cubicBezTo>
                  <a:cubicBezTo>
                    <a:pt x="2171333" y="648724"/>
                    <a:pt x="2167222" y="650076"/>
                    <a:pt x="2163111" y="650076"/>
                  </a:cubicBezTo>
                  <a:cubicBezTo>
                    <a:pt x="2160370" y="650076"/>
                    <a:pt x="2157629" y="650076"/>
                    <a:pt x="2156259" y="647371"/>
                  </a:cubicBezTo>
                  <a:cubicBezTo>
                    <a:pt x="2104183" y="613560"/>
                    <a:pt x="2104183" y="613560"/>
                    <a:pt x="2104183" y="613560"/>
                  </a:cubicBezTo>
                  <a:cubicBezTo>
                    <a:pt x="2093220" y="624380"/>
                    <a:pt x="2093220" y="624380"/>
                    <a:pt x="2093220" y="624380"/>
                  </a:cubicBezTo>
                  <a:cubicBezTo>
                    <a:pt x="2089109" y="628437"/>
                    <a:pt x="2082257" y="629789"/>
                    <a:pt x="2076775" y="627084"/>
                  </a:cubicBezTo>
                  <a:cubicBezTo>
                    <a:pt x="2038404" y="608150"/>
                    <a:pt x="2038404" y="608150"/>
                    <a:pt x="2038404" y="608150"/>
                  </a:cubicBezTo>
                  <a:cubicBezTo>
                    <a:pt x="2032922" y="605445"/>
                    <a:pt x="2028811" y="598683"/>
                    <a:pt x="2030181" y="593273"/>
                  </a:cubicBezTo>
                  <a:cubicBezTo>
                    <a:pt x="2031552" y="589216"/>
                    <a:pt x="2031552" y="589216"/>
                    <a:pt x="2031552" y="589216"/>
                  </a:cubicBezTo>
                  <a:cubicBezTo>
                    <a:pt x="1991810" y="572986"/>
                    <a:pt x="1991810" y="572986"/>
                    <a:pt x="1991810" y="572986"/>
                  </a:cubicBezTo>
                  <a:cubicBezTo>
                    <a:pt x="1984958" y="570281"/>
                    <a:pt x="1982217" y="563518"/>
                    <a:pt x="1983587" y="556756"/>
                  </a:cubicBezTo>
                  <a:cubicBezTo>
                    <a:pt x="1989069" y="529707"/>
                    <a:pt x="1989069" y="529707"/>
                    <a:pt x="1989069" y="529707"/>
                  </a:cubicBezTo>
                  <a:cubicBezTo>
                    <a:pt x="1990439" y="524297"/>
                    <a:pt x="1994551" y="520240"/>
                    <a:pt x="2000032" y="518887"/>
                  </a:cubicBezTo>
                  <a:close/>
                  <a:moveTo>
                    <a:pt x="1925562" y="502808"/>
                  </a:moveTo>
                  <a:cubicBezTo>
                    <a:pt x="1947738" y="502808"/>
                    <a:pt x="1947738" y="502808"/>
                    <a:pt x="1947738" y="502808"/>
                  </a:cubicBezTo>
                  <a:cubicBezTo>
                    <a:pt x="1954669" y="502808"/>
                    <a:pt x="1961599" y="509626"/>
                    <a:pt x="1961599" y="516444"/>
                  </a:cubicBezTo>
                  <a:cubicBezTo>
                    <a:pt x="1961599" y="524626"/>
                    <a:pt x="1954669" y="531444"/>
                    <a:pt x="1947738" y="531444"/>
                  </a:cubicBezTo>
                  <a:cubicBezTo>
                    <a:pt x="1935264" y="531444"/>
                    <a:pt x="1935264" y="531444"/>
                    <a:pt x="1935264" y="531444"/>
                  </a:cubicBezTo>
                  <a:cubicBezTo>
                    <a:pt x="1920018" y="568261"/>
                    <a:pt x="1920018" y="568261"/>
                    <a:pt x="1920018" y="568261"/>
                  </a:cubicBezTo>
                  <a:cubicBezTo>
                    <a:pt x="1917246" y="573716"/>
                    <a:pt x="1911701" y="576443"/>
                    <a:pt x="1906157" y="576443"/>
                  </a:cubicBezTo>
                  <a:cubicBezTo>
                    <a:pt x="1904771" y="576443"/>
                    <a:pt x="1903385" y="576443"/>
                    <a:pt x="1900613" y="575080"/>
                  </a:cubicBezTo>
                  <a:cubicBezTo>
                    <a:pt x="1893683" y="572352"/>
                    <a:pt x="1890911" y="564170"/>
                    <a:pt x="1893683" y="557352"/>
                  </a:cubicBezTo>
                  <a:cubicBezTo>
                    <a:pt x="1911701" y="510989"/>
                    <a:pt x="1911701" y="510989"/>
                    <a:pt x="1911701" y="510989"/>
                  </a:cubicBezTo>
                  <a:cubicBezTo>
                    <a:pt x="1914474" y="506899"/>
                    <a:pt x="1920018" y="502808"/>
                    <a:pt x="1925562" y="502808"/>
                  </a:cubicBezTo>
                  <a:close/>
                  <a:moveTo>
                    <a:pt x="1690287" y="469187"/>
                  </a:moveTo>
                  <a:cubicBezTo>
                    <a:pt x="1693686" y="469531"/>
                    <a:pt x="1696744" y="470908"/>
                    <a:pt x="1698783" y="472973"/>
                  </a:cubicBezTo>
                  <a:cubicBezTo>
                    <a:pt x="1757237" y="534922"/>
                    <a:pt x="1757237" y="534922"/>
                    <a:pt x="1757237" y="534922"/>
                  </a:cubicBezTo>
                  <a:cubicBezTo>
                    <a:pt x="1759956" y="539052"/>
                    <a:pt x="1761315" y="543182"/>
                    <a:pt x="1761315" y="547311"/>
                  </a:cubicBezTo>
                  <a:cubicBezTo>
                    <a:pt x="1754518" y="583104"/>
                    <a:pt x="1754518" y="583104"/>
                    <a:pt x="1754518" y="583104"/>
                  </a:cubicBezTo>
                  <a:cubicBezTo>
                    <a:pt x="1753159" y="588611"/>
                    <a:pt x="1749081" y="592741"/>
                    <a:pt x="1743643" y="594117"/>
                  </a:cubicBezTo>
                  <a:cubicBezTo>
                    <a:pt x="1742284" y="594117"/>
                    <a:pt x="1740924" y="594117"/>
                    <a:pt x="1740924" y="594117"/>
                  </a:cubicBezTo>
                  <a:cubicBezTo>
                    <a:pt x="1736846" y="594117"/>
                    <a:pt x="1732768" y="592741"/>
                    <a:pt x="1730049" y="589987"/>
                  </a:cubicBezTo>
                  <a:cubicBezTo>
                    <a:pt x="1713737" y="572091"/>
                    <a:pt x="1713737" y="572091"/>
                    <a:pt x="1713737" y="572091"/>
                  </a:cubicBezTo>
                  <a:cubicBezTo>
                    <a:pt x="1712377" y="570714"/>
                    <a:pt x="1711018" y="569338"/>
                    <a:pt x="1709659" y="566584"/>
                  </a:cubicBezTo>
                  <a:cubicBezTo>
                    <a:pt x="1705580" y="551441"/>
                    <a:pt x="1698783" y="528038"/>
                    <a:pt x="1697424" y="522532"/>
                  </a:cubicBezTo>
                  <a:cubicBezTo>
                    <a:pt x="1694705" y="518402"/>
                    <a:pt x="1685190" y="503259"/>
                    <a:pt x="1677033" y="490869"/>
                  </a:cubicBezTo>
                  <a:cubicBezTo>
                    <a:pt x="1672955" y="485363"/>
                    <a:pt x="1674315" y="477103"/>
                    <a:pt x="1679752" y="471596"/>
                  </a:cubicBezTo>
                  <a:cubicBezTo>
                    <a:pt x="1683151" y="469531"/>
                    <a:pt x="1686889" y="468843"/>
                    <a:pt x="1690287" y="469187"/>
                  </a:cubicBezTo>
                  <a:close/>
                  <a:moveTo>
                    <a:pt x="1876320" y="438012"/>
                  </a:moveTo>
                  <a:cubicBezTo>
                    <a:pt x="1883091" y="438012"/>
                    <a:pt x="1887154" y="439390"/>
                    <a:pt x="1907467" y="468343"/>
                  </a:cubicBezTo>
                  <a:cubicBezTo>
                    <a:pt x="1910175" y="471100"/>
                    <a:pt x="1911529" y="476615"/>
                    <a:pt x="1910175" y="480751"/>
                  </a:cubicBezTo>
                  <a:cubicBezTo>
                    <a:pt x="1884445" y="557957"/>
                    <a:pt x="1884445" y="557957"/>
                    <a:pt x="1884445" y="557957"/>
                  </a:cubicBezTo>
                  <a:cubicBezTo>
                    <a:pt x="1883091" y="563471"/>
                    <a:pt x="1877675" y="567607"/>
                    <a:pt x="1870904" y="567607"/>
                  </a:cubicBezTo>
                  <a:cubicBezTo>
                    <a:pt x="1870904" y="567607"/>
                    <a:pt x="1869549" y="567607"/>
                    <a:pt x="1868195" y="567607"/>
                  </a:cubicBezTo>
                  <a:cubicBezTo>
                    <a:pt x="1815382" y="552442"/>
                    <a:pt x="1815382" y="552442"/>
                    <a:pt x="1815382" y="552442"/>
                  </a:cubicBezTo>
                  <a:cubicBezTo>
                    <a:pt x="1809965" y="552442"/>
                    <a:pt x="1807257" y="548306"/>
                    <a:pt x="1805903" y="544170"/>
                  </a:cubicBezTo>
                  <a:cubicBezTo>
                    <a:pt x="1795069" y="515218"/>
                    <a:pt x="1795069" y="515218"/>
                    <a:pt x="1795069" y="515218"/>
                  </a:cubicBezTo>
                  <a:cubicBezTo>
                    <a:pt x="1793715" y="511082"/>
                    <a:pt x="1793715" y="506946"/>
                    <a:pt x="1795069" y="504188"/>
                  </a:cubicBezTo>
                  <a:cubicBezTo>
                    <a:pt x="1796423" y="500052"/>
                    <a:pt x="1799132" y="497295"/>
                    <a:pt x="1803194" y="495916"/>
                  </a:cubicBezTo>
                  <a:cubicBezTo>
                    <a:pt x="1811320" y="493159"/>
                    <a:pt x="1820799" y="490402"/>
                    <a:pt x="1824861" y="487644"/>
                  </a:cubicBezTo>
                  <a:cubicBezTo>
                    <a:pt x="1828924" y="482130"/>
                    <a:pt x="1838403" y="471100"/>
                    <a:pt x="1843820" y="465585"/>
                  </a:cubicBezTo>
                  <a:cubicBezTo>
                    <a:pt x="1865487" y="439390"/>
                    <a:pt x="1869549" y="438012"/>
                    <a:pt x="1876320" y="438012"/>
                  </a:cubicBezTo>
                  <a:close/>
                  <a:moveTo>
                    <a:pt x="2043368" y="420340"/>
                  </a:moveTo>
                  <a:cubicBezTo>
                    <a:pt x="2051784" y="420340"/>
                    <a:pt x="2058796" y="427137"/>
                    <a:pt x="2058796" y="433934"/>
                  </a:cubicBezTo>
                  <a:cubicBezTo>
                    <a:pt x="2058796" y="442090"/>
                    <a:pt x="2058796" y="442090"/>
                    <a:pt x="2058796" y="442090"/>
                  </a:cubicBezTo>
                  <a:cubicBezTo>
                    <a:pt x="2058796" y="450246"/>
                    <a:pt x="2051784" y="455684"/>
                    <a:pt x="2043368" y="455684"/>
                  </a:cubicBezTo>
                  <a:cubicBezTo>
                    <a:pt x="2036356" y="455684"/>
                    <a:pt x="2029343" y="450246"/>
                    <a:pt x="2029343" y="442090"/>
                  </a:cubicBezTo>
                  <a:cubicBezTo>
                    <a:pt x="2029343" y="433934"/>
                    <a:pt x="2029343" y="433934"/>
                    <a:pt x="2029343" y="433934"/>
                  </a:cubicBezTo>
                  <a:cubicBezTo>
                    <a:pt x="2029343" y="427137"/>
                    <a:pt x="2036356" y="420340"/>
                    <a:pt x="2043368" y="420340"/>
                  </a:cubicBezTo>
                  <a:close/>
                  <a:moveTo>
                    <a:pt x="1953568" y="411331"/>
                  </a:moveTo>
                  <a:cubicBezTo>
                    <a:pt x="1958923" y="408559"/>
                    <a:pt x="1964278" y="408559"/>
                    <a:pt x="1969633" y="412717"/>
                  </a:cubicBezTo>
                  <a:cubicBezTo>
                    <a:pt x="1973650" y="415489"/>
                    <a:pt x="1976327" y="422419"/>
                    <a:pt x="1974988" y="427963"/>
                  </a:cubicBezTo>
                  <a:cubicBezTo>
                    <a:pt x="1962939" y="469545"/>
                    <a:pt x="1962939" y="469545"/>
                    <a:pt x="1962939" y="469545"/>
                  </a:cubicBezTo>
                  <a:cubicBezTo>
                    <a:pt x="1961600" y="473703"/>
                    <a:pt x="1957584" y="477861"/>
                    <a:pt x="1952229" y="479247"/>
                  </a:cubicBezTo>
                  <a:cubicBezTo>
                    <a:pt x="1952229" y="479247"/>
                    <a:pt x="1950890" y="479247"/>
                    <a:pt x="1949551" y="479247"/>
                  </a:cubicBezTo>
                  <a:cubicBezTo>
                    <a:pt x="1945535" y="479247"/>
                    <a:pt x="1941518" y="477861"/>
                    <a:pt x="1938841" y="475089"/>
                  </a:cubicBezTo>
                  <a:cubicBezTo>
                    <a:pt x="1921437" y="454298"/>
                    <a:pt x="1921437" y="454298"/>
                    <a:pt x="1921437" y="454298"/>
                  </a:cubicBezTo>
                  <a:cubicBezTo>
                    <a:pt x="1918759" y="451526"/>
                    <a:pt x="1917420" y="447368"/>
                    <a:pt x="1917420" y="443210"/>
                  </a:cubicBezTo>
                  <a:cubicBezTo>
                    <a:pt x="1918759" y="439052"/>
                    <a:pt x="1920098" y="434893"/>
                    <a:pt x="1924114" y="432121"/>
                  </a:cubicBezTo>
                  <a:cubicBezTo>
                    <a:pt x="1953568" y="411331"/>
                    <a:pt x="1953568" y="411331"/>
                    <a:pt x="1953568" y="411331"/>
                  </a:cubicBezTo>
                  <a:close/>
                  <a:moveTo>
                    <a:pt x="1905534" y="398157"/>
                  </a:moveTo>
                  <a:cubicBezTo>
                    <a:pt x="1909158" y="397812"/>
                    <a:pt x="1912955" y="398848"/>
                    <a:pt x="1916407" y="400919"/>
                  </a:cubicBezTo>
                  <a:cubicBezTo>
                    <a:pt x="1921929" y="406441"/>
                    <a:pt x="1923310" y="414725"/>
                    <a:pt x="1917788" y="421629"/>
                  </a:cubicBezTo>
                  <a:cubicBezTo>
                    <a:pt x="1906742" y="435435"/>
                    <a:pt x="1906742" y="435435"/>
                    <a:pt x="1906742" y="435435"/>
                  </a:cubicBezTo>
                  <a:cubicBezTo>
                    <a:pt x="1903981" y="438196"/>
                    <a:pt x="1899839" y="440958"/>
                    <a:pt x="1895697" y="440958"/>
                  </a:cubicBezTo>
                  <a:cubicBezTo>
                    <a:pt x="1892936" y="440958"/>
                    <a:pt x="1888794" y="439577"/>
                    <a:pt x="1887413" y="436816"/>
                  </a:cubicBezTo>
                  <a:cubicBezTo>
                    <a:pt x="1880510" y="432674"/>
                    <a:pt x="1879129" y="423009"/>
                    <a:pt x="1884652" y="417487"/>
                  </a:cubicBezTo>
                  <a:cubicBezTo>
                    <a:pt x="1895697" y="403680"/>
                    <a:pt x="1895697" y="403680"/>
                    <a:pt x="1895697" y="403680"/>
                  </a:cubicBezTo>
                  <a:cubicBezTo>
                    <a:pt x="1898458" y="400229"/>
                    <a:pt x="1901910" y="398503"/>
                    <a:pt x="1905534" y="398157"/>
                  </a:cubicBezTo>
                  <a:close/>
                  <a:moveTo>
                    <a:pt x="225483" y="352344"/>
                  </a:moveTo>
                  <a:cubicBezTo>
                    <a:pt x="233337" y="349651"/>
                    <a:pt x="239883" y="353691"/>
                    <a:pt x="242501" y="361769"/>
                  </a:cubicBezTo>
                  <a:cubicBezTo>
                    <a:pt x="249046" y="379273"/>
                    <a:pt x="249046" y="379273"/>
                    <a:pt x="249046" y="379273"/>
                  </a:cubicBezTo>
                  <a:cubicBezTo>
                    <a:pt x="250355" y="386006"/>
                    <a:pt x="246428" y="394084"/>
                    <a:pt x="239883" y="396777"/>
                  </a:cubicBezTo>
                  <a:cubicBezTo>
                    <a:pt x="238574" y="396777"/>
                    <a:pt x="237265" y="396777"/>
                    <a:pt x="235956" y="396777"/>
                  </a:cubicBezTo>
                  <a:cubicBezTo>
                    <a:pt x="229410" y="396777"/>
                    <a:pt x="224174" y="394084"/>
                    <a:pt x="222865" y="387352"/>
                  </a:cubicBezTo>
                  <a:cubicBezTo>
                    <a:pt x="217629" y="369848"/>
                    <a:pt x="217629" y="369848"/>
                    <a:pt x="217629" y="369848"/>
                  </a:cubicBezTo>
                  <a:cubicBezTo>
                    <a:pt x="215011" y="363116"/>
                    <a:pt x="218938" y="355037"/>
                    <a:pt x="225483" y="352344"/>
                  </a:cubicBezTo>
                  <a:close/>
                  <a:moveTo>
                    <a:pt x="161487" y="315725"/>
                  </a:moveTo>
                  <a:cubicBezTo>
                    <a:pt x="209019" y="322816"/>
                    <a:pt x="209019" y="322816"/>
                    <a:pt x="209019" y="322816"/>
                  </a:cubicBezTo>
                  <a:cubicBezTo>
                    <a:pt x="215621" y="324234"/>
                    <a:pt x="220902" y="331325"/>
                    <a:pt x="219582" y="339834"/>
                  </a:cubicBezTo>
                  <a:cubicBezTo>
                    <a:pt x="219582" y="346925"/>
                    <a:pt x="212980" y="352597"/>
                    <a:pt x="206378" y="352597"/>
                  </a:cubicBezTo>
                  <a:cubicBezTo>
                    <a:pt x="206378" y="352597"/>
                    <a:pt x="205058" y="352597"/>
                    <a:pt x="205058" y="352597"/>
                  </a:cubicBezTo>
                  <a:cubicBezTo>
                    <a:pt x="157526" y="344088"/>
                    <a:pt x="157526" y="344088"/>
                    <a:pt x="157526" y="344088"/>
                  </a:cubicBezTo>
                  <a:cubicBezTo>
                    <a:pt x="149604" y="344088"/>
                    <a:pt x="144323" y="335579"/>
                    <a:pt x="145643" y="328489"/>
                  </a:cubicBezTo>
                  <a:cubicBezTo>
                    <a:pt x="146964" y="319980"/>
                    <a:pt x="153565" y="314307"/>
                    <a:pt x="161487" y="315725"/>
                  </a:cubicBezTo>
                  <a:close/>
                  <a:moveTo>
                    <a:pt x="13723" y="287800"/>
                  </a:moveTo>
                  <a:cubicBezTo>
                    <a:pt x="56263" y="287800"/>
                    <a:pt x="56263" y="287800"/>
                    <a:pt x="56263" y="287800"/>
                  </a:cubicBezTo>
                  <a:cubicBezTo>
                    <a:pt x="57635" y="287800"/>
                    <a:pt x="60380" y="287800"/>
                    <a:pt x="63124" y="289165"/>
                  </a:cubicBezTo>
                  <a:cubicBezTo>
                    <a:pt x="82336" y="300085"/>
                    <a:pt x="82336" y="300085"/>
                    <a:pt x="82336" y="300085"/>
                  </a:cubicBezTo>
                  <a:cubicBezTo>
                    <a:pt x="111154" y="311004"/>
                    <a:pt x="111154" y="311004"/>
                    <a:pt x="111154" y="311004"/>
                  </a:cubicBezTo>
                  <a:cubicBezTo>
                    <a:pt x="116643" y="313734"/>
                    <a:pt x="120760" y="320558"/>
                    <a:pt x="119388" y="326018"/>
                  </a:cubicBezTo>
                  <a:cubicBezTo>
                    <a:pt x="118015" y="332843"/>
                    <a:pt x="113899" y="338303"/>
                    <a:pt x="107037" y="338303"/>
                  </a:cubicBezTo>
                  <a:cubicBezTo>
                    <a:pt x="53519" y="343762"/>
                    <a:pt x="53519" y="343762"/>
                    <a:pt x="53519" y="343762"/>
                  </a:cubicBezTo>
                  <a:cubicBezTo>
                    <a:pt x="53519" y="343762"/>
                    <a:pt x="52146" y="343762"/>
                    <a:pt x="52146" y="343762"/>
                  </a:cubicBezTo>
                  <a:cubicBezTo>
                    <a:pt x="45285" y="343762"/>
                    <a:pt x="38424" y="339667"/>
                    <a:pt x="38424" y="331478"/>
                  </a:cubicBezTo>
                  <a:cubicBezTo>
                    <a:pt x="37051" y="324653"/>
                    <a:pt x="42540" y="317829"/>
                    <a:pt x="50774" y="316464"/>
                  </a:cubicBezTo>
                  <a:cubicBezTo>
                    <a:pt x="53519" y="316464"/>
                    <a:pt x="53519" y="316464"/>
                    <a:pt x="53519" y="316464"/>
                  </a:cubicBezTo>
                  <a:cubicBezTo>
                    <a:pt x="52146" y="315099"/>
                    <a:pt x="52146" y="315099"/>
                    <a:pt x="52146" y="315099"/>
                  </a:cubicBezTo>
                  <a:cubicBezTo>
                    <a:pt x="13723" y="315099"/>
                    <a:pt x="13723" y="315099"/>
                    <a:pt x="13723" y="315099"/>
                  </a:cubicBezTo>
                  <a:cubicBezTo>
                    <a:pt x="5489" y="315099"/>
                    <a:pt x="0" y="309639"/>
                    <a:pt x="0" y="301450"/>
                  </a:cubicBezTo>
                  <a:cubicBezTo>
                    <a:pt x="0" y="293260"/>
                    <a:pt x="5489" y="287800"/>
                    <a:pt x="13723" y="287800"/>
                  </a:cubicBezTo>
                  <a:close/>
                  <a:moveTo>
                    <a:pt x="2026643" y="116970"/>
                  </a:moveTo>
                  <a:cubicBezTo>
                    <a:pt x="2030816" y="116970"/>
                    <a:pt x="2036379" y="119724"/>
                    <a:pt x="2037770" y="125232"/>
                  </a:cubicBezTo>
                  <a:cubicBezTo>
                    <a:pt x="2054460" y="155527"/>
                    <a:pt x="2054460" y="155527"/>
                    <a:pt x="2054460" y="155527"/>
                  </a:cubicBezTo>
                  <a:cubicBezTo>
                    <a:pt x="2054460" y="156904"/>
                    <a:pt x="2055851" y="159658"/>
                    <a:pt x="2055851" y="161035"/>
                  </a:cubicBezTo>
                  <a:cubicBezTo>
                    <a:pt x="2055851" y="165167"/>
                    <a:pt x="2054460" y="194084"/>
                    <a:pt x="2030816" y="203724"/>
                  </a:cubicBezTo>
                  <a:cubicBezTo>
                    <a:pt x="2015516" y="210609"/>
                    <a:pt x="1976572" y="223002"/>
                    <a:pt x="1975181" y="223002"/>
                  </a:cubicBezTo>
                  <a:cubicBezTo>
                    <a:pt x="1973790" y="223002"/>
                    <a:pt x="1972399" y="223002"/>
                    <a:pt x="1971009" y="223002"/>
                  </a:cubicBezTo>
                  <a:cubicBezTo>
                    <a:pt x="1966836" y="223002"/>
                    <a:pt x="1961273" y="221625"/>
                    <a:pt x="1958491" y="217494"/>
                  </a:cubicBezTo>
                  <a:cubicBezTo>
                    <a:pt x="1955709" y="211986"/>
                    <a:pt x="1955709" y="205101"/>
                    <a:pt x="1959882" y="200970"/>
                  </a:cubicBezTo>
                  <a:cubicBezTo>
                    <a:pt x="1986308" y="169298"/>
                    <a:pt x="1986308" y="169298"/>
                    <a:pt x="1986308" y="169298"/>
                  </a:cubicBezTo>
                  <a:cubicBezTo>
                    <a:pt x="2012734" y="123855"/>
                    <a:pt x="2012734" y="123855"/>
                    <a:pt x="2012734" y="123855"/>
                  </a:cubicBezTo>
                  <a:cubicBezTo>
                    <a:pt x="2015516" y="119724"/>
                    <a:pt x="2021080" y="116970"/>
                    <a:pt x="2026643" y="116970"/>
                  </a:cubicBezTo>
                  <a:close/>
                  <a:moveTo>
                    <a:pt x="1998723" y="59433"/>
                  </a:moveTo>
                  <a:cubicBezTo>
                    <a:pt x="2043182" y="74502"/>
                    <a:pt x="2043182" y="74502"/>
                    <a:pt x="2043182" y="74502"/>
                  </a:cubicBezTo>
                  <a:cubicBezTo>
                    <a:pt x="2048739" y="75872"/>
                    <a:pt x="2051518" y="81352"/>
                    <a:pt x="2052907" y="86831"/>
                  </a:cubicBezTo>
                  <a:cubicBezTo>
                    <a:pt x="2052907" y="93681"/>
                    <a:pt x="2048739" y="97791"/>
                    <a:pt x="2043182" y="100531"/>
                  </a:cubicBezTo>
                  <a:cubicBezTo>
                    <a:pt x="2009838" y="115600"/>
                    <a:pt x="2009838" y="115600"/>
                    <a:pt x="2009838" y="115600"/>
                  </a:cubicBezTo>
                  <a:cubicBezTo>
                    <a:pt x="2008448" y="115600"/>
                    <a:pt x="2005670" y="116970"/>
                    <a:pt x="2004280" y="116970"/>
                  </a:cubicBezTo>
                  <a:cubicBezTo>
                    <a:pt x="2001502" y="116970"/>
                    <a:pt x="2000112" y="115600"/>
                    <a:pt x="1998723" y="115600"/>
                  </a:cubicBezTo>
                  <a:cubicBezTo>
                    <a:pt x="1994555" y="112860"/>
                    <a:pt x="1991776" y="110120"/>
                    <a:pt x="1990387" y="106010"/>
                  </a:cubicBezTo>
                  <a:cubicBezTo>
                    <a:pt x="1980661" y="77242"/>
                    <a:pt x="1980661" y="77242"/>
                    <a:pt x="1980661" y="77242"/>
                  </a:cubicBezTo>
                  <a:cubicBezTo>
                    <a:pt x="1979272" y="73132"/>
                    <a:pt x="1980661" y="67652"/>
                    <a:pt x="1984829" y="63542"/>
                  </a:cubicBezTo>
                  <a:cubicBezTo>
                    <a:pt x="1988998" y="59433"/>
                    <a:pt x="1994555" y="58063"/>
                    <a:pt x="1998723" y="59433"/>
                  </a:cubicBezTo>
                  <a:close/>
                  <a:moveTo>
                    <a:pt x="365788" y="1938"/>
                  </a:moveTo>
                  <a:cubicBezTo>
                    <a:pt x="371303" y="6111"/>
                    <a:pt x="374060" y="13065"/>
                    <a:pt x="371303" y="20020"/>
                  </a:cubicBezTo>
                  <a:cubicBezTo>
                    <a:pt x="371303" y="20020"/>
                    <a:pt x="371303" y="20020"/>
                    <a:pt x="365788" y="31147"/>
                  </a:cubicBezTo>
                  <a:cubicBezTo>
                    <a:pt x="365788" y="31147"/>
                    <a:pt x="365788" y="31147"/>
                    <a:pt x="371303" y="42274"/>
                  </a:cubicBezTo>
                  <a:cubicBezTo>
                    <a:pt x="371303" y="43665"/>
                    <a:pt x="372681" y="46446"/>
                    <a:pt x="371303" y="49228"/>
                  </a:cubicBezTo>
                  <a:cubicBezTo>
                    <a:pt x="371303" y="49228"/>
                    <a:pt x="371303" y="49228"/>
                    <a:pt x="312019" y="49228"/>
                  </a:cubicBezTo>
                  <a:cubicBezTo>
                    <a:pt x="312019" y="47837"/>
                    <a:pt x="310641" y="46446"/>
                    <a:pt x="310641" y="45056"/>
                  </a:cubicBezTo>
                  <a:cubicBezTo>
                    <a:pt x="309262" y="39492"/>
                    <a:pt x="310641" y="33928"/>
                    <a:pt x="316155" y="29756"/>
                  </a:cubicBezTo>
                  <a:cubicBezTo>
                    <a:pt x="316155" y="29756"/>
                    <a:pt x="316155" y="29756"/>
                    <a:pt x="349244" y="3329"/>
                  </a:cubicBezTo>
                  <a:cubicBezTo>
                    <a:pt x="353380" y="-844"/>
                    <a:pt x="361652" y="-844"/>
                    <a:pt x="365788" y="1938"/>
                  </a:cubicBezTo>
                  <a:close/>
                </a:path>
              </a:pathLst>
            </a:custGeom>
            <a:grpFill/>
            <a:ln>
              <a:noFill/>
            </a:ln>
          </p:spPr>
          <p:txBody>
            <a:bodyPr vert="horz" wrap="square" lIns="91440" tIns="45720" rIns="91440" bIns="45720" numCol="1" anchor="t" anchorCtr="0" compatLnSpc="1">
              <a:prstTxWarp prst="textNoShape">
                <a:avLst/>
              </a:prstTxWarp>
              <a:noAutofit/>
            </a:bodyPr>
            <a:lstStyle/>
            <a:p>
              <a:endParaRPr lang="en-US"/>
            </a:p>
          </p:txBody>
        </p:sp>
      </p:grpSp>
      <p:sp>
        <p:nvSpPr>
          <p:cNvPr id="2" name="Text Placeholder 1">
            <a:extLst>
              <a:ext uri="{FF2B5EF4-FFF2-40B4-BE49-F238E27FC236}">
                <a16:creationId xmlns:a16="http://schemas.microsoft.com/office/drawing/2014/main" id="{0FB0AC6C-A6B2-402B-A181-8724286251D2}"/>
              </a:ext>
            </a:extLst>
          </p:cNvPr>
          <p:cNvSpPr>
            <a:spLocks noGrp="1"/>
          </p:cNvSpPr>
          <p:nvPr>
            <p:ph type="body" sz="quarter" idx="10"/>
          </p:nvPr>
        </p:nvSpPr>
        <p:spPr>
          <a:xfrm>
            <a:off x="433914" y="991124"/>
            <a:ext cx="10468552" cy="307777"/>
          </a:xfrm>
        </p:spPr>
        <p:txBody>
          <a:bodyPr>
            <a:normAutofit fontScale="85000" lnSpcReduction="10000"/>
          </a:bodyPr>
          <a:lstStyle/>
          <a:p>
            <a:r>
              <a:rPr lang="en-US" dirty="0"/>
              <a:t>We need to see across the hybrid multi-cloud distributed data landscape including geographic location </a:t>
            </a:r>
          </a:p>
        </p:txBody>
      </p:sp>
      <p:sp>
        <p:nvSpPr>
          <p:cNvPr id="12" name="Title 11"/>
          <p:cNvSpPr>
            <a:spLocks noGrp="1"/>
          </p:cNvSpPr>
          <p:nvPr>
            <p:ph type="title"/>
          </p:nvPr>
        </p:nvSpPr>
        <p:spPr>
          <a:xfrm>
            <a:off x="423853" y="501227"/>
            <a:ext cx="11029616" cy="567620"/>
          </a:xfrm>
        </p:spPr>
        <p:txBody>
          <a:bodyPr anchor="ctr">
            <a:normAutofit fontScale="90000"/>
          </a:bodyPr>
          <a:lstStyle/>
          <a:p>
            <a:r>
              <a:rPr lang="en-US" dirty="0">
                <a:solidFill>
                  <a:schemeClr val="tx1"/>
                </a:solidFill>
              </a:rPr>
              <a:t>We need to know how to govern data across the enterprise </a:t>
            </a:r>
          </a:p>
        </p:txBody>
      </p:sp>
      <p:sp>
        <p:nvSpPr>
          <p:cNvPr id="115" name="TextBox 114"/>
          <p:cNvSpPr txBox="1"/>
          <p:nvPr/>
        </p:nvSpPr>
        <p:spPr>
          <a:xfrm>
            <a:off x="474669" y="3110143"/>
            <a:ext cx="3164736" cy="1723549"/>
          </a:xfrm>
          <a:prstGeom prst="rect">
            <a:avLst/>
          </a:prstGeom>
          <a:noFill/>
        </p:spPr>
        <p:txBody>
          <a:bodyPr wrap="square" lIns="0" tIns="0" rIns="0" bIns="0" rtlCol="0">
            <a:spAutoFit/>
          </a:bodyPr>
          <a:lstStyle/>
          <a:p>
            <a:pPr algn="l"/>
            <a:r>
              <a:rPr lang="en-US" sz="1600" dirty="0">
                <a:solidFill>
                  <a:schemeClr val="tx1"/>
                </a:solidFill>
                <a:cs typeface="Arial" charset="0"/>
              </a:rPr>
              <a:t>We need to know:</a:t>
            </a:r>
          </a:p>
          <a:p>
            <a:pPr marL="285750" indent="-285750" algn="l">
              <a:buFont typeface="Arial" panose="020B0604020202020204" pitchFamily="34" charset="0"/>
              <a:buChar char="•"/>
            </a:pPr>
            <a:r>
              <a:rPr lang="en-US" sz="1600" dirty="0">
                <a:solidFill>
                  <a:schemeClr val="tx1"/>
                </a:solidFill>
                <a:cs typeface="Arial" charset="0"/>
              </a:rPr>
              <a:t>What is data being collected? </a:t>
            </a:r>
          </a:p>
          <a:p>
            <a:pPr marL="285750" indent="-285750" algn="l">
              <a:buFont typeface="Arial" panose="020B0604020202020204" pitchFamily="34" charset="0"/>
              <a:buChar char="•"/>
            </a:pPr>
            <a:r>
              <a:rPr lang="en-US" sz="1600" dirty="0">
                <a:solidFill>
                  <a:schemeClr val="tx1"/>
                </a:solidFill>
                <a:cs typeface="Arial" charset="0"/>
              </a:rPr>
              <a:t>Where is the data stored? </a:t>
            </a:r>
          </a:p>
          <a:p>
            <a:pPr marL="285750" indent="-285750" algn="l">
              <a:buFont typeface="Arial" panose="020B0604020202020204" pitchFamily="34" charset="0"/>
              <a:buChar char="•"/>
            </a:pPr>
            <a:r>
              <a:rPr lang="en-US" sz="1600" dirty="0">
                <a:solidFill>
                  <a:schemeClr val="tx1"/>
                </a:solidFill>
                <a:cs typeface="Arial" charset="0"/>
              </a:rPr>
              <a:t>For what business purpose?</a:t>
            </a:r>
          </a:p>
          <a:p>
            <a:pPr marL="285750" indent="-285750" algn="l">
              <a:buFont typeface="Arial" panose="020B0604020202020204" pitchFamily="34" charset="0"/>
              <a:buChar char="•"/>
            </a:pPr>
            <a:r>
              <a:rPr lang="en-US" sz="1600" dirty="0">
                <a:solidFill>
                  <a:schemeClr val="tx1"/>
                </a:solidFill>
                <a:cs typeface="Arial" charset="0"/>
              </a:rPr>
              <a:t>How many copies exist?</a:t>
            </a:r>
          </a:p>
          <a:p>
            <a:pPr marL="285750" indent="-285750" algn="l">
              <a:buFont typeface="Arial" panose="020B0604020202020204" pitchFamily="34" charset="0"/>
              <a:buChar char="•"/>
            </a:pPr>
            <a:r>
              <a:rPr lang="en-US" sz="1600" dirty="0">
                <a:solidFill>
                  <a:schemeClr val="tx1"/>
                </a:solidFill>
                <a:cs typeface="Arial" charset="0"/>
              </a:rPr>
              <a:t>How good/bad is the quality?</a:t>
            </a:r>
          </a:p>
          <a:p>
            <a:pPr marL="285750" indent="-285750" algn="l">
              <a:buFont typeface="Arial" panose="020B0604020202020204" pitchFamily="34" charset="0"/>
              <a:buChar char="•"/>
            </a:pPr>
            <a:r>
              <a:rPr lang="en-US" sz="1600" dirty="0">
                <a:solidFill>
                  <a:schemeClr val="tx1"/>
                </a:solidFill>
                <a:cs typeface="Arial" charset="0"/>
              </a:rPr>
              <a:t>Where is the sensitive data?</a:t>
            </a:r>
          </a:p>
        </p:txBody>
      </p:sp>
      <p:sp>
        <p:nvSpPr>
          <p:cNvPr id="3" name="Rectangle 2">
            <a:extLst>
              <a:ext uri="{FF2B5EF4-FFF2-40B4-BE49-F238E27FC236}">
                <a16:creationId xmlns:a16="http://schemas.microsoft.com/office/drawing/2014/main" id="{007E31CC-0C6C-C446-A836-DA13716F24C4}"/>
              </a:ext>
            </a:extLst>
          </p:cNvPr>
          <p:cNvSpPr/>
          <p:nvPr/>
        </p:nvSpPr>
        <p:spPr>
          <a:xfrm>
            <a:off x="573102" y="1602129"/>
            <a:ext cx="9652468" cy="984885"/>
          </a:xfrm>
          <a:prstGeom prst="rect">
            <a:avLst/>
          </a:prstGeom>
          <a:noFill/>
        </p:spPr>
        <p:txBody>
          <a:bodyPr wrap="square" lIns="0" tIns="0" rIns="0" bIns="0">
            <a:spAutoFit/>
          </a:bodyPr>
          <a:lstStyle/>
          <a:p>
            <a:pPr marL="342900" indent="-342900" algn="l">
              <a:buFont typeface="+mj-lt"/>
              <a:buAutoNum type="arabicPeriod"/>
            </a:pPr>
            <a:r>
              <a:rPr lang="en-US" sz="1600" dirty="0"/>
              <a:t>Understand what data attributes, data entities and data relationships exist across the distributed data landscape</a:t>
            </a:r>
          </a:p>
          <a:p>
            <a:pPr marL="342900" indent="-342900" algn="l">
              <a:buFont typeface="+mj-lt"/>
              <a:buAutoNum type="arabicPeriod"/>
            </a:pPr>
            <a:r>
              <a:rPr lang="en-US" sz="1600" dirty="0"/>
              <a:t>Classify the data to know how to govern it</a:t>
            </a:r>
          </a:p>
          <a:p>
            <a:pPr marL="342900" indent="-342900" algn="l">
              <a:buFont typeface="+mj-lt"/>
              <a:buAutoNum type="arabicPeriod"/>
            </a:pPr>
            <a:r>
              <a:rPr lang="en-US" sz="1600" dirty="0"/>
              <a:t>Define policies to specify how data should be governed for each type of governance classification?</a:t>
            </a:r>
          </a:p>
          <a:p>
            <a:pPr marL="342900" indent="-342900" algn="l">
              <a:buFont typeface="+mj-lt"/>
              <a:buAutoNum type="arabicPeriod"/>
            </a:pPr>
            <a:r>
              <a:rPr lang="en-US" sz="1600" dirty="0"/>
              <a:t>Enforcement of data quality, security and lifecycle management policies across the distributed data landscape</a:t>
            </a:r>
          </a:p>
        </p:txBody>
      </p:sp>
      <p:grpSp>
        <p:nvGrpSpPr>
          <p:cNvPr id="10" name="Group 9">
            <a:extLst>
              <a:ext uri="{FF2B5EF4-FFF2-40B4-BE49-F238E27FC236}">
                <a16:creationId xmlns:a16="http://schemas.microsoft.com/office/drawing/2014/main" id="{17210281-0B27-4809-8CD9-5EB4E955EA47}"/>
              </a:ext>
            </a:extLst>
          </p:cNvPr>
          <p:cNvGrpSpPr/>
          <p:nvPr/>
        </p:nvGrpSpPr>
        <p:grpSpPr>
          <a:xfrm>
            <a:off x="562802" y="4947816"/>
            <a:ext cx="1877644" cy="1066171"/>
            <a:chOff x="588262" y="4901240"/>
            <a:chExt cx="1877644" cy="1066171"/>
          </a:xfrm>
        </p:grpSpPr>
        <p:grpSp>
          <p:nvGrpSpPr>
            <p:cNvPr id="7" name="Group 6">
              <a:extLst>
                <a:ext uri="{FF2B5EF4-FFF2-40B4-BE49-F238E27FC236}">
                  <a16:creationId xmlns:a16="http://schemas.microsoft.com/office/drawing/2014/main" id="{8B653EFB-B859-4234-A10B-5315B0BD6E46}"/>
                </a:ext>
              </a:extLst>
            </p:cNvPr>
            <p:cNvGrpSpPr/>
            <p:nvPr/>
          </p:nvGrpSpPr>
          <p:grpSpPr>
            <a:xfrm>
              <a:off x="588262" y="4901240"/>
              <a:ext cx="1454758" cy="1066171"/>
              <a:chOff x="588262" y="4581510"/>
              <a:chExt cx="1454758" cy="1385901"/>
            </a:xfrm>
          </p:grpSpPr>
          <p:sp>
            <p:nvSpPr>
              <p:cNvPr id="196" name="Rectangle 195"/>
              <p:cNvSpPr/>
              <p:nvPr/>
            </p:nvSpPr>
            <p:spPr bwMode="auto">
              <a:xfrm>
                <a:off x="588262" y="4581510"/>
                <a:ext cx="1454758" cy="1385901"/>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1100">
                  <a:solidFill>
                    <a:srgbClr val="FFFFFF"/>
                  </a:solidFill>
                  <a:cs typeface="Arial" charset="0"/>
                </a:endParaRPr>
              </a:p>
            </p:txBody>
          </p:sp>
          <p:grpSp>
            <p:nvGrpSpPr>
              <p:cNvPr id="6" name="Group 5">
                <a:extLst>
                  <a:ext uri="{FF2B5EF4-FFF2-40B4-BE49-F238E27FC236}">
                    <a16:creationId xmlns:a16="http://schemas.microsoft.com/office/drawing/2014/main" id="{FA229F32-2C3E-480E-9212-89A5D194D53D}"/>
                  </a:ext>
                </a:extLst>
              </p:cNvPr>
              <p:cNvGrpSpPr/>
              <p:nvPr/>
            </p:nvGrpSpPr>
            <p:grpSpPr>
              <a:xfrm>
                <a:off x="637405" y="4652927"/>
                <a:ext cx="914400" cy="1256669"/>
                <a:chOff x="637405" y="4652927"/>
                <a:chExt cx="914400" cy="1390647"/>
              </a:xfrm>
            </p:grpSpPr>
            <p:sp>
              <p:nvSpPr>
                <p:cNvPr id="197" name="Right Arrow 2"/>
                <p:cNvSpPr>
                  <a:spLocks noChangeArrowheads="1"/>
                </p:cNvSpPr>
                <p:nvPr/>
              </p:nvSpPr>
              <p:spPr bwMode="auto">
                <a:xfrm>
                  <a:off x="637405" y="5024880"/>
                  <a:ext cx="914400" cy="274787"/>
                </a:xfrm>
                <a:prstGeom prst="homePlate">
                  <a:avLst/>
                </a:prstGeom>
                <a:solidFill>
                  <a:schemeClr val="tx1"/>
                </a:solidFill>
                <a:ln>
                  <a:noFill/>
                </a:ln>
              </p:spPr>
              <p:txBody>
                <a:bodyPr anchor="ctr"/>
                <a:lstStyle/>
                <a:p>
                  <a:pPr algn="l"/>
                  <a:r>
                    <a:rPr lang="en-US" sz="1000">
                      <a:solidFill>
                        <a:schemeClr val="bg1"/>
                      </a:solidFill>
                      <a:latin typeface="+mj-lt"/>
                      <a:cs typeface="Arial" charset="0"/>
                    </a:rPr>
                    <a:t>Replicate</a:t>
                  </a:r>
                </a:p>
              </p:txBody>
            </p:sp>
            <p:sp>
              <p:nvSpPr>
                <p:cNvPr id="198" name="Right Arrow 51"/>
                <p:cNvSpPr>
                  <a:spLocks noChangeArrowheads="1"/>
                </p:cNvSpPr>
                <p:nvPr/>
              </p:nvSpPr>
              <p:spPr bwMode="auto">
                <a:xfrm>
                  <a:off x="637405" y="5396833"/>
                  <a:ext cx="914400" cy="274787"/>
                </a:xfrm>
                <a:prstGeom prst="homePlate">
                  <a:avLst/>
                </a:prstGeom>
                <a:solidFill>
                  <a:schemeClr val="tx1"/>
                </a:solidFill>
                <a:ln>
                  <a:noFill/>
                </a:ln>
              </p:spPr>
              <p:txBody>
                <a:bodyPr anchor="ctr"/>
                <a:lstStyle/>
                <a:p>
                  <a:pPr algn="l"/>
                  <a:r>
                    <a:rPr lang="en-US" sz="1000">
                      <a:solidFill>
                        <a:schemeClr val="bg1"/>
                      </a:solidFill>
                      <a:latin typeface="+mj-lt"/>
                      <a:cs typeface="Arial" charset="0"/>
                    </a:rPr>
                    <a:t>Streaming</a:t>
                  </a:r>
                </a:p>
              </p:txBody>
            </p:sp>
            <p:sp>
              <p:nvSpPr>
                <p:cNvPr id="199" name="Right Arrow 90"/>
                <p:cNvSpPr>
                  <a:spLocks noChangeArrowheads="1"/>
                </p:cNvSpPr>
                <p:nvPr/>
              </p:nvSpPr>
              <p:spPr bwMode="auto">
                <a:xfrm>
                  <a:off x="637405" y="4652927"/>
                  <a:ext cx="914400" cy="274787"/>
                </a:xfrm>
                <a:prstGeom prst="homePlate">
                  <a:avLst/>
                </a:prstGeom>
                <a:solidFill>
                  <a:schemeClr val="tx1"/>
                </a:solidFill>
                <a:ln>
                  <a:noFill/>
                </a:ln>
              </p:spPr>
              <p:txBody>
                <a:bodyPr rIns="0" anchor="ctr"/>
                <a:lstStyle/>
                <a:p>
                  <a:pPr algn="l"/>
                  <a:r>
                    <a:rPr lang="en-US" sz="1000">
                      <a:solidFill>
                        <a:schemeClr val="bg1"/>
                      </a:solidFill>
                      <a:latin typeface="+mj-lt"/>
                      <a:cs typeface="Arial" charset="0"/>
                    </a:rPr>
                    <a:t>Batch Load</a:t>
                  </a:r>
                </a:p>
              </p:txBody>
            </p:sp>
            <p:sp>
              <p:nvSpPr>
                <p:cNvPr id="200" name="Right Arrow 51"/>
                <p:cNvSpPr>
                  <a:spLocks noChangeArrowheads="1"/>
                </p:cNvSpPr>
                <p:nvPr/>
              </p:nvSpPr>
              <p:spPr bwMode="auto">
                <a:xfrm>
                  <a:off x="637405" y="5768787"/>
                  <a:ext cx="914400" cy="274787"/>
                </a:xfrm>
                <a:prstGeom prst="homePlate">
                  <a:avLst/>
                </a:prstGeom>
                <a:solidFill>
                  <a:schemeClr val="tx1"/>
                </a:solidFill>
                <a:ln>
                  <a:noFill/>
                </a:ln>
              </p:spPr>
              <p:txBody>
                <a:bodyPr anchor="ctr"/>
                <a:lstStyle/>
                <a:p>
                  <a:pPr algn="l"/>
                  <a:r>
                    <a:rPr lang="en-US" sz="1000">
                      <a:solidFill>
                        <a:schemeClr val="bg1"/>
                      </a:solidFill>
                      <a:latin typeface="+mj-lt"/>
                      <a:cs typeface="Arial" charset="0"/>
                    </a:rPr>
                    <a:t>SFTP</a:t>
                  </a:r>
                </a:p>
              </p:txBody>
            </p:sp>
          </p:grpSp>
        </p:grpSp>
        <p:sp useBgFill="1">
          <p:nvSpPr>
            <p:cNvPr id="9" name="Oval 8">
              <a:extLst>
                <a:ext uri="{FF2B5EF4-FFF2-40B4-BE49-F238E27FC236}">
                  <a16:creationId xmlns:a16="http://schemas.microsoft.com/office/drawing/2014/main" id="{E3E5BDBF-5E65-4716-A829-88C00742D7B1}"/>
                </a:ext>
              </a:extLst>
            </p:cNvPr>
            <p:cNvSpPr/>
            <p:nvPr/>
          </p:nvSpPr>
          <p:spPr bwMode="auto">
            <a:xfrm>
              <a:off x="1686551" y="4956181"/>
              <a:ext cx="701863" cy="236449"/>
            </a:xfrm>
            <a:prstGeom prst="ellipse">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8" name="Freeform 182">
              <a:extLst>
                <a:ext uri="{FF2B5EF4-FFF2-40B4-BE49-F238E27FC236}">
                  <a16:creationId xmlns:a16="http://schemas.microsoft.com/office/drawing/2014/main" id="{8711D1AE-BD14-4E71-AA86-62DA96C53EEB}"/>
                </a:ext>
              </a:extLst>
            </p:cNvPr>
            <p:cNvSpPr/>
            <p:nvPr/>
          </p:nvSpPr>
          <p:spPr bwMode="auto">
            <a:xfrm>
              <a:off x="1634616" y="4901240"/>
              <a:ext cx="831290" cy="1066171"/>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pSp>
      <p:grpSp>
        <p:nvGrpSpPr>
          <p:cNvPr id="11" name="Group 10">
            <a:extLst>
              <a:ext uri="{FF2B5EF4-FFF2-40B4-BE49-F238E27FC236}">
                <a16:creationId xmlns:a16="http://schemas.microsoft.com/office/drawing/2014/main" id="{9B7FBEC8-0B5F-40C9-9887-D618817A0AD4}"/>
              </a:ext>
            </a:extLst>
          </p:cNvPr>
          <p:cNvGrpSpPr/>
          <p:nvPr/>
        </p:nvGrpSpPr>
        <p:grpSpPr>
          <a:xfrm>
            <a:off x="5617118" y="3233861"/>
            <a:ext cx="460499" cy="345804"/>
            <a:chOff x="3590925" y="4901240"/>
            <a:chExt cx="1419794" cy="1066171"/>
          </a:xfrm>
        </p:grpSpPr>
        <p:sp>
          <p:nvSpPr>
            <p:cNvPr id="118" name="Rectangle 117">
              <a:extLst>
                <a:ext uri="{FF2B5EF4-FFF2-40B4-BE49-F238E27FC236}">
                  <a16:creationId xmlns:a16="http://schemas.microsoft.com/office/drawing/2014/main" id="{A98216E5-335E-4FBF-8746-589D091899F6}"/>
                </a:ext>
              </a:extLst>
            </p:cNvPr>
            <p:cNvSpPr/>
            <p:nvPr/>
          </p:nvSpPr>
          <p:spPr bwMode="auto">
            <a:xfrm>
              <a:off x="3590925" y="4901240"/>
              <a:ext cx="996908" cy="1066171"/>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1100">
                <a:solidFill>
                  <a:srgbClr val="FFFFFF"/>
                </a:solidFill>
                <a:cs typeface="Arial" charset="0"/>
              </a:endParaRPr>
            </a:p>
          </p:txBody>
        </p:sp>
        <p:grpSp>
          <p:nvGrpSpPr>
            <p:cNvPr id="119" name="Group 118">
              <a:extLst>
                <a:ext uri="{FF2B5EF4-FFF2-40B4-BE49-F238E27FC236}">
                  <a16:creationId xmlns:a16="http://schemas.microsoft.com/office/drawing/2014/main" id="{6BF5D076-1FFB-4BEA-9234-150C6BD0E474}"/>
                </a:ext>
              </a:extLst>
            </p:cNvPr>
            <p:cNvGrpSpPr/>
            <p:nvPr/>
          </p:nvGrpSpPr>
          <p:grpSpPr>
            <a:xfrm>
              <a:off x="3650966" y="4956181"/>
              <a:ext cx="445652" cy="966753"/>
              <a:chOff x="637405" y="4652927"/>
              <a:chExt cx="914400" cy="1390647"/>
            </a:xfrm>
          </p:grpSpPr>
          <p:sp>
            <p:nvSpPr>
              <p:cNvPr id="120" name="Right Arrow 2">
                <a:extLst>
                  <a:ext uri="{FF2B5EF4-FFF2-40B4-BE49-F238E27FC236}">
                    <a16:creationId xmlns:a16="http://schemas.microsoft.com/office/drawing/2014/main" id="{AF6533CD-A649-4F21-B52A-48D125443544}"/>
                  </a:ext>
                </a:extLst>
              </p:cNvPr>
              <p:cNvSpPr>
                <a:spLocks noChangeArrowheads="1"/>
              </p:cNvSpPr>
              <p:nvPr/>
            </p:nvSpPr>
            <p:spPr bwMode="auto">
              <a:xfrm>
                <a:off x="637405" y="5024880"/>
                <a:ext cx="914400" cy="274787"/>
              </a:xfrm>
              <a:prstGeom prst="homePlate">
                <a:avLst/>
              </a:prstGeom>
              <a:solidFill>
                <a:schemeClr val="tx1"/>
              </a:solidFill>
              <a:ln>
                <a:noFill/>
              </a:ln>
            </p:spPr>
            <p:txBody>
              <a:bodyPr anchor="ctr"/>
              <a:lstStyle/>
              <a:p>
                <a:pPr algn="l"/>
                <a:endParaRPr lang="en-US" sz="1000">
                  <a:solidFill>
                    <a:schemeClr val="bg1"/>
                  </a:solidFill>
                  <a:latin typeface="+mj-lt"/>
                  <a:cs typeface="Arial" charset="0"/>
                </a:endParaRPr>
              </a:p>
            </p:txBody>
          </p:sp>
          <p:sp>
            <p:nvSpPr>
              <p:cNvPr id="121" name="Right Arrow 51">
                <a:extLst>
                  <a:ext uri="{FF2B5EF4-FFF2-40B4-BE49-F238E27FC236}">
                    <a16:creationId xmlns:a16="http://schemas.microsoft.com/office/drawing/2014/main" id="{070103CA-4889-418A-B7BF-DFC49C863858}"/>
                  </a:ext>
                </a:extLst>
              </p:cNvPr>
              <p:cNvSpPr>
                <a:spLocks noChangeArrowheads="1"/>
              </p:cNvSpPr>
              <p:nvPr/>
            </p:nvSpPr>
            <p:spPr bwMode="auto">
              <a:xfrm>
                <a:off x="637405" y="5396833"/>
                <a:ext cx="914400" cy="274787"/>
              </a:xfrm>
              <a:prstGeom prst="homePlate">
                <a:avLst/>
              </a:prstGeom>
              <a:solidFill>
                <a:schemeClr val="tx1"/>
              </a:solidFill>
              <a:ln>
                <a:noFill/>
              </a:ln>
            </p:spPr>
            <p:txBody>
              <a:bodyPr anchor="ctr"/>
              <a:lstStyle/>
              <a:p>
                <a:pPr algn="l"/>
                <a:endParaRPr lang="en-US" sz="1000">
                  <a:solidFill>
                    <a:schemeClr val="bg1"/>
                  </a:solidFill>
                  <a:latin typeface="+mj-lt"/>
                  <a:cs typeface="Arial" charset="0"/>
                </a:endParaRPr>
              </a:p>
            </p:txBody>
          </p:sp>
          <p:sp>
            <p:nvSpPr>
              <p:cNvPr id="122" name="Right Arrow 90">
                <a:extLst>
                  <a:ext uri="{FF2B5EF4-FFF2-40B4-BE49-F238E27FC236}">
                    <a16:creationId xmlns:a16="http://schemas.microsoft.com/office/drawing/2014/main" id="{8CD6958A-A3DE-435D-B967-135217DB0FB7}"/>
                  </a:ext>
                </a:extLst>
              </p:cNvPr>
              <p:cNvSpPr>
                <a:spLocks noChangeArrowheads="1"/>
              </p:cNvSpPr>
              <p:nvPr/>
            </p:nvSpPr>
            <p:spPr bwMode="auto">
              <a:xfrm>
                <a:off x="637405" y="4652927"/>
                <a:ext cx="914400" cy="274787"/>
              </a:xfrm>
              <a:prstGeom prst="homePlate">
                <a:avLst/>
              </a:prstGeom>
              <a:solidFill>
                <a:schemeClr val="tx1"/>
              </a:solidFill>
              <a:ln>
                <a:noFill/>
              </a:ln>
            </p:spPr>
            <p:txBody>
              <a:bodyPr rIns="0" anchor="ctr"/>
              <a:lstStyle/>
              <a:p>
                <a:pPr algn="l"/>
                <a:endParaRPr lang="en-US" sz="1000">
                  <a:solidFill>
                    <a:schemeClr val="bg1"/>
                  </a:solidFill>
                  <a:latin typeface="+mj-lt"/>
                  <a:cs typeface="Arial" charset="0"/>
                </a:endParaRPr>
              </a:p>
            </p:txBody>
          </p:sp>
          <p:sp>
            <p:nvSpPr>
              <p:cNvPr id="142" name="Right Arrow 51">
                <a:extLst>
                  <a:ext uri="{FF2B5EF4-FFF2-40B4-BE49-F238E27FC236}">
                    <a16:creationId xmlns:a16="http://schemas.microsoft.com/office/drawing/2014/main" id="{8B3562F9-E5E6-4999-9636-9E5F2371200A}"/>
                  </a:ext>
                </a:extLst>
              </p:cNvPr>
              <p:cNvSpPr>
                <a:spLocks noChangeArrowheads="1"/>
              </p:cNvSpPr>
              <p:nvPr/>
            </p:nvSpPr>
            <p:spPr bwMode="auto">
              <a:xfrm>
                <a:off x="637405" y="5768787"/>
                <a:ext cx="914400" cy="274787"/>
              </a:xfrm>
              <a:prstGeom prst="homePlate">
                <a:avLst/>
              </a:prstGeom>
              <a:solidFill>
                <a:schemeClr val="tx1"/>
              </a:solidFill>
              <a:ln>
                <a:noFill/>
              </a:ln>
            </p:spPr>
            <p:txBody>
              <a:bodyPr anchor="ctr"/>
              <a:lstStyle/>
              <a:p>
                <a:pPr algn="l"/>
                <a:endParaRPr lang="en-US" sz="1000">
                  <a:solidFill>
                    <a:schemeClr val="bg1"/>
                  </a:solidFill>
                  <a:latin typeface="+mj-lt"/>
                  <a:cs typeface="Arial" charset="0"/>
                </a:endParaRPr>
              </a:p>
            </p:txBody>
          </p:sp>
        </p:grpSp>
        <p:sp useBgFill="1">
          <p:nvSpPr>
            <p:cNvPr id="114" name="Oval 113">
              <a:extLst>
                <a:ext uri="{FF2B5EF4-FFF2-40B4-BE49-F238E27FC236}">
                  <a16:creationId xmlns:a16="http://schemas.microsoft.com/office/drawing/2014/main" id="{8D3418A2-93AA-4E9E-B1CA-3C441D545970}"/>
                </a:ext>
              </a:extLst>
            </p:cNvPr>
            <p:cNvSpPr/>
            <p:nvPr/>
          </p:nvSpPr>
          <p:spPr bwMode="auto">
            <a:xfrm>
              <a:off x="4231364" y="4956181"/>
              <a:ext cx="701863" cy="236449"/>
            </a:xfrm>
            <a:prstGeom prst="ellipse">
              <a:avLst/>
            </a:prstGeom>
            <a:solidFill>
              <a:schemeClr val="bg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err="1">
                <a:solidFill>
                  <a:schemeClr val="tx1"/>
                </a:solidFill>
              </a:endParaRPr>
            </a:p>
          </p:txBody>
        </p:sp>
        <p:sp>
          <p:nvSpPr>
            <p:cNvPr id="116" name="Freeform 182">
              <a:extLst>
                <a:ext uri="{FF2B5EF4-FFF2-40B4-BE49-F238E27FC236}">
                  <a16:creationId xmlns:a16="http://schemas.microsoft.com/office/drawing/2014/main" id="{C8F638BF-72CA-408F-A139-751796A70121}"/>
                </a:ext>
              </a:extLst>
            </p:cNvPr>
            <p:cNvSpPr/>
            <p:nvPr/>
          </p:nvSpPr>
          <p:spPr bwMode="auto">
            <a:xfrm>
              <a:off x="4179429" y="4901240"/>
              <a:ext cx="831290" cy="1066171"/>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pSp>
      <p:grpSp>
        <p:nvGrpSpPr>
          <p:cNvPr id="166" name="Group 165">
            <a:extLst>
              <a:ext uri="{FF2B5EF4-FFF2-40B4-BE49-F238E27FC236}">
                <a16:creationId xmlns:a16="http://schemas.microsoft.com/office/drawing/2014/main" id="{76EF585C-33B6-4791-9F27-831AA3A891EA}"/>
              </a:ext>
            </a:extLst>
          </p:cNvPr>
          <p:cNvGrpSpPr/>
          <p:nvPr/>
        </p:nvGrpSpPr>
        <p:grpSpPr>
          <a:xfrm>
            <a:off x="5307590" y="4090995"/>
            <a:ext cx="460499" cy="345804"/>
            <a:chOff x="3590925" y="4901240"/>
            <a:chExt cx="1419794" cy="1066171"/>
          </a:xfrm>
        </p:grpSpPr>
        <p:sp>
          <p:nvSpPr>
            <p:cNvPr id="201" name="Rectangle 200">
              <a:extLst>
                <a:ext uri="{FF2B5EF4-FFF2-40B4-BE49-F238E27FC236}">
                  <a16:creationId xmlns:a16="http://schemas.microsoft.com/office/drawing/2014/main" id="{436C7875-1276-47EC-859F-EF5D90A8C61C}"/>
                </a:ext>
              </a:extLst>
            </p:cNvPr>
            <p:cNvSpPr/>
            <p:nvPr/>
          </p:nvSpPr>
          <p:spPr bwMode="auto">
            <a:xfrm>
              <a:off x="3590925" y="4901240"/>
              <a:ext cx="996908" cy="1066171"/>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1100">
                <a:solidFill>
                  <a:srgbClr val="FFFFFF"/>
                </a:solidFill>
                <a:cs typeface="Arial" charset="0"/>
              </a:endParaRPr>
            </a:p>
          </p:txBody>
        </p:sp>
        <p:grpSp>
          <p:nvGrpSpPr>
            <p:cNvPr id="202" name="Group 201">
              <a:extLst>
                <a:ext uri="{FF2B5EF4-FFF2-40B4-BE49-F238E27FC236}">
                  <a16:creationId xmlns:a16="http://schemas.microsoft.com/office/drawing/2014/main" id="{D294CB05-8D78-448B-964A-52496A55B17D}"/>
                </a:ext>
              </a:extLst>
            </p:cNvPr>
            <p:cNvGrpSpPr/>
            <p:nvPr/>
          </p:nvGrpSpPr>
          <p:grpSpPr>
            <a:xfrm>
              <a:off x="3650966" y="4956181"/>
              <a:ext cx="445652" cy="966753"/>
              <a:chOff x="637405" y="4652927"/>
              <a:chExt cx="914400" cy="1390647"/>
            </a:xfrm>
          </p:grpSpPr>
          <p:sp>
            <p:nvSpPr>
              <p:cNvPr id="205" name="Right Arrow 2">
                <a:extLst>
                  <a:ext uri="{FF2B5EF4-FFF2-40B4-BE49-F238E27FC236}">
                    <a16:creationId xmlns:a16="http://schemas.microsoft.com/office/drawing/2014/main" id="{B4C2FE21-6B8D-41B1-9D9C-51D67C390973}"/>
                  </a:ext>
                </a:extLst>
              </p:cNvPr>
              <p:cNvSpPr>
                <a:spLocks noChangeArrowheads="1"/>
              </p:cNvSpPr>
              <p:nvPr/>
            </p:nvSpPr>
            <p:spPr bwMode="auto">
              <a:xfrm>
                <a:off x="637405" y="5024880"/>
                <a:ext cx="914400" cy="274787"/>
              </a:xfrm>
              <a:prstGeom prst="homePlate">
                <a:avLst/>
              </a:prstGeom>
              <a:solidFill>
                <a:schemeClr val="tx1"/>
              </a:solidFill>
              <a:ln>
                <a:noFill/>
              </a:ln>
            </p:spPr>
            <p:txBody>
              <a:bodyPr anchor="ctr"/>
              <a:lstStyle/>
              <a:p>
                <a:pPr algn="l"/>
                <a:endParaRPr lang="en-US" sz="1000">
                  <a:solidFill>
                    <a:schemeClr val="bg1"/>
                  </a:solidFill>
                  <a:latin typeface="+mj-lt"/>
                  <a:cs typeface="Arial" charset="0"/>
                </a:endParaRPr>
              </a:p>
            </p:txBody>
          </p:sp>
          <p:sp>
            <p:nvSpPr>
              <p:cNvPr id="206" name="Right Arrow 51">
                <a:extLst>
                  <a:ext uri="{FF2B5EF4-FFF2-40B4-BE49-F238E27FC236}">
                    <a16:creationId xmlns:a16="http://schemas.microsoft.com/office/drawing/2014/main" id="{05F51C69-F25C-4F04-ABC0-C795F3E195B7}"/>
                  </a:ext>
                </a:extLst>
              </p:cNvPr>
              <p:cNvSpPr>
                <a:spLocks noChangeArrowheads="1"/>
              </p:cNvSpPr>
              <p:nvPr/>
            </p:nvSpPr>
            <p:spPr bwMode="auto">
              <a:xfrm>
                <a:off x="637405" y="5396833"/>
                <a:ext cx="914400" cy="274787"/>
              </a:xfrm>
              <a:prstGeom prst="homePlate">
                <a:avLst/>
              </a:prstGeom>
              <a:solidFill>
                <a:schemeClr val="tx1"/>
              </a:solidFill>
              <a:ln>
                <a:noFill/>
              </a:ln>
            </p:spPr>
            <p:txBody>
              <a:bodyPr anchor="ctr"/>
              <a:lstStyle/>
              <a:p>
                <a:pPr algn="l"/>
                <a:endParaRPr lang="en-US" sz="1000">
                  <a:solidFill>
                    <a:schemeClr val="bg1"/>
                  </a:solidFill>
                  <a:latin typeface="+mj-lt"/>
                  <a:cs typeface="Arial" charset="0"/>
                </a:endParaRPr>
              </a:p>
            </p:txBody>
          </p:sp>
          <p:sp>
            <p:nvSpPr>
              <p:cNvPr id="207" name="Right Arrow 90">
                <a:extLst>
                  <a:ext uri="{FF2B5EF4-FFF2-40B4-BE49-F238E27FC236}">
                    <a16:creationId xmlns:a16="http://schemas.microsoft.com/office/drawing/2014/main" id="{56426981-9CA7-405A-B9DC-D3313318AC7E}"/>
                  </a:ext>
                </a:extLst>
              </p:cNvPr>
              <p:cNvSpPr>
                <a:spLocks noChangeArrowheads="1"/>
              </p:cNvSpPr>
              <p:nvPr/>
            </p:nvSpPr>
            <p:spPr bwMode="auto">
              <a:xfrm>
                <a:off x="637405" y="4652927"/>
                <a:ext cx="914400" cy="274787"/>
              </a:xfrm>
              <a:prstGeom prst="homePlate">
                <a:avLst/>
              </a:prstGeom>
              <a:solidFill>
                <a:schemeClr val="tx1"/>
              </a:solidFill>
              <a:ln>
                <a:noFill/>
              </a:ln>
            </p:spPr>
            <p:txBody>
              <a:bodyPr rIns="0" anchor="ctr"/>
              <a:lstStyle/>
              <a:p>
                <a:pPr algn="l"/>
                <a:endParaRPr lang="en-US" sz="1000">
                  <a:solidFill>
                    <a:schemeClr val="bg1"/>
                  </a:solidFill>
                  <a:latin typeface="+mj-lt"/>
                  <a:cs typeface="Arial" charset="0"/>
                </a:endParaRPr>
              </a:p>
            </p:txBody>
          </p:sp>
          <p:sp>
            <p:nvSpPr>
              <p:cNvPr id="208" name="Right Arrow 51">
                <a:extLst>
                  <a:ext uri="{FF2B5EF4-FFF2-40B4-BE49-F238E27FC236}">
                    <a16:creationId xmlns:a16="http://schemas.microsoft.com/office/drawing/2014/main" id="{3C35CEC9-DA37-4B76-A798-3E5D3C0FCEBA}"/>
                  </a:ext>
                </a:extLst>
              </p:cNvPr>
              <p:cNvSpPr>
                <a:spLocks noChangeArrowheads="1"/>
              </p:cNvSpPr>
              <p:nvPr/>
            </p:nvSpPr>
            <p:spPr bwMode="auto">
              <a:xfrm>
                <a:off x="637405" y="5768787"/>
                <a:ext cx="914400" cy="274787"/>
              </a:xfrm>
              <a:prstGeom prst="homePlate">
                <a:avLst/>
              </a:prstGeom>
              <a:solidFill>
                <a:schemeClr val="tx1"/>
              </a:solidFill>
              <a:ln>
                <a:noFill/>
              </a:ln>
            </p:spPr>
            <p:txBody>
              <a:bodyPr anchor="ctr"/>
              <a:lstStyle/>
              <a:p>
                <a:pPr algn="l"/>
                <a:endParaRPr lang="en-US" sz="1000">
                  <a:solidFill>
                    <a:schemeClr val="bg1"/>
                  </a:solidFill>
                  <a:latin typeface="+mj-lt"/>
                  <a:cs typeface="Arial" charset="0"/>
                </a:endParaRPr>
              </a:p>
            </p:txBody>
          </p:sp>
        </p:grpSp>
        <p:sp useBgFill="1">
          <p:nvSpPr>
            <p:cNvPr id="203" name="Oval 202">
              <a:extLst>
                <a:ext uri="{FF2B5EF4-FFF2-40B4-BE49-F238E27FC236}">
                  <a16:creationId xmlns:a16="http://schemas.microsoft.com/office/drawing/2014/main" id="{33D6FE58-1162-4EDD-B2DB-FB6A53AEB454}"/>
                </a:ext>
              </a:extLst>
            </p:cNvPr>
            <p:cNvSpPr/>
            <p:nvPr/>
          </p:nvSpPr>
          <p:spPr bwMode="auto">
            <a:xfrm>
              <a:off x="4231364" y="4956181"/>
              <a:ext cx="701863" cy="236449"/>
            </a:xfrm>
            <a:prstGeom prst="ellipse">
              <a:avLst/>
            </a:prstGeom>
            <a:solidFill>
              <a:schemeClr val="bg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err="1">
                <a:solidFill>
                  <a:schemeClr val="tx1"/>
                </a:solidFill>
              </a:endParaRPr>
            </a:p>
          </p:txBody>
        </p:sp>
        <p:sp>
          <p:nvSpPr>
            <p:cNvPr id="204" name="Freeform 182">
              <a:extLst>
                <a:ext uri="{FF2B5EF4-FFF2-40B4-BE49-F238E27FC236}">
                  <a16:creationId xmlns:a16="http://schemas.microsoft.com/office/drawing/2014/main" id="{C606DFE6-4CE3-44EF-8FBE-CC732FCF943F}"/>
                </a:ext>
              </a:extLst>
            </p:cNvPr>
            <p:cNvSpPr/>
            <p:nvPr/>
          </p:nvSpPr>
          <p:spPr bwMode="auto">
            <a:xfrm>
              <a:off x="4179429" y="4901240"/>
              <a:ext cx="831290" cy="1066171"/>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pSp>
      <p:grpSp>
        <p:nvGrpSpPr>
          <p:cNvPr id="209" name="Group 208">
            <a:extLst>
              <a:ext uri="{FF2B5EF4-FFF2-40B4-BE49-F238E27FC236}">
                <a16:creationId xmlns:a16="http://schemas.microsoft.com/office/drawing/2014/main" id="{5FE25DCE-B313-4976-ABAB-2EA8DAFBAA5D}"/>
              </a:ext>
            </a:extLst>
          </p:cNvPr>
          <p:cNvGrpSpPr/>
          <p:nvPr/>
        </p:nvGrpSpPr>
        <p:grpSpPr>
          <a:xfrm>
            <a:off x="6521203" y="5181124"/>
            <a:ext cx="460499" cy="345804"/>
            <a:chOff x="3590925" y="4901240"/>
            <a:chExt cx="1419794" cy="1066171"/>
          </a:xfrm>
        </p:grpSpPr>
        <p:sp>
          <p:nvSpPr>
            <p:cNvPr id="210" name="Rectangle 209">
              <a:extLst>
                <a:ext uri="{FF2B5EF4-FFF2-40B4-BE49-F238E27FC236}">
                  <a16:creationId xmlns:a16="http://schemas.microsoft.com/office/drawing/2014/main" id="{5A36B291-8F46-4BA5-875F-D2FBA757A7BF}"/>
                </a:ext>
              </a:extLst>
            </p:cNvPr>
            <p:cNvSpPr/>
            <p:nvPr/>
          </p:nvSpPr>
          <p:spPr bwMode="auto">
            <a:xfrm>
              <a:off x="3590925" y="4901240"/>
              <a:ext cx="996908" cy="1066171"/>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1100">
                <a:solidFill>
                  <a:srgbClr val="FFFFFF"/>
                </a:solidFill>
                <a:cs typeface="Arial" charset="0"/>
              </a:endParaRPr>
            </a:p>
          </p:txBody>
        </p:sp>
        <p:grpSp>
          <p:nvGrpSpPr>
            <p:cNvPr id="211" name="Group 210">
              <a:extLst>
                <a:ext uri="{FF2B5EF4-FFF2-40B4-BE49-F238E27FC236}">
                  <a16:creationId xmlns:a16="http://schemas.microsoft.com/office/drawing/2014/main" id="{D4F5E803-77BE-47B7-BCEF-053536522AEE}"/>
                </a:ext>
              </a:extLst>
            </p:cNvPr>
            <p:cNvGrpSpPr/>
            <p:nvPr/>
          </p:nvGrpSpPr>
          <p:grpSpPr>
            <a:xfrm>
              <a:off x="3650966" y="4956181"/>
              <a:ext cx="445652" cy="966753"/>
              <a:chOff x="637405" y="4652927"/>
              <a:chExt cx="914400" cy="1390647"/>
            </a:xfrm>
          </p:grpSpPr>
          <p:sp>
            <p:nvSpPr>
              <p:cNvPr id="214" name="Right Arrow 2">
                <a:extLst>
                  <a:ext uri="{FF2B5EF4-FFF2-40B4-BE49-F238E27FC236}">
                    <a16:creationId xmlns:a16="http://schemas.microsoft.com/office/drawing/2014/main" id="{16FCF1FE-E3A6-487F-9C67-D0142CC97CB5}"/>
                  </a:ext>
                </a:extLst>
              </p:cNvPr>
              <p:cNvSpPr>
                <a:spLocks noChangeArrowheads="1"/>
              </p:cNvSpPr>
              <p:nvPr/>
            </p:nvSpPr>
            <p:spPr bwMode="auto">
              <a:xfrm>
                <a:off x="637405" y="5024880"/>
                <a:ext cx="914400" cy="274787"/>
              </a:xfrm>
              <a:prstGeom prst="homePlate">
                <a:avLst/>
              </a:prstGeom>
              <a:solidFill>
                <a:schemeClr val="tx1"/>
              </a:solidFill>
              <a:ln>
                <a:noFill/>
              </a:ln>
            </p:spPr>
            <p:txBody>
              <a:bodyPr anchor="ctr"/>
              <a:lstStyle/>
              <a:p>
                <a:pPr algn="l"/>
                <a:endParaRPr lang="en-US" sz="1000">
                  <a:solidFill>
                    <a:schemeClr val="bg1"/>
                  </a:solidFill>
                  <a:latin typeface="+mj-lt"/>
                  <a:cs typeface="Arial" charset="0"/>
                </a:endParaRPr>
              </a:p>
            </p:txBody>
          </p:sp>
          <p:sp>
            <p:nvSpPr>
              <p:cNvPr id="215" name="Right Arrow 51">
                <a:extLst>
                  <a:ext uri="{FF2B5EF4-FFF2-40B4-BE49-F238E27FC236}">
                    <a16:creationId xmlns:a16="http://schemas.microsoft.com/office/drawing/2014/main" id="{D9E154EB-E9B8-4309-BF22-E9C6E0FCC877}"/>
                  </a:ext>
                </a:extLst>
              </p:cNvPr>
              <p:cNvSpPr>
                <a:spLocks noChangeArrowheads="1"/>
              </p:cNvSpPr>
              <p:nvPr/>
            </p:nvSpPr>
            <p:spPr bwMode="auto">
              <a:xfrm>
                <a:off x="637405" y="5396833"/>
                <a:ext cx="914400" cy="274787"/>
              </a:xfrm>
              <a:prstGeom prst="homePlate">
                <a:avLst/>
              </a:prstGeom>
              <a:solidFill>
                <a:schemeClr val="tx1"/>
              </a:solidFill>
              <a:ln>
                <a:noFill/>
              </a:ln>
            </p:spPr>
            <p:txBody>
              <a:bodyPr anchor="ctr"/>
              <a:lstStyle/>
              <a:p>
                <a:pPr algn="l"/>
                <a:endParaRPr lang="en-US" sz="1000">
                  <a:solidFill>
                    <a:schemeClr val="bg1"/>
                  </a:solidFill>
                  <a:latin typeface="+mj-lt"/>
                  <a:cs typeface="Arial" charset="0"/>
                </a:endParaRPr>
              </a:p>
            </p:txBody>
          </p:sp>
          <p:sp>
            <p:nvSpPr>
              <p:cNvPr id="216" name="Right Arrow 90">
                <a:extLst>
                  <a:ext uri="{FF2B5EF4-FFF2-40B4-BE49-F238E27FC236}">
                    <a16:creationId xmlns:a16="http://schemas.microsoft.com/office/drawing/2014/main" id="{FE4FE5C6-D837-40FB-891C-CF52D433FC63}"/>
                  </a:ext>
                </a:extLst>
              </p:cNvPr>
              <p:cNvSpPr>
                <a:spLocks noChangeArrowheads="1"/>
              </p:cNvSpPr>
              <p:nvPr/>
            </p:nvSpPr>
            <p:spPr bwMode="auto">
              <a:xfrm>
                <a:off x="637405" y="4652927"/>
                <a:ext cx="914400" cy="274787"/>
              </a:xfrm>
              <a:prstGeom prst="homePlate">
                <a:avLst/>
              </a:prstGeom>
              <a:solidFill>
                <a:schemeClr val="tx1"/>
              </a:solidFill>
              <a:ln>
                <a:noFill/>
              </a:ln>
            </p:spPr>
            <p:txBody>
              <a:bodyPr rIns="0" anchor="ctr"/>
              <a:lstStyle/>
              <a:p>
                <a:pPr algn="l"/>
                <a:endParaRPr lang="en-US" sz="1000">
                  <a:solidFill>
                    <a:schemeClr val="bg1"/>
                  </a:solidFill>
                  <a:latin typeface="+mj-lt"/>
                  <a:cs typeface="Arial" charset="0"/>
                </a:endParaRPr>
              </a:p>
            </p:txBody>
          </p:sp>
          <p:sp>
            <p:nvSpPr>
              <p:cNvPr id="217" name="Right Arrow 51">
                <a:extLst>
                  <a:ext uri="{FF2B5EF4-FFF2-40B4-BE49-F238E27FC236}">
                    <a16:creationId xmlns:a16="http://schemas.microsoft.com/office/drawing/2014/main" id="{04C7C2E6-7B54-4C14-9B4D-383240EE54CB}"/>
                  </a:ext>
                </a:extLst>
              </p:cNvPr>
              <p:cNvSpPr>
                <a:spLocks noChangeArrowheads="1"/>
              </p:cNvSpPr>
              <p:nvPr/>
            </p:nvSpPr>
            <p:spPr bwMode="auto">
              <a:xfrm>
                <a:off x="637405" y="5768787"/>
                <a:ext cx="914400" cy="274787"/>
              </a:xfrm>
              <a:prstGeom prst="homePlate">
                <a:avLst/>
              </a:prstGeom>
              <a:solidFill>
                <a:schemeClr val="tx1"/>
              </a:solidFill>
              <a:ln>
                <a:noFill/>
              </a:ln>
            </p:spPr>
            <p:txBody>
              <a:bodyPr anchor="ctr"/>
              <a:lstStyle/>
              <a:p>
                <a:pPr algn="l"/>
                <a:endParaRPr lang="en-US" sz="1000">
                  <a:solidFill>
                    <a:schemeClr val="bg1"/>
                  </a:solidFill>
                  <a:latin typeface="+mj-lt"/>
                  <a:cs typeface="Arial" charset="0"/>
                </a:endParaRPr>
              </a:p>
            </p:txBody>
          </p:sp>
        </p:grpSp>
        <p:sp useBgFill="1">
          <p:nvSpPr>
            <p:cNvPr id="212" name="Oval 211">
              <a:extLst>
                <a:ext uri="{FF2B5EF4-FFF2-40B4-BE49-F238E27FC236}">
                  <a16:creationId xmlns:a16="http://schemas.microsoft.com/office/drawing/2014/main" id="{21680113-3D03-4971-876E-E47A90A0C14A}"/>
                </a:ext>
              </a:extLst>
            </p:cNvPr>
            <p:cNvSpPr/>
            <p:nvPr/>
          </p:nvSpPr>
          <p:spPr bwMode="auto">
            <a:xfrm>
              <a:off x="4231364" y="4956181"/>
              <a:ext cx="701863" cy="236449"/>
            </a:xfrm>
            <a:prstGeom prst="ellipse">
              <a:avLst/>
            </a:prstGeom>
            <a:solidFill>
              <a:schemeClr val="bg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err="1">
                <a:solidFill>
                  <a:schemeClr val="tx1"/>
                </a:solidFill>
              </a:endParaRPr>
            </a:p>
          </p:txBody>
        </p:sp>
        <p:sp>
          <p:nvSpPr>
            <p:cNvPr id="213" name="Freeform 182">
              <a:extLst>
                <a:ext uri="{FF2B5EF4-FFF2-40B4-BE49-F238E27FC236}">
                  <a16:creationId xmlns:a16="http://schemas.microsoft.com/office/drawing/2014/main" id="{C7E34714-A272-4543-92A1-1FB6D6DB1C50}"/>
                </a:ext>
              </a:extLst>
            </p:cNvPr>
            <p:cNvSpPr/>
            <p:nvPr/>
          </p:nvSpPr>
          <p:spPr bwMode="auto">
            <a:xfrm>
              <a:off x="4179429" y="4901240"/>
              <a:ext cx="831290" cy="1066171"/>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pSp>
      <p:grpSp>
        <p:nvGrpSpPr>
          <p:cNvPr id="218" name="Group 217">
            <a:extLst>
              <a:ext uri="{FF2B5EF4-FFF2-40B4-BE49-F238E27FC236}">
                <a16:creationId xmlns:a16="http://schemas.microsoft.com/office/drawing/2014/main" id="{AC19B267-D160-49AE-8890-9CA5CB65EB27}"/>
              </a:ext>
            </a:extLst>
          </p:cNvPr>
          <p:cNvGrpSpPr/>
          <p:nvPr/>
        </p:nvGrpSpPr>
        <p:grpSpPr>
          <a:xfrm>
            <a:off x="5919881" y="3802218"/>
            <a:ext cx="460499" cy="345804"/>
            <a:chOff x="3590925" y="4901240"/>
            <a:chExt cx="1419794" cy="1066171"/>
          </a:xfrm>
        </p:grpSpPr>
        <p:sp>
          <p:nvSpPr>
            <p:cNvPr id="219" name="Rectangle 218">
              <a:extLst>
                <a:ext uri="{FF2B5EF4-FFF2-40B4-BE49-F238E27FC236}">
                  <a16:creationId xmlns:a16="http://schemas.microsoft.com/office/drawing/2014/main" id="{DA9C2A14-638C-42FD-A3F1-F7E59639B363}"/>
                </a:ext>
              </a:extLst>
            </p:cNvPr>
            <p:cNvSpPr/>
            <p:nvPr/>
          </p:nvSpPr>
          <p:spPr bwMode="auto">
            <a:xfrm>
              <a:off x="3590925" y="4901240"/>
              <a:ext cx="996908" cy="1066171"/>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1100">
                <a:solidFill>
                  <a:srgbClr val="FFFFFF"/>
                </a:solidFill>
                <a:cs typeface="Arial" charset="0"/>
              </a:endParaRPr>
            </a:p>
          </p:txBody>
        </p:sp>
        <p:grpSp>
          <p:nvGrpSpPr>
            <p:cNvPr id="220" name="Group 219">
              <a:extLst>
                <a:ext uri="{FF2B5EF4-FFF2-40B4-BE49-F238E27FC236}">
                  <a16:creationId xmlns:a16="http://schemas.microsoft.com/office/drawing/2014/main" id="{7FD78113-368F-4200-9C76-E8A8A4092FA2}"/>
                </a:ext>
              </a:extLst>
            </p:cNvPr>
            <p:cNvGrpSpPr/>
            <p:nvPr/>
          </p:nvGrpSpPr>
          <p:grpSpPr>
            <a:xfrm>
              <a:off x="3650966" y="4956181"/>
              <a:ext cx="445652" cy="966753"/>
              <a:chOff x="637405" y="4652927"/>
              <a:chExt cx="914400" cy="1390647"/>
            </a:xfrm>
          </p:grpSpPr>
          <p:sp>
            <p:nvSpPr>
              <p:cNvPr id="223" name="Right Arrow 2">
                <a:extLst>
                  <a:ext uri="{FF2B5EF4-FFF2-40B4-BE49-F238E27FC236}">
                    <a16:creationId xmlns:a16="http://schemas.microsoft.com/office/drawing/2014/main" id="{E30DCA48-F6FC-4CE9-9358-C5D02C696DC0}"/>
                  </a:ext>
                </a:extLst>
              </p:cNvPr>
              <p:cNvSpPr>
                <a:spLocks noChangeArrowheads="1"/>
              </p:cNvSpPr>
              <p:nvPr/>
            </p:nvSpPr>
            <p:spPr bwMode="auto">
              <a:xfrm>
                <a:off x="637405" y="5024880"/>
                <a:ext cx="914400" cy="274787"/>
              </a:xfrm>
              <a:prstGeom prst="homePlate">
                <a:avLst/>
              </a:prstGeom>
              <a:solidFill>
                <a:schemeClr val="tx1"/>
              </a:solidFill>
              <a:ln>
                <a:noFill/>
              </a:ln>
            </p:spPr>
            <p:txBody>
              <a:bodyPr anchor="ctr"/>
              <a:lstStyle/>
              <a:p>
                <a:pPr algn="l"/>
                <a:endParaRPr lang="en-US" sz="1000">
                  <a:solidFill>
                    <a:schemeClr val="bg1"/>
                  </a:solidFill>
                  <a:latin typeface="+mj-lt"/>
                  <a:cs typeface="Arial" charset="0"/>
                </a:endParaRPr>
              </a:p>
            </p:txBody>
          </p:sp>
          <p:sp>
            <p:nvSpPr>
              <p:cNvPr id="224" name="Right Arrow 51">
                <a:extLst>
                  <a:ext uri="{FF2B5EF4-FFF2-40B4-BE49-F238E27FC236}">
                    <a16:creationId xmlns:a16="http://schemas.microsoft.com/office/drawing/2014/main" id="{1C998162-1B2B-4423-88DB-BD31D79F1742}"/>
                  </a:ext>
                </a:extLst>
              </p:cNvPr>
              <p:cNvSpPr>
                <a:spLocks noChangeArrowheads="1"/>
              </p:cNvSpPr>
              <p:nvPr/>
            </p:nvSpPr>
            <p:spPr bwMode="auto">
              <a:xfrm>
                <a:off x="637405" y="5396833"/>
                <a:ext cx="914400" cy="274787"/>
              </a:xfrm>
              <a:prstGeom prst="homePlate">
                <a:avLst/>
              </a:prstGeom>
              <a:solidFill>
                <a:schemeClr val="tx1"/>
              </a:solidFill>
              <a:ln>
                <a:noFill/>
              </a:ln>
            </p:spPr>
            <p:txBody>
              <a:bodyPr anchor="ctr"/>
              <a:lstStyle/>
              <a:p>
                <a:pPr algn="l"/>
                <a:endParaRPr lang="en-US" sz="1000">
                  <a:solidFill>
                    <a:schemeClr val="bg1"/>
                  </a:solidFill>
                  <a:latin typeface="+mj-lt"/>
                  <a:cs typeface="Arial" charset="0"/>
                </a:endParaRPr>
              </a:p>
            </p:txBody>
          </p:sp>
          <p:sp>
            <p:nvSpPr>
              <p:cNvPr id="225" name="Right Arrow 90">
                <a:extLst>
                  <a:ext uri="{FF2B5EF4-FFF2-40B4-BE49-F238E27FC236}">
                    <a16:creationId xmlns:a16="http://schemas.microsoft.com/office/drawing/2014/main" id="{18B706BE-6FA5-4C15-9CB8-83697A05A206}"/>
                  </a:ext>
                </a:extLst>
              </p:cNvPr>
              <p:cNvSpPr>
                <a:spLocks noChangeArrowheads="1"/>
              </p:cNvSpPr>
              <p:nvPr/>
            </p:nvSpPr>
            <p:spPr bwMode="auto">
              <a:xfrm>
                <a:off x="637405" y="4652927"/>
                <a:ext cx="914400" cy="274787"/>
              </a:xfrm>
              <a:prstGeom prst="homePlate">
                <a:avLst/>
              </a:prstGeom>
              <a:solidFill>
                <a:schemeClr val="tx1"/>
              </a:solidFill>
              <a:ln>
                <a:noFill/>
              </a:ln>
            </p:spPr>
            <p:txBody>
              <a:bodyPr rIns="0" anchor="ctr"/>
              <a:lstStyle/>
              <a:p>
                <a:pPr algn="l"/>
                <a:endParaRPr lang="en-US" sz="1000">
                  <a:solidFill>
                    <a:schemeClr val="bg1"/>
                  </a:solidFill>
                  <a:latin typeface="+mj-lt"/>
                  <a:cs typeface="Arial" charset="0"/>
                </a:endParaRPr>
              </a:p>
            </p:txBody>
          </p:sp>
          <p:sp>
            <p:nvSpPr>
              <p:cNvPr id="226" name="Right Arrow 51">
                <a:extLst>
                  <a:ext uri="{FF2B5EF4-FFF2-40B4-BE49-F238E27FC236}">
                    <a16:creationId xmlns:a16="http://schemas.microsoft.com/office/drawing/2014/main" id="{19346790-D021-4113-892F-C3EB4C2AA54D}"/>
                  </a:ext>
                </a:extLst>
              </p:cNvPr>
              <p:cNvSpPr>
                <a:spLocks noChangeArrowheads="1"/>
              </p:cNvSpPr>
              <p:nvPr/>
            </p:nvSpPr>
            <p:spPr bwMode="auto">
              <a:xfrm>
                <a:off x="637405" y="5768787"/>
                <a:ext cx="914400" cy="274787"/>
              </a:xfrm>
              <a:prstGeom prst="homePlate">
                <a:avLst/>
              </a:prstGeom>
              <a:solidFill>
                <a:schemeClr val="tx1"/>
              </a:solidFill>
              <a:ln>
                <a:noFill/>
              </a:ln>
            </p:spPr>
            <p:txBody>
              <a:bodyPr anchor="ctr"/>
              <a:lstStyle/>
              <a:p>
                <a:pPr algn="l"/>
                <a:endParaRPr lang="en-US" sz="1000">
                  <a:solidFill>
                    <a:schemeClr val="bg1"/>
                  </a:solidFill>
                  <a:latin typeface="+mj-lt"/>
                  <a:cs typeface="Arial" charset="0"/>
                </a:endParaRPr>
              </a:p>
            </p:txBody>
          </p:sp>
        </p:grpSp>
        <p:sp useBgFill="1">
          <p:nvSpPr>
            <p:cNvPr id="221" name="Oval 220">
              <a:extLst>
                <a:ext uri="{FF2B5EF4-FFF2-40B4-BE49-F238E27FC236}">
                  <a16:creationId xmlns:a16="http://schemas.microsoft.com/office/drawing/2014/main" id="{AB817267-C966-489A-AAD2-7B89DCA6A5BF}"/>
                </a:ext>
              </a:extLst>
            </p:cNvPr>
            <p:cNvSpPr/>
            <p:nvPr/>
          </p:nvSpPr>
          <p:spPr bwMode="auto">
            <a:xfrm>
              <a:off x="4231364" y="4956181"/>
              <a:ext cx="701863" cy="236449"/>
            </a:xfrm>
            <a:prstGeom prst="ellipse">
              <a:avLst/>
            </a:prstGeom>
            <a:solidFill>
              <a:schemeClr val="bg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err="1">
                <a:solidFill>
                  <a:schemeClr val="tx1"/>
                </a:solidFill>
              </a:endParaRPr>
            </a:p>
          </p:txBody>
        </p:sp>
        <p:sp>
          <p:nvSpPr>
            <p:cNvPr id="222" name="Freeform 182">
              <a:extLst>
                <a:ext uri="{FF2B5EF4-FFF2-40B4-BE49-F238E27FC236}">
                  <a16:creationId xmlns:a16="http://schemas.microsoft.com/office/drawing/2014/main" id="{A516849E-4E9F-4BF9-AD07-1789EDF3B5C2}"/>
                </a:ext>
              </a:extLst>
            </p:cNvPr>
            <p:cNvSpPr/>
            <p:nvPr/>
          </p:nvSpPr>
          <p:spPr bwMode="auto">
            <a:xfrm>
              <a:off x="4179429" y="4901240"/>
              <a:ext cx="831290" cy="1066171"/>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pSp>
      <p:grpSp>
        <p:nvGrpSpPr>
          <p:cNvPr id="227" name="Group 226">
            <a:extLst>
              <a:ext uri="{FF2B5EF4-FFF2-40B4-BE49-F238E27FC236}">
                <a16:creationId xmlns:a16="http://schemas.microsoft.com/office/drawing/2014/main" id="{EE75D6E5-EEB0-4974-B7A2-3DE68F7F688A}"/>
              </a:ext>
            </a:extLst>
          </p:cNvPr>
          <p:cNvGrpSpPr/>
          <p:nvPr/>
        </p:nvGrpSpPr>
        <p:grpSpPr>
          <a:xfrm>
            <a:off x="7989422" y="5480902"/>
            <a:ext cx="460499" cy="345804"/>
            <a:chOff x="3590925" y="4901240"/>
            <a:chExt cx="1419794" cy="1066171"/>
          </a:xfrm>
        </p:grpSpPr>
        <p:sp>
          <p:nvSpPr>
            <p:cNvPr id="228" name="Rectangle 227">
              <a:extLst>
                <a:ext uri="{FF2B5EF4-FFF2-40B4-BE49-F238E27FC236}">
                  <a16:creationId xmlns:a16="http://schemas.microsoft.com/office/drawing/2014/main" id="{50796C94-A580-474E-B901-45797C4F721E}"/>
                </a:ext>
              </a:extLst>
            </p:cNvPr>
            <p:cNvSpPr/>
            <p:nvPr/>
          </p:nvSpPr>
          <p:spPr bwMode="auto">
            <a:xfrm>
              <a:off x="3590925" y="4901240"/>
              <a:ext cx="996908" cy="1066171"/>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1100">
                <a:solidFill>
                  <a:srgbClr val="FFFFFF"/>
                </a:solidFill>
                <a:cs typeface="Arial" charset="0"/>
              </a:endParaRPr>
            </a:p>
          </p:txBody>
        </p:sp>
        <p:grpSp>
          <p:nvGrpSpPr>
            <p:cNvPr id="229" name="Group 228">
              <a:extLst>
                <a:ext uri="{FF2B5EF4-FFF2-40B4-BE49-F238E27FC236}">
                  <a16:creationId xmlns:a16="http://schemas.microsoft.com/office/drawing/2014/main" id="{6E310239-B0C0-4495-9CA9-564E4BCBB1F0}"/>
                </a:ext>
              </a:extLst>
            </p:cNvPr>
            <p:cNvGrpSpPr/>
            <p:nvPr/>
          </p:nvGrpSpPr>
          <p:grpSpPr>
            <a:xfrm>
              <a:off x="3650966" y="4956181"/>
              <a:ext cx="445652" cy="966753"/>
              <a:chOff x="637405" y="4652927"/>
              <a:chExt cx="914400" cy="1390647"/>
            </a:xfrm>
          </p:grpSpPr>
          <p:sp>
            <p:nvSpPr>
              <p:cNvPr id="232" name="Right Arrow 2">
                <a:extLst>
                  <a:ext uri="{FF2B5EF4-FFF2-40B4-BE49-F238E27FC236}">
                    <a16:creationId xmlns:a16="http://schemas.microsoft.com/office/drawing/2014/main" id="{3B848ADC-5311-4CF0-BC42-E03DD6781BCF}"/>
                  </a:ext>
                </a:extLst>
              </p:cNvPr>
              <p:cNvSpPr>
                <a:spLocks noChangeArrowheads="1"/>
              </p:cNvSpPr>
              <p:nvPr/>
            </p:nvSpPr>
            <p:spPr bwMode="auto">
              <a:xfrm>
                <a:off x="637405" y="5024880"/>
                <a:ext cx="914400" cy="274787"/>
              </a:xfrm>
              <a:prstGeom prst="homePlate">
                <a:avLst/>
              </a:prstGeom>
              <a:solidFill>
                <a:schemeClr val="tx1"/>
              </a:solidFill>
              <a:ln>
                <a:noFill/>
              </a:ln>
            </p:spPr>
            <p:txBody>
              <a:bodyPr anchor="ctr"/>
              <a:lstStyle/>
              <a:p>
                <a:pPr algn="l"/>
                <a:endParaRPr lang="en-US" sz="1000">
                  <a:solidFill>
                    <a:schemeClr val="bg1"/>
                  </a:solidFill>
                  <a:latin typeface="+mj-lt"/>
                  <a:cs typeface="Arial" charset="0"/>
                </a:endParaRPr>
              </a:p>
            </p:txBody>
          </p:sp>
          <p:sp>
            <p:nvSpPr>
              <p:cNvPr id="233" name="Right Arrow 51">
                <a:extLst>
                  <a:ext uri="{FF2B5EF4-FFF2-40B4-BE49-F238E27FC236}">
                    <a16:creationId xmlns:a16="http://schemas.microsoft.com/office/drawing/2014/main" id="{761F5F2F-8412-4222-9FD8-4360E1544E53}"/>
                  </a:ext>
                </a:extLst>
              </p:cNvPr>
              <p:cNvSpPr>
                <a:spLocks noChangeArrowheads="1"/>
              </p:cNvSpPr>
              <p:nvPr/>
            </p:nvSpPr>
            <p:spPr bwMode="auto">
              <a:xfrm>
                <a:off x="637405" y="5396833"/>
                <a:ext cx="914400" cy="274787"/>
              </a:xfrm>
              <a:prstGeom prst="homePlate">
                <a:avLst/>
              </a:prstGeom>
              <a:solidFill>
                <a:schemeClr val="tx1"/>
              </a:solidFill>
              <a:ln>
                <a:noFill/>
              </a:ln>
            </p:spPr>
            <p:txBody>
              <a:bodyPr anchor="ctr"/>
              <a:lstStyle/>
              <a:p>
                <a:pPr algn="l"/>
                <a:endParaRPr lang="en-US" sz="1000">
                  <a:solidFill>
                    <a:schemeClr val="bg1"/>
                  </a:solidFill>
                  <a:latin typeface="+mj-lt"/>
                  <a:cs typeface="Arial" charset="0"/>
                </a:endParaRPr>
              </a:p>
            </p:txBody>
          </p:sp>
          <p:sp>
            <p:nvSpPr>
              <p:cNvPr id="234" name="Right Arrow 90">
                <a:extLst>
                  <a:ext uri="{FF2B5EF4-FFF2-40B4-BE49-F238E27FC236}">
                    <a16:creationId xmlns:a16="http://schemas.microsoft.com/office/drawing/2014/main" id="{3A1C6BE9-096A-45E3-8266-77EFEF9E198C}"/>
                  </a:ext>
                </a:extLst>
              </p:cNvPr>
              <p:cNvSpPr>
                <a:spLocks noChangeArrowheads="1"/>
              </p:cNvSpPr>
              <p:nvPr/>
            </p:nvSpPr>
            <p:spPr bwMode="auto">
              <a:xfrm>
                <a:off x="637405" y="4652927"/>
                <a:ext cx="914400" cy="274787"/>
              </a:xfrm>
              <a:prstGeom prst="homePlate">
                <a:avLst/>
              </a:prstGeom>
              <a:solidFill>
                <a:schemeClr val="tx1"/>
              </a:solidFill>
              <a:ln>
                <a:noFill/>
              </a:ln>
            </p:spPr>
            <p:txBody>
              <a:bodyPr rIns="0" anchor="ctr"/>
              <a:lstStyle/>
              <a:p>
                <a:pPr algn="l"/>
                <a:endParaRPr lang="en-US" sz="1000">
                  <a:solidFill>
                    <a:schemeClr val="bg1"/>
                  </a:solidFill>
                  <a:latin typeface="+mj-lt"/>
                  <a:cs typeface="Arial" charset="0"/>
                </a:endParaRPr>
              </a:p>
            </p:txBody>
          </p:sp>
          <p:sp>
            <p:nvSpPr>
              <p:cNvPr id="235" name="Right Arrow 51">
                <a:extLst>
                  <a:ext uri="{FF2B5EF4-FFF2-40B4-BE49-F238E27FC236}">
                    <a16:creationId xmlns:a16="http://schemas.microsoft.com/office/drawing/2014/main" id="{FB090CCC-93CD-4AF0-BF7C-AF7C7555AF52}"/>
                  </a:ext>
                </a:extLst>
              </p:cNvPr>
              <p:cNvSpPr>
                <a:spLocks noChangeArrowheads="1"/>
              </p:cNvSpPr>
              <p:nvPr/>
            </p:nvSpPr>
            <p:spPr bwMode="auto">
              <a:xfrm>
                <a:off x="637405" y="5768787"/>
                <a:ext cx="914400" cy="274787"/>
              </a:xfrm>
              <a:prstGeom prst="homePlate">
                <a:avLst/>
              </a:prstGeom>
              <a:solidFill>
                <a:schemeClr val="tx1"/>
              </a:solidFill>
              <a:ln>
                <a:noFill/>
              </a:ln>
            </p:spPr>
            <p:txBody>
              <a:bodyPr anchor="ctr"/>
              <a:lstStyle/>
              <a:p>
                <a:pPr algn="l"/>
                <a:endParaRPr lang="en-US" sz="1000">
                  <a:solidFill>
                    <a:schemeClr val="bg1"/>
                  </a:solidFill>
                  <a:latin typeface="+mj-lt"/>
                  <a:cs typeface="Arial" charset="0"/>
                </a:endParaRPr>
              </a:p>
            </p:txBody>
          </p:sp>
        </p:grpSp>
        <p:sp useBgFill="1">
          <p:nvSpPr>
            <p:cNvPr id="230" name="Oval 229">
              <a:extLst>
                <a:ext uri="{FF2B5EF4-FFF2-40B4-BE49-F238E27FC236}">
                  <a16:creationId xmlns:a16="http://schemas.microsoft.com/office/drawing/2014/main" id="{A961DEC1-1B15-4F3B-A7DC-3C9DDC89FAE2}"/>
                </a:ext>
              </a:extLst>
            </p:cNvPr>
            <p:cNvSpPr/>
            <p:nvPr/>
          </p:nvSpPr>
          <p:spPr bwMode="auto">
            <a:xfrm>
              <a:off x="4231364" y="4956181"/>
              <a:ext cx="701863" cy="236449"/>
            </a:xfrm>
            <a:prstGeom prst="ellipse">
              <a:avLst/>
            </a:prstGeom>
            <a:solidFill>
              <a:schemeClr val="bg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err="1">
                <a:solidFill>
                  <a:schemeClr val="tx1"/>
                </a:solidFill>
              </a:endParaRPr>
            </a:p>
          </p:txBody>
        </p:sp>
        <p:sp>
          <p:nvSpPr>
            <p:cNvPr id="231" name="Freeform 182">
              <a:extLst>
                <a:ext uri="{FF2B5EF4-FFF2-40B4-BE49-F238E27FC236}">
                  <a16:creationId xmlns:a16="http://schemas.microsoft.com/office/drawing/2014/main" id="{CA3936D9-6BAF-46A7-AC1A-5128C4C66EE2}"/>
                </a:ext>
              </a:extLst>
            </p:cNvPr>
            <p:cNvSpPr/>
            <p:nvPr/>
          </p:nvSpPr>
          <p:spPr bwMode="auto">
            <a:xfrm>
              <a:off x="4179429" y="4901240"/>
              <a:ext cx="831290" cy="1066171"/>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pSp>
      <p:grpSp>
        <p:nvGrpSpPr>
          <p:cNvPr id="236" name="Group 235">
            <a:extLst>
              <a:ext uri="{FF2B5EF4-FFF2-40B4-BE49-F238E27FC236}">
                <a16:creationId xmlns:a16="http://schemas.microsoft.com/office/drawing/2014/main" id="{DF858123-E327-497A-B234-11F9A32DEB6B}"/>
              </a:ext>
            </a:extLst>
          </p:cNvPr>
          <p:cNvGrpSpPr/>
          <p:nvPr/>
        </p:nvGrpSpPr>
        <p:grpSpPr>
          <a:xfrm>
            <a:off x="10202130" y="5535497"/>
            <a:ext cx="460499" cy="345804"/>
            <a:chOff x="3590925" y="4901240"/>
            <a:chExt cx="1419794" cy="1066171"/>
          </a:xfrm>
        </p:grpSpPr>
        <p:sp>
          <p:nvSpPr>
            <p:cNvPr id="237" name="Rectangle 236">
              <a:extLst>
                <a:ext uri="{FF2B5EF4-FFF2-40B4-BE49-F238E27FC236}">
                  <a16:creationId xmlns:a16="http://schemas.microsoft.com/office/drawing/2014/main" id="{273834B4-42E3-4099-A9CA-A233FE55A561}"/>
                </a:ext>
              </a:extLst>
            </p:cNvPr>
            <p:cNvSpPr/>
            <p:nvPr/>
          </p:nvSpPr>
          <p:spPr bwMode="auto">
            <a:xfrm>
              <a:off x="3590925" y="4901240"/>
              <a:ext cx="996908" cy="1066171"/>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1100">
                <a:solidFill>
                  <a:srgbClr val="FFFFFF"/>
                </a:solidFill>
                <a:cs typeface="Arial" charset="0"/>
              </a:endParaRPr>
            </a:p>
          </p:txBody>
        </p:sp>
        <p:grpSp>
          <p:nvGrpSpPr>
            <p:cNvPr id="238" name="Group 237">
              <a:extLst>
                <a:ext uri="{FF2B5EF4-FFF2-40B4-BE49-F238E27FC236}">
                  <a16:creationId xmlns:a16="http://schemas.microsoft.com/office/drawing/2014/main" id="{D7C42286-749C-4EEF-BC45-8F95C7D82D99}"/>
                </a:ext>
              </a:extLst>
            </p:cNvPr>
            <p:cNvGrpSpPr/>
            <p:nvPr/>
          </p:nvGrpSpPr>
          <p:grpSpPr>
            <a:xfrm>
              <a:off x="3650966" y="4956181"/>
              <a:ext cx="445652" cy="966753"/>
              <a:chOff x="637405" y="4652927"/>
              <a:chExt cx="914400" cy="1390647"/>
            </a:xfrm>
          </p:grpSpPr>
          <p:sp>
            <p:nvSpPr>
              <p:cNvPr id="241" name="Right Arrow 2">
                <a:extLst>
                  <a:ext uri="{FF2B5EF4-FFF2-40B4-BE49-F238E27FC236}">
                    <a16:creationId xmlns:a16="http://schemas.microsoft.com/office/drawing/2014/main" id="{E7F5F5E7-F33C-48A0-9F0D-5F67602716F7}"/>
                  </a:ext>
                </a:extLst>
              </p:cNvPr>
              <p:cNvSpPr>
                <a:spLocks noChangeArrowheads="1"/>
              </p:cNvSpPr>
              <p:nvPr/>
            </p:nvSpPr>
            <p:spPr bwMode="auto">
              <a:xfrm>
                <a:off x="637405" y="5024880"/>
                <a:ext cx="914400" cy="274787"/>
              </a:xfrm>
              <a:prstGeom prst="homePlate">
                <a:avLst/>
              </a:prstGeom>
              <a:solidFill>
                <a:schemeClr val="tx1"/>
              </a:solidFill>
              <a:ln>
                <a:noFill/>
              </a:ln>
            </p:spPr>
            <p:txBody>
              <a:bodyPr anchor="ctr"/>
              <a:lstStyle/>
              <a:p>
                <a:pPr algn="l"/>
                <a:endParaRPr lang="en-US" sz="1000">
                  <a:solidFill>
                    <a:schemeClr val="bg1"/>
                  </a:solidFill>
                  <a:latin typeface="+mj-lt"/>
                  <a:cs typeface="Arial" charset="0"/>
                </a:endParaRPr>
              </a:p>
            </p:txBody>
          </p:sp>
          <p:sp>
            <p:nvSpPr>
              <p:cNvPr id="242" name="Right Arrow 51">
                <a:extLst>
                  <a:ext uri="{FF2B5EF4-FFF2-40B4-BE49-F238E27FC236}">
                    <a16:creationId xmlns:a16="http://schemas.microsoft.com/office/drawing/2014/main" id="{EFB2681B-FD59-4843-B992-F6F7BB60B5AA}"/>
                  </a:ext>
                </a:extLst>
              </p:cNvPr>
              <p:cNvSpPr>
                <a:spLocks noChangeArrowheads="1"/>
              </p:cNvSpPr>
              <p:nvPr/>
            </p:nvSpPr>
            <p:spPr bwMode="auto">
              <a:xfrm>
                <a:off x="637405" y="5396833"/>
                <a:ext cx="914400" cy="274787"/>
              </a:xfrm>
              <a:prstGeom prst="homePlate">
                <a:avLst/>
              </a:prstGeom>
              <a:solidFill>
                <a:schemeClr val="tx1"/>
              </a:solidFill>
              <a:ln>
                <a:noFill/>
              </a:ln>
            </p:spPr>
            <p:txBody>
              <a:bodyPr anchor="ctr"/>
              <a:lstStyle/>
              <a:p>
                <a:pPr algn="l"/>
                <a:endParaRPr lang="en-US" sz="1000">
                  <a:solidFill>
                    <a:schemeClr val="bg1"/>
                  </a:solidFill>
                  <a:latin typeface="+mj-lt"/>
                  <a:cs typeface="Arial" charset="0"/>
                </a:endParaRPr>
              </a:p>
            </p:txBody>
          </p:sp>
          <p:sp>
            <p:nvSpPr>
              <p:cNvPr id="243" name="Right Arrow 90">
                <a:extLst>
                  <a:ext uri="{FF2B5EF4-FFF2-40B4-BE49-F238E27FC236}">
                    <a16:creationId xmlns:a16="http://schemas.microsoft.com/office/drawing/2014/main" id="{BB1FC252-6F7C-48EE-9B05-F252F1C92F44}"/>
                  </a:ext>
                </a:extLst>
              </p:cNvPr>
              <p:cNvSpPr>
                <a:spLocks noChangeArrowheads="1"/>
              </p:cNvSpPr>
              <p:nvPr/>
            </p:nvSpPr>
            <p:spPr bwMode="auto">
              <a:xfrm>
                <a:off x="637405" y="4652927"/>
                <a:ext cx="914400" cy="274787"/>
              </a:xfrm>
              <a:prstGeom prst="homePlate">
                <a:avLst/>
              </a:prstGeom>
              <a:solidFill>
                <a:schemeClr val="tx1"/>
              </a:solidFill>
              <a:ln>
                <a:noFill/>
              </a:ln>
            </p:spPr>
            <p:txBody>
              <a:bodyPr rIns="0" anchor="ctr"/>
              <a:lstStyle/>
              <a:p>
                <a:pPr algn="l"/>
                <a:endParaRPr lang="en-US" sz="1000">
                  <a:solidFill>
                    <a:schemeClr val="bg1"/>
                  </a:solidFill>
                  <a:latin typeface="+mj-lt"/>
                  <a:cs typeface="Arial" charset="0"/>
                </a:endParaRPr>
              </a:p>
            </p:txBody>
          </p:sp>
          <p:sp>
            <p:nvSpPr>
              <p:cNvPr id="244" name="Right Arrow 51">
                <a:extLst>
                  <a:ext uri="{FF2B5EF4-FFF2-40B4-BE49-F238E27FC236}">
                    <a16:creationId xmlns:a16="http://schemas.microsoft.com/office/drawing/2014/main" id="{34BA82C9-6316-4E4F-9B5E-5954F0EF8110}"/>
                  </a:ext>
                </a:extLst>
              </p:cNvPr>
              <p:cNvSpPr>
                <a:spLocks noChangeArrowheads="1"/>
              </p:cNvSpPr>
              <p:nvPr/>
            </p:nvSpPr>
            <p:spPr bwMode="auto">
              <a:xfrm>
                <a:off x="637405" y="5768787"/>
                <a:ext cx="914400" cy="274787"/>
              </a:xfrm>
              <a:prstGeom prst="homePlate">
                <a:avLst/>
              </a:prstGeom>
              <a:solidFill>
                <a:schemeClr val="tx1"/>
              </a:solidFill>
              <a:ln>
                <a:noFill/>
              </a:ln>
            </p:spPr>
            <p:txBody>
              <a:bodyPr anchor="ctr"/>
              <a:lstStyle/>
              <a:p>
                <a:pPr algn="l"/>
                <a:endParaRPr lang="en-US" sz="1000">
                  <a:solidFill>
                    <a:schemeClr val="bg1"/>
                  </a:solidFill>
                  <a:latin typeface="+mj-lt"/>
                  <a:cs typeface="Arial" charset="0"/>
                </a:endParaRPr>
              </a:p>
            </p:txBody>
          </p:sp>
        </p:grpSp>
        <p:sp useBgFill="1">
          <p:nvSpPr>
            <p:cNvPr id="239" name="Oval 238">
              <a:extLst>
                <a:ext uri="{FF2B5EF4-FFF2-40B4-BE49-F238E27FC236}">
                  <a16:creationId xmlns:a16="http://schemas.microsoft.com/office/drawing/2014/main" id="{542DDA1C-9071-4D82-9297-DC74DAAD6AF5}"/>
                </a:ext>
              </a:extLst>
            </p:cNvPr>
            <p:cNvSpPr/>
            <p:nvPr/>
          </p:nvSpPr>
          <p:spPr bwMode="auto">
            <a:xfrm>
              <a:off x="4231364" y="4956181"/>
              <a:ext cx="701863" cy="236449"/>
            </a:xfrm>
            <a:prstGeom prst="ellipse">
              <a:avLst/>
            </a:prstGeom>
            <a:solidFill>
              <a:schemeClr val="bg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err="1">
                <a:solidFill>
                  <a:schemeClr val="tx1"/>
                </a:solidFill>
              </a:endParaRPr>
            </a:p>
          </p:txBody>
        </p:sp>
        <p:sp>
          <p:nvSpPr>
            <p:cNvPr id="240" name="Freeform 182">
              <a:extLst>
                <a:ext uri="{FF2B5EF4-FFF2-40B4-BE49-F238E27FC236}">
                  <a16:creationId xmlns:a16="http://schemas.microsoft.com/office/drawing/2014/main" id="{51D1312E-B16C-46A0-93BE-0A9B1DAFA413}"/>
                </a:ext>
              </a:extLst>
            </p:cNvPr>
            <p:cNvSpPr/>
            <p:nvPr/>
          </p:nvSpPr>
          <p:spPr bwMode="auto">
            <a:xfrm>
              <a:off x="4179429" y="4901240"/>
              <a:ext cx="831290" cy="1066171"/>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pSp>
      <p:grpSp>
        <p:nvGrpSpPr>
          <p:cNvPr id="245" name="Group 244">
            <a:extLst>
              <a:ext uri="{FF2B5EF4-FFF2-40B4-BE49-F238E27FC236}">
                <a16:creationId xmlns:a16="http://schemas.microsoft.com/office/drawing/2014/main" id="{27E298FE-55FD-4E3E-89DF-CE659990314F}"/>
              </a:ext>
            </a:extLst>
          </p:cNvPr>
          <p:cNvGrpSpPr/>
          <p:nvPr/>
        </p:nvGrpSpPr>
        <p:grpSpPr>
          <a:xfrm>
            <a:off x="10676724" y="3799016"/>
            <a:ext cx="460499" cy="345804"/>
            <a:chOff x="3590925" y="4901240"/>
            <a:chExt cx="1419794" cy="1066171"/>
          </a:xfrm>
        </p:grpSpPr>
        <p:sp>
          <p:nvSpPr>
            <p:cNvPr id="246" name="Rectangle 245">
              <a:extLst>
                <a:ext uri="{FF2B5EF4-FFF2-40B4-BE49-F238E27FC236}">
                  <a16:creationId xmlns:a16="http://schemas.microsoft.com/office/drawing/2014/main" id="{CCC959F6-BB51-41CE-93CE-D06869338910}"/>
                </a:ext>
              </a:extLst>
            </p:cNvPr>
            <p:cNvSpPr/>
            <p:nvPr/>
          </p:nvSpPr>
          <p:spPr bwMode="auto">
            <a:xfrm>
              <a:off x="3590925" y="4901240"/>
              <a:ext cx="996908" cy="1066171"/>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1100">
                <a:solidFill>
                  <a:srgbClr val="FFFFFF"/>
                </a:solidFill>
                <a:cs typeface="Arial" charset="0"/>
              </a:endParaRPr>
            </a:p>
          </p:txBody>
        </p:sp>
        <p:grpSp>
          <p:nvGrpSpPr>
            <p:cNvPr id="247" name="Group 246">
              <a:extLst>
                <a:ext uri="{FF2B5EF4-FFF2-40B4-BE49-F238E27FC236}">
                  <a16:creationId xmlns:a16="http://schemas.microsoft.com/office/drawing/2014/main" id="{3A31ED92-AA06-4F11-A1A5-DFFC372FC73A}"/>
                </a:ext>
              </a:extLst>
            </p:cNvPr>
            <p:cNvGrpSpPr/>
            <p:nvPr/>
          </p:nvGrpSpPr>
          <p:grpSpPr>
            <a:xfrm>
              <a:off x="3650966" y="4956181"/>
              <a:ext cx="445652" cy="966753"/>
              <a:chOff x="637405" y="4652927"/>
              <a:chExt cx="914400" cy="1390647"/>
            </a:xfrm>
          </p:grpSpPr>
          <p:sp>
            <p:nvSpPr>
              <p:cNvPr id="250" name="Right Arrow 2">
                <a:extLst>
                  <a:ext uri="{FF2B5EF4-FFF2-40B4-BE49-F238E27FC236}">
                    <a16:creationId xmlns:a16="http://schemas.microsoft.com/office/drawing/2014/main" id="{1E150D83-7D5E-47FB-90AF-645E2BD76272}"/>
                  </a:ext>
                </a:extLst>
              </p:cNvPr>
              <p:cNvSpPr>
                <a:spLocks noChangeArrowheads="1"/>
              </p:cNvSpPr>
              <p:nvPr/>
            </p:nvSpPr>
            <p:spPr bwMode="auto">
              <a:xfrm>
                <a:off x="637405" y="5024880"/>
                <a:ext cx="914400" cy="274787"/>
              </a:xfrm>
              <a:prstGeom prst="homePlate">
                <a:avLst/>
              </a:prstGeom>
              <a:solidFill>
                <a:schemeClr val="tx1"/>
              </a:solidFill>
              <a:ln>
                <a:noFill/>
              </a:ln>
            </p:spPr>
            <p:txBody>
              <a:bodyPr anchor="ctr"/>
              <a:lstStyle/>
              <a:p>
                <a:pPr algn="l"/>
                <a:endParaRPr lang="en-US" sz="1000">
                  <a:solidFill>
                    <a:schemeClr val="bg1"/>
                  </a:solidFill>
                  <a:latin typeface="+mj-lt"/>
                  <a:cs typeface="Arial" charset="0"/>
                </a:endParaRPr>
              </a:p>
            </p:txBody>
          </p:sp>
          <p:sp>
            <p:nvSpPr>
              <p:cNvPr id="251" name="Right Arrow 51">
                <a:extLst>
                  <a:ext uri="{FF2B5EF4-FFF2-40B4-BE49-F238E27FC236}">
                    <a16:creationId xmlns:a16="http://schemas.microsoft.com/office/drawing/2014/main" id="{A5376E6A-2DC9-42FB-AE12-EED1AA391D67}"/>
                  </a:ext>
                </a:extLst>
              </p:cNvPr>
              <p:cNvSpPr>
                <a:spLocks noChangeArrowheads="1"/>
              </p:cNvSpPr>
              <p:nvPr/>
            </p:nvSpPr>
            <p:spPr bwMode="auto">
              <a:xfrm>
                <a:off x="637405" y="5396833"/>
                <a:ext cx="914400" cy="274787"/>
              </a:xfrm>
              <a:prstGeom prst="homePlate">
                <a:avLst/>
              </a:prstGeom>
              <a:solidFill>
                <a:schemeClr val="tx1"/>
              </a:solidFill>
              <a:ln>
                <a:noFill/>
              </a:ln>
            </p:spPr>
            <p:txBody>
              <a:bodyPr anchor="ctr"/>
              <a:lstStyle/>
              <a:p>
                <a:pPr algn="l"/>
                <a:endParaRPr lang="en-US" sz="1000">
                  <a:solidFill>
                    <a:schemeClr val="bg1"/>
                  </a:solidFill>
                  <a:latin typeface="+mj-lt"/>
                  <a:cs typeface="Arial" charset="0"/>
                </a:endParaRPr>
              </a:p>
            </p:txBody>
          </p:sp>
          <p:sp>
            <p:nvSpPr>
              <p:cNvPr id="252" name="Right Arrow 90">
                <a:extLst>
                  <a:ext uri="{FF2B5EF4-FFF2-40B4-BE49-F238E27FC236}">
                    <a16:creationId xmlns:a16="http://schemas.microsoft.com/office/drawing/2014/main" id="{ACD451D8-7D4F-4474-BBAB-8C6BBF77B466}"/>
                  </a:ext>
                </a:extLst>
              </p:cNvPr>
              <p:cNvSpPr>
                <a:spLocks noChangeArrowheads="1"/>
              </p:cNvSpPr>
              <p:nvPr/>
            </p:nvSpPr>
            <p:spPr bwMode="auto">
              <a:xfrm>
                <a:off x="637405" y="4652927"/>
                <a:ext cx="914400" cy="274787"/>
              </a:xfrm>
              <a:prstGeom prst="homePlate">
                <a:avLst/>
              </a:prstGeom>
              <a:solidFill>
                <a:schemeClr val="tx1"/>
              </a:solidFill>
              <a:ln>
                <a:noFill/>
              </a:ln>
            </p:spPr>
            <p:txBody>
              <a:bodyPr rIns="0" anchor="ctr"/>
              <a:lstStyle/>
              <a:p>
                <a:pPr algn="l"/>
                <a:endParaRPr lang="en-US" sz="1000">
                  <a:solidFill>
                    <a:schemeClr val="bg1"/>
                  </a:solidFill>
                  <a:latin typeface="+mj-lt"/>
                  <a:cs typeface="Arial" charset="0"/>
                </a:endParaRPr>
              </a:p>
            </p:txBody>
          </p:sp>
          <p:sp>
            <p:nvSpPr>
              <p:cNvPr id="253" name="Right Arrow 51">
                <a:extLst>
                  <a:ext uri="{FF2B5EF4-FFF2-40B4-BE49-F238E27FC236}">
                    <a16:creationId xmlns:a16="http://schemas.microsoft.com/office/drawing/2014/main" id="{9806E334-8AA3-4F84-9FBB-0CCF905384C1}"/>
                  </a:ext>
                </a:extLst>
              </p:cNvPr>
              <p:cNvSpPr>
                <a:spLocks noChangeArrowheads="1"/>
              </p:cNvSpPr>
              <p:nvPr/>
            </p:nvSpPr>
            <p:spPr bwMode="auto">
              <a:xfrm>
                <a:off x="637405" y="5768787"/>
                <a:ext cx="914400" cy="274787"/>
              </a:xfrm>
              <a:prstGeom prst="homePlate">
                <a:avLst/>
              </a:prstGeom>
              <a:solidFill>
                <a:schemeClr val="tx1"/>
              </a:solidFill>
              <a:ln>
                <a:noFill/>
              </a:ln>
            </p:spPr>
            <p:txBody>
              <a:bodyPr anchor="ctr"/>
              <a:lstStyle/>
              <a:p>
                <a:pPr algn="l"/>
                <a:endParaRPr lang="en-US" sz="1000">
                  <a:solidFill>
                    <a:schemeClr val="bg1"/>
                  </a:solidFill>
                  <a:latin typeface="+mj-lt"/>
                  <a:cs typeface="Arial" charset="0"/>
                </a:endParaRPr>
              </a:p>
            </p:txBody>
          </p:sp>
        </p:grpSp>
        <p:sp useBgFill="1">
          <p:nvSpPr>
            <p:cNvPr id="248" name="Oval 247">
              <a:extLst>
                <a:ext uri="{FF2B5EF4-FFF2-40B4-BE49-F238E27FC236}">
                  <a16:creationId xmlns:a16="http://schemas.microsoft.com/office/drawing/2014/main" id="{4F2B8804-BD4B-4127-AE11-43DDA3A431EC}"/>
                </a:ext>
              </a:extLst>
            </p:cNvPr>
            <p:cNvSpPr/>
            <p:nvPr/>
          </p:nvSpPr>
          <p:spPr bwMode="auto">
            <a:xfrm>
              <a:off x="4231364" y="4956181"/>
              <a:ext cx="701863" cy="236449"/>
            </a:xfrm>
            <a:prstGeom prst="ellipse">
              <a:avLst/>
            </a:prstGeom>
            <a:solidFill>
              <a:schemeClr val="bg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err="1">
                <a:solidFill>
                  <a:schemeClr val="tx1"/>
                </a:solidFill>
              </a:endParaRPr>
            </a:p>
          </p:txBody>
        </p:sp>
        <p:sp>
          <p:nvSpPr>
            <p:cNvPr id="249" name="Freeform 182">
              <a:extLst>
                <a:ext uri="{FF2B5EF4-FFF2-40B4-BE49-F238E27FC236}">
                  <a16:creationId xmlns:a16="http://schemas.microsoft.com/office/drawing/2014/main" id="{1DAF6C66-593C-448F-BA33-5F1C3D1A20D1}"/>
                </a:ext>
              </a:extLst>
            </p:cNvPr>
            <p:cNvSpPr/>
            <p:nvPr/>
          </p:nvSpPr>
          <p:spPr bwMode="auto">
            <a:xfrm>
              <a:off x="4179429" y="4901240"/>
              <a:ext cx="831290" cy="1066171"/>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pSp>
      <p:grpSp>
        <p:nvGrpSpPr>
          <p:cNvPr id="254" name="Group 253">
            <a:extLst>
              <a:ext uri="{FF2B5EF4-FFF2-40B4-BE49-F238E27FC236}">
                <a16:creationId xmlns:a16="http://schemas.microsoft.com/office/drawing/2014/main" id="{07935A0E-7BEA-4265-912A-578574280EF3}"/>
              </a:ext>
            </a:extLst>
          </p:cNvPr>
          <p:cNvGrpSpPr/>
          <p:nvPr/>
        </p:nvGrpSpPr>
        <p:grpSpPr>
          <a:xfrm>
            <a:off x="9930909" y="3851017"/>
            <a:ext cx="460499" cy="345804"/>
            <a:chOff x="3590925" y="4901240"/>
            <a:chExt cx="1419794" cy="1066171"/>
          </a:xfrm>
        </p:grpSpPr>
        <p:sp>
          <p:nvSpPr>
            <p:cNvPr id="255" name="Rectangle 254">
              <a:extLst>
                <a:ext uri="{FF2B5EF4-FFF2-40B4-BE49-F238E27FC236}">
                  <a16:creationId xmlns:a16="http://schemas.microsoft.com/office/drawing/2014/main" id="{6CFFEFCC-37A8-4837-AD36-8A8FA3A21662}"/>
                </a:ext>
              </a:extLst>
            </p:cNvPr>
            <p:cNvSpPr/>
            <p:nvPr/>
          </p:nvSpPr>
          <p:spPr bwMode="auto">
            <a:xfrm>
              <a:off x="3590925" y="4901240"/>
              <a:ext cx="996908" cy="1066171"/>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1100">
                <a:solidFill>
                  <a:srgbClr val="FFFFFF"/>
                </a:solidFill>
                <a:cs typeface="Arial" charset="0"/>
              </a:endParaRPr>
            </a:p>
          </p:txBody>
        </p:sp>
        <p:grpSp>
          <p:nvGrpSpPr>
            <p:cNvPr id="256" name="Group 255">
              <a:extLst>
                <a:ext uri="{FF2B5EF4-FFF2-40B4-BE49-F238E27FC236}">
                  <a16:creationId xmlns:a16="http://schemas.microsoft.com/office/drawing/2014/main" id="{CBEAB650-C9DB-42F7-A351-51D7701C3014}"/>
                </a:ext>
              </a:extLst>
            </p:cNvPr>
            <p:cNvGrpSpPr/>
            <p:nvPr/>
          </p:nvGrpSpPr>
          <p:grpSpPr>
            <a:xfrm>
              <a:off x="3650966" y="4956181"/>
              <a:ext cx="445652" cy="966753"/>
              <a:chOff x="637405" y="4652927"/>
              <a:chExt cx="914400" cy="1390647"/>
            </a:xfrm>
          </p:grpSpPr>
          <p:sp>
            <p:nvSpPr>
              <p:cNvPr id="259" name="Right Arrow 2">
                <a:extLst>
                  <a:ext uri="{FF2B5EF4-FFF2-40B4-BE49-F238E27FC236}">
                    <a16:creationId xmlns:a16="http://schemas.microsoft.com/office/drawing/2014/main" id="{B62A0E9A-06DA-4F94-AC67-4D3106571B80}"/>
                  </a:ext>
                </a:extLst>
              </p:cNvPr>
              <p:cNvSpPr>
                <a:spLocks noChangeArrowheads="1"/>
              </p:cNvSpPr>
              <p:nvPr/>
            </p:nvSpPr>
            <p:spPr bwMode="auto">
              <a:xfrm>
                <a:off x="637405" y="5024880"/>
                <a:ext cx="914400" cy="274787"/>
              </a:xfrm>
              <a:prstGeom prst="homePlate">
                <a:avLst/>
              </a:prstGeom>
              <a:solidFill>
                <a:schemeClr val="tx1"/>
              </a:solidFill>
              <a:ln>
                <a:noFill/>
              </a:ln>
            </p:spPr>
            <p:txBody>
              <a:bodyPr anchor="ctr"/>
              <a:lstStyle/>
              <a:p>
                <a:pPr algn="l"/>
                <a:endParaRPr lang="en-US" sz="1000">
                  <a:solidFill>
                    <a:schemeClr val="bg1"/>
                  </a:solidFill>
                  <a:latin typeface="+mj-lt"/>
                  <a:cs typeface="Arial" charset="0"/>
                </a:endParaRPr>
              </a:p>
            </p:txBody>
          </p:sp>
          <p:sp>
            <p:nvSpPr>
              <p:cNvPr id="260" name="Right Arrow 51">
                <a:extLst>
                  <a:ext uri="{FF2B5EF4-FFF2-40B4-BE49-F238E27FC236}">
                    <a16:creationId xmlns:a16="http://schemas.microsoft.com/office/drawing/2014/main" id="{4E041F2B-DD00-48BC-AE75-B33CAAFD2AD7}"/>
                  </a:ext>
                </a:extLst>
              </p:cNvPr>
              <p:cNvSpPr>
                <a:spLocks noChangeArrowheads="1"/>
              </p:cNvSpPr>
              <p:nvPr/>
            </p:nvSpPr>
            <p:spPr bwMode="auto">
              <a:xfrm>
                <a:off x="637405" y="5396833"/>
                <a:ext cx="914400" cy="274787"/>
              </a:xfrm>
              <a:prstGeom prst="homePlate">
                <a:avLst/>
              </a:prstGeom>
              <a:solidFill>
                <a:schemeClr val="tx1"/>
              </a:solidFill>
              <a:ln>
                <a:noFill/>
              </a:ln>
            </p:spPr>
            <p:txBody>
              <a:bodyPr anchor="ctr"/>
              <a:lstStyle/>
              <a:p>
                <a:pPr algn="l"/>
                <a:endParaRPr lang="en-US" sz="1000">
                  <a:solidFill>
                    <a:schemeClr val="bg1"/>
                  </a:solidFill>
                  <a:latin typeface="+mj-lt"/>
                  <a:cs typeface="Arial" charset="0"/>
                </a:endParaRPr>
              </a:p>
            </p:txBody>
          </p:sp>
          <p:sp>
            <p:nvSpPr>
              <p:cNvPr id="261" name="Right Arrow 90">
                <a:extLst>
                  <a:ext uri="{FF2B5EF4-FFF2-40B4-BE49-F238E27FC236}">
                    <a16:creationId xmlns:a16="http://schemas.microsoft.com/office/drawing/2014/main" id="{1123117D-65C7-43EB-A966-E74C7B543C04}"/>
                  </a:ext>
                </a:extLst>
              </p:cNvPr>
              <p:cNvSpPr>
                <a:spLocks noChangeArrowheads="1"/>
              </p:cNvSpPr>
              <p:nvPr/>
            </p:nvSpPr>
            <p:spPr bwMode="auto">
              <a:xfrm>
                <a:off x="637405" y="4652927"/>
                <a:ext cx="914400" cy="274787"/>
              </a:xfrm>
              <a:prstGeom prst="homePlate">
                <a:avLst/>
              </a:prstGeom>
              <a:solidFill>
                <a:schemeClr val="tx1"/>
              </a:solidFill>
              <a:ln>
                <a:noFill/>
              </a:ln>
            </p:spPr>
            <p:txBody>
              <a:bodyPr rIns="0" anchor="ctr"/>
              <a:lstStyle/>
              <a:p>
                <a:pPr algn="l"/>
                <a:endParaRPr lang="en-US" sz="1000">
                  <a:solidFill>
                    <a:schemeClr val="bg1"/>
                  </a:solidFill>
                  <a:latin typeface="+mj-lt"/>
                  <a:cs typeface="Arial" charset="0"/>
                </a:endParaRPr>
              </a:p>
            </p:txBody>
          </p:sp>
          <p:sp>
            <p:nvSpPr>
              <p:cNvPr id="262" name="Right Arrow 51">
                <a:extLst>
                  <a:ext uri="{FF2B5EF4-FFF2-40B4-BE49-F238E27FC236}">
                    <a16:creationId xmlns:a16="http://schemas.microsoft.com/office/drawing/2014/main" id="{D2904393-37B4-4792-89F0-98A5A4C13C54}"/>
                  </a:ext>
                </a:extLst>
              </p:cNvPr>
              <p:cNvSpPr>
                <a:spLocks noChangeArrowheads="1"/>
              </p:cNvSpPr>
              <p:nvPr/>
            </p:nvSpPr>
            <p:spPr bwMode="auto">
              <a:xfrm>
                <a:off x="637405" y="5768787"/>
                <a:ext cx="914400" cy="274787"/>
              </a:xfrm>
              <a:prstGeom prst="homePlate">
                <a:avLst/>
              </a:prstGeom>
              <a:solidFill>
                <a:schemeClr val="tx1"/>
              </a:solidFill>
              <a:ln>
                <a:noFill/>
              </a:ln>
            </p:spPr>
            <p:txBody>
              <a:bodyPr anchor="ctr"/>
              <a:lstStyle/>
              <a:p>
                <a:pPr algn="l"/>
                <a:endParaRPr lang="en-US" sz="1000">
                  <a:solidFill>
                    <a:schemeClr val="bg1"/>
                  </a:solidFill>
                  <a:latin typeface="+mj-lt"/>
                  <a:cs typeface="Arial" charset="0"/>
                </a:endParaRPr>
              </a:p>
            </p:txBody>
          </p:sp>
        </p:grpSp>
        <p:sp useBgFill="1">
          <p:nvSpPr>
            <p:cNvPr id="257" name="Oval 256">
              <a:extLst>
                <a:ext uri="{FF2B5EF4-FFF2-40B4-BE49-F238E27FC236}">
                  <a16:creationId xmlns:a16="http://schemas.microsoft.com/office/drawing/2014/main" id="{B5D5491B-9FB5-47C9-985B-31AAB95FF8BD}"/>
                </a:ext>
              </a:extLst>
            </p:cNvPr>
            <p:cNvSpPr/>
            <p:nvPr/>
          </p:nvSpPr>
          <p:spPr bwMode="auto">
            <a:xfrm>
              <a:off x="4231364" y="4956181"/>
              <a:ext cx="701863" cy="236449"/>
            </a:xfrm>
            <a:prstGeom prst="ellipse">
              <a:avLst/>
            </a:prstGeom>
            <a:solidFill>
              <a:schemeClr val="bg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err="1">
                <a:solidFill>
                  <a:schemeClr val="tx1"/>
                </a:solidFill>
              </a:endParaRPr>
            </a:p>
          </p:txBody>
        </p:sp>
        <p:sp>
          <p:nvSpPr>
            <p:cNvPr id="258" name="Freeform 182">
              <a:extLst>
                <a:ext uri="{FF2B5EF4-FFF2-40B4-BE49-F238E27FC236}">
                  <a16:creationId xmlns:a16="http://schemas.microsoft.com/office/drawing/2014/main" id="{4ED0B570-E6DE-4E7D-894B-A9ECC3D08EAA}"/>
                </a:ext>
              </a:extLst>
            </p:cNvPr>
            <p:cNvSpPr/>
            <p:nvPr/>
          </p:nvSpPr>
          <p:spPr bwMode="auto">
            <a:xfrm>
              <a:off x="4179429" y="4901240"/>
              <a:ext cx="831290" cy="1066171"/>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pSp>
      <p:grpSp>
        <p:nvGrpSpPr>
          <p:cNvPr id="263" name="Group 262">
            <a:extLst>
              <a:ext uri="{FF2B5EF4-FFF2-40B4-BE49-F238E27FC236}">
                <a16:creationId xmlns:a16="http://schemas.microsoft.com/office/drawing/2014/main" id="{15E7166A-598D-4A66-AE97-DC7B25374E49}"/>
              </a:ext>
            </a:extLst>
          </p:cNvPr>
          <p:cNvGrpSpPr/>
          <p:nvPr/>
        </p:nvGrpSpPr>
        <p:grpSpPr>
          <a:xfrm>
            <a:off x="9317526" y="3126784"/>
            <a:ext cx="460499" cy="345804"/>
            <a:chOff x="3590925" y="4901240"/>
            <a:chExt cx="1419794" cy="1066171"/>
          </a:xfrm>
        </p:grpSpPr>
        <p:sp>
          <p:nvSpPr>
            <p:cNvPr id="264" name="Rectangle 263">
              <a:extLst>
                <a:ext uri="{FF2B5EF4-FFF2-40B4-BE49-F238E27FC236}">
                  <a16:creationId xmlns:a16="http://schemas.microsoft.com/office/drawing/2014/main" id="{4EC6E941-9BA6-4B43-A9CC-F7AB2CB3C498}"/>
                </a:ext>
              </a:extLst>
            </p:cNvPr>
            <p:cNvSpPr/>
            <p:nvPr/>
          </p:nvSpPr>
          <p:spPr bwMode="auto">
            <a:xfrm>
              <a:off x="3590925" y="4901240"/>
              <a:ext cx="996908" cy="1066171"/>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1100">
                <a:solidFill>
                  <a:srgbClr val="FFFFFF"/>
                </a:solidFill>
                <a:cs typeface="Arial" charset="0"/>
              </a:endParaRPr>
            </a:p>
          </p:txBody>
        </p:sp>
        <p:grpSp>
          <p:nvGrpSpPr>
            <p:cNvPr id="265" name="Group 264">
              <a:extLst>
                <a:ext uri="{FF2B5EF4-FFF2-40B4-BE49-F238E27FC236}">
                  <a16:creationId xmlns:a16="http://schemas.microsoft.com/office/drawing/2014/main" id="{A563C38C-A3C7-4A62-B690-30E23008B99F}"/>
                </a:ext>
              </a:extLst>
            </p:cNvPr>
            <p:cNvGrpSpPr/>
            <p:nvPr/>
          </p:nvGrpSpPr>
          <p:grpSpPr>
            <a:xfrm>
              <a:off x="3650966" y="4956181"/>
              <a:ext cx="445652" cy="966753"/>
              <a:chOff x="637405" y="4652927"/>
              <a:chExt cx="914400" cy="1390647"/>
            </a:xfrm>
          </p:grpSpPr>
          <p:sp>
            <p:nvSpPr>
              <p:cNvPr id="268" name="Right Arrow 2">
                <a:extLst>
                  <a:ext uri="{FF2B5EF4-FFF2-40B4-BE49-F238E27FC236}">
                    <a16:creationId xmlns:a16="http://schemas.microsoft.com/office/drawing/2014/main" id="{234F61A6-AD4F-443B-A79D-E2F253901644}"/>
                  </a:ext>
                </a:extLst>
              </p:cNvPr>
              <p:cNvSpPr>
                <a:spLocks noChangeArrowheads="1"/>
              </p:cNvSpPr>
              <p:nvPr/>
            </p:nvSpPr>
            <p:spPr bwMode="auto">
              <a:xfrm>
                <a:off x="637405" y="5024880"/>
                <a:ext cx="914400" cy="274787"/>
              </a:xfrm>
              <a:prstGeom prst="homePlate">
                <a:avLst/>
              </a:prstGeom>
              <a:solidFill>
                <a:schemeClr val="tx1"/>
              </a:solidFill>
              <a:ln>
                <a:noFill/>
              </a:ln>
            </p:spPr>
            <p:txBody>
              <a:bodyPr anchor="ctr"/>
              <a:lstStyle/>
              <a:p>
                <a:pPr algn="l"/>
                <a:endParaRPr lang="en-US" sz="1000">
                  <a:solidFill>
                    <a:schemeClr val="bg1"/>
                  </a:solidFill>
                  <a:latin typeface="+mj-lt"/>
                  <a:cs typeface="Arial" charset="0"/>
                </a:endParaRPr>
              </a:p>
            </p:txBody>
          </p:sp>
          <p:sp>
            <p:nvSpPr>
              <p:cNvPr id="269" name="Right Arrow 51">
                <a:extLst>
                  <a:ext uri="{FF2B5EF4-FFF2-40B4-BE49-F238E27FC236}">
                    <a16:creationId xmlns:a16="http://schemas.microsoft.com/office/drawing/2014/main" id="{B087022D-7F0E-446C-B030-3B17D5161AC1}"/>
                  </a:ext>
                </a:extLst>
              </p:cNvPr>
              <p:cNvSpPr>
                <a:spLocks noChangeArrowheads="1"/>
              </p:cNvSpPr>
              <p:nvPr/>
            </p:nvSpPr>
            <p:spPr bwMode="auto">
              <a:xfrm>
                <a:off x="637405" y="5396833"/>
                <a:ext cx="914400" cy="274787"/>
              </a:xfrm>
              <a:prstGeom prst="homePlate">
                <a:avLst/>
              </a:prstGeom>
              <a:solidFill>
                <a:schemeClr val="tx1"/>
              </a:solidFill>
              <a:ln>
                <a:noFill/>
              </a:ln>
            </p:spPr>
            <p:txBody>
              <a:bodyPr anchor="ctr"/>
              <a:lstStyle/>
              <a:p>
                <a:pPr algn="l"/>
                <a:endParaRPr lang="en-US" sz="1000">
                  <a:solidFill>
                    <a:schemeClr val="bg1"/>
                  </a:solidFill>
                  <a:latin typeface="+mj-lt"/>
                  <a:cs typeface="Arial" charset="0"/>
                </a:endParaRPr>
              </a:p>
            </p:txBody>
          </p:sp>
          <p:sp>
            <p:nvSpPr>
              <p:cNvPr id="270" name="Right Arrow 90">
                <a:extLst>
                  <a:ext uri="{FF2B5EF4-FFF2-40B4-BE49-F238E27FC236}">
                    <a16:creationId xmlns:a16="http://schemas.microsoft.com/office/drawing/2014/main" id="{682987B8-585D-483B-8DAD-CE03B0336CD7}"/>
                  </a:ext>
                </a:extLst>
              </p:cNvPr>
              <p:cNvSpPr>
                <a:spLocks noChangeArrowheads="1"/>
              </p:cNvSpPr>
              <p:nvPr/>
            </p:nvSpPr>
            <p:spPr bwMode="auto">
              <a:xfrm>
                <a:off x="637405" y="4652927"/>
                <a:ext cx="914400" cy="274787"/>
              </a:xfrm>
              <a:prstGeom prst="homePlate">
                <a:avLst/>
              </a:prstGeom>
              <a:solidFill>
                <a:schemeClr val="tx1"/>
              </a:solidFill>
              <a:ln>
                <a:noFill/>
              </a:ln>
            </p:spPr>
            <p:txBody>
              <a:bodyPr rIns="0" anchor="ctr"/>
              <a:lstStyle/>
              <a:p>
                <a:pPr algn="l"/>
                <a:endParaRPr lang="en-US" sz="1000">
                  <a:solidFill>
                    <a:schemeClr val="bg1"/>
                  </a:solidFill>
                  <a:latin typeface="+mj-lt"/>
                  <a:cs typeface="Arial" charset="0"/>
                </a:endParaRPr>
              </a:p>
            </p:txBody>
          </p:sp>
          <p:sp>
            <p:nvSpPr>
              <p:cNvPr id="271" name="Right Arrow 51">
                <a:extLst>
                  <a:ext uri="{FF2B5EF4-FFF2-40B4-BE49-F238E27FC236}">
                    <a16:creationId xmlns:a16="http://schemas.microsoft.com/office/drawing/2014/main" id="{41FC4A13-489F-4A24-BE7A-526349FE37B6}"/>
                  </a:ext>
                </a:extLst>
              </p:cNvPr>
              <p:cNvSpPr>
                <a:spLocks noChangeArrowheads="1"/>
              </p:cNvSpPr>
              <p:nvPr/>
            </p:nvSpPr>
            <p:spPr bwMode="auto">
              <a:xfrm>
                <a:off x="637405" y="5768787"/>
                <a:ext cx="914400" cy="274787"/>
              </a:xfrm>
              <a:prstGeom prst="homePlate">
                <a:avLst/>
              </a:prstGeom>
              <a:solidFill>
                <a:schemeClr val="tx1"/>
              </a:solidFill>
              <a:ln>
                <a:noFill/>
              </a:ln>
            </p:spPr>
            <p:txBody>
              <a:bodyPr anchor="ctr"/>
              <a:lstStyle/>
              <a:p>
                <a:pPr algn="l"/>
                <a:endParaRPr lang="en-US" sz="1000">
                  <a:solidFill>
                    <a:schemeClr val="bg1"/>
                  </a:solidFill>
                  <a:latin typeface="+mj-lt"/>
                  <a:cs typeface="Arial" charset="0"/>
                </a:endParaRPr>
              </a:p>
            </p:txBody>
          </p:sp>
        </p:grpSp>
        <p:sp useBgFill="1">
          <p:nvSpPr>
            <p:cNvPr id="266" name="Oval 265">
              <a:extLst>
                <a:ext uri="{FF2B5EF4-FFF2-40B4-BE49-F238E27FC236}">
                  <a16:creationId xmlns:a16="http://schemas.microsoft.com/office/drawing/2014/main" id="{03641034-864F-4EB9-8B9A-654CB5809D8E}"/>
                </a:ext>
              </a:extLst>
            </p:cNvPr>
            <p:cNvSpPr/>
            <p:nvPr/>
          </p:nvSpPr>
          <p:spPr bwMode="auto">
            <a:xfrm>
              <a:off x="4231364" y="4956181"/>
              <a:ext cx="701863" cy="236449"/>
            </a:xfrm>
            <a:prstGeom prst="ellipse">
              <a:avLst/>
            </a:prstGeom>
            <a:solidFill>
              <a:schemeClr val="bg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err="1">
                <a:solidFill>
                  <a:schemeClr val="tx1"/>
                </a:solidFill>
              </a:endParaRPr>
            </a:p>
          </p:txBody>
        </p:sp>
        <p:sp>
          <p:nvSpPr>
            <p:cNvPr id="267" name="Freeform 182">
              <a:extLst>
                <a:ext uri="{FF2B5EF4-FFF2-40B4-BE49-F238E27FC236}">
                  <a16:creationId xmlns:a16="http://schemas.microsoft.com/office/drawing/2014/main" id="{F6233D36-232E-4A33-96B0-E5F96743CC26}"/>
                </a:ext>
              </a:extLst>
            </p:cNvPr>
            <p:cNvSpPr/>
            <p:nvPr/>
          </p:nvSpPr>
          <p:spPr bwMode="auto">
            <a:xfrm>
              <a:off x="4179429" y="4901240"/>
              <a:ext cx="831290" cy="1066171"/>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pSp>
      <p:grpSp>
        <p:nvGrpSpPr>
          <p:cNvPr id="272" name="Group 271">
            <a:extLst>
              <a:ext uri="{FF2B5EF4-FFF2-40B4-BE49-F238E27FC236}">
                <a16:creationId xmlns:a16="http://schemas.microsoft.com/office/drawing/2014/main" id="{479CB229-C47D-44E0-95D5-736E64CA7D68}"/>
              </a:ext>
            </a:extLst>
          </p:cNvPr>
          <p:cNvGrpSpPr/>
          <p:nvPr/>
        </p:nvGrpSpPr>
        <p:grpSpPr>
          <a:xfrm>
            <a:off x="8510996" y="3712788"/>
            <a:ext cx="460499" cy="345804"/>
            <a:chOff x="3590925" y="4901240"/>
            <a:chExt cx="1419794" cy="1066171"/>
          </a:xfrm>
        </p:grpSpPr>
        <p:sp>
          <p:nvSpPr>
            <p:cNvPr id="273" name="Rectangle 272">
              <a:extLst>
                <a:ext uri="{FF2B5EF4-FFF2-40B4-BE49-F238E27FC236}">
                  <a16:creationId xmlns:a16="http://schemas.microsoft.com/office/drawing/2014/main" id="{838B9F9E-4B23-4164-B39F-EBDC3162B4E3}"/>
                </a:ext>
              </a:extLst>
            </p:cNvPr>
            <p:cNvSpPr/>
            <p:nvPr/>
          </p:nvSpPr>
          <p:spPr bwMode="auto">
            <a:xfrm>
              <a:off x="3590925" y="4901240"/>
              <a:ext cx="996908" cy="1066171"/>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1100">
                <a:solidFill>
                  <a:srgbClr val="FFFFFF"/>
                </a:solidFill>
                <a:cs typeface="Arial" charset="0"/>
              </a:endParaRPr>
            </a:p>
          </p:txBody>
        </p:sp>
        <p:grpSp>
          <p:nvGrpSpPr>
            <p:cNvPr id="274" name="Group 273">
              <a:extLst>
                <a:ext uri="{FF2B5EF4-FFF2-40B4-BE49-F238E27FC236}">
                  <a16:creationId xmlns:a16="http://schemas.microsoft.com/office/drawing/2014/main" id="{43D54DC6-4118-47E1-A7CD-EC585CDBA02D}"/>
                </a:ext>
              </a:extLst>
            </p:cNvPr>
            <p:cNvGrpSpPr/>
            <p:nvPr/>
          </p:nvGrpSpPr>
          <p:grpSpPr>
            <a:xfrm>
              <a:off x="3650966" y="4956181"/>
              <a:ext cx="445652" cy="966753"/>
              <a:chOff x="637405" y="4652927"/>
              <a:chExt cx="914400" cy="1390647"/>
            </a:xfrm>
          </p:grpSpPr>
          <p:sp>
            <p:nvSpPr>
              <p:cNvPr id="277" name="Right Arrow 2">
                <a:extLst>
                  <a:ext uri="{FF2B5EF4-FFF2-40B4-BE49-F238E27FC236}">
                    <a16:creationId xmlns:a16="http://schemas.microsoft.com/office/drawing/2014/main" id="{F1E57F88-1DED-41DE-A843-9B6476C937C5}"/>
                  </a:ext>
                </a:extLst>
              </p:cNvPr>
              <p:cNvSpPr>
                <a:spLocks noChangeArrowheads="1"/>
              </p:cNvSpPr>
              <p:nvPr/>
            </p:nvSpPr>
            <p:spPr bwMode="auto">
              <a:xfrm>
                <a:off x="637405" y="5024880"/>
                <a:ext cx="914400" cy="274787"/>
              </a:xfrm>
              <a:prstGeom prst="homePlate">
                <a:avLst/>
              </a:prstGeom>
              <a:solidFill>
                <a:schemeClr val="tx1"/>
              </a:solidFill>
              <a:ln>
                <a:noFill/>
              </a:ln>
            </p:spPr>
            <p:txBody>
              <a:bodyPr anchor="ctr"/>
              <a:lstStyle/>
              <a:p>
                <a:pPr algn="l"/>
                <a:endParaRPr lang="en-US" sz="1000">
                  <a:solidFill>
                    <a:schemeClr val="bg1"/>
                  </a:solidFill>
                  <a:latin typeface="+mj-lt"/>
                  <a:cs typeface="Arial" charset="0"/>
                </a:endParaRPr>
              </a:p>
            </p:txBody>
          </p:sp>
          <p:sp>
            <p:nvSpPr>
              <p:cNvPr id="278" name="Right Arrow 51">
                <a:extLst>
                  <a:ext uri="{FF2B5EF4-FFF2-40B4-BE49-F238E27FC236}">
                    <a16:creationId xmlns:a16="http://schemas.microsoft.com/office/drawing/2014/main" id="{11987B3C-6B6F-4FEA-8FEF-A85F8492085B}"/>
                  </a:ext>
                </a:extLst>
              </p:cNvPr>
              <p:cNvSpPr>
                <a:spLocks noChangeArrowheads="1"/>
              </p:cNvSpPr>
              <p:nvPr/>
            </p:nvSpPr>
            <p:spPr bwMode="auto">
              <a:xfrm>
                <a:off x="637405" y="5396833"/>
                <a:ext cx="914400" cy="274787"/>
              </a:xfrm>
              <a:prstGeom prst="homePlate">
                <a:avLst/>
              </a:prstGeom>
              <a:solidFill>
                <a:schemeClr val="tx1"/>
              </a:solidFill>
              <a:ln>
                <a:noFill/>
              </a:ln>
            </p:spPr>
            <p:txBody>
              <a:bodyPr anchor="ctr"/>
              <a:lstStyle/>
              <a:p>
                <a:pPr algn="l"/>
                <a:endParaRPr lang="en-US" sz="1000">
                  <a:solidFill>
                    <a:schemeClr val="bg1"/>
                  </a:solidFill>
                  <a:latin typeface="+mj-lt"/>
                  <a:cs typeface="Arial" charset="0"/>
                </a:endParaRPr>
              </a:p>
            </p:txBody>
          </p:sp>
          <p:sp>
            <p:nvSpPr>
              <p:cNvPr id="279" name="Right Arrow 90">
                <a:extLst>
                  <a:ext uri="{FF2B5EF4-FFF2-40B4-BE49-F238E27FC236}">
                    <a16:creationId xmlns:a16="http://schemas.microsoft.com/office/drawing/2014/main" id="{1BE31E7B-8EBF-4CB7-B00D-2128E1FE8E75}"/>
                  </a:ext>
                </a:extLst>
              </p:cNvPr>
              <p:cNvSpPr>
                <a:spLocks noChangeArrowheads="1"/>
              </p:cNvSpPr>
              <p:nvPr/>
            </p:nvSpPr>
            <p:spPr bwMode="auto">
              <a:xfrm>
                <a:off x="637405" y="4652927"/>
                <a:ext cx="914400" cy="274787"/>
              </a:xfrm>
              <a:prstGeom prst="homePlate">
                <a:avLst/>
              </a:prstGeom>
              <a:solidFill>
                <a:schemeClr val="tx1"/>
              </a:solidFill>
              <a:ln>
                <a:noFill/>
              </a:ln>
            </p:spPr>
            <p:txBody>
              <a:bodyPr rIns="0" anchor="ctr"/>
              <a:lstStyle/>
              <a:p>
                <a:pPr algn="l"/>
                <a:endParaRPr lang="en-US" sz="1000">
                  <a:solidFill>
                    <a:schemeClr val="bg1"/>
                  </a:solidFill>
                  <a:latin typeface="+mj-lt"/>
                  <a:cs typeface="Arial" charset="0"/>
                </a:endParaRPr>
              </a:p>
            </p:txBody>
          </p:sp>
          <p:sp>
            <p:nvSpPr>
              <p:cNvPr id="280" name="Right Arrow 51">
                <a:extLst>
                  <a:ext uri="{FF2B5EF4-FFF2-40B4-BE49-F238E27FC236}">
                    <a16:creationId xmlns:a16="http://schemas.microsoft.com/office/drawing/2014/main" id="{F5CEFEAF-AB0D-415A-88E4-8BEFE72573B6}"/>
                  </a:ext>
                </a:extLst>
              </p:cNvPr>
              <p:cNvSpPr>
                <a:spLocks noChangeArrowheads="1"/>
              </p:cNvSpPr>
              <p:nvPr/>
            </p:nvSpPr>
            <p:spPr bwMode="auto">
              <a:xfrm>
                <a:off x="637405" y="5768787"/>
                <a:ext cx="914400" cy="274787"/>
              </a:xfrm>
              <a:prstGeom prst="homePlate">
                <a:avLst/>
              </a:prstGeom>
              <a:solidFill>
                <a:schemeClr val="tx1"/>
              </a:solidFill>
              <a:ln>
                <a:noFill/>
              </a:ln>
            </p:spPr>
            <p:txBody>
              <a:bodyPr anchor="ctr"/>
              <a:lstStyle/>
              <a:p>
                <a:pPr algn="l"/>
                <a:endParaRPr lang="en-US" sz="1000">
                  <a:solidFill>
                    <a:schemeClr val="bg1"/>
                  </a:solidFill>
                  <a:latin typeface="+mj-lt"/>
                  <a:cs typeface="Arial" charset="0"/>
                </a:endParaRPr>
              </a:p>
            </p:txBody>
          </p:sp>
        </p:grpSp>
        <p:sp useBgFill="1">
          <p:nvSpPr>
            <p:cNvPr id="275" name="Oval 274">
              <a:extLst>
                <a:ext uri="{FF2B5EF4-FFF2-40B4-BE49-F238E27FC236}">
                  <a16:creationId xmlns:a16="http://schemas.microsoft.com/office/drawing/2014/main" id="{73E2E42A-BD72-4E2C-8FEB-BCB64D5A9830}"/>
                </a:ext>
              </a:extLst>
            </p:cNvPr>
            <p:cNvSpPr/>
            <p:nvPr/>
          </p:nvSpPr>
          <p:spPr bwMode="auto">
            <a:xfrm>
              <a:off x="4231364" y="4956181"/>
              <a:ext cx="701863" cy="236449"/>
            </a:xfrm>
            <a:prstGeom prst="ellipse">
              <a:avLst/>
            </a:prstGeom>
            <a:solidFill>
              <a:schemeClr val="bg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err="1">
                <a:solidFill>
                  <a:schemeClr val="tx1"/>
                </a:solidFill>
              </a:endParaRPr>
            </a:p>
          </p:txBody>
        </p:sp>
        <p:sp>
          <p:nvSpPr>
            <p:cNvPr id="276" name="Freeform 182">
              <a:extLst>
                <a:ext uri="{FF2B5EF4-FFF2-40B4-BE49-F238E27FC236}">
                  <a16:creationId xmlns:a16="http://schemas.microsoft.com/office/drawing/2014/main" id="{0331FD95-30E2-4F81-A621-F46464E031A9}"/>
                </a:ext>
              </a:extLst>
            </p:cNvPr>
            <p:cNvSpPr/>
            <p:nvPr/>
          </p:nvSpPr>
          <p:spPr bwMode="auto">
            <a:xfrm>
              <a:off x="4179429" y="4901240"/>
              <a:ext cx="831290" cy="1066171"/>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pSp>
      <p:grpSp>
        <p:nvGrpSpPr>
          <p:cNvPr id="281" name="Group 280">
            <a:extLst>
              <a:ext uri="{FF2B5EF4-FFF2-40B4-BE49-F238E27FC236}">
                <a16:creationId xmlns:a16="http://schemas.microsoft.com/office/drawing/2014/main" id="{4C84E4E4-FB87-45B9-9054-5AA1CCC80AA3}"/>
              </a:ext>
            </a:extLst>
          </p:cNvPr>
          <p:cNvGrpSpPr/>
          <p:nvPr/>
        </p:nvGrpSpPr>
        <p:grpSpPr>
          <a:xfrm>
            <a:off x="7734397" y="3530629"/>
            <a:ext cx="460499" cy="345804"/>
            <a:chOff x="3590925" y="4901240"/>
            <a:chExt cx="1419794" cy="1066171"/>
          </a:xfrm>
        </p:grpSpPr>
        <p:sp>
          <p:nvSpPr>
            <p:cNvPr id="282" name="Rectangle 281">
              <a:extLst>
                <a:ext uri="{FF2B5EF4-FFF2-40B4-BE49-F238E27FC236}">
                  <a16:creationId xmlns:a16="http://schemas.microsoft.com/office/drawing/2014/main" id="{8DB9AF8B-8E75-4827-A84C-DA22853CE3E3}"/>
                </a:ext>
              </a:extLst>
            </p:cNvPr>
            <p:cNvSpPr/>
            <p:nvPr/>
          </p:nvSpPr>
          <p:spPr bwMode="auto">
            <a:xfrm>
              <a:off x="3590925" y="4901240"/>
              <a:ext cx="996908" cy="1066171"/>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1100">
                <a:solidFill>
                  <a:srgbClr val="FFFFFF"/>
                </a:solidFill>
                <a:cs typeface="Arial" charset="0"/>
              </a:endParaRPr>
            </a:p>
          </p:txBody>
        </p:sp>
        <p:grpSp>
          <p:nvGrpSpPr>
            <p:cNvPr id="283" name="Group 282">
              <a:extLst>
                <a:ext uri="{FF2B5EF4-FFF2-40B4-BE49-F238E27FC236}">
                  <a16:creationId xmlns:a16="http://schemas.microsoft.com/office/drawing/2014/main" id="{2ABBF91E-3F89-4F63-B7B5-ED5B466A31A0}"/>
                </a:ext>
              </a:extLst>
            </p:cNvPr>
            <p:cNvGrpSpPr/>
            <p:nvPr/>
          </p:nvGrpSpPr>
          <p:grpSpPr>
            <a:xfrm>
              <a:off x="3650966" y="4956181"/>
              <a:ext cx="445652" cy="966753"/>
              <a:chOff x="637405" y="4652927"/>
              <a:chExt cx="914400" cy="1390647"/>
            </a:xfrm>
          </p:grpSpPr>
          <p:sp>
            <p:nvSpPr>
              <p:cNvPr id="286" name="Right Arrow 2">
                <a:extLst>
                  <a:ext uri="{FF2B5EF4-FFF2-40B4-BE49-F238E27FC236}">
                    <a16:creationId xmlns:a16="http://schemas.microsoft.com/office/drawing/2014/main" id="{479642C4-A461-420F-B6B3-75C29678E7F7}"/>
                  </a:ext>
                </a:extLst>
              </p:cNvPr>
              <p:cNvSpPr>
                <a:spLocks noChangeArrowheads="1"/>
              </p:cNvSpPr>
              <p:nvPr/>
            </p:nvSpPr>
            <p:spPr bwMode="auto">
              <a:xfrm>
                <a:off x="637405" y="5024880"/>
                <a:ext cx="914400" cy="274787"/>
              </a:xfrm>
              <a:prstGeom prst="homePlate">
                <a:avLst/>
              </a:prstGeom>
              <a:solidFill>
                <a:schemeClr val="tx1"/>
              </a:solidFill>
              <a:ln>
                <a:noFill/>
              </a:ln>
            </p:spPr>
            <p:txBody>
              <a:bodyPr anchor="ctr"/>
              <a:lstStyle/>
              <a:p>
                <a:pPr algn="l"/>
                <a:endParaRPr lang="en-US" sz="1000">
                  <a:solidFill>
                    <a:schemeClr val="bg1"/>
                  </a:solidFill>
                  <a:latin typeface="+mj-lt"/>
                  <a:cs typeface="Arial" charset="0"/>
                </a:endParaRPr>
              </a:p>
            </p:txBody>
          </p:sp>
          <p:sp>
            <p:nvSpPr>
              <p:cNvPr id="287" name="Right Arrow 51">
                <a:extLst>
                  <a:ext uri="{FF2B5EF4-FFF2-40B4-BE49-F238E27FC236}">
                    <a16:creationId xmlns:a16="http://schemas.microsoft.com/office/drawing/2014/main" id="{2431D7F6-536F-4D7C-AE42-FEF3DD40800E}"/>
                  </a:ext>
                </a:extLst>
              </p:cNvPr>
              <p:cNvSpPr>
                <a:spLocks noChangeArrowheads="1"/>
              </p:cNvSpPr>
              <p:nvPr/>
            </p:nvSpPr>
            <p:spPr bwMode="auto">
              <a:xfrm>
                <a:off x="637405" y="5396833"/>
                <a:ext cx="914400" cy="274787"/>
              </a:xfrm>
              <a:prstGeom prst="homePlate">
                <a:avLst/>
              </a:prstGeom>
              <a:solidFill>
                <a:schemeClr val="tx1"/>
              </a:solidFill>
              <a:ln>
                <a:noFill/>
              </a:ln>
            </p:spPr>
            <p:txBody>
              <a:bodyPr anchor="ctr"/>
              <a:lstStyle/>
              <a:p>
                <a:pPr algn="l"/>
                <a:endParaRPr lang="en-US" sz="1000">
                  <a:solidFill>
                    <a:schemeClr val="bg1"/>
                  </a:solidFill>
                  <a:latin typeface="+mj-lt"/>
                  <a:cs typeface="Arial" charset="0"/>
                </a:endParaRPr>
              </a:p>
            </p:txBody>
          </p:sp>
          <p:sp>
            <p:nvSpPr>
              <p:cNvPr id="288" name="Right Arrow 90">
                <a:extLst>
                  <a:ext uri="{FF2B5EF4-FFF2-40B4-BE49-F238E27FC236}">
                    <a16:creationId xmlns:a16="http://schemas.microsoft.com/office/drawing/2014/main" id="{95C590A0-F720-4776-81A5-8BECB59EA687}"/>
                  </a:ext>
                </a:extLst>
              </p:cNvPr>
              <p:cNvSpPr>
                <a:spLocks noChangeArrowheads="1"/>
              </p:cNvSpPr>
              <p:nvPr/>
            </p:nvSpPr>
            <p:spPr bwMode="auto">
              <a:xfrm>
                <a:off x="637405" y="4652927"/>
                <a:ext cx="914400" cy="274787"/>
              </a:xfrm>
              <a:prstGeom prst="homePlate">
                <a:avLst/>
              </a:prstGeom>
              <a:solidFill>
                <a:schemeClr val="tx1"/>
              </a:solidFill>
              <a:ln>
                <a:noFill/>
              </a:ln>
            </p:spPr>
            <p:txBody>
              <a:bodyPr rIns="0" anchor="ctr"/>
              <a:lstStyle/>
              <a:p>
                <a:pPr algn="l"/>
                <a:endParaRPr lang="en-US" sz="1000">
                  <a:solidFill>
                    <a:schemeClr val="bg1"/>
                  </a:solidFill>
                  <a:latin typeface="+mj-lt"/>
                  <a:cs typeface="Arial" charset="0"/>
                </a:endParaRPr>
              </a:p>
            </p:txBody>
          </p:sp>
          <p:sp>
            <p:nvSpPr>
              <p:cNvPr id="289" name="Right Arrow 51">
                <a:extLst>
                  <a:ext uri="{FF2B5EF4-FFF2-40B4-BE49-F238E27FC236}">
                    <a16:creationId xmlns:a16="http://schemas.microsoft.com/office/drawing/2014/main" id="{C52D8D8E-564C-4E43-9271-FCEE2EAEA1B8}"/>
                  </a:ext>
                </a:extLst>
              </p:cNvPr>
              <p:cNvSpPr>
                <a:spLocks noChangeArrowheads="1"/>
              </p:cNvSpPr>
              <p:nvPr/>
            </p:nvSpPr>
            <p:spPr bwMode="auto">
              <a:xfrm>
                <a:off x="637405" y="5768787"/>
                <a:ext cx="914400" cy="274787"/>
              </a:xfrm>
              <a:prstGeom prst="homePlate">
                <a:avLst/>
              </a:prstGeom>
              <a:solidFill>
                <a:schemeClr val="tx1"/>
              </a:solidFill>
              <a:ln>
                <a:noFill/>
              </a:ln>
            </p:spPr>
            <p:txBody>
              <a:bodyPr anchor="ctr"/>
              <a:lstStyle/>
              <a:p>
                <a:pPr algn="l"/>
                <a:endParaRPr lang="en-US" sz="1000">
                  <a:solidFill>
                    <a:schemeClr val="bg1"/>
                  </a:solidFill>
                  <a:latin typeface="+mj-lt"/>
                  <a:cs typeface="Arial" charset="0"/>
                </a:endParaRPr>
              </a:p>
            </p:txBody>
          </p:sp>
        </p:grpSp>
        <p:sp useBgFill="1">
          <p:nvSpPr>
            <p:cNvPr id="284" name="Oval 283">
              <a:extLst>
                <a:ext uri="{FF2B5EF4-FFF2-40B4-BE49-F238E27FC236}">
                  <a16:creationId xmlns:a16="http://schemas.microsoft.com/office/drawing/2014/main" id="{A26304EA-987D-423B-BF95-0621954288CC}"/>
                </a:ext>
              </a:extLst>
            </p:cNvPr>
            <p:cNvSpPr/>
            <p:nvPr/>
          </p:nvSpPr>
          <p:spPr bwMode="auto">
            <a:xfrm>
              <a:off x="4231364" y="4956181"/>
              <a:ext cx="701863" cy="236449"/>
            </a:xfrm>
            <a:prstGeom prst="ellipse">
              <a:avLst/>
            </a:prstGeom>
            <a:solidFill>
              <a:schemeClr val="bg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err="1">
                <a:solidFill>
                  <a:schemeClr val="tx1"/>
                </a:solidFill>
              </a:endParaRPr>
            </a:p>
          </p:txBody>
        </p:sp>
        <p:sp>
          <p:nvSpPr>
            <p:cNvPr id="285" name="Freeform 182">
              <a:extLst>
                <a:ext uri="{FF2B5EF4-FFF2-40B4-BE49-F238E27FC236}">
                  <a16:creationId xmlns:a16="http://schemas.microsoft.com/office/drawing/2014/main" id="{68B1F1F9-0BCB-4E78-BB73-3DCCBA0546F2}"/>
                </a:ext>
              </a:extLst>
            </p:cNvPr>
            <p:cNvSpPr/>
            <p:nvPr/>
          </p:nvSpPr>
          <p:spPr bwMode="auto">
            <a:xfrm>
              <a:off x="4179429" y="4901240"/>
              <a:ext cx="831290" cy="1066171"/>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30710768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49279" y="420202"/>
            <a:ext cx="11029616" cy="1189554"/>
          </a:xfrm>
        </p:spPr>
        <p:txBody>
          <a:bodyPr anchor="ctr"/>
          <a:lstStyle/>
          <a:p>
            <a:r>
              <a:rPr lang="en-GB" dirty="0">
                <a:solidFill>
                  <a:schemeClr val="tx1"/>
                </a:solidFill>
              </a:rPr>
              <a:t>What do you need to know to govern and manage data across a distributed data landscape?</a:t>
            </a:r>
          </a:p>
        </p:txBody>
      </p:sp>
      <p:sp>
        <p:nvSpPr>
          <p:cNvPr id="3" name="Content Placeholder 2"/>
          <p:cNvSpPr>
            <a:spLocks noGrp="1"/>
          </p:cNvSpPr>
          <p:nvPr>
            <p:ph sz="quarter" idx="10"/>
          </p:nvPr>
        </p:nvSpPr>
        <p:spPr>
          <a:xfrm>
            <a:off x="584200" y="1448547"/>
            <a:ext cx="11018838" cy="4833938"/>
          </a:xfrm>
        </p:spPr>
        <p:txBody>
          <a:bodyPr/>
          <a:lstStyle/>
          <a:p>
            <a:r>
              <a:rPr lang="en-GB" dirty="0"/>
              <a:t>What data exists and where is it?</a:t>
            </a:r>
          </a:p>
          <a:p>
            <a:r>
              <a:rPr lang="en-GB" dirty="0"/>
              <a:t>What data needs governed and managed?</a:t>
            </a:r>
          </a:p>
          <a:p>
            <a:r>
              <a:rPr lang="en-GB" dirty="0"/>
              <a:t>How should it be classified, e.g. is it sensitive data such as PII, is it a trade secret?</a:t>
            </a:r>
          </a:p>
          <a:p>
            <a:r>
              <a:rPr lang="en-GB" dirty="0"/>
              <a:t>If the data is structured, what data names is it known by and are there any common data names that it should it be known by?</a:t>
            </a:r>
          </a:p>
          <a:p>
            <a:r>
              <a:rPr lang="en-GB" dirty="0"/>
              <a:t>How good or bad is the quality of the data?</a:t>
            </a:r>
          </a:p>
          <a:p>
            <a:r>
              <a:rPr lang="en-GB" dirty="0"/>
              <a:t>Does it need to be cleaned, transformed, integrated and shared?</a:t>
            </a:r>
          </a:p>
          <a:p>
            <a:r>
              <a:rPr lang="en-GB" dirty="0"/>
              <a:t>Who is responsible for doing that work?</a:t>
            </a:r>
          </a:p>
          <a:p>
            <a:r>
              <a:rPr lang="en-GB" dirty="0"/>
              <a:t>What trusted data is available and how was it produced?</a:t>
            </a:r>
          </a:p>
          <a:p>
            <a:r>
              <a:rPr lang="en-GB" dirty="0"/>
              <a:t>If the data changes should it be kept synchronised?</a:t>
            </a:r>
          </a:p>
          <a:p>
            <a:r>
              <a:rPr lang="en-GB" dirty="0"/>
              <a:t>Who is allowed to access and change master data?</a:t>
            </a:r>
          </a:p>
          <a:p>
            <a:r>
              <a:rPr lang="en-GB" dirty="0"/>
              <a:t>How much power do users have and how are users, applications and scripts audited?</a:t>
            </a:r>
          </a:p>
        </p:txBody>
      </p:sp>
    </p:spTree>
    <p:extLst>
      <p:ext uri="{BB962C8B-B14F-4D97-AF65-F5344CB8AC3E}">
        <p14:creationId xmlns:p14="http://schemas.microsoft.com/office/powerpoint/2010/main" val="11330968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D68B1-0DE8-FE46-BCB2-E992E012E6A1}"/>
              </a:ext>
            </a:extLst>
          </p:cNvPr>
          <p:cNvSpPr>
            <a:spLocks noGrp="1"/>
          </p:cNvSpPr>
          <p:nvPr>
            <p:ph type="title" idx="4294967295"/>
          </p:nvPr>
        </p:nvSpPr>
        <p:spPr>
          <a:xfrm>
            <a:off x="324678" y="479255"/>
            <a:ext cx="11029950" cy="987425"/>
          </a:xfrm>
        </p:spPr>
        <p:txBody>
          <a:bodyPr/>
          <a:lstStyle/>
          <a:p>
            <a:r>
              <a:rPr lang="en-GB" dirty="0">
                <a:solidFill>
                  <a:schemeClr val="tx1"/>
                </a:solidFill>
              </a:rPr>
              <a:t>Need data governance classification schemes to label data so you know how to govern it</a:t>
            </a:r>
          </a:p>
        </p:txBody>
      </p:sp>
      <p:graphicFrame>
        <p:nvGraphicFramePr>
          <p:cNvPr id="4" name="Table 3">
            <a:extLst>
              <a:ext uri="{FF2B5EF4-FFF2-40B4-BE49-F238E27FC236}">
                <a16:creationId xmlns:a16="http://schemas.microsoft.com/office/drawing/2014/main" id="{8A34EB5D-5232-214C-8FE3-ABC5BE66EAA0}"/>
              </a:ext>
            </a:extLst>
          </p:cNvPr>
          <p:cNvGraphicFramePr>
            <a:graphicFrameLocks noGrp="1"/>
          </p:cNvGraphicFramePr>
          <p:nvPr/>
        </p:nvGraphicFramePr>
        <p:xfrm>
          <a:off x="6894682" y="2037625"/>
          <a:ext cx="4714705" cy="2473960"/>
        </p:xfrm>
        <a:graphic>
          <a:graphicData uri="http://schemas.openxmlformats.org/drawingml/2006/table">
            <a:tbl>
              <a:tblPr firstRow="1" bandRow="1">
                <a:tableStyleId>{69012ECD-51FC-41F1-AA8D-1B2483CD663E}</a:tableStyleId>
              </a:tblPr>
              <a:tblGrid>
                <a:gridCol w="1195218">
                  <a:extLst>
                    <a:ext uri="{9D8B030D-6E8A-4147-A177-3AD203B41FA5}">
                      <a16:colId xmlns:a16="http://schemas.microsoft.com/office/drawing/2014/main" val="20000"/>
                    </a:ext>
                  </a:extLst>
                </a:gridCol>
                <a:gridCol w="3519487">
                  <a:extLst>
                    <a:ext uri="{9D8B030D-6E8A-4147-A177-3AD203B41FA5}">
                      <a16:colId xmlns:a16="http://schemas.microsoft.com/office/drawing/2014/main" val="2233820534"/>
                    </a:ext>
                  </a:extLst>
                </a:gridCol>
              </a:tblGrid>
              <a:tr h="274320">
                <a:tc>
                  <a:txBody>
                    <a:bodyPr/>
                    <a:lstStyle/>
                    <a:p>
                      <a:pPr algn="ctr"/>
                      <a:r>
                        <a:rPr lang="en-US" sz="1600"/>
                        <a:t>Retention</a:t>
                      </a:r>
                    </a:p>
                  </a:txBody>
                  <a:tcPr/>
                </a:tc>
                <a:tc>
                  <a:txBody>
                    <a:bodyPr/>
                    <a:lstStyle/>
                    <a:p>
                      <a:pPr algn="ctr"/>
                      <a:r>
                        <a:rPr lang="en-US" sz="1600"/>
                        <a:t>Description</a:t>
                      </a:r>
                    </a:p>
                  </a:txBody>
                  <a:tcPr/>
                </a:tc>
                <a:extLst>
                  <a:ext uri="{0D108BD9-81ED-4DB2-BD59-A6C34878D82A}">
                    <a16:rowId xmlns:a16="http://schemas.microsoft.com/office/drawing/2014/main" val="10000"/>
                  </a:ext>
                </a:extLst>
              </a:tr>
              <a:tr h="370840">
                <a:tc>
                  <a:txBody>
                    <a:bodyPr/>
                    <a:lstStyle/>
                    <a:p>
                      <a:pPr algn="ctr"/>
                      <a:r>
                        <a:rPr lang="en-US" sz="1400">
                          <a:latin typeface="+mj-lt"/>
                        </a:rPr>
                        <a:t>None</a:t>
                      </a:r>
                    </a:p>
                  </a:txBody>
                  <a:tcPr/>
                </a:tc>
                <a:tc>
                  <a:txBody>
                    <a:bodyPr/>
                    <a:lstStyle/>
                    <a:p>
                      <a:pPr algn="l"/>
                      <a:r>
                        <a:rPr lang="en-US" sz="1400"/>
                        <a:t>No need to keep the data</a:t>
                      </a:r>
                    </a:p>
                  </a:txBody>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a:latin typeface="+mj-lt"/>
                        </a:rPr>
                        <a:t>Temporary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a:t>Short lived e.g. keep twitter data for a week</a:t>
                      </a:r>
                    </a:p>
                  </a:txBody>
                  <a:tcPr/>
                </a:tc>
                <a:extLst>
                  <a:ext uri="{0D108BD9-81ED-4DB2-BD59-A6C34878D82A}">
                    <a16:rowId xmlns:a16="http://schemas.microsoft.com/office/drawing/2014/main" val="10002"/>
                  </a:ext>
                </a:extLst>
              </a:tr>
              <a:tr h="370840">
                <a:tc>
                  <a:txBody>
                    <a:bodyPr/>
                    <a:lstStyle/>
                    <a:p>
                      <a:pPr algn="ctr"/>
                      <a:r>
                        <a:rPr lang="en-US" sz="1400">
                          <a:latin typeface="+mj-lt"/>
                        </a:rPr>
                        <a:t>Fixed </a:t>
                      </a:r>
                      <a:r>
                        <a:rPr lang="en-US" sz="1400" baseline="0">
                          <a:latin typeface="+mj-lt"/>
                        </a:rPr>
                        <a:t>period</a:t>
                      </a:r>
                      <a:endParaRPr lang="en-US" sz="1400">
                        <a:latin typeface="+mj-lt"/>
                      </a:endParaRPr>
                    </a:p>
                  </a:txBody>
                  <a:tcPr/>
                </a:tc>
                <a:tc>
                  <a:txBody>
                    <a:bodyPr/>
                    <a:lstStyle/>
                    <a:p>
                      <a:pPr algn="l"/>
                      <a:r>
                        <a:rPr lang="en-US" sz="1400"/>
                        <a:t>Set number of years e.g. keep tax records for 7 years to comply with government laws after which it can be deleted</a:t>
                      </a:r>
                    </a:p>
                  </a:txBody>
                  <a:tcPr/>
                </a:tc>
                <a:extLst>
                  <a:ext uri="{0D108BD9-81ED-4DB2-BD59-A6C34878D82A}">
                    <a16:rowId xmlns:a16="http://schemas.microsoft.com/office/drawing/2014/main" val="10004"/>
                  </a:ext>
                </a:extLst>
              </a:tr>
              <a:tr h="370840">
                <a:tc>
                  <a:txBody>
                    <a:bodyPr/>
                    <a:lstStyle/>
                    <a:p>
                      <a:pPr algn="ctr"/>
                      <a:r>
                        <a:rPr lang="en-US" sz="1400">
                          <a:latin typeface="+mj-lt"/>
                        </a:rPr>
                        <a:t>Permanent</a:t>
                      </a:r>
                    </a:p>
                  </a:txBody>
                  <a:tcPr/>
                </a:tc>
                <a:tc>
                  <a:txBody>
                    <a:bodyPr/>
                    <a:lstStyle/>
                    <a:p>
                      <a:pPr algn="l"/>
                      <a:r>
                        <a:rPr lang="en-US" sz="1400" dirty="0"/>
                        <a:t>Never to be deleted e.g. Legal correspondence</a:t>
                      </a:r>
                    </a:p>
                  </a:txBody>
                  <a:tcPr/>
                </a:tc>
                <a:extLst>
                  <a:ext uri="{0D108BD9-81ED-4DB2-BD59-A6C34878D82A}">
                    <a16:rowId xmlns:a16="http://schemas.microsoft.com/office/drawing/2014/main" val="10005"/>
                  </a:ext>
                </a:extLst>
              </a:tr>
            </a:tbl>
          </a:graphicData>
        </a:graphic>
      </p:graphicFrame>
      <p:graphicFrame>
        <p:nvGraphicFramePr>
          <p:cNvPr id="5" name="Table 4">
            <a:extLst>
              <a:ext uri="{FF2B5EF4-FFF2-40B4-BE49-F238E27FC236}">
                <a16:creationId xmlns:a16="http://schemas.microsoft.com/office/drawing/2014/main" id="{21A804E7-2A80-694E-B8D1-BA9C550751B9}"/>
              </a:ext>
            </a:extLst>
          </p:cNvPr>
          <p:cNvGraphicFramePr>
            <a:graphicFrameLocks noGrp="1"/>
          </p:cNvGraphicFramePr>
          <p:nvPr/>
        </p:nvGraphicFramePr>
        <p:xfrm>
          <a:off x="588263" y="2017713"/>
          <a:ext cx="5653787" cy="3779520"/>
        </p:xfrm>
        <a:graphic>
          <a:graphicData uri="http://schemas.openxmlformats.org/drawingml/2006/table">
            <a:tbl>
              <a:tblPr firstRow="1" bandRow="1">
                <a:tableStyleId>{69012ECD-51FC-41F1-AA8D-1B2483CD663E}</a:tableStyleId>
              </a:tblPr>
              <a:tblGrid>
                <a:gridCol w="1533875">
                  <a:extLst>
                    <a:ext uri="{9D8B030D-6E8A-4147-A177-3AD203B41FA5}">
                      <a16:colId xmlns:a16="http://schemas.microsoft.com/office/drawing/2014/main" val="20000"/>
                    </a:ext>
                  </a:extLst>
                </a:gridCol>
                <a:gridCol w="4119912">
                  <a:extLst>
                    <a:ext uri="{9D8B030D-6E8A-4147-A177-3AD203B41FA5}">
                      <a16:colId xmlns:a16="http://schemas.microsoft.com/office/drawing/2014/main" val="169679728"/>
                    </a:ext>
                  </a:extLst>
                </a:gridCol>
              </a:tblGrid>
              <a:tr h="274320">
                <a:tc>
                  <a:txBody>
                    <a:bodyPr/>
                    <a:lstStyle/>
                    <a:p>
                      <a:pPr algn="ctr"/>
                      <a:r>
                        <a:rPr lang="en-US" sz="1600"/>
                        <a:t>Confidential</a:t>
                      </a:r>
                    </a:p>
                  </a:txBody>
                  <a:tcPr/>
                </a:tc>
                <a:tc>
                  <a:txBody>
                    <a:bodyPr/>
                    <a:lstStyle/>
                    <a:p>
                      <a:pPr algn="ctr"/>
                      <a:r>
                        <a:rPr lang="en-US" sz="1600"/>
                        <a:t>Description</a:t>
                      </a:r>
                    </a:p>
                  </a:txBody>
                  <a:tcPr/>
                </a:tc>
                <a:extLst>
                  <a:ext uri="{0D108BD9-81ED-4DB2-BD59-A6C34878D82A}">
                    <a16:rowId xmlns:a16="http://schemas.microsoft.com/office/drawing/2014/main" val="10000"/>
                  </a:ext>
                </a:extLst>
              </a:tr>
              <a:tr h="370840">
                <a:tc>
                  <a:txBody>
                    <a:bodyPr/>
                    <a:lstStyle/>
                    <a:p>
                      <a:pPr algn="ctr"/>
                      <a:r>
                        <a:rPr lang="en-US" sz="1400">
                          <a:latin typeface="+mj-lt"/>
                        </a:rPr>
                        <a:t>Public</a:t>
                      </a:r>
                    </a:p>
                  </a:txBody>
                  <a:tcPr/>
                </a:tc>
                <a:tc>
                  <a:txBody>
                    <a:bodyPr/>
                    <a:lstStyle/>
                    <a:p>
                      <a:pPr algn="l"/>
                      <a:r>
                        <a:rPr lang="en-US" sz="1400"/>
                        <a:t>Anyone can access, Can be sent to anyone e.g. open government data</a:t>
                      </a:r>
                    </a:p>
                  </a:txBody>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mj-lt"/>
                        </a:rPr>
                        <a:t>Internal use only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a:t>Employees only can access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a:t>Cannot be sent outside the company</a:t>
                      </a:r>
                    </a:p>
                  </a:txBody>
                  <a:tcPr/>
                </a:tc>
                <a:extLst>
                  <a:ext uri="{0D108BD9-81ED-4DB2-BD59-A6C34878D82A}">
                    <a16:rowId xmlns:a16="http://schemas.microsoft.com/office/drawing/2014/main" val="10002"/>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aseline="0">
                          <a:latin typeface="+mj-lt"/>
                        </a:rPr>
                        <a:t>Confidential</a:t>
                      </a:r>
                      <a:endParaRPr lang="en-US" sz="140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Should be shared only if needed for a specific task Cannot be sent outside the company without a non-disclosure agreement</a:t>
                      </a:r>
                    </a:p>
                  </a:txBody>
                  <a:tcPr/>
                </a:tc>
                <a:extLst>
                  <a:ext uri="{0D108BD9-81ED-4DB2-BD59-A6C34878D82A}">
                    <a16:rowId xmlns:a16="http://schemas.microsoft.com/office/drawing/2014/main" val="1000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mj-lt"/>
                        </a:rPr>
                        <a:t>Sensitive (PII)</a:t>
                      </a:r>
                      <a:r>
                        <a:rPr lang="en-GB" sz="1400">
                          <a:solidFill>
                            <a:schemeClr val="tx1"/>
                          </a:solidFill>
                          <a:latin typeface="+mj-lt"/>
                        </a:rPr>
                        <a:t> </a:t>
                      </a:r>
                      <a:r>
                        <a:rPr lang="en-GB" sz="1200">
                          <a:solidFill>
                            <a:schemeClr val="tx1"/>
                          </a:solidFill>
                          <a:latin typeface="+mj-lt"/>
                        </a:rPr>
                        <a:t>Personally identifiable information</a:t>
                      </a:r>
                      <a:endParaRPr lang="en-GB" sz="1400">
                        <a:solidFill>
                          <a:schemeClr val="tx1"/>
                        </a:solidFill>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Must be masked and shared only on a need to know basis for a limited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Cannot be sent to unauthorized personnel or outside the company</a:t>
                      </a:r>
                    </a:p>
                  </a:txBody>
                  <a:tcPr/>
                </a:tc>
                <a:extLst>
                  <a:ext uri="{0D108BD9-81ED-4DB2-BD59-A6C34878D82A}">
                    <a16:rowId xmlns:a16="http://schemas.microsoft.com/office/drawing/2014/main" val="10004"/>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a:latin typeface="+mj-lt"/>
                        </a:rPr>
                        <a:t>Restricted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Only to be shared with named individuals who are accountable for its protection e.g. legal documents, Trade secret (Coca Cola recipe)</a:t>
                      </a:r>
                    </a:p>
                  </a:txBody>
                  <a:tcPr/>
                </a:tc>
                <a:extLst>
                  <a:ext uri="{0D108BD9-81ED-4DB2-BD59-A6C34878D82A}">
                    <a16:rowId xmlns:a16="http://schemas.microsoft.com/office/drawing/2014/main" val="10005"/>
                  </a:ext>
                </a:extLst>
              </a:tr>
            </a:tbl>
          </a:graphicData>
        </a:graphic>
      </p:graphicFrame>
      <p:sp>
        <p:nvSpPr>
          <p:cNvPr id="6" name="TextBox 5">
            <a:extLst>
              <a:ext uri="{FF2B5EF4-FFF2-40B4-BE49-F238E27FC236}">
                <a16:creationId xmlns:a16="http://schemas.microsoft.com/office/drawing/2014/main" id="{30441E25-F40C-F448-A76B-68031C98B4ED}"/>
              </a:ext>
            </a:extLst>
          </p:cNvPr>
          <p:cNvSpPr txBox="1"/>
          <p:nvPr/>
        </p:nvSpPr>
        <p:spPr>
          <a:xfrm>
            <a:off x="6894682" y="1602715"/>
            <a:ext cx="4338096" cy="276999"/>
          </a:xfrm>
          <a:prstGeom prst="rect">
            <a:avLst/>
          </a:prstGeom>
          <a:noFill/>
        </p:spPr>
        <p:txBody>
          <a:bodyPr wrap="square" lIns="0" tIns="0" rIns="0" bIns="0" rtlCol="0">
            <a:spAutoFit/>
          </a:bodyPr>
          <a:lstStyle/>
          <a:p>
            <a:r>
              <a:rPr lang="en-GB">
                <a:solidFill>
                  <a:schemeClr val="tx1"/>
                </a:solidFill>
                <a:latin typeface="+mj-lt"/>
              </a:rPr>
              <a:t>Data retention classification scheme</a:t>
            </a:r>
          </a:p>
        </p:txBody>
      </p:sp>
      <p:sp>
        <p:nvSpPr>
          <p:cNvPr id="7" name="TextBox 6">
            <a:extLst>
              <a:ext uri="{FF2B5EF4-FFF2-40B4-BE49-F238E27FC236}">
                <a16:creationId xmlns:a16="http://schemas.microsoft.com/office/drawing/2014/main" id="{AE7F44DF-6290-194C-B2F9-88E63E791432}"/>
              </a:ext>
            </a:extLst>
          </p:cNvPr>
          <p:cNvSpPr txBox="1"/>
          <p:nvPr/>
        </p:nvSpPr>
        <p:spPr>
          <a:xfrm>
            <a:off x="588263" y="1602716"/>
            <a:ext cx="5079273" cy="276999"/>
          </a:xfrm>
          <a:prstGeom prst="rect">
            <a:avLst/>
          </a:prstGeom>
          <a:noFill/>
        </p:spPr>
        <p:txBody>
          <a:bodyPr wrap="square" lIns="0" tIns="0" rIns="0" bIns="0" rtlCol="0">
            <a:spAutoFit/>
          </a:bodyPr>
          <a:lstStyle/>
          <a:p>
            <a:r>
              <a:rPr lang="en-GB" dirty="0">
                <a:solidFill>
                  <a:schemeClr val="tx1"/>
                </a:solidFill>
                <a:latin typeface="+mj-lt"/>
              </a:rPr>
              <a:t>Data confidentiality classification scheme</a:t>
            </a:r>
          </a:p>
        </p:txBody>
      </p:sp>
    </p:spTree>
    <p:extLst>
      <p:ext uri="{BB962C8B-B14F-4D97-AF65-F5344CB8AC3E}">
        <p14:creationId xmlns:p14="http://schemas.microsoft.com/office/powerpoint/2010/main" val="10029928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E0EFB9-CE0E-254D-A2D6-3787795CA543}"/>
              </a:ext>
            </a:extLst>
          </p:cNvPr>
          <p:cNvSpPr>
            <a:spLocks noGrp="1"/>
          </p:cNvSpPr>
          <p:nvPr>
            <p:ph type="title" idx="4294967295"/>
          </p:nvPr>
        </p:nvSpPr>
        <p:spPr>
          <a:xfrm>
            <a:off x="338003" y="411800"/>
            <a:ext cx="11029950" cy="857117"/>
          </a:xfrm>
        </p:spPr>
        <p:txBody>
          <a:bodyPr anchor="ctr"/>
          <a:lstStyle/>
          <a:p>
            <a:r>
              <a:rPr lang="en-GB">
                <a:solidFill>
                  <a:schemeClr val="tx1"/>
                </a:solidFill>
              </a:rPr>
              <a:t>Roles and responsibilities for accountability</a:t>
            </a:r>
          </a:p>
        </p:txBody>
      </p:sp>
      <p:sp>
        <p:nvSpPr>
          <p:cNvPr id="2" name="TextBox 1">
            <a:extLst>
              <a:ext uri="{FF2B5EF4-FFF2-40B4-BE49-F238E27FC236}">
                <a16:creationId xmlns:a16="http://schemas.microsoft.com/office/drawing/2014/main" id="{F7849115-5628-7746-B62D-74F5BE73EE03}"/>
              </a:ext>
            </a:extLst>
          </p:cNvPr>
          <p:cNvSpPr txBox="1"/>
          <p:nvPr/>
        </p:nvSpPr>
        <p:spPr>
          <a:xfrm>
            <a:off x="7831080" y="5857827"/>
            <a:ext cx="1776448" cy="338554"/>
          </a:xfrm>
          <a:prstGeom prst="rect">
            <a:avLst/>
          </a:prstGeom>
          <a:noFill/>
        </p:spPr>
        <p:txBody>
          <a:bodyPr wrap="none" rtlCol="0">
            <a:spAutoFit/>
          </a:bodyPr>
          <a:lstStyle/>
          <a:p>
            <a:pPr algn="ctr"/>
            <a:r>
              <a:rPr lang="en-GB" sz="1600">
                <a:solidFill>
                  <a:schemeClr val="tx1"/>
                </a:solidFill>
              </a:rPr>
              <a:t>Department head</a:t>
            </a:r>
          </a:p>
        </p:txBody>
      </p:sp>
      <p:sp>
        <p:nvSpPr>
          <p:cNvPr id="21" name="TextBox 20">
            <a:extLst>
              <a:ext uri="{FF2B5EF4-FFF2-40B4-BE49-F238E27FC236}">
                <a16:creationId xmlns:a16="http://schemas.microsoft.com/office/drawing/2014/main" id="{A040DC6C-93AD-8642-AE5E-DC7ED811F81E}"/>
              </a:ext>
            </a:extLst>
          </p:cNvPr>
          <p:cNvSpPr txBox="1"/>
          <p:nvPr/>
        </p:nvSpPr>
        <p:spPr>
          <a:xfrm>
            <a:off x="10796066" y="5857827"/>
            <a:ext cx="346569" cy="338554"/>
          </a:xfrm>
          <a:prstGeom prst="rect">
            <a:avLst/>
          </a:prstGeom>
          <a:noFill/>
        </p:spPr>
        <p:txBody>
          <a:bodyPr wrap="none" rtlCol="0">
            <a:spAutoFit/>
          </a:bodyPr>
          <a:lstStyle/>
          <a:p>
            <a:pPr algn="ctr"/>
            <a:r>
              <a:rPr lang="en-GB" sz="1600">
                <a:solidFill>
                  <a:schemeClr val="tx1"/>
                </a:solidFill>
              </a:rPr>
              <a:t>IT</a:t>
            </a:r>
          </a:p>
        </p:txBody>
      </p:sp>
      <p:sp>
        <p:nvSpPr>
          <p:cNvPr id="28" name="TextBox 27">
            <a:extLst>
              <a:ext uri="{FF2B5EF4-FFF2-40B4-BE49-F238E27FC236}">
                <a16:creationId xmlns:a16="http://schemas.microsoft.com/office/drawing/2014/main" id="{A9053339-EA4E-FA4B-980F-6249F14B064D}"/>
              </a:ext>
            </a:extLst>
          </p:cNvPr>
          <p:cNvSpPr txBox="1"/>
          <p:nvPr/>
        </p:nvSpPr>
        <p:spPr>
          <a:xfrm>
            <a:off x="3938526" y="5857827"/>
            <a:ext cx="561372" cy="338554"/>
          </a:xfrm>
          <a:prstGeom prst="rect">
            <a:avLst/>
          </a:prstGeom>
          <a:noFill/>
        </p:spPr>
        <p:txBody>
          <a:bodyPr wrap="none" rtlCol="0">
            <a:spAutoFit/>
          </a:bodyPr>
          <a:lstStyle/>
          <a:p>
            <a:pPr algn="ctr"/>
            <a:r>
              <a:rPr lang="en-GB" sz="1600">
                <a:solidFill>
                  <a:schemeClr val="tx1"/>
                </a:solidFill>
              </a:rPr>
              <a:t>CxO</a:t>
            </a:r>
          </a:p>
        </p:txBody>
      </p:sp>
      <p:sp>
        <p:nvSpPr>
          <p:cNvPr id="29" name="TextBox 28">
            <a:extLst>
              <a:ext uri="{FF2B5EF4-FFF2-40B4-BE49-F238E27FC236}">
                <a16:creationId xmlns:a16="http://schemas.microsoft.com/office/drawing/2014/main" id="{CD79ED3B-8179-824B-8F1A-5D83C94F8CD0}"/>
              </a:ext>
            </a:extLst>
          </p:cNvPr>
          <p:cNvSpPr txBox="1"/>
          <p:nvPr/>
        </p:nvSpPr>
        <p:spPr>
          <a:xfrm>
            <a:off x="1222649" y="5857827"/>
            <a:ext cx="1493036" cy="338554"/>
          </a:xfrm>
          <a:prstGeom prst="rect">
            <a:avLst/>
          </a:prstGeom>
          <a:noFill/>
        </p:spPr>
        <p:txBody>
          <a:bodyPr wrap="none" rtlCol="0">
            <a:spAutoFit/>
          </a:bodyPr>
          <a:lstStyle/>
          <a:p>
            <a:pPr algn="ctr"/>
            <a:r>
              <a:rPr lang="en-GB" sz="1600">
                <a:solidFill>
                  <a:schemeClr val="tx1"/>
                </a:solidFill>
              </a:rPr>
              <a:t>GRC Manager </a:t>
            </a:r>
          </a:p>
        </p:txBody>
      </p:sp>
      <p:sp>
        <p:nvSpPr>
          <p:cNvPr id="31" name="TextBox 30">
            <a:extLst>
              <a:ext uri="{FF2B5EF4-FFF2-40B4-BE49-F238E27FC236}">
                <a16:creationId xmlns:a16="http://schemas.microsoft.com/office/drawing/2014/main" id="{9CC1938E-78EE-084D-AD61-8395F0FBC70C}"/>
              </a:ext>
            </a:extLst>
          </p:cNvPr>
          <p:cNvSpPr txBox="1"/>
          <p:nvPr/>
        </p:nvSpPr>
        <p:spPr>
          <a:xfrm>
            <a:off x="6138077" y="5857827"/>
            <a:ext cx="662361" cy="338554"/>
          </a:xfrm>
          <a:prstGeom prst="rect">
            <a:avLst/>
          </a:prstGeom>
          <a:noFill/>
        </p:spPr>
        <p:txBody>
          <a:bodyPr wrap="none" rtlCol="0">
            <a:spAutoFit/>
          </a:bodyPr>
          <a:lstStyle/>
          <a:p>
            <a:pPr algn="ctr"/>
            <a:r>
              <a:rPr lang="en-GB" sz="1600">
                <a:solidFill>
                  <a:schemeClr val="tx1"/>
                </a:solidFill>
              </a:rPr>
              <a:t>Legal</a:t>
            </a:r>
          </a:p>
        </p:txBody>
      </p:sp>
      <p:sp>
        <p:nvSpPr>
          <p:cNvPr id="32" name="TextBox 31">
            <a:extLst>
              <a:ext uri="{FF2B5EF4-FFF2-40B4-BE49-F238E27FC236}">
                <a16:creationId xmlns:a16="http://schemas.microsoft.com/office/drawing/2014/main" id="{A568EAAE-8185-C44D-9DBF-1AEFD3E20C15}"/>
              </a:ext>
            </a:extLst>
          </p:cNvPr>
          <p:cNvSpPr txBox="1"/>
          <p:nvPr/>
        </p:nvSpPr>
        <p:spPr>
          <a:xfrm>
            <a:off x="588263" y="6405029"/>
            <a:ext cx="2651688" cy="161583"/>
          </a:xfrm>
          <a:prstGeom prst="rect">
            <a:avLst/>
          </a:prstGeom>
          <a:noFill/>
        </p:spPr>
        <p:txBody>
          <a:bodyPr wrap="square" lIns="0" tIns="0" rIns="0" bIns="0" rtlCol="0">
            <a:spAutoFit/>
          </a:bodyPr>
          <a:lstStyle>
            <a:defPPr>
              <a:defRPr lang="en-US"/>
            </a:defPPr>
            <a:lvl1pPr>
              <a:defRPr sz="1050"/>
            </a:lvl1pPr>
          </a:lstStyle>
          <a:p>
            <a:r>
              <a:rPr lang="en-GB"/>
              <a:t>GRC = Governance, Risk and Compliance </a:t>
            </a:r>
          </a:p>
        </p:txBody>
      </p:sp>
      <p:sp>
        <p:nvSpPr>
          <p:cNvPr id="19" name="Rectangle 18">
            <a:extLst>
              <a:ext uri="{FF2B5EF4-FFF2-40B4-BE49-F238E27FC236}">
                <a16:creationId xmlns:a16="http://schemas.microsoft.com/office/drawing/2014/main" id="{EBCA2E69-CF49-4414-BCFD-48097DA17487}"/>
              </a:ext>
            </a:extLst>
          </p:cNvPr>
          <p:cNvSpPr/>
          <p:nvPr/>
        </p:nvSpPr>
        <p:spPr>
          <a:xfrm>
            <a:off x="1459150" y="1267569"/>
            <a:ext cx="9970850" cy="3262432"/>
          </a:xfrm>
          <a:prstGeom prst="rect">
            <a:avLst/>
          </a:prstGeom>
        </p:spPr>
        <p:txBody>
          <a:bodyPr wrap="square" tIns="0" bIns="0">
            <a:spAutoFit/>
          </a:bodyPr>
          <a:lstStyle/>
          <a:p>
            <a:pPr marL="228600" indent="-228600" defTabSz="932742">
              <a:spcBef>
                <a:spcPct val="20000"/>
              </a:spcBef>
              <a:buClr>
                <a:schemeClr val="accent1"/>
              </a:buClr>
              <a:buSzPct val="90000"/>
              <a:buFont typeface="Wingdings" panose="05000000000000000000" pitchFamily="2" charset="2"/>
              <a:buChar char=""/>
            </a:pPr>
            <a:r>
              <a:rPr lang="en-US" sz="2000" dirty="0">
                <a:gradFill>
                  <a:gsLst>
                    <a:gs pos="1250">
                      <a:schemeClr val="tx1"/>
                    </a:gs>
                    <a:gs pos="100000">
                      <a:schemeClr val="tx1"/>
                    </a:gs>
                  </a:gsLst>
                  <a:lin ang="5400000" scaled="0"/>
                </a:gradFill>
                <a:cs typeface="Segoe UI" panose="020B0502040204020203" pitchFamily="34" charset="0"/>
              </a:rPr>
              <a:t>Who sets success metrics &amp; monitors how well the governance program is working? </a:t>
            </a:r>
          </a:p>
          <a:p>
            <a:pPr marL="228600" indent="-228600" defTabSz="932742">
              <a:spcBef>
                <a:spcPct val="20000"/>
              </a:spcBef>
              <a:buClr>
                <a:schemeClr val="accent1"/>
              </a:buClr>
              <a:buSzPct val="90000"/>
              <a:buFont typeface="Wingdings" panose="05000000000000000000" pitchFamily="2" charset="2"/>
              <a:buChar char=""/>
            </a:pPr>
            <a:r>
              <a:rPr lang="en-US" sz="2000" dirty="0">
                <a:gradFill>
                  <a:gsLst>
                    <a:gs pos="1250">
                      <a:schemeClr val="tx1"/>
                    </a:gs>
                    <a:gs pos="100000">
                      <a:schemeClr val="tx1"/>
                    </a:gs>
                  </a:gsLst>
                  <a:lin ang="5400000" scaled="0"/>
                </a:gradFill>
                <a:cs typeface="Segoe UI" panose="020B0502040204020203" pitchFamily="34" charset="0"/>
              </a:rPr>
              <a:t>Who are the data owners?</a:t>
            </a:r>
          </a:p>
          <a:p>
            <a:pPr marL="228600" indent="-228600" defTabSz="932742">
              <a:spcBef>
                <a:spcPct val="20000"/>
              </a:spcBef>
              <a:buClr>
                <a:schemeClr val="accent1"/>
              </a:buClr>
              <a:buSzPct val="90000"/>
              <a:buFont typeface="Wingdings" panose="05000000000000000000" pitchFamily="2" charset="2"/>
              <a:buChar char=""/>
            </a:pPr>
            <a:r>
              <a:rPr lang="en-US" sz="2000" dirty="0">
                <a:gradFill>
                  <a:gsLst>
                    <a:gs pos="1250">
                      <a:schemeClr val="tx1"/>
                    </a:gs>
                    <a:gs pos="100000">
                      <a:schemeClr val="tx1"/>
                    </a:gs>
                  </a:gsLst>
                  <a:lin ang="5400000" scaled="0"/>
                </a:gradFill>
                <a:cs typeface="Segoe UI" panose="020B0502040204020203" pitchFamily="34" charset="0"/>
              </a:rPr>
              <a:t>Who defines and maintains a business glossary?</a:t>
            </a:r>
          </a:p>
          <a:p>
            <a:pPr marL="228600" indent="-228600" defTabSz="932742">
              <a:spcBef>
                <a:spcPct val="20000"/>
              </a:spcBef>
              <a:buClr>
                <a:schemeClr val="accent1"/>
              </a:buClr>
              <a:buSzPct val="90000"/>
              <a:buFont typeface="Wingdings" panose="05000000000000000000" pitchFamily="2" charset="2"/>
              <a:buChar char=""/>
            </a:pPr>
            <a:r>
              <a:rPr lang="en-US" sz="2000" dirty="0">
                <a:gradFill>
                  <a:gsLst>
                    <a:gs pos="1250">
                      <a:schemeClr val="tx1"/>
                    </a:gs>
                    <a:gs pos="100000">
                      <a:schemeClr val="tx1"/>
                    </a:gs>
                  </a:gsLst>
                  <a:lin ang="5400000" scaled="0"/>
                </a:gradFill>
                <a:cs typeface="Segoe UI" panose="020B0502040204020203" pitchFamily="34" charset="0"/>
              </a:rPr>
              <a:t>Who creates and maintains policies on access security?</a:t>
            </a:r>
          </a:p>
          <a:p>
            <a:pPr marL="228600" indent="-228600" defTabSz="932742">
              <a:spcBef>
                <a:spcPct val="20000"/>
              </a:spcBef>
              <a:buClr>
                <a:schemeClr val="accent1"/>
              </a:buClr>
              <a:buSzPct val="90000"/>
              <a:buFont typeface="Wingdings" panose="05000000000000000000" pitchFamily="2" charset="2"/>
              <a:buChar char=""/>
            </a:pPr>
            <a:r>
              <a:rPr lang="en-US" sz="2000" dirty="0">
                <a:gradFill>
                  <a:gsLst>
                    <a:gs pos="1250">
                      <a:schemeClr val="tx1"/>
                    </a:gs>
                    <a:gs pos="100000">
                      <a:schemeClr val="tx1"/>
                    </a:gs>
                  </a:gsLst>
                  <a:lin ang="5400000" scaled="0"/>
                </a:gradFill>
                <a:cs typeface="Segoe UI" panose="020B0502040204020203" pitchFamily="34" charset="0"/>
              </a:rPr>
              <a:t>Who is protecting PII data privacy for compliance with GDPR &amp; CCPA?</a:t>
            </a:r>
          </a:p>
          <a:p>
            <a:pPr marL="228600" indent="-228600" defTabSz="932742">
              <a:spcBef>
                <a:spcPct val="20000"/>
              </a:spcBef>
              <a:buClr>
                <a:schemeClr val="accent1"/>
              </a:buClr>
              <a:buSzPct val="90000"/>
              <a:buFont typeface="Wingdings" panose="05000000000000000000" pitchFamily="2" charset="2"/>
              <a:buChar char=""/>
            </a:pPr>
            <a:r>
              <a:rPr lang="en-US" sz="2000" dirty="0">
                <a:gradFill>
                  <a:gsLst>
                    <a:gs pos="1250">
                      <a:schemeClr val="tx1"/>
                    </a:gs>
                    <a:gs pos="100000">
                      <a:schemeClr val="tx1"/>
                    </a:gs>
                  </a:gsLst>
                  <a:lin ang="5400000" scaled="0"/>
                </a:gradFill>
                <a:cs typeface="Segoe UI" panose="020B0502040204020203" pitchFamily="34" charset="0"/>
              </a:rPr>
              <a:t>Who is looking after the quality of product data across all brochures and partner websites?</a:t>
            </a:r>
          </a:p>
          <a:p>
            <a:pPr marL="228600" indent="-228600" defTabSz="932742">
              <a:spcBef>
                <a:spcPct val="20000"/>
              </a:spcBef>
              <a:buClr>
                <a:schemeClr val="accent1"/>
              </a:buClr>
              <a:buSzPct val="90000"/>
              <a:buFont typeface="Wingdings" panose="05000000000000000000" pitchFamily="2" charset="2"/>
              <a:buChar char=""/>
            </a:pPr>
            <a:r>
              <a:rPr lang="en-US" sz="2000" dirty="0">
                <a:gradFill>
                  <a:gsLst>
                    <a:gs pos="1250">
                      <a:schemeClr val="tx1"/>
                    </a:gs>
                    <a:gs pos="100000">
                      <a:schemeClr val="tx1"/>
                    </a:gs>
                  </a:gsLst>
                  <a:lin ang="5400000" scaled="0"/>
                </a:gradFill>
                <a:cs typeface="Segoe UI" panose="020B0502040204020203" pitchFamily="34" charset="0"/>
              </a:rPr>
              <a:t>Who ensures customer data is consistent across all systems?</a:t>
            </a:r>
          </a:p>
          <a:p>
            <a:pPr marL="228600" indent="-228600" defTabSz="932742">
              <a:spcBef>
                <a:spcPct val="20000"/>
              </a:spcBef>
              <a:buClr>
                <a:schemeClr val="accent1"/>
              </a:buClr>
              <a:buSzPct val="90000"/>
              <a:buFont typeface="Wingdings" panose="05000000000000000000" pitchFamily="2" charset="2"/>
              <a:buChar char=""/>
            </a:pPr>
            <a:r>
              <a:rPr lang="en-US" sz="2000" dirty="0">
                <a:gradFill>
                  <a:gsLst>
                    <a:gs pos="1250">
                      <a:schemeClr val="tx1"/>
                    </a:gs>
                    <a:gs pos="100000">
                      <a:schemeClr val="tx1"/>
                    </a:gs>
                  </a:gsLst>
                  <a:lin ang="5400000" scaled="0"/>
                </a:gradFill>
                <a:cs typeface="Segoe UI" panose="020B0502040204020203" pitchFamily="34" charset="0"/>
              </a:rPr>
              <a:t>Who is policing external subscription data usage vs license?</a:t>
            </a:r>
          </a:p>
          <a:p>
            <a:pPr marL="228600" indent="-228600" defTabSz="932742">
              <a:spcBef>
                <a:spcPct val="20000"/>
              </a:spcBef>
              <a:buClr>
                <a:schemeClr val="accent1"/>
              </a:buClr>
              <a:buSzPct val="90000"/>
              <a:buFont typeface="Wingdings" panose="05000000000000000000" pitchFamily="2" charset="2"/>
              <a:buChar char=""/>
            </a:pPr>
            <a:r>
              <a:rPr lang="en-US" sz="2000" dirty="0">
                <a:gradFill>
                  <a:gsLst>
                    <a:gs pos="1250">
                      <a:schemeClr val="tx1"/>
                    </a:gs>
                    <a:gs pos="100000">
                      <a:schemeClr val="tx1"/>
                    </a:gs>
                  </a:gsLst>
                  <a:lin ang="5400000" scaled="0"/>
                </a:gradFill>
                <a:cs typeface="Segoe UI" panose="020B0502040204020203" pitchFamily="34" charset="0"/>
              </a:rPr>
              <a:t>Who is policing privileged users like DBAs?</a:t>
            </a:r>
          </a:p>
        </p:txBody>
      </p:sp>
      <p:grpSp>
        <p:nvGrpSpPr>
          <p:cNvPr id="20" name="Group 19">
            <a:extLst>
              <a:ext uri="{FF2B5EF4-FFF2-40B4-BE49-F238E27FC236}">
                <a16:creationId xmlns:a16="http://schemas.microsoft.com/office/drawing/2014/main" id="{E2CFD300-2C40-40E5-A97C-F4F9AD88DCEF}"/>
              </a:ext>
            </a:extLst>
          </p:cNvPr>
          <p:cNvGrpSpPr/>
          <p:nvPr/>
        </p:nvGrpSpPr>
        <p:grpSpPr>
          <a:xfrm>
            <a:off x="584201" y="1256837"/>
            <a:ext cx="793338" cy="793338"/>
            <a:chOff x="5734029" y="3067049"/>
            <a:chExt cx="723520" cy="723519"/>
          </a:xfrm>
        </p:grpSpPr>
        <p:sp>
          <p:nvSpPr>
            <p:cNvPr id="22" name="Oval 21" descr="Badge Question Mark">
              <a:extLst>
                <a:ext uri="{FF2B5EF4-FFF2-40B4-BE49-F238E27FC236}">
                  <a16:creationId xmlns:a16="http://schemas.microsoft.com/office/drawing/2014/main" id="{1991AD28-6778-4632-B693-959B7217267E}"/>
                </a:ext>
              </a:extLst>
            </p:cNvPr>
            <p:cNvSpPr/>
            <p:nvPr/>
          </p:nvSpPr>
          <p:spPr>
            <a:xfrm>
              <a:off x="5734029" y="3067049"/>
              <a:ext cx="723520" cy="723519"/>
            </a:xfrm>
            <a:prstGeom prst="ellipse">
              <a:avLst/>
            </a:prstGeom>
            <a:solidFill>
              <a:schemeClr val="bg2"/>
            </a:solidFill>
            <a:ln w="9525" cap="flat">
              <a:noFill/>
              <a:prstDash val="solid"/>
              <a:miter/>
            </a:ln>
          </p:spPr>
          <p:txBody>
            <a:bodyPr rtlCol="0" anchor="ctr"/>
            <a:lstStyle/>
            <a:p>
              <a:endParaRPr lang="en-US"/>
            </a:p>
          </p:txBody>
        </p:sp>
        <p:sp>
          <p:nvSpPr>
            <p:cNvPr id="23" name="Freeform: Shape 22" descr="Badge Question Mark">
              <a:extLst>
                <a:ext uri="{FF2B5EF4-FFF2-40B4-BE49-F238E27FC236}">
                  <a16:creationId xmlns:a16="http://schemas.microsoft.com/office/drawing/2014/main" id="{DC9E5AA0-E913-45E4-A32C-B510915FF61D}"/>
                </a:ext>
              </a:extLst>
            </p:cNvPr>
            <p:cNvSpPr/>
            <p:nvPr/>
          </p:nvSpPr>
          <p:spPr>
            <a:xfrm>
              <a:off x="5962173" y="3209940"/>
              <a:ext cx="267271" cy="438134"/>
            </a:xfrm>
            <a:custGeom>
              <a:avLst/>
              <a:gdLst>
                <a:gd name="connsiteX0" fmla="*/ 134636 w 267271"/>
                <a:gd name="connsiteY0" fmla="*/ 359046 h 438134"/>
                <a:gd name="connsiteX1" fmla="*/ 162575 w 267271"/>
                <a:gd name="connsiteY1" fmla="*/ 370576 h 438134"/>
                <a:gd name="connsiteX2" fmla="*/ 162649 w 267271"/>
                <a:gd name="connsiteY2" fmla="*/ 370649 h 438134"/>
                <a:gd name="connsiteX3" fmla="*/ 171116 w 267271"/>
                <a:gd name="connsiteY3" fmla="*/ 383289 h 438134"/>
                <a:gd name="connsiteX4" fmla="*/ 174212 w 267271"/>
                <a:gd name="connsiteY4" fmla="*/ 398710 h 438134"/>
                <a:gd name="connsiteX5" fmla="*/ 171059 w 267271"/>
                <a:gd name="connsiteY5" fmla="*/ 414074 h 438134"/>
                <a:gd name="connsiteX6" fmla="*/ 171059 w 267271"/>
                <a:gd name="connsiteY6" fmla="*/ 414093 h 438134"/>
                <a:gd name="connsiteX7" fmla="*/ 150104 w 267271"/>
                <a:gd name="connsiteY7" fmla="*/ 435048 h 438134"/>
                <a:gd name="connsiteX8" fmla="*/ 134779 w 267271"/>
                <a:gd name="connsiteY8" fmla="*/ 438134 h 438134"/>
                <a:gd name="connsiteX9" fmla="*/ 106727 w 267271"/>
                <a:gd name="connsiteY9" fmla="*/ 426580 h 438134"/>
                <a:gd name="connsiteX10" fmla="*/ 98260 w 267271"/>
                <a:gd name="connsiteY10" fmla="*/ 414055 h 438134"/>
                <a:gd name="connsiteX11" fmla="*/ 95164 w 267271"/>
                <a:gd name="connsiteY11" fmla="*/ 398710 h 438134"/>
                <a:gd name="connsiteX12" fmla="*/ 106727 w 267271"/>
                <a:gd name="connsiteY12" fmla="*/ 370649 h 438134"/>
                <a:gd name="connsiteX13" fmla="*/ 134636 w 267271"/>
                <a:gd name="connsiteY13" fmla="*/ 359046 h 438134"/>
                <a:gd name="connsiteX14" fmla="*/ 133585 w 267271"/>
                <a:gd name="connsiteY14" fmla="*/ 0 h 438134"/>
                <a:gd name="connsiteX15" fmla="*/ 267271 w 267271"/>
                <a:gd name="connsiteY15" fmla="*/ 133586 h 438134"/>
                <a:gd name="connsiteX16" fmla="*/ 204692 w 267271"/>
                <a:gd name="connsiteY16" fmla="*/ 246815 h 438134"/>
                <a:gd name="connsiteX17" fmla="*/ 204692 w 267271"/>
                <a:gd name="connsiteY17" fmla="*/ 246834 h 438134"/>
                <a:gd name="connsiteX18" fmla="*/ 162201 w 267271"/>
                <a:gd name="connsiteY18" fmla="*/ 320919 h 438134"/>
                <a:gd name="connsiteX19" fmla="*/ 105051 w 267271"/>
                <a:gd name="connsiteY19" fmla="*/ 320919 h 438134"/>
                <a:gd name="connsiteX20" fmla="*/ 174260 w 267271"/>
                <a:gd name="connsiteY20" fmla="*/ 198457 h 438134"/>
                <a:gd name="connsiteX21" fmla="*/ 198441 w 267271"/>
                <a:gd name="connsiteY21" fmla="*/ 93027 h 438134"/>
                <a:gd name="connsiteX22" fmla="*/ 93011 w 267271"/>
                <a:gd name="connsiteY22" fmla="*/ 68846 h 438134"/>
                <a:gd name="connsiteX23" fmla="*/ 57150 w 267271"/>
                <a:gd name="connsiteY23" fmla="*/ 133686 h 438134"/>
                <a:gd name="connsiteX24" fmla="*/ 0 w 267271"/>
                <a:gd name="connsiteY24" fmla="*/ 133686 h 438134"/>
                <a:gd name="connsiteX25" fmla="*/ 133585 w 267271"/>
                <a:gd name="connsiteY25" fmla="*/ 0 h 438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7271" h="438134">
                  <a:moveTo>
                    <a:pt x="134636" y="359046"/>
                  </a:moveTo>
                  <a:cubicBezTo>
                    <a:pt x="144742" y="359033"/>
                    <a:pt x="154854" y="362875"/>
                    <a:pt x="162575" y="370576"/>
                  </a:cubicBezTo>
                  <a:cubicBezTo>
                    <a:pt x="162600" y="370601"/>
                    <a:pt x="162624" y="370625"/>
                    <a:pt x="162649" y="370649"/>
                  </a:cubicBezTo>
                  <a:cubicBezTo>
                    <a:pt x="166262" y="374276"/>
                    <a:pt x="169137" y="378569"/>
                    <a:pt x="171116" y="383289"/>
                  </a:cubicBezTo>
                  <a:cubicBezTo>
                    <a:pt x="173180" y="388168"/>
                    <a:pt x="174233" y="393413"/>
                    <a:pt x="174212" y="398710"/>
                  </a:cubicBezTo>
                  <a:cubicBezTo>
                    <a:pt x="174224" y="403994"/>
                    <a:pt x="173151" y="409223"/>
                    <a:pt x="171059" y="414074"/>
                  </a:cubicBezTo>
                  <a:lnTo>
                    <a:pt x="171059" y="414093"/>
                  </a:lnTo>
                  <a:cubicBezTo>
                    <a:pt x="167030" y="423513"/>
                    <a:pt x="159525" y="431019"/>
                    <a:pt x="150104" y="435048"/>
                  </a:cubicBezTo>
                  <a:cubicBezTo>
                    <a:pt x="145259" y="437109"/>
                    <a:pt x="140044" y="438160"/>
                    <a:pt x="134779" y="438134"/>
                  </a:cubicBezTo>
                  <a:cubicBezTo>
                    <a:pt x="124266" y="438154"/>
                    <a:pt x="114176" y="433998"/>
                    <a:pt x="106727" y="426580"/>
                  </a:cubicBezTo>
                  <a:cubicBezTo>
                    <a:pt x="103135" y="422981"/>
                    <a:pt x="100261" y="418731"/>
                    <a:pt x="98260" y="414055"/>
                  </a:cubicBezTo>
                  <a:cubicBezTo>
                    <a:pt x="96188" y="409206"/>
                    <a:pt x="95135" y="403983"/>
                    <a:pt x="95164" y="398710"/>
                  </a:cubicBezTo>
                  <a:cubicBezTo>
                    <a:pt x="95138" y="388192"/>
                    <a:pt x="99299" y="378096"/>
                    <a:pt x="106727" y="370649"/>
                  </a:cubicBezTo>
                  <a:cubicBezTo>
                    <a:pt x="114428" y="362928"/>
                    <a:pt x="124529" y="359060"/>
                    <a:pt x="134636" y="359046"/>
                  </a:cubicBezTo>
                  <a:close/>
                  <a:moveTo>
                    <a:pt x="133585" y="0"/>
                  </a:moveTo>
                  <a:cubicBezTo>
                    <a:pt x="207390" y="-27"/>
                    <a:pt x="267244" y="59780"/>
                    <a:pt x="267271" y="133586"/>
                  </a:cubicBezTo>
                  <a:cubicBezTo>
                    <a:pt x="267288" y="179584"/>
                    <a:pt x="243648" y="222357"/>
                    <a:pt x="204692" y="246815"/>
                  </a:cubicBezTo>
                  <a:lnTo>
                    <a:pt x="204692" y="246834"/>
                  </a:lnTo>
                  <a:cubicBezTo>
                    <a:pt x="178674" y="262524"/>
                    <a:pt x="162605" y="290539"/>
                    <a:pt x="162201" y="320919"/>
                  </a:cubicBezTo>
                  <a:lnTo>
                    <a:pt x="105051" y="320919"/>
                  </a:lnTo>
                  <a:cubicBezTo>
                    <a:pt x="105391" y="270877"/>
                    <a:pt x="131565" y="224563"/>
                    <a:pt x="174260" y="198457"/>
                  </a:cubicBezTo>
                  <a:cubicBezTo>
                    <a:pt x="210051" y="176020"/>
                    <a:pt x="220877" y="128818"/>
                    <a:pt x="198441" y="93027"/>
                  </a:cubicBezTo>
                  <a:cubicBezTo>
                    <a:pt x="176005" y="57236"/>
                    <a:pt x="128803" y="46410"/>
                    <a:pt x="93011" y="68846"/>
                  </a:cubicBezTo>
                  <a:cubicBezTo>
                    <a:pt x="70688" y="82840"/>
                    <a:pt x="57137" y="107338"/>
                    <a:pt x="57150" y="133686"/>
                  </a:cubicBezTo>
                  <a:lnTo>
                    <a:pt x="0" y="133686"/>
                  </a:lnTo>
                  <a:cubicBezTo>
                    <a:pt x="-28" y="59881"/>
                    <a:pt x="59780" y="28"/>
                    <a:pt x="133585" y="0"/>
                  </a:cubicBezTo>
                  <a:close/>
                </a:path>
              </a:pathLst>
            </a:custGeom>
            <a:solidFill>
              <a:schemeClr val="accent1"/>
            </a:solidFill>
            <a:ln w="9525" cap="flat">
              <a:noFill/>
              <a:prstDash val="solid"/>
              <a:miter/>
            </a:ln>
          </p:spPr>
          <p:txBody>
            <a:bodyPr rtlCol="0" anchor="ctr"/>
            <a:lstStyle/>
            <a:p>
              <a:endParaRPr lang="en-US"/>
            </a:p>
          </p:txBody>
        </p:sp>
      </p:grpSp>
      <p:sp>
        <p:nvSpPr>
          <p:cNvPr id="3" name="Freeform: Shape 2">
            <a:extLst>
              <a:ext uri="{FF2B5EF4-FFF2-40B4-BE49-F238E27FC236}">
                <a16:creationId xmlns:a16="http://schemas.microsoft.com/office/drawing/2014/main" id="{80166250-C447-41BB-8C4C-74D623B82BE2}"/>
              </a:ext>
            </a:extLst>
          </p:cNvPr>
          <p:cNvSpPr>
            <a:spLocks/>
          </p:cNvSpPr>
          <p:nvPr/>
        </p:nvSpPr>
        <p:spPr bwMode="auto">
          <a:xfrm>
            <a:off x="1728816" y="5206415"/>
            <a:ext cx="480701" cy="600876"/>
          </a:xfrm>
          <a:custGeom>
            <a:avLst/>
            <a:gdLst>
              <a:gd name="connsiteX0" fmla="*/ 124006 w 247650"/>
              <a:gd name="connsiteY0" fmla="*/ 169862 h 309562"/>
              <a:gd name="connsiteX1" fmla="*/ 247650 w 247650"/>
              <a:gd name="connsiteY1" fmla="*/ 293919 h 309562"/>
              <a:gd name="connsiteX2" fmla="*/ 247650 w 247650"/>
              <a:gd name="connsiteY2" fmla="*/ 309562 h 309562"/>
              <a:gd name="connsiteX3" fmla="*/ 0 w 247650"/>
              <a:gd name="connsiteY3" fmla="*/ 309562 h 309562"/>
              <a:gd name="connsiteX4" fmla="*/ 0 w 247650"/>
              <a:gd name="connsiteY4" fmla="*/ 293919 h 309562"/>
              <a:gd name="connsiteX5" fmla="*/ 124006 w 247650"/>
              <a:gd name="connsiteY5" fmla="*/ 169862 h 309562"/>
              <a:gd name="connsiteX6" fmla="*/ 123825 w 247650"/>
              <a:gd name="connsiteY6" fmla="*/ 0 h 309562"/>
              <a:gd name="connsiteX7" fmla="*/ 193675 w 247650"/>
              <a:gd name="connsiteY7" fmla="*/ 69850 h 309562"/>
              <a:gd name="connsiteX8" fmla="*/ 123825 w 247650"/>
              <a:gd name="connsiteY8" fmla="*/ 139700 h 309562"/>
              <a:gd name="connsiteX9" fmla="*/ 53975 w 247650"/>
              <a:gd name="connsiteY9" fmla="*/ 69850 h 309562"/>
              <a:gd name="connsiteX10" fmla="*/ 123825 w 247650"/>
              <a:gd name="connsiteY10" fmla="*/ 0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2">
                <a:moveTo>
                  <a:pt x="124006" y="169862"/>
                </a:moveTo>
                <a:cubicBezTo>
                  <a:pt x="192174" y="169862"/>
                  <a:pt x="247650" y="225524"/>
                  <a:pt x="247650" y="293919"/>
                </a:cubicBezTo>
                <a:cubicBezTo>
                  <a:pt x="247650" y="309562"/>
                  <a:pt x="247650" y="309562"/>
                  <a:pt x="247650" y="309562"/>
                </a:cubicBezTo>
                <a:cubicBezTo>
                  <a:pt x="0" y="309562"/>
                  <a:pt x="0" y="309562"/>
                  <a:pt x="0" y="309562"/>
                </a:cubicBezTo>
                <a:cubicBezTo>
                  <a:pt x="0" y="293919"/>
                  <a:pt x="0" y="293919"/>
                  <a:pt x="0" y="293919"/>
                </a:cubicBezTo>
                <a:cubicBezTo>
                  <a:pt x="0" y="225524"/>
                  <a:pt x="55477" y="169862"/>
                  <a:pt x="124006" y="169862"/>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5" name="Freeform: Shape 24">
            <a:extLst>
              <a:ext uri="{FF2B5EF4-FFF2-40B4-BE49-F238E27FC236}">
                <a16:creationId xmlns:a16="http://schemas.microsoft.com/office/drawing/2014/main" id="{549941FC-B0EA-462F-BE76-1E901B2A5929}"/>
              </a:ext>
            </a:extLst>
          </p:cNvPr>
          <p:cNvSpPr>
            <a:spLocks/>
          </p:cNvSpPr>
          <p:nvPr/>
        </p:nvSpPr>
        <p:spPr bwMode="auto">
          <a:xfrm>
            <a:off x="3978862" y="5206415"/>
            <a:ext cx="480701" cy="600876"/>
          </a:xfrm>
          <a:custGeom>
            <a:avLst/>
            <a:gdLst>
              <a:gd name="connsiteX0" fmla="*/ 124006 w 247650"/>
              <a:gd name="connsiteY0" fmla="*/ 169862 h 309562"/>
              <a:gd name="connsiteX1" fmla="*/ 247650 w 247650"/>
              <a:gd name="connsiteY1" fmla="*/ 293919 h 309562"/>
              <a:gd name="connsiteX2" fmla="*/ 247650 w 247650"/>
              <a:gd name="connsiteY2" fmla="*/ 309562 h 309562"/>
              <a:gd name="connsiteX3" fmla="*/ 0 w 247650"/>
              <a:gd name="connsiteY3" fmla="*/ 309562 h 309562"/>
              <a:gd name="connsiteX4" fmla="*/ 0 w 247650"/>
              <a:gd name="connsiteY4" fmla="*/ 293919 h 309562"/>
              <a:gd name="connsiteX5" fmla="*/ 124006 w 247650"/>
              <a:gd name="connsiteY5" fmla="*/ 169862 h 309562"/>
              <a:gd name="connsiteX6" fmla="*/ 123825 w 247650"/>
              <a:gd name="connsiteY6" fmla="*/ 0 h 309562"/>
              <a:gd name="connsiteX7" fmla="*/ 193675 w 247650"/>
              <a:gd name="connsiteY7" fmla="*/ 69850 h 309562"/>
              <a:gd name="connsiteX8" fmla="*/ 123825 w 247650"/>
              <a:gd name="connsiteY8" fmla="*/ 139700 h 309562"/>
              <a:gd name="connsiteX9" fmla="*/ 53975 w 247650"/>
              <a:gd name="connsiteY9" fmla="*/ 69850 h 309562"/>
              <a:gd name="connsiteX10" fmla="*/ 123825 w 247650"/>
              <a:gd name="connsiteY10" fmla="*/ 0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2">
                <a:moveTo>
                  <a:pt x="124006" y="169862"/>
                </a:moveTo>
                <a:cubicBezTo>
                  <a:pt x="192174" y="169862"/>
                  <a:pt x="247650" y="225524"/>
                  <a:pt x="247650" y="293919"/>
                </a:cubicBezTo>
                <a:cubicBezTo>
                  <a:pt x="247650" y="309562"/>
                  <a:pt x="247650" y="309562"/>
                  <a:pt x="247650" y="309562"/>
                </a:cubicBezTo>
                <a:cubicBezTo>
                  <a:pt x="0" y="309562"/>
                  <a:pt x="0" y="309562"/>
                  <a:pt x="0" y="309562"/>
                </a:cubicBezTo>
                <a:cubicBezTo>
                  <a:pt x="0" y="293919"/>
                  <a:pt x="0" y="293919"/>
                  <a:pt x="0" y="293919"/>
                </a:cubicBezTo>
                <a:cubicBezTo>
                  <a:pt x="0" y="225524"/>
                  <a:pt x="55477" y="169862"/>
                  <a:pt x="124006" y="169862"/>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6" name="Freeform: Shape 25">
            <a:extLst>
              <a:ext uri="{FF2B5EF4-FFF2-40B4-BE49-F238E27FC236}">
                <a16:creationId xmlns:a16="http://schemas.microsoft.com/office/drawing/2014/main" id="{7FEB0A38-897D-4EC6-B072-2A69037FCF5B}"/>
              </a:ext>
            </a:extLst>
          </p:cNvPr>
          <p:cNvSpPr>
            <a:spLocks/>
          </p:cNvSpPr>
          <p:nvPr/>
        </p:nvSpPr>
        <p:spPr bwMode="auto">
          <a:xfrm>
            <a:off x="6228908" y="5206415"/>
            <a:ext cx="480701" cy="600876"/>
          </a:xfrm>
          <a:custGeom>
            <a:avLst/>
            <a:gdLst>
              <a:gd name="connsiteX0" fmla="*/ 124006 w 247650"/>
              <a:gd name="connsiteY0" fmla="*/ 169862 h 309562"/>
              <a:gd name="connsiteX1" fmla="*/ 247650 w 247650"/>
              <a:gd name="connsiteY1" fmla="*/ 293919 h 309562"/>
              <a:gd name="connsiteX2" fmla="*/ 247650 w 247650"/>
              <a:gd name="connsiteY2" fmla="*/ 309562 h 309562"/>
              <a:gd name="connsiteX3" fmla="*/ 0 w 247650"/>
              <a:gd name="connsiteY3" fmla="*/ 309562 h 309562"/>
              <a:gd name="connsiteX4" fmla="*/ 0 w 247650"/>
              <a:gd name="connsiteY4" fmla="*/ 293919 h 309562"/>
              <a:gd name="connsiteX5" fmla="*/ 124006 w 247650"/>
              <a:gd name="connsiteY5" fmla="*/ 169862 h 309562"/>
              <a:gd name="connsiteX6" fmla="*/ 123825 w 247650"/>
              <a:gd name="connsiteY6" fmla="*/ 0 h 309562"/>
              <a:gd name="connsiteX7" fmla="*/ 193675 w 247650"/>
              <a:gd name="connsiteY7" fmla="*/ 69850 h 309562"/>
              <a:gd name="connsiteX8" fmla="*/ 123825 w 247650"/>
              <a:gd name="connsiteY8" fmla="*/ 139700 h 309562"/>
              <a:gd name="connsiteX9" fmla="*/ 53975 w 247650"/>
              <a:gd name="connsiteY9" fmla="*/ 69850 h 309562"/>
              <a:gd name="connsiteX10" fmla="*/ 123825 w 247650"/>
              <a:gd name="connsiteY10" fmla="*/ 0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2">
                <a:moveTo>
                  <a:pt x="124006" y="169862"/>
                </a:moveTo>
                <a:cubicBezTo>
                  <a:pt x="192174" y="169862"/>
                  <a:pt x="247650" y="225524"/>
                  <a:pt x="247650" y="293919"/>
                </a:cubicBezTo>
                <a:cubicBezTo>
                  <a:pt x="247650" y="309562"/>
                  <a:pt x="247650" y="309562"/>
                  <a:pt x="247650" y="309562"/>
                </a:cubicBezTo>
                <a:cubicBezTo>
                  <a:pt x="0" y="309562"/>
                  <a:pt x="0" y="309562"/>
                  <a:pt x="0" y="309562"/>
                </a:cubicBezTo>
                <a:cubicBezTo>
                  <a:pt x="0" y="293919"/>
                  <a:pt x="0" y="293919"/>
                  <a:pt x="0" y="293919"/>
                </a:cubicBezTo>
                <a:cubicBezTo>
                  <a:pt x="0" y="225524"/>
                  <a:pt x="55477" y="169862"/>
                  <a:pt x="124006" y="169862"/>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7" name="Freeform: Shape 26">
            <a:extLst>
              <a:ext uri="{FF2B5EF4-FFF2-40B4-BE49-F238E27FC236}">
                <a16:creationId xmlns:a16="http://schemas.microsoft.com/office/drawing/2014/main" id="{9798F837-2B1F-4F8F-B4F0-B76FA8C032FC}"/>
              </a:ext>
            </a:extLst>
          </p:cNvPr>
          <p:cNvSpPr>
            <a:spLocks/>
          </p:cNvSpPr>
          <p:nvPr/>
        </p:nvSpPr>
        <p:spPr bwMode="auto">
          <a:xfrm>
            <a:off x="8478954" y="5206415"/>
            <a:ext cx="480701" cy="600876"/>
          </a:xfrm>
          <a:custGeom>
            <a:avLst/>
            <a:gdLst>
              <a:gd name="connsiteX0" fmla="*/ 124006 w 247650"/>
              <a:gd name="connsiteY0" fmla="*/ 169862 h 309562"/>
              <a:gd name="connsiteX1" fmla="*/ 247650 w 247650"/>
              <a:gd name="connsiteY1" fmla="*/ 293919 h 309562"/>
              <a:gd name="connsiteX2" fmla="*/ 247650 w 247650"/>
              <a:gd name="connsiteY2" fmla="*/ 309562 h 309562"/>
              <a:gd name="connsiteX3" fmla="*/ 0 w 247650"/>
              <a:gd name="connsiteY3" fmla="*/ 309562 h 309562"/>
              <a:gd name="connsiteX4" fmla="*/ 0 w 247650"/>
              <a:gd name="connsiteY4" fmla="*/ 293919 h 309562"/>
              <a:gd name="connsiteX5" fmla="*/ 124006 w 247650"/>
              <a:gd name="connsiteY5" fmla="*/ 169862 h 309562"/>
              <a:gd name="connsiteX6" fmla="*/ 123825 w 247650"/>
              <a:gd name="connsiteY6" fmla="*/ 0 h 309562"/>
              <a:gd name="connsiteX7" fmla="*/ 193675 w 247650"/>
              <a:gd name="connsiteY7" fmla="*/ 69850 h 309562"/>
              <a:gd name="connsiteX8" fmla="*/ 123825 w 247650"/>
              <a:gd name="connsiteY8" fmla="*/ 139700 h 309562"/>
              <a:gd name="connsiteX9" fmla="*/ 53975 w 247650"/>
              <a:gd name="connsiteY9" fmla="*/ 69850 h 309562"/>
              <a:gd name="connsiteX10" fmla="*/ 123825 w 247650"/>
              <a:gd name="connsiteY10" fmla="*/ 0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2">
                <a:moveTo>
                  <a:pt x="124006" y="169862"/>
                </a:moveTo>
                <a:cubicBezTo>
                  <a:pt x="192174" y="169862"/>
                  <a:pt x="247650" y="225524"/>
                  <a:pt x="247650" y="293919"/>
                </a:cubicBezTo>
                <a:cubicBezTo>
                  <a:pt x="247650" y="309562"/>
                  <a:pt x="247650" y="309562"/>
                  <a:pt x="247650" y="309562"/>
                </a:cubicBezTo>
                <a:cubicBezTo>
                  <a:pt x="0" y="309562"/>
                  <a:pt x="0" y="309562"/>
                  <a:pt x="0" y="309562"/>
                </a:cubicBezTo>
                <a:cubicBezTo>
                  <a:pt x="0" y="293919"/>
                  <a:pt x="0" y="293919"/>
                  <a:pt x="0" y="293919"/>
                </a:cubicBezTo>
                <a:cubicBezTo>
                  <a:pt x="0" y="225524"/>
                  <a:pt x="55477" y="169862"/>
                  <a:pt x="124006" y="169862"/>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3" name="Freeform: Shape 32">
            <a:extLst>
              <a:ext uri="{FF2B5EF4-FFF2-40B4-BE49-F238E27FC236}">
                <a16:creationId xmlns:a16="http://schemas.microsoft.com/office/drawing/2014/main" id="{48695228-E57C-4DBC-A177-091BA0536F70}"/>
              </a:ext>
            </a:extLst>
          </p:cNvPr>
          <p:cNvSpPr>
            <a:spLocks/>
          </p:cNvSpPr>
          <p:nvPr/>
        </p:nvSpPr>
        <p:spPr bwMode="auto">
          <a:xfrm>
            <a:off x="10728999" y="5206415"/>
            <a:ext cx="480701" cy="600876"/>
          </a:xfrm>
          <a:custGeom>
            <a:avLst/>
            <a:gdLst>
              <a:gd name="connsiteX0" fmla="*/ 124006 w 247650"/>
              <a:gd name="connsiteY0" fmla="*/ 169862 h 309562"/>
              <a:gd name="connsiteX1" fmla="*/ 247650 w 247650"/>
              <a:gd name="connsiteY1" fmla="*/ 293919 h 309562"/>
              <a:gd name="connsiteX2" fmla="*/ 247650 w 247650"/>
              <a:gd name="connsiteY2" fmla="*/ 309562 h 309562"/>
              <a:gd name="connsiteX3" fmla="*/ 0 w 247650"/>
              <a:gd name="connsiteY3" fmla="*/ 309562 h 309562"/>
              <a:gd name="connsiteX4" fmla="*/ 0 w 247650"/>
              <a:gd name="connsiteY4" fmla="*/ 293919 h 309562"/>
              <a:gd name="connsiteX5" fmla="*/ 124006 w 247650"/>
              <a:gd name="connsiteY5" fmla="*/ 169862 h 309562"/>
              <a:gd name="connsiteX6" fmla="*/ 123825 w 247650"/>
              <a:gd name="connsiteY6" fmla="*/ 0 h 309562"/>
              <a:gd name="connsiteX7" fmla="*/ 193675 w 247650"/>
              <a:gd name="connsiteY7" fmla="*/ 69850 h 309562"/>
              <a:gd name="connsiteX8" fmla="*/ 123825 w 247650"/>
              <a:gd name="connsiteY8" fmla="*/ 139700 h 309562"/>
              <a:gd name="connsiteX9" fmla="*/ 53975 w 247650"/>
              <a:gd name="connsiteY9" fmla="*/ 69850 h 309562"/>
              <a:gd name="connsiteX10" fmla="*/ 123825 w 247650"/>
              <a:gd name="connsiteY10" fmla="*/ 0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2">
                <a:moveTo>
                  <a:pt x="124006" y="169862"/>
                </a:moveTo>
                <a:cubicBezTo>
                  <a:pt x="192174" y="169862"/>
                  <a:pt x="247650" y="225524"/>
                  <a:pt x="247650" y="293919"/>
                </a:cubicBezTo>
                <a:cubicBezTo>
                  <a:pt x="247650" y="309562"/>
                  <a:pt x="247650" y="309562"/>
                  <a:pt x="247650" y="309562"/>
                </a:cubicBezTo>
                <a:cubicBezTo>
                  <a:pt x="0" y="309562"/>
                  <a:pt x="0" y="309562"/>
                  <a:pt x="0" y="309562"/>
                </a:cubicBezTo>
                <a:cubicBezTo>
                  <a:pt x="0" y="293919"/>
                  <a:pt x="0" y="293919"/>
                  <a:pt x="0" y="293919"/>
                </a:cubicBezTo>
                <a:cubicBezTo>
                  <a:pt x="0" y="225524"/>
                  <a:pt x="55477" y="169862"/>
                  <a:pt x="124006" y="169862"/>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10488254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2F90B-C85B-BB4C-AFA1-2BAE8CA1FAE5}"/>
              </a:ext>
            </a:extLst>
          </p:cNvPr>
          <p:cNvSpPr>
            <a:spLocks noGrp="1"/>
          </p:cNvSpPr>
          <p:nvPr>
            <p:ph type="title"/>
          </p:nvPr>
        </p:nvSpPr>
        <p:spPr/>
        <p:txBody>
          <a:bodyPr/>
          <a:lstStyle/>
          <a:p>
            <a:r>
              <a:rPr lang="en-US"/>
              <a:t>Academy Sessions</a:t>
            </a:r>
          </a:p>
        </p:txBody>
      </p:sp>
      <p:grpSp>
        <p:nvGrpSpPr>
          <p:cNvPr id="58" name="Group 57">
            <a:extLst>
              <a:ext uri="{FF2B5EF4-FFF2-40B4-BE49-F238E27FC236}">
                <a16:creationId xmlns:a16="http://schemas.microsoft.com/office/drawing/2014/main" id="{C6E61B68-34D7-4C51-B655-00AF219C1DED}"/>
              </a:ext>
            </a:extLst>
          </p:cNvPr>
          <p:cNvGrpSpPr/>
          <p:nvPr/>
        </p:nvGrpSpPr>
        <p:grpSpPr>
          <a:xfrm>
            <a:off x="111853" y="1941452"/>
            <a:ext cx="658800" cy="658800"/>
            <a:chOff x="588263" y="1653426"/>
            <a:chExt cx="658800" cy="658800"/>
          </a:xfrm>
        </p:grpSpPr>
        <p:grpSp>
          <p:nvGrpSpPr>
            <p:cNvPr id="38" name="Group 37">
              <a:extLst>
                <a:ext uri="{FF2B5EF4-FFF2-40B4-BE49-F238E27FC236}">
                  <a16:creationId xmlns:a16="http://schemas.microsoft.com/office/drawing/2014/main" id="{3D9AAD17-1F1C-7547-99C1-43B3B21F5B36}"/>
                </a:ext>
              </a:extLst>
            </p:cNvPr>
            <p:cNvGrpSpPr/>
            <p:nvPr/>
          </p:nvGrpSpPr>
          <p:grpSpPr>
            <a:xfrm>
              <a:off x="588263" y="1653426"/>
              <a:ext cx="658800" cy="658800"/>
              <a:chOff x="584200" y="3560884"/>
              <a:chExt cx="659875" cy="659875"/>
            </a:xfrm>
          </p:grpSpPr>
          <p:sp>
            <p:nvSpPr>
              <p:cNvPr id="40" name="Oval 39">
                <a:extLst>
                  <a:ext uri="{FF2B5EF4-FFF2-40B4-BE49-F238E27FC236}">
                    <a16:creationId xmlns:a16="http://schemas.microsoft.com/office/drawing/2014/main" id="{6A4BC42F-7CC8-F04C-A0A3-31ECFF2217E9}"/>
                  </a:ext>
                </a:extLst>
              </p:cNvPr>
              <p:cNvSpPr/>
              <p:nvPr/>
            </p:nvSpPr>
            <p:spPr bwMode="auto">
              <a:xfrm>
                <a:off x="584200" y="3560884"/>
                <a:ext cx="659875" cy="659875"/>
              </a:xfrm>
              <a:prstGeom prst="ellipse">
                <a:avLst/>
              </a:prstGeom>
              <a:solidFill>
                <a:schemeClr val="accent1"/>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800">
                  <a:solidFill>
                    <a:srgbClr val="FFFFFF"/>
                  </a:solidFill>
                  <a:latin typeface="+mj-lt"/>
                  <a:ea typeface="Segoe UI" pitchFamily="34" charset="0"/>
                  <a:cs typeface="Segoe UI" pitchFamily="34" charset="0"/>
                </a:endParaRPr>
              </a:p>
            </p:txBody>
          </p:sp>
          <p:sp>
            <p:nvSpPr>
              <p:cNvPr id="41" name="Oval 40">
                <a:extLst>
                  <a:ext uri="{FF2B5EF4-FFF2-40B4-BE49-F238E27FC236}">
                    <a16:creationId xmlns:a16="http://schemas.microsoft.com/office/drawing/2014/main" id="{C9F74016-CE2C-664F-86AF-F4071FCF510E}"/>
                  </a:ext>
                </a:extLst>
              </p:cNvPr>
              <p:cNvSpPr/>
              <p:nvPr/>
            </p:nvSpPr>
            <p:spPr bwMode="auto">
              <a:xfrm>
                <a:off x="624585" y="3601268"/>
                <a:ext cx="579104" cy="579104"/>
              </a:xfrm>
              <a:prstGeom prst="ellipse">
                <a:avLst/>
              </a:prstGeom>
              <a:solidFill>
                <a:schemeClr val="tx2"/>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800">
                  <a:solidFill>
                    <a:srgbClr val="FFFFFF"/>
                  </a:solidFill>
                  <a:latin typeface="+mj-lt"/>
                  <a:ea typeface="Segoe UI" pitchFamily="34" charset="0"/>
                  <a:cs typeface="Segoe UI" pitchFamily="34" charset="0"/>
                </a:endParaRPr>
              </a:p>
            </p:txBody>
          </p:sp>
        </p:grpSp>
        <p:pic>
          <p:nvPicPr>
            <p:cNvPr id="6" name="Graphic 5">
              <a:extLst>
                <a:ext uri="{FF2B5EF4-FFF2-40B4-BE49-F238E27FC236}">
                  <a16:creationId xmlns:a16="http://schemas.microsoft.com/office/drawing/2014/main" id="{EE4892D4-C966-4FD7-8492-AD623D27E2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5740" y="1770430"/>
              <a:ext cx="399563" cy="399563"/>
            </a:xfrm>
            <a:prstGeom prst="rect">
              <a:avLst/>
            </a:prstGeom>
          </p:spPr>
        </p:pic>
      </p:grpSp>
      <p:grpSp>
        <p:nvGrpSpPr>
          <p:cNvPr id="54" name="Group 53">
            <a:extLst>
              <a:ext uri="{FF2B5EF4-FFF2-40B4-BE49-F238E27FC236}">
                <a16:creationId xmlns:a16="http://schemas.microsoft.com/office/drawing/2014/main" id="{1D1D6AA1-D9FB-4D17-9CA3-5F4F00395CDD}"/>
              </a:ext>
            </a:extLst>
          </p:cNvPr>
          <p:cNvGrpSpPr/>
          <p:nvPr/>
        </p:nvGrpSpPr>
        <p:grpSpPr>
          <a:xfrm>
            <a:off x="2459400" y="1941452"/>
            <a:ext cx="658800" cy="658800"/>
            <a:chOff x="3083725" y="1608704"/>
            <a:chExt cx="658800" cy="658800"/>
          </a:xfrm>
        </p:grpSpPr>
        <p:grpSp>
          <p:nvGrpSpPr>
            <p:cNvPr id="43" name="Group 42">
              <a:extLst>
                <a:ext uri="{FF2B5EF4-FFF2-40B4-BE49-F238E27FC236}">
                  <a16:creationId xmlns:a16="http://schemas.microsoft.com/office/drawing/2014/main" id="{6AD15DBE-00D3-5B47-BA43-3A2F873E0273}"/>
                </a:ext>
              </a:extLst>
            </p:cNvPr>
            <p:cNvGrpSpPr/>
            <p:nvPr/>
          </p:nvGrpSpPr>
          <p:grpSpPr>
            <a:xfrm>
              <a:off x="3083725" y="1608704"/>
              <a:ext cx="658800" cy="658800"/>
              <a:chOff x="584200" y="3560884"/>
              <a:chExt cx="659875" cy="659875"/>
            </a:xfrm>
          </p:grpSpPr>
          <p:sp>
            <p:nvSpPr>
              <p:cNvPr id="45" name="Oval 44">
                <a:extLst>
                  <a:ext uri="{FF2B5EF4-FFF2-40B4-BE49-F238E27FC236}">
                    <a16:creationId xmlns:a16="http://schemas.microsoft.com/office/drawing/2014/main" id="{01541B86-E7B5-3F44-BB27-D08D3D1BD9B8}"/>
                  </a:ext>
                </a:extLst>
              </p:cNvPr>
              <p:cNvSpPr/>
              <p:nvPr/>
            </p:nvSpPr>
            <p:spPr bwMode="auto">
              <a:xfrm>
                <a:off x="584200" y="3560884"/>
                <a:ext cx="659875" cy="659875"/>
              </a:xfrm>
              <a:prstGeom prst="ellipse">
                <a:avLst/>
              </a:prstGeom>
              <a:solidFill>
                <a:schemeClr val="accent1"/>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800">
                  <a:solidFill>
                    <a:srgbClr val="FFFFFF"/>
                  </a:solidFill>
                  <a:latin typeface="+mj-lt"/>
                  <a:ea typeface="Segoe UI" pitchFamily="34" charset="0"/>
                  <a:cs typeface="Segoe UI" pitchFamily="34" charset="0"/>
                </a:endParaRPr>
              </a:p>
            </p:txBody>
          </p:sp>
          <p:sp>
            <p:nvSpPr>
              <p:cNvPr id="46" name="Oval 45">
                <a:extLst>
                  <a:ext uri="{FF2B5EF4-FFF2-40B4-BE49-F238E27FC236}">
                    <a16:creationId xmlns:a16="http://schemas.microsoft.com/office/drawing/2014/main" id="{F27331DF-C664-5440-823F-C8D9CD58F013}"/>
                  </a:ext>
                </a:extLst>
              </p:cNvPr>
              <p:cNvSpPr/>
              <p:nvPr/>
            </p:nvSpPr>
            <p:spPr bwMode="auto">
              <a:xfrm>
                <a:off x="624585" y="3601269"/>
                <a:ext cx="579104" cy="579104"/>
              </a:xfrm>
              <a:prstGeom prst="ellipse">
                <a:avLst/>
              </a:prstGeom>
              <a:solidFill>
                <a:schemeClr val="tx2"/>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800">
                  <a:solidFill>
                    <a:srgbClr val="FFFFFF"/>
                  </a:solidFill>
                  <a:latin typeface="+mj-lt"/>
                  <a:ea typeface="Segoe UI" pitchFamily="34" charset="0"/>
                  <a:cs typeface="Segoe UI" pitchFamily="34" charset="0"/>
                </a:endParaRPr>
              </a:p>
            </p:txBody>
          </p:sp>
        </p:grpSp>
        <p:pic>
          <p:nvPicPr>
            <p:cNvPr id="8" name="Graphic 7">
              <a:extLst>
                <a:ext uri="{FF2B5EF4-FFF2-40B4-BE49-F238E27FC236}">
                  <a16:creationId xmlns:a16="http://schemas.microsoft.com/office/drawing/2014/main" id="{3A9FD471-B9F4-4314-9528-745B1CDD409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06770" y="1734905"/>
              <a:ext cx="419091" cy="419091"/>
            </a:xfrm>
            <a:prstGeom prst="rect">
              <a:avLst/>
            </a:prstGeom>
          </p:spPr>
        </p:pic>
      </p:grpSp>
      <p:grpSp>
        <p:nvGrpSpPr>
          <p:cNvPr id="52" name="Group 51">
            <a:extLst>
              <a:ext uri="{FF2B5EF4-FFF2-40B4-BE49-F238E27FC236}">
                <a16:creationId xmlns:a16="http://schemas.microsoft.com/office/drawing/2014/main" id="{045BCA51-234C-4A1E-80D2-29671CA2E34A}"/>
              </a:ext>
            </a:extLst>
          </p:cNvPr>
          <p:cNvGrpSpPr/>
          <p:nvPr/>
        </p:nvGrpSpPr>
        <p:grpSpPr>
          <a:xfrm>
            <a:off x="4912238" y="1941452"/>
            <a:ext cx="658800" cy="658800"/>
            <a:chOff x="5616943" y="1608704"/>
            <a:chExt cx="658800" cy="658800"/>
          </a:xfrm>
        </p:grpSpPr>
        <p:grpSp>
          <p:nvGrpSpPr>
            <p:cNvPr id="48" name="Group 47">
              <a:extLst>
                <a:ext uri="{FF2B5EF4-FFF2-40B4-BE49-F238E27FC236}">
                  <a16:creationId xmlns:a16="http://schemas.microsoft.com/office/drawing/2014/main" id="{10D59015-1A07-2644-8804-226C8225BC26}"/>
                </a:ext>
              </a:extLst>
            </p:cNvPr>
            <p:cNvGrpSpPr/>
            <p:nvPr/>
          </p:nvGrpSpPr>
          <p:grpSpPr>
            <a:xfrm>
              <a:off x="5616943" y="1608704"/>
              <a:ext cx="658800" cy="658800"/>
              <a:chOff x="584200" y="3560884"/>
              <a:chExt cx="659875" cy="659875"/>
            </a:xfrm>
          </p:grpSpPr>
          <p:sp>
            <p:nvSpPr>
              <p:cNvPr id="50" name="Oval 49">
                <a:extLst>
                  <a:ext uri="{FF2B5EF4-FFF2-40B4-BE49-F238E27FC236}">
                    <a16:creationId xmlns:a16="http://schemas.microsoft.com/office/drawing/2014/main" id="{176BBFD0-78FD-1948-B185-7A1649E6DC22}"/>
                  </a:ext>
                </a:extLst>
              </p:cNvPr>
              <p:cNvSpPr/>
              <p:nvPr/>
            </p:nvSpPr>
            <p:spPr bwMode="auto">
              <a:xfrm>
                <a:off x="584200" y="3560884"/>
                <a:ext cx="659875" cy="659875"/>
              </a:xfrm>
              <a:prstGeom prst="ellipse">
                <a:avLst/>
              </a:prstGeom>
              <a:solidFill>
                <a:schemeClr val="accent1"/>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800">
                  <a:solidFill>
                    <a:srgbClr val="FFFFFF"/>
                  </a:solidFill>
                  <a:latin typeface="+mj-lt"/>
                  <a:ea typeface="Segoe UI" pitchFamily="34" charset="0"/>
                  <a:cs typeface="Segoe UI" pitchFamily="34" charset="0"/>
                </a:endParaRPr>
              </a:p>
            </p:txBody>
          </p:sp>
          <p:sp>
            <p:nvSpPr>
              <p:cNvPr id="51" name="Oval 50">
                <a:extLst>
                  <a:ext uri="{FF2B5EF4-FFF2-40B4-BE49-F238E27FC236}">
                    <a16:creationId xmlns:a16="http://schemas.microsoft.com/office/drawing/2014/main" id="{3FD7BC45-52E9-E84E-B007-DE81962B92EF}"/>
                  </a:ext>
                </a:extLst>
              </p:cNvPr>
              <p:cNvSpPr/>
              <p:nvPr/>
            </p:nvSpPr>
            <p:spPr bwMode="auto">
              <a:xfrm>
                <a:off x="624585" y="3601269"/>
                <a:ext cx="579104" cy="579104"/>
              </a:xfrm>
              <a:prstGeom prst="ellipse">
                <a:avLst/>
              </a:prstGeom>
              <a:solidFill>
                <a:schemeClr val="tx2"/>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800">
                  <a:solidFill>
                    <a:srgbClr val="FFFFFF"/>
                  </a:solidFill>
                  <a:latin typeface="+mj-lt"/>
                  <a:ea typeface="Segoe UI" pitchFamily="34" charset="0"/>
                  <a:cs typeface="Segoe UI" pitchFamily="34" charset="0"/>
                </a:endParaRPr>
              </a:p>
            </p:txBody>
          </p:sp>
        </p:grpSp>
        <p:pic>
          <p:nvPicPr>
            <p:cNvPr id="12" name="Graphic 11">
              <a:extLst>
                <a:ext uri="{FF2B5EF4-FFF2-40B4-BE49-F238E27FC236}">
                  <a16:creationId xmlns:a16="http://schemas.microsoft.com/office/drawing/2014/main" id="{F6BE5185-9A13-47B6-918E-BD279319C84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86420" y="1750744"/>
              <a:ext cx="331067" cy="331067"/>
            </a:xfrm>
            <a:prstGeom prst="rect">
              <a:avLst/>
            </a:prstGeom>
          </p:spPr>
        </p:pic>
      </p:grpSp>
      <p:grpSp>
        <p:nvGrpSpPr>
          <p:cNvPr id="26" name="Group 25">
            <a:extLst>
              <a:ext uri="{FF2B5EF4-FFF2-40B4-BE49-F238E27FC236}">
                <a16:creationId xmlns:a16="http://schemas.microsoft.com/office/drawing/2014/main" id="{BDF2F622-15A9-4498-87D4-A5D8ACA8E9BE}"/>
              </a:ext>
            </a:extLst>
          </p:cNvPr>
          <p:cNvGrpSpPr/>
          <p:nvPr/>
        </p:nvGrpSpPr>
        <p:grpSpPr>
          <a:xfrm>
            <a:off x="7280364" y="1941452"/>
            <a:ext cx="658800" cy="658800"/>
            <a:chOff x="7491361" y="1735930"/>
            <a:chExt cx="658800" cy="658800"/>
          </a:xfrm>
        </p:grpSpPr>
        <p:grpSp>
          <p:nvGrpSpPr>
            <p:cNvPr id="59" name="Group 58" descr="Icon location">
              <a:extLst>
                <a:ext uri="{FF2B5EF4-FFF2-40B4-BE49-F238E27FC236}">
                  <a16:creationId xmlns:a16="http://schemas.microsoft.com/office/drawing/2014/main" id="{80E0C68D-C8C0-4640-A581-FF69BA50F10C}"/>
                </a:ext>
              </a:extLst>
            </p:cNvPr>
            <p:cNvGrpSpPr/>
            <p:nvPr/>
          </p:nvGrpSpPr>
          <p:grpSpPr>
            <a:xfrm>
              <a:off x="7491361" y="1735930"/>
              <a:ext cx="658800" cy="658800"/>
              <a:chOff x="584200" y="3560884"/>
              <a:chExt cx="659875" cy="659875"/>
            </a:xfrm>
          </p:grpSpPr>
          <p:sp>
            <p:nvSpPr>
              <p:cNvPr id="61" name="Oval 60">
                <a:extLst>
                  <a:ext uri="{FF2B5EF4-FFF2-40B4-BE49-F238E27FC236}">
                    <a16:creationId xmlns:a16="http://schemas.microsoft.com/office/drawing/2014/main" id="{28E9E733-FCFE-D941-9900-36680F66CF91}"/>
                  </a:ext>
                </a:extLst>
              </p:cNvPr>
              <p:cNvSpPr/>
              <p:nvPr/>
            </p:nvSpPr>
            <p:spPr bwMode="auto">
              <a:xfrm>
                <a:off x="584200" y="3560884"/>
                <a:ext cx="659875" cy="659875"/>
              </a:xfrm>
              <a:prstGeom prst="ellipse">
                <a:avLst/>
              </a:prstGeom>
              <a:solidFill>
                <a:schemeClr val="accent1"/>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800">
                  <a:solidFill>
                    <a:srgbClr val="FFFFFF"/>
                  </a:solidFill>
                  <a:latin typeface="+mj-lt"/>
                  <a:ea typeface="Segoe UI" pitchFamily="34" charset="0"/>
                  <a:cs typeface="Segoe UI" pitchFamily="34" charset="0"/>
                </a:endParaRPr>
              </a:p>
            </p:txBody>
          </p:sp>
          <p:sp>
            <p:nvSpPr>
              <p:cNvPr id="62" name="Oval 61">
                <a:extLst>
                  <a:ext uri="{FF2B5EF4-FFF2-40B4-BE49-F238E27FC236}">
                    <a16:creationId xmlns:a16="http://schemas.microsoft.com/office/drawing/2014/main" id="{D28E4E3D-49C8-9F45-8B25-ECED2E4C175B}"/>
                  </a:ext>
                </a:extLst>
              </p:cNvPr>
              <p:cNvSpPr/>
              <p:nvPr/>
            </p:nvSpPr>
            <p:spPr bwMode="auto">
              <a:xfrm>
                <a:off x="624585" y="3601269"/>
                <a:ext cx="579104" cy="579104"/>
              </a:xfrm>
              <a:prstGeom prst="ellipse">
                <a:avLst/>
              </a:prstGeom>
              <a:solidFill>
                <a:schemeClr val="tx2"/>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800">
                  <a:solidFill>
                    <a:srgbClr val="FFFFFF"/>
                  </a:solidFill>
                  <a:latin typeface="+mj-lt"/>
                  <a:ea typeface="Segoe UI" pitchFamily="34" charset="0"/>
                  <a:cs typeface="Segoe UI" pitchFamily="34" charset="0"/>
                </a:endParaRPr>
              </a:p>
            </p:txBody>
          </p:sp>
        </p:grpSp>
        <p:pic>
          <p:nvPicPr>
            <p:cNvPr id="16" name="Picture 15" descr="A picture containing text, clipart&#10;&#10;Description automatically generated">
              <a:extLst>
                <a:ext uri="{FF2B5EF4-FFF2-40B4-BE49-F238E27FC236}">
                  <a16:creationId xmlns:a16="http://schemas.microsoft.com/office/drawing/2014/main" id="{A7E6435D-ECFA-4261-B791-F589C0C4E038}"/>
                </a:ext>
              </a:extLst>
            </p:cNvPr>
            <p:cNvPicPr>
              <a:picLocks noChangeAspect="1"/>
            </p:cNvPicPr>
            <p:nvPr/>
          </p:nvPicPr>
          <p:blipFill>
            <a:blip r:embed="rId10"/>
            <a:stretch>
              <a:fillRect/>
            </a:stretch>
          </p:blipFill>
          <p:spPr>
            <a:xfrm>
              <a:off x="7567949" y="1812518"/>
              <a:ext cx="505621" cy="505621"/>
            </a:xfrm>
            <a:prstGeom prst="rect">
              <a:avLst/>
            </a:prstGeom>
          </p:spPr>
        </p:pic>
      </p:grpSp>
      <p:grpSp>
        <p:nvGrpSpPr>
          <p:cNvPr id="25" name="Group 24">
            <a:extLst>
              <a:ext uri="{FF2B5EF4-FFF2-40B4-BE49-F238E27FC236}">
                <a16:creationId xmlns:a16="http://schemas.microsoft.com/office/drawing/2014/main" id="{052A11AF-D5D6-44EA-B50F-E4D0FE1A7688}"/>
              </a:ext>
            </a:extLst>
          </p:cNvPr>
          <p:cNvGrpSpPr/>
          <p:nvPr/>
        </p:nvGrpSpPr>
        <p:grpSpPr>
          <a:xfrm>
            <a:off x="9675126" y="1941452"/>
            <a:ext cx="658800" cy="658800"/>
            <a:chOff x="9068941" y="4529663"/>
            <a:chExt cx="658800" cy="658800"/>
          </a:xfrm>
        </p:grpSpPr>
        <p:grpSp>
          <p:nvGrpSpPr>
            <p:cNvPr id="64" name="Group 63">
              <a:extLst>
                <a:ext uri="{FF2B5EF4-FFF2-40B4-BE49-F238E27FC236}">
                  <a16:creationId xmlns:a16="http://schemas.microsoft.com/office/drawing/2014/main" id="{AB3F4ACF-75D7-0E40-B2F5-33891F9CF75F}"/>
                </a:ext>
              </a:extLst>
            </p:cNvPr>
            <p:cNvGrpSpPr/>
            <p:nvPr/>
          </p:nvGrpSpPr>
          <p:grpSpPr>
            <a:xfrm>
              <a:off x="9068941" y="4529663"/>
              <a:ext cx="658800" cy="658800"/>
              <a:chOff x="584200" y="3560884"/>
              <a:chExt cx="659875" cy="659875"/>
            </a:xfrm>
          </p:grpSpPr>
          <p:sp>
            <p:nvSpPr>
              <p:cNvPr id="66" name="Oval 65">
                <a:extLst>
                  <a:ext uri="{FF2B5EF4-FFF2-40B4-BE49-F238E27FC236}">
                    <a16:creationId xmlns:a16="http://schemas.microsoft.com/office/drawing/2014/main" id="{8694164A-0490-384A-A5D3-EC78C1A50B98}"/>
                  </a:ext>
                </a:extLst>
              </p:cNvPr>
              <p:cNvSpPr/>
              <p:nvPr/>
            </p:nvSpPr>
            <p:spPr bwMode="auto">
              <a:xfrm>
                <a:off x="584200" y="3560884"/>
                <a:ext cx="659875" cy="659875"/>
              </a:xfrm>
              <a:prstGeom prst="ellipse">
                <a:avLst/>
              </a:prstGeom>
              <a:solidFill>
                <a:schemeClr val="accent1"/>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800">
                  <a:solidFill>
                    <a:srgbClr val="FFFFFF"/>
                  </a:solidFill>
                  <a:latin typeface="+mj-lt"/>
                  <a:ea typeface="Segoe UI" pitchFamily="34" charset="0"/>
                  <a:cs typeface="Segoe UI" pitchFamily="34" charset="0"/>
                </a:endParaRPr>
              </a:p>
            </p:txBody>
          </p:sp>
          <p:sp>
            <p:nvSpPr>
              <p:cNvPr id="67" name="Oval 66">
                <a:extLst>
                  <a:ext uri="{FF2B5EF4-FFF2-40B4-BE49-F238E27FC236}">
                    <a16:creationId xmlns:a16="http://schemas.microsoft.com/office/drawing/2014/main" id="{76AFBA81-4BBB-B94C-8C3F-5F8D985BBD28}"/>
                  </a:ext>
                </a:extLst>
              </p:cNvPr>
              <p:cNvSpPr/>
              <p:nvPr/>
            </p:nvSpPr>
            <p:spPr bwMode="auto">
              <a:xfrm>
                <a:off x="624585" y="3601269"/>
                <a:ext cx="579104" cy="579104"/>
              </a:xfrm>
              <a:prstGeom prst="ellipse">
                <a:avLst/>
              </a:prstGeom>
              <a:solidFill>
                <a:schemeClr val="tx2"/>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800">
                  <a:solidFill>
                    <a:srgbClr val="FFFFFF"/>
                  </a:solidFill>
                  <a:latin typeface="+mj-lt"/>
                  <a:ea typeface="Segoe UI" pitchFamily="34" charset="0"/>
                  <a:cs typeface="Segoe UI" pitchFamily="34" charset="0"/>
                </a:endParaRPr>
              </a:p>
            </p:txBody>
          </p:sp>
        </p:grpSp>
        <p:pic>
          <p:nvPicPr>
            <p:cNvPr id="24" name="Picture 23" descr="Logo, icon&#10;&#10;Description automatically generated">
              <a:extLst>
                <a:ext uri="{FF2B5EF4-FFF2-40B4-BE49-F238E27FC236}">
                  <a16:creationId xmlns:a16="http://schemas.microsoft.com/office/drawing/2014/main" id="{50B91ED2-BD08-45EC-BC24-2D111E539489}"/>
                </a:ext>
              </a:extLst>
            </p:cNvPr>
            <p:cNvPicPr>
              <a:picLocks noChangeAspect="1"/>
            </p:cNvPicPr>
            <p:nvPr/>
          </p:nvPicPr>
          <p:blipFill>
            <a:blip r:embed="rId11"/>
            <a:stretch>
              <a:fillRect/>
            </a:stretch>
          </p:blipFill>
          <p:spPr>
            <a:xfrm>
              <a:off x="9143758" y="4604480"/>
              <a:ext cx="509164" cy="509164"/>
            </a:xfrm>
            <a:prstGeom prst="rect">
              <a:avLst/>
            </a:prstGeom>
          </p:spPr>
        </p:pic>
      </p:grpSp>
      <p:sp>
        <p:nvSpPr>
          <p:cNvPr id="78" name="Text Placeholder 2">
            <a:extLst>
              <a:ext uri="{FF2B5EF4-FFF2-40B4-BE49-F238E27FC236}">
                <a16:creationId xmlns:a16="http://schemas.microsoft.com/office/drawing/2014/main" id="{23C0A06E-E2AB-4C71-B5AF-5457EEA13C83}"/>
              </a:ext>
            </a:extLst>
          </p:cNvPr>
          <p:cNvSpPr txBox="1">
            <a:spLocks/>
          </p:cNvSpPr>
          <p:nvPr/>
        </p:nvSpPr>
        <p:spPr>
          <a:xfrm>
            <a:off x="719825" y="1950470"/>
            <a:ext cx="1654885" cy="615553"/>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a:t>Acquisition &amp; Storage</a:t>
            </a:r>
          </a:p>
        </p:txBody>
      </p:sp>
      <p:sp>
        <p:nvSpPr>
          <p:cNvPr id="84" name="Text Placeholder 2">
            <a:extLst>
              <a:ext uri="{FF2B5EF4-FFF2-40B4-BE49-F238E27FC236}">
                <a16:creationId xmlns:a16="http://schemas.microsoft.com/office/drawing/2014/main" id="{03B53A63-CDBE-4E8C-A9E0-FD1382295773}"/>
              </a:ext>
            </a:extLst>
          </p:cNvPr>
          <p:cNvSpPr txBox="1">
            <a:spLocks/>
          </p:cNvSpPr>
          <p:nvPr/>
        </p:nvSpPr>
        <p:spPr>
          <a:xfrm>
            <a:off x="3104603" y="1950470"/>
            <a:ext cx="1654885" cy="615553"/>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a:t>Modeling</a:t>
            </a:r>
          </a:p>
        </p:txBody>
      </p:sp>
      <p:sp>
        <p:nvSpPr>
          <p:cNvPr id="86" name="Text Placeholder 2">
            <a:extLst>
              <a:ext uri="{FF2B5EF4-FFF2-40B4-BE49-F238E27FC236}">
                <a16:creationId xmlns:a16="http://schemas.microsoft.com/office/drawing/2014/main" id="{FE33C653-049C-4928-9AD6-439F19F641C8}"/>
              </a:ext>
            </a:extLst>
          </p:cNvPr>
          <p:cNvSpPr txBox="1">
            <a:spLocks/>
          </p:cNvSpPr>
          <p:nvPr/>
        </p:nvSpPr>
        <p:spPr>
          <a:xfrm>
            <a:off x="5590981" y="1950470"/>
            <a:ext cx="1654885" cy="615553"/>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a:t>Pipelines</a:t>
            </a:r>
          </a:p>
        </p:txBody>
      </p:sp>
      <p:sp>
        <p:nvSpPr>
          <p:cNvPr id="88" name="Text Placeholder 2">
            <a:extLst>
              <a:ext uri="{FF2B5EF4-FFF2-40B4-BE49-F238E27FC236}">
                <a16:creationId xmlns:a16="http://schemas.microsoft.com/office/drawing/2014/main" id="{32602323-2C3D-44FF-8677-2749DC2B4EC8}"/>
              </a:ext>
            </a:extLst>
          </p:cNvPr>
          <p:cNvSpPr txBox="1">
            <a:spLocks/>
          </p:cNvSpPr>
          <p:nvPr/>
        </p:nvSpPr>
        <p:spPr>
          <a:xfrm>
            <a:off x="7898174" y="1950470"/>
            <a:ext cx="1654885" cy="615553"/>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a:t>Security &amp; Governance</a:t>
            </a:r>
          </a:p>
        </p:txBody>
      </p:sp>
      <p:sp>
        <p:nvSpPr>
          <p:cNvPr id="90" name="Text Placeholder 2">
            <a:extLst>
              <a:ext uri="{FF2B5EF4-FFF2-40B4-BE49-F238E27FC236}">
                <a16:creationId xmlns:a16="http://schemas.microsoft.com/office/drawing/2014/main" id="{4BD998E1-7DA6-42B0-B287-220AD365CEFE}"/>
              </a:ext>
            </a:extLst>
          </p:cNvPr>
          <p:cNvSpPr txBox="1">
            <a:spLocks/>
          </p:cNvSpPr>
          <p:nvPr/>
        </p:nvSpPr>
        <p:spPr>
          <a:xfrm>
            <a:off x="10418616" y="1950470"/>
            <a:ext cx="1654885" cy="615553"/>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a:t>Visualization</a:t>
            </a:r>
          </a:p>
        </p:txBody>
      </p:sp>
      <p:sp>
        <p:nvSpPr>
          <p:cNvPr id="97" name="Text Placeholder 3">
            <a:extLst>
              <a:ext uri="{FF2B5EF4-FFF2-40B4-BE49-F238E27FC236}">
                <a16:creationId xmlns:a16="http://schemas.microsoft.com/office/drawing/2014/main" id="{40CEE526-4FF4-4EDC-BBB5-67969D9FEC3D}"/>
              </a:ext>
            </a:extLst>
          </p:cNvPr>
          <p:cNvSpPr txBox="1">
            <a:spLocks/>
          </p:cNvSpPr>
          <p:nvPr/>
        </p:nvSpPr>
        <p:spPr>
          <a:xfrm>
            <a:off x="4810288" y="2760786"/>
            <a:ext cx="2120180" cy="1698927"/>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a:t>Azure Data Factory</a:t>
            </a:r>
          </a:p>
          <a:p>
            <a:r>
              <a:rPr lang="en-US" sz="1400"/>
              <a:t>Synapse Pipelines</a:t>
            </a:r>
          </a:p>
          <a:p>
            <a:r>
              <a:rPr lang="en-US" sz="1400"/>
              <a:t>Power BI Dataflows</a:t>
            </a:r>
          </a:p>
          <a:p>
            <a:r>
              <a:rPr lang="en-US" sz="1400"/>
              <a:t>Azure Stream Analytics</a:t>
            </a:r>
          </a:p>
        </p:txBody>
      </p:sp>
      <p:sp>
        <p:nvSpPr>
          <p:cNvPr id="99" name="Text Placeholder 3">
            <a:extLst>
              <a:ext uri="{FF2B5EF4-FFF2-40B4-BE49-F238E27FC236}">
                <a16:creationId xmlns:a16="http://schemas.microsoft.com/office/drawing/2014/main" id="{7DD2EA85-E8A9-47A5-B7C5-028D5B3112EA}"/>
              </a:ext>
            </a:extLst>
          </p:cNvPr>
          <p:cNvSpPr txBox="1">
            <a:spLocks/>
          </p:cNvSpPr>
          <p:nvPr/>
        </p:nvSpPr>
        <p:spPr>
          <a:xfrm>
            <a:off x="2374710" y="2760787"/>
            <a:ext cx="2120180" cy="1698927"/>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a:t>Data Lake Structure</a:t>
            </a:r>
          </a:p>
          <a:p>
            <a:r>
              <a:rPr lang="en-US" sz="1400"/>
              <a:t>Synapse Spark Pools</a:t>
            </a:r>
          </a:p>
          <a:p>
            <a:r>
              <a:rPr lang="en-US" sz="1400"/>
              <a:t>Synapse SQL Pools</a:t>
            </a:r>
          </a:p>
          <a:p>
            <a:r>
              <a:rPr lang="en-US" sz="1400"/>
              <a:t>Synapse Serverless SQL</a:t>
            </a:r>
          </a:p>
        </p:txBody>
      </p:sp>
      <p:sp>
        <p:nvSpPr>
          <p:cNvPr id="101" name="Text Placeholder 3">
            <a:extLst>
              <a:ext uri="{FF2B5EF4-FFF2-40B4-BE49-F238E27FC236}">
                <a16:creationId xmlns:a16="http://schemas.microsoft.com/office/drawing/2014/main" id="{FC336980-A9A9-4632-98DE-E9919F229628}"/>
              </a:ext>
            </a:extLst>
          </p:cNvPr>
          <p:cNvSpPr txBox="1">
            <a:spLocks/>
          </p:cNvSpPr>
          <p:nvPr/>
        </p:nvSpPr>
        <p:spPr>
          <a:xfrm>
            <a:off x="111853" y="2760786"/>
            <a:ext cx="2120180" cy="1698927"/>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a:t>Azure Data Lake</a:t>
            </a:r>
          </a:p>
          <a:p>
            <a:r>
              <a:rPr lang="en-US" sz="1400"/>
              <a:t>Azure Cosmos DB</a:t>
            </a:r>
          </a:p>
          <a:p>
            <a:r>
              <a:rPr lang="en-US" sz="1400"/>
              <a:t>Azure Event Hubs</a:t>
            </a:r>
          </a:p>
          <a:p>
            <a:r>
              <a:rPr lang="en-US" sz="1400"/>
              <a:t>Synapse Link</a:t>
            </a:r>
          </a:p>
        </p:txBody>
      </p:sp>
      <p:sp>
        <p:nvSpPr>
          <p:cNvPr id="105" name="Text Placeholder 3">
            <a:extLst>
              <a:ext uri="{FF2B5EF4-FFF2-40B4-BE49-F238E27FC236}">
                <a16:creationId xmlns:a16="http://schemas.microsoft.com/office/drawing/2014/main" id="{D1CA5AAA-E135-4749-92C3-C20BA585F995}"/>
              </a:ext>
            </a:extLst>
          </p:cNvPr>
          <p:cNvSpPr txBox="1">
            <a:spLocks/>
          </p:cNvSpPr>
          <p:nvPr/>
        </p:nvSpPr>
        <p:spPr>
          <a:xfrm>
            <a:off x="7245866" y="2760786"/>
            <a:ext cx="2120180" cy="1698927"/>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a:t>Auditing</a:t>
            </a:r>
          </a:p>
          <a:p>
            <a:r>
              <a:rPr lang="en-US" sz="1400" dirty="0"/>
              <a:t>Security</a:t>
            </a:r>
          </a:p>
          <a:p>
            <a:r>
              <a:rPr lang="en-US" sz="1400" dirty="0"/>
              <a:t>Azure Purview</a:t>
            </a:r>
          </a:p>
        </p:txBody>
      </p:sp>
      <p:sp>
        <p:nvSpPr>
          <p:cNvPr id="107" name="Text Placeholder 3">
            <a:extLst>
              <a:ext uri="{FF2B5EF4-FFF2-40B4-BE49-F238E27FC236}">
                <a16:creationId xmlns:a16="http://schemas.microsoft.com/office/drawing/2014/main" id="{A8BDB2EA-FF5A-42E6-99D6-F3E1F0EC4288}"/>
              </a:ext>
            </a:extLst>
          </p:cNvPr>
          <p:cNvSpPr txBox="1">
            <a:spLocks/>
          </p:cNvSpPr>
          <p:nvPr/>
        </p:nvSpPr>
        <p:spPr>
          <a:xfrm>
            <a:off x="9579494" y="2760786"/>
            <a:ext cx="2120180" cy="1698927"/>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a:t>Power BI</a:t>
            </a:r>
          </a:p>
          <a:p>
            <a:r>
              <a:rPr lang="en-US" sz="1400"/>
              <a:t>Paginated Reports</a:t>
            </a:r>
          </a:p>
          <a:p>
            <a:r>
              <a:rPr lang="en-US" sz="1400"/>
              <a:t>Power BI Embedded</a:t>
            </a:r>
          </a:p>
        </p:txBody>
      </p:sp>
      <p:sp>
        <p:nvSpPr>
          <p:cNvPr id="3" name="Rectangle: Rounded Corners 2">
            <a:extLst>
              <a:ext uri="{FF2B5EF4-FFF2-40B4-BE49-F238E27FC236}">
                <a16:creationId xmlns:a16="http://schemas.microsoft.com/office/drawing/2014/main" id="{23A9C925-11FA-4798-AC08-D2C804FCDC01}"/>
              </a:ext>
            </a:extLst>
          </p:cNvPr>
          <p:cNvSpPr/>
          <p:nvPr/>
        </p:nvSpPr>
        <p:spPr bwMode="auto">
          <a:xfrm>
            <a:off x="7107382" y="1717964"/>
            <a:ext cx="2327563" cy="2161309"/>
          </a:xfrm>
          <a:prstGeom prst="roundRect">
            <a:avLst/>
          </a:prstGeom>
          <a:noFill/>
          <a:ln w="57150">
            <a:solidFill>
              <a:srgbClr val="00B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4" name="TextBox 3">
            <a:extLst>
              <a:ext uri="{FF2B5EF4-FFF2-40B4-BE49-F238E27FC236}">
                <a16:creationId xmlns:a16="http://schemas.microsoft.com/office/drawing/2014/main" id="{F5F4437B-C21E-4253-B911-7259348EEB03}"/>
              </a:ext>
            </a:extLst>
          </p:cNvPr>
          <p:cNvSpPr txBox="1"/>
          <p:nvPr/>
        </p:nvSpPr>
        <p:spPr>
          <a:xfrm>
            <a:off x="770653" y="4507819"/>
            <a:ext cx="9437872" cy="2147191"/>
          </a:xfrm>
          <a:prstGeom prst="rect">
            <a:avLst/>
          </a:prstGeom>
          <a:noFill/>
        </p:spPr>
        <p:txBody>
          <a:bodyPr wrap="square" lIns="0" tIns="0" rIns="0" bIns="0" rtlCol="0">
            <a:spAutoFit/>
          </a:bodyPr>
          <a:lstStyle/>
          <a:p>
            <a:pPr marL="342900" indent="-342900" algn="l">
              <a:lnSpc>
                <a:spcPct val="150000"/>
              </a:lnSpc>
              <a:buFont typeface="Arial" panose="020B0604020202020204" pitchFamily="34" charset="0"/>
              <a:buChar char="•"/>
            </a:pPr>
            <a:r>
              <a:rPr lang="en-US" sz="2400" dirty="0"/>
              <a:t>What exactly is Data Governance? Why do we need it?</a:t>
            </a:r>
          </a:p>
          <a:p>
            <a:pPr marL="342900" indent="-342900" algn="l">
              <a:lnSpc>
                <a:spcPct val="150000"/>
              </a:lnSpc>
              <a:buFont typeface="Arial" panose="020B0604020202020204" pitchFamily="34" charset="0"/>
              <a:buChar char="•"/>
            </a:pPr>
            <a:r>
              <a:rPr lang="en-US" sz="2400" dirty="0"/>
              <a:t>How do we get started with Data Governance within an organization?</a:t>
            </a:r>
          </a:p>
          <a:p>
            <a:pPr marL="342900" indent="-342900" algn="l">
              <a:lnSpc>
                <a:spcPct val="150000"/>
              </a:lnSpc>
              <a:buFont typeface="Arial" panose="020B0604020202020204" pitchFamily="34" charset="0"/>
              <a:buChar char="•"/>
            </a:pPr>
            <a:r>
              <a:rPr lang="en-US" sz="2400" dirty="0"/>
              <a:t>What is Master Data?</a:t>
            </a:r>
          </a:p>
        </p:txBody>
      </p:sp>
    </p:spTree>
    <p:custDataLst>
      <p:tags r:id="rId1"/>
    </p:custDataLst>
    <p:extLst>
      <p:ext uri="{BB962C8B-B14F-4D97-AF65-F5344CB8AC3E}">
        <p14:creationId xmlns:p14="http://schemas.microsoft.com/office/powerpoint/2010/main" val="32238123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E0EFB9-CE0E-254D-A2D6-3787795CA543}"/>
              </a:ext>
            </a:extLst>
          </p:cNvPr>
          <p:cNvSpPr>
            <a:spLocks noGrp="1"/>
          </p:cNvSpPr>
          <p:nvPr>
            <p:ph type="title" idx="4294967295"/>
          </p:nvPr>
        </p:nvSpPr>
        <p:spPr>
          <a:xfrm>
            <a:off x="352045" y="423310"/>
            <a:ext cx="11029950" cy="853206"/>
          </a:xfrm>
        </p:spPr>
        <p:txBody>
          <a:bodyPr anchor="ctr"/>
          <a:lstStyle/>
          <a:p>
            <a:r>
              <a:rPr lang="en-GB" dirty="0">
                <a:solidFill>
                  <a:schemeClr val="tx1"/>
                </a:solidFill>
              </a:rPr>
              <a:t>Data governance processes</a:t>
            </a:r>
          </a:p>
        </p:txBody>
      </p:sp>
      <p:sp>
        <p:nvSpPr>
          <p:cNvPr id="6" name="Rectangle 5">
            <a:extLst>
              <a:ext uri="{FF2B5EF4-FFF2-40B4-BE49-F238E27FC236}">
                <a16:creationId xmlns:a16="http://schemas.microsoft.com/office/drawing/2014/main" id="{00F76B69-77B3-4F82-8684-F727A93F9975}"/>
              </a:ext>
            </a:extLst>
          </p:cNvPr>
          <p:cNvSpPr/>
          <p:nvPr/>
        </p:nvSpPr>
        <p:spPr>
          <a:xfrm>
            <a:off x="1459940" y="1209476"/>
            <a:ext cx="9981690" cy="2893100"/>
          </a:xfrm>
          <a:prstGeom prst="rect">
            <a:avLst/>
          </a:prstGeom>
        </p:spPr>
        <p:txBody>
          <a:bodyPr wrap="square" tIns="0" bIns="0">
            <a:spAutoFit/>
          </a:bodyPr>
          <a:lstStyle/>
          <a:p>
            <a:pPr marL="228600" indent="-228600" defTabSz="932742">
              <a:spcBef>
                <a:spcPct val="20000"/>
              </a:spcBef>
              <a:buClr>
                <a:schemeClr val="accent1"/>
              </a:buClr>
              <a:buSzPct val="90000"/>
              <a:buFont typeface="Wingdings" panose="05000000000000000000" pitchFamily="2" charset="2"/>
              <a:buChar char=""/>
            </a:pPr>
            <a:r>
              <a:rPr lang="en-US" sz="2000" dirty="0">
                <a:gradFill>
                  <a:gsLst>
                    <a:gs pos="1250">
                      <a:schemeClr val="tx1"/>
                    </a:gs>
                    <a:gs pos="100000">
                      <a:schemeClr val="tx1"/>
                    </a:gs>
                  </a:gsLst>
                  <a:lin ang="5400000" scaled="0"/>
                </a:gradFill>
                <a:cs typeface="Segoe UI" panose="020B0502040204020203" pitchFamily="34" charset="0"/>
              </a:rPr>
              <a:t>How do you govern definition and maintenance of a common business vocabulary?</a:t>
            </a:r>
          </a:p>
          <a:p>
            <a:pPr marL="228600" indent="-228600" defTabSz="932742">
              <a:spcBef>
                <a:spcPct val="20000"/>
              </a:spcBef>
              <a:buClr>
                <a:schemeClr val="accent1"/>
              </a:buClr>
              <a:buSzPct val="90000"/>
              <a:buFont typeface="Wingdings" panose="05000000000000000000" pitchFamily="2" charset="2"/>
              <a:buChar char=""/>
            </a:pPr>
            <a:r>
              <a:rPr lang="en-US" sz="2000" dirty="0">
                <a:gradFill>
                  <a:gsLst>
                    <a:gs pos="1250">
                      <a:schemeClr val="tx1"/>
                    </a:gs>
                    <a:gs pos="100000">
                      <a:schemeClr val="tx1"/>
                    </a:gs>
                  </a:gsLst>
                  <a:lin ang="5400000" scaled="0"/>
                </a:gradFill>
                <a:cs typeface="Segoe UI" panose="020B0502040204020203" pitchFamily="34" charset="0"/>
              </a:rPr>
              <a:t>How do you find out what data you have, what it means and where it is?</a:t>
            </a:r>
          </a:p>
          <a:p>
            <a:pPr marL="228600" indent="-228600" defTabSz="932742">
              <a:spcBef>
                <a:spcPct val="20000"/>
              </a:spcBef>
              <a:buClr>
                <a:schemeClr val="accent1"/>
              </a:buClr>
              <a:buSzPct val="90000"/>
              <a:buFont typeface="Wingdings" panose="05000000000000000000" pitchFamily="2" charset="2"/>
              <a:buChar char=""/>
            </a:pPr>
            <a:r>
              <a:rPr lang="en-US" sz="2000" dirty="0">
                <a:gradFill>
                  <a:gsLst>
                    <a:gs pos="1250">
                      <a:schemeClr val="tx1"/>
                    </a:gs>
                    <a:gs pos="100000">
                      <a:schemeClr val="tx1"/>
                    </a:gs>
                  </a:gsLst>
                  <a:lin ang="5400000" scaled="0"/>
                </a:gradFill>
                <a:cs typeface="Segoe UI" panose="020B0502040204020203" pitchFamily="34" charset="0"/>
              </a:rPr>
              <a:t>How do you classify data to know how to govern it?</a:t>
            </a:r>
          </a:p>
          <a:p>
            <a:pPr marL="228600" indent="-228600" defTabSz="932742">
              <a:spcBef>
                <a:spcPct val="20000"/>
              </a:spcBef>
              <a:buClr>
                <a:schemeClr val="accent1"/>
              </a:buClr>
              <a:buSzPct val="90000"/>
              <a:buFont typeface="Wingdings" panose="05000000000000000000" pitchFamily="2" charset="2"/>
              <a:buChar char=""/>
            </a:pPr>
            <a:r>
              <a:rPr lang="en-US" sz="2000" dirty="0">
                <a:gradFill>
                  <a:gsLst>
                    <a:gs pos="1250">
                      <a:schemeClr val="tx1"/>
                    </a:gs>
                    <a:gs pos="100000">
                      <a:schemeClr val="tx1"/>
                    </a:gs>
                  </a:gsLst>
                  <a:lin ang="5400000" scaled="0"/>
                </a:gradFill>
                <a:cs typeface="Segoe UI" panose="020B0502040204020203" pitchFamily="34" charset="0"/>
              </a:rPr>
              <a:t>How do you govern definition and maintenance of data access security policies?</a:t>
            </a:r>
          </a:p>
          <a:p>
            <a:pPr marL="228600" indent="-228600" defTabSz="932742">
              <a:spcBef>
                <a:spcPct val="20000"/>
              </a:spcBef>
              <a:buClr>
                <a:schemeClr val="accent1"/>
              </a:buClr>
              <a:buSzPct val="90000"/>
              <a:buFont typeface="Wingdings" panose="05000000000000000000" pitchFamily="2" charset="2"/>
              <a:buChar char=""/>
            </a:pPr>
            <a:r>
              <a:rPr lang="en-US" sz="2000" dirty="0">
                <a:gradFill>
                  <a:gsLst>
                    <a:gs pos="1250">
                      <a:schemeClr val="tx1"/>
                    </a:gs>
                    <a:gs pos="100000">
                      <a:schemeClr val="tx1"/>
                    </a:gs>
                  </a:gsLst>
                  <a:lin ang="5400000" scaled="0"/>
                </a:gradFill>
                <a:cs typeface="Segoe UI" panose="020B0502040204020203" pitchFamily="34" charset="0"/>
              </a:rPr>
              <a:t>How do you govern definition and maintenance of data privacy policies?</a:t>
            </a:r>
          </a:p>
          <a:p>
            <a:pPr marL="228600" indent="-228600" defTabSz="932742">
              <a:spcBef>
                <a:spcPct val="20000"/>
              </a:spcBef>
              <a:buClr>
                <a:schemeClr val="accent1"/>
              </a:buClr>
              <a:buSzPct val="90000"/>
              <a:buFont typeface="Wingdings" panose="05000000000000000000" pitchFamily="2" charset="2"/>
              <a:buChar char=""/>
            </a:pPr>
            <a:r>
              <a:rPr lang="en-US" sz="2000" dirty="0">
                <a:gradFill>
                  <a:gsLst>
                    <a:gs pos="1250">
                      <a:schemeClr val="tx1"/>
                    </a:gs>
                    <a:gs pos="100000">
                      <a:schemeClr val="tx1"/>
                    </a:gs>
                  </a:gsLst>
                  <a:lin ang="5400000" scaled="0"/>
                </a:gradFill>
                <a:cs typeface="Segoe UI" panose="020B0502040204020203" pitchFamily="34" charset="0"/>
              </a:rPr>
              <a:t>How do detect data quality problems and remediate them?</a:t>
            </a:r>
          </a:p>
          <a:p>
            <a:pPr marL="228600" indent="-228600" defTabSz="932742">
              <a:spcBef>
                <a:spcPct val="20000"/>
              </a:spcBef>
              <a:buClr>
                <a:schemeClr val="accent1"/>
              </a:buClr>
              <a:buSzPct val="90000"/>
              <a:buFont typeface="Wingdings" panose="05000000000000000000" pitchFamily="2" charset="2"/>
              <a:buChar char=""/>
            </a:pPr>
            <a:r>
              <a:rPr lang="en-US" sz="2000" dirty="0">
                <a:gradFill>
                  <a:gsLst>
                    <a:gs pos="1250">
                      <a:schemeClr val="tx1"/>
                    </a:gs>
                    <a:gs pos="100000">
                      <a:schemeClr val="tx1"/>
                    </a:gs>
                  </a:gsLst>
                  <a:lin ang="5400000" scaled="0"/>
                </a:gradFill>
                <a:cs typeface="Segoe UI" panose="020B0502040204020203" pitchFamily="34" charset="0"/>
              </a:rPr>
              <a:t>How do you apply policies to ensure action is taken for compliance?</a:t>
            </a:r>
          </a:p>
          <a:p>
            <a:pPr marL="228600" indent="-228600" defTabSz="932742">
              <a:spcBef>
                <a:spcPct val="20000"/>
              </a:spcBef>
              <a:buClr>
                <a:schemeClr val="accent1"/>
              </a:buClr>
              <a:buSzPct val="90000"/>
              <a:buFont typeface="Wingdings" panose="05000000000000000000" pitchFamily="2" charset="2"/>
              <a:buChar char=""/>
            </a:pPr>
            <a:r>
              <a:rPr lang="en-US" sz="2000" dirty="0">
                <a:gradFill>
                  <a:gsLst>
                    <a:gs pos="1250">
                      <a:schemeClr val="tx1"/>
                    </a:gs>
                    <a:gs pos="100000">
                      <a:schemeClr val="tx1"/>
                    </a:gs>
                  </a:gsLst>
                  <a:lin ang="5400000" scaled="0"/>
                </a:gradFill>
                <a:cs typeface="Segoe UI" panose="020B0502040204020203" pitchFamily="34" charset="0"/>
              </a:rPr>
              <a:t>How do you govern maintenance of master data?</a:t>
            </a:r>
          </a:p>
        </p:txBody>
      </p:sp>
      <p:grpSp>
        <p:nvGrpSpPr>
          <p:cNvPr id="7" name="Group 6">
            <a:extLst>
              <a:ext uri="{FF2B5EF4-FFF2-40B4-BE49-F238E27FC236}">
                <a16:creationId xmlns:a16="http://schemas.microsoft.com/office/drawing/2014/main" id="{FAD5232D-9E4E-4D93-B65C-46B98325E125}"/>
              </a:ext>
            </a:extLst>
          </p:cNvPr>
          <p:cNvGrpSpPr/>
          <p:nvPr/>
        </p:nvGrpSpPr>
        <p:grpSpPr>
          <a:xfrm>
            <a:off x="584201" y="1198176"/>
            <a:ext cx="793338" cy="793338"/>
            <a:chOff x="5734029" y="3067049"/>
            <a:chExt cx="723520" cy="723519"/>
          </a:xfrm>
        </p:grpSpPr>
        <p:sp>
          <p:nvSpPr>
            <p:cNvPr id="8" name="Oval 7" descr="Badge Question Mark">
              <a:extLst>
                <a:ext uri="{FF2B5EF4-FFF2-40B4-BE49-F238E27FC236}">
                  <a16:creationId xmlns:a16="http://schemas.microsoft.com/office/drawing/2014/main" id="{EB1ABD29-3ABE-45E6-A2B3-4A97BDE78F1B}"/>
                </a:ext>
              </a:extLst>
            </p:cNvPr>
            <p:cNvSpPr/>
            <p:nvPr/>
          </p:nvSpPr>
          <p:spPr>
            <a:xfrm>
              <a:off x="5734029" y="3067049"/>
              <a:ext cx="723520" cy="723519"/>
            </a:xfrm>
            <a:prstGeom prst="ellipse">
              <a:avLst/>
            </a:prstGeom>
            <a:solidFill>
              <a:schemeClr val="bg2"/>
            </a:solidFill>
            <a:ln w="9525" cap="flat">
              <a:noFill/>
              <a:prstDash val="solid"/>
              <a:miter/>
            </a:ln>
          </p:spPr>
          <p:txBody>
            <a:bodyPr rtlCol="0" anchor="ctr"/>
            <a:lstStyle/>
            <a:p>
              <a:endParaRPr lang="en-US"/>
            </a:p>
          </p:txBody>
        </p:sp>
        <p:sp>
          <p:nvSpPr>
            <p:cNvPr id="9" name="Freeform: Shape 8" descr="Badge Question Mark">
              <a:extLst>
                <a:ext uri="{FF2B5EF4-FFF2-40B4-BE49-F238E27FC236}">
                  <a16:creationId xmlns:a16="http://schemas.microsoft.com/office/drawing/2014/main" id="{E7462177-A359-4F4D-8B98-34C64F1397E2}"/>
                </a:ext>
              </a:extLst>
            </p:cNvPr>
            <p:cNvSpPr/>
            <p:nvPr/>
          </p:nvSpPr>
          <p:spPr>
            <a:xfrm>
              <a:off x="5962173" y="3209940"/>
              <a:ext cx="267271" cy="438134"/>
            </a:xfrm>
            <a:custGeom>
              <a:avLst/>
              <a:gdLst>
                <a:gd name="connsiteX0" fmla="*/ 134636 w 267271"/>
                <a:gd name="connsiteY0" fmla="*/ 359046 h 438134"/>
                <a:gd name="connsiteX1" fmla="*/ 162575 w 267271"/>
                <a:gd name="connsiteY1" fmla="*/ 370576 h 438134"/>
                <a:gd name="connsiteX2" fmla="*/ 162649 w 267271"/>
                <a:gd name="connsiteY2" fmla="*/ 370649 h 438134"/>
                <a:gd name="connsiteX3" fmla="*/ 171116 w 267271"/>
                <a:gd name="connsiteY3" fmla="*/ 383289 h 438134"/>
                <a:gd name="connsiteX4" fmla="*/ 174212 w 267271"/>
                <a:gd name="connsiteY4" fmla="*/ 398710 h 438134"/>
                <a:gd name="connsiteX5" fmla="*/ 171059 w 267271"/>
                <a:gd name="connsiteY5" fmla="*/ 414074 h 438134"/>
                <a:gd name="connsiteX6" fmla="*/ 171059 w 267271"/>
                <a:gd name="connsiteY6" fmla="*/ 414093 h 438134"/>
                <a:gd name="connsiteX7" fmla="*/ 150104 w 267271"/>
                <a:gd name="connsiteY7" fmla="*/ 435048 h 438134"/>
                <a:gd name="connsiteX8" fmla="*/ 134779 w 267271"/>
                <a:gd name="connsiteY8" fmla="*/ 438134 h 438134"/>
                <a:gd name="connsiteX9" fmla="*/ 106727 w 267271"/>
                <a:gd name="connsiteY9" fmla="*/ 426580 h 438134"/>
                <a:gd name="connsiteX10" fmla="*/ 98260 w 267271"/>
                <a:gd name="connsiteY10" fmla="*/ 414055 h 438134"/>
                <a:gd name="connsiteX11" fmla="*/ 95164 w 267271"/>
                <a:gd name="connsiteY11" fmla="*/ 398710 h 438134"/>
                <a:gd name="connsiteX12" fmla="*/ 106727 w 267271"/>
                <a:gd name="connsiteY12" fmla="*/ 370649 h 438134"/>
                <a:gd name="connsiteX13" fmla="*/ 134636 w 267271"/>
                <a:gd name="connsiteY13" fmla="*/ 359046 h 438134"/>
                <a:gd name="connsiteX14" fmla="*/ 133585 w 267271"/>
                <a:gd name="connsiteY14" fmla="*/ 0 h 438134"/>
                <a:gd name="connsiteX15" fmla="*/ 267271 w 267271"/>
                <a:gd name="connsiteY15" fmla="*/ 133586 h 438134"/>
                <a:gd name="connsiteX16" fmla="*/ 204692 w 267271"/>
                <a:gd name="connsiteY16" fmla="*/ 246815 h 438134"/>
                <a:gd name="connsiteX17" fmla="*/ 204692 w 267271"/>
                <a:gd name="connsiteY17" fmla="*/ 246834 h 438134"/>
                <a:gd name="connsiteX18" fmla="*/ 162201 w 267271"/>
                <a:gd name="connsiteY18" fmla="*/ 320919 h 438134"/>
                <a:gd name="connsiteX19" fmla="*/ 105051 w 267271"/>
                <a:gd name="connsiteY19" fmla="*/ 320919 h 438134"/>
                <a:gd name="connsiteX20" fmla="*/ 174260 w 267271"/>
                <a:gd name="connsiteY20" fmla="*/ 198457 h 438134"/>
                <a:gd name="connsiteX21" fmla="*/ 198441 w 267271"/>
                <a:gd name="connsiteY21" fmla="*/ 93027 h 438134"/>
                <a:gd name="connsiteX22" fmla="*/ 93011 w 267271"/>
                <a:gd name="connsiteY22" fmla="*/ 68846 h 438134"/>
                <a:gd name="connsiteX23" fmla="*/ 57150 w 267271"/>
                <a:gd name="connsiteY23" fmla="*/ 133686 h 438134"/>
                <a:gd name="connsiteX24" fmla="*/ 0 w 267271"/>
                <a:gd name="connsiteY24" fmla="*/ 133686 h 438134"/>
                <a:gd name="connsiteX25" fmla="*/ 133585 w 267271"/>
                <a:gd name="connsiteY25" fmla="*/ 0 h 438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7271" h="438134">
                  <a:moveTo>
                    <a:pt x="134636" y="359046"/>
                  </a:moveTo>
                  <a:cubicBezTo>
                    <a:pt x="144742" y="359033"/>
                    <a:pt x="154854" y="362875"/>
                    <a:pt x="162575" y="370576"/>
                  </a:cubicBezTo>
                  <a:cubicBezTo>
                    <a:pt x="162600" y="370601"/>
                    <a:pt x="162624" y="370625"/>
                    <a:pt x="162649" y="370649"/>
                  </a:cubicBezTo>
                  <a:cubicBezTo>
                    <a:pt x="166262" y="374276"/>
                    <a:pt x="169137" y="378569"/>
                    <a:pt x="171116" y="383289"/>
                  </a:cubicBezTo>
                  <a:cubicBezTo>
                    <a:pt x="173180" y="388168"/>
                    <a:pt x="174233" y="393413"/>
                    <a:pt x="174212" y="398710"/>
                  </a:cubicBezTo>
                  <a:cubicBezTo>
                    <a:pt x="174224" y="403994"/>
                    <a:pt x="173151" y="409223"/>
                    <a:pt x="171059" y="414074"/>
                  </a:cubicBezTo>
                  <a:lnTo>
                    <a:pt x="171059" y="414093"/>
                  </a:lnTo>
                  <a:cubicBezTo>
                    <a:pt x="167030" y="423513"/>
                    <a:pt x="159525" y="431019"/>
                    <a:pt x="150104" y="435048"/>
                  </a:cubicBezTo>
                  <a:cubicBezTo>
                    <a:pt x="145259" y="437109"/>
                    <a:pt x="140044" y="438160"/>
                    <a:pt x="134779" y="438134"/>
                  </a:cubicBezTo>
                  <a:cubicBezTo>
                    <a:pt x="124266" y="438154"/>
                    <a:pt x="114176" y="433998"/>
                    <a:pt x="106727" y="426580"/>
                  </a:cubicBezTo>
                  <a:cubicBezTo>
                    <a:pt x="103135" y="422981"/>
                    <a:pt x="100261" y="418731"/>
                    <a:pt x="98260" y="414055"/>
                  </a:cubicBezTo>
                  <a:cubicBezTo>
                    <a:pt x="96188" y="409206"/>
                    <a:pt x="95135" y="403983"/>
                    <a:pt x="95164" y="398710"/>
                  </a:cubicBezTo>
                  <a:cubicBezTo>
                    <a:pt x="95138" y="388192"/>
                    <a:pt x="99299" y="378096"/>
                    <a:pt x="106727" y="370649"/>
                  </a:cubicBezTo>
                  <a:cubicBezTo>
                    <a:pt x="114428" y="362928"/>
                    <a:pt x="124529" y="359060"/>
                    <a:pt x="134636" y="359046"/>
                  </a:cubicBezTo>
                  <a:close/>
                  <a:moveTo>
                    <a:pt x="133585" y="0"/>
                  </a:moveTo>
                  <a:cubicBezTo>
                    <a:pt x="207390" y="-27"/>
                    <a:pt x="267244" y="59780"/>
                    <a:pt x="267271" y="133586"/>
                  </a:cubicBezTo>
                  <a:cubicBezTo>
                    <a:pt x="267288" y="179584"/>
                    <a:pt x="243648" y="222357"/>
                    <a:pt x="204692" y="246815"/>
                  </a:cubicBezTo>
                  <a:lnTo>
                    <a:pt x="204692" y="246834"/>
                  </a:lnTo>
                  <a:cubicBezTo>
                    <a:pt x="178674" y="262524"/>
                    <a:pt x="162605" y="290539"/>
                    <a:pt x="162201" y="320919"/>
                  </a:cubicBezTo>
                  <a:lnTo>
                    <a:pt x="105051" y="320919"/>
                  </a:lnTo>
                  <a:cubicBezTo>
                    <a:pt x="105391" y="270877"/>
                    <a:pt x="131565" y="224563"/>
                    <a:pt x="174260" y="198457"/>
                  </a:cubicBezTo>
                  <a:cubicBezTo>
                    <a:pt x="210051" y="176020"/>
                    <a:pt x="220877" y="128818"/>
                    <a:pt x="198441" y="93027"/>
                  </a:cubicBezTo>
                  <a:cubicBezTo>
                    <a:pt x="176005" y="57236"/>
                    <a:pt x="128803" y="46410"/>
                    <a:pt x="93011" y="68846"/>
                  </a:cubicBezTo>
                  <a:cubicBezTo>
                    <a:pt x="70688" y="82840"/>
                    <a:pt x="57137" y="107338"/>
                    <a:pt x="57150" y="133686"/>
                  </a:cubicBezTo>
                  <a:lnTo>
                    <a:pt x="0" y="133686"/>
                  </a:lnTo>
                  <a:cubicBezTo>
                    <a:pt x="-28" y="59881"/>
                    <a:pt x="59780" y="28"/>
                    <a:pt x="133585" y="0"/>
                  </a:cubicBezTo>
                  <a:close/>
                </a:path>
              </a:pathLst>
            </a:custGeom>
            <a:solidFill>
              <a:schemeClr val="accent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9630477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04113-5222-7C4D-8065-8DD4FA9CA4C3}"/>
              </a:ext>
            </a:extLst>
          </p:cNvPr>
          <p:cNvSpPr>
            <a:spLocks noGrp="1"/>
          </p:cNvSpPr>
          <p:nvPr>
            <p:ph type="title"/>
          </p:nvPr>
        </p:nvSpPr>
        <p:spPr>
          <a:xfrm>
            <a:off x="369157" y="520173"/>
            <a:ext cx="11029616" cy="594777"/>
          </a:xfrm>
        </p:spPr>
        <p:txBody>
          <a:bodyPr/>
          <a:lstStyle/>
          <a:p>
            <a:r>
              <a:rPr lang="en-GB" dirty="0"/>
              <a:t>Policies and rules to govern data</a:t>
            </a:r>
          </a:p>
        </p:txBody>
      </p:sp>
      <p:sp>
        <p:nvSpPr>
          <p:cNvPr id="3" name="Content Placeholder 2">
            <a:extLst>
              <a:ext uri="{FF2B5EF4-FFF2-40B4-BE49-F238E27FC236}">
                <a16:creationId xmlns:a16="http://schemas.microsoft.com/office/drawing/2014/main" id="{57924AB9-C997-F646-B89E-BC5CC5645455}"/>
              </a:ext>
            </a:extLst>
          </p:cNvPr>
          <p:cNvSpPr>
            <a:spLocks noGrp="1"/>
          </p:cNvSpPr>
          <p:nvPr>
            <p:ph sz="quarter" idx="10"/>
          </p:nvPr>
        </p:nvSpPr>
        <p:spPr>
          <a:xfrm>
            <a:off x="584200" y="1206500"/>
            <a:ext cx="11018838" cy="4833938"/>
          </a:xfrm>
        </p:spPr>
        <p:txBody>
          <a:bodyPr anchor="t">
            <a:normAutofit/>
          </a:bodyPr>
          <a:lstStyle/>
          <a:p>
            <a:r>
              <a:rPr lang="en-GB" sz="2000" dirty="0"/>
              <a:t>Data integrity rules</a:t>
            </a:r>
          </a:p>
          <a:p>
            <a:r>
              <a:rPr lang="en-GB" sz="2000" dirty="0"/>
              <a:t>Data ingestion policies and rules</a:t>
            </a:r>
          </a:p>
          <a:p>
            <a:r>
              <a:rPr lang="en-GB" sz="2000" dirty="0"/>
              <a:t>Data access security policies and rules</a:t>
            </a:r>
          </a:p>
          <a:p>
            <a:r>
              <a:rPr lang="en-GB" sz="2000" dirty="0"/>
              <a:t>Data privacy policies and rules</a:t>
            </a:r>
          </a:p>
          <a:p>
            <a:r>
              <a:rPr lang="en-GB" sz="2000" dirty="0"/>
              <a:t>Data quality policies and rules</a:t>
            </a:r>
          </a:p>
          <a:p>
            <a:r>
              <a:rPr lang="en-GB" sz="2000" dirty="0"/>
              <a:t>Data maintenance policies and rules </a:t>
            </a:r>
          </a:p>
          <a:p>
            <a:r>
              <a:rPr lang="en-GB" sz="2000" dirty="0"/>
              <a:t>Data retention policies and rules</a:t>
            </a:r>
          </a:p>
        </p:txBody>
      </p:sp>
    </p:spTree>
    <p:extLst>
      <p:ext uri="{BB962C8B-B14F-4D97-AF65-F5344CB8AC3E}">
        <p14:creationId xmlns:p14="http://schemas.microsoft.com/office/powerpoint/2010/main" val="21012669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73492-D151-5548-BF9A-9A1584C2D477}"/>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D7880FC-163A-6D46-B79B-C3E6C519777F}"/>
              </a:ext>
            </a:extLst>
          </p:cNvPr>
          <p:cNvSpPr>
            <a:spLocks noGrp="1"/>
          </p:cNvSpPr>
          <p:nvPr>
            <p:ph type="body" sz="quarter" idx="11"/>
          </p:nvPr>
        </p:nvSpPr>
        <p:spPr/>
        <p:txBody>
          <a:bodyPr/>
          <a:lstStyle/>
          <a:p>
            <a:pPr>
              <a:spcAft>
                <a:spcPts val="2400"/>
              </a:spcAft>
            </a:pPr>
            <a:r>
              <a:rPr lang="en-GB" sz="2000" dirty="0"/>
              <a:t>What is data governance and why do we need it?</a:t>
            </a:r>
          </a:p>
          <a:p>
            <a:pPr>
              <a:spcAft>
                <a:spcPts val="2400"/>
              </a:spcAft>
            </a:pPr>
            <a:r>
              <a:rPr lang="en-GB" sz="2000" dirty="0"/>
              <a:t>Requirements for governing data in a modern enterprise</a:t>
            </a:r>
          </a:p>
          <a:p>
            <a:pPr>
              <a:spcAft>
                <a:spcPts val="2400"/>
              </a:spcAft>
            </a:pPr>
            <a:r>
              <a:rPr lang="en-GB" sz="2000" b="1" dirty="0"/>
              <a:t>A data governance framework</a:t>
            </a:r>
          </a:p>
          <a:p>
            <a:pPr>
              <a:spcAft>
                <a:spcPts val="2400"/>
              </a:spcAft>
            </a:pPr>
            <a:r>
              <a:rPr lang="en-GB" sz="2000" dirty="0"/>
              <a:t>Managing master data</a:t>
            </a:r>
          </a:p>
          <a:p>
            <a:pPr>
              <a:spcAft>
                <a:spcPts val="2400"/>
              </a:spcAft>
            </a:pPr>
            <a:r>
              <a:rPr lang="en-GB" sz="2000" dirty="0"/>
              <a:t>Technology needed for end-to-end data governance</a:t>
            </a:r>
          </a:p>
        </p:txBody>
      </p:sp>
    </p:spTree>
    <p:extLst>
      <p:ext uri="{BB962C8B-B14F-4D97-AF65-F5344CB8AC3E}">
        <p14:creationId xmlns:p14="http://schemas.microsoft.com/office/powerpoint/2010/main" val="3673964843"/>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0F5160-3350-E040-B596-9E8660D84AA0}"/>
              </a:ext>
            </a:extLst>
          </p:cNvPr>
          <p:cNvSpPr>
            <a:spLocks noGrp="1"/>
          </p:cNvSpPr>
          <p:nvPr>
            <p:ph type="title" idx="4294967295"/>
          </p:nvPr>
        </p:nvSpPr>
        <p:spPr>
          <a:xfrm>
            <a:off x="309751" y="479239"/>
            <a:ext cx="11029950" cy="732335"/>
          </a:xfrm>
        </p:spPr>
        <p:txBody>
          <a:bodyPr anchor="ctr"/>
          <a:lstStyle/>
          <a:p>
            <a:r>
              <a:rPr lang="en-GB">
                <a:solidFill>
                  <a:schemeClr val="tx1"/>
                </a:solidFill>
              </a:rPr>
              <a:t>What is in a data governance framework?</a:t>
            </a:r>
          </a:p>
        </p:txBody>
      </p:sp>
      <p:sp>
        <p:nvSpPr>
          <p:cNvPr id="85" name="Rectangle 84">
            <a:extLst>
              <a:ext uri="{FF2B5EF4-FFF2-40B4-BE49-F238E27FC236}">
                <a16:creationId xmlns:a16="http://schemas.microsoft.com/office/drawing/2014/main" id="{6BE976EF-6401-4B48-8F4C-95FD0198A675}"/>
              </a:ext>
            </a:extLst>
          </p:cNvPr>
          <p:cNvSpPr/>
          <p:nvPr/>
        </p:nvSpPr>
        <p:spPr bwMode="auto">
          <a:xfrm>
            <a:off x="1797180" y="1436687"/>
            <a:ext cx="8597641" cy="3129183"/>
          </a:xfrm>
          <a:prstGeom prst="rect">
            <a:avLst/>
          </a:prstGeom>
          <a:solidFill>
            <a:schemeClr val="bg1"/>
          </a:solidFill>
          <a:ln w="12700" cap="flat" cmpd="sng" algn="ctr">
            <a:noFill/>
            <a:prstDash val="dash"/>
          </a:ln>
          <a:effectLst>
            <a:outerShdw blurRad="317500" algn="tl" rotWithShape="0">
              <a:schemeClr val="accent1">
                <a:alpha val="70000"/>
              </a:schemeClr>
            </a:outerShdw>
          </a:effectLst>
        </p:spPr>
        <p:txBody>
          <a:bodyPr vert="horz" wrap="square" lIns="91427" tIns="1737113" rIns="91427" bIns="46630" numCol="1" rtlCol="0" anchor="t" anchorCtr="0" compatLnSpc="1">
            <a:prstTxWarp prst="textNoShape">
              <a:avLst/>
            </a:prstTxWarp>
          </a:bodyPr>
          <a:lstStyle/>
          <a:p>
            <a:pPr defTabSz="914225" fontAlgn="base">
              <a:spcBef>
                <a:spcPct val="0"/>
              </a:spcBef>
              <a:spcAft>
                <a:spcPct val="0"/>
              </a:spcAft>
            </a:pPr>
            <a:endParaRPr lang="en-US" err="1">
              <a:solidFill>
                <a:srgbClr val="FFFFFF"/>
              </a:solidFill>
              <a:latin typeface="Segoe UI"/>
            </a:endParaRPr>
          </a:p>
        </p:txBody>
      </p:sp>
      <p:grpSp>
        <p:nvGrpSpPr>
          <p:cNvPr id="86" name="Group 85">
            <a:extLst>
              <a:ext uri="{FF2B5EF4-FFF2-40B4-BE49-F238E27FC236}">
                <a16:creationId xmlns:a16="http://schemas.microsoft.com/office/drawing/2014/main" id="{4526094B-5AE3-5044-A6BE-5018FFA5FCB8}"/>
              </a:ext>
            </a:extLst>
          </p:cNvPr>
          <p:cNvGrpSpPr/>
          <p:nvPr/>
        </p:nvGrpSpPr>
        <p:grpSpPr>
          <a:xfrm>
            <a:off x="1797178" y="4779146"/>
            <a:ext cx="8597643" cy="1371600"/>
            <a:chOff x="1797178" y="4343391"/>
            <a:chExt cx="8597643" cy="1544366"/>
          </a:xfrm>
        </p:grpSpPr>
        <p:sp>
          <p:nvSpPr>
            <p:cNvPr id="87" name="Rectangle 86">
              <a:extLst>
                <a:ext uri="{FF2B5EF4-FFF2-40B4-BE49-F238E27FC236}">
                  <a16:creationId xmlns:a16="http://schemas.microsoft.com/office/drawing/2014/main" id="{7DCD0BAF-8AF7-664A-93EB-C7A238A542AC}"/>
                </a:ext>
              </a:extLst>
            </p:cNvPr>
            <p:cNvSpPr/>
            <p:nvPr/>
          </p:nvSpPr>
          <p:spPr bwMode="auto">
            <a:xfrm>
              <a:off x="1797178" y="4343391"/>
              <a:ext cx="8597643" cy="1544366"/>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400">
                <a:solidFill>
                  <a:srgbClr val="000000"/>
                </a:solidFill>
                <a:cs typeface="Arial" charset="0"/>
              </a:endParaRPr>
            </a:p>
          </p:txBody>
        </p:sp>
        <p:cxnSp>
          <p:nvCxnSpPr>
            <p:cNvPr id="88" name="Straight Connector 87">
              <a:extLst>
                <a:ext uri="{FF2B5EF4-FFF2-40B4-BE49-F238E27FC236}">
                  <a16:creationId xmlns:a16="http://schemas.microsoft.com/office/drawing/2014/main" id="{F3217967-C69E-1343-A384-5E524E8B28BC}"/>
                </a:ext>
              </a:extLst>
            </p:cNvPr>
            <p:cNvCxnSpPr/>
            <p:nvPr/>
          </p:nvCxnSpPr>
          <p:spPr bwMode="auto">
            <a:xfrm>
              <a:off x="4663059" y="4343391"/>
              <a:ext cx="0" cy="154436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9" name="Straight Connector 88">
              <a:extLst>
                <a:ext uri="{FF2B5EF4-FFF2-40B4-BE49-F238E27FC236}">
                  <a16:creationId xmlns:a16="http://schemas.microsoft.com/office/drawing/2014/main" id="{30DE3BB7-745D-9B48-BF3D-A83B41E95ECD}"/>
                </a:ext>
              </a:extLst>
            </p:cNvPr>
            <p:cNvCxnSpPr/>
            <p:nvPr/>
          </p:nvCxnSpPr>
          <p:spPr bwMode="auto">
            <a:xfrm>
              <a:off x="7528940" y="4343391"/>
              <a:ext cx="0" cy="1544366"/>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90" name="Rectangle 89">
            <a:extLst>
              <a:ext uri="{FF2B5EF4-FFF2-40B4-BE49-F238E27FC236}">
                <a16:creationId xmlns:a16="http://schemas.microsoft.com/office/drawing/2014/main" id="{1E4C55B5-4517-2946-B42A-C980189EED46}"/>
              </a:ext>
            </a:extLst>
          </p:cNvPr>
          <p:cNvSpPr/>
          <p:nvPr/>
        </p:nvSpPr>
        <p:spPr bwMode="auto">
          <a:xfrm>
            <a:off x="1935679" y="1579418"/>
            <a:ext cx="8320644" cy="438296"/>
          </a:xfrm>
          <a:prstGeom prst="rec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a:cs typeface="Arial" charset="0"/>
              </a:rPr>
              <a:t>Data governance vision and strategy</a:t>
            </a:r>
          </a:p>
        </p:txBody>
      </p:sp>
      <p:sp>
        <p:nvSpPr>
          <p:cNvPr id="91" name="Rectangle 90">
            <a:extLst>
              <a:ext uri="{FF2B5EF4-FFF2-40B4-BE49-F238E27FC236}">
                <a16:creationId xmlns:a16="http://schemas.microsoft.com/office/drawing/2014/main" id="{244E4C9B-CA24-D04C-ADA4-D7E7D09AF42D}"/>
              </a:ext>
            </a:extLst>
          </p:cNvPr>
          <p:cNvSpPr/>
          <p:nvPr/>
        </p:nvSpPr>
        <p:spPr bwMode="auto">
          <a:xfrm>
            <a:off x="1935679" y="2130668"/>
            <a:ext cx="2007659" cy="914400"/>
          </a:xfrm>
          <a:prstGeom prst="rec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a:cs typeface="Arial" charset="0"/>
              </a:rPr>
              <a:t>People</a:t>
            </a:r>
          </a:p>
        </p:txBody>
      </p:sp>
      <p:sp>
        <p:nvSpPr>
          <p:cNvPr id="92" name="Rectangle 91">
            <a:extLst>
              <a:ext uri="{FF2B5EF4-FFF2-40B4-BE49-F238E27FC236}">
                <a16:creationId xmlns:a16="http://schemas.microsoft.com/office/drawing/2014/main" id="{CE71BEAC-305A-7147-BA32-F18EA02D39ED}"/>
              </a:ext>
            </a:extLst>
          </p:cNvPr>
          <p:cNvSpPr/>
          <p:nvPr/>
        </p:nvSpPr>
        <p:spPr bwMode="auto">
          <a:xfrm>
            <a:off x="4040007" y="2130668"/>
            <a:ext cx="2007659" cy="914400"/>
          </a:xfrm>
          <a:prstGeom prst="rec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a:cs typeface="Arial" charset="0"/>
              </a:rPr>
              <a:t>Processes</a:t>
            </a:r>
          </a:p>
        </p:txBody>
      </p:sp>
      <p:sp>
        <p:nvSpPr>
          <p:cNvPr id="93" name="Rectangle 92">
            <a:extLst>
              <a:ext uri="{FF2B5EF4-FFF2-40B4-BE49-F238E27FC236}">
                <a16:creationId xmlns:a16="http://schemas.microsoft.com/office/drawing/2014/main" id="{9658EA11-62EC-D148-9DDD-0B6377BA1FBB}"/>
              </a:ext>
            </a:extLst>
          </p:cNvPr>
          <p:cNvSpPr/>
          <p:nvPr/>
        </p:nvSpPr>
        <p:spPr bwMode="auto">
          <a:xfrm>
            <a:off x="6144336" y="2130668"/>
            <a:ext cx="2007659" cy="914400"/>
          </a:xfrm>
          <a:prstGeom prst="rec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a:cs typeface="Arial" charset="0"/>
              </a:rPr>
              <a:t>Policies</a:t>
            </a:r>
          </a:p>
        </p:txBody>
      </p:sp>
      <p:sp>
        <p:nvSpPr>
          <p:cNvPr id="94" name="Rectangle 93">
            <a:extLst>
              <a:ext uri="{FF2B5EF4-FFF2-40B4-BE49-F238E27FC236}">
                <a16:creationId xmlns:a16="http://schemas.microsoft.com/office/drawing/2014/main" id="{EB43CEBF-CD82-8246-89E3-F9D9DE7C0785}"/>
              </a:ext>
            </a:extLst>
          </p:cNvPr>
          <p:cNvSpPr/>
          <p:nvPr/>
        </p:nvSpPr>
        <p:spPr bwMode="auto">
          <a:xfrm>
            <a:off x="8248664" y="2130668"/>
            <a:ext cx="2007659" cy="914400"/>
          </a:xfrm>
          <a:prstGeom prst="rec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a:cs typeface="Arial" charset="0"/>
              </a:rPr>
              <a:t>Technology</a:t>
            </a:r>
          </a:p>
        </p:txBody>
      </p:sp>
      <p:sp>
        <p:nvSpPr>
          <p:cNvPr id="95" name="Rectangle 94">
            <a:extLst>
              <a:ext uri="{FF2B5EF4-FFF2-40B4-BE49-F238E27FC236}">
                <a16:creationId xmlns:a16="http://schemas.microsoft.com/office/drawing/2014/main" id="{E8BC4FAF-B81F-904A-868B-1DB8FEB95127}"/>
              </a:ext>
            </a:extLst>
          </p:cNvPr>
          <p:cNvSpPr/>
          <p:nvPr/>
        </p:nvSpPr>
        <p:spPr bwMode="auto">
          <a:xfrm>
            <a:off x="1935677" y="3163377"/>
            <a:ext cx="8320643" cy="1276423"/>
          </a:xfrm>
          <a:prstGeom prst="rec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274320" rIns="91440" bIns="91440" numCol="1" spcCol="0" rtlCol="0" fromWordArt="0" anchor="ctr" anchorCtr="0" forceAA="0" compatLnSpc="1">
            <a:prstTxWarp prst="textNoShape">
              <a:avLst/>
            </a:prstTxWarp>
            <a:noAutofit/>
          </a:bodyPr>
          <a:lstStyle/>
          <a:p>
            <a:pPr algn="ctr"/>
            <a:r>
              <a:rPr lang="en-GB" sz="1600" dirty="0">
                <a:cs typeface="Arial" charset="0"/>
              </a:rPr>
              <a:t>Data lifecycle</a:t>
            </a:r>
          </a:p>
        </p:txBody>
      </p:sp>
      <p:sp>
        <p:nvSpPr>
          <p:cNvPr id="96" name="Rectangle 95">
            <a:extLst>
              <a:ext uri="{FF2B5EF4-FFF2-40B4-BE49-F238E27FC236}">
                <a16:creationId xmlns:a16="http://schemas.microsoft.com/office/drawing/2014/main" id="{09D23F65-C8BD-1E40-B3BA-0DE294C7D09E}"/>
              </a:ext>
            </a:extLst>
          </p:cNvPr>
          <p:cNvSpPr/>
          <p:nvPr/>
        </p:nvSpPr>
        <p:spPr bwMode="auto">
          <a:xfrm>
            <a:off x="2034536" y="3276050"/>
            <a:ext cx="8122924" cy="367035"/>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a:solidFill>
                  <a:schemeClr val="bg1"/>
                </a:solidFill>
                <a:cs typeface="Arial" charset="0"/>
              </a:rPr>
              <a:t>Data</a:t>
            </a:r>
          </a:p>
        </p:txBody>
      </p:sp>
      <p:sp>
        <p:nvSpPr>
          <p:cNvPr id="97" name="TextBox 96">
            <a:extLst>
              <a:ext uri="{FF2B5EF4-FFF2-40B4-BE49-F238E27FC236}">
                <a16:creationId xmlns:a16="http://schemas.microsoft.com/office/drawing/2014/main" id="{567151DD-16AE-AF43-ADCA-20AD66D1C1D6}"/>
              </a:ext>
            </a:extLst>
          </p:cNvPr>
          <p:cNvSpPr txBox="1"/>
          <p:nvPr/>
        </p:nvSpPr>
        <p:spPr>
          <a:xfrm>
            <a:off x="2911762" y="4864610"/>
            <a:ext cx="636713" cy="338554"/>
          </a:xfrm>
          <a:prstGeom prst="rect">
            <a:avLst/>
          </a:prstGeom>
          <a:noFill/>
        </p:spPr>
        <p:txBody>
          <a:bodyPr wrap="none" rtlCol="0">
            <a:spAutoFit/>
          </a:bodyPr>
          <a:lstStyle/>
          <a:p>
            <a:pPr algn="ctr"/>
            <a:r>
              <a:rPr lang="en-GB" sz="1600">
                <a:solidFill>
                  <a:schemeClr val="tx1"/>
                </a:solidFill>
              </a:rPr>
              <a:t>Edge</a:t>
            </a:r>
          </a:p>
        </p:txBody>
      </p:sp>
      <p:sp>
        <p:nvSpPr>
          <p:cNvPr id="98" name="TextBox 97">
            <a:extLst>
              <a:ext uri="{FF2B5EF4-FFF2-40B4-BE49-F238E27FC236}">
                <a16:creationId xmlns:a16="http://schemas.microsoft.com/office/drawing/2014/main" id="{05B1AA3C-E61F-C645-9D04-4D6F8C0AF581}"/>
              </a:ext>
            </a:extLst>
          </p:cNvPr>
          <p:cNvSpPr txBox="1"/>
          <p:nvPr/>
        </p:nvSpPr>
        <p:spPr>
          <a:xfrm>
            <a:off x="5473073" y="4864610"/>
            <a:ext cx="1245854" cy="338554"/>
          </a:xfrm>
          <a:prstGeom prst="rect">
            <a:avLst/>
          </a:prstGeom>
          <a:noFill/>
        </p:spPr>
        <p:txBody>
          <a:bodyPr wrap="none" rtlCol="0">
            <a:spAutoFit/>
          </a:bodyPr>
          <a:lstStyle/>
          <a:p>
            <a:pPr algn="ctr"/>
            <a:r>
              <a:rPr lang="en-GB" sz="1600">
                <a:solidFill>
                  <a:schemeClr val="tx1"/>
                </a:solidFill>
              </a:rPr>
              <a:t>Data center</a:t>
            </a:r>
          </a:p>
        </p:txBody>
      </p:sp>
      <p:sp>
        <p:nvSpPr>
          <p:cNvPr id="99" name="TextBox 98">
            <a:extLst>
              <a:ext uri="{FF2B5EF4-FFF2-40B4-BE49-F238E27FC236}">
                <a16:creationId xmlns:a16="http://schemas.microsoft.com/office/drawing/2014/main" id="{7A7BCEA3-3D30-F24C-BBBB-CF7FEEA363B6}"/>
              </a:ext>
            </a:extLst>
          </p:cNvPr>
          <p:cNvSpPr txBox="1"/>
          <p:nvPr/>
        </p:nvSpPr>
        <p:spPr>
          <a:xfrm>
            <a:off x="8169837" y="4856869"/>
            <a:ext cx="1584088" cy="338554"/>
          </a:xfrm>
          <a:prstGeom prst="rect">
            <a:avLst/>
          </a:prstGeom>
          <a:noFill/>
        </p:spPr>
        <p:txBody>
          <a:bodyPr wrap="none" rtlCol="0">
            <a:spAutoFit/>
          </a:bodyPr>
          <a:lstStyle/>
          <a:p>
            <a:pPr algn="ctr"/>
            <a:r>
              <a:rPr lang="en-GB" sz="1600">
                <a:solidFill>
                  <a:schemeClr val="tx1"/>
                </a:solidFill>
              </a:rPr>
              <a:t>Multiple clouds</a:t>
            </a:r>
          </a:p>
        </p:txBody>
      </p:sp>
      <p:grpSp>
        <p:nvGrpSpPr>
          <p:cNvPr id="100" name="Group 315">
            <a:extLst>
              <a:ext uri="{FF2B5EF4-FFF2-40B4-BE49-F238E27FC236}">
                <a16:creationId xmlns:a16="http://schemas.microsoft.com/office/drawing/2014/main" id="{BFE46A96-2B2D-D240-ABF8-BA16B60D83BD}"/>
              </a:ext>
            </a:extLst>
          </p:cNvPr>
          <p:cNvGrpSpPr>
            <a:grpSpLocks noChangeAspect="1"/>
          </p:cNvGrpSpPr>
          <p:nvPr/>
        </p:nvGrpSpPr>
        <p:grpSpPr bwMode="auto">
          <a:xfrm>
            <a:off x="2958434" y="5347817"/>
            <a:ext cx="544830" cy="544830"/>
            <a:chOff x="1614" y="2777"/>
            <a:chExt cx="312" cy="312"/>
          </a:xfrm>
        </p:grpSpPr>
        <p:sp>
          <p:nvSpPr>
            <p:cNvPr id="101" name="Line 316">
              <a:extLst>
                <a:ext uri="{FF2B5EF4-FFF2-40B4-BE49-F238E27FC236}">
                  <a16:creationId xmlns:a16="http://schemas.microsoft.com/office/drawing/2014/main" id="{6E7BAFA1-B12A-4443-8A2C-85A57C32F528}"/>
                </a:ext>
              </a:extLst>
            </p:cNvPr>
            <p:cNvSpPr>
              <a:spLocks noChangeShapeType="1"/>
            </p:cNvSpPr>
            <p:nvPr/>
          </p:nvSpPr>
          <p:spPr bwMode="auto">
            <a:xfrm flipH="1" flipV="1">
              <a:off x="1668" y="2831"/>
              <a:ext cx="205" cy="205"/>
            </a:xfrm>
            <a:prstGeom prst="line">
              <a:avLst/>
            </a:prstGeom>
            <a:noFill/>
            <a:ln w="7938" cap="flat">
              <a:solidFill>
                <a:srgbClr val="50E6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Line 317">
              <a:extLst>
                <a:ext uri="{FF2B5EF4-FFF2-40B4-BE49-F238E27FC236}">
                  <a16:creationId xmlns:a16="http://schemas.microsoft.com/office/drawing/2014/main" id="{A1E08D22-DAA5-B345-8234-76FE327E02AD}"/>
                </a:ext>
              </a:extLst>
            </p:cNvPr>
            <p:cNvSpPr>
              <a:spLocks noChangeShapeType="1"/>
            </p:cNvSpPr>
            <p:nvPr/>
          </p:nvSpPr>
          <p:spPr bwMode="auto">
            <a:xfrm flipV="1">
              <a:off x="1771" y="2792"/>
              <a:ext cx="0" cy="282"/>
            </a:xfrm>
            <a:prstGeom prst="line">
              <a:avLst/>
            </a:prstGeom>
            <a:noFill/>
            <a:ln w="7938" cap="flat">
              <a:solidFill>
                <a:srgbClr val="50E6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Line 318">
              <a:extLst>
                <a:ext uri="{FF2B5EF4-FFF2-40B4-BE49-F238E27FC236}">
                  <a16:creationId xmlns:a16="http://schemas.microsoft.com/office/drawing/2014/main" id="{3A942E9B-4E08-B147-90A5-B734BE8136C4}"/>
                </a:ext>
              </a:extLst>
            </p:cNvPr>
            <p:cNvSpPr>
              <a:spLocks noChangeShapeType="1"/>
            </p:cNvSpPr>
            <p:nvPr/>
          </p:nvSpPr>
          <p:spPr bwMode="auto">
            <a:xfrm flipH="1">
              <a:off x="1668" y="2831"/>
              <a:ext cx="205" cy="205"/>
            </a:xfrm>
            <a:prstGeom prst="line">
              <a:avLst/>
            </a:prstGeom>
            <a:noFill/>
            <a:ln w="7938" cap="flat">
              <a:solidFill>
                <a:srgbClr val="50E6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Oval 319">
              <a:extLst>
                <a:ext uri="{FF2B5EF4-FFF2-40B4-BE49-F238E27FC236}">
                  <a16:creationId xmlns:a16="http://schemas.microsoft.com/office/drawing/2014/main" id="{D813E12A-D00E-7645-B67B-FED6D43B37D1}"/>
                </a:ext>
              </a:extLst>
            </p:cNvPr>
            <p:cNvSpPr>
              <a:spLocks noChangeArrowheads="1"/>
            </p:cNvSpPr>
            <p:nvPr/>
          </p:nvSpPr>
          <p:spPr bwMode="auto">
            <a:xfrm>
              <a:off x="1858" y="3021"/>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Oval 320">
              <a:extLst>
                <a:ext uri="{FF2B5EF4-FFF2-40B4-BE49-F238E27FC236}">
                  <a16:creationId xmlns:a16="http://schemas.microsoft.com/office/drawing/2014/main" id="{EEBCCE1F-F917-C84E-B102-7C050CBB39DE}"/>
                </a:ext>
              </a:extLst>
            </p:cNvPr>
            <p:cNvSpPr>
              <a:spLocks noChangeArrowheads="1"/>
            </p:cNvSpPr>
            <p:nvPr/>
          </p:nvSpPr>
          <p:spPr bwMode="auto">
            <a:xfrm>
              <a:off x="1653" y="3021"/>
              <a:ext cx="29" cy="2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Oval 321">
              <a:extLst>
                <a:ext uri="{FF2B5EF4-FFF2-40B4-BE49-F238E27FC236}">
                  <a16:creationId xmlns:a16="http://schemas.microsoft.com/office/drawing/2014/main" id="{9EC49BE1-7D0C-F14C-A010-C6BF897F8F39}"/>
                </a:ext>
              </a:extLst>
            </p:cNvPr>
            <p:cNvSpPr>
              <a:spLocks noChangeArrowheads="1"/>
            </p:cNvSpPr>
            <p:nvPr/>
          </p:nvSpPr>
          <p:spPr bwMode="auto">
            <a:xfrm>
              <a:off x="1653" y="2816"/>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Oval 322">
              <a:extLst>
                <a:ext uri="{FF2B5EF4-FFF2-40B4-BE49-F238E27FC236}">
                  <a16:creationId xmlns:a16="http://schemas.microsoft.com/office/drawing/2014/main" id="{3B1DA08A-6A0A-C44B-A03F-5B4A6F3671BF}"/>
                </a:ext>
              </a:extLst>
            </p:cNvPr>
            <p:cNvSpPr>
              <a:spLocks noChangeArrowheads="1"/>
            </p:cNvSpPr>
            <p:nvPr/>
          </p:nvSpPr>
          <p:spPr bwMode="auto">
            <a:xfrm>
              <a:off x="1858" y="2816"/>
              <a:ext cx="29" cy="2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Line 323">
              <a:extLst>
                <a:ext uri="{FF2B5EF4-FFF2-40B4-BE49-F238E27FC236}">
                  <a16:creationId xmlns:a16="http://schemas.microsoft.com/office/drawing/2014/main" id="{CF61101A-C7E7-6F4C-B346-6F406A9836AE}"/>
                </a:ext>
              </a:extLst>
            </p:cNvPr>
            <p:cNvSpPr>
              <a:spLocks noChangeShapeType="1"/>
            </p:cNvSpPr>
            <p:nvPr/>
          </p:nvSpPr>
          <p:spPr bwMode="auto">
            <a:xfrm>
              <a:off x="1629" y="2933"/>
              <a:ext cx="282" cy="0"/>
            </a:xfrm>
            <a:prstGeom prst="line">
              <a:avLst/>
            </a:prstGeom>
            <a:noFill/>
            <a:ln w="7938" cap="flat">
              <a:solidFill>
                <a:srgbClr val="50E6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Oval 324">
              <a:extLst>
                <a:ext uri="{FF2B5EF4-FFF2-40B4-BE49-F238E27FC236}">
                  <a16:creationId xmlns:a16="http://schemas.microsoft.com/office/drawing/2014/main" id="{89D89426-E0E2-514B-99B2-2AD34DB3A8F7}"/>
                </a:ext>
              </a:extLst>
            </p:cNvPr>
            <p:cNvSpPr>
              <a:spLocks noChangeArrowheads="1"/>
            </p:cNvSpPr>
            <p:nvPr/>
          </p:nvSpPr>
          <p:spPr bwMode="auto">
            <a:xfrm>
              <a:off x="1897" y="2919"/>
              <a:ext cx="29" cy="29"/>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Oval 325">
              <a:extLst>
                <a:ext uri="{FF2B5EF4-FFF2-40B4-BE49-F238E27FC236}">
                  <a16:creationId xmlns:a16="http://schemas.microsoft.com/office/drawing/2014/main" id="{99452324-E1EE-9D4B-BC7D-8F6D5B960EC5}"/>
                </a:ext>
              </a:extLst>
            </p:cNvPr>
            <p:cNvSpPr>
              <a:spLocks noChangeArrowheads="1"/>
            </p:cNvSpPr>
            <p:nvPr/>
          </p:nvSpPr>
          <p:spPr bwMode="auto">
            <a:xfrm>
              <a:off x="1614" y="2919"/>
              <a:ext cx="29" cy="29"/>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Oval 326">
              <a:extLst>
                <a:ext uri="{FF2B5EF4-FFF2-40B4-BE49-F238E27FC236}">
                  <a16:creationId xmlns:a16="http://schemas.microsoft.com/office/drawing/2014/main" id="{A1A5377A-33A1-7147-B583-8E5EC6CB7028}"/>
                </a:ext>
              </a:extLst>
            </p:cNvPr>
            <p:cNvSpPr>
              <a:spLocks noChangeArrowheads="1"/>
            </p:cNvSpPr>
            <p:nvPr/>
          </p:nvSpPr>
          <p:spPr bwMode="auto">
            <a:xfrm>
              <a:off x="1755" y="2777"/>
              <a:ext cx="30" cy="29"/>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Oval 327">
              <a:extLst>
                <a:ext uri="{FF2B5EF4-FFF2-40B4-BE49-F238E27FC236}">
                  <a16:creationId xmlns:a16="http://schemas.microsoft.com/office/drawing/2014/main" id="{F490488C-4601-804D-B85C-994698370FE5}"/>
                </a:ext>
              </a:extLst>
            </p:cNvPr>
            <p:cNvSpPr>
              <a:spLocks noChangeArrowheads="1"/>
            </p:cNvSpPr>
            <p:nvPr/>
          </p:nvSpPr>
          <p:spPr bwMode="auto">
            <a:xfrm>
              <a:off x="1755" y="3060"/>
              <a:ext cx="30" cy="29"/>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Oval 328">
              <a:extLst>
                <a:ext uri="{FF2B5EF4-FFF2-40B4-BE49-F238E27FC236}">
                  <a16:creationId xmlns:a16="http://schemas.microsoft.com/office/drawing/2014/main" id="{A4B868E9-C83D-5448-A4B3-6DC007273632}"/>
                </a:ext>
              </a:extLst>
            </p:cNvPr>
            <p:cNvSpPr>
              <a:spLocks noChangeArrowheads="1"/>
            </p:cNvSpPr>
            <p:nvPr/>
          </p:nvSpPr>
          <p:spPr bwMode="auto">
            <a:xfrm>
              <a:off x="1741" y="2904"/>
              <a:ext cx="58" cy="58"/>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4" name="Group 105">
            <a:extLst>
              <a:ext uri="{FF2B5EF4-FFF2-40B4-BE49-F238E27FC236}">
                <a16:creationId xmlns:a16="http://schemas.microsoft.com/office/drawing/2014/main" id="{03291129-FCE4-D246-BC43-4D9E6917DDAA}"/>
              </a:ext>
            </a:extLst>
          </p:cNvPr>
          <p:cNvGrpSpPr>
            <a:grpSpLocks noChangeAspect="1"/>
          </p:cNvGrpSpPr>
          <p:nvPr/>
        </p:nvGrpSpPr>
        <p:grpSpPr bwMode="auto">
          <a:xfrm>
            <a:off x="5824726" y="5347817"/>
            <a:ext cx="544830" cy="544830"/>
            <a:chOff x="2208" y="2781"/>
            <a:chExt cx="312" cy="312"/>
          </a:xfrm>
        </p:grpSpPr>
        <p:sp>
          <p:nvSpPr>
            <p:cNvPr id="115" name="AutoShape 104">
              <a:extLst>
                <a:ext uri="{FF2B5EF4-FFF2-40B4-BE49-F238E27FC236}">
                  <a16:creationId xmlns:a16="http://schemas.microsoft.com/office/drawing/2014/main" id="{E75917A6-DA42-904B-B446-309C0AC5EE58}"/>
                </a:ext>
              </a:extLst>
            </p:cNvPr>
            <p:cNvSpPr>
              <a:spLocks noChangeAspect="1" noChangeArrowheads="1" noTextEdit="1"/>
            </p:cNvSpPr>
            <p:nvPr/>
          </p:nvSpPr>
          <p:spPr bwMode="auto">
            <a:xfrm>
              <a:off x="2208" y="2781"/>
              <a:ext cx="31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Rectangle 106">
              <a:extLst>
                <a:ext uri="{FF2B5EF4-FFF2-40B4-BE49-F238E27FC236}">
                  <a16:creationId xmlns:a16="http://schemas.microsoft.com/office/drawing/2014/main" id="{EA592A4E-26C4-D842-B50E-06F889638BCC}"/>
                </a:ext>
              </a:extLst>
            </p:cNvPr>
            <p:cNvSpPr>
              <a:spLocks noChangeArrowheads="1"/>
            </p:cNvSpPr>
            <p:nvPr/>
          </p:nvSpPr>
          <p:spPr bwMode="auto">
            <a:xfrm>
              <a:off x="2208" y="2781"/>
              <a:ext cx="312" cy="3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Rectangle 107">
              <a:extLst>
                <a:ext uri="{FF2B5EF4-FFF2-40B4-BE49-F238E27FC236}">
                  <a16:creationId xmlns:a16="http://schemas.microsoft.com/office/drawing/2014/main" id="{A88C852B-2AA3-7E45-B302-FC4FE88A8396}"/>
                </a:ext>
              </a:extLst>
            </p:cNvPr>
            <p:cNvSpPr>
              <a:spLocks noChangeArrowheads="1"/>
            </p:cNvSpPr>
            <p:nvPr/>
          </p:nvSpPr>
          <p:spPr bwMode="auto">
            <a:xfrm>
              <a:off x="2208" y="2791"/>
              <a:ext cx="312" cy="58"/>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Rectangle 108">
              <a:extLst>
                <a:ext uri="{FF2B5EF4-FFF2-40B4-BE49-F238E27FC236}">
                  <a16:creationId xmlns:a16="http://schemas.microsoft.com/office/drawing/2014/main" id="{1457B9F0-D2FF-DB4C-9704-42F5D0384910}"/>
                </a:ext>
              </a:extLst>
            </p:cNvPr>
            <p:cNvSpPr>
              <a:spLocks noChangeArrowheads="1"/>
            </p:cNvSpPr>
            <p:nvPr/>
          </p:nvSpPr>
          <p:spPr bwMode="auto">
            <a:xfrm>
              <a:off x="2208" y="2869"/>
              <a:ext cx="312" cy="58"/>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109">
              <a:extLst>
                <a:ext uri="{FF2B5EF4-FFF2-40B4-BE49-F238E27FC236}">
                  <a16:creationId xmlns:a16="http://schemas.microsoft.com/office/drawing/2014/main" id="{4079D705-CA8F-7347-B64F-55C8ED4FBA38}"/>
                </a:ext>
              </a:extLst>
            </p:cNvPr>
            <p:cNvSpPr>
              <a:spLocks noChangeArrowheads="1"/>
            </p:cNvSpPr>
            <p:nvPr/>
          </p:nvSpPr>
          <p:spPr bwMode="auto">
            <a:xfrm>
              <a:off x="2208" y="2947"/>
              <a:ext cx="312" cy="58"/>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110">
              <a:extLst>
                <a:ext uri="{FF2B5EF4-FFF2-40B4-BE49-F238E27FC236}">
                  <a16:creationId xmlns:a16="http://schemas.microsoft.com/office/drawing/2014/main" id="{135144F6-CB8A-7A45-A5CC-D1EA473F402D}"/>
                </a:ext>
              </a:extLst>
            </p:cNvPr>
            <p:cNvSpPr>
              <a:spLocks noChangeArrowheads="1"/>
            </p:cNvSpPr>
            <p:nvPr/>
          </p:nvSpPr>
          <p:spPr bwMode="auto">
            <a:xfrm>
              <a:off x="2208" y="3025"/>
              <a:ext cx="312" cy="58"/>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Oval 111">
              <a:extLst>
                <a:ext uri="{FF2B5EF4-FFF2-40B4-BE49-F238E27FC236}">
                  <a16:creationId xmlns:a16="http://schemas.microsoft.com/office/drawing/2014/main" id="{72C074D8-049B-9044-8975-1C15FD98EE84}"/>
                </a:ext>
              </a:extLst>
            </p:cNvPr>
            <p:cNvSpPr>
              <a:spLocks noChangeArrowheads="1"/>
            </p:cNvSpPr>
            <p:nvPr/>
          </p:nvSpPr>
          <p:spPr bwMode="auto">
            <a:xfrm>
              <a:off x="2227" y="3040"/>
              <a:ext cx="30" cy="2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Oval 112">
              <a:extLst>
                <a:ext uri="{FF2B5EF4-FFF2-40B4-BE49-F238E27FC236}">
                  <a16:creationId xmlns:a16="http://schemas.microsoft.com/office/drawing/2014/main" id="{66A42492-6E50-9F46-B826-0D1956AA595E}"/>
                </a:ext>
              </a:extLst>
            </p:cNvPr>
            <p:cNvSpPr>
              <a:spLocks noChangeArrowheads="1"/>
            </p:cNvSpPr>
            <p:nvPr/>
          </p:nvSpPr>
          <p:spPr bwMode="auto">
            <a:xfrm>
              <a:off x="2271" y="3040"/>
              <a:ext cx="30" cy="2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Oval 113">
              <a:extLst>
                <a:ext uri="{FF2B5EF4-FFF2-40B4-BE49-F238E27FC236}">
                  <a16:creationId xmlns:a16="http://schemas.microsoft.com/office/drawing/2014/main" id="{E345560B-42B0-5842-89B0-EF3EF3DE26AB}"/>
                </a:ext>
              </a:extLst>
            </p:cNvPr>
            <p:cNvSpPr>
              <a:spLocks noChangeArrowheads="1"/>
            </p:cNvSpPr>
            <p:nvPr/>
          </p:nvSpPr>
          <p:spPr bwMode="auto">
            <a:xfrm>
              <a:off x="2315" y="3040"/>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Oval 114">
              <a:extLst>
                <a:ext uri="{FF2B5EF4-FFF2-40B4-BE49-F238E27FC236}">
                  <a16:creationId xmlns:a16="http://schemas.microsoft.com/office/drawing/2014/main" id="{114434D4-26FC-BE42-AAE0-66429E8B2466}"/>
                </a:ext>
              </a:extLst>
            </p:cNvPr>
            <p:cNvSpPr>
              <a:spLocks noChangeArrowheads="1"/>
            </p:cNvSpPr>
            <p:nvPr/>
          </p:nvSpPr>
          <p:spPr bwMode="auto">
            <a:xfrm>
              <a:off x="2227" y="2961"/>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Oval 115">
              <a:extLst>
                <a:ext uri="{FF2B5EF4-FFF2-40B4-BE49-F238E27FC236}">
                  <a16:creationId xmlns:a16="http://schemas.microsoft.com/office/drawing/2014/main" id="{6CA179F7-6C82-C740-9957-91FA4002DB6F}"/>
                </a:ext>
              </a:extLst>
            </p:cNvPr>
            <p:cNvSpPr>
              <a:spLocks noChangeArrowheads="1"/>
            </p:cNvSpPr>
            <p:nvPr/>
          </p:nvSpPr>
          <p:spPr bwMode="auto">
            <a:xfrm>
              <a:off x="2271" y="2961"/>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Oval 116">
              <a:extLst>
                <a:ext uri="{FF2B5EF4-FFF2-40B4-BE49-F238E27FC236}">
                  <a16:creationId xmlns:a16="http://schemas.microsoft.com/office/drawing/2014/main" id="{DAC0E849-970C-FA44-8938-5B9D2AA8C24C}"/>
                </a:ext>
              </a:extLst>
            </p:cNvPr>
            <p:cNvSpPr>
              <a:spLocks noChangeArrowheads="1"/>
            </p:cNvSpPr>
            <p:nvPr/>
          </p:nvSpPr>
          <p:spPr bwMode="auto">
            <a:xfrm>
              <a:off x="2315" y="2961"/>
              <a:ext cx="29" cy="3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Oval 117">
              <a:extLst>
                <a:ext uri="{FF2B5EF4-FFF2-40B4-BE49-F238E27FC236}">
                  <a16:creationId xmlns:a16="http://schemas.microsoft.com/office/drawing/2014/main" id="{5645B756-97B3-614E-AB77-09186200ACDD}"/>
                </a:ext>
              </a:extLst>
            </p:cNvPr>
            <p:cNvSpPr>
              <a:spLocks noChangeArrowheads="1"/>
            </p:cNvSpPr>
            <p:nvPr/>
          </p:nvSpPr>
          <p:spPr bwMode="auto">
            <a:xfrm>
              <a:off x="2227" y="2883"/>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Oval 118">
              <a:extLst>
                <a:ext uri="{FF2B5EF4-FFF2-40B4-BE49-F238E27FC236}">
                  <a16:creationId xmlns:a16="http://schemas.microsoft.com/office/drawing/2014/main" id="{B23F2CF8-0D05-1B42-83C7-700B949A668D}"/>
                </a:ext>
              </a:extLst>
            </p:cNvPr>
            <p:cNvSpPr>
              <a:spLocks noChangeArrowheads="1"/>
            </p:cNvSpPr>
            <p:nvPr/>
          </p:nvSpPr>
          <p:spPr bwMode="auto">
            <a:xfrm>
              <a:off x="2271" y="2883"/>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Oval 119">
              <a:extLst>
                <a:ext uri="{FF2B5EF4-FFF2-40B4-BE49-F238E27FC236}">
                  <a16:creationId xmlns:a16="http://schemas.microsoft.com/office/drawing/2014/main" id="{1A196D38-CDA8-7A4E-989C-E25BE71F2CC2}"/>
                </a:ext>
              </a:extLst>
            </p:cNvPr>
            <p:cNvSpPr>
              <a:spLocks noChangeArrowheads="1"/>
            </p:cNvSpPr>
            <p:nvPr/>
          </p:nvSpPr>
          <p:spPr bwMode="auto">
            <a:xfrm>
              <a:off x="2315" y="2883"/>
              <a:ext cx="29" cy="3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Oval 120">
              <a:extLst>
                <a:ext uri="{FF2B5EF4-FFF2-40B4-BE49-F238E27FC236}">
                  <a16:creationId xmlns:a16="http://schemas.microsoft.com/office/drawing/2014/main" id="{76FA6EB1-09DE-394E-B5D2-1C9A7BD91085}"/>
                </a:ext>
              </a:extLst>
            </p:cNvPr>
            <p:cNvSpPr>
              <a:spLocks noChangeArrowheads="1"/>
            </p:cNvSpPr>
            <p:nvPr/>
          </p:nvSpPr>
          <p:spPr bwMode="auto">
            <a:xfrm>
              <a:off x="2227" y="2805"/>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Oval 121">
              <a:extLst>
                <a:ext uri="{FF2B5EF4-FFF2-40B4-BE49-F238E27FC236}">
                  <a16:creationId xmlns:a16="http://schemas.microsoft.com/office/drawing/2014/main" id="{383D34DD-369B-2F49-9ACB-51A659633280}"/>
                </a:ext>
              </a:extLst>
            </p:cNvPr>
            <p:cNvSpPr>
              <a:spLocks noChangeArrowheads="1"/>
            </p:cNvSpPr>
            <p:nvPr/>
          </p:nvSpPr>
          <p:spPr bwMode="auto">
            <a:xfrm>
              <a:off x="2271" y="2805"/>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Oval 122">
              <a:extLst>
                <a:ext uri="{FF2B5EF4-FFF2-40B4-BE49-F238E27FC236}">
                  <a16:creationId xmlns:a16="http://schemas.microsoft.com/office/drawing/2014/main" id="{568670F9-E1B8-2F4D-9BE8-FF49875B16C2}"/>
                </a:ext>
              </a:extLst>
            </p:cNvPr>
            <p:cNvSpPr>
              <a:spLocks noChangeArrowheads="1"/>
            </p:cNvSpPr>
            <p:nvPr/>
          </p:nvSpPr>
          <p:spPr bwMode="auto">
            <a:xfrm>
              <a:off x="2315" y="2805"/>
              <a:ext cx="29" cy="3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3" name="Group 132">
            <a:extLst>
              <a:ext uri="{FF2B5EF4-FFF2-40B4-BE49-F238E27FC236}">
                <a16:creationId xmlns:a16="http://schemas.microsoft.com/office/drawing/2014/main" id="{5FDDBE64-E83E-024F-8FA5-90A06707A234}"/>
              </a:ext>
            </a:extLst>
          </p:cNvPr>
          <p:cNvGrpSpPr/>
          <p:nvPr/>
        </p:nvGrpSpPr>
        <p:grpSpPr>
          <a:xfrm>
            <a:off x="8346143" y="5342786"/>
            <a:ext cx="1223728" cy="554892"/>
            <a:chOff x="5514571" y="2482351"/>
            <a:chExt cx="1223728" cy="554892"/>
          </a:xfrm>
        </p:grpSpPr>
        <p:sp>
          <p:nvSpPr>
            <p:cNvPr id="134" name="Freeform 74">
              <a:extLst>
                <a:ext uri="{FF2B5EF4-FFF2-40B4-BE49-F238E27FC236}">
                  <a16:creationId xmlns:a16="http://schemas.microsoft.com/office/drawing/2014/main" id="{57704E36-0F02-1049-8ED6-0C03AC253A01}"/>
                </a:ext>
              </a:extLst>
            </p:cNvPr>
            <p:cNvSpPr>
              <a:spLocks/>
            </p:cNvSpPr>
            <p:nvPr/>
          </p:nvSpPr>
          <p:spPr bwMode="auto">
            <a:xfrm>
              <a:off x="6219365" y="2482351"/>
              <a:ext cx="518934" cy="318714"/>
            </a:xfrm>
            <a:custGeom>
              <a:avLst/>
              <a:gdLst>
                <a:gd name="T0" fmla="*/ 985 w 1109"/>
                <a:gd name="T1" fmla="*/ 426 h 682"/>
                <a:gd name="T2" fmla="*/ 982 w 1109"/>
                <a:gd name="T3" fmla="*/ 426 h 682"/>
                <a:gd name="T4" fmla="*/ 999 w 1109"/>
                <a:gd name="T5" fmla="*/ 341 h 682"/>
                <a:gd name="T6" fmla="*/ 777 w 1109"/>
                <a:gd name="T7" fmla="*/ 113 h 682"/>
                <a:gd name="T8" fmla="*/ 703 w 1109"/>
                <a:gd name="T9" fmla="*/ 127 h 682"/>
                <a:gd name="T10" fmla="*/ 444 w 1109"/>
                <a:gd name="T11" fmla="*/ 0 h 682"/>
                <a:gd name="T12" fmla="*/ 111 w 1109"/>
                <a:gd name="T13" fmla="*/ 341 h 682"/>
                <a:gd name="T14" fmla="*/ 122 w 1109"/>
                <a:gd name="T15" fmla="*/ 426 h 682"/>
                <a:gd name="T16" fmla="*/ 0 w 1109"/>
                <a:gd name="T17" fmla="*/ 554 h 682"/>
                <a:gd name="T18" fmla="*/ 125 w 1109"/>
                <a:gd name="T19" fmla="*/ 682 h 682"/>
                <a:gd name="T20" fmla="*/ 985 w 1109"/>
                <a:gd name="T21" fmla="*/ 682 h 682"/>
                <a:gd name="T22" fmla="*/ 1109 w 1109"/>
                <a:gd name="T23" fmla="*/ 554 h 682"/>
                <a:gd name="T24" fmla="*/ 985 w 1109"/>
                <a:gd name="T25" fmla="*/ 426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9" h="682">
                  <a:moveTo>
                    <a:pt x="985" y="426"/>
                  </a:moveTo>
                  <a:cubicBezTo>
                    <a:pt x="982" y="426"/>
                    <a:pt x="982" y="426"/>
                    <a:pt x="982" y="426"/>
                  </a:cubicBezTo>
                  <a:cubicBezTo>
                    <a:pt x="993" y="400"/>
                    <a:pt x="999" y="371"/>
                    <a:pt x="999" y="341"/>
                  </a:cubicBezTo>
                  <a:cubicBezTo>
                    <a:pt x="999" y="215"/>
                    <a:pt x="899" y="113"/>
                    <a:pt x="777" y="113"/>
                  </a:cubicBezTo>
                  <a:cubicBezTo>
                    <a:pt x="751" y="113"/>
                    <a:pt x="726" y="118"/>
                    <a:pt x="703" y="127"/>
                  </a:cubicBezTo>
                  <a:cubicBezTo>
                    <a:pt x="642" y="49"/>
                    <a:pt x="548" y="0"/>
                    <a:pt x="444" y="0"/>
                  </a:cubicBezTo>
                  <a:cubicBezTo>
                    <a:pt x="260" y="0"/>
                    <a:pt x="111" y="152"/>
                    <a:pt x="111" y="341"/>
                  </a:cubicBezTo>
                  <a:cubicBezTo>
                    <a:pt x="111" y="370"/>
                    <a:pt x="115" y="399"/>
                    <a:pt x="122" y="426"/>
                  </a:cubicBezTo>
                  <a:cubicBezTo>
                    <a:pt x="54" y="428"/>
                    <a:pt x="0" y="484"/>
                    <a:pt x="0" y="554"/>
                  </a:cubicBezTo>
                  <a:cubicBezTo>
                    <a:pt x="0" y="625"/>
                    <a:pt x="56" y="682"/>
                    <a:pt x="125" y="682"/>
                  </a:cubicBezTo>
                  <a:cubicBezTo>
                    <a:pt x="985" y="682"/>
                    <a:pt x="985" y="682"/>
                    <a:pt x="985" y="682"/>
                  </a:cubicBezTo>
                  <a:cubicBezTo>
                    <a:pt x="1054" y="682"/>
                    <a:pt x="1109" y="625"/>
                    <a:pt x="1109" y="554"/>
                  </a:cubicBezTo>
                  <a:cubicBezTo>
                    <a:pt x="1109" y="483"/>
                    <a:pt x="1054" y="426"/>
                    <a:pt x="985" y="42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74">
              <a:extLst>
                <a:ext uri="{FF2B5EF4-FFF2-40B4-BE49-F238E27FC236}">
                  <a16:creationId xmlns:a16="http://schemas.microsoft.com/office/drawing/2014/main" id="{4D5C195A-2BEE-8B41-9FBB-DC7D9E98548C}"/>
                </a:ext>
              </a:extLst>
            </p:cNvPr>
            <p:cNvSpPr>
              <a:spLocks/>
            </p:cNvSpPr>
            <p:nvPr/>
          </p:nvSpPr>
          <p:spPr bwMode="auto">
            <a:xfrm>
              <a:off x="5514571" y="2482351"/>
              <a:ext cx="518934" cy="318714"/>
            </a:xfrm>
            <a:custGeom>
              <a:avLst/>
              <a:gdLst>
                <a:gd name="T0" fmla="*/ 985 w 1109"/>
                <a:gd name="T1" fmla="*/ 426 h 682"/>
                <a:gd name="T2" fmla="*/ 982 w 1109"/>
                <a:gd name="T3" fmla="*/ 426 h 682"/>
                <a:gd name="T4" fmla="*/ 999 w 1109"/>
                <a:gd name="T5" fmla="*/ 341 h 682"/>
                <a:gd name="T6" fmla="*/ 777 w 1109"/>
                <a:gd name="T7" fmla="*/ 113 h 682"/>
                <a:gd name="T8" fmla="*/ 703 w 1109"/>
                <a:gd name="T9" fmla="*/ 127 h 682"/>
                <a:gd name="T10" fmla="*/ 444 w 1109"/>
                <a:gd name="T11" fmla="*/ 0 h 682"/>
                <a:gd name="T12" fmla="*/ 111 w 1109"/>
                <a:gd name="T13" fmla="*/ 341 h 682"/>
                <a:gd name="T14" fmla="*/ 122 w 1109"/>
                <a:gd name="T15" fmla="*/ 426 h 682"/>
                <a:gd name="T16" fmla="*/ 0 w 1109"/>
                <a:gd name="T17" fmla="*/ 554 h 682"/>
                <a:gd name="T18" fmla="*/ 125 w 1109"/>
                <a:gd name="T19" fmla="*/ 682 h 682"/>
                <a:gd name="T20" fmla="*/ 985 w 1109"/>
                <a:gd name="T21" fmla="*/ 682 h 682"/>
                <a:gd name="T22" fmla="*/ 1109 w 1109"/>
                <a:gd name="T23" fmla="*/ 554 h 682"/>
                <a:gd name="T24" fmla="*/ 985 w 1109"/>
                <a:gd name="T25" fmla="*/ 426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9" h="682">
                  <a:moveTo>
                    <a:pt x="985" y="426"/>
                  </a:moveTo>
                  <a:cubicBezTo>
                    <a:pt x="982" y="426"/>
                    <a:pt x="982" y="426"/>
                    <a:pt x="982" y="426"/>
                  </a:cubicBezTo>
                  <a:cubicBezTo>
                    <a:pt x="993" y="400"/>
                    <a:pt x="999" y="371"/>
                    <a:pt x="999" y="341"/>
                  </a:cubicBezTo>
                  <a:cubicBezTo>
                    <a:pt x="999" y="215"/>
                    <a:pt x="899" y="113"/>
                    <a:pt x="777" y="113"/>
                  </a:cubicBezTo>
                  <a:cubicBezTo>
                    <a:pt x="751" y="113"/>
                    <a:pt x="726" y="118"/>
                    <a:pt x="703" y="127"/>
                  </a:cubicBezTo>
                  <a:cubicBezTo>
                    <a:pt x="642" y="49"/>
                    <a:pt x="548" y="0"/>
                    <a:pt x="444" y="0"/>
                  </a:cubicBezTo>
                  <a:cubicBezTo>
                    <a:pt x="260" y="0"/>
                    <a:pt x="111" y="152"/>
                    <a:pt x="111" y="341"/>
                  </a:cubicBezTo>
                  <a:cubicBezTo>
                    <a:pt x="111" y="370"/>
                    <a:pt x="115" y="399"/>
                    <a:pt x="122" y="426"/>
                  </a:cubicBezTo>
                  <a:cubicBezTo>
                    <a:pt x="54" y="428"/>
                    <a:pt x="0" y="484"/>
                    <a:pt x="0" y="554"/>
                  </a:cubicBezTo>
                  <a:cubicBezTo>
                    <a:pt x="0" y="625"/>
                    <a:pt x="56" y="682"/>
                    <a:pt x="125" y="682"/>
                  </a:cubicBezTo>
                  <a:cubicBezTo>
                    <a:pt x="985" y="682"/>
                    <a:pt x="985" y="682"/>
                    <a:pt x="985" y="682"/>
                  </a:cubicBezTo>
                  <a:cubicBezTo>
                    <a:pt x="1054" y="682"/>
                    <a:pt x="1109" y="625"/>
                    <a:pt x="1109" y="554"/>
                  </a:cubicBezTo>
                  <a:cubicBezTo>
                    <a:pt x="1109" y="483"/>
                    <a:pt x="1054" y="426"/>
                    <a:pt x="985" y="42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74">
              <a:extLst>
                <a:ext uri="{FF2B5EF4-FFF2-40B4-BE49-F238E27FC236}">
                  <a16:creationId xmlns:a16="http://schemas.microsoft.com/office/drawing/2014/main" id="{BFF7C79C-8833-F44C-B191-D81B2995988C}"/>
                </a:ext>
              </a:extLst>
            </p:cNvPr>
            <p:cNvSpPr>
              <a:spLocks/>
            </p:cNvSpPr>
            <p:nvPr/>
          </p:nvSpPr>
          <p:spPr bwMode="auto">
            <a:xfrm>
              <a:off x="5717554" y="2572380"/>
              <a:ext cx="756892" cy="464863"/>
            </a:xfrm>
            <a:custGeom>
              <a:avLst/>
              <a:gdLst>
                <a:gd name="T0" fmla="*/ 985 w 1109"/>
                <a:gd name="T1" fmla="*/ 426 h 682"/>
                <a:gd name="T2" fmla="*/ 982 w 1109"/>
                <a:gd name="T3" fmla="*/ 426 h 682"/>
                <a:gd name="T4" fmla="*/ 999 w 1109"/>
                <a:gd name="T5" fmla="*/ 341 h 682"/>
                <a:gd name="T6" fmla="*/ 777 w 1109"/>
                <a:gd name="T7" fmla="*/ 113 h 682"/>
                <a:gd name="T8" fmla="*/ 703 w 1109"/>
                <a:gd name="T9" fmla="*/ 127 h 682"/>
                <a:gd name="T10" fmla="*/ 444 w 1109"/>
                <a:gd name="T11" fmla="*/ 0 h 682"/>
                <a:gd name="T12" fmla="*/ 111 w 1109"/>
                <a:gd name="T13" fmla="*/ 341 h 682"/>
                <a:gd name="T14" fmla="*/ 122 w 1109"/>
                <a:gd name="T15" fmla="*/ 426 h 682"/>
                <a:gd name="T16" fmla="*/ 0 w 1109"/>
                <a:gd name="T17" fmla="*/ 554 h 682"/>
                <a:gd name="T18" fmla="*/ 125 w 1109"/>
                <a:gd name="T19" fmla="*/ 682 h 682"/>
                <a:gd name="T20" fmla="*/ 985 w 1109"/>
                <a:gd name="T21" fmla="*/ 682 h 682"/>
                <a:gd name="T22" fmla="*/ 1109 w 1109"/>
                <a:gd name="T23" fmla="*/ 554 h 682"/>
                <a:gd name="T24" fmla="*/ 985 w 1109"/>
                <a:gd name="T25" fmla="*/ 426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9" h="682">
                  <a:moveTo>
                    <a:pt x="985" y="426"/>
                  </a:moveTo>
                  <a:cubicBezTo>
                    <a:pt x="982" y="426"/>
                    <a:pt x="982" y="426"/>
                    <a:pt x="982" y="426"/>
                  </a:cubicBezTo>
                  <a:cubicBezTo>
                    <a:pt x="993" y="400"/>
                    <a:pt x="999" y="371"/>
                    <a:pt x="999" y="341"/>
                  </a:cubicBezTo>
                  <a:cubicBezTo>
                    <a:pt x="999" y="215"/>
                    <a:pt x="899" y="113"/>
                    <a:pt x="777" y="113"/>
                  </a:cubicBezTo>
                  <a:cubicBezTo>
                    <a:pt x="751" y="113"/>
                    <a:pt x="726" y="118"/>
                    <a:pt x="703" y="127"/>
                  </a:cubicBezTo>
                  <a:cubicBezTo>
                    <a:pt x="642" y="49"/>
                    <a:pt x="548" y="0"/>
                    <a:pt x="444" y="0"/>
                  </a:cubicBezTo>
                  <a:cubicBezTo>
                    <a:pt x="260" y="0"/>
                    <a:pt x="111" y="152"/>
                    <a:pt x="111" y="341"/>
                  </a:cubicBezTo>
                  <a:cubicBezTo>
                    <a:pt x="111" y="370"/>
                    <a:pt x="115" y="399"/>
                    <a:pt x="122" y="426"/>
                  </a:cubicBezTo>
                  <a:cubicBezTo>
                    <a:pt x="54" y="428"/>
                    <a:pt x="0" y="484"/>
                    <a:pt x="0" y="554"/>
                  </a:cubicBezTo>
                  <a:cubicBezTo>
                    <a:pt x="0" y="625"/>
                    <a:pt x="56" y="682"/>
                    <a:pt x="125" y="682"/>
                  </a:cubicBezTo>
                  <a:cubicBezTo>
                    <a:pt x="985" y="682"/>
                    <a:pt x="985" y="682"/>
                    <a:pt x="985" y="682"/>
                  </a:cubicBezTo>
                  <a:cubicBezTo>
                    <a:pt x="1054" y="682"/>
                    <a:pt x="1109" y="625"/>
                    <a:pt x="1109" y="554"/>
                  </a:cubicBezTo>
                  <a:cubicBezTo>
                    <a:pt x="1109" y="483"/>
                    <a:pt x="1054" y="426"/>
                    <a:pt x="985" y="426"/>
                  </a:cubicBez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7" name="TextBox 136">
            <a:extLst>
              <a:ext uri="{FF2B5EF4-FFF2-40B4-BE49-F238E27FC236}">
                <a16:creationId xmlns:a16="http://schemas.microsoft.com/office/drawing/2014/main" id="{EAF77082-0005-CB41-A7B8-D37D647AD683}"/>
              </a:ext>
            </a:extLst>
          </p:cNvPr>
          <p:cNvSpPr txBox="1"/>
          <p:nvPr/>
        </p:nvSpPr>
        <p:spPr>
          <a:xfrm>
            <a:off x="2013441" y="4087337"/>
            <a:ext cx="644728" cy="276999"/>
          </a:xfrm>
          <a:prstGeom prst="rect">
            <a:avLst/>
          </a:prstGeom>
          <a:noFill/>
        </p:spPr>
        <p:txBody>
          <a:bodyPr wrap="none" rtlCol="0">
            <a:spAutoFit/>
          </a:bodyPr>
          <a:lstStyle/>
          <a:p>
            <a:r>
              <a:rPr lang="en-GB" sz="1200" dirty="0"/>
              <a:t>Create</a:t>
            </a:r>
          </a:p>
        </p:txBody>
      </p:sp>
      <p:sp>
        <p:nvSpPr>
          <p:cNvPr id="138" name="TextBox 137">
            <a:extLst>
              <a:ext uri="{FF2B5EF4-FFF2-40B4-BE49-F238E27FC236}">
                <a16:creationId xmlns:a16="http://schemas.microsoft.com/office/drawing/2014/main" id="{A594967B-4EFC-BF4B-858F-CB2B6A64CDFE}"/>
              </a:ext>
            </a:extLst>
          </p:cNvPr>
          <p:cNvSpPr txBox="1"/>
          <p:nvPr/>
        </p:nvSpPr>
        <p:spPr>
          <a:xfrm>
            <a:off x="3261004" y="4087337"/>
            <a:ext cx="671979" cy="276999"/>
          </a:xfrm>
          <a:prstGeom prst="rect">
            <a:avLst/>
          </a:prstGeom>
          <a:noFill/>
        </p:spPr>
        <p:txBody>
          <a:bodyPr wrap="none" rtlCol="0">
            <a:spAutoFit/>
          </a:bodyPr>
          <a:lstStyle/>
          <a:p>
            <a:r>
              <a:rPr lang="en-GB" sz="1200" dirty="0"/>
              <a:t>Protect</a:t>
            </a:r>
          </a:p>
        </p:txBody>
      </p:sp>
      <p:sp>
        <p:nvSpPr>
          <p:cNvPr id="139" name="TextBox 138">
            <a:extLst>
              <a:ext uri="{FF2B5EF4-FFF2-40B4-BE49-F238E27FC236}">
                <a16:creationId xmlns:a16="http://schemas.microsoft.com/office/drawing/2014/main" id="{9C4551B9-2349-674E-8F03-0D632C56799D}"/>
              </a:ext>
            </a:extLst>
          </p:cNvPr>
          <p:cNvSpPr txBox="1"/>
          <p:nvPr/>
        </p:nvSpPr>
        <p:spPr>
          <a:xfrm>
            <a:off x="4566298" y="4087337"/>
            <a:ext cx="551754" cy="276999"/>
          </a:xfrm>
          <a:prstGeom prst="rect">
            <a:avLst/>
          </a:prstGeom>
          <a:noFill/>
        </p:spPr>
        <p:txBody>
          <a:bodyPr wrap="none" rtlCol="0">
            <a:spAutoFit/>
          </a:bodyPr>
          <a:lstStyle/>
          <a:p>
            <a:r>
              <a:rPr lang="en-GB" sz="1200" dirty="0"/>
              <a:t>Store</a:t>
            </a:r>
          </a:p>
        </p:txBody>
      </p:sp>
      <p:sp>
        <p:nvSpPr>
          <p:cNvPr id="140" name="TextBox 139">
            <a:extLst>
              <a:ext uri="{FF2B5EF4-FFF2-40B4-BE49-F238E27FC236}">
                <a16:creationId xmlns:a16="http://schemas.microsoft.com/office/drawing/2014/main" id="{EC89A4AA-74DB-AD4A-BF72-4A39A34E5130}"/>
              </a:ext>
            </a:extLst>
          </p:cNvPr>
          <p:cNvSpPr txBox="1"/>
          <p:nvPr/>
        </p:nvSpPr>
        <p:spPr>
          <a:xfrm>
            <a:off x="5720887" y="4087337"/>
            <a:ext cx="457176" cy="276999"/>
          </a:xfrm>
          <a:prstGeom prst="rect">
            <a:avLst/>
          </a:prstGeom>
          <a:noFill/>
        </p:spPr>
        <p:txBody>
          <a:bodyPr wrap="none" rtlCol="0">
            <a:spAutoFit/>
          </a:bodyPr>
          <a:lstStyle/>
          <a:p>
            <a:r>
              <a:rPr lang="en-GB" sz="1200" dirty="0"/>
              <a:t>Use</a:t>
            </a:r>
          </a:p>
        </p:txBody>
      </p:sp>
      <p:sp>
        <p:nvSpPr>
          <p:cNvPr id="141" name="TextBox 140">
            <a:extLst>
              <a:ext uri="{FF2B5EF4-FFF2-40B4-BE49-F238E27FC236}">
                <a16:creationId xmlns:a16="http://schemas.microsoft.com/office/drawing/2014/main" id="{6EDD8F56-DFA9-5C4A-BF44-0FBBB4979CF4}"/>
              </a:ext>
            </a:extLst>
          </p:cNvPr>
          <p:cNvSpPr txBox="1"/>
          <p:nvPr/>
        </p:nvSpPr>
        <p:spPr>
          <a:xfrm>
            <a:off x="6801218" y="4087337"/>
            <a:ext cx="763351" cy="276999"/>
          </a:xfrm>
          <a:prstGeom prst="rect">
            <a:avLst/>
          </a:prstGeom>
          <a:noFill/>
        </p:spPr>
        <p:txBody>
          <a:bodyPr wrap="none" rtlCol="0">
            <a:spAutoFit/>
          </a:bodyPr>
          <a:lstStyle/>
          <a:p>
            <a:r>
              <a:rPr lang="en-GB" sz="1200" dirty="0"/>
              <a:t>Maintain</a:t>
            </a:r>
          </a:p>
        </p:txBody>
      </p:sp>
      <p:sp>
        <p:nvSpPr>
          <p:cNvPr id="142" name="TextBox 141">
            <a:extLst>
              <a:ext uri="{FF2B5EF4-FFF2-40B4-BE49-F238E27FC236}">
                <a16:creationId xmlns:a16="http://schemas.microsoft.com/office/drawing/2014/main" id="{FD486333-9DFE-C647-B8AE-1B22BA48FC66}"/>
              </a:ext>
            </a:extLst>
          </p:cNvPr>
          <p:cNvSpPr txBox="1"/>
          <p:nvPr/>
        </p:nvSpPr>
        <p:spPr>
          <a:xfrm>
            <a:off x="8197884" y="4087337"/>
            <a:ext cx="696024" cy="276999"/>
          </a:xfrm>
          <a:prstGeom prst="rect">
            <a:avLst/>
          </a:prstGeom>
          <a:noFill/>
        </p:spPr>
        <p:txBody>
          <a:bodyPr wrap="none" rtlCol="0">
            <a:spAutoFit/>
          </a:bodyPr>
          <a:lstStyle/>
          <a:p>
            <a:r>
              <a:rPr lang="en-GB" sz="1200" dirty="0"/>
              <a:t>Archive</a:t>
            </a:r>
          </a:p>
        </p:txBody>
      </p:sp>
      <p:sp>
        <p:nvSpPr>
          <p:cNvPr id="143" name="TextBox 142">
            <a:extLst>
              <a:ext uri="{FF2B5EF4-FFF2-40B4-BE49-F238E27FC236}">
                <a16:creationId xmlns:a16="http://schemas.microsoft.com/office/drawing/2014/main" id="{E825E81D-D07D-184A-908D-CCED69148838}"/>
              </a:ext>
            </a:extLst>
          </p:cNvPr>
          <p:cNvSpPr txBox="1"/>
          <p:nvPr/>
        </p:nvSpPr>
        <p:spPr>
          <a:xfrm>
            <a:off x="9517063" y="4087337"/>
            <a:ext cx="713657" cy="276999"/>
          </a:xfrm>
          <a:prstGeom prst="rect">
            <a:avLst/>
          </a:prstGeom>
          <a:noFill/>
        </p:spPr>
        <p:txBody>
          <a:bodyPr wrap="none" rtlCol="0">
            <a:spAutoFit/>
          </a:bodyPr>
          <a:lstStyle/>
          <a:p>
            <a:r>
              <a:rPr lang="en-GB" sz="1200" dirty="0"/>
              <a:t>Destroy</a:t>
            </a:r>
          </a:p>
        </p:txBody>
      </p:sp>
      <p:cxnSp>
        <p:nvCxnSpPr>
          <p:cNvPr id="144" name="Straight Arrow Connector 143">
            <a:extLst>
              <a:ext uri="{FF2B5EF4-FFF2-40B4-BE49-F238E27FC236}">
                <a16:creationId xmlns:a16="http://schemas.microsoft.com/office/drawing/2014/main" id="{28AD87F1-6434-F54B-98A7-EAB744938D01}"/>
              </a:ext>
            </a:extLst>
          </p:cNvPr>
          <p:cNvCxnSpPr>
            <a:cxnSpLocks/>
          </p:cNvCxnSpPr>
          <p:nvPr/>
        </p:nvCxnSpPr>
        <p:spPr bwMode="auto">
          <a:xfrm>
            <a:off x="2637849" y="4235996"/>
            <a:ext cx="623155"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Straight Arrow Connector 144">
            <a:extLst>
              <a:ext uri="{FF2B5EF4-FFF2-40B4-BE49-F238E27FC236}">
                <a16:creationId xmlns:a16="http://schemas.microsoft.com/office/drawing/2014/main" id="{7A50F4B7-6370-2E40-A144-FDFFC6FC82EB}"/>
              </a:ext>
            </a:extLst>
          </p:cNvPr>
          <p:cNvCxnSpPr>
            <a:cxnSpLocks/>
          </p:cNvCxnSpPr>
          <p:nvPr/>
        </p:nvCxnSpPr>
        <p:spPr bwMode="auto">
          <a:xfrm>
            <a:off x="3932983" y="4235996"/>
            <a:ext cx="623155"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Straight Arrow Connector 145">
            <a:extLst>
              <a:ext uri="{FF2B5EF4-FFF2-40B4-BE49-F238E27FC236}">
                <a16:creationId xmlns:a16="http://schemas.microsoft.com/office/drawing/2014/main" id="{05AAF9DB-151B-6A4E-947E-628B631DE4B7}"/>
              </a:ext>
            </a:extLst>
          </p:cNvPr>
          <p:cNvCxnSpPr>
            <a:cxnSpLocks/>
          </p:cNvCxnSpPr>
          <p:nvPr/>
        </p:nvCxnSpPr>
        <p:spPr bwMode="auto">
          <a:xfrm>
            <a:off x="6186406" y="4235996"/>
            <a:ext cx="623155"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Straight Arrow Connector 146">
            <a:extLst>
              <a:ext uri="{FF2B5EF4-FFF2-40B4-BE49-F238E27FC236}">
                <a16:creationId xmlns:a16="http://schemas.microsoft.com/office/drawing/2014/main" id="{B863FFA0-9268-2243-9CEE-192837C01D57}"/>
              </a:ext>
            </a:extLst>
          </p:cNvPr>
          <p:cNvCxnSpPr>
            <a:cxnSpLocks/>
          </p:cNvCxnSpPr>
          <p:nvPr/>
        </p:nvCxnSpPr>
        <p:spPr bwMode="auto">
          <a:xfrm>
            <a:off x="7574729" y="4235996"/>
            <a:ext cx="623155"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Straight Arrow Connector 147">
            <a:extLst>
              <a:ext uri="{FF2B5EF4-FFF2-40B4-BE49-F238E27FC236}">
                <a16:creationId xmlns:a16="http://schemas.microsoft.com/office/drawing/2014/main" id="{7ADBA493-9A46-084C-A570-3F3ED6D3E2AB}"/>
              </a:ext>
            </a:extLst>
          </p:cNvPr>
          <p:cNvCxnSpPr>
            <a:cxnSpLocks/>
          </p:cNvCxnSpPr>
          <p:nvPr/>
        </p:nvCxnSpPr>
        <p:spPr bwMode="auto">
          <a:xfrm>
            <a:off x="8896401" y="4235996"/>
            <a:ext cx="623155"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Straight Arrow Connector 148">
            <a:extLst>
              <a:ext uri="{FF2B5EF4-FFF2-40B4-BE49-F238E27FC236}">
                <a16:creationId xmlns:a16="http://schemas.microsoft.com/office/drawing/2014/main" id="{D04F2A04-0E75-7540-BF9B-8D2DD14E0858}"/>
              </a:ext>
            </a:extLst>
          </p:cNvPr>
          <p:cNvCxnSpPr>
            <a:cxnSpLocks/>
          </p:cNvCxnSpPr>
          <p:nvPr/>
        </p:nvCxnSpPr>
        <p:spPr bwMode="auto">
          <a:xfrm>
            <a:off x="5091223" y="4235996"/>
            <a:ext cx="623155"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114991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7B7B6-87EB-8F4F-9104-2FF2CEBAB5B7}"/>
              </a:ext>
            </a:extLst>
          </p:cNvPr>
          <p:cNvSpPr>
            <a:spLocks noGrp="1"/>
          </p:cNvSpPr>
          <p:nvPr>
            <p:ph type="title"/>
          </p:nvPr>
        </p:nvSpPr>
        <p:spPr>
          <a:xfrm>
            <a:off x="376228" y="437139"/>
            <a:ext cx="11018520" cy="731138"/>
          </a:xfrm>
        </p:spPr>
        <p:txBody>
          <a:bodyPr>
            <a:normAutofit/>
          </a:bodyPr>
          <a:lstStyle/>
          <a:p>
            <a:r>
              <a:rPr lang="en-GB" dirty="0"/>
              <a:t>Vision and strategy</a:t>
            </a:r>
          </a:p>
        </p:txBody>
      </p:sp>
      <p:sp>
        <p:nvSpPr>
          <p:cNvPr id="3" name="Content Placeholder 2">
            <a:extLst>
              <a:ext uri="{FF2B5EF4-FFF2-40B4-BE49-F238E27FC236}">
                <a16:creationId xmlns:a16="http://schemas.microsoft.com/office/drawing/2014/main" id="{440A3D57-0683-1E46-927E-3C450A669843}"/>
              </a:ext>
            </a:extLst>
          </p:cNvPr>
          <p:cNvSpPr>
            <a:spLocks noGrp="1"/>
          </p:cNvSpPr>
          <p:nvPr>
            <p:ph sz="quarter" idx="10"/>
          </p:nvPr>
        </p:nvSpPr>
        <p:spPr>
          <a:xfrm>
            <a:off x="584200" y="1435100"/>
            <a:ext cx="9584554" cy="4905958"/>
          </a:xfrm>
        </p:spPr>
        <p:txBody>
          <a:bodyPr>
            <a:normAutofit fontScale="77500" lnSpcReduction="20000"/>
          </a:bodyPr>
          <a:lstStyle/>
          <a:p>
            <a:r>
              <a:rPr lang="en-GB" dirty="0"/>
              <a:t>Stakeholders</a:t>
            </a:r>
          </a:p>
          <a:p>
            <a:r>
              <a:rPr lang="en-GB" dirty="0"/>
              <a:t>Vision statement</a:t>
            </a:r>
          </a:p>
          <a:p>
            <a:r>
              <a:rPr lang="en-GB" dirty="0"/>
              <a:t>Data governance objectives </a:t>
            </a:r>
          </a:p>
          <a:p>
            <a:r>
              <a:rPr lang="en-GB" dirty="0"/>
              <a:t>Data governance success metrics (KPIs) and targets</a:t>
            </a:r>
          </a:p>
          <a:p>
            <a:pPr lvl="1"/>
            <a:r>
              <a:rPr lang="en-GB" dirty="0"/>
              <a:t>Risk management and compliance –</a:t>
            </a:r>
            <a:br>
              <a:rPr lang="en-GB" dirty="0"/>
            </a:br>
            <a:r>
              <a:rPr lang="en-GB" dirty="0"/>
              <a:t>quality, security, privacy and retention metrics</a:t>
            </a:r>
          </a:p>
          <a:p>
            <a:pPr lvl="1"/>
            <a:r>
              <a:rPr lang="en-GB" dirty="0"/>
              <a:t>Value creation metrics</a:t>
            </a:r>
          </a:p>
          <a:p>
            <a:r>
              <a:rPr lang="en-GB" dirty="0"/>
              <a:t>Business case – the impact ungoverned data is having on the business  </a:t>
            </a:r>
          </a:p>
          <a:p>
            <a:r>
              <a:rPr lang="en-GB" dirty="0"/>
              <a:t>Priorities – focus where ungoverned data has the greatest business impact</a:t>
            </a:r>
          </a:p>
          <a:p>
            <a:pPr lvl="1"/>
            <a:r>
              <a:rPr lang="en-GB" dirty="0"/>
              <a:t>Cost, revenue and risk</a:t>
            </a:r>
          </a:p>
          <a:p>
            <a:r>
              <a:rPr lang="en-GB" dirty="0"/>
              <a:t>Projects / initiatives  to achieve the objectives</a:t>
            </a:r>
          </a:p>
          <a:p>
            <a:r>
              <a:rPr lang="en-GB" dirty="0"/>
              <a:t>Budget</a:t>
            </a:r>
          </a:p>
          <a:p>
            <a:r>
              <a:rPr lang="en-GB" dirty="0"/>
              <a:t>Leadership and accountability</a:t>
            </a:r>
          </a:p>
          <a:p>
            <a:r>
              <a:rPr lang="en-GB" dirty="0"/>
              <a:t>Principles</a:t>
            </a:r>
          </a:p>
        </p:txBody>
      </p:sp>
      <p:grpSp>
        <p:nvGrpSpPr>
          <p:cNvPr id="6" name="Group 5">
            <a:extLst>
              <a:ext uri="{FF2B5EF4-FFF2-40B4-BE49-F238E27FC236}">
                <a16:creationId xmlns:a16="http://schemas.microsoft.com/office/drawing/2014/main" id="{0498C02C-8D0F-4294-8CC1-0CDBCBA83FDE}"/>
              </a:ext>
            </a:extLst>
          </p:cNvPr>
          <p:cNvGrpSpPr/>
          <p:nvPr/>
        </p:nvGrpSpPr>
        <p:grpSpPr>
          <a:xfrm>
            <a:off x="8480450" y="1001808"/>
            <a:ext cx="3126333" cy="1555705"/>
            <a:chOff x="1797178" y="1436688"/>
            <a:chExt cx="8597643" cy="4278303"/>
          </a:xfrm>
        </p:grpSpPr>
        <p:sp>
          <p:nvSpPr>
            <p:cNvPr id="241" name="Rectangle 240">
              <a:extLst>
                <a:ext uri="{FF2B5EF4-FFF2-40B4-BE49-F238E27FC236}">
                  <a16:creationId xmlns:a16="http://schemas.microsoft.com/office/drawing/2014/main" id="{66387FF5-DD7C-4BB7-AE8A-5B09295AF552}"/>
                </a:ext>
              </a:extLst>
            </p:cNvPr>
            <p:cNvSpPr/>
            <p:nvPr/>
          </p:nvSpPr>
          <p:spPr bwMode="auto">
            <a:xfrm>
              <a:off x="1797180" y="1436688"/>
              <a:ext cx="8597641" cy="2741588"/>
            </a:xfrm>
            <a:prstGeom prst="rect">
              <a:avLst/>
            </a:prstGeom>
            <a:solidFill>
              <a:schemeClr val="bg1"/>
            </a:solidFill>
            <a:ln w="12700" cap="flat" cmpd="sng" algn="ctr">
              <a:solidFill>
                <a:schemeClr val="accent1"/>
              </a:solidFill>
              <a:prstDash val="solid"/>
            </a:ln>
            <a:effectLst/>
          </p:spPr>
          <p:txBody>
            <a:bodyPr vert="horz" wrap="square" lIns="91427" tIns="1737113" rIns="91427" bIns="46630" numCol="1" rtlCol="0" anchor="t" anchorCtr="0" compatLnSpc="1">
              <a:prstTxWarp prst="textNoShape">
                <a:avLst/>
              </a:prstTxWarp>
            </a:bodyPr>
            <a:lstStyle/>
            <a:p>
              <a:pPr defTabSz="914225" fontAlgn="base">
                <a:spcBef>
                  <a:spcPct val="0"/>
                </a:spcBef>
                <a:spcAft>
                  <a:spcPct val="0"/>
                </a:spcAft>
              </a:pPr>
              <a:endParaRPr lang="en-US" sz="800" err="1">
                <a:solidFill>
                  <a:srgbClr val="FFFFFF"/>
                </a:solidFill>
                <a:latin typeface="Segoe UI"/>
              </a:endParaRPr>
            </a:p>
          </p:txBody>
        </p:sp>
        <p:grpSp>
          <p:nvGrpSpPr>
            <p:cNvPr id="242" name="Group 241">
              <a:extLst>
                <a:ext uri="{FF2B5EF4-FFF2-40B4-BE49-F238E27FC236}">
                  <a16:creationId xmlns:a16="http://schemas.microsoft.com/office/drawing/2014/main" id="{C1444DE2-F59E-4B72-9CBC-47719539993C}"/>
                </a:ext>
              </a:extLst>
            </p:cNvPr>
            <p:cNvGrpSpPr/>
            <p:nvPr/>
          </p:nvGrpSpPr>
          <p:grpSpPr>
            <a:xfrm>
              <a:off x="1797178" y="4343391"/>
              <a:ext cx="8597643" cy="1371600"/>
              <a:chOff x="1797178" y="4343391"/>
              <a:chExt cx="8597643" cy="1544366"/>
            </a:xfrm>
          </p:grpSpPr>
          <p:sp>
            <p:nvSpPr>
              <p:cNvPr id="243" name="Rectangle 242">
                <a:extLst>
                  <a:ext uri="{FF2B5EF4-FFF2-40B4-BE49-F238E27FC236}">
                    <a16:creationId xmlns:a16="http://schemas.microsoft.com/office/drawing/2014/main" id="{FFB4AAF5-6EDB-46D9-8C0B-E502C6991D0A}"/>
                  </a:ext>
                </a:extLst>
              </p:cNvPr>
              <p:cNvSpPr/>
              <p:nvPr/>
            </p:nvSpPr>
            <p:spPr bwMode="auto">
              <a:xfrm>
                <a:off x="1797178" y="4343391"/>
                <a:ext cx="8597643" cy="1544366"/>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600">
                  <a:solidFill>
                    <a:srgbClr val="000000"/>
                  </a:solidFill>
                  <a:cs typeface="Arial" charset="0"/>
                </a:endParaRPr>
              </a:p>
            </p:txBody>
          </p:sp>
          <p:cxnSp>
            <p:nvCxnSpPr>
              <p:cNvPr id="244" name="Straight Connector 243">
                <a:extLst>
                  <a:ext uri="{FF2B5EF4-FFF2-40B4-BE49-F238E27FC236}">
                    <a16:creationId xmlns:a16="http://schemas.microsoft.com/office/drawing/2014/main" id="{5D40A6CE-FED5-41CF-B77C-3E7AE8707EB4}"/>
                  </a:ext>
                </a:extLst>
              </p:cNvPr>
              <p:cNvCxnSpPr/>
              <p:nvPr/>
            </p:nvCxnSpPr>
            <p:spPr bwMode="auto">
              <a:xfrm>
                <a:off x="4663059" y="4343391"/>
                <a:ext cx="0" cy="154436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5" name="Straight Connector 244">
                <a:extLst>
                  <a:ext uri="{FF2B5EF4-FFF2-40B4-BE49-F238E27FC236}">
                    <a16:creationId xmlns:a16="http://schemas.microsoft.com/office/drawing/2014/main" id="{8FEBD392-8241-4E9F-B1AC-0584CE532685}"/>
                  </a:ext>
                </a:extLst>
              </p:cNvPr>
              <p:cNvCxnSpPr/>
              <p:nvPr/>
            </p:nvCxnSpPr>
            <p:spPr bwMode="auto">
              <a:xfrm>
                <a:off x="7528940" y="4343391"/>
                <a:ext cx="0" cy="1544366"/>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46" name="Rectangle 245">
              <a:extLst>
                <a:ext uri="{FF2B5EF4-FFF2-40B4-BE49-F238E27FC236}">
                  <a16:creationId xmlns:a16="http://schemas.microsoft.com/office/drawing/2014/main" id="{5D271899-E247-48AD-97D2-7818785AAD2A}"/>
                </a:ext>
              </a:extLst>
            </p:cNvPr>
            <p:cNvSpPr/>
            <p:nvPr/>
          </p:nvSpPr>
          <p:spPr bwMode="auto">
            <a:xfrm>
              <a:off x="1935679" y="1579418"/>
              <a:ext cx="8320644" cy="438296"/>
            </a:xfrm>
            <a:prstGeom prst="rec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700">
                  <a:cs typeface="Arial" charset="0"/>
                </a:rPr>
                <a:t>Data governance vision and strategy</a:t>
              </a:r>
            </a:p>
          </p:txBody>
        </p:sp>
        <p:sp>
          <p:nvSpPr>
            <p:cNvPr id="247" name="Rectangle 246">
              <a:extLst>
                <a:ext uri="{FF2B5EF4-FFF2-40B4-BE49-F238E27FC236}">
                  <a16:creationId xmlns:a16="http://schemas.microsoft.com/office/drawing/2014/main" id="{58F9E333-6AD8-4955-88F9-FA500F6E1BED}"/>
                </a:ext>
              </a:extLst>
            </p:cNvPr>
            <p:cNvSpPr/>
            <p:nvPr/>
          </p:nvSpPr>
          <p:spPr bwMode="auto">
            <a:xfrm>
              <a:off x="1935679" y="2130668"/>
              <a:ext cx="2007659" cy="914400"/>
            </a:xfrm>
            <a:prstGeom prst="rect">
              <a:avLst/>
            </a:prstGeom>
            <a:noFill/>
            <a:ln w="9525" cap="flat" cmpd="sng" algn="ctr">
              <a:solidFill>
                <a:schemeClr val="tx1"/>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700" dirty="0">
                  <a:cs typeface="Arial" charset="0"/>
                </a:rPr>
                <a:t>People</a:t>
              </a:r>
            </a:p>
          </p:txBody>
        </p:sp>
        <p:sp>
          <p:nvSpPr>
            <p:cNvPr id="248" name="Rectangle 247">
              <a:extLst>
                <a:ext uri="{FF2B5EF4-FFF2-40B4-BE49-F238E27FC236}">
                  <a16:creationId xmlns:a16="http://schemas.microsoft.com/office/drawing/2014/main" id="{9D578975-679C-4D42-B509-65B42C9EAA8C}"/>
                </a:ext>
              </a:extLst>
            </p:cNvPr>
            <p:cNvSpPr/>
            <p:nvPr/>
          </p:nvSpPr>
          <p:spPr bwMode="auto">
            <a:xfrm>
              <a:off x="4040007" y="2130668"/>
              <a:ext cx="2007659" cy="914400"/>
            </a:xfrm>
            <a:prstGeom prst="rect">
              <a:avLst/>
            </a:prstGeom>
            <a:noFill/>
            <a:ln w="9525" cap="flat" cmpd="sng" algn="ctr">
              <a:solidFill>
                <a:schemeClr val="tx1"/>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700">
                  <a:cs typeface="Arial" charset="0"/>
                </a:rPr>
                <a:t>Processes</a:t>
              </a:r>
            </a:p>
          </p:txBody>
        </p:sp>
        <p:sp>
          <p:nvSpPr>
            <p:cNvPr id="249" name="Rectangle 248">
              <a:extLst>
                <a:ext uri="{FF2B5EF4-FFF2-40B4-BE49-F238E27FC236}">
                  <a16:creationId xmlns:a16="http://schemas.microsoft.com/office/drawing/2014/main" id="{2D1530F8-55FC-4BE6-A2AD-3A61B5E1428D}"/>
                </a:ext>
              </a:extLst>
            </p:cNvPr>
            <p:cNvSpPr/>
            <p:nvPr/>
          </p:nvSpPr>
          <p:spPr bwMode="auto">
            <a:xfrm>
              <a:off x="6144336" y="2130668"/>
              <a:ext cx="2007659" cy="914400"/>
            </a:xfrm>
            <a:prstGeom prst="rect">
              <a:avLst/>
            </a:prstGeom>
            <a:noFill/>
            <a:ln w="9525" cap="flat" cmpd="sng" algn="ctr">
              <a:solidFill>
                <a:schemeClr val="tx1"/>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700">
                  <a:cs typeface="Arial" charset="0"/>
                </a:rPr>
                <a:t>Policies</a:t>
              </a:r>
            </a:p>
          </p:txBody>
        </p:sp>
        <p:sp>
          <p:nvSpPr>
            <p:cNvPr id="250" name="Rectangle 249">
              <a:extLst>
                <a:ext uri="{FF2B5EF4-FFF2-40B4-BE49-F238E27FC236}">
                  <a16:creationId xmlns:a16="http://schemas.microsoft.com/office/drawing/2014/main" id="{95B21B72-E037-49ED-ACA6-2EE8CA09A136}"/>
                </a:ext>
              </a:extLst>
            </p:cNvPr>
            <p:cNvSpPr/>
            <p:nvPr/>
          </p:nvSpPr>
          <p:spPr bwMode="auto">
            <a:xfrm>
              <a:off x="8248664" y="2130668"/>
              <a:ext cx="2007659" cy="914400"/>
            </a:xfrm>
            <a:prstGeom prst="rect">
              <a:avLst/>
            </a:prstGeom>
            <a:noFill/>
            <a:ln w="9525" cap="flat" cmpd="sng" algn="ctr">
              <a:solidFill>
                <a:schemeClr val="tx1"/>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700">
                  <a:cs typeface="Arial" charset="0"/>
                </a:rPr>
                <a:t>Technology</a:t>
              </a:r>
            </a:p>
          </p:txBody>
        </p:sp>
        <p:sp>
          <p:nvSpPr>
            <p:cNvPr id="251" name="Rectangle 250">
              <a:extLst>
                <a:ext uri="{FF2B5EF4-FFF2-40B4-BE49-F238E27FC236}">
                  <a16:creationId xmlns:a16="http://schemas.microsoft.com/office/drawing/2014/main" id="{9F493FC7-B899-474C-A113-405EAC042E90}"/>
                </a:ext>
              </a:extLst>
            </p:cNvPr>
            <p:cNvSpPr/>
            <p:nvPr/>
          </p:nvSpPr>
          <p:spPr bwMode="auto">
            <a:xfrm>
              <a:off x="1935677" y="3163378"/>
              <a:ext cx="8320643" cy="914400"/>
            </a:xfrm>
            <a:prstGeom prst="rect">
              <a:avLst/>
            </a:prstGeom>
            <a:noFill/>
            <a:ln w="9525" cap="flat" cmpd="sng" algn="ctr">
              <a:solidFill>
                <a:schemeClr val="tx1"/>
              </a:solidFill>
              <a:prstDash val="solid"/>
              <a:miter lim="800000"/>
              <a:headEnd type="none" w="med" len="med"/>
              <a:tailEnd type="none" w="med" len="med"/>
            </a:ln>
            <a:effectLst/>
          </p:spPr>
          <p:txBody>
            <a:bodyPr rot="0" spcFirstLastPara="0" vertOverflow="overflow" horzOverflow="overflow" vert="horz" wrap="square" lIns="91440" tIns="45720" rIns="91440" bIns="27432" numCol="1" spcCol="0" rtlCol="0" fromWordArt="0" anchor="b" anchorCtr="0" forceAA="0" compatLnSpc="1">
              <a:prstTxWarp prst="textNoShape">
                <a:avLst/>
              </a:prstTxWarp>
              <a:noAutofit/>
            </a:bodyPr>
            <a:lstStyle/>
            <a:p>
              <a:pPr algn="ctr"/>
              <a:r>
                <a:rPr lang="en-GB" sz="700">
                  <a:cs typeface="Arial" charset="0"/>
                </a:rPr>
                <a:t>Data lifecycle</a:t>
              </a:r>
            </a:p>
          </p:txBody>
        </p:sp>
        <p:sp>
          <p:nvSpPr>
            <p:cNvPr id="252" name="Rectangle 251">
              <a:extLst>
                <a:ext uri="{FF2B5EF4-FFF2-40B4-BE49-F238E27FC236}">
                  <a16:creationId xmlns:a16="http://schemas.microsoft.com/office/drawing/2014/main" id="{D6D4B53B-9EF7-4C35-9448-E104458A28A5}"/>
                </a:ext>
              </a:extLst>
            </p:cNvPr>
            <p:cNvSpPr/>
            <p:nvPr/>
          </p:nvSpPr>
          <p:spPr bwMode="auto">
            <a:xfrm>
              <a:off x="2034536" y="3276050"/>
              <a:ext cx="8122924" cy="367035"/>
            </a:xfrm>
            <a:prstGeom prst="rect">
              <a:avLst/>
            </a:prstGeom>
            <a:noFill/>
            <a:ln w="9525" cap="flat" cmpd="sng" algn="ctr">
              <a:solidFill>
                <a:schemeClr val="tx1"/>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700">
                  <a:cs typeface="Arial" charset="0"/>
                </a:rPr>
                <a:t>Data</a:t>
              </a:r>
            </a:p>
          </p:txBody>
        </p:sp>
        <p:sp>
          <p:nvSpPr>
            <p:cNvPr id="253" name="TextBox 252">
              <a:extLst>
                <a:ext uri="{FF2B5EF4-FFF2-40B4-BE49-F238E27FC236}">
                  <a16:creationId xmlns:a16="http://schemas.microsoft.com/office/drawing/2014/main" id="{640B24CC-1244-4B17-BC13-2D6C65E4AC01}"/>
                </a:ext>
              </a:extLst>
            </p:cNvPr>
            <p:cNvSpPr txBox="1"/>
            <p:nvPr/>
          </p:nvSpPr>
          <p:spPr>
            <a:xfrm>
              <a:off x="2705079" y="4388215"/>
              <a:ext cx="1050077" cy="550166"/>
            </a:xfrm>
            <a:prstGeom prst="rect">
              <a:avLst/>
            </a:prstGeom>
            <a:noFill/>
          </p:spPr>
          <p:txBody>
            <a:bodyPr wrap="none" rtlCol="0">
              <a:spAutoFit/>
            </a:bodyPr>
            <a:lstStyle/>
            <a:p>
              <a:pPr algn="ctr"/>
              <a:r>
                <a:rPr lang="en-GB" sz="700">
                  <a:solidFill>
                    <a:schemeClr val="tx1"/>
                  </a:solidFill>
                </a:rPr>
                <a:t>Edge</a:t>
              </a:r>
            </a:p>
          </p:txBody>
        </p:sp>
        <p:sp>
          <p:nvSpPr>
            <p:cNvPr id="254" name="TextBox 253">
              <a:extLst>
                <a:ext uri="{FF2B5EF4-FFF2-40B4-BE49-F238E27FC236}">
                  <a16:creationId xmlns:a16="http://schemas.microsoft.com/office/drawing/2014/main" id="{8580D682-37F5-48C1-BC8F-1DDB7DBFAE2A}"/>
                </a:ext>
              </a:extLst>
            </p:cNvPr>
            <p:cNvSpPr txBox="1"/>
            <p:nvPr/>
          </p:nvSpPr>
          <p:spPr>
            <a:xfrm>
              <a:off x="5218290" y="4388215"/>
              <a:ext cx="1755415" cy="550166"/>
            </a:xfrm>
            <a:prstGeom prst="rect">
              <a:avLst/>
            </a:prstGeom>
            <a:noFill/>
          </p:spPr>
          <p:txBody>
            <a:bodyPr wrap="none" rtlCol="0">
              <a:spAutoFit/>
            </a:bodyPr>
            <a:lstStyle/>
            <a:p>
              <a:pPr algn="ctr"/>
              <a:r>
                <a:rPr lang="en-GB" sz="700">
                  <a:solidFill>
                    <a:schemeClr val="tx1"/>
                  </a:solidFill>
                </a:rPr>
                <a:t>Data center</a:t>
              </a:r>
            </a:p>
          </p:txBody>
        </p:sp>
        <p:sp>
          <p:nvSpPr>
            <p:cNvPr id="255" name="TextBox 254">
              <a:extLst>
                <a:ext uri="{FF2B5EF4-FFF2-40B4-BE49-F238E27FC236}">
                  <a16:creationId xmlns:a16="http://schemas.microsoft.com/office/drawing/2014/main" id="{D957476D-DD0E-4A00-B8B7-6C4EAB48CB82}"/>
                </a:ext>
              </a:extLst>
            </p:cNvPr>
            <p:cNvSpPr txBox="1"/>
            <p:nvPr/>
          </p:nvSpPr>
          <p:spPr>
            <a:xfrm>
              <a:off x="7865956" y="4380474"/>
              <a:ext cx="2191844" cy="550166"/>
            </a:xfrm>
            <a:prstGeom prst="rect">
              <a:avLst/>
            </a:prstGeom>
            <a:noFill/>
          </p:spPr>
          <p:txBody>
            <a:bodyPr wrap="none" rtlCol="0">
              <a:spAutoFit/>
            </a:bodyPr>
            <a:lstStyle/>
            <a:p>
              <a:pPr algn="ctr"/>
              <a:r>
                <a:rPr lang="en-GB" sz="700">
                  <a:solidFill>
                    <a:schemeClr val="tx1"/>
                  </a:solidFill>
                </a:rPr>
                <a:t>Multiple clouds</a:t>
              </a:r>
            </a:p>
          </p:txBody>
        </p:sp>
        <p:grpSp>
          <p:nvGrpSpPr>
            <p:cNvPr id="256" name="Group 315">
              <a:extLst>
                <a:ext uri="{FF2B5EF4-FFF2-40B4-BE49-F238E27FC236}">
                  <a16:creationId xmlns:a16="http://schemas.microsoft.com/office/drawing/2014/main" id="{DDD389C2-0D65-49C7-969B-AB957DAF4289}"/>
                </a:ext>
              </a:extLst>
            </p:cNvPr>
            <p:cNvGrpSpPr>
              <a:grpSpLocks noChangeAspect="1"/>
            </p:cNvGrpSpPr>
            <p:nvPr/>
          </p:nvGrpSpPr>
          <p:grpSpPr bwMode="auto">
            <a:xfrm>
              <a:off x="2958434" y="4871422"/>
              <a:ext cx="544830" cy="544830"/>
              <a:chOff x="1614" y="2777"/>
              <a:chExt cx="312" cy="312"/>
            </a:xfrm>
          </p:grpSpPr>
          <p:sp>
            <p:nvSpPr>
              <p:cNvPr id="257" name="Line 316">
                <a:extLst>
                  <a:ext uri="{FF2B5EF4-FFF2-40B4-BE49-F238E27FC236}">
                    <a16:creationId xmlns:a16="http://schemas.microsoft.com/office/drawing/2014/main" id="{A12DF5C1-1510-47E4-B6EB-87FB6C6D7E15}"/>
                  </a:ext>
                </a:extLst>
              </p:cNvPr>
              <p:cNvSpPr>
                <a:spLocks noChangeShapeType="1"/>
              </p:cNvSpPr>
              <p:nvPr/>
            </p:nvSpPr>
            <p:spPr bwMode="auto">
              <a:xfrm flipH="1" flipV="1">
                <a:off x="1668" y="2831"/>
                <a:ext cx="205" cy="205"/>
              </a:xfrm>
              <a:prstGeom prst="line">
                <a:avLst/>
              </a:prstGeom>
              <a:noFill/>
              <a:ln w="7938" cap="flat">
                <a:solidFill>
                  <a:srgbClr val="50E6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258" name="Line 317">
                <a:extLst>
                  <a:ext uri="{FF2B5EF4-FFF2-40B4-BE49-F238E27FC236}">
                    <a16:creationId xmlns:a16="http://schemas.microsoft.com/office/drawing/2014/main" id="{C8671F21-2B9E-46DE-8961-C719F8493341}"/>
                  </a:ext>
                </a:extLst>
              </p:cNvPr>
              <p:cNvSpPr>
                <a:spLocks noChangeShapeType="1"/>
              </p:cNvSpPr>
              <p:nvPr/>
            </p:nvSpPr>
            <p:spPr bwMode="auto">
              <a:xfrm flipV="1">
                <a:off x="1771" y="2792"/>
                <a:ext cx="0" cy="282"/>
              </a:xfrm>
              <a:prstGeom prst="line">
                <a:avLst/>
              </a:prstGeom>
              <a:noFill/>
              <a:ln w="7938" cap="flat">
                <a:solidFill>
                  <a:srgbClr val="50E6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259" name="Line 318">
                <a:extLst>
                  <a:ext uri="{FF2B5EF4-FFF2-40B4-BE49-F238E27FC236}">
                    <a16:creationId xmlns:a16="http://schemas.microsoft.com/office/drawing/2014/main" id="{F79D5DC6-A28B-4938-A291-7A0ECC8E655F}"/>
                  </a:ext>
                </a:extLst>
              </p:cNvPr>
              <p:cNvSpPr>
                <a:spLocks noChangeShapeType="1"/>
              </p:cNvSpPr>
              <p:nvPr/>
            </p:nvSpPr>
            <p:spPr bwMode="auto">
              <a:xfrm flipH="1">
                <a:off x="1668" y="2831"/>
                <a:ext cx="205" cy="205"/>
              </a:xfrm>
              <a:prstGeom prst="line">
                <a:avLst/>
              </a:prstGeom>
              <a:noFill/>
              <a:ln w="7938" cap="flat">
                <a:solidFill>
                  <a:srgbClr val="50E6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260" name="Oval 319">
                <a:extLst>
                  <a:ext uri="{FF2B5EF4-FFF2-40B4-BE49-F238E27FC236}">
                    <a16:creationId xmlns:a16="http://schemas.microsoft.com/office/drawing/2014/main" id="{E19B8A0D-4D57-4615-B614-2896BF02DBC2}"/>
                  </a:ext>
                </a:extLst>
              </p:cNvPr>
              <p:cNvSpPr>
                <a:spLocks noChangeArrowheads="1"/>
              </p:cNvSpPr>
              <p:nvPr/>
            </p:nvSpPr>
            <p:spPr bwMode="auto">
              <a:xfrm>
                <a:off x="1858" y="3021"/>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261" name="Oval 320">
                <a:extLst>
                  <a:ext uri="{FF2B5EF4-FFF2-40B4-BE49-F238E27FC236}">
                    <a16:creationId xmlns:a16="http://schemas.microsoft.com/office/drawing/2014/main" id="{4C3970BC-B608-4328-AA19-FBBF89A659F9}"/>
                  </a:ext>
                </a:extLst>
              </p:cNvPr>
              <p:cNvSpPr>
                <a:spLocks noChangeArrowheads="1"/>
              </p:cNvSpPr>
              <p:nvPr/>
            </p:nvSpPr>
            <p:spPr bwMode="auto">
              <a:xfrm>
                <a:off x="1653" y="3021"/>
                <a:ext cx="29" cy="2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262" name="Oval 321">
                <a:extLst>
                  <a:ext uri="{FF2B5EF4-FFF2-40B4-BE49-F238E27FC236}">
                    <a16:creationId xmlns:a16="http://schemas.microsoft.com/office/drawing/2014/main" id="{362F1FA6-37D0-450F-8BBC-B4778BCDFA63}"/>
                  </a:ext>
                </a:extLst>
              </p:cNvPr>
              <p:cNvSpPr>
                <a:spLocks noChangeArrowheads="1"/>
              </p:cNvSpPr>
              <p:nvPr/>
            </p:nvSpPr>
            <p:spPr bwMode="auto">
              <a:xfrm>
                <a:off x="1653" y="2816"/>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263" name="Oval 322">
                <a:extLst>
                  <a:ext uri="{FF2B5EF4-FFF2-40B4-BE49-F238E27FC236}">
                    <a16:creationId xmlns:a16="http://schemas.microsoft.com/office/drawing/2014/main" id="{6EFEC340-8C5B-407A-A4B4-71286D11E2EF}"/>
                  </a:ext>
                </a:extLst>
              </p:cNvPr>
              <p:cNvSpPr>
                <a:spLocks noChangeArrowheads="1"/>
              </p:cNvSpPr>
              <p:nvPr/>
            </p:nvSpPr>
            <p:spPr bwMode="auto">
              <a:xfrm>
                <a:off x="1858" y="2816"/>
                <a:ext cx="29" cy="2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264" name="Line 323">
                <a:extLst>
                  <a:ext uri="{FF2B5EF4-FFF2-40B4-BE49-F238E27FC236}">
                    <a16:creationId xmlns:a16="http://schemas.microsoft.com/office/drawing/2014/main" id="{9D9D1247-1050-46DB-B3B7-DEB9AF46D86A}"/>
                  </a:ext>
                </a:extLst>
              </p:cNvPr>
              <p:cNvSpPr>
                <a:spLocks noChangeShapeType="1"/>
              </p:cNvSpPr>
              <p:nvPr/>
            </p:nvSpPr>
            <p:spPr bwMode="auto">
              <a:xfrm>
                <a:off x="1629" y="2933"/>
                <a:ext cx="282" cy="0"/>
              </a:xfrm>
              <a:prstGeom prst="line">
                <a:avLst/>
              </a:prstGeom>
              <a:noFill/>
              <a:ln w="7938" cap="flat">
                <a:solidFill>
                  <a:srgbClr val="50E6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265" name="Oval 324">
                <a:extLst>
                  <a:ext uri="{FF2B5EF4-FFF2-40B4-BE49-F238E27FC236}">
                    <a16:creationId xmlns:a16="http://schemas.microsoft.com/office/drawing/2014/main" id="{EFBF8112-77AB-4D1D-9BCE-D75A2C02858D}"/>
                  </a:ext>
                </a:extLst>
              </p:cNvPr>
              <p:cNvSpPr>
                <a:spLocks noChangeArrowheads="1"/>
              </p:cNvSpPr>
              <p:nvPr/>
            </p:nvSpPr>
            <p:spPr bwMode="auto">
              <a:xfrm>
                <a:off x="1897" y="2919"/>
                <a:ext cx="29" cy="29"/>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266" name="Oval 325">
                <a:extLst>
                  <a:ext uri="{FF2B5EF4-FFF2-40B4-BE49-F238E27FC236}">
                    <a16:creationId xmlns:a16="http://schemas.microsoft.com/office/drawing/2014/main" id="{5720F543-EFD8-4BBE-8EF1-068D5CF63969}"/>
                  </a:ext>
                </a:extLst>
              </p:cNvPr>
              <p:cNvSpPr>
                <a:spLocks noChangeArrowheads="1"/>
              </p:cNvSpPr>
              <p:nvPr/>
            </p:nvSpPr>
            <p:spPr bwMode="auto">
              <a:xfrm>
                <a:off x="1614" y="2919"/>
                <a:ext cx="29" cy="29"/>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267" name="Oval 326">
                <a:extLst>
                  <a:ext uri="{FF2B5EF4-FFF2-40B4-BE49-F238E27FC236}">
                    <a16:creationId xmlns:a16="http://schemas.microsoft.com/office/drawing/2014/main" id="{B6B16DE1-984B-4D18-862E-04F4C04D8723}"/>
                  </a:ext>
                </a:extLst>
              </p:cNvPr>
              <p:cNvSpPr>
                <a:spLocks noChangeArrowheads="1"/>
              </p:cNvSpPr>
              <p:nvPr/>
            </p:nvSpPr>
            <p:spPr bwMode="auto">
              <a:xfrm>
                <a:off x="1755" y="2777"/>
                <a:ext cx="30" cy="29"/>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268" name="Oval 327">
                <a:extLst>
                  <a:ext uri="{FF2B5EF4-FFF2-40B4-BE49-F238E27FC236}">
                    <a16:creationId xmlns:a16="http://schemas.microsoft.com/office/drawing/2014/main" id="{F5906C5D-0B7A-4F6D-AF5C-5FC5B283F824}"/>
                  </a:ext>
                </a:extLst>
              </p:cNvPr>
              <p:cNvSpPr>
                <a:spLocks noChangeArrowheads="1"/>
              </p:cNvSpPr>
              <p:nvPr/>
            </p:nvSpPr>
            <p:spPr bwMode="auto">
              <a:xfrm>
                <a:off x="1755" y="3060"/>
                <a:ext cx="30" cy="29"/>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269" name="Oval 328">
                <a:extLst>
                  <a:ext uri="{FF2B5EF4-FFF2-40B4-BE49-F238E27FC236}">
                    <a16:creationId xmlns:a16="http://schemas.microsoft.com/office/drawing/2014/main" id="{6B0F3E42-D7DD-4368-8959-C3AE8CFC6DC9}"/>
                  </a:ext>
                </a:extLst>
              </p:cNvPr>
              <p:cNvSpPr>
                <a:spLocks noChangeArrowheads="1"/>
              </p:cNvSpPr>
              <p:nvPr/>
            </p:nvSpPr>
            <p:spPr bwMode="auto">
              <a:xfrm>
                <a:off x="1741" y="2904"/>
                <a:ext cx="58" cy="58"/>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grpSp>
        <p:grpSp>
          <p:nvGrpSpPr>
            <p:cNvPr id="270" name="Group 105">
              <a:extLst>
                <a:ext uri="{FF2B5EF4-FFF2-40B4-BE49-F238E27FC236}">
                  <a16:creationId xmlns:a16="http://schemas.microsoft.com/office/drawing/2014/main" id="{CC2FDC6B-DE95-48A3-815E-C9EE718AA9B5}"/>
                </a:ext>
              </a:extLst>
            </p:cNvPr>
            <p:cNvGrpSpPr>
              <a:grpSpLocks noChangeAspect="1"/>
            </p:cNvGrpSpPr>
            <p:nvPr/>
          </p:nvGrpSpPr>
          <p:grpSpPr bwMode="auto">
            <a:xfrm>
              <a:off x="5824726" y="4871422"/>
              <a:ext cx="544830" cy="544830"/>
              <a:chOff x="2208" y="2781"/>
              <a:chExt cx="312" cy="312"/>
            </a:xfrm>
          </p:grpSpPr>
          <p:sp>
            <p:nvSpPr>
              <p:cNvPr id="271" name="AutoShape 104">
                <a:extLst>
                  <a:ext uri="{FF2B5EF4-FFF2-40B4-BE49-F238E27FC236}">
                    <a16:creationId xmlns:a16="http://schemas.microsoft.com/office/drawing/2014/main" id="{1610198D-109E-4086-B9FE-3FD2474F22E0}"/>
                  </a:ext>
                </a:extLst>
              </p:cNvPr>
              <p:cNvSpPr>
                <a:spLocks noChangeAspect="1" noChangeArrowheads="1" noTextEdit="1"/>
              </p:cNvSpPr>
              <p:nvPr/>
            </p:nvSpPr>
            <p:spPr bwMode="auto">
              <a:xfrm>
                <a:off x="2208" y="2781"/>
                <a:ext cx="31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272" name="Rectangle 106">
                <a:extLst>
                  <a:ext uri="{FF2B5EF4-FFF2-40B4-BE49-F238E27FC236}">
                    <a16:creationId xmlns:a16="http://schemas.microsoft.com/office/drawing/2014/main" id="{33E19905-83D5-4FA9-A704-4CB6F643BA2A}"/>
                  </a:ext>
                </a:extLst>
              </p:cNvPr>
              <p:cNvSpPr>
                <a:spLocks noChangeArrowheads="1"/>
              </p:cNvSpPr>
              <p:nvPr/>
            </p:nvSpPr>
            <p:spPr bwMode="auto">
              <a:xfrm>
                <a:off x="2208" y="2781"/>
                <a:ext cx="312" cy="3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273" name="Rectangle 107">
                <a:extLst>
                  <a:ext uri="{FF2B5EF4-FFF2-40B4-BE49-F238E27FC236}">
                    <a16:creationId xmlns:a16="http://schemas.microsoft.com/office/drawing/2014/main" id="{499F6CAE-A5EF-4BAC-8A1C-E8285D6EFA37}"/>
                  </a:ext>
                </a:extLst>
              </p:cNvPr>
              <p:cNvSpPr>
                <a:spLocks noChangeArrowheads="1"/>
              </p:cNvSpPr>
              <p:nvPr/>
            </p:nvSpPr>
            <p:spPr bwMode="auto">
              <a:xfrm>
                <a:off x="2208" y="2791"/>
                <a:ext cx="312" cy="58"/>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274" name="Rectangle 108">
                <a:extLst>
                  <a:ext uri="{FF2B5EF4-FFF2-40B4-BE49-F238E27FC236}">
                    <a16:creationId xmlns:a16="http://schemas.microsoft.com/office/drawing/2014/main" id="{A3065A2A-3520-48BB-B486-86A0F5EF6046}"/>
                  </a:ext>
                </a:extLst>
              </p:cNvPr>
              <p:cNvSpPr>
                <a:spLocks noChangeArrowheads="1"/>
              </p:cNvSpPr>
              <p:nvPr/>
            </p:nvSpPr>
            <p:spPr bwMode="auto">
              <a:xfrm>
                <a:off x="2208" y="2869"/>
                <a:ext cx="312" cy="58"/>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275" name="Rectangle 109">
                <a:extLst>
                  <a:ext uri="{FF2B5EF4-FFF2-40B4-BE49-F238E27FC236}">
                    <a16:creationId xmlns:a16="http://schemas.microsoft.com/office/drawing/2014/main" id="{68F288BC-5851-402F-9FD7-341834EA51E2}"/>
                  </a:ext>
                </a:extLst>
              </p:cNvPr>
              <p:cNvSpPr>
                <a:spLocks noChangeArrowheads="1"/>
              </p:cNvSpPr>
              <p:nvPr/>
            </p:nvSpPr>
            <p:spPr bwMode="auto">
              <a:xfrm>
                <a:off x="2208" y="2947"/>
                <a:ext cx="312" cy="58"/>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276" name="Rectangle 110">
                <a:extLst>
                  <a:ext uri="{FF2B5EF4-FFF2-40B4-BE49-F238E27FC236}">
                    <a16:creationId xmlns:a16="http://schemas.microsoft.com/office/drawing/2014/main" id="{3A24EF3F-791B-4852-973D-9C32447457F3}"/>
                  </a:ext>
                </a:extLst>
              </p:cNvPr>
              <p:cNvSpPr>
                <a:spLocks noChangeArrowheads="1"/>
              </p:cNvSpPr>
              <p:nvPr/>
            </p:nvSpPr>
            <p:spPr bwMode="auto">
              <a:xfrm>
                <a:off x="2208" y="3025"/>
                <a:ext cx="312" cy="58"/>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277" name="Oval 111">
                <a:extLst>
                  <a:ext uri="{FF2B5EF4-FFF2-40B4-BE49-F238E27FC236}">
                    <a16:creationId xmlns:a16="http://schemas.microsoft.com/office/drawing/2014/main" id="{21539392-95F3-49D4-9462-C2F2F25BA24C}"/>
                  </a:ext>
                </a:extLst>
              </p:cNvPr>
              <p:cNvSpPr>
                <a:spLocks noChangeArrowheads="1"/>
              </p:cNvSpPr>
              <p:nvPr/>
            </p:nvSpPr>
            <p:spPr bwMode="auto">
              <a:xfrm>
                <a:off x="2227" y="3040"/>
                <a:ext cx="30" cy="2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278" name="Oval 112">
                <a:extLst>
                  <a:ext uri="{FF2B5EF4-FFF2-40B4-BE49-F238E27FC236}">
                    <a16:creationId xmlns:a16="http://schemas.microsoft.com/office/drawing/2014/main" id="{851F00D7-22E8-47FD-AA0B-354B41A57E0A}"/>
                  </a:ext>
                </a:extLst>
              </p:cNvPr>
              <p:cNvSpPr>
                <a:spLocks noChangeArrowheads="1"/>
              </p:cNvSpPr>
              <p:nvPr/>
            </p:nvSpPr>
            <p:spPr bwMode="auto">
              <a:xfrm>
                <a:off x="2271" y="3040"/>
                <a:ext cx="30" cy="2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279" name="Oval 113">
                <a:extLst>
                  <a:ext uri="{FF2B5EF4-FFF2-40B4-BE49-F238E27FC236}">
                    <a16:creationId xmlns:a16="http://schemas.microsoft.com/office/drawing/2014/main" id="{99C7617E-158E-4274-A258-657D2D3B65EF}"/>
                  </a:ext>
                </a:extLst>
              </p:cNvPr>
              <p:cNvSpPr>
                <a:spLocks noChangeArrowheads="1"/>
              </p:cNvSpPr>
              <p:nvPr/>
            </p:nvSpPr>
            <p:spPr bwMode="auto">
              <a:xfrm>
                <a:off x="2315" y="3040"/>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280" name="Oval 114">
                <a:extLst>
                  <a:ext uri="{FF2B5EF4-FFF2-40B4-BE49-F238E27FC236}">
                    <a16:creationId xmlns:a16="http://schemas.microsoft.com/office/drawing/2014/main" id="{942F8716-B010-4765-BF6A-E2765CA1FCEB}"/>
                  </a:ext>
                </a:extLst>
              </p:cNvPr>
              <p:cNvSpPr>
                <a:spLocks noChangeArrowheads="1"/>
              </p:cNvSpPr>
              <p:nvPr/>
            </p:nvSpPr>
            <p:spPr bwMode="auto">
              <a:xfrm>
                <a:off x="2227" y="2961"/>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281" name="Oval 115">
                <a:extLst>
                  <a:ext uri="{FF2B5EF4-FFF2-40B4-BE49-F238E27FC236}">
                    <a16:creationId xmlns:a16="http://schemas.microsoft.com/office/drawing/2014/main" id="{7D1C6047-43BB-4933-8388-9A339943DF43}"/>
                  </a:ext>
                </a:extLst>
              </p:cNvPr>
              <p:cNvSpPr>
                <a:spLocks noChangeArrowheads="1"/>
              </p:cNvSpPr>
              <p:nvPr/>
            </p:nvSpPr>
            <p:spPr bwMode="auto">
              <a:xfrm>
                <a:off x="2271" y="2961"/>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282" name="Oval 116">
                <a:extLst>
                  <a:ext uri="{FF2B5EF4-FFF2-40B4-BE49-F238E27FC236}">
                    <a16:creationId xmlns:a16="http://schemas.microsoft.com/office/drawing/2014/main" id="{0B068BE7-F945-4AB8-995B-EB3DC5F47664}"/>
                  </a:ext>
                </a:extLst>
              </p:cNvPr>
              <p:cNvSpPr>
                <a:spLocks noChangeArrowheads="1"/>
              </p:cNvSpPr>
              <p:nvPr/>
            </p:nvSpPr>
            <p:spPr bwMode="auto">
              <a:xfrm>
                <a:off x="2315" y="2961"/>
                <a:ext cx="29" cy="3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283" name="Oval 117">
                <a:extLst>
                  <a:ext uri="{FF2B5EF4-FFF2-40B4-BE49-F238E27FC236}">
                    <a16:creationId xmlns:a16="http://schemas.microsoft.com/office/drawing/2014/main" id="{5331E6B9-BC08-4FBA-99E5-C78746D1CFA3}"/>
                  </a:ext>
                </a:extLst>
              </p:cNvPr>
              <p:cNvSpPr>
                <a:spLocks noChangeArrowheads="1"/>
              </p:cNvSpPr>
              <p:nvPr/>
            </p:nvSpPr>
            <p:spPr bwMode="auto">
              <a:xfrm>
                <a:off x="2227" y="2883"/>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284" name="Oval 118">
                <a:extLst>
                  <a:ext uri="{FF2B5EF4-FFF2-40B4-BE49-F238E27FC236}">
                    <a16:creationId xmlns:a16="http://schemas.microsoft.com/office/drawing/2014/main" id="{CD2F7514-8D39-412B-9A1F-854364855BDA}"/>
                  </a:ext>
                </a:extLst>
              </p:cNvPr>
              <p:cNvSpPr>
                <a:spLocks noChangeArrowheads="1"/>
              </p:cNvSpPr>
              <p:nvPr/>
            </p:nvSpPr>
            <p:spPr bwMode="auto">
              <a:xfrm>
                <a:off x="2271" y="2883"/>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285" name="Oval 119">
                <a:extLst>
                  <a:ext uri="{FF2B5EF4-FFF2-40B4-BE49-F238E27FC236}">
                    <a16:creationId xmlns:a16="http://schemas.microsoft.com/office/drawing/2014/main" id="{CF75F269-3ED2-4E71-9BF9-0646DD853BBD}"/>
                  </a:ext>
                </a:extLst>
              </p:cNvPr>
              <p:cNvSpPr>
                <a:spLocks noChangeArrowheads="1"/>
              </p:cNvSpPr>
              <p:nvPr/>
            </p:nvSpPr>
            <p:spPr bwMode="auto">
              <a:xfrm>
                <a:off x="2315" y="2883"/>
                <a:ext cx="29" cy="3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286" name="Oval 120">
                <a:extLst>
                  <a:ext uri="{FF2B5EF4-FFF2-40B4-BE49-F238E27FC236}">
                    <a16:creationId xmlns:a16="http://schemas.microsoft.com/office/drawing/2014/main" id="{5AE186D6-7A54-4CCD-8AFB-05961839E3BC}"/>
                  </a:ext>
                </a:extLst>
              </p:cNvPr>
              <p:cNvSpPr>
                <a:spLocks noChangeArrowheads="1"/>
              </p:cNvSpPr>
              <p:nvPr/>
            </p:nvSpPr>
            <p:spPr bwMode="auto">
              <a:xfrm>
                <a:off x="2227" y="2805"/>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287" name="Oval 121">
                <a:extLst>
                  <a:ext uri="{FF2B5EF4-FFF2-40B4-BE49-F238E27FC236}">
                    <a16:creationId xmlns:a16="http://schemas.microsoft.com/office/drawing/2014/main" id="{66ECB98C-A0EB-4159-BFFC-8932FD9CD5FC}"/>
                  </a:ext>
                </a:extLst>
              </p:cNvPr>
              <p:cNvSpPr>
                <a:spLocks noChangeArrowheads="1"/>
              </p:cNvSpPr>
              <p:nvPr/>
            </p:nvSpPr>
            <p:spPr bwMode="auto">
              <a:xfrm>
                <a:off x="2271" y="2805"/>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288" name="Oval 122">
                <a:extLst>
                  <a:ext uri="{FF2B5EF4-FFF2-40B4-BE49-F238E27FC236}">
                    <a16:creationId xmlns:a16="http://schemas.microsoft.com/office/drawing/2014/main" id="{10B0A1E2-FF5C-4243-9A8B-968FE3B92BCD}"/>
                  </a:ext>
                </a:extLst>
              </p:cNvPr>
              <p:cNvSpPr>
                <a:spLocks noChangeArrowheads="1"/>
              </p:cNvSpPr>
              <p:nvPr/>
            </p:nvSpPr>
            <p:spPr bwMode="auto">
              <a:xfrm>
                <a:off x="2315" y="2805"/>
                <a:ext cx="29" cy="3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grpSp>
        <p:grpSp>
          <p:nvGrpSpPr>
            <p:cNvPr id="289" name="Group 288">
              <a:extLst>
                <a:ext uri="{FF2B5EF4-FFF2-40B4-BE49-F238E27FC236}">
                  <a16:creationId xmlns:a16="http://schemas.microsoft.com/office/drawing/2014/main" id="{7AE1D1C1-73CA-4A7F-B999-A557FF3DE488}"/>
                </a:ext>
              </a:extLst>
            </p:cNvPr>
            <p:cNvGrpSpPr/>
            <p:nvPr/>
          </p:nvGrpSpPr>
          <p:grpSpPr>
            <a:xfrm>
              <a:off x="8346143" y="4866391"/>
              <a:ext cx="1223728" cy="554892"/>
              <a:chOff x="5514571" y="2482351"/>
              <a:chExt cx="1223728" cy="554892"/>
            </a:xfrm>
          </p:grpSpPr>
          <p:sp>
            <p:nvSpPr>
              <p:cNvPr id="290" name="Freeform 74">
                <a:extLst>
                  <a:ext uri="{FF2B5EF4-FFF2-40B4-BE49-F238E27FC236}">
                    <a16:creationId xmlns:a16="http://schemas.microsoft.com/office/drawing/2014/main" id="{88411E77-7793-47DA-A26E-A501276B8B05}"/>
                  </a:ext>
                </a:extLst>
              </p:cNvPr>
              <p:cNvSpPr>
                <a:spLocks/>
              </p:cNvSpPr>
              <p:nvPr/>
            </p:nvSpPr>
            <p:spPr bwMode="auto">
              <a:xfrm>
                <a:off x="6219365" y="2482351"/>
                <a:ext cx="518934" cy="318714"/>
              </a:xfrm>
              <a:custGeom>
                <a:avLst/>
                <a:gdLst>
                  <a:gd name="T0" fmla="*/ 985 w 1109"/>
                  <a:gd name="T1" fmla="*/ 426 h 682"/>
                  <a:gd name="T2" fmla="*/ 982 w 1109"/>
                  <a:gd name="T3" fmla="*/ 426 h 682"/>
                  <a:gd name="T4" fmla="*/ 999 w 1109"/>
                  <a:gd name="T5" fmla="*/ 341 h 682"/>
                  <a:gd name="T6" fmla="*/ 777 w 1109"/>
                  <a:gd name="T7" fmla="*/ 113 h 682"/>
                  <a:gd name="T8" fmla="*/ 703 w 1109"/>
                  <a:gd name="T9" fmla="*/ 127 h 682"/>
                  <a:gd name="T10" fmla="*/ 444 w 1109"/>
                  <a:gd name="T11" fmla="*/ 0 h 682"/>
                  <a:gd name="T12" fmla="*/ 111 w 1109"/>
                  <a:gd name="T13" fmla="*/ 341 h 682"/>
                  <a:gd name="T14" fmla="*/ 122 w 1109"/>
                  <a:gd name="T15" fmla="*/ 426 h 682"/>
                  <a:gd name="T16" fmla="*/ 0 w 1109"/>
                  <a:gd name="T17" fmla="*/ 554 h 682"/>
                  <a:gd name="T18" fmla="*/ 125 w 1109"/>
                  <a:gd name="T19" fmla="*/ 682 h 682"/>
                  <a:gd name="T20" fmla="*/ 985 w 1109"/>
                  <a:gd name="T21" fmla="*/ 682 h 682"/>
                  <a:gd name="T22" fmla="*/ 1109 w 1109"/>
                  <a:gd name="T23" fmla="*/ 554 h 682"/>
                  <a:gd name="T24" fmla="*/ 985 w 1109"/>
                  <a:gd name="T25" fmla="*/ 426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9" h="682">
                    <a:moveTo>
                      <a:pt x="985" y="426"/>
                    </a:moveTo>
                    <a:cubicBezTo>
                      <a:pt x="982" y="426"/>
                      <a:pt x="982" y="426"/>
                      <a:pt x="982" y="426"/>
                    </a:cubicBezTo>
                    <a:cubicBezTo>
                      <a:pt x="993" y="400"/>
                      <a:pt x="999" y="371"/>
                      <a:pt x="999" y="341"/>
                    </a:cubicBezTo>
                    <a:cubicBezTo>
                      <a:pt x="999" y="215"/>
                      <a:pt x="899" y="113"/>
                      <a:pt x="777" y="113"/>
                    </a:cubicBezTo>
                    <a:cubicBezTo>
                      <a:pt x="751" y="113"/>
                      <a:pt x="726" y="118"/>
                      <a:pt x="703" y="127"/>
                    </a:cubicBezTo>
                    <a:cubicBezTo>
                      <a:pt x="642" y="49"/>
                      <a:pt x="548" y="0"/>
                      <a:pt x="444" y="0"/>
                    </a:cubicBezTo>
                    <a:cubicBezTo>
                      <a:pt x="260" y="0"/>
                      <a:pt x="111" y="152"/>
                      <a:pt x="111" y="341"/>
                    </a:cubicBezTo>
                    <a:cubicBezTo>
                      <a:pt x="111" y="370"/>
                      <a:pt x="115" y="399"/>
                      <a:pt x="122" y="426"/>
                    </a:cubicBezTo>
                    <a:cubicBezTo>
                      <a:pt x="54" y="428"/>
                      <a:pt x="0" y="484"/>
                      <a:pt x="0" y="554"/>
                    </a:cubicBezTo>
                    <a:cubicBezTo>
                      <a:pt x="0" y="625"/>
                      <a:pt x="56" y="682"/>
                      <a:pt x="125" y="682"/>
                    </a:cubicBezTo>
                    <a:cubicBezTo>
                      <a:pt x="985" y="682"/>
                      <a:pt x="985" y="682"/>
                      <a:pt x="985" y="682"/>
                    </a:cubicBezTo>
                    <a:cubicBezTo>
                      <a:pt x="1054" y="682"/>
                      <a:pt x="1109" y="625"/>
                      <a:pt x="1109" y="554"/>
                    </a:cubicBezTo>
                    <a:cubicBezTo>
                      <a:pt x="1109" y="483"/>
                      <a:pt x="1054" y="426"/>
                      <a:pt x="985" y="42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z="800"/>
              </a:p>
            </p:txBody>
          </p:sp>
          <p:sp>
            <p:nvSpPr>
              <p:cNvPr id="291" name="Freeform 74">
                <a:extLst>
                  <a:ext uri="{FF2B5EF4-FFF2-40B4-BE49-F238E27FC236}">
                    <a16:creationId xmlns:a16="http://schemas.microsoft.com/office/drawing/2014/main" id="{32AB1306-97B0-4EB8-A214-6CABB8B0276F}"/>
                  </a:ext>
                </a:extLst>
              </p:cNvPr>
              <p:cNvSpPr>
                <a:spLocks/>
              </p:cNvSpPr>
              <p:nvPr/>
            </p:nvSpPr>
            <p:spPr bwMode="auto">
              <a:xfrm>
                <a:off x="5514571" y="2482351"/>
                <a:ext cx="518934" cy="318714"/>
              </a:xfrm>
              <a:custGeom>
                <a:avLst/>
                <a:gdLst>
                  <a:gd name="T0" fmla="*/ 985 w 1109"/>
                  <a:gd name="T1" fmla="*/ 426 h 682"/>
                  <a:gd name="T2" fmla="*/ 982 w 1109"/>
                  <a:gd name="T3" fmla="*/ 426 h 682"/>
                  <a:gd name="T4" fmla="*/ 999 w 1109"/>
                  <a:gd name="T5" fmla="*/ 341 h 682"/>
                  <a:gd name="T6" fmla="*/ 777 w 1109"/>
                  <a:gd name="T7" fmla="*/ 113 h 682"/>
                  <a:gd name="T8" fmla="*/ 703 w 1109"/>
                  <a:gd name="T9" fmla="*/ 127 h 682"/>
                  <a:gd name="T10" fmla="*/ 444 w 1109"/>
                  <a:gd name="T11" fmla="*/ 0 h 682"/>
                  <a:gd name="T12" fmla="*/ 111 w 1109"/>
                  <a:gd name="T13" fmla="*/ 341 h 682"/>
                  <a:gd name="T14" fmla="*/ 122 w 1109"/>
                  <a:gd name="T15" fmla="*/ 426 h 682"/>
                  <a:gd name="T16" fmla="*/ 0 w 1109"/>
                  <a:gd name="T17" fmla="*/ 554 h 682"/>
                  <a:gd name="T18" fmla="*/ 125 w 1109"/>
                  <a:gd name="T19" fmla="*/ 682 h 682"/>
                  <a:gd name="T20" fmla="*/ 985 w 1109"/>
                  <a:gd name="T21" fmla="*/ 682 h 682"/>
                  <a:gd name="T22" fmla="*/ 1109 w 1109"/>
                  <a:gd name="T23" fmla="*/ 554 h 682"/>
                  <a:gd name="T24" fmla="*/ 985 w 1109"/>
                  <a:gd name="T25" fmla="*/ 426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9" h="682">
                    <a:moveTo>
                      <a:pt x="985" y="426"/>
                    </a:moveTo>
                    <a:cubicBezTo>
                      <a:pt x="982" y="426"/>
                      <a:pt x="982" y="426"/>
                      <a:pt x="982" y="426"/>
                    </a:cubicBezTo>
                    <a:cubicBezTo>
                      <a:pt x="993" y="400"/>
                      <a:pt x="999" y="371"/>
                      <a:pt x="999" y="341"/>
                    </a:cubicBezTo>
                    <a:cubicBezTo>
                      <a:pt x="999" y="215"/>
                      <a:pt x="899" y="113"/>
                      <a:pt x="777" y="113"/>
                    </a:cubicBezTo>
                    <a:cubicBezTo>
                      <a:pt x="751" y="113"/>
                      <a:pt x="726" y="118"/>
                      <a:pt x="703" y="127"/>
                    </a:cubicBezTo>
                    <a:cubicBezTo>
                      <a:pt x="642" y="49"/>
                      <a:pt x="548" y="0"/>
                      <a:pt x="444" y="0"/>
                    </a:cubicBezTo>
                    <a:cubicBezTo>
                      <a:pt x="260" y="0"/>
                      <a:pt x="111" y="152"/>
                      <a:pt x="111" y="341"/>
                    </a:cubicBezTo>
                    <a:cubicBezTo>
                      <a:pt x="111" y="370"/>
                      <a:pt x="115" y="399"/>
                      <a:pt x="122" y="426"/>
                    </a:cubicBezTo>
                    <a:cubicBezTo>
                      <a:pt x="54" y="428"/>
                      <a:pt x="0" y="484"/>
                      <a:pt x="0" y="554"/>
                    </a:cubicBezTo>
                    <a:cubicBezTo>
                      <a:pt x="0" y="625"/>
                      <a:pt x="56" y="682"/>
                      <a:pt x="125" y="682"/>
                    </a:cubicBezTo>
                    <a:cubicBezTo>
                      <a:pt x="985" y="682"/>
                      <a:pt x="985" y="682"/>
                      <a:pt x="985" y="682"/>
                    </a:cubicBezTo>
                    <a:cubicBezTo>
                      <a:pt x="1054" y="682"/>
                      <a:pt x="1109" y="625"/>
                      <a:pt x="1109" y="554"/>
                    </a:cubicBezTo>
                    <a:cubicBezTo>
                      <a:pt x="1109" y="483"/>
                      <a:pt x="1054" y="426"/>
                      <a:pt x="985" y="42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z="800"/>
              </a:p>
            </p:txBody>
          </p:sp>
          <p:sp>
            <p:nvSpPr>
              <p:cNvPr id="292" name="Freeform 74">
                <a:extLst>
                  <a:ext uri="{FF2B5EF4-FFF2-40B4-BE49-F238E27FC236}">
                    <a16:creationId xmlns:a16="http://schemas.microsoft.com/office/drawing/2014/main" id="{634ED12E-7541-422D-827D-A3C50F8B1BD6}"/>
                  </a:ext>
                </a:extLst>
              </p:cNvPr>
              <p:cNvSpPr>
                <a:spLocks/>
              </p:cNvSpPr>
              <p:nvPr/>
            </p:nvSpPr>
            <p:spPr bwMode="auto">
              <a:xfrm>
                <a:off x="5717554" y="2572380"/>
                <a:ext cx="756892" cy="464863"/>
              </a:xfrm>
              <a:custGeom>
                <a:avLst/>
                <a:gdLst>
                  <a:gd name="T0" fmla="*/ 985 w 1109"/>
                  <a:gd name="T1" fmla="*/ 426 h 682"/>
                  <a:gd name="T2" fmla="*/ 982 w 1109"/>
                  <a:gd name="T3" fmla="*/ 426 h 682"/>
                  <a:gd name="T4" fmla="*/ 999 w 1109"/>
                  <a:gd name="T5" fmla="*/ 341 h 682"/>
                  <a:gd name="T6" fmla="*/ 777 w 1109"/>
                  <a:gd name="T7" fmla="*/ 113 h 682"/>
                  <a:gd name="T8" fmla="*/ 703 w 1109"/>
                  <a:gd name="T9" fmla="*/ 127 h 682"/>
                  <a:gd name="T10" fmla="*/ 444 w 1109"/>
                  <a:gd name="T11" fmla="*/ 0 h 682"/>
                  <a:gd name="T12" fmla="*/ 111 w 1109"/>
                  <a:gd name="T13" fmla="*/ 341 h 682"/>
                  <a:gd name="T14" fmla="*/ 122 w 1109"/>
                  <a:gd name="T15" fmla="*/ 426 h 682"/>
                  <a:gd name="T16" fmla="*/ 0 w 1109"/>
                  <a:gd name="T17" fmla="*/ 554 h 682"/>
                  <a:gd name="T18" fmla="*/ 125 w 1109"/>
                  <a:gd name="T19" fmla="*/ 682 h 682"/>
                  <a:gd name="T20" fmla="*/ 985 w 1109"/>
                  <a:gd name="T21" fmla="*/ 682 h 682"/>
                  <a:gd name="T22" fmla="*/ 1109 w 1109"/>
                  <a:gd name="T23" fmla="*/ 554 h 682"/>
                  <a:gd name="T24" fmla="*/ 985 w 1109"/>
                  <a:gd name="T25" fmla="*/ 426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9" h="682">
                    <a:moveTo>
                      <a:pt x="985" y="426"/>
                    </a:moveTo>
                    <a:cubicBezTo>
                      <a:pt x="982" y="426"/>
                      <a:pt x="982" y="426"/>
                      <a:pt x="982" y="426"/>
                    </a:cubicBezTo>
                    <a:cubicBezTo>
                      <a:pt x="993" y="400"/>
                      <a:pt x="999" y="371"/>
                      <a:pt x="999" y="341"/>
                    </a:cubicBezTo>
                    <a:cubicBezTo>
                      <a:pt x="999" y="215"/>
                      <a:pt x="899" y="113"/>
                      <a:pt x="777" y="113"/>
                    </a:cubicBezTo>
                    <a:cubicBezTo>
                      <a:pt x="751" y="113"/>
                      <a:pt x="726" y="118"/>
                      <a:pt x="703" y="127"/>
                    </a:cubicBezTo>
                    <a:cubicBezTo>
                      <a:pt x="642" y="49"/>
                      <a:pt x="548" y="0"/>
                      <a:pt x="444" y="0"/>
                    </a:cubicBezTo>
                    <a:cubicBezTo>
                      <a:pt x="260" y="0"/>
                      <a:pt x="111" y="152"/>
                      <a:pt x="111" y="341"/>
                    </a:cubicBezTo>
                    <a:cubicBezTo>
                      <a:pt x="111" y="370"/>
                      <a:pt x="115" y="399"/>
                      <a:pt x="122" y="426"/>
                    </a:cubicBezTo>
                    <a:cubicBezTo>
                      <a:pt x="54" y="428"/>
                      <a:pt x="0" y="484"/>
                      <a:pt x="0" y="554"/>
                    </a:cubicBezTo>
                    <a:cubicBezTo>
                      <a:pt x="0" y="625"/>
                      <a:pt x="56" y="682"/>
                      <a:pt x="125" y="682"/>
                    </a:cubicBezTo>
                    <a:cubicBezTo>
                      <a:pt x="985" y="682"/>
                      <a:pt x="985" y="682"/>
                      <a:pt x="985" y="682"/>
                    </a:cubicBezTo>
                    <a:cubicBezTo>
                      <a:pt x="1054" y="682"/>
                      <a:pt x="1109" y="625"/>
                      <a:pt x="1109" y="554"/>
                    </a:cubicBezTo>
                    <a:cubicBezTo>
                      <a:pt x="1109" y="483"/>
                      <a:pt x="1054" y="426"/>
                      <a:pt x="985" y="426"/>
                    </a:cubicBez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grpSp>
      </p:grpSp>
    </p:spTree>
    <p:extLst>
      <p:ext uri="{BB962C8B-B14F-4D97-AF65-F5344CB8AC3E}">
        <p14:creationId xmlns:p14="http://schemas.microsoft.com/office/powerpoint/2010/main" val="5315368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BBEB9-BD9C-FA47-A0B0-5BC74F131C8A}"/>
              </a:ext>
            </a:extLst>
          </p:cNvPr>
          <p:cNvSpPr>
            <a:spLocks noGrp="1"/>
          </p:cNvSpPr>
          <p:nvPr>
            <p:ph type="title"/>
          </p:nvPr>
        </p:nvSpPr>
        <p:spPr>
          <a:xfrm>
            <a:off x="364073" y="457200"/>
            <a:ext cx="11018520" cy="688329"/>
          </a:xfrm>
        </p:spPr>
        <p:txBody>
          <a:bodyPr>
            <a:normAutofit/>
          </a:bodyPr>
          <a:lstStyle/>
          <a:p>
            <a:r>
              <a:rPr lang="en-GB" dirty="0"/>
              <a:t>Data and the data lifecycle that needs to be governed</a:t>
            </a:r>
          </a:p>
        </p:txBody>
      </p:sp>
      <p:sp>
        <p:nvSpPr>
          <p:cNvPr id="9" name="Content Placeholder 2">
            <a:extLst>
              <a:ext uri="{FF2B5EF4-FFF2-40B4-BE49-F238E27FC236}">
                <a16:creationId xmlns:a16="http://schemas.microsoft.com/office/drawing/2014/main" id="{AB038F97-FE32-4F8A-9263-41FB46902177}"/>
              </a:ext>
            </a:extLst>
          </p:cNvPr>
          <p:cNvSpPr>
            <a:spLocks noGrp="1"/>
          </p:cNvSpPr>
          <p:nvPr>
            <p:ph sz="quarter" idx="10"/>
          </p:nvPr>
        </p:nvSpPr>
        <p:spPr>
          <a:xfrm>
            <a:off x="584200" y="1435100"/>
            <a:ext cx="3676594" cy="4833938"/>
          </a:xfrm>
        </p:spPr>
        <p:txBody>
          <a:bodyPr>
            <a:normAutofit fontScale="92500" lnSpcReduction="10000"/>
          </a:bodyPr>
          <a:lstStyle/>
          <a:p>
            <a:r>
              <a:rPr lang="en-US"/>
              <a:t>Data entity examples</a:t>
            </a:r>
          </a:p>
          <a:p>
            <a:pPr lvl="1"/>
            <a:r>
              <a:rPr lang="en-US"/>
              <a:t>Customer</a:t>
            </a:r>
          </a:p>
          <a:p>
            <a:pPr lvl="1"/>
            <a:r>
              <a:rPr lang="en-US"/>
              <a:t>Product</a:t>
            </a:r>
          </a:p>
          <a:p>
            <a:pPr lvl="1"/>
            <a:r>
              <a:rPr lang="en-US"/>
              <a:t>Employee</a:t>
            </a:r>
          </a:p>
          <a:p>
            <a:pPr lvl="1"/>
            <a:r>
              <a:rPr lang="en-US"/>
              <a:t>Supplier</a:t>
            </a:r>
          </a:p>
          <a:p>
            <a:pPr lvl="1"/>
            <a:r>
              <a:rPr lang="en-US"/>
              <a:t>Order</a:t>
            </a:r>
          </a:p>
          <a:p>
            <a:pPr lvl="1"/>
            <a:r>
              <a:rPr lang="en-US"/>
              <a:t>Invoice</a:t>
            </a:r>
          </a:p>
          <a:p>
            <a:pPr lvl="1"/>
            <a:r>
              <a:rPr lang="en-US"/>
              <a:t>Payment</a:t>
            </a:r>
          </a:p>
          <a:p>
            <a:pPr lvl="1"/>
            <a:r>
              <a:rPr lang="en-US"/>
              <a:t>Asset</a:t>
            </a:r>
          </a:p>
          <a:p>
            <a:pPr lvl="1"/>
            <a:r>
              <a:rPr lang="en-US"/>
              <a:t>Risk</a:t>
            </a:r>
          </a:p>
          <a:p>
            <a:r>
              <a:rPr lang="en-US"/>
              <a:t>Documents examples</a:t>
            </a:r>
          </a:p>
          <a:p>
            <a:pPr lvl="1"/>
            <a:r>
              <a:rPr lang="en-US"/>
              <a:t>Supplier contract</a:t>
            </a:r>
          </a:p>
          <a:p>
            <a:pPr lvl="1"/>
            <a:r>
              <a:rPr lang="en-US"/>
              <a:t>Annual report</a:t>
            </a:r>
          </a:p>
          <a:p>
            <a:pPr lvl="1"/>
            <a:r>
              <a:rPr lang="en-US"/>
              <a:t>Product brochure</a:t>
            </a:r>
          </a:p>
        </p:txBody>
      </p:sp>
      <p:grpSp>
        <p:nvGrpSpPr>
          <p:cNvPr id="6" name="Group 5">
            <a:extLst>
              <a:ext uri="{FF2B5EF4-FFF2-40B4-BE49-F238E27FC236}">
                <a16:creationId xmlns:a16="http://schemas.microsoft.com/office/drawing/2014/main" id="{59926A02-9DC1-C64E-92C1-31A3B535801E}"/>
              </a:ext>
            </a:extLst>
          </p:cNvPr>
          <p:cNvGrpSpPr/>
          <p:nvPr/>
        </p:nvGrpSpPr>
        <p:grpSpPr>
          <a:xfrm>
            <a:off x="3736911" y="1804113"/>
            <a:ext cx="4272845" cy="4195060"/>
            <a:chOff x="4259054" y="1244142"/>
            <a:chExt cx="5062376" cy="4970218"/>
          </a:xfrm>
        </p:grpSpPr>
        <p:graphicFrame>
          <p:nvGraphicFramePr>
            <p:cNvPr id="4" name="Diagram 3">
              <a:extLst>
                <a:ext uri="{FF2B5EF4-FFF2-40B4-BE49-F238E27FC236}">
                  <a16:creationId xmlns:a16="http://schemas.microsoft.com/office/drawing/2014/main" id="{70A1A7C0-2474-CB40-BE9F-0BB64958EB85}"/>
                </a:ext>
              </a:extLst>
            </p:cNvPr>
            <p:cNvGraphicFramePr/>
            <p:nvPr/>
          </p:nvGraphicFramePr>
          <p:xfrm>
            <a:off x="4259054" y="1244142"/>
            <a:ext cx="5062376" cy="4970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a:extLst>
                <a:ext uri="{FF2B5EF4-FFF2-40B4-BE49-F238E27FC236}">
                  <a16:creationId xmlns:a16="http://schemas.microsoft.com/office/drawing/2014/main" id="{9375C426-5D59-AB42-BED9-F72D58A846C8}"/>
                </a:ext>
              </a:extLst>
            </p:cNvPr>
            <p:cNvSpPr/>
            <p:nvPr/>
          </p:nvSpPr>
          <p:spPr bwMode="auto">
            <a:xfrm>
              <a:off x="6141766" y="3080777"/>
              <a:ext cx="1296954" cy="1296951"/>
            </a:xfrm>
            <a:prstGeom prst="ellipse">
              <a:avLst/>
            </a:prstGeom>
            <a:solidFill>
              <a:schemeClr val="accent1"/>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chemeClr val="bg1"/>
                  </a:solidFill>
                  <a:effectLst/>
                  <a:latin typeface="+mj-lt"/>
                </a:rPr>
                <a:t>Data</a:t>
              </a:r>
            </a:p>
            <a:p>
              <a:pPr marL="0" marR="0" indent="0" algn="ctr" defTabSz="914400" rtl="0" eaLnBrk="1" fontAlgn="base" latinLnBrk="0" hangingPunct="1">
                <a:lnSpc>
                  <a:spcPct val="100000"/>
                </a:lnSpc>
                <a:spcBef>
                  <a:spcPct val="0"/>
                </a:spcBef>
                <a:spcAft>
                  <a:spcPct val="0"/>
                </a:spcAft>
                <a:buClrTx/>
                <a:buSzTx/>
                <a:buFontTx/>
                <a:buNone/>
                <a:tabLst/>
              </a:pPr>
              <a:r>
                <a:rPr lang="en-GB" sz="1400">
                  <a:solidFill>
                    <a:schemeClr val="bg1"/>
                  </a:solidFill>
                  <a:latin typeface="+mj-lt"/>
                </a:rPr>
                <a:t>Lifecycle</a:t>
              </a:r>
              <a:endParaRPr kumimoji="0" lang="en-GB" sz="1400" b="0" i="0" u="none" strike="noStrike" cap="none" normalizeH="0" baseline="0">
                <a:ln>
                  <a:noFill/>
                </a:ln>
                <a:solidFill>
                  <a:schemeClr val="bg1"/>
                </a:solidFill>
                <a:effectLst/>
                <a:latin typeface="+mj-lt"/>
              </a:endParaRPr>
            </a:p>
          </p:txBody>
        </p:sp>
      </p:grpSp>
      <p:grpSp>
        <p:nvGrpSpPr>
          <p:cNvPr id="102" name="Group 101">
            <a:extLst>
              <a:ext uri="{FF2B5EF4-FFF2-40B4-BE49-F238E27FC236}">
                <a16:creationId xmlns:a16="http://schemas.microsoft.com/office/drawing/2014/main" id="{B635D93E-DD48-412D-B349-035453BB2F18}"/>
              </a:ext>
            </a:extLst>
          </p:cNvPr>
          <p:cNvGrpSpPr/>
          <p:nvPr/>
        </p:nvGrpSpPr>
        <p:grpSpPr>
          <a:xfrm>
            <a:off x="8480450" y="1001808"/>
            <a:ext cx="3126333" cy="1555705"/>
            <a:chOff x="1797178" y="1436688"/>
            <a:chExt cx="8597643" cy="4278303"/>
          </a:xfrm>
        </p:grpSpPr>
        <p:sp>
          <p:nvSpPr>
            <p:cNvPr id="103" name="Rectangle 102">
              <a:extLst>
                <a:ext uri="{FF2B5EF4-FFF2-40B4-BE49-F238E27FC236}">
                  <a16:creationId xmlns:a16="http://schemas.microsoft.com/office/drawing/2014/main" id="{9F8A5302-594E-4CD8-82AB-5B2759F877C1}"/>
                </a:ext>
              </a:extLst>
            </p:cNvPr>
            <p:cNvSpPr/>
            <p:nvPr/>
          </p:nvSpPr>
          <p:spPr bwMode="auto">
            <a:xfrm>
              <a:off x="1797180" y="1436688"/>
              <a:ext cx="8597641" cy="2741588"/>
            </a:xfrm>
            <a:prstGeom prst="rect">
              <a:avLst/>
            </a:prstGeom>
            <a:solidFill>
              <a:schemeClr val="bg1"/>
            </a:solidFill>
            <a:ln w="12700" cap="flat" cmpd="sng" algn="ctr">
              <a:solidFill>
                <a:schemeClr val="accent1"/>
              </a:solidFill>
              <a:prstDash val="solid"/>
            </a:ln>
            <a:effectLst/>
          </p:spPr>
          <p:txBody>
            <a:bodyPr vert="horz" wrap="square" lIns="91427" tIns="1737113" rIns="91427" bIns="46630" numCol="1" rtlCol="0" anchor="t" anchorCtr="0" compatLnSpc="1">
              <a:prstTxWarp prst="textNoShape">
                <a:avLst/>
              </a:prstTxWarp>
            </a:bodyPr>
            <a:lstStyle/>
            <a:p>
              <a:pPr defTabSz="914225" fontAlgn="base">
                <a:spcBef>
                  <a:spcPct val="0"/>
                </a:spcBef>
                <a:spcAft>
                  <a:spcPct val="0"/>
                </a:spcAft>
              </a:pPr>
              <a:endParaRPr lang="en-US" sz="800" err="1">
                <a:solidFill>
                  <a:srgbClr val="FFFFFF"/>
                </a:solidFill>
                <a:latin typeface="Segoe UI"/>
              </a:endParaRPr>
            </a:p>
          </p:txBody>
        </p:sp>
        <p:grpSp>
          <p:nvGrpSpPr>
            <p:cNvPr id="104" name="Group 103">
              <a:extLst>
                <a:ext uri="{FF2B5EF4-FFF2-40B4-BE49-F238E27FC236}">
                  <a16:creationId xmlns:a16="http://schemas.microsoft.com/office/drawing/2014/main" id="{E3ED4112-B9F4-4794-B100-76A65BA3ED14}"/>
                </a:ext>
              </a:extLst>
            </p:cNvPr>
            <p:cNvGrpSpPr/>
            <p:nvPr/>
          </p:nvGrpSpPr>
          <p:grpSpPr>
            <a:xfrm>
              <a:off x="1797178" y="4343391"/>
              <a:ext cx="8597643" cy="1371600"/>
              <a:chOff x="1797178" y="4343391"/>
              <a:chExt cx="8597643" cy="1544366"/>
            </a:xfrm>
          </p:grpSpPr>
          <p:sp>
            <p:nvSpPr>
              <p:cNvPr id="152" name="Rectangle 151">
                <a:extLst>
                  <a:ext uri="{FF2B5EF4-FFF2-40B4-BE49-F238E27FC236}">
                    <a16:creationId xmlns:a16="http://schemas.microsoft.com/office/drawing/2014/main" id="{AE8C4268-7F90-4523-B844-4D9FCC15375F}"/>
                  </a:ext>
                </a:extLst>
              </p:cNvPr>
              <p:cNvSpPr/>
              <p:nvPr/>
            </p:nvSpPr>
            <p:spPr bwMode="auto">
              <a:xfrm>
                <a:off x="1797178" y="4343391"/>
                <a:ext cx="8597643" cy="1544366"/>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600">
                  <a:solidFill>
                    <a:srgbClr val="000000"/>
                  </a:solidFill>
                  <a:cs typeface="Arial" charset="0"/>
                </a:endParaRPr>
              </a:p>
            </p:txBody>
          </p:sp>
          <p:cxnSp>
            <p:nvCxnSpPr>
              <p:cNvPr id="153" name="Straight Connector 152">
                <a:extLst>
                  <a:ext uri="{FF2B5EF4-FFF2-40B4-BE49-F238E27FC236}">
                    <a16:creationId xmlns:a16="http://schemas.microsoft.com/office/drawing/2014/main" id="{0579FE35-5BD8-4497-B968-3A17CB10D167}"/>
                  </a:ext>
                </a:extLst>
              </p:cNvPr>
              <p:cNvCxnSpPr/>
              <p:nvPr/>
            </p:nvCxnSpPr>
            <p:spPr bwMode="auto">
              <a:xfrm>
                <a:off x="4663059" y="4343391"/>
                <a:ext cx="0" cy="154436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4" name="Straight Connector 153">
                <a:extLst>
                  <a:ext uri="{FF2B5EF4-FFF2-40B4-BE49-F238E27FC236}">
                    <a16:creationId xmlns:a16="http://schemas.microsoft.com/office/drawing/2014/main" id="{53194EAA-7E2F-4DB1-ACDD-54BDA61E3017}"/>
                  </a:ext>
                </a:extLst>
              </p:cNvPr>
              <p:cNvCxnSpPr/>
              <p:nvPr/>
            </p:nvCxnSpPr>
            <p:spPr bwMode="auto">
              <a:xfrm>
                <a:off x="7528940" y="4343391"/>
                <a:ext cx="0" cy="1544366"/>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05" name="Rectangle 104">
              <a:extLst>
                <a:ext uri="{FF2B5EF4-FFF2-40B4-BE49-F238E27FC236}">
                  <a16:creationId xmlns:a16="http://schemas.microsoft.com/office/drawing/2014/main" id="{32809173-D4B2-4763-A4E9-1DBA3D2D5B6A}"/>
                </a:ext>
              </a:extLst>
            </p:cNvPr>
            <p:cNvSpPr/>
            <p:nvPr/>
          </p:nvSpPr>
          <p:spPr bwMode="auto">
            <a:xfrm>
              <a:off x="1935679" y="1579418"/>
              <a:ext cx="8320644" cy="438296"/>
            </a:xfrm>
            <a:prstGeom prst="rect">
              <a:avLst/>
            </a:prstGeom>
            <a:noFill/>
            <a:ln w="9525" cap="flat" cmpd="sng" algn="ctr">
              <a:solidFill>
                <a:schemeClr val="tx1"/>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700">
                  <a:cs typeface="Arial" charset="0"/>
                </a:rPr>
                <a:t>Data governance vision and strategy</a:t>
              </a:r>
            </a:p>
          </p:txBody>
        </p:sp>
        <p:sp>
          <p:nvSpPr>
            <p:cNvPr id="106" name="Rectangle 105">
              <a:extLst>
                <a:ext uri="{FF2B5EF4-FFF2-40B4-BE49-F238E27FC236}">
                  <a16:creationId xmlns:a16="http://schemas.microsoft.com/office/drawing/2014/main" id="{0FBD75D5-CBD9-4226-A284-4393B156E74C}"/>
                </a:ext>
              </a:extLst>
            </p:cNvPr>
            <p:cNvSpPr/>
            <p:nvPr/>
          </p:nvSpPr>
          <p:spPr bwMode="auto">
            <a:xfrm>
              <a:off x="1935679" y="2130668"/>
              <a:ext cx="2007659" cy="914400"/>
            </a:xfrm>
            <a:prstGeom prst="rect">
              <a:avLst/>
            </a:prstGeom>
            <a:noFill/>
            <a:ln w="9525" cap="flat" cmpd="sng" algn="ctr">
              <a:solidFill>
                <a:schemeClr val="tx1"/>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700">
                  <a:cs typeface="Arial" charset="0"/>
                </a:rPr>
                <a:t>People</a:t>
              </a:r>
            </a:p>
          </p:txBody>
        </p:sp>
        <p:sp>
          <p:nvSpPr>
            <p:cNvPr id="107" name="Rectangle 106">
              <a:extLst>
                <a:ext uri="{FF2B5EF4-FFF2-40B4-BE49-F238E27FC236}">
                  <a16:creationId xmlns:a16="http://schemas.microsoft.com/office/drawing/2014/main" id="{2446DB76-B758-42B1-B959-29A4133A3E77}"/>
                </a:ext>
              </a:extLst>
            </p:cNvPr>
            <p:cNvSpPr/>
            <p:nvPr/>
          </p:nvSpPr>
          <p:spPr bwMode="auto">
            <a:xfrm>
              <a:off x="4040007" y="2130668"/>
              <a:ext cx="2007659" cy="914400"/>
            </a:xfrm>
            <a:prstGeom prst="rect">
              <a:avLst/>
            </a:prstGeom>
            <a:noFill/>
            <a:ln w="9525" cap="flat" cmpd="sng" algn="ctr">
              <a:solidFill>
                <a:schemeClr val="tx1"/>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700">
                  <a:cs typeface="Arial" charset="0"/>
                </a:rPr>
                <a:t>Processes</a:t>
              </a:r>
            </a:p>
          </p:txBody>
        </p:sp>
        <p:sp>
          <p:nvSpPr>
            <p:cNvPr id="108" name="Rectangle 107">
              <a:extLst>
                <a:ext uri="{FF2B5EF4-FFF2-40B4-BE49-F238E27FC236}">
                  <a16:creationId xmlns:a16="http://schemas.microsoft.com/office/drawing/2014/main" id="{A929D8B7-06CC-4C21-B0C0-6D62AEFC07C1}"/>
                </a:ext>
              </a:extLst>
            </p:cNvPr>
            <p:cNvSpPr/>
            <p:nvPr/>
          </p:nvSpPr>
          <p:spPr bwMode="auto">
            <a:xfrm>
              <a:off x="6144336" y="2130668"/>
              <a:ext cx="2007659" cy="914400"/>
            </a:xfrm>
            <a:prstGeom prst="rect">
              <a:avLst/>
            </a:prstGeom>
            <a:noFill/>
            <a:ln w="9525" cap="flat" cmpd="sng" algn="ctr">
              <a:solidFill>
                <a:schemeClr val="tx1"/>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700">
                  <a:cs typeface="Arial" charset="0"/>
                </a:rPr>
                <a:t>Policies</a:t>
              </a:r>
            </a:p>
          </p:txBody>
        </p:sp>
        <p:sp>
          <p:nvSpPr>
            <p:cNvPr id="109" name="Rectangle 108">
              <a:extLst>
                <a:ext uri="{FF2B5EF4-FFF2-40B4-BE49-F238E27FC236}">
                  <a16:creationId xmlns:a16="http://schemas.microsoft.com/office/drawing/2014/main" id="{F6E76FDE-AC8F-47A3-A07B-103949298F9F}"/>
                </a:ext>
              </a:extLst>
            </p:cNvPr>
            <p:cNvSpPr/>
            <p:nvPr/>
          </p:nvSpPr>
          <p:spPr bwMode="auto">
            <a:xfrm>
              <a:off x="8248664" y="2130668"/>
              <a:ext cx="2007659" cy="914400"/>
            </a:xfrm>
            <a:prstGeom prst="rect">
              <a:avLst/>
            </a:prstGeom>
            <a:noFill/>
            <a:ln w="9525" cap="flat" cmpd="sng" algn="ctr">
              <a:solidFill>
                <a:schemeClr val="tx1"/>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700">
                  <a:cs typeface="Arial" charset="0"/>
                </a:rPr>
                <a:t>Technology</a:t>
              </a:r>
            </a:p>
          </p:txBody>
        </p:sp>
        <p:sp>
          <p:nvSpPr>
            <p:cNvPr id="110" name="Rectangle 109">
              <a:extLst>
                <a:ext uri="{FF2B5EF4-FFF2-40B4-BE49-F238E27FC236}">
                  <a16:creationId xmlns:a16="http://schemas.microsoft.com/office/drawing/2014/main" id="{B354D3D6-E99D-41B6-BBF5-F33AE018E813}"/>
                </a:ext>
              </a:extLst>
            </p:cNvPr>
            <p:cNvSpPr/>
            <p:nvPr/>
          </p:nvSpPr>
          <p:spPr bwMode="auto">
            <a:xfrm>
              <a:off x="1935677" y="3163378"/>
              <a:ext cx="8320643" cy="914400"/>
            </a:xfrm>
            <a:prstGeom prst="rect">
              <a:avLst/>
            </a:prstGeom>
            <a:noFill/>
            <a:ln w="9525" cap="flat" cmpd="sng" algn="ctr">
              <a:solidFill>
                <a:schemeClr val="tx1"/>
              </a:solidFill>
              <a:prstDash val="solid"/>
              <a:miter lim="800000"/>
              <a:headEnd type="none" w="med" len="med"/>
              <a:tailEnd type="none" w="med" len="med"/>
            </a:ln>
            <a:effectLst/>
          </p:spPr>
          <p:txBody>
            <a:bodyPr rot="0" spcFirstLastPara="0" vertOverflow="overflow" horzOverflow="overflow" vert="horz" wrap="square" lIns="91440" tIns="45720" rIns="91440" bIns="27432" numCol="1" spcCol="0" rtlCol="0" fromWordArt="0" anchor="b" anchorCtr="0" forceAA="0" compatLnSpc="1">
              <a:prstTxWarp prst="textNoShape">
                <a:avLst/>
              </a:prstTxWarp>
              <a:noAutofit/>
            </a:bodyPr>
            <a:lstStyle/>
            <a:p>
              <a:pPr algn="ctr"/>
              <a:r>
                <a:rPr lang="en-GB" sz="700">
                  <a:cs typeface="Arial" charset="0"/>
                </a:rPr>
                <a:t>Data lifecycle</a:t>
              </a:r>
            </a:p>
          </p:txBody>
        </p:sp>
        <p:sp>
          <p:nvSpPr>
            <p:cNvPr id="111" name="Rectangle 110">
              <a:extLst>
                <a:ext uri="{FF2B5EF4-FFF2-40B4-BE49-F238E27FC236}">
                  <a16:creationId xmlns:a16="http://schemas.microsoft.com/office/drawing/2014/main" id="{93799219-2E50-40E3-8D2C-FB5CE5CFFD4F}"/>
                </a:ext>
              </a:extLst>
            </p:cNvPr>
            <p:cNvSpPr/>
            <p:nvPr/>
          </p:nvSpPr>
          <p:spPr bwMode="auto">
            <a:xfrm>
              <a:off x="2034536" y="3276050"/>
              <a:ext cx="8122924" cy="367035"/>
            </a:xfrm>
            <a:prstGeom prst="rect">
              <a:avLst/>
            </a:prstGeom>
            <a:solidFill>
              <a:schemeClr val="tx1"/>
            </a:solidFill>
            <a:ln w="9525" cap="flat" cmpd="sng" algn="ctr">
              <a:no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700">
                  <a:solidFill>
                    <a:schemeClr val="bg1"/>
                  </a:solidFill>
                  <a:cs typeface="Arial" charset="0"/>
                </a:rPr>
                <a:t>Data</a:t>
              </a:r>
            </a:p>
          </p:txBody>
        </p:sp>
        <p:sp>
          <p:nvSpPr>
            <p:cNvPr id="112" name="TextBox 111">
              <a:extLst>
                <a:ext uri="{FF2B5EF4-FFF2-40B4-BE49-F238E27FC236}">
                  <a16:creationId xmlns:a16="http://schemas.microsoft.com/office/drawing/2014/main" id="{6921F1B9-EA11-42EE-88CC-A324E5FB72AB}"/>
                </a:ext>
              </a:extLst>
            </p:cNvPr>
            <p:cNvSpPr txBox="1"/>
            <p:nvPr/>
          </p:nvSpPr>
          <p:spPr>
            <a:xfrm>
              <a:off x="2705079" y="4388215"/>
              <a:ext cx="1050077" cy="550166"/>
            </a:xfrm>
            <a:prstGeom prst="rect">
              <a:avLst/>
            </a:prstGeom>
            <a:noFill/>
          </p:spPr>
          <p:txBody>
            <a:bodyPr wrap="none" rtlCol="0">
              <a:spAutoFit/>
            </a:bodyPr>
            <a:lstStyle/>
            <a:p>
              <a:pPr algn="ctr"/>
              <a:r>
                <a:rPr lang="en-GB" sz="700">
                  <a:solidFill>
                    <a:schemeClr val="tx1"/>
                  </a:solidFill>
                </a:rPr>
                <a:t>Edge</a:t>
              </a:r>
            </a:p>
          </p:txBody>
        </p:sp>
        <p:sp>
          <p:nvSpPr>
            <p:cNvPr id="113" name="TextBox 112">
              <a:extLst>
                <a:ext uri="{FF2B5EF4-FFF2-40B4-BE49-F238E27FC236}">
                  <a16:creationId xmlns:a16="http://schemas.microsoft.com/office/drawing/2014/main" id="{3F58FB89-BCED-407B-9B13-48C4D499394B}"/>
                </a:ext>
              </a:extLst>
            </p:cNvPr>
            <p:cNvSpPr txBox="1"/>
            <p:nvPr/>
          </p:nvSpPr>
          <p:spPr>
            <a:xfrm>
              <a:off x="5218290" y="4388215"/>
              <a:ext cx="1755415" cy="550166"/>
            </a:xfrm>
            <a:prstGeom prst="rect">
              <a:avLst/>
            </a:prstGeom>
            <a:noFill/>
          </p:spPr>
          <p:txBody>
            <a:bodyPr wrap="none" rtlCol="0">
              <a:spAutoFit/>
            </a:bodyPr>
            <a:lstStyle/>
            <a:p>
              <a:pPr algn="ctr"/>
              <a:r>
                <a:rPr lang="en-GB" sz="700">
                  <a:solidFill>
                    <a:schemeClr val="tx1"/>
                  </a:solidFill>
                </a:rPr>
                <a:t>Data center</a:t>
              </a:r>
            </a:p>
          </p:txBody>
        </p:sp>
        <p:sp>
          <p:nvSpPr>
            <p:cNvPr id="114" name="TextBox 113">
              <a:extLst>
                <a:ext uri="{FF2B5EF4-FFF2-40B4-BE49-F238E27FC236}">
                  <a16:creationId xmlns:a16="http://schemas.microsoft.com/office/drawing/2014/main" id="{1F67BA85-2D6C-4807-A760-C8123D85913E}"/>
                </a:ext>
              </a:extLst>
            </p:cNvPr>
            <p:cNvSpPr txBox="1"/>
            <p:nvPr/>
          </p:nvSpPr>
          <p:spPr>
            <a:xfrm>
              <a:off x="7865956" y="4380474"/>
              <a:ext cx="2191844" cy="550166"/>
            </a:xfrm>
            <a:prstGeom prst="rect">
              <a:avLst/>
            </a:prstGeom>
            <a:noFill/>
          </p:spPr>
          <p:txBody>
            <a:bodyPr wrap="none" rtlCol="0">
              <a:spAutoFit/>
            </a:bodyPr>
            <a:lstStyle/>
            <a:p>
              <a:pPr algn="ctr"/>
              <a:r>
                <a:rPr lang="en-GB" sz="700">
                  <a:solidFill>
                    <a:schemeClr val="tx1"/>
                  </a:solidFill>
                </a:rPr>
                <a:t>Multiple clouds</a:t>
              </a:r>
            </a:p>
          </p:txBody>
        </p:sp>
        <p:grpSp>
          <p:nvGrpSpPr>
            <p:cNvPr id="115" name="Group 315">
              <a:extLst>
                <a:ext uri="{FF2B5EF4-FFF2-40B4-BE49-F238E27FC236}">
                  <a16:creationId xmlns:a16="http://schemas.microsoft.com/office/drawing/2014/main" id="{1E609690-819B-44A6-ACCE-6BD5A6D6A0EE}"/>
                </a:ext>
              </a:extLst>
            </p:cNvPr>
            <p:cNvGrpSpPr>
              <a:grpSpLocks noChangeAspect="1"/>
            </p:cNvGrpSpPr>
            <p:nvPr/>
          </p:nvGrpSpPr>
          <p:grpSpPr bwMode="auto">
            <a:xfrm>
              <a:off x="2958434" y="4871422"/>
              <a:ext cx="544830" cy="544830"/>
              <a:chOff x="1614" y="2777"/>
              <a:chExt cx="312" cy="312"/>
            </a:xfrm>
          </p:grpSpPr>
          <p:sp>
            <p:nvSpPr>
              <p:cNvPr id="139" name="Line 316">
                <a:extLst>
                  <a:ext uri="{FF2B5EF4-FFF2-40B4-BE49-F238E27FC236}">
                    <a16:creationId xmlns:a16="http://schemas.microsoft.com/office/drawing/2014/main" id="{35E341C0-B7BE-430C-9D7F-D5587BE9EF0C}"/>
                  </a:ext>
                </a:extLst>
              </p:cNvPr>
              <p:cNvSpPr>
                <a:spLocks noChangeShapeType="1"/>
              </p:cNvSpPr>
              <p:nvPr/>
            </p:nvSpPr>
            <p:spPr bwMode="auto">
              <a:xfrm flipH="1" flipV="1">
                <a:off x="1668" y="2831"/>
                <a:ext cx="205" cy="205"/>
              </a:xfrm>
              <a:prstGeom prst="line">
                <a:avLst/>
              </a:prstGeom>
              <a:noFill/>
              <a:ln w="7938" cap="flat">
                <a:solidFill>
                  <a:srgbClr val="50E6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140" name="Line 317">
                <a:extLst>
                  <a:ext uri="{FF2B5EF4-FFF2-40B4-BE49-F238E27FC236}">
                    <a16:creationId xmlns:a16="http://schemas.microsoft.com/office/drawing/2014/main" id="{E4B8F8D4-2746-4BA0-A898-DD8466E629D6}"/>
                  </a:ext>
                </a:extLst>
              </p:cNvPr>
              <p:cNvSpPr>
                <a:spLocks noChangeShapeType="1"/>
              </p:cNvSpPr>
              <p:nvPr/>
            </p:nvSpPr>
            <p:spPr bwMode="auto">
              <a:xfrm flipV="1">
                <a:off x="1771" y="2792"/>
                <a:ext cx="0" cy="282"/>
              </a:xfrm>
              <a:prstGeom prst="line">
                <a:avLst/>
              </a:prstGeom>
              <a:noFill/>
              <a:ln w="7938" cap="flat">
                <a:solidFill>
                  <a:srgbClr val="50E6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141" name="Line 318">
                <a:extLst>
                  <a:ext uri="{FF2B5EF4-FFF2-40B4-BE49-F238E27FC236}">
                    <a16:creationId xmlns:a16="http://schemas.microsoft.com/office/drawing/2014/main" id="{4E30E11A-2E05-4A66-A52A-366491ABADC6}"/>
                  </a:ext>
                </a:extLst>
              </p:cNvPr>
              <p:cNvSpPr>
                <a:spLocks noChangeShapeType="1"/>
              </p:cNvSpPr>
              <p:nvPr/>
            </p:nvSpPr>
            <p:spPr bwMode="auto">
              <a:xfrm flipH="1">
                <a:off x="1668" y="2831"/>
                <a:ext cx="205" cy="205"/>
              </a:xfrm>
              <a:prstGeom prst="line">
                <a:avLst/>
              </a:prstGeom>
              <a:noFill/>
              <a:ln w="7938" cap="flat">
                <a:solidFill>
                  <a:srgbClr val="50E6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142" name="Oval 319">
                <a:extLst>
                  <a:ext uri="{FF2B5EF4-FFF2-40B4-BE49-F238E27FC236}">
                    <a16:creationId xmlns:a16="http://schemas.microsoft.com/office/drawing/2014/main" id="{C4403ED5-3F3E-43FF-B870-1D97EF2A76C7}"/>
                  </a:ext>
                </a:extLst>
              </p:cNvPr>
              <p:cNvSpPr>
                <a:spLocks noChangeArrowheads="1"/>
              </p:cNvSpPr>
              <p:nvPr/>
            </p:nvSpPr>
            <p:spPr bwMode="auto">
              <a:xfrm>
                <a:off x="1858" y="3021"/>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43" name="Oval 320">
                <a:extLst>
                  <a:ext uri="{FF2B5EF4-FFF2-40B4-BE49-F238E27FC236}">
                    <a16:creationId xmlns:a16="http://schemas.microsoft.com/office/drawing/2014/main" id="{E77FE073-E876-4495-9CA2-FA51C6E317DC}"/>
                  </a:ext>
                </a:extLst>
              </p:cNvPr>
              <p:cNvSpPr>
                <a:spLocks noChangeArrowheads="1"/>
              </p:cNvSpPr>
              <p:nvPr/>
            </p:nvSpPr>
            <p:spPr bwMode="auto">
              <a:xfrm>
                <a:off x="1653" y="3021"/>
                <a:ext cx="29" cy="2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44" name="Oval 321">
                <a:extLst>
                  <a:ext uri="{FF2B5EF4-FFF2-40B4-BE49-F238E27FC236}">
                    <a16:creationId xmlns:a16="http://schemas.microsoft.com/office/drawing/2014/main" id="{9C12FC99-B600-4C9B-B7DD-30CAFA5071F9}"/>
                  </a:ext>
                </a:extLst>
              </p:cNvPr>
              <p:cNvSpPr>
                <a:spLocks noChangeArrowheads="1"/>
              </p:cNvSpPr>
              <p:nvPr/>
            </p:nvSpPr>
            <p:spPr bwMode="auto">
              <a:xfrm>
                <a:off x="1653" y="2816"/>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45" name="Oval 322">
                <a:extLst>
                  <a:ext uri="{FF2B5EF4-FFF2-40B4-BE49-F238E27FC236}">
                    <a16:creationId xmlns:a16="http://schemas.microsoft.com/office/drawing/2014/main" id="{69FA4D76-CE76-4261-A63F-219CBD466A20}"/>
                  </a:ext>
                </a:extLst>
              </p:cNvPr>
              <p:cNvSpPr>
                <a:spLocks noChangeArrowheads="1"/>
              </p:cNvSpPr>
              <p:nvPr/>
            </p:nvSpPr>
            <p:spPr bwMode="auto">
              <a:xfrm>
                <a:off x="1858" y="2816"/>
                <a:ext cx="29" cy="2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46" name="Line 323">
                <a:extLst>
                  <a:ext uri="{FF2B5EF4-FFF2-40B4-BE49-F238E27FC236}">
                    <a16:creationId xmlns:a16="http://schemas.microsoft.com/office/drawing/2014/main" id="{9228B2FA-9794-4512-8842-C949137D4C18}"/>
                  </a:ext>
                </a:extLst>
              </p:cNvPr>
              <p:cNvSpPr>
                <a:spLocks noChangeShapeType="1"/>
              </p:cNvSpPr>
              <p:nvPr/>
            </p:nvSpPr>
            <p:spPr bwMode="auto">
              <a:xfrm>
                <a:off x="1629" y="2933"/>
                <a:ext cx="282" cy="0"/>
              </a:xfrm>
              <a:prstGeom prst="line">
                <a:avLst/>
              </a:prstGeom>
              <a:noFill/>
              <a:ln w="7938" cap="flat">
                <a:solidFill>
                  <a:srgbClr val="50E6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147" name="Oval 324">
                <a:extLst>
                  <a:ext uri="{FF2B5EF4-FFF2-40B4-BE49-F238E27FC236}">
                    <a16:creationId xmlns:a16="http://schemas.microsoft.com/office/drawing/2014/main" id="{DCA231F0-CDD4-441A-AB4C-171A469F5F0D}"/>
                  </a:ext>
                </a:extLst>
              </p:cNvPr>
              <p:cNvSpPr>
                <a:spLocks noChangeArrowheads="1"/>
              </p:cNvSpPr>
              <p:nvPr/>
            </p:nvSpPr>
            <p:spPr bwMode="auto">
              <a:xfrm>
                <a:off x="1897" y="2919"/>
                <a:ext cx="29" cy="29"/>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48" name="Oval 325">
                <a:extLst>
                  <a:ext uri="{FF2B5EF4-FFF2-40B4-BE49-F238E27FC236}">
                    <a16:creationId xmlns:a16="http://schemas.microsoft.com/office/drawing/2014/main" id="{90D1D87D-E539-44DC-901F-C051DFAD62D7}"/>
                  </a:ext>
                </a:extLst>
              </p:cNvPr>
              <p:cNvSpPr>
                <a:spLocks noChangeArrowheads="1"/>
              </p:cNvSpPr>
              <p:nvPr/>
            </p:nvSpPr>
            <p:spPr bwMode="auto">
              <a:xfrm>
                <a:off x="1614" y="2919"/>
                <a:ext cx="29" cy="29"/>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49" name="Oval 326">
                <a:extLst>
                  <a:ext uri="{FF2B5EF4-FFF2-40B4-BE49-F238E27FC236}">
                    <a16:creationId xmlns:a16="http://schemas.microsoft.com/office/drawing/2014/main" id="{0E31FAF0-34AA-4267-923B-CD62EBBBFB80}"/>
                  </a:ext>
                </a:extLst>
              </p:cNvPr>
              <p:cNvSpPr>
                <a:spLocks noChangeArrowheads="1"/>
              </p:cNvSpPr>
              <p:nvPr/>
            </p:nvSpPr>
            <p:spPr bwMode="auto">
              <a:xfrm>
                <a:off x="1755" y="2777"/>
                <a:ext cx="30" cy="29"/>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50" name="Oval 327">
                <a:extLst>
                  <a:ext uri="{FF2B5EF4-FFF2-40B4-BE49-F238E27FC236}">
                    <a16:creationId xmlns:a16="http://schemas.microsoft.com/office/drawing/2014/main" id="{8C2BF6E8-8515-456C-BA3A-8C4E96F39998}"/>
                  </a:ext>
                </a:extLst>
              </p:cNvPr>
              <p:cNvSpPr>
                <a:spLocks noChangeArrowheads="1"/>
              </p:cNvSpPr>
              <p:nvPr/>
            </p:nvSpPr>
            <p:spPr bwMode="auto">
              <a:xfrm>
                <a:off x="1755" y="3060"/>
                <a:ext cx="30" cy="29"/>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51" name="Oval 328">
                <a:extLst>
                  <a:ext uri="{FF2B5EF4-FFF2-40B4-BE49-F238E27FC236}">
                    <a16:creationId xmlns:a16="http://schemas.microsoft.com/office/drawing/2014/main" id="{B29FC4AE-E215-4B60-9AF0-C194B5492EF2}"/>
                  </a:ext>
                </a:extLst>
              </p:cNvPr>
              <p:cNvSpPr>
                <a:spLocks noChangeArrowheads="1"/>
              </p:cNvSpPr>
              <p:nvPr/>
            </p:nvSpPr>
            <p:spPr bwMode="auto">
              <a:xfrm>
                <a:off x="1741" y="2904"/>
                <a:ext cx="58" cy="58"/>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grpSp>
        <p:grpSp>
          <p:nvGrpSpPr>
            <p:cNvPr id="116" name="Group 105">
              <a:extLst>
                <a:ext uri="{FF2B5EF4-FFF2-40B4-BE49-F238E27FC236}">
                  <a16:creationId xmlns:a16="http://schemas.microsoft.com/office/drawing/2014/main" id="{A69C89EC-66C6-466F-972F-4AA39E56B9BA}"/>
                </a:ext>
              </a:extLst>
            </p:cNvPr>
            <p:cNvGrpSpPr>
              <a:grpSpLocks noChangeAspect="1"/>
            </p:cNvGrpSpPr>
            <p:nvPr/>
          </p:nvGrpSpPr>
          <p:grpSpPr bwMode="auto">
            <a:xfrm>
              <a:off x="5824726" y="4871422"/>
              <a:ext cx="544830" cy="544830"/>
              <a:chOff x="2208" y="2781"/>
              <a:chExt cx="312" cy="312"/>
            </a:xfrm>
          </p:grpSpPr>
          <p:sp>
            <p:nvSpPr>
              <p:cNvPr id="121" name="AutoShape 104">
                <a:extLst>
                  <a:ext uri="{FF2B5EF4-FFF2-40B4-BE49-F238E27FC236}">
                    <a16:creationId xmlns:a16="http://schemas.microsoft.com/office/drawing/2014/main" id="{5F25A8E7-4408-4D22-9573-38022D422409}"/>
                  </a:ext>
                </a:extLst>
              </p:cNvPr>
              <p:cNvSpPr>
                <a:spLocks noChangeAspect="1" noChangeArrowheads="1" noTextEdit="1"/>
              </p:cNvSpPr>
              <p:nvPr/>
            </p:nvSpPr>
            <p:spPr bwMode="auto">
              <a:xfrm>
                <a:off x="2208" y="2781"/>
                <a:ext cx="31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22" name="Rectangle 106">
                <a:extLst>
                  <a:ext uri="{FF2B5EF4-FFF2-40B4-BE49-F238E27FC236}">
                    <a16:creationId xmlns:a16="http://schemas.microsoft.com/office/drawing/2014/main" id="{67D1F0A4-05AA-40DA-8A62-827EC89153DA}"/>
                  </a:ext>
                </a:extLst>
              </p:cNvPr>
              <p:cNvSpPr>
                <a:spLocks noChangeArrowheads="1"/>
              </p:cNvSpPr>
              <p:nvPr/>
            </p:nvSpPr>
            <p:spPr bwMode="auto">
              <a:xfrm>
                <a:off x="2208" y="2781"/>
                <a:ext cx="312" cy="3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23" name="Rectangle 107">
                <a:extLst>
                  <a:ext uri="{FF2B5EF4-FFF2-40B4-BE49-F238E27FC236}">
                    <a16:creationId xmlns:a16="http://schemas.microsoft.com/office/drawing/2014/main" id="{0B7D8AD9-500F-4113-B1A7-305F0DFDA728}"/>
                  </a:ext>
                </a:extLst>
              </p:cNvPr>
              <p:cNvSpPr>
                <a:spLocks noChangeArrowheads="1"/>
              </p:cNvSpPr>
              <p:nvPr/>
            </p:nvSpPr>
            <p:spPr bwMode="auto">
              <a:xfrm>
                <a:off x="2208" y="2791"/>
                <a:ext cx="312" cy="58"/>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24" name="Rectangle 108">
                <a:extLst>
                  <a:ext uri="{FF2B5EF4-FFF2-40B4-BE49-F238E27FC236}">
                    <a16:creationId xmlns:a16="http://schemas.microsoft.com/office/drawing/2014/main" id="{2A3DD81D-C0A2-4781-8103-B14F7BC9EA6D}"/>
                  </a:ext>
                </a:extLst>
              </p:cNvPr>
              <p:cNvSpPr>
                <a:spLocks noChangeArrowheads="1"/>
              </p:cNvSpPr>
              <p:nvPr/>
            </p:nvSpPr>
            <p:spPr bwMode="auto">
              <a:xfrm>
                <a:off x="2208" y="2869"/>
                <a:ext cx="312" cy="58"/>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25" name="Rectangle 109">
                <a:extLst>
                  <a:ext uri="{FF2B5EF4-FFF2-40B4-BE49-F238E27FC236}">
                    <a16:creationId xmlns:a16="http://schemas.microsoft.com/office/drawing/2014/main" id="{30FD6642-E51B-45E7-AEAC-2193911E5E6B}"/>
                  </a:ext>
                </a:extLst>
              </p:cNvPr>
              <p:cNvSpPr>
                <a:spLocks noChangeArrowheads="1"/>
              </p:cNvSpPr>
              <p:nvPr/>
            </p:nvSpPr>
            <p:spPr bwMode="auto">
              <a:xfrm>
                <a:off x="2208" y="2947"/>
                <a:ext cx="312" cy="58"/>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26" name="Rectangle 110">
                <a:extLst>
                  <a:ext uri="{FF2B5EF4-FFF2-40B4-BE49-F238E27FC236}">
                    <a16:creationId xmlns:a16="http://schemas.microsoft.com/office/drawing/2014/main" id="{25AE4D80-67F6-43F3-9ADB-1CB46BA719DB}"/>
                  </a:ext>
                </a:extLst>
              </p:cNvPr>
              <p:cNvSpPr>
                <a:spLocks noChangeArrowheads="1"/>
              </p:cNvSpPr>
              <p:nvPr/>
            </p:nvSpPr>
            <p:spPr bwMode="auto">
              <a:xfrm>
                <a:off x="2208" y="3025"/>
                <a:ext cx="312" cy="58"/>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27" name="Oval 111">
                <a:extLst>
                  <a:ext uri="{FF2B5EF4-FFF2-40B4-BE49-F238E27FC236}">
                    <a16:creationId xmlns:a16="http://schemas.microsoft.com/office/drawing/2014/main" id="{66363102-09F2-4D05-960F-FFC0FAB271C7}"/>
                  </a:ext>
                </a:extLst>
              </p:cNvPr>
              <p:cNvSpPr>
                <a:spLocks noChangeArrowheads="1"/>
              </p:cNvSpPr>
              <p:nvPr/>
            </p:nvSpPr>
            <p:spPr bwMode="auto">
              <a:xfrm>
                <a:off x="2227" y="3040"/>
                <a:ext cx="30" cy="2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28" name="Oval 112">
                <a:extLst>
                  <a:ext uri="{FF2B5EF4-FFF2-40B4-BE49-F238E27FC236}">
                    <a16:creationId xmlns:a16="http://schemas.microsoft.com/office/drawing/2014/main" id="{13E4F468-1641-49D4-A26F-C01A0DE6DEDF}"/>
                  </a:ext>
                </a:extLst>
              </p:cNvPr>
              <p:cNvSpPr>
                <a:spLocks noChangeArrowheads="1"/>
              </p:cNvSpPr>
              <p:nvPr/>
            </p:nvSpPr>
            <p:spPr bwMode="auto">
              <a:xfrm>
                <a:off x="2271" y="3040"/>
                <a:ext cx="30" cy="2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29" name="Oval 113">
                <a:extLst>
                  <a:ext uri="{FF2B5EF4-FFF2-40B4-BE49-F238E27FC236}">
                    <a16:creationId xmlns:a16="http://schemas.microsoft.com/office/drawing/2014/main" id="{B01DAC63-C7AE-4C60-833C-26D29DD9ABD5}"/>
                  </a:ext>
                </a:extLst>
              </p:cNvPr>
              <p:cNvSpPr>
                <a:spLocks noChangeArrowheads="1"/>
              </p:cNvSpPr>
              <p:nvPr/>
            </p:nvSpPr>
            <p:spPr bwMode="auto">
              <a:xfrm>
                <a:off x="2315" y="3040"/>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30" name="Oval 114">
                <a:extLst>
                  <a:ext uri="{FF2B5EF4-FFF2-40B4-BE49-F238E27FC236}">
                    <a16:creationId xmlns:a16="http://schemas.microsoft.com/office/drawing/2014/main" id="{792A95C0-DCCB-4BEA-AB8C-42F9EC6A54E2}"/>
                  </a:ext>
                </a:extLst>
              </p:cNvPr>
              <p:cNvSpPr>
                <a:spLocks noChangeArrowheads="1"/>
              </p:cNvSpPr>
              <p:nvPr/>
            </p:nvSpPr>
            <p:spPr bwMode="auto">
              <a:xfrm>
                <a:off x="2227" y="2961"/>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31" name="Oval 115">
                <a:extLst>
                  <a:ext uri="{FF2B5EF4-FFF2-40B4-BE49-F238E27FC236}">
                    <a16:creationId xmlns:a16="http://schemas.microsoft.com/office/drawing/2014/main" id="{B9CDE58D-4740-4F6D-AADE-0BD5E2E0890F}"/>
                  </a:ext>
                </a:extLst>
              </p:cNvPr>
              <p:cNvSpPr>
                <a:spLocks noChangeArrowheads="1"/>
              </p:cNvSpPr>
              <p:nvPr/>
            </p:nvSpPr>
            <p:spPr bwMode="auto">
              <a:xfrm>
                <a:off x="2271" y="2961"/>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32" name="Oval 116">
                <a:extLst>
                  <a:ext uri="{FF2B5EF4-FFF2-40B4-BE49-F238E27FC236}">
                    <a16:creationId xmlns:a16="http://schemas.microsoft.com/office/drawing/2014/main" id="{7FB76670-79E9-42F6-9DAB-380E338D5CAF}"/>
                  </a:ext>
                </a:extLst>
              </p:cNvPr>
              <p:cNvSpPr>
                <a:spLocks noChangeArrowheads="1"/>
              </p:cNvSpPr>
              <p:nvPr/>
            </p:nvSpPr>
            <p:spPr bwMode="auto">
              <a:xfrm>
                <a:off x="2315" y="2961"/>
                <a:ext cx="29" cy="3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33" name="Oval 117">
                <a:extLst>
                  <a:ext uri="{FF2B5EF4-FFF2-40B4-BE49-F238E27FC236}">
                    <a16:creationId xmlns:a16="http://schemas.microsoft.com/office/drawing/2014/main" id="{CE6CACB3-62A7-424C-A2E4-7A7A2E0A50D0}"/>
                  </a:ext>
                </a:extLst>
              </p:cNvPr>
              <p:cNvSpPr>
                <a:spLocks noChangeArrowheads="1"/>
              </p:cNvSpPr>
              <p:nvPr/>
            </p:nvSpPr>
            <p:spPr bwMode="auto">
              <a:xfrm>
                <a:off x="2227" y="2883"/>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34" name="Oval 118">
                <a:extLst>
                  <a:ext uri="{FF2B5EF4-FFF2-40B4-BE49-F238E27FC236}">
                    <a16:creationId xmlns:a16="http://schemas.microsoft.com/office/drawing/2014/main" id="{7878BFF7-C705-48FB-AB51-2B8B8FAD2919}"/>
                  </a:ext>
                </a:extLst>
              </p:cNvPr>
              <p:cNvSpPr>
                <a:spLocks noChangeArrowheads="1"/>
              </p:cNvSpPr>
              <p:nvPr/>
            </p:nvSpPr>
            <p:spPr bwMode="auto">
              <a:xfrm>
                <a:off x="2271" y="2883"/>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35" name="Oval 119">
                <a:extLst>
                  <a:ext uri="{FF2B5EF4-FFF2-40B4-BE49-F238E27FC236}">
                    <a16:creationId xmlns:a16="http://schemas.microsoft.com/office/drawing/2014/main" id="{8178A70B-FE02-4129-9551-AF2F2B4B0E33}"/>
                  </a:ext>
                </a:extLst>
              </p:cNvPr>
              <p:cNvSpPr>
                <a:spLocks noChangeArrowheads="1"/>
              </p:cNvSpPr>
              <p:nvPr/>
            </p:nvSpPr>
            <p:spPr bwMode="auto">
              <a:xfrm>
                <a:off x="2315" y="2883"/>
                <a:ext cx="29" cy="3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36" name="Oval 120">
                <a:extLst>
                  <a:ext uri="{FF2B5EF4-FFF2-40B4-BE49-F238E27FC236}">
                    <a16:creationId xmlns:a16="http://schemas.microsoft.com/office/drawing/2014/main" id="{3CC2D14D-301C-47E3-9455-2DDACE516E48}"/>
                  </a:ext>
                </a:extLst>
              </p:cNvPr>
              <p:cNvSpPr>
                <a:spLocks noChangeArrowheads="1"/>
              </p:cNvSpPr>
              <p:nvPr/>
            </p:nvSpPr>
            <p:spPr bwMode="auto">
              <a:xfrm>
                <a:off x="2227" y="2805"/>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37" name="Oval 121">
                <a:extLst>
                  <a:ext uri="{FF2B5EF4-FFF2-40B4-BE49-F238E27FC236}">
                    <a16:creationId xmlns:a16="http://schemas.microsoft.com/office/drawing/2014/main" id="{3943DF93-5265-4341-AFC8-13FB86A9CC8B}"/>
                  </a:ext>
                </a:extLst>
              </p:cNvPr>
              <p:cNvSpPr>
                <a:spLocks noChangeArrowheads="1"/>
              </p:cNvSpPr>
              <p:nvPr/>
            </p:nvSpPr>
            <p:spPr bwMode="auto">
              <a:xfrm>
                <a:off x="2271" y="2805"/>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38" name="Oval 122">
                <a:extLst>
                  <a:ext uri="{FF2B5EF4-FFF2-40B4-BE49-F238E27FC236}">
                    <a16:creationId xmlns:a16="http://schemas.microsoft.com/office/drawing/2014/main" id="{CA2DA697-F972-434D-B9B7-360B64F7054E}"/>
                  </a:ext>
                </a:extLst>
              </p:cNvPr>
              <p:cNvSpPr>
                <a:spLocks noChangeArrowheads="1"/>
              </p:cNvSpPr>
              <p:nvPr/>
            </p:nvSpPr>
            <p:spPr bwMode="auto">
              <a:xfrm>
                <a:off x="2315" y="2805"/>
                <a:ext cx="29" cy="3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grpSp>
        <p:grpSp>
          <p:nvGrpSpPr>
            <p:cNvPr id="117" name="Group 116">
              <a:extLst>
                <a:ext uri="{FF2B5EF4-FFF2-40B4-BE49-F238E27FC236}">
                  <a16:creationId xmlns:a16="http://schemas.microsoft.com/office/drawing/2014/main" id="{10C460DF-A739-49B4-8F7F-D4D6EB206652}"/>
                </a:ext>
              </a:extLst>
            </p:cNvPr>
            <p:cNvGrpSpPr/>
            <p:nvPr/>
          </p:nvGrpSpPr>
          <p:grpSpPr>
            <a:xfrm>
              <a:off x="8346143" y="4866391"/>
              <a:ext cx="1223728" cy="554892"/>
              <a:chOff x="5514571" y="2482351"/>
              <a:chExt cx="1223728" cy="554892"/>
            </a:xfrm>
          </p:grpSpPr>
          <p:sp>
            <p:nvSpPr>
              <p:cNvPr id="118" name="Freeform 74">
                <a:extLst>
                  <a:ext uri="{FF2B5EF4-FFF2-40B4-BE49-F238E27FC236}">
                    <a16:creationId xmlns:a16="http://schemas.microsoft.com/office/drawing/2014/main" id="{B530BD5F-34B3-40A2-818A-F021F1881F97}"/>
                  </a:ext>
                </a:extLst>
              </p:cNvPr>
              <p:cNvSpPr>
                <a:spLocks/>
              </p:cNvSpPr>
              <p:nvPr/>
            </p:nvSpPr>
            <p:spPr bwMode="auto">
              <a:xfrm>
                <a:off x="6219365" y="2482351"/>
                <a:ext cx="518934" cy="318714"/>
              </a:xfrm>
              <a:custGeom>
                <a:avLst/>
                <a:gdLst>
                  <a:gd name="T0" fmla="*/ 985 w 1109"/>
                  <a:gd name="T1" fmla="*/ 426 h 682"/>
                  <a:gd name="T2" fmla="*/ 982 w 1109"/>
                  <a:gd name="T3" fmla="*/ 426 h 682"/>
                  <a:gd name="T4" fmla="*/ 999 w 1109"/>
                  <a:gd name="T5" fmla="*/ 341 h 682"/>
                  <a:gd name="T6" fmla="*/ 777 w 1109"/>
                  <a:gd name="T7" fmla="*/ 113 h 682"/>
                  <a:gd name="T8" fmla="*/ 703 w 1109"/>
                  <a:gd name="T9" fmla="*/ 127 h 682"/>
                  <a:gd name="T10" fmla="*/ 444 w 1109"/>
                  <a:gd name="T11" fmla="*/ 0 h 682"/>
                  <a:gd name="T12" fmla="*/ 111 w 1109"/>
                  <a:gd name="T13" fmla="*/ 341 h 682"/>
                  <a:gd name="T14" fmla="*/ 122 w 1109"/>
                  <a:gd name="T15" fmla="*/ 426 h 682"/>
                  <a:gd name="T16" fmla="*/ 0 w 1109"/>
                  <a:gd name="T17" fmla="*/ 554 h 682"/>
                  <a:gd name="T18" fmla="*/ 125 w 1109"/>
                  <a:gd name="T19" fmla="*/ 682 h 682"/>
                  <a:gd name="T20" fmla="*/ 985 w 1109"/>
                  <a:gd name="T21" fmla="*/ 682 h 682"/>
                  <a:gd name="T22" fmla="*/ 1109 w 1109"/>
                  <a:gd name="T23" fmla="*/ 554 h 682"/>
                  <a:gd name="T24" fmla="*/ 985 w 1109"/>
                  <a:gd name="T25" fmla="*/ 426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9" h="682">
                    <a:moveTo>
                      <a:pt x="985" y="426"/>
                    </a:moveTo>
                    <a:cubicBezTo>
                      <a:pt x="982" y="426"/>
                      <a:pt x="982" y="426"/>
                      <a:pt x="982" y="426"/>
                    </a:cubicBezTo>
                    <a:cubicBezTo>
                      <a:pt x="993" y="400"/>
                      <a:pt x="999" y="371"/>
                      <a:pt x="999" y="341"/>
                    </a:cubicBezTo>
                    <a:cubicBezTo>
                      <a:pt x="999" y="215"/>
                      <a:pt x="899" y="113"/>
                      <a:pt x="777" y="113"/>
                    </a:cubicBezTo>
                    <a:cubicBezTo>
                      <a:pt x="751" y="113"/>
                      <a:pt x="726" y="118"/>
                      <a:pt x="703" y="127"/>
                    </a:cubicBezTo>
                    <a:cubicBezTo>
                      <a:pt x="642" y="49"/>
                      <a:pt x="548" y="0"/>
                      <a:pt x="444" y="0"/>
                    </a:cubicBezTo>
                    <a:cubicBezTo>
                      <a:pt x="260" y="0"/>
                      <a:pt x="111" y="152"/>
                      <a:pt x="111" y="341"/>
                    </a:cubicBezTo>
                    <a:cubicBezTo>
                      <a:pt x="111" y="370"/>
                      <a:pt x="115" y="399"/>
                      <a:pt x="122" y="426"/>
                    </a:cubicBezTo>
                    <a:cubicBezTo>
                      <a:pt x="54" y="428"/>
                      <a:pt x="0" y="484"/>
                      <a:pt x="0" y="554"/>
                    </a:cubicBezTo>
                    <a:cubicBezTo>
                      <a:pt x="0" y="625"/>
                      <a:pt x="56" y="682"/>
                      <a:pt x="125" y="682"/>
                    </a:cubicBezTo>
                    <a:cubicBezTo>
                      <a:pt x="985" y="682"/>
                      <a:pt x="985" y="682"/>
                      <a:pt x="985" y="682"/>
                    </a:cubicBezTo>
                    <a:cubicBezTo>
                      <a:pt x="1054" y="682"/>
                      <a:pt x="1109" y="625"/>
                      <a:pt x="1109" y="554"/>
                    </a:cubicBezTo>
                    <a:cubicBezTo>
                      <a:pt x="1109" y="483"/>
                      <a:pt x="1054" y="426"/>
                      <a:pt x="985" y="42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z="800"/>
              </a:p>
            </p:txBody>
          </p:sp>
          <p:sp>
            <p:nvSpPr>
              <p:cNvPr id="119" name="Freeform 74">
                <a:extLst>
                  <a:ext uri="{FF2B5EF4-FFF2-40B4-BE49-F238E27FC236}">
                    <a16:creationId xmlns:a16="http://schemas.microsoft.com/office/drawing/2014/main" id="{1E8DB63F-4497-4CB5-BDDD-C4C51563A674}"/>
                  </a:ext>
                </a:extLst>
              </p:cNvPr>
              <p:cNvSpPr>
                <a:spLocks/>
              </p:cNvSpPr>
              <p:nvPr/>
            </p:nvSpPr>
            <p:spPr bwMode="auto">
              <a:xfrm>
                <a:off x="5514571" y="2482351"/>
                <a:ext cx="518934" cy="318714"/>
              </a:xfrm>
              <a:custGeom>
                <a:avLst/>
                <a:gdLst>
                  <a:gd name="T0" fmla="*/ 985 w 1109"/>
                  <a:gd name="T1" fmla="*/ 426 h 682"/>
                  <a:gd name="T2" fmla="*/ 982 w 1109"/>
                  <a:gd name="T3" fmla="*/ 426 h 682"/>
                  <a:gd name="T4" fmla="*/ 999 w 1109"/>
                  <a:gd name="T5" fmla="*/ 341 h 682"/>
                  <a:gd name="T6" fmla="*/ 777 w 1109"/>
                  <a:gd name="T7" fmla="*/ 113 h 682"/>
                  <a:gd name="T8" fmla="*/ 703 w 1109"/>
                  <a:gd name="T9" fmla="*/ 127 h 682"/>
                  <a:gd name="T10" fmla="*/ 444 w 1109"/>
                  <a:gd name="T11" fmla="*/ 0 h 682"/>
                  <a:gd name="T12" fmla="*/ 111 w 1109"/>
                  <a:gd name="T13" fmla="*/ 341 h 682"/>
                  <a:gd name="T14" fmla="*/ 122 w 1109"/>
                  <a:gd name="T15" fmla="*/ 426 h 682"/>
                  <a:gd name="T16" fmla="*/ 0 w 1109"/>
                  <a:gd name="T17" fmla="*/ 554 h 682"/>
                  <a:gd name="T18" fmla="*/ 125 w 1109"/>
                  <a:gd name="T19" fmla="*/ 682 h 682"/>
                  <a:gd name="T20" fmla="*/ 985 w 1109"/>
                  <a:gd name="T21" fmla="*/ 682 h 682"/>
                  <a:gd name="T22" fmla="*/ 1109 w 1109"/>
                  <a:gd name="T23" fmla="*/ 554 h 682"/>
                  <a:gd name="T24" fmla="*/ 985 w 1109"/>
                  <a:gd name="T25" fmla="*/ 426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9" h="682">
                    <a:moveTo>
                      <a:pt x="985" y="426"/>
                    </a:moveTo>
                    <a:cubicBezTo>
                      <a:pt x="982" y="426"/>
                      <a:pt x="982" y="426"/>
                      <a:pt x="982" y="426"/>
                    </a:cubicBezTo>
                    <a:cubicBezTo>
                      <a:pt x="993" y="400"/>
                      <a:pt x="999" y="371"/>
                      <a:pt x="999" y="341"/>
                    </a:cubicBezTo>
                    <a:cubicBezTo>
                      <a:pt x="999" y="215"/>
                      <a:pt x="899" y="113"/>
                      <a:pt x="777" y="113"/>
                    </a:cubicBezTo>
                    <a:cubicBezTo>
                      <a:pt x="751" y="113"/>
                      <a:pt x="726" y="118"/>
                      <a:pt x="703" y="127"/>
                    </a:cubicBezTo>
                    <a:cubicBezTo>
                      <a:pt x="642" y="49"/>
                      <a:pt x="548" y="0"/>
                      <a:pt x="444" y="0"/>
                    </a:cubicBezTo>
                    <a:cubicBezTo>
                      <a:pt x="260" y="0"/>
                      <a:pt x="111" y="152"/>
                      <a:pt x="111" y="341"/>
                    </a:cubicBezTo>
                    <a:cubicBezTo>
                      <a:pt x="111" y="370"/>
                      <a:pt x="115" y="399"/>
                      <a:pt x="122" y="426"/>
                    </a:cubicBezTo>
                    <a:cubicBezTo>
                      <a:pt x="54" y="428"/>
                      <a:pt x="0" y="484"/>
                      <a:pt x="0" y="554"/>
                    </a:cubicBezTo>
                    <a:cubicBezTo>
                      <a:pt x="0" y="625"/>
                      <a:pt x="56" y="682"/>
                      <a:pt x="125" y="682"/>
                    </a:cubicBezTo>
                    <a:cubicBezTo>
                      <a:pt x="985" y="682"/>
                      <a:pt x="985" y="682"/>
                      <a:pt x="985" y="682"/>
                    </a:cubicBezTo>
                    <a:cubicBezTo>
                      <a:pt x="1054" y="682"/>
                      <a:pt x="1109" y="625"/>
                      <a:pt x="1109" y="554"/>
                    </a:cubicBezTo>
                    <a:cubicBezTo>
                      <a:pt x="1109" y="483"/>
                      <a:pt x="1054" y="426"/>
                      <a:pt x="985" y="42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z="800"/>
              </a:p>
            </p:txBody>
          </p:sp>
          <p:sp>
            <p:nvSpPr>
              <p:cNvPr id="120" name="Freeform 74">
                <a:extLst>
                  <a:ext uri="{FF2B5EF4-FFF2-40B4-BE49-F238E27FC236}">
                    <a16:creationId xmlns:a16="http://schemas.microsoft.com/office/drawing/2014/main" id="{1904E38C-CBEA-4654-8F9C-D4FA70B05AE7}"/>
                  </a:ext>
                </a:extLst>
              </p:cNvPr>
              <p:cNvSpPr>
                <a:spLocks/>
              </p:cNvSpPr>
              <p:nvPr/>
            </p:nvSpPr>
            <p:spPr bwMode="auto">
              <a:xfrm>
                <a:off x="5717554" y="2572380"/>
                <a:ext cx="756892" cy="464863"/>
              </a:xfrm>
              <a:custGeom>
                <a:avLst/>
                <a:gdLst>
                  <a:gd name="T0" fmla="*/ 985 w 1109"/>
                  <a:gd name="T1" fmla="*/ 426 h 682"/>
                  <a:gd name="T2" fmla="*/ 982 w 1109"/>
                  <a:gd name="T3" fmla="*/ 426 h 682"/>
                  <a:gd name="T4" fmla="*/ 999 w 1109"/>
                  <a:gd name="T5" fmla="*/ 341 h 682"/>
                  <a:gd name="T6" fmla="*/ 777 w 1109"/>
                  <a:gd name="T7" fmla="*/ 113 h 682"/>
                  <a:gd name="T8" fmla="*/ 703 w 1109"/>
                  <a:gd name="T9" fmla="*/ 127 h 682"/>
                  <a:gd name="T10" fmla="*/ 444 w 1109"/>
                  <a:gd name="T11" fmla="*/ 0 h 682"/>
                  <a:gd name="T12" fmla="*/ 111 w 1109"/>
                  <a:gd name="T13" fmla="*/ 341 h 682"/>
                  <a:gd name="T14" fmla="*/ 122 w 1109"/>
                  <a:gd name="T15" fmla="*/ 426 h 682"/>
                  <a:gd name="T16" fmla="*/ 0 w 1109"/>
                  <a:gd name="T17" fmla="*/ 554 h 682"/>
                  <a:gd name="T18" fmla="*/ 125 w 1109"/>
                  <a:gd name="T19" fmla="*/ 682 h 682"/>
                  <a:gd name="T20" fmla="*/ 985 w 1109"/>
                  <a:gd name="T21" fmla="*/ 682 h 682"/>
                  <a:gd name="T22" fmla="*/ 1109 w 1109"/>
                  <a:gd name="T23" fmla="*/ 554 h 682"/>
                  <a:gd name="T24" fmla="*/ 985 w 1109"/>
                  <a:gd name="T25" fmla="*/ 426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9" h="682">
                    <a:moveTo>
                      <a:pt x="985" y="426"/>
                    </a:moveTo>
                    <a:cubicBezTo>
                      <a:pt x="982" y="426"/>
                      <a:pt x="982" y="426"/>
                      <a:pt x="982" y="426"/>
                    </a:cubicBezTo>
                    <a:cubicBezTo>
                      <a:pt x="993" y="400"/>
                      <a:pt x="999" y="371"/>
                      <a:pt x="999" y="341"/>
                    </a:cubicBezTo>
                    <a:cubicBezTo>
                      <a:pt x="999" y="215"/>
                      <a:pt x="899" y="113"/>
                      <a:pt x="777" y="113"/>
                    </a:cubicBezTo>
                    <a:cubicBezTo>
                      <a:pt x="751" y="113"/>
                      <a:pt x="726" y="118"/>
                      <a:pt x="703" y="127"/>
                    </a:cubicBezTo>
                    <a:cubicBezTo>
                      <a:pt x="642" y="49"/>
                      <a:pt x="548" y="0"/>
                      <a:pt x="444" y="0"/>
                    </a:cubicBezTo>
                    <a:cubicBezTo>
                      <a:pt x="260" y="0"/>
                      <a:pt x="111" y="152"/>
                      <a:pt x="111" y="341"/>
                    </a:cubicBezTo>
                    <a:cubicBezTo>
                      <a:pt x="111" y="370"/>
                      <a:pt x="115" y="399"/>
                      <a:pt x="122" y="426"/>
                    </a:cubicBezTo>
                    <a:cubicBezTo>
                      <a:pt x="54" y="428"/>
                      <a:pt x="0" y="484"/>
                      <a:pt x="0" y="554"/>
                    </a:cubicBezTo>
                    <a:cubicBezTo>
                      <a:pt x="0" y="625"/>
                      <a:pt x="56" y="682"/>
                      <a:pt x="125" y="682"/>
                    </a:cubicBezTo>
                    <a:cubicBezTo>
                      <a:pt x="985" y="682"/>
                      <a:pt x="985" y="682"/>
                      <a:pt x="985" y="682"/>
                    </a:cubicBezTo>
                    <a:cubicBezTo>
                      <a:pt x="1054" y="682"/>
                      <a:pt x="1109" y="625"/>
                      <a:pt x="1109" y="554"/>
                    </a:cubicBezTo>
                    <a:cubicBezTo>
                      <a:pt x="1109" y="483"/>
                      <a:pt x="1054" y="426"/>
                      <a:pt x="985" y="426"/>
                    </a:cubicBez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grpSp>
      </p:grpSp>
    </p:spTree>
    <p:extLst>
      <p:ext uri="{BB962C8B-B14F-4D97-AF65-F5344CB8AC3E}">
        <p14:creationId xmlns:p14="http://schemas.microsoft.com/office/powerpoint/2010/main" val="4759150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29771-77B0-454F-9D62-CE2616C181D3}"/>
              </a:ext>
            </a:extLst>
          </p:cNvPr>
          <p:cNvSpPr>
            <a:spLocks noGrp="1"/>
          </p:cNvSpPr>
          <p:nvPr>
            <p:ph type="title"/>
          </p:nvPr>
        </p:nvSpPr>
        <p:spPr>
          <a:xfrm>
            <a:off x="396107" y="448310"/>
            <a:ext cx="11018520" cy="663565"/>
          </a:xfrm>
        </p:spPr>
        <p:txBody>
          <a:bodyPr>
            <a:normAutofit/>
          </a:bodyPr>
          <a:lstStyle/>
          <a:p>
            <a:r>
              <a:rPr lang="en-GB" dirty="0"/>
              <a:t>Organizational roles and responsibilities</a:t>
            </a:r>
          </a:p>
        </p:txBody>
      </p:sp>
      <p:sp>
        <p:nvSpPr>
          <p:cNvPr id="23" name="Content Placeholder 22">
            <a:extLst>
              <a:ext uri="{FF2B5EF4-FFF2-40B4-BE49-F238E27FC236}">
                <a16:creationId xmlns:a16="http://schemas.microsoft.com/office/drawing/2014/main" id="{A3F52093-8AF9-B446-87D9-4FED3F9085DD}"/>
              </a:ext>
            </a:extLst>
          </p:cNvPr>
          <p:cNvSpPr>
            <a:spLocks noGrp="1"/>
          </p:cNvSpPr>
          <p:nvPr>
            <p:ph sz="quarter" idx="10"/>
          </p:nvPr>
        </p:nvSpPr>
        <p:spPr>
          <a:xfrm>
            <a:off x="584200" y="1435100"/>
            <a:ext cx="11018838" cy="4567404"/>
          </a:xfrm>
        </p:spPr>
        <p:txBody>
          <a:bodyPr anchor="t"/>
          <a:lstStyle/>
          <a:p>
            <a:r>
              <a:rPr lang="en-GB" dirty="0"/>
              <a:t>Executive sponsor (e.g. CFO / CIO)</a:t>
            </a:r>
          </a:p>
          <a:p>
            <a:r>
              <a:rPr lang="en-GB" dirty="0"/>
              <a:t>Data governance program leader (e.g. CDO)</a:t>
            </a:r>
          </a:p>
          <a:p>
            <a:r>
              <a:rPr lang="en-GB" dirty="0"/>
              <a:t>Data governance control board (business stakeholders)</a:t>
            </a:r>
          </a:p>
          <a:p>
            <a:r>
              <a:rPr lang="en-GB" dirty="0"/>
              <a:t>Data governance working groups</a:t>
            </a:r>
          </a:p>
          <a:p>
            <a:r>
              <a:rPr lang="en-GB" u="sng" dirty="0"/>
              <a:t>Data owners</a:t>
            </a:r>
          </a:p>
          <a:p>
            <a:r>
              <a:rPr lang="en-GB" dirty="0"/>
              <a:t>Business </a:t>
            </a:r>
            <a:r>
              <a:rPr lang="en-GB" u="sng" dirty="0"/>
              <a:t>data stewards</a:t>
            </a:r>
          </a:p>
          <a:p>
            <a:r>
              <a:rPr lang="en-GB" dirty="0"/>
              <a:t>Data Protection Officer (DPO) </a:t>
            </a:r>
          </a:p>
          <a:p>
            <a:r>
              <a:rPr lang="en-GB" dirty="0"/>
              <a:t>Data security team</a:t>
            </a:r>
          </a:p>
          <a:p>
            <a:r>
              <a:rPr lang="en-GB" dirty="0"/>
              <a:t>Data publishing manager </a:t>
            </a:r>
          </a:p>
        </p:txBody>
      </p:sp>
      <p:grpSp>
        <p:nvGrpSpPr>
          <p:cNvPr id="132" name="Group 131">
            <a:extLst>
              <a:ext uri="{FF2B5EF4-FFF2-40B4-BE49-F238E27FC236}">
                <a16:creationId xmlns:a16="http://schemas.microsoft.com/office/drawing/2014/main" id="{2EA7E056-C16D-452A-AFBE-815B8635B19B}"/>
              </a:ext>
            </a:extLst>
          </p:cNvPr>
          <p:cNvGrpSpPr/>
          <p:nvPr/>
        </p:nvGrpSpPr>
        <p:grpSpPr>
          <a:xfrm>
            <a:off x="8480450" y="1001808"/>
            <a:ext cx="3126333" cy="1555705"/>
            <a:chOff x="1797178" y="1436688"/>
            <a:chExt cx="8597643" cy="4278303"/>
          </a:xfrm>
        </p:grpSpPr>
        <p:sp>
          <p:nvSpPr>
            <p:cNvPr id="133" name="Rectangle 132">
              <a:extLst>
                <a:ext uri="{FF2B5EF4-FFF2-40B4-BE49-F238E27FC236}">
                  <a16:creationId xmlns:a16="http://schemas.microsoft.com/office/drawing/2014/main" id="{4BFE9B96-EAC7-4C37-BB26-8EB303F5033F}"/>
                </a:ext>
              </a:extLst>
            </p:cNvPr>
            <p:cNvSpPr/>
            <p:nvPr/>
          </p:nvSpPr>
          <p:spPr bwMode="auto">
            <a:xfrm>
              <a:off x="1797180" y="1436688"/>
              <a:ext cx="8597641" cy="2741588"/>
            </a:xfrm>
            <a:prstGeom prst="rect">
              <a:avLst/>
            </a:prstGeom>
            <a:solidFill>
              <a:schemeClr val="bg1"/>
            </a:solidFill>
            <a:ln w="12700" cap="flat" cmpd="sng" algn="ctr">
              <a:solidFill>
                <a:schemeClr val="accent1"/>
              </a:solidFill>
              <a:prstDash val="solid"/>
            </a:ln>
            <a:effectLst/>
          </p:spPr>
          <p:txBody>
            <a:bodyPr vert="horz" wrap="square" lIns="91427" tIns="1737113" rIns="91427" bIns="46630" numCol="1" rtlCol="0" anchor="t" anchorCtr="0" compatLnSpc="1">
              <a:prstTxWarp prst="textNoShape">
                <a:avLst/>
              </a:prstTxWarp>
            </a:bodyPr>
            <a:lstStyle/>
            <a:p>
              <a:pPr defTabSz="914225" fontAlgn="base">
                <a:spcBef>
                  <a:spcPct val="0"/>
                </a:spcBef>
                <a:spcAft>
                  <a:spcPct val="0"/>
                </a:spcAft>
              </a:pPr>
              <a:endParaRPr lang="en-US" sz="800" err="1">
                <a:solidFill>
                  <a:srgbClr val="FFFFFF"/>
                </a:solidFill>
                <a:latin typeface="Segoe UI"/>
              </a:endParaRPr>
            </a:p>
          </p:txBody>
        </p:sp>
        <p:grpSp>
          <p:nvGrpSpPr>
            <p:cNvPr id="134" name="Group 133">
              <a:extLst>
                <a:ext uri="{FF2B5EF4-FFF2-40B4-BE49-F238E27FC236}">
                  <a16:creationId xmlns:a16="http://schemas.microsoft.com/office/drawing/2014/main" id="{3E3AFF3F-7C60-4735-80F7-F1D32383ABBA}"/>
                </a:ext>
              </a:extLst>
            </p:cNvPr>
            <p:cNvGrpSpPr/>
            <p:nvPr/>
          </p:nvGrpSpPr>
          <p:grpSpPr>
            <a:xfrm>
              <a:off x="1797178" y="4343391"/>
              <a:ext cx="8597643" cy="1371600"/>
              <a:chOff x="1797178" y="4343391"/>
              <a:chExt cx="8597643" cy="1544366"/>
            </a:xfrm>
          </p:grpSpPr>
          <p:sp>
            <p:nvSpPr>
              <p:cNvPr id="182" name="Rectangle 181">
                <a:extLst>
                  <a:ext uri="{FF2B5EF4-FFF2-40B4-BE49-F238E27FC236}">
                    <a16:creationId xmlns:a16="http://schemas.microsoft.com/office/drawing/2014/main" id="{C073D88F-A8E9-44BA-99A0-22B84513D915}"/>
                  </a:ext>
                </a:extLst>
              </p:cNvPr>
              <p:cNvSpPr/>
              <p:nvPr/>
            </p:nvSpPr>
            <p:spPr bwMode="auto">
              <a:xfrm>
                <a:off x="1797178" y="4343391"/>
                <a:ext cx="8597643" cy="1544366"/>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600">
                  <a:solidFill>
                    <a:srgbClr val="000000"/>
                  </a:solidFill>
                  <a:cs typeface="Arial" charset="0"/>
                </a:endParaRPr>
              </a:p>
            </p:txBody>
          </p:sp>
          <p:cxnSp>
            <p:nvCxnSpPr>
              <p:cNvPr id="183" name="Straight Connector 182">
                <a:extLst>
                  <a:ext uri="{FF2B5EF4-FFF2-40B4-BE49-F238E27FC236}">
                    <a16:creationId xmlns:a16="http://schemas.microsoft.com/office/drawing/2014/main" id="{E4A68F71-34D4-44A4-A766-86BA9CF695C4}"/>
                  </a:ext>
                </a:extLst>
              </p:cNvPr>
              <p:cNvCxnSpPr/>
              <p:nvPr/>
            </p:nvCxnSpPr>
            <p:spPr bwMode="auto">
              <a:xfrm>
                <a:off x="4663059" y="4343391"/>
                <a:ext cx="0" cy="154436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4" name="Straight Connector 183">
                <a:extLst>
                  <a:ext uri="{FF2B5EF4-FFF2-40B4-BE49-F238E27FC236}">
                    <a16:creationId xmlns:a16="http://schemas.microsoft.com/office/drawing/2014/main" id="{4307EBEC-A259-4D0F-955F-E3C800A7E7C7}"/>
                  </a:ext>
                </a:extLst>
              </p:cNvPr>
              <p:cNvCxnSpPr/>
              <p:nvPr/>
            </p:nvCxnSpPr>
            <p:spPr bwMode="auto">
              <a:xfrm>
                <a:off x="7528940" y="4343391"/>
                <a:ext cx="0" cy="1544366"/>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35" name="Rectangle 134">
              <a:extLst>
                <a:ext uri="{FF2B5EF4-FFF2-40B4-BE49-F238E27FC236}">
                  <a16:creationId xmlns:a16="http://schemas.microsoft.com/office/drawing/2014/main" id="{D366AB93-36F8-466B-8076-5D3236A5C91E}"/>
                </a:ext>
              </a:extLst>
            </p:cNvPr>
            <p:cNvSpPr/>
            <p:nvPr/>
          </p:nvSpPr>
          <p:spPr bwMode="auto">
            <a:xfrm>
              <a:off x="1935679" y="1579418"/>
              <a:ext cx="8320644" cy="438296"/>
            </a:xfrm>
            <a:prstGeom prst="rect">
              <a:avLst/>
            </a:prstGeom>
            <a:noFill/>
            <a:ln w="9525" cap="flat" cmpd="sng" algn="ctr">
              <a:solidFill>
                <a:schemeClr val="tx1"/>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700" dirty="0">
                  <a:cs typeface="Arial" charset="0"/>
                </a:rPr>
                <a:t>Data governance vision and strategy</a:t>
              </a:r>
            </a:p>
          </p:txBody>
        </p:sp>
        <p:sp>
          <p:nvSpPr>
            <p:cNvPr id="136" name="Rectangle 135">
              <a:extLst>
                <a:ext uri="{FF2B5EF4-FFF2-40B4-BE49-F238E27FC236}">
                  <a16:creationId xmlns:a16="http://schemas.microsoft.com/office/drawing/2014/main" id="{0CF318C7-AB97-4CC7-9046-CCCCB0757C82}"/>
                </a:ext>
              </a:extLst>
            </p:cNvPr>
            <p:cNvSpPr/>
            <p:nvPr/>
          </p:nvSpPr>
          <p:spPr bwMode="auto">
            <a:xfrm>
              <a:off x="1935679" y="2130668"/>
              <a:ext cx="2007659" cy="914400"/>
            </a:xfrm>
            <a:prstGeom prst="rec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700">
                  <a:cs typeface="Arial" charset="0"/>
                </a:rPr>
                <a:t>People</a:t>
              </a:r>
            </a:p>
          </p:txBody>
        </p:sp>
        <p:sp>
          <p:nvSpPr>
            <p:cNvPr id="137" name="Rectangle 136">
              <a:extLst>
                <a:ext uri="{FF2B5EF4-FFF2-40B4-BE49-F238E27FC236}">
                  <a16:creationId xmlns:a16="http://schemas.microsoft.com/office/drawing/2014/main" id="{48682762-A6E2-41FA-A941-1ECEC6A78BE7}"/>
                </a:ext>
              </a:extLst>
            </p:cNvPr>
            <p:cNvSpPr/>
            <p:nvPr/>
          </p:nvSpPr>
          <p:spPr bwMode="auto">
            <a:xfrm>
              <a:off x="4040007" y="2130668"/>
              <a:ext cx="2007659" cy="914400"/>
            </a:xfrm>
            <a:prstGeom prst="rect">
              <a:avLst/>
            </a:prstGeom>
            <a:noFill/>
            <a:ln w="9525" cap="flat" cmpd="sng" algn="ctr">
              <a:solidFill>
                <a:schemeClr val="tx1"/>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700">
                  <a:cs typeface="Arial" charset="0"/>
                </a:rPr>
                <a:t>Processes</a:t>
              </a:r>
            </a:p>
          </p:txBody>
        </p:sp>
        <p:sp>
          <p:nvSpPr>
            <p:cNvPr id="138" name="Rectangle 137">
              <a:extLst>
                <a:ext uri="{FF2B5EF4-FFF2-40B4-BE49-F238E27FC236}">
                  <a16:creationId xmlns:a16="http://schemas.microsoft.com/office/drawing/2014/main" id="{3C1D41D3-BFEA-4AA2-9D12-6D244228977A}"/>
                </a:ext>
              </a:extLst>
            </p:cNvPr>
            <p:cNvSpPr/>
            <p:nvPr/>
          </p:nvSpPr>
          <p:spPr bwMode="auto">
            <a:xfrm>
              <a:off x="6144336" y="2130668"/>
              <a:ext cx="2007659" cy="914400"/>
            </a:xfrm>
            <a:prstGeom prst="rect">
              <a:avLst/>
            </a:prstGeom>
            <a:noFill/>
            <a:ln w="9525" cap="flat" cmpd="sng" algn="ctr">
              <a:solidFill>
                <a:schemeClr val="tx1"/>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700">
                  <a:cs typeface="Arial" charset="0"/>
                </a:rPr>
                <a:t>Policies</a:t>
              </a:r>
            </a:p>
          </p:txBody>
        </p:sp>
        <p:sp>
          <p:nvSpPr>
            <p:cNvPr id="139" name="Rectangle 138">
              <a:extLst>
                <a:ext uri="{FF2B5EF4-FFF2-40B4-BE49-F238E27FC236}">
                  <a16:creationId xmlns:a16="http://schemas.microsoft.com/office/drawing/2014/main" id="{DB24F219-4059-48E8-974C-72F8A5888DBB}"/>
                </a:ext>
              </a:extLst>
            </p:cNvPr>
            <p:cNvSpPr/>
            <p:nvPr/>
          </p:nvSpPr>
          <p:spPr bwMode="auto">
            <a:xfrm>
              <a:off x="8248664" y="2130668"/>
              <a:ext cx="2007659" cy="914400"/>
            </a:xfrm>
            <a:prstGeom prst="rect">
              <a:avLst/>
            </a:prstGeom>
            <a:noFill/>
            <a:ln w="9525" cap="flat" cmpd="sng" algn="ctr">
              <a:solidFill>
                <a:schemeClr val="tx1"/>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700">
                  <a:cs typeface="Arial" charset="0"/>
                </a:rPr>
                <a:t>Technology</a:t>
              </a:r>
            </a:p>
          </p:txBody>
        </p:sp>
        <p:sp>
          <p:nvSpPr>
            <p:cNvPr id="140" name="Rectangle 139">
              <a:extLst>
                <a:ext uri="{FF2B5EF4-FFF2-40B4-BE49-F238E27FC236}">
                  <a16:creationId xmlns:a16="http://schemas.microsoft.com/office/drawing/2014/main" id="{11198B3C-BAA2-428E-874F-132B866CDEE8}"/>
                </a:ext>
              </a:extLst>
            </p:cNvPr>
            <p:cNvSpPr/>
            <p:nvPr/>
          </p:nvSpPr>
          <p:spPr bwMode="auto">
            <a:xfrm>
              <a:off x="1935677" y="3163378"/>
              <a:ext cx="8320643" cy="914400"/>
            </a:xfrm>
            <a:prstGeom prst="rect">
              <a:avLst/>
            </a:prstGeom>
            <a:noFill/>
            <a:ln w="9525" cap="flat" cmpd="sng" algn="ctr">
              <a:solidFill>
                <a:schemeClr val="tx1"/>
              </a:solidFill>
              <a:prstDash val="solid"/>
              <a:miter lim="800000"/>
              <a:headEnd type="none" w="med" len="med"/>
              <a:tailEnd type="none" w="med" len="med"/>
            </a:ln>
            <a:effectLst/>
          </p:spPr>
          <p:txBody>
            <a:bodyPr rot="0" spcFirstLastPara="0" vertOverflow="overflow" horzOverflow="overflow" vert="horz" wrap="square" lIns="91440" tIns="45720" rIns="91440" bIns="27432" numCol="1" spcCol="0" rtlCol="0" fromWordArt="0" anchor="b" anchorCtr="0" forceAA="0" compatLnSpc="1">
              <a:prstTxWarp prst="textNoShape">
                <a:avLst/>
              </a:prstTxWarp>
              <a:noAutofit/>
            </a:bodyPr>
            <a:lstStyle/>
            <a:p>
              <a:pPr algn="ctr"/>
              <a:r>
                <a:rPr lang="en-GB" sz="700">
                  <a:cs typeface="Arial" charset="0"/>
                </a:rPr>
                <a:t>Data lifecycle</a:t>
              </a:r>
            </a:p>
          </p:txBody>
        </p:sp>
        <p:sp>
          <p:nvSpPr>
            <p:cNvPr id="141" name="Rectangle 140">
              <a:extLst>
                <a:ext uri="{FF2B5EF4-FFF2-40B4-BE49-F238E27FC236}">
                  <a16:creationId xmlns:a16="http://schemas.microsoft.com/office/drawing/2014/main" id="{3E46A295-CFA4-4696-ADFA-3C58F64E80D1}"/>
                </a:ext>
              </a:extLst>
            </p:cNvPr>
            <p:cNvSpPr/>
            <p:nvPr/>
          </p:nvSpPr>
          <p:spPr bwMode="auto">
            <a:xfrm>
              <a:off x="2034536" y="3276050"/>
              <a:ext cx="8122924" cy="367035"/>
            </a:xfrm>
            <a:prstGeom prst="rect">
              <a:avLst/>
            </a:prstGeom>
            <a:noFill/>
            <a:ln w="9525" cap="flat" cmpd="sng" algn="ctr">
              <a:solidFill>
                <a:schemeClr val="tx1"/>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700">
                  <a:cs typeface="Arial" charset="0"/>
                </a:rPr>
                <a:t>Data</a:t>
              </a:r>
            </a:p>
          </p:txBody>
        </p:sp>
        <p:sp>
          <p:nvSpPr>
            <p:cNvPr id="142" name="TextBox 141">
              <a:extLst>
                <a:ext uri="{FF2B5EF4-FFF2-40B4-BE49-F238E27FC236}">
                  <a16:creationId xmlns:a16="http://schemas.microsoft.com/office/drawing/2014/main" id="{B40B92E3-A687-43ED-B199-D0886588252C}"/>
                </a:ext>
              </a:extLst>
            </p:cNvPr>
            <p:cNvSpPr txBox="1"/>
            <p:nvPr/>
          </p:nvSpPr>
          <p:spPr>
            <a:xfrm>
              <a:off x="2705079" y="4388215"/>
              <a:ext cx="1050077" cy="550166"/>
            </a:xfrm>
            <a:prstGeom prst="rect">
              <a:avLst/>
            </a:prstGeom>
            <a:noFill/>
          </p:spPr>
          <p:txBody>
            <a:bodyPr wrap="none" rtlCol="0">
              <a:spAutoFit/>
            </a:bodyPr>
            <a:lstStyle/>
            <a:p>
              <a:pPr algn="ctr"/>
              <a:r>
                <a:rPr lang="en-GB" sz="700">
                  <a:solidFill>
                    <a:schemeClr val="tx1"/>
                  </a:solidFill>
                </a:rPr>
                <a:t>Edge</a:t>
              </a:r>
            </a:p>
          </p:txBody>
        </p:sp>
        <p:sp>
          <p:nvSpPr>
            <p:cNvPr id="143" name="TextBox 142">
              <a:extLst>
                <a:ext uri="{FF2B5EF4-FFF2-40B4-BE49-F238E27FC236}">
                  <a16:creationId xmlns:a16="http://schemas.microsoft.com/office/drawing/2014/main" id="{61768D77-25AF-47DD-B7BD-57B93F2E7DD7}"/>
                </a:ext>
              </a:extLst>
            </p:cNvPr>
            <p:cNvSpPr txBox="1"/>
            <p:nvPr/>
          </p:nvSpPr>
          <p:spPr>
            <a:xfrm>
              <a:off x="5218290" y="4388215"/>
              <a:ext cx="1755415" cy="550166"/>
            </a:xfrm>
            <a:prstGeom prst="rect">
              <a:avLst/>
            </a:prstGeom>
            <a:noFill/>
          </p:spPr>
          <p:txBody>
            <a:bodyPr wrap="none" rtlCol="0">
              <a:spAutoFit/>
            </a:bodyPr>
            <a:lstStyle/>
            <a:p>
              <a:pPr algn="ctr"/>
              <a:r>
                <a:rPr lang="en-GB" sz="700">
                  <a:solidFill>
                    <a:schemeClr val="tx1"/>
                  </a:solidFill>
                </a:rPr>
                <a:t>Data center</a:t>
              </a:r>
            </a:p>
          </p:txBody>
        </p:sp>
        <p:sp>
          <p:nvSpPr>
            <p:cNvPr id="144" name="TextBox 143">
              <a:extLst>
                <a:ext uri="{FF2B5EF4-FFF2-40B4-BE49-F238E27FC236}">
                  <a16:creationId xmlns:a16="http://schemas.microsoft.com/office/drawing/2014/main" id="{FF1FC59F-99EC-44A7-AB5F-0763D298F9F3}"/>
                </a:ext>
              </a:extLst>
            </p:cNvPr>
            <p:cNvSpPr txBox="1"/>
            <p:nvPr/>
          </p:nvSpPr>
          <p:spPr>
            <a:xfrm>
              <a:off x="7865956" y="4380474"/>
              <a:ext cx="2191844" cy="550166"/>
            </a:xfrm>
            <a:prstGeom prst="rect">
              <a:avLst/>
            </a:prstGeom>
            <a:noFill/>
          </p:spPr>
          <p:txBody>
            <a:bodyPr wrap="none" rtlCol="0">
              <a:spAutoFit/>
            </a:bodyPr>
            <a:lstStyle/>
            <a:p>
              <a:pPr algn="ctr"/>
              <a:r>
                <a:rPr lang="en-GB" sz="700">
                  <a:solidFill>
                    <a:schemeClr val="tx1"/>
                  </a:solidFill>
                </a:rPr>
                <a:t>Multiple clouds</a:t>
              </a:r>
            </a:p>
          </p:txBody>
        </p:sp>
        <p:grpSp>
          <p:nvGrpSpPr>
            <p:cNvPr id="145" name="Group 315">
              <a:extLst>
                <a:ext uri="{FF2B5EF4-FFF2-40B4-BE49-F238E27FC236}">
                  <a16:creationId xmlns:a16="http://schemas.microsoft.com/office/drawing/2014/main" id="{D0863759-030E-40E4-8459-63301D79C7A0}"/>
                </a:ext>
              </a:extLst>
            </p:cNvPr>
            <p:cNvGrpSpPr>
              <a:grpSpLocks noChangeAspect="1"/>
            </p:cNvGrpSpPr>
            <p:nvPr/>
          </p:nvGrpSpPr>
          <p:grpSpPr bwMode="auto">
            <a:xfrm>
              <a:off x="2958434" y="4871422"/>
              <a:ext cx="544830" cy="544830"/>
              <a:chOff x="1614" y="2777"/>
              <a:chExt cx="312" cy="312"/>
            </a:xfrm>
          </p:grpSpPr>
          <p:sp>
            <p:nvSpPr>
              <p:cNvPr id="169" name="Line 316">
                <a:extLst>
                  <a:ext uri="{FF2B5EF4-FFF2-40B4-BE49-F238E27FC236}">
                    <a16:creationId xmlns:a16="http://schemas.microsoft.com/office/drawing/2014/main" id="{794245A0-EEB3-4CD5-8A8C-97D2F145F64C}"/>
                  </a:ext>
                </a:extLst>
              </p:cNvPr>
              <p:cNvSpPr>
                <a:spLocks noChangeShapeType="1"/>
              </p:cNvSpPr>
              <p:nvPr/>
            </p:nvSpPr>
            <p:spPr bwMode="auto">
              <a:xfrm flipH="1" flipV="1">
                <a:off x="1668" y="2831"/>
                <a:ext cx="205" cy="205"/>
              </a:xfrm>
              <a:prstGeom prst="line">
                <a:avLst/>
              </a:prstGeom>
              <a:noFill/>
              <a:ln w="7938" cap="flat">
                <a:solidFill>
                  <a:srgbClr val="50E6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170" name="Line 317">
                <a:extLst>
                  <a:ext uri="{FF2B5EF4-FFF2-40B4-BE49-F238E27FC236}">
                    <a16:creationId xmlns:a16="http://schemas.microsoft.com/office/drawing/2014/main" id="{CCCDA7B0-2459-45DE-9E18-CFA97E9B7971}"/>
                  </a:ext>
                </a:extLst>
              </p:cNvPr>
              <p:cNvSpPr>
                <a:spLocks noChangeShapeType="1"/>
              </p:cNvSpPr>
              <p:nvPr/>
            </p:nvSpPr>
            <p:spPr bwMode="auto">
              <a:xfrm flipV="1">
                <a:off x="1771" y="2792"/>
                <a:ext cx="0" cy="282"/>
              </a:xfrm>
              <a:prstGeom prst="line">
                <a:avLst/>
              </a:prstGeom>
              <a:noFill/>
              <a:ln w="7938" cap="flat">
                <a:solidFill>
                  <a:srgbClr val="50E6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171" name="Line 318">
                <a:extLst>
                  <a:ext uri="{FF2B5EF4-FFF2-40B4-BE49-F238E27FC236}">
                    <a16:creationId xmlns:a16="http://schemas.microsoft.com/office/drawing/2014/main" id="{29A4F48B-D4FA-4D65-9A7C-82B1FD80AB54}"/>
                  </a:ext>
                </a:extLst>
              </p:cNvPr>
              <p:cNvSpPr>
                <a:spLocks noChangeShapeType="1"/>
              </p:cNvSpPr>
              <p:nvPr/>
            </p:nvSpPr>
            <p:spPr bwMode="auto">
              <a:xfrm flipH="1">
                <a:off x="1668" y="2831"/>
                <a:ext cx="205" cy="205"/>
              </a:xfrm>
              <a:prstGeom prst="line">
                <a:avLst/>
              </a:prstGeom>
              <a:noFill/>
              <a:ln w="7938" cap="flat">
                <a:solidFill>
                  <a:srgbClr val="50E6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172" name="Oval 319">
                <a:extLst>
                  <a:ext uri="{FF2B5EF4-FFF2-40B4-BE49-F238E27FC236}">
                    <a16:creationId xmlns:a16="http://schemas.microsoft.com/office/drawing/2014/main" id="{18AD9AA1-822F-4396-B854-F7EC6CE392AC}"/>
                  </a:ext>
                </a:extLst>
              </p:cNvPr>
              <p:cNvSpPr>
                <a:spLocks noChangeArrowheads="1"/>
              </p:cNvSpPr>
              <p:nvPr/>
            </p:nvSpPr>
            <p:spPr bwMode="auto">
              <a:xfrm>
                <a:off x="1858" y="3021"/>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73" name="Oval 320">
                <a:extLst>
                  <a:ext uri="{FF2B5EF4-FFF2-40B4-BE49-F238E27FC236}">
                    <a16:creationId xmlns:a16="http://schemas.microsoft.com/office/drawing/2014/main" id="{A2085ECF-974C-4E9B-A989-76D72CAE81D6}"/>
                  </a:ext>
                </a:extLst>
              </p:cNvPr>
              <p:cNvSpPr>
                <a:spLocks noChangeArrowheads="1"/>
              </p:cNvSpPr>
              <p:nvPr/>
            </p:nvSpPr>
            <p:spPr bwMode="auto">
              <a:xfrm>
                <a:off x="1653" y="3021"/>
                <a:ext cx="29" cy="2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74" name="Oval 321">
                <a:extLst>
                  <a:ext uri="{FF2B5EF4-FFF2-40B4-BE49-F238E27FC236}">
                    <a16:creationId xmlns:a16="http://schemas.microsoft.com/office/drawing/2014/main" id="{3F203CDF-9465-4CD1-9DF2-139AA8D8C21B}"/>
                  </a:ext>
                </a:extLst>
              </p:cNvPr>
              <p:cNvSpPr>
                <a:spLocks noChangeArrowheads="1"/>
              </p:cNvSpPr>
              <p:nvPr/>
            </p:nvSpPr>
            <p:spPr bwMode="auto">
              <a:xfrm>
                <a:off x="1653" y="2816"/>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75" name="Oval 322">
                <a:extLst>
                  <a:ext uri="{FF2B5EF4-FFF2-40B4-BE49-F238E27FC236}">
                    <a16:creationId xmlns:a16="http://schemas.microsoft.com/office/drawing/2014/main" id="{02483E6D-0382-42B5-8FA5-3DE46DC77063}"/>
                  </a:ext>
                </a:extLst>
              </p:cNvPr>
              <p:cNvSpPr>
                <a:spLocks noChangeArrowheads="1"/>
              </p:cNvSpPr>
              <p:nvPr/>
            </p:nvSpPr>
            <p:spPr bwMode="auto">
              <a:xfrm>
                <a:off x="1858" y="2816"/>
                <a:ext cx="29" cy="2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76" name="Line 323">
                <a:extLst>
                  <a:ext uri="{FF2B5EF4-FFF2-40B4-BE49-F238E27FC236}">
                    <a16:creationId xmlns:a16="http://schemas.microsoft.com/office/drawing/2014/main" id="{5ACC66E3-C302-4EEA-8139-9F713D621AFE}"/>
                  </a:ext>
                </a:extLst>
              </p:cNvPr>
              <p:cNvSpPr>
                <a:spLocks noChangeShapeType="1"/>
              </p:cNvSpPr>
              <p:nvPr/>
            </p:nvSpPr>
            <p:spPr bwMode="auto">
              <a:xfrm>
                <a:off x="1629" y="2933"/>
                <a:ext cx="282" cy="0"/>
              </a:xfrm>
              <a:prstGeom prst="line">
                <a:avLst/>
              </a:prstGeom>
              <a:noFill/>
              <a:ln w="7938" cap="flat">
                <a:solidFill>
                  <a:srgbClr val="50E6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177" name="Oval 324">
                <a:extLst>
                  <a:ext uri="{FF2B5EF4-FFF2-40B4-BE49-F238E27FC236}">
                    <a16:creationId xmlns:a16="http://schemas.microsoft.com/office/drawing/2014/main" id="{0790A4EF-A602-42BA-8C4F-5AB13580C5B2}"/>
                  </a:ext>
                </a:extLst>
              </p:cNvPr>
              <p:cNvSpPr>
                <a:spLocks noChangeArrowheads="1"/>
              </p:cNvSpPr>
              <p:nvPr/>
            </p:nvSpPr>
            <p:spPr bwMode="auto">
              <a:xfrm>
                <a:off x="1897" y="2919"/>
                <a:ext cx="29" cy="29"/>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78" name="Oval 325">
                <a:extLst>
                  <a:ext uri="{FF2B5EF4-FFF2-40B4-BE49-F238E27FC236}">
                    <a16:creationId xmlns:a16="http://schemas.microsoft.com/office/drawing/2014/main" id="{1EE2BD48-7BB4-44FD-9B41-55F17292CB5C}"/>
                  </a:ext>
                </a:extLst>
              </p:cNvPr>
              <p:cNvSpPr>
                <a:spLocks noChangeArrowheads="1"/>
              </p:cNvSpPr>
              <p:nvPr/>
            </p:nvSpPr>
            <p:spPr bwMode="auto">
              <a:xfrm>
                <a:off x="1614" y="2919"/>
                <a:ext cx="29" cy="29"/>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79" name="Oval 326">
                <a:extLst>
                  <a:ext uri="{FF2B5EF4-FFF2-40B4-BE49-F238E27FC236}">
                    <a16:creationId xmlns:a16="http://schemas.microsoft.com/office/drawing/2014/main" id="{0A8087CE-620C-43E4-B7B8-E86F079C2F79}"/>
                  </a:ext>
                </a:extLst>
              </p:cNvPr>
              <p:cNvSpPr>
                <a:spLocks noChangeArrowheads="1"/>
              </p:cNvSpPr>
              <p:nvPr/>
            </p:nvSpPr>
            <p:spPr bwMode="auto">
              <a:xfrm>
                <a:off x="1755" y="2777"/>
                <a:ext cx="30" cy="29"/>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80" name="Oval 327">
                <a:extLst>
                  <a:ext uri="{FF2B5EF4-FFF2-40B4-BE49-F238E27FC236}">
                    <a16:creationId xmlns:a16="http://schemas.microsoft.com/office/drawing/2014/main" id="{6C31F232-DE12-473C-9F92-3CFF72588AD7}"/>
                  </a:ext>
                </a:extLst>
              </p:cNvPr>
              <p:cNvSpPr>
                <a:spLocks noChangeArrowheads="1"/>
              </p:cNvSpPr>
              <p:nvPr/>
            </p:nvSpPr>
            <p:spPr bwMode="auto">
              <a:xfrm>
                <a:off x="1755" y="3060"/>
                <a:ext cx="30" cy="29"/>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81" name="Oval 328">
                <a:extLst>
                  <a:ext uri="{FF2B5EF4-FFF2-40B4-BE49-F238E27FC236}">
                    <a16:creationId xmlns:a16="http://schemas.microsoft.com/office/drawing/2014/main" id="{0F3A91BE-111B-4A9A-B041-0EAD130DA6EB}"/>
                  </a:ext>
                </a:extLst>
              </p:cNvPr>
              <p:cNvSpPr>
                <a:spLocks noChangeArrowheads="1"/>
              </p:cNvSpPr>
              <p:nvPr/>
            </p:nvSpPr>
            <p:spPr bwMode="auto">
              <a:xfrm>
                <a:off x="1741" y="2904"/>
                <a:ext cx="58" cy="58"/>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grpSp>
        <p:grpSp>
          <p:nvGrpSpPr>
            <p:cNvPr id="146" name="Group 105">
              <a:extLst>
                <a:ext uri="{FF2B5EF4-FFF2-40B4-BE49-F238E27FC236}">
                  <a16:creationId xmlns:a16="http://schemas.microsoft.com/office/drawing/2014/main" id="{0EA02C47-164B-4D51-B950-079D921056F0}"/>
                </a:ext>
              </a:extLst>
            </p:cNvPr>
            <p:cNvGrpSpPr>
              <a:grpSpLocks noChangeAspect="1"/>
            </p:cNvGrpSpPr>
            <p:nvPr/>
          </p:nvGrpSpPr>
          <p:grpSpPr bwMode="auto">
            <a:xfrm>
              <a:off x="5824726" y="4871422"/>
              <a:ext cx="544830" cy="544830"/>
              <a:chOff x="2208" y="2781"/>
              <a:chExt cx="312" cy="312"/>
            </a:xfrm>
          </p:grpSpPr>
          <p:sp>
            <p:nvSpPr>
              <p:cNvPr id="151" name="AutoShape 104">
                <a:extLst>
                  <a:ext uri="{FF2B5EF4-FFF2-40B4-BE49-F238E27FC236}">
                    <a16:creationId xmlns:a16="http://schemas.microsoft.com/office/drawing/2014/main" id="{DCA11024-D107-42BB-8084-ABF404003401}"/>
                  </a:ext>
                </a:extLst>
              </p:cNvPr>
              <p:cNvSpPr>
                <a:spLocks noChangeAspect="1" noChangeArrowheads="1" noTextEdit="1"/>
              </p:cNvSpPr>
              <p:nvPr/>
            </p:nvSpPr>
            <p:spPr bwMode="auto">
              <a:xfrm>
                <a:off x="2208" y="2781"/>
                <a:ext cx="31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52" name="Rectangle 106">
                <a:extLst>
                  <a:ext uri="{FF2B5EF4-FFF2-40B4-BE49-F238E27FC236}">
                    <a16:creationId xmlns:a16="http://schemas.microsoft.com/office/drawing/2014/main" id="{BE7405CD-4CBE-4F35-A953-2DC19237007E}"/>
                  </a:ext>
                </a:extLst>
              </p:cNvPr>
              <p:cNvSpPr>
                <a:spLocks noChangeArrowheads="1"/>
              </p:cNvSpPr>
              <p:nvPr/>
            </p:nvSpPr>
            <p:spPr bwMode="auto">
              <a:xfrm>
                <a:off x="2208" y="2781"/>
                <a:ext cx="312" cy="3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53" name="Rectangle 107">
                <a:extLst>
                  <a:ext uri="{FF2B5EF4-FFF2-40B4-BE49-F238E27FC236}">
                    <a16:creationId xmlns:a16="http://schemas.microsoft.com/office/drawing/2014/main" id="{C55863AB-FC19-46CA-AD36-1D6DFBA49828}"/>
                  </a:ext>
                </a:extLst>
              </p:cNvPr>
              <p:cNvSpPr>
                <a:spLocks noChangeArrowheads="1"/>
              </p:cNvSpPr>
              <p:nvPr/>
            </p:nvSpPr>
            <p:spPr bwMode="auto">
              <a:xfrm>
                <a:off x="2208" y="2791"/>
                <a:ext cx="312" cy="58"/>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54" name="Rectangle 108">
                <a:extLst>
                  <a:ext uri="{FF2B5EF4-FFF2-40B4-BE49-F238E27FC236}">
                    <a16:creationId xmlns:a16="http://schemas.microsoft.com/office/drawing/2014/main" id="{8FC1F620-4561-43DD-8ABF-962A8779BC5F}"/>
                  </a:ext>
                </a:extLst>
              </p:cNvPr>
              <p:cNvSpPr>
                <a:spLocks noChangeArrowheads="1"/>
              </p:cNvSpPr>
              <p:nvPr/>
            </p:nvSpPr>
            <p:spPr bwMode="auto">
              <a:xfrm>
                <a:off x="2208" y="2869"/>
                <a:ext cx="312" cy="58"/>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55" name="Rectangle 109">
                <a:extLst>
                  <a:ext uri="{FF2B5EF4-FFF2-40B4-BE49-F238E27FC236}">
                    <a16:creationId xmlns:a16="http://schemas.microsoft.com/office/drawing/2014/main" id="{D045D7DF-AAE1-4CD9-8BF0-26E55CB96351}"/>
                  </a:ext>
                </a:extLst>
              </p:cNvPr>
              <p:cNvSpPr>
                <a:spLocks noChangeArrowheads="1"/>
              </p:cNvSpPr>
              <p:nvPr/>
            </p:nvSpPr>
            <p:spPr bwMode="auto">
              <a:xfrm>
                <a:off x="2208" y="2947"/>
                <a:ext cx="312" cy="58"/>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56" name="Rectangle 110">
                <a:extLst>
                  <a:ext uri="{FF2B5EF4-FFF2-40B4-BE49-F238E27FC236}">
                    <a16:creationId xmlns:a16="http://schemas.microsoft.com/office/drawing/2014/main" id="{F24061E0-28E5-4F01-9270-25332A9B35EE}"/>
                  </a:ext>
                </a:extLst>
              </p:cNvPr>
              <p:cNvSpPr>
                <a:spLocks noChangeArrowheads="1"/>
              </p:cNvSpPr>
              <p:nvPr/>
            </p:nvSpPr>
            <p:spPr bwMode="auto">
              <a:xfrm>
                <a:off x="2208" y="3025"/>
                <a:ext cx="312" cy="58"/>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57" name="Oval 111">
                <a:extLst>
                  <a:ext uri="{FF2B5EF4-FFF2-40B4-BE49-F238E27FC236}">
                    <a16:creationId xmlns:a16="http://schemas.microsoft.com/office/drawing/2014/main" id="{3668BAF9-B802-49DF-A78E-BDCB86A40643}"/>
                  </a:ext>
                </a:extLst>
              </p:cNvPr>
              <p:cNvSpPr>
                <a:spLocks noChangeArrowheads="1"/>
              </p:cNvSpPr>
              <p:nvPr/>
            </p:nvSpPr>
            <p:spPr bwMode="auto">
              <a:xfrm>
                <a:off x="2227" y="3040"/>
                <a:ext cx="30" cy="2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58" name="Oval 112">
                <a:extLst>
                  <a:ext uri="{FF2B5EF4-FFF2-40B4-BE49-F238E27FC236}">
                    <a16:creationId xmlns:a16="http://schemas.microsoft.com/office/drawing/2014/main" id="{70B7DE2D-C5F2-4378-A485-143B572F46CF}"/>
                  </a:ext>
                </a:extLst>
              </p:cNvPr>
              <p:cNvSpPr>
                <a:spLocks noChangeArrowheads="1"/>
              </p:cNvSpPr>
              <p:nvPr/>
            </p:nvSpPr>
            <p:spPr bwMode="auto">
              <a:xfrm>
                <a:off x="2271" y="3040"/>
                <a:ext cx="30" cy="2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59" name="Oval 113">
                <a:extLst>
                  <a:ext uri="{FF2B5EF4-FFF2-40B4-BE49-F238E27FC236}">
                    <a16:creationId xmlns:a16="http://schemas.microsoft.com/office/drawing/2014/main" id="{9B7EC3DB-FDA7-44C7-8122-A63BE4D1AEC6}"/>
                  </a:ext>
                </a:extLst>
              </p:cNvPr>
              <p:cNvSpPr>
                <a:spLocks noChangeArrowheads="1"/>
              </p:cNvSpPr>
              <p:nvPr/>
            </p:nvSpPr>
            <p:spPr bwMode="auto">
              <a:xfrm>
                <a:off x="2315" y="3040"/>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60" name="Oval 114">
                <a:extLst>
                  <a:ext uri="{FF2B5EF4-FFF2-40B4-BE49-F238E27FC236}">
                    <a16:creationId xmlns:a16="http://schemas.microsoft.com/office/drawing/2014/main" id="{9928C6D5-D76D-494B-8CB3-90F2F0764311}"/>
                  </a:ext>
                </a:extLst>
              </p:cNvPr>
              <p:cNvSpPr>
                <a:spLocks noChangeArrowheads="1"/>
              </p:cNvSpPr>
              <p:nvPr/>
            </p:nvSpPr>
            <p:spPr bwMode="auto">
              <a:xfrm>
                <a:off x="2227" y="2961"/>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61" name="Oval 115">
                <a:extLst>
                  <a:ext uri="{FF2B5EF4-FFF2-40B4-BE49-F238E27FC236}">
                    <a16:creationId xmlns:a16="http://schemas.microsoft.com/office/drawing/2014/main" id="{CF35DB04-BCC1-4882-8AFE-E97FCF0F9672}"/>
                  </a:ext>
                </a:extLst>
              </p:cNvPr>
              <p:cNvSpPr>
                <a:spLocks noChangeArrowheads="1"/>
              </p:cNvSpPr>
              <p:nvPr/>
            </p:nvSpPr>
            <p:spPr bwMode="auto">
              <a:xfrm>
                <a:off x="2271" y="2961"/>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62" name="Oval 116">
                <a:extLst>
                  <a:ext uri="{FF2B5EF4-FFF2-40B4-BE49-F238E27FC236}">
                    <a16:creationId xmlns:a16="http://schemas.microsoft.com/office/drawing/2014/main" id="{9243207F-28B7-4067-BFFE-9A6042291661}"/>
                  </a:ext>
                </a:extLst>
              </p:cNvPr>
              <p:cNvSpPr>
                <a:spLocks noChangeArrowheads="1"/>
              </p:cNvSpPr>
              <p:nvPr/>
            </p:nvSpPr>
            <p:spPr bwMode="auto">
              <a:xfrm>
                <a:off x="2315" y="2961"/>
                <a:ext cx="29" cy="3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63" name="Oval 117">
                <a:extLst>
                  <a:ext uri="{FF2B5EF4-FFF2-40B4-BE49-F238E27FC236}">
                    <a16:creationId xmlns:a16="http://schemas.microsoft.com/office/drawing/2014/main" id="{8A3096EC-C776-4C96-8AA7-7102A909F2D5}"/>
                  </a:ext>
                </a:extLst>
              </p:cNvPr>
              <p:cNvSpPr>
                <a:spLocks noChangeArrowheads="1"/>
              </p:cNvSpPr>
              <p:nvPr/>
            </p:nvSpPr>
            <p:spPr bwMode="auto">
              <a:xfrm>
                <a:off x="2227" y="2883"/>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64" name="Oval 118">
                <a:extLst>
                  <a:ext uri="{FF2B5EF4-FFF2-40B4-BE49-F238E27FC236}">
                    <a16:creationId xmlns:a16="http://schemas.microsoft.com/office/drawing/2014/main" id="{0D168187-7603-42A9-8371-F2989F72E87C}"/>
                  </a:ext>
                </a:extLst>
              </p:cNvPr>
              <p:cNvSpPr>
                <a:spLocks noChangeArrowheads="1"/>
              </p:cNvSpPr>
              <p:nvPr/>
            </p:nvSpPr>
            <p:spPr bwMode="auto">
              <a:xfrm>
                <a:off x="2271" y="2883"/>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65" name="Oval 119">
                <a:extLst>
                  <a:ext uri="{FF2B5EF4-FFF2-40B4-BE49-F238E27FC236}">
                    <a16:creationId xmlns:a16="http://schemas.microsoft.com/office/drawing/2014/main" id="{8964632E-0CE8-4A00-A138-548B4714E2AA}"/>
                  </a:ext>
                </a:extLst>
              </p:cNvPr>
              <p:cNvSpPr>
                <a:spLocks noChangeArrowheads="1"/>
              </p:cNvSpPr>
              <p:nvPr/>
            </p:nvSpPr>
            <p:spPr bwMode="auto">
              <a:xfrm>
                <a:off x="2315" y="2883"/>
                <a:ext cx="29" cy="3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66" name="Oval 120">
                <a:extLst>
                  <a:ext uri="{FF2B5EF4-FFF2-40B4-BE49-F238E27FC236}">
                    <a16:creationId xmlns:a16="http://schemas.microsoft.com/office/drawing/2014/main" id="{621248F7-556B-4133-AF5D-BCF8B7A5F98C}"/>
                  </a:ext>
                </a:extLst>
              </p:cNvPr>
              <p:cNvSpPr>
                <a:spLocks noChangeArrowheads="1"/>
              </p:cNvSpPr>
              <p:nvPr/>
            </p:nvSpPr>
            <p:spPr bwMode="auto">
              <a:xfrm>
                <a:off x="2227" y="2805"/>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67" name="Oval 121">
                <a:extLst>
                  <a:ext uri="{FF2B5EF4-FFF2-40B4-BE49-F238E27FC236}">
                    <a16:creationId xmlns:a16="http://schemas.microsoft.com/office/drawing/2014/main" id="{158B6DFD-46E4-49B5-8480-A41E6CEF4110}"/>
                  </a:ext>
                </a:extLst>
              </p:cNvPr>
              <p:cNvSpPr>
                <a:spLocks noChangeArrowheads="1"/>
              </p:cNvSpPr>
              <p:nvPr/>
            </p:nvSpPr>
            <p:spPr bwMode="auto">
              <a:xfrm>
                <a:off x="2271" y="2805"/>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68" name="Oval 122">
                <a:extLst>
                  <a:ext uri="{FF2B5EF4-FFF2-40B4-BE49-F238E27FC236}">
                    <a16:creationId xmlns:a16="http://schemas.microsoft.com/office/drawing/2014/main" id="{57A7FA63-B2D9-46F2-937F-46DF07058C42}"/>
                  </a:ext>
                </a:extLst>
              </p:cNvPr>
              <p:cNvSpPr>
                <a:spLocks noChangeArrowheads="1"/>
              </p:cNvSpPr>
              <p:nvPr/>
            </p:nvSpPr>
            <p:spPr bwMode="auto">
              <a:xfrm>
                <a:off x="2315" y="2805"/>
                <a:ext cx="29" cy="3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grpSp>
        <p:grpSp>
          <p:nvGrpSpPr>
            <p:cNvPr id="147" name="Group 146">
              <a:extLst>
                <a:ext uri="{FF2B5EF4-FFF2-40B4-BE49-F238E27FC236}">
                  <a16:creationId xmlns:a16="http://schemas.microsoft.com/office/drawing/2014/main" id="{8D758270-C91E-404F-86E2-218EB2272E6D}"/>
                </a:ext>
              </a:extLst>
            </p:cNvPr>
            <p:cNvGrpSpPr/>
            <p:nvPr/>
          </p:nvGrpSpPr>
          <p:grpSpPr>
            <a:xfrm>
              <a:off x="8346143" y="4866391"/>
              <a:ext cx="1223728" cy="554892"/>
              <a:chOff x="5514571" y="2482351"/>
              <a:chExt cx="1223728" cy="554892"/>
            </a:xfrm>
          </p:grpSpPr>
          <p:sp>
            <p:nvSpPr>
              <p:cNvPr id="148" name="Freeform 74">
                <a:extLst>
                  <a:ext uri="{FF2B5EF4-FFF2-40B4-BE49-F238E27FC236}">
                    <a16:creationId xmlns:a16="http://schemas.microsoft.com/office/drawing/2014/main" id="{C99F87F6-8932-4C30-A82D-CBFB4D8EC197}"/>
                  </a:ext>
                </a:extLst>
              </p:cNvPr>
              <p:cNvSpPr>
                <a:spLocks/>
              </p:cNvSpPr>
              <p:nvPr/>
            </p:nvSpPr>
            <p:spPr bwMode="auto">
              <a:xfrm>
                <a:off x="6219365" y="2482351"/>
                <a:ext cx="518934" cy="318714"/>
              </a:xfrm>
              <a:custGeom>
                <a:avLst/>
                <a:gdLst>
                  <a:gd name="T0" fmla="*/ 985 w 1109"/>
                  <a:gd name="T1" fmla="*/ 426 h 682"/>
                  <a:gd name="T2" fmla="*/ 982 w 1109"/>
                  <a:gd name="T3" fmla="*/ 426 h 682"/>
                  <a:gd name="T4" fmla="*/ 999 w 1109"/>
                  <a:gd name="T5" fmla="*/ 341 h 682"/>
                  <a:gd name="T6" fmla="*/ 777 w 1109"/>
                  <a:gd name="T7" fmla="*/ 113 h 682"/>
                  <a:gd name="T8" fmla="*/ 703 w 1109"/>
                  <a:gd name="T9" fmla="*/ 127 h 682"/>
                  <a:gd name="T10" fmla="*/ 444 w 1109"/>
                  <a:gd name="T11" fmla="*/ 0 h 682"/>
                  <a:gd name="T12" fmla="*/ 111 w 1109"/>
                  <a:gd name="T13" fmla="*/ 341 h 682"/>
                  <a:gd name="T14" fmla="*/ 122 w 1109"/>
                  <a:gd name="T15" fmla="*/ 426 h 682"/>
                  <a:gd name="T16" fmla="*/ 0 w 1109"/>
                  <a:gd name="T17" fmla="*/ 554 h 682"/>
                  <a:gd name="T18" fmla="*/ 125 w 1109"/>
                  <a:gd name="T19" fmla="*/ 682 h 682"/>
                  <a:gd name="T20" fmla="*/ 985 w 1109"/>
                  <a:gd name="T21" fmla="*/ 682 h 682"/>
                  <a:gd name="T22" fmla="*/ 1109 w 1109"/>
                  <a:gd name="T23" fmla="*/ 554 h 682"/>
                  <a:gd name="T24" fmla="*/ 985 w 1109"/>
                  <a:gd name="T25" fmla="*/ 426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9" h="682">
                    <a:moveTo>
                      <a:pt x="985" y="426"/>
                    </a:moveTo>
                    <a:cubicBezTo>
                      <a:pt x="982" y="426"/>
                      <a:pt x="982" y="426"/>
                      <a:pt x="982" y="426"/>
                    </a:cubicBezTo>
                    <a:cubicBezTo>
                      <a:pt x="993" y="400"/>
                      <a:pt x="999" y="371"/>
                      <a:pt x="999" y="341"/>
                    </a:cubicBezTo>
                    <a:cubicBezTo>
                      <a:pt x="999" y="215"/>
                      <a:pt x="899" y="113"/>
                      <a:pt x="777" y="113"/>
                    </a:cubicBezTo>
                    <a:cubicBezTo>
                      <a:pt x="751" y="113"/>
                      <a:pt x="726" y="118"/>
                      <a:pt x="703" y="127"/>
                    </a:cubicBezTo>
                    <a:cubicBezTo>
                      <a:pt x="642" y="49"/>
                      <a:pt x="548" y="0"/>
                      <a:pt x="444" y="0"/>
                    </a:cubicBezTo>
                    <a:cubicBezTo>
                      <a:pt x="260" y="0"/>
                      <a:pt x="111" y="152"/>
                      <a:pt x="111" y="341"/>
                    </a:cubicBezTo>
                    <a:cubicBezTo>
                      <a:pt x="111" y="370"/>
                      <a:pt x="115" y="399"/>
                      <a:pt x="122" y="426"/>
                    </a:cubicBezTo>
                    <a:cubicBezTo>
                      <a:pt x="54" y="428"/>
                      <a:pt x="0" y="484"/>
                      <a:pt x="0" y="554"/>
                    </a:cubicBezTo>
                    <a:cubicBezTo>
                      <a:pt x="0" y="625"/>
                      <a:pt x="56" y="682"/>
                      <a:pt x="125" y="682"/>
                    </a:cubicBezTo>
                    <a:cubicBezTo>
                      <a:pt x="985" y="682"/>
                      <a:pt x="985" y="682"/>
                      <a:pt x="985" y="682"/>
                    </a:cubicBezTo>
                    <a:cubicBezTo>
                      <a:pt x="1054" y="682"/>
                      <a:pt x="1109" y="625"/>
                      <a:pt x="1109" y="554"/>
                    </a:cubicBezTo>
                    <a:cubicBezTo>
                      <a:pt x="1109" y="483"/>
                      <a:pt x="1054" y="426"/>
                      <a:pt x="985" y="42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z="800"/>
              </a:p>
            </p:txBody>
          </p:sp>
          <p:sp>
            <p:nvSpPr>
              <p:cNvPr id="149" name="Freeform 74">
                <a:extLst>
                  <a:ext uri="{FF2B5EF4-FFF2-40B4-BE49-F238E27FC236}">
                    <a16:creationId xmlns:a16="http://schemas.microsoft.com/office/drawing/2014/main" id="{7A66F8B0-7118-469C-A776-4CB44F1D660C}"/>
                  </a:ext>
                </a:extLst>
              </p:cNvPr>
              <p:cNvSpPr>
                <a:spLocks/>
              </p:cNvSpPr>
              <p:nvPr/>
            </p:nvSpPr>
            <p:spPr bwMode="auto">
              <a:xfrm>
                <a:off x="5514571" y="2482351"/>
                <a:ext cx="518934" cy="318714"/>
              </a:xfrm>
              <a:custGeom>
                <a:avLst/>
                <a:gdLst>
                  <a:gd name="T0" fmla="*/ 985 w 1109"/>
                  <a:gd name="T1" fmla="*/ 426 h 682"/>
                  <a:gd name="T2" fmla="*/ 982 w 1109"/>
                  <a:gd name="T3" fmla="*/ 426 h 682"/>
                  <a:gd name="T4" fmla="*/ 999 w 1109"/>
                  <a:gd name="T5" fmla="*/ 341 h 682"/>
                  <a:gd name="T6" fmla="*/ 777 w 1109"/>
                  <a:gd name="T7" fmla="*/ 113 h 682"/>
                  <a:gd name="T8" fmla="*/ 703 w 1109"/>
                  <a:gd name="T9" fmla="*/ 127 h 682"/>
                  <a:gd name="T10" fmla="*/ 444 w 1109"/>
                  <a:gd name="T11" fmla="*/ 0 h 682"/>
                  <a:gd name="T12" fmla="*/ 111 w 1109"/>
                  <a:gd name="T13" fmla="*/ 341 h 682"/>
                  <a:gd name="T14" fmla="*/ 122 w 1109"/>
                  <a:gd name="T15" fmla="*/ 426 h 682"/>
                  <a:gd name="T16" fmla="*/ 0 w 1109"/>
                  <a:gd name="T17" fmla="*/ 554 h 682"/>
                  <a:gd name="T18" fmla="*/ 125 w 1109"/>
                  <a:gd name="T19" fmla="*/ 682 h 682"/>
                  <a:gd name="T20" fmla="*/ 985 w 1109"/>
                  <a:gd name="T21" fmla="*/ 682 h 682"/>
                  <a:gd name="T22" fmla="*/ 1109 w 1109"/>
                  <a:gd name="T23" fmla="*/ 554 h 682"/>
                  <a:gd name="T24" fmla="*/ 985 w 1109"/>
                  <a:gd name="T25" fmla="*/ 426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9" h="682">
                    <a:moveTo>
                      <a:pt x="985" y="426"/>
                    </a:moveTo>
                    <a:cubicBezTo>
                      <a:pt x="982" y="426"/>
                      <a:pt x="982" y="426"/>
                      <a:pt x="982" y="426"/>
                    </a:cubicBezTo>
                    <a:cubicBezTo>
                      <a:pt x="993" y="400"/>
                      <a:pt x="999" y="371"/>
                      <a:pt x="999" y="341"/>
                    </a:cubicBezTo>
                    <a:cubicBezTo>
                      <a:pt x="999" y="215"/>
                      <a:pt x="899" y="113"/>
                      <a:pt x="777" y="113"/>
                    </a:cubicBezTo>
                    <a:cubicBezTo>
                      <a:pt x="751" y="113"/>
                      <a:pt x="726" y="118"/>
                      <a:pt x="703" y="127"/>
                    </a:cubicBezTo>
                    <a:cubicBezTo>
                      <a:pt x="642" y="49"/>
                      <a:pt x="548" y="0"/>
                      <a:pt x="444" y="0"/>
                    </a:cubicBezTo>
                    <a:cubicBezTo>
                      <a:pt x="260" y="0"/>
                      <a:pt x="111" y="152"/>
                      <a:pt x="111" y="341"/>
                    </a:cubicBezTo>
                    <a:cubicBezTo>
                      <a:pt x="111" y="370"/>
                      <a:pt x="115" y="399"/>
                      <a:pt x="122" y="426"/>
                    </a:cubicBezTo>
                    <a:cubicBezTo>
                      <a:pt x="54" y="428"/>
                      <a:pt x="0" y="484"/>
                      <a:pt x="0" y="554"/>
                    </a:cubicBezTo>
                    <a:cubicBezTo>
                      <a:pt x="0" y="625"/>
                      <a:pt x="56" y="682"/>
                      <a:pt x="125" y="682"/>
                    </a:cubicBezTo>
                    <a:cubicBezTo>
                      <a:pt x="985" y="682"/>
                      <a:pt x="985" y="682"/>
                      <a:pt x="985" y="682"/>
                    </a:cubicBezTo>
                    <a:cubicBezTo>
                      <a:pt x="1054" y="682"/>
                      <a:pt x="1109" y="625"/>
                      <a:pt x="1109" y="554"/>
                    </a:cubicBezTo>
                    <a:cubicBezTo>
                      <a:pt x="1109" y="483"/>
                      <a:pt x="1054" y="426"/>
                      <a:pt x="985" y="42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z="800"/>
              </a:p>
            </p:txBody>
          </p:sp>
          <p:sp>
            <p:nvSpPr>
              <p:cNvPr id="150" name="Freeform 74">
                <a:extLst>
                  <a:ext uri="{FF2B5EF4-FFF2-40B4-BE49-F238E27FC236}">
                    <a16:creationId xmlns:a16="http://schemas.microsoft.com/office/drawing/2014/main" id="{8F7534A8-1D93-4E08-AE20-B609BD4DC80B}"/>
                  </a:ext>
                </a:extLst>
              </p:cNvPr>
              <p:cNvSpPr>
                <a:spLocks/>
              </p:cNvSpPr>
              <p:nvPr/>
            </p:nvSpPr>
            <p:spPr bwMode="auto">
              <a:xfrm>
                <a:off x="5717554" y="2572380"/>
                <a:ext cx="756892" cy="464863"/>
              </a:xfrm>
              <a:custGeom>
                <a:avLst/>
                <a:gdLst>
                  <a:gd name="T0" fmla="*/ 985 w 1109"/>
                  <a:gd name="T1" fmla="*/ 426 h 682"/>
                  <a:gd name="T2" fmla="*/ 982 w 1109"/>
                  <a:gd name="T3" fmla="*/ 426 h 682"/>
                  <a:gd name="T4" fmla="*/ 999 w 1109"/>
                  <a:gd name="T5" fmla="*/ 341 h 682"/>
                  <a:gd name="T6" fmla="*/ 777 w 1109"/>
                  <a:gd name="T7" fmla="*/ 113 h 682"/>
                  <a:gd name="T8" fmla="*/ 703 w 1109"/>
                  <a:gd name="T9" fmla="*/ 127 h 682"/>
                  <a:gd name="T10" fmla="*/ 444 w 1109"/>
                  <a:gd name="T11" fmla="*/ 0 h 682"/>
                  <a:gd name="T12" fmla="*/ 111 w 1109"/>
                  <a:gd name="T13" fmla="*/ 341 h 682"/>
                  <a:gd name="T14" fmla="*/ 122 w 1109"/>
                  <a:gd name="T15" fmla="*/ 426 h 682"/>
                  <a:gd name="T16" fmla="*/ 0 w 1109"/>
                  <a:gd name="T17" fmla="*/ 554 h 682"/>
                  <a:gd name="T18" fmla="*/ 125 w 1109"/>
                  <a:gd name="T19" fmla="*/ 682 h 682"/>
                  <a:gd name="T20" fmla="*/ 985 w 1109"/>
                  <a:gd name="T21" fmla="*/ 682 h 682"/>
                  <a:gd name="T22" fmla="*/ 1109 w 1109"/>
                  <a:gd name="T23" fmla="*/ 554 h 682"/>
                  <a:gd name="T24" fmla="*/ 985 w 1109"/>
                  <a:gd name="T25" fmla="*/ 426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9" h="682">
                    <a:moveTo>
                      <a:pt x="985" y="426"/>
                    </a:moveTo>
                    <a:cubicBezTo>
                      <a:pt x="982" y="426"/>
                      <a:pt x="982" y="426"/>
                      <a:pt x="982" y="426"/>
                    </a:cubicBezTo>
                    <a:cubicBezTo>
                      <a:pt x="993" y="400"/>
                      <a:pt x="999" y="371"/>
                      <a:pt x="999" y="341"/>
                    </a:cubicBezTo>
                    <a:cubicBezTo>
                      <a:pt x="999" y="215"/>
                      <a:pt x="899" y="113"/>
                      <a:pt x="777" y="113"/>
                    </a:cubicBezTo>
                    <a:cubicBezTo>
                      <a:pt x="751" y="113"/>
                      <a:pt x="726" y="118"/>
                      <a:pt x="703" y="127"/>
                    </a:cubicBezTo>
                    <a:cubicBezTo>
                      <a:pt x="642" y="49"/>
                      <a:pt x="548" y="0"/>
                      <a:pt x="444" y="0"/>
                    </a:cubicBezTo>
                    <a:cubicBezTo>
                      <a:pt x="260" y="0"/>
                      <a:pt x="111" y="152"/>
                      <a:pt x="111" y="341"/>
                    </a:cubicBezTo>
                    <a:cubicBezTo>
                      <a:pt x="111" y="370"/>
                      <a:pt x="115" y="399"/>
                      <a:pt x="122" y="426"/>
                    </a:cubicBezTo>
                    <a:cubicBezTo>
                      <a:pt x="54" y="428"/>
                      <a:pt x="0" y="484"/>
                      <a:pt x="0" y="554"/>
                    </a:cubicBezTo>
                    <a:cubicBezTo>
                      <a:pt x="0" y="625"/>
                      <a:pt x="56" y="682"/>
                      <a:pt x="125" y="682"/>
                    </a:cubicBezTo>
                    <a:cubicBezTo>
                      <a:pt x="985" y="682"/>
                      <a:pt x="985" y="682"/>
                      <a:pt x="985" y="682"/>
                    </a:cubicBezTo>
                    <a:cubicBezTo>
                      <a:pt x="1054" y="682"/>
                      <a:pt x="1109" y="625"/>
                      <a:pt x="1109" y="554"/>
                    </a:cubicBezTo>
                    <a:cubicBezTo>
                      <a:pt x="1109" y="483"/>
                      <a:pt x="1054" y="426"/>
                      <a:pt x="985" y="426"/>
                    </a:cubicBez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grpSp>
      </p:grpSp>
    </p:spTree>
    <p:extLst>
      <p:ext uri="{BB962C8B-B14F-4D97-AF65-F5344CB8AC3E}">
        <p14:creationId xmlns:p14="http://schemas.microsoft.com/office/powerpoint/2010/main" val="6647912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0F7D8-C1B7-2B45-9569-96C084D17601}"/>
              </a:ext>
            </a:extLst>
          </p:cNvPr>
          <p:cNvSpPr>
            <a:spLocks noGrp="1"/>
          </p:cNvSpPr>
          <p:nvPr>
            <p:ph type="title"/>
          </p:nvPr>
        </p:nvSpPr>
        <p:spPr>
          <a:xfrm>
            <a:off x="402287" y="572602"/>
            <a:ext cx="11029616" cy="447719"/>
          </a:xfrm>
        </p:spPr>
        <p:txBody>
          <a:bodyPr>
            <a:normAutofit fontScale="90000"/>
          </a:bodyPr>
          <a:lstStyle/>
          <a:p>
            <a:r>
              <a:rPr lang="en-GB" dirty="0"/>
              <a:t>Data governance roles and responsibilities (guidance only)</a:t>
            </a:r>
          </a:p>
        </p:txBody>
      </p:sp>
      <p:graphicFrame>
        <p:nvGraphicFramePr>
          <p:cNvPr id="5" name="Table 5">
            <a:extLst>
              <a:ext uri="{FF2B5EF4-FFF2-40B4-BE49-F238E27FC236}">
                <a16:creationId xmlns:a16="http://schemas.microsoft.com/office/drawing/2014/main" id="{664B08AB-DD3B-4D95-902F-5AF6DD2327D1}"/>
              </a:ext>
            </a:extLst>
          </p:cNvPr>
          <p:cNvGraphicFramePr>
            <a:graphicFrameLocks noGrp="1"/>
          </p:cNvGraphicFramePr>
          <p:nvPr>
            <p:ph sz="quarter" idx="10"/>
          </p:nvPr>
        </p:nvGraphicFramePr>
        <p:xfrm>
          <a:off x="584200" y="1152843"/>
          <a:ext cx="11018838" cy="5425440"/>
        </p:xfrm>
        <a:graphic>
          <a:graphicData uri="http://schemas.openxmlformats.org/drawingml/2006/table">
            <a:tbl>
              <a:tblPr firstRow="1" bandRow="1">
                <a:tableStyleId>{69012ECD-51FC-41F1-AA8D-1B2483CD663E}</a:tableStyleId>
              </a:tblPr>
              <a:tblGrid>
                <a:gridCol w="3073400">
                  <a:extLst>
                    <a:ext uri="{9D8B030D-6E8A-4147-A177-3AD203B41FA5}">
                      <a16:colId xmlns:a16="http://schemas.microsoft.com/office/drawing/2014/main" val="2567777089"/>
                    </a:ext>
                  </a:extLst>
                </a:gridCol>
                <a:gridCol w="7945438">
                  <a:extLst>
                    <a:ext uri="{9D8B030D-6E8A-4147-A177-3AD203B41FA5}">
                      <a16:colId xmlns:a16="http://schemas.microsoft.com/office/drawing/2014/main" val="2873811762"/>
                    </a:ext>
                  </a:extLst>
                </a:gridCol>
              </a:tblGrid>
              <a:tr h="298118">
                <a:tc>
                  <a:txBody>
                    <a:bodyPr/>
                    <a:lstStyle/>
                    <a:p>
                      <a:pPr algn="ctr"/>
                      <a:r>
                        <a:rPr lang="en-GB" sz="1600">
                          <a:solidFill>
                            <a:schemeClr val="bg1"/>
                          </a:solidFill>
                        </a:rPr>
                        <a:t>Role</a:t>
                      </a:r>
                    </a:p>
                  </a:txBody>
                  <a:tcPr/>
                </a:tc>
                <a:tc>
                  <a:txBody>
                    <a:bodyPr/>
                    <a:lstStyle/>
                    <a:p>
                      <a:pPr algn="ctr"/>
                      <a:r>
                        <a:rPr lang="en-GB" sz="1600">
                          <a:solidFill>
                            <a:schemeClr val="bg1"/>
                          </a:solidFill>
                        </a:rPr>
                        <a:t>Responsibility</a:t>
                      </a:r>
                    </a:p>
                  </a:txBody>
                  <a:tcPr/>
                </a:tc>
                <a:extLst>
                  <a:ext uri="{0D108BD9-81ED-4DB2-BD59-A6C34878D82A}">
                    <a16:rowId xmlns:a16="http://schemas.microsoft.com/office/drawing/2014/main" val="1428169016"/>
                  </a:ext>
                </a:extLst>
              </a:tr>
              <a:tr h="41654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400">
                          <a:solidFill>
                            <a:schemeClr val="tx1"/>
                          </a:solidFill>
                          <a:latin typeface="+mj-lt"/>
                        </a:rPr>
                        <a:t>Executive sponsor </a:t>
                      </a:r>
                    </a:p>
                    <a:p>
                      <a:pPr marL="0" marR="0" lvl="0" indent="0" algn="l" defTabSz="914377" rtl="0" eaLnBrk="1" fontAlgn="auto" latinLnBrk="0" hangingPunct="1">
                        <a:lnSpc>
                          <a:spcPct val="100000"/>
                        </a:lnSpc>
                        <a:spcBef>
                          <a:spcPts val="0"/>
                        </a:spcBef>
                        <a:spcAft>
                          <a:spcPts val="0"/>
                        </a:spcAft>
                        <a:buClrTx/>
                        <a:buSzTx/>
                        <a:buFontTx/>
                        <a:buNone/>
                        <a:tabLst/>
                        <a:defRPr/>
                      </a:pPr>
                      <a:r>
                        <a:rPr lang="en-GB" sz="1400">
                          <a:solidFill>
                            <a:schemeClr val="tx1"/>
                          </a:solidFill>
                          <a:latin typeface="+mj-lt"/>
                        </a:rPr>
                        <a:t>(e.g. CFO / CIO)</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400" dirty="0">
                          <a:latin typeface="+mn-lt"/>
                        </a:rPr>
                        <a:t>Senior business stakeholder with authority and budget who is </a:t>
                      </a:r>
                      <a:r>
                        <a:rPr lang="en-GB" sz="1400" b="0" dirty="0">
                          <a:latin typeface="+mn-lt"/>
                        </a:rPr>
                        <a:t>accountable</a:t>
                      </a:r>
                      <a:r>
                        <a:rPr lang="en-GB" sz="1400" dirty="0">
                          <a:latin typeface="+mn-lt"/>
                        </a:rPr>
                        <a:t> for ensuring data governance is established </a:t>
                      </a:r>
                    </a:p>
                  </a:txBody>
                  <a:tcPr/>
                </a:tc>
                <a:extLst>
                  <a:ext uri="{0D108BD9-81ED-4DB2-BD59-A6C34878D82A}">
                    <a16:rowId xmlns:a16="http://schemas.microsoft.com/office/drawing/2014/main" val="2536014145"/>
                  </a:ext>
                </a:extLst>
              </a:tr>
              <a:tr h="41654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400">
                          <a:solidFill>
                            <a:schemeClr val="tx1"/>
                          </a:solidFill>
                          <a:latin typeface="+mj-lt"/>
                        </a:rPr>
                        <a:t>Data Governance program leader (e.g. CDO or appointed lead)</a:t>
                      </a:r>
                    </a:p>
                  </a:txBody>
                  <a:tcPr/>
                </a:tc>
                <a:tc>
                  <a:txBody>
                    <a:bodyPr/>
                    <a:lstStyle/>
                    <a:p>
                      <a:r>
                        <a:rPr lang="en-GB" sz="1400" dirty="0">
                          <a:latin typeface="+mn-lt"/>
                        </a:rPr>
                        <a:t>The person with overall accountability and responsibility for implementing the data governance program. </a:t>
                      </a:r>
                    </a:p>
                  </a:txBody>
                  <a:tcPr/>
                </a:tc>
                <a:extLst>
                  <a:ext uri="{0D108BD9-81ED-4DB2-BD59-A6C34878D82A}">
                    <a16:rowId xmlns:a16="http://schemas.microsoft.com/office/drawing/2014/main" val="3338901793"/>
                  </a:ext>
                </a:extLst>
              </a:tr>
              <a:tr h="58806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400">
                          <a:solidFill>
                            <a:schemeClr val="tx1"/>
                          </a:solidFill>
                          <a:latin typeface="+mj-lt"/>
                        </a:rPr>
                        <a:t>Data Governance Control Board</a:t>
                      </a:r>
                    </a:p>
                  </a:txBody>
                  <a:tcPr/>
                </a:tc>
                <a:tc>
                  <a:txBody>
                    <a:bodyPr/>
                    <a:lstStyle/>
                    <a:p>
                      <a:r>
                        <a:rPr lang="en-GB" sz="1400" dirty="0">
                          <a:latin typeface="+mn-lt"/>
                        </a:rPr>
                        <a:t>Includes data governance lead and data owners. Sets success metrics, owns the data governance roadmap, selects working groups, holds the budget for the data governance program, arbitrates when conflicts occur on priorities and definitions of cross functional data</a:t>
                      </a:r>
                    </a:p>
                  </a:txBody>
                  <a:tcPr/>
                </a:tc>
                <a:extLst>
                  <a:ext uri="{0D108BD9-81ED-4DB2-BD59-A6C34878D82A}">
                    <a16:rowId xmlns:a16="http://schemas.microsoft.com/office/drawing/2014/main" val="1771506078"/>
                  </a:ext>
                </a:extLst>
              </a:tr>
              <a:tr h="41654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400">
                          <a:solidFill>
                            <a:schemeClr val="tx1"/>
                          </a:solidFill>
                          <a:latin typeface="+mj-lt"/>
                        </a:rPr>
                        <a:t>Data Governance Working Group</a:t>
                      </a:r>
                    </a:p>
                  </a:txBody>
                  <a:tcPr/>
                </a:tc>
                <a:tc>
                  <a:txBody>
                    <a:bodyPr/>
                    <a:lstStyle/>
                    <a:p>
                      <a:r>
                        <a:rPr lang="en-GB" sz="1400" dirty="0">
                          <a:latin typeface="+mn-lt"/>
                        </a:rPr>
                        <a:t>Plan and progress data improvement of a specific data domain, update Data Governance Control Board on progress, manage stewardship across the enterprise for a specific domain</a:t>
                      </a:r>
                    </a:p>
                  </a:txBody>
                  <a:tcPr/>
                </a:tc>
                <a:extLst>
                  <a:ext uri="{0D108BD9-81ED-4DB2-BD59-A6C34878D82A}">
                    <a16:rowId xmlns:a16="http://schemas.microsoft.com/office/drawing/2014/main" val="1650767457"/>
                  </a:ext>
                </a:extLst>
              </a:tr>
              <a:tr h="58806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400">
                          <a:solidFill>
                            <a:schemeClr val="tx1"/>
                          </a:solidFill>
                          <a:latin typeface="+mj-lt"/>
                        </a:rPr>
                        <a:t>Data owner</a:t>
                      </a:r>
                    </a:p>
                  </a:txBody>
                  <a:tcPr/>
                </a:tc>
                <a:tc>
                  <a:txBody>
                    <a:bodyPr/>
                    <a:lstStyle/>
                    <a:p>
                      <a:r>
                        <a:rPr lang="en-GB" sz="1400" dirty="0">
                          <a:latin typeface="+mn-lt"/>
                        </a:rPr>
                        <a:t>Senior business stakeholder with authority and budget who is </a:t>
                      </a:r>
                      <a:r>
                        <a:rPr lang="en-GB" sz="1400" b="1" dirty="0">
                          <a:latin typeface="+mn-lt"/>
                        </a:rPr>
                        <a:t>accountable</a:t>
                      </a:r>
                      <a:r>
                        <a:rPr lang="en-GB" sz="1400" dirty="0">
                          <a:latin typeface="+mn-lt"/>
                        </a:rPr>
                        <a:t> for overseeing the quality and protection of a specific data subject area or data entity </a:t>
                      </a:r>
                      <a:r>
                        <a:rPr lang="en-GB" sz="1400" u="sng" dirty="0">
                          <a:latin typeface="+mn-lt"/>
                        </a:rPr>
                        <a:t>across the enterprise</a:t>
                      </a:r>
                      <a:r>
                        <a:rPr lang="en-GB" sz="1400" dirty="0">
                          <a:latin typeface="+mn-lt"/>
                        </a:rPr>
                        <a:t> and make decisions on who has the right to access and maintain that data and on how it is used</a:t>
                      </a:r>
                    </a:p>
                  </a:txBody>
                  <a:tcPr/>
                </a:tc>
                <a:extLst>
                  <a:ext uri="{0D108BD9-81ED-4DB2-BD59-A6C34878D82A}">
                    <a16:rowId xmlns:a16="http://schemas.microsoft.com/office/drawing/2014/main" val="1390725861"/>
                  </a:ext>
                </a:extLst>
              </a:tr>
              <a:tr h="58806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400">
                          <a:solidFill>
                            <a:schemeClr val="tx1"/>
                          </a:solidFill>
                          <a:latin typeface="+mj-lt"/>
                        </a:rPr>
                        <a:t>Business data steward</a:t>
                      </a:r>
                    </a:p>
                  </a:txBody>
                  <a:tcPr/>
                </a:tc>
                <a:tc>
                  <a:txBody>
                    <a:bodyPr/>
                    <a:lstStyle/>
                    <a:p>
                      <a:r>
                        <a:rPr lang="en-GB" sz="1400" dirty="0">
                          <a:latin typeface="+mn-lt"/>
                        </a:rPr>
                        <a:t>Business profession </a:t>
                      </a:r>
                      <a:r>
                        <a:rPr lang="en-GB" sz="1400" b="1" dirty="0">
                          <a:latin typeface="+mn-lt"/>
                        </a:rPr>
                        <a:t>responsible</a:t>
                      </a:r>
                      <a:r>
                        <a:rPr lang="en-GB" sz="1400" dirty="0">
                          <a:latin typeface="+mn-lt"/>
                        </a:rPr>
                        <a:t> for overseeing the quality and protection of a data subject area or data entity. They are typically experts in the data domain and work in a team with other data stewards </a:t>
                      </a:r>
                      <a:r>
                        <a:rPr lang="en-GB" sz="1400" u="sng" dirty="0">
                          <a:latin typeface="+mn-lt"/>
                        </a:rPr>
                        <a:t>across the enterprise</a:t>
                      </a:r>
                      <a:r>
                        <a:rPr lang="en-GB" sz="1400" dirty="0">
                          <a:latin typeface="+mn-lt"/>
                        </a:rPr>
                        <a:t> to monitor and make decisions to ensure data quality is maintained</a:t>
                      </a:r>
                    </a:p>
                  </a:txBody>
                  <a:tcPr/>
                </a:tc>
                <a:extLst>
                  <a:ext uri="{0D108BD9-81ED-4DB2-BD59-A6C34878D82A}">
                    <a16:rowId xmlns:a16="http://schemas.microsoft.com/office/drawing/2014/main" val="3909541109"/>
                  </a:ext>
                </a:extLst>
              </a:tr>
              <a:tr h="41654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400">
                          <a:solidFill>
                            <a:schemeClr val="tx1"/>
                          </a:solidFill>
                          <a:latin typeface="+mj-lt"/>
                        </a:rPr>
                        <a:t>Data Protection Officer (DPO) </a:t>
                      </a:r>
                    </a:p>
                  </a:txBody>
                  <a:tcPr/>
                </a:tc>
                <a:tc>
                  <a:txBody>
                    <a:bodyPr/>
                    <a:lstStyle/>
                    <a:p>
                      <a:r>
                        <a:rPr lang="en-GB" sz="1400" dirty="0">
                          <a:latin typeface="+mn-lt"/>
                        </a:rPr>
                        <a:t>Senior business stakeholder with authority and budget who is </a:t>
                      </a:r>
                      <a:r>
                        <a:rPr lang="en-GB" sz="1400" b="1" dirty="0">
                          <a:latin typeface="+mn-lt"/>
                        </a:rPr>
                        <a:t>accountable</a:t>
                      </a:r>
                      <a:r>
                        <a:rPr lang="en-GB" sz="1400" dirty="0">
                          <a:latin typeface="+mn-lt"/>
                        </a:rPr>
                        <a:t> for the protection of personal data specific to compliance legislation in all jurisdictions that the company operates</a:t>
                      </a:r>
                    </a:p>
                  </a:txBody>
                  <a:tcPr/>
                </a:tc>
                <a:extLst>
                  <a:ext uri="{0D108BD9-81ED-4DB2-BD59-A6C34878D82A}">
                    <a16:rowId xmlns:a16="http://schemas.microsoft.com/office/drawing/2014/main" val="2060610420"/>
                  </a:ext>
                </a:extLst>
              </a:tr>
              <a:tr h="298118">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400">
                          <a:solidFill>
                            <a:schemeClr val="tx1"/>
                          </a:solidFill>
                        </a:rPr>
                        <a:t>Data security team</a:t>
                      </a:r>
                    </a:p>
                  </a:txBody>
                  <a:tcPr/>
                </a:tc>
                <a:tc>
                  <a:txBody>
                    <a:bodyPr/>
                    <a:lstStyle/>
                    <a:p>
                      <a:r>
                        <a:rPr lang="en-GB" sz="1400" dirty="0">
                          <a:latin typeface="+mn-lt"/>
                        </a:rPr>
                        <a:t>Responsible and accountable for data access security and data privacy policy enforcement</a:t>
                      </a:r>
                    </a:p>
                  </a:txBody>
                  <a:tcPr/>
                </a:tc>
                <a:extLst>
                  <a:ext uri="{0D108BD9-81ED-4DB2-BD59-A6C34878D82A}">
                    <a16:rowId xmlns:a16="http://schemas.microsoft.com/office/drawing/2014/main" val="1232761578"/>
                  </a:ext>
                </a:extLst>
              </a:tr>
              <a:tr h="41654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400" dirty="0">
                          <a:solidFill>
                            <a:schemeClr val="tx1"/>
                          </a:solidFill>
                        </a:rPr>
                        <a:t>Data Publishing Manager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mn-lt"/>
                        </a:rPr>
                        <a:t>Responsible and accountable for quality assurance checking and publishing of newly created trusted data assets in a data marketplace for consumers to find and use</a:t>
                      </a:r>
                    </a:p>
                  </a:txBody>
                  <a:tcPr/>
                </a:tc>
                <a:extLst>
                  <a:ext uri="{0D108BD9-81ED-4DB2-BD59-A6C34878D82A}">
                    <a16:rowId xmlns:a16="http://schemas.microsoft.com/office/drawing/2014/main" val="2731922427"/>
                  </a:ext>
                </a:extLst>
              </a:tr>
            </a:tbl>
          </a:graphicData>
        </a:graphic>
      </p:graphicFrame>
    </p:spTree>
    <p:extLst>
      <p:ext uri="{BB962C8B-B14F-4D97-AF65-F5344CB8AC3E}">
        <p14:creationId xmlns:p14="http://schemas.microsoft.com/office/powerpoint/2010/main" val="9500421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0C6799BF-A458-0444-B3CD-CC0B351917E7}"/>
              </a:ext>
            </a:extLst>
          </p:cNvPr>
          <p:cNvSpPr/>
          <p:nvPr/>
        </p:nvSpPr>
        <p:spPr bwMode="auto">
          <a:xfrm>
            <a:off x="1241949" y="4705338"/>
            <a:ext cx="4718828" cy="1002328"/>
          </a:xfrm>
          <a:prstGeom prst="rect">
            <a:avLst/>
          </a:prstGeom>
          <a:solidFill>
            <a:schemeClr val="bg1"/>
          </a:solidFill>
          <a:ln w="12700" cap="flat" cmpd="sng" algn="ctr">
            <a:noFill/>
            <a:prstDash val="dash"/>
          </a:ln>
          <a:effectLst>
            <a:outerShdw blurRad="127000" algn="tl" rotWithShape="0">
              <a:schemeClr val="accent1">
                <a:alpha val="75000"/>
              </a:schemeClr>
            </a:outerShdw>
          </a:effectLst>
        </p:spPr>
        <p:txBody>
          <a:bodyPr vert="horz" wrap="square" lIns="91427" tIns="1737113" rIns="91427" bIns="46630" numCol="1" rtlCol="0" anchor="t" anchorCtr="0" compatLnSpc="1">
            <a:prstTxWarp prst="textNoShape">
              <a:avLst/>
            </a:prstTxWarp>
          </a:bodyPr>
          <a:lstStyle/>
          <a:p>
            <a:pPr defTabSz="914225" fontAlgn="base">
              <a:spcBef>
                <a:spcPct val="0"/>
              </a:spcBef>
              <a:spcAft>
                <a:spcPct val="0"/>
              </a:spcAft>
            </a:pPr>
            <a:endParaRPr lang="en-GB">
              <a:solidFill>
                <a:srgbClr val="FFFFFF"/>
              </a:solidFill>
              <a:latin typeface="Segoe UI"/>
            </a:endParaRPr>
          </a:p>
        </p:txBody>
      </p:sp>
      <p:sp>
        <p:nvSpPr>
          <p:cNvPr id="75" name="Rectangle 74">
            <a:extLst>
              <a:ext uri="{FF2B5EF4-FFF2-40B4-BE49-F238E27FC236}">
                <a16:creationId xmlns:a16="http://schemas.microsoft.com/office/drawing/2014/main" id="{2A22AD54-B99B-C443-876F-E2D9558774DE}"/>
              </a:ext>
            </a:extLst>
          </p:cNvPr>
          <p:cNvSpPr/>
          <p:nvPr/>
        </p:nvSpPr>
        <p:spPr bwMode="auto">
          <a:xfrm>
            <a:off x="6231223" y="4701114"/>
            <a:ext cx="4718828" cy="1002328"/>
          </a:xfrm>
          <a:prstGeom prst="rect">
            <a:avLst/>
          </a:prstGeom>
          <a:solidFill>
            <a:schemeClr val="bg1"/>
          </a:solidFill>
          <a:ln w="12700" cap="flat" cmpd="sng" algn="ctr">
            <a:noFill/>
            <a:prstDash val="dash"/>
          </a:ln>
          <a:effectLst>
            <a:outerShdw blurRad="127000" algn="tl" rotWithShape="0">
              <a:schemeClr val="accent1">
                <a:alpha val="75000"/>
              </a:schemeClr>
            </a:outerShdw>
          </a:effectLst>
        </p:spPr>
        <p:txBody>
          <a:bodyPr vert="horz" wrap="square" lIns="91427" tIns="1737113" rIns="91427" bIns="46630" numCol="1" rtlCol="0" anchor="t" anchorCtr="0" compatLnSpc="1">
            <a:prstTxWarp prst="textNoShape">
              <a:avLst/>
            </a:prstTxWarp>
          </a:bodyPr>
          <a:lstStyle/>
          <a:p>
            <a:pPr defTabSz="914225" fontAlgn="base">
              <a:spcBef>
                <a:spcPct val="0"/>
              </a:spcBef>
              <a:spcAft>
                <a:spcPct val="0"/>
              </a:spcAft>
            </a:pPr>
            <a:endParaRPr lang="en-GB">
              <a:solidFill>
                <a:srgbClr val="FFFFFF"/>
              </a:solidFill>
              <a:latin typeface="Segoe UI"/>
            </a:endParaRPr>
          </a:p>
        </p:txBody>
      </p:sp>
      <p:sp>
        <p:nvSpPr>
          <p:cNvPr id="50" name="Rectangle 49">
            <a:extLst>
              <a:ext uri="{FF2B5EF4-FFF2-40B4-BE49-F238E27FC236}">
                <a16:creationId xmlns:a16="http://schemas.microsoft.com/office/drawing/2014/main" id="{A0AFAB9C-E5F8-4140-A0E8-A7E09265305E}"/>
              </a:ext>
            </a:extLst>
          </p:cNvPr>
          <p:cNvSpPr/>
          <p:nvPr/>
        </p:nvSpPr>
        <p:spPr bwMode="auto">
          <a:xfrm>
            <a:off x="2496280" y="2956192"/>
            <a:ext cx="7199440" cy="994916"/>
          </a:xfrm>
          <a:prstGeom prst="rect">
            <a:avLst/>
          </a:prstGeom>
          <a:solidFill>
            <a:schemeClr val="bg1"/>
          </a:solidFill>
          <a:ln w="12700" cap="flat" cmpd="sng" algn="ctr">
            <a:noFill/>
            <a:prstDash val="dash"/>
          </a:ln>
          <a:effectLst>
            <a:outerShdw blurRad="127000" algn="tl" rotWithShape="0">
              <a:schemeClr val="accent1">
                <a:alpha val="75000"/>
              </a:schemeClr>
            </a:outerShdw>
          </a:effectLst>
        </p:spPr>
        <p:txBody>
          <a:bodyPr vert="horz" wrap="square" lIns="91427" tIns="1737113" rIns="91427" bIns="46630" numCol="1" rtlCol="0" anchor="t" anchorCtr="0" compatLnSpc="1">
            <a:prstTxWarp prst="textNoShape">
              <a:avLst/>
            </a:prstTxWarp>
          </a:bodyPr>
          <a:lstStyle/>
          <a:p>
            <a:pPr defTabSz="914225" fontAlgn="base">
              <a:spcBef>
                <a:spcPct val="0"/>
              </a:spcBef>
              <a:spcAft>
                <a:spcPct val="0"/>
              </a:spcAft>
            </a:pPr>
            <a:endParaRPr lang="en-GB">
              <a:solidFill>
                <a:srgbClr val="FFFFFF"/>
              </a:solidFill>
              <a:latin typeface="Segoe UI"/>
            </a:endParaRPr>
          </a:p>
        </p:txBody>
      </p:sp>
      <p:sp>
        <p:nvSpPr>
          <p:cNvPr id="3" name="Rectangle 2">
            <a:extLst>
              <a:ext uri="{FF2B5EF4-FFF2-40B4-BE49-F238E27FC236}">
                <a16:creationId xmlns:a16="http://schemas.microsoft.com/office/drawing/2014/main" id="{87EB5104-EB45-A04D-A64C-3FC3C9BC5094}"/>
              </a:ext>
            </a:extLst>
          </p:cNvPr>
          <p:cNvSpPr/>
          <p:nvPr/>
        </p:nvSpPr>
        <p:spPr>
          <a:xfrm>
            <a:off x="4369870" y="2953433"/>
            <a:ext cx="1659636" cy="307777"/>
          </a:xfrm>
          <a:prstGeom prst="rect">
            <a:avLst/>
          </a:prstGeom>
        </p:spPr>
        <p:txBody>
          <a:bodyPr wrap="square">
            <a:spAutoFit/>
          </a:bodyPr>
          <a:lstStyle/>
          <a:p>
            <a:pPr algn="ctr"/>
            <a:r>
              <a:rPr lang="en-GB" sz="1400">
                <a:cs typeface="Arial" charset="0"/>
              </a:rPr>
              <a:t>Data owners</a:t>
            </a:r>
          </a:p>
        </p:txBody>
      </p:sp>
      <p:sp>
        <p:nvSpPr>
          <p:cNvPr id="4" name="Rectangle 3">
            <a:extLst>
              <a:ext uri="{FF2B5EF4-FFF2-40B4-BE49-F238E27FC236}">
                <a16:creationId xmlns:a16="http://schemas.microsoft.com/office/drawing/2014/main" id="{8736657A-5992-304B-84D0-00852E295A84}"/>
              </a:ext>
            </a:extLst>
          </p:cNvPr>
          <p:cNvSpPr/>
          <p:nvPr/>
        </p:nvSpPr>
        <p:spPr>
          <a:xfrm>
            <a:off x="2577242" y="2953433"/>
            <a:ext cx="1659636" cy="307777"/>
          </a:xfrm>
          <a:prstGeom prst="rect">
            <a:avLst/>
          </a:prstGeom>
        </p:spPr>
        <p:txBody>
          <a:bodyPr wrap="square">
            <a:spAutoFit/>
          </a:bodyPr>
          <a:lstStyle/>
          <a:p>
            <a:pPr algn="ctr"/>
            <a:r>
              <a:rPr lang="en-GB" sz="1400">
                <a:cs typeface="Arial" charset="0"/>
              </a:rPr>
              <a:t>DG Leader</a:t>
            </a:r>
          </a:p>
        </p:txBody>
      </p:sp>
      <p:sp>
        <p:nvSpPr>
          <p:cNvPr id="5" name="Rectangle 4">
            <a:extLst>
              <a:ext uri="{FF2B5EF4-FFF2-40B4-BE49-F238E27FC236}">
                <a16:creationId xmlns:a16="http://schemas.microsoft.com/office/drawing/2014/main" id="{22410A97-2364-F543-BA14-B6A3CDB78491}"/>
              </a:ext>
            </a:extLst>
          </p:cNvPr>
          <p:cNvSpPr/>
          <p:nvPr/>
        </p:nvSpPr>
        <p:spPr>
          <a:xfrm>
            <a:off x="7955123" y="2953433"/>
            <a:ext cx="1659636" cy="307777"/>
          </a:xfrm>
          <a:prstGeom prst="rect">
            <a:avLst/>
          </a:prstGeom>
        </p:spPr>
        <p:txBody>
          <a:bodyPr wrap="square">
            <a:spAutoFit/>
          </a:bodyPr>
          <a:lstStyle/>
          <a:p>
            <a:pPr algn="ctr"/>
            <a:r>
              <a:rPr lang="en-GB" sz="1400">
                <a:cs typeface="Arial" charset="0"/>
              </a:rPr>
              <a:t>Selected SMEs</a:t>
            </a:r>
          </a:p>
        </p:txBody>
      </p:sp>
      <p:sp>
        <p:nvSpPr>
          <p:cNvPr id="7" name="Rectangle 6">
            <a:extLst>
              <a:ext uri="{FF2B5EF4-FFF2-40B4-BE49-F238E27FC236}">
                <a16:creationId xmlns:a16="http://schemas.microsoft.com/office/drawing/2014/main" id="{76A9F0D7-188C-464C-B70E-D55D66F159A9}"/>
              </a:ext>
            </a:extLst>
          </p:cNvPr>
          <p:cNvSpPr/>
          <p:nvPr/>
        </p:nvSpPr>
        <p:spPr>
          <a:xfrm>
            <a:off x="6162497" y="2953433"/>
            <a:ext cx="1659636" cy="307777"/>
          </a:xfrm>
          <a:prstGeom prst="rect">
            <a:avLst/>
          </a:prstGeom>
        </p:spPr>
        <p:txBody>
          <a:bodyPr wrap="square">
            <a:spAutoFit/>
          </a:bodyPr>
          <a:lstStyle/>
          <a:p>
            <a:pPr algn="ctr"/>
            <a:r>
              <a:rPr lang="en-GB" sz="1400">
                <a:cs typeface="Arial" charset="0"/>
              </a:rPr>
              <a:t>IT Data Lead</a:t>
            </a:r>
          </a:p>
        </p:txBody>
      </p:sp>
      <p:sp>
        <p:nvSpPr>
          <p:cNvPr id="2" name="Title 1">
            <a:extLst>
              <a:ext uri="{FF2B5EF4-FFF2-40B4-BE49-F238E27FC236}">
                <a16:creationId xmlns:a16="http://schemas.microsoft.com/office/drawing/2014/main" id="{842D32A5-40CF-624B-ABCD-3FC7ADDB8359}"/>
              </a:ext>
            </a:extLst>
          </p:cNvPr>
          <p:cNvSpPr>
            <a:spLocks noGrp="1"/>
          </p:cNvSpPr>
          <p:nvPr>
            <p:ph type="title" idx="4294967295"/>
          </p:nvPr>
        </p:nvSpPr>
        <p:spPr>
          <a:xfrm>
            <a:off x="333375" y="503115"/>
            <a:ext cx="11029950" cy="542035"/>
          </a:xfrm>
        </p:spPr>
        <p:txBody>
          <a:bodyPr anchor="ctr"/>
          <a:lstStyle/>
          <a:p>
            <a:r>
              <a:rPr lang="en-GB" dirty="0">
                <a:solidFill>
                  <a:schemeClr val="tx1"/>
                </a:solidFill>
              </a:rPr>
              <a:t>Control board and working groups (guidance only)  </a:t>
            </a:r>
          </a:p>
        </p:txBody>
      </p:sp>
      <p:sp>
        <p:nvSpPr>
          <p:cNvPr id="65" name="TextBox 64">
            <a:extLst>
              <a:ext uri="{FF2B5EF4-FFF2-40B4-BE49-F238E27FC236}">
                <a16:creationId xmlns:a16="http://schemas.microsoft.com/office/drawing/2014/main" id="{A94B9A4C-5E6A-6940-B5D8-969215F653F6}"/>
              </a:ext>
            </a:extLst>
          </p:cNvPr>
          <p:cNvSpPr txBox="1"/>
          <p:nvPr/>
        </p:nvSpPr>
        <p:spPr>
          <a:xfrm>
            <a:off x="5944720" y="3658681"/>
            <a:ext cx="2095189" cy="261610"/>
          </a:xfrm>
          <a:prstGeom prst="rect">
            <a:avLst/>
          </a:prstGeom>
          <a:noFill/>
        </p:spPr>
        <p:txBody>
          <a:bodyPr wrap="square" rtlCol="0">
            <a:spAutoFit/>
          </a:bodyPr>
          <a:lstStyle/>
          <a:p>
            <a:pPr algn="ctr"/>
            <a:r>
              <a:rPr lang="en-GB" sz="1050"/>
              <a:t>e.g. Lead Data Architect</a:t>
            </a:r>
          </a:p>
        </p:txBody>
      </p:sp>
      <p:sp>
        <p:nvSpPr>
          <p:cNvPr id="97" name="TextBox 96">
            <a:extLst>
              <a:ext uri="{FF2B5EF4-FFF2-40B4-BE49-F238E27FC236}">
                <a16:creationId xmlns:a16="http://schemas.microsoft.com/office/drawing/2014/main" id="{DC5A4AC7-D4D5-2440-8ACB-EB867993D127}"/>
              </a:ext>
            </a:extLst>
          </p:cNvPr>
          <p:cNvSpPr txBox="1"/>
          <p:nvPr/>
        </p:nvSpPr>
        <p:spPr>
          <a:xfrm>
            <a:off x="4440078" y="2579234"/>
            <a:ext cx="3311845" cy="246221"/>
          </a:xfrm>
          <a:prstGeom prst="rect">
            <a:avLst/>
          </a:prstGeom>
          <a:noFill/>
        </p:spPr>
        <p:txBody>
          <a:bodyPr wrap="square" lIns="0" tIns="0" rIns="0" bIns="0" rtlCol="0">
            <a:spAutoFit/>
          </a:bodyPr>
          <a:lstStyle/>
          <a:p>
            <a:pPr algn="ctr"/>
            <a:r>
              <a:rPr lang="en-GB" sz="1600">
                <a:latin typeface="+mj-lt"/>
              </a:rPr>
              <a:t>Data Governance Control Board</a:t>
            </a:r>
          </a:p>
        </p:txBody>
      </p:sp>
      <p:cxnSp>
        <p:nvCxnSpPr>
          <p:cNvPr id="99" name="Straight Connector 98">
            <a:extLst>
              <a:ext uri="{FF2B5EF4-FFF2-40B4-BE49-F238E27FC236}">
                <a16:creationId xmlns:a16="http://schemas.microsoft.com/office/drawing/2014/main" id="{8C080511-BCCF-3E4C-9425-3CE15035C5CE}"/>
              </a:ext>
            </a:extLst>
          </p:cNvPr>
          <p:cNvCxnSpPr>
            <a:cxnSpLocks/>
          </p:cNvCxnSpPr>
          <p:nvPr/>
        </p:nvCxnSpPr>
        <p:spPr bwMode="auto">
          <a:xfrm flipH="1">
            <a:off x="5021624" y="3836204"/>
            <a:ext cx="0" cy="52332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0" name="Straight Connector 99">
            <a:extLst>
              <a:ext uri="{FF2B5EF4-FFF2-40B4-BE49-F238E27FC236}">
                <a16:creationId xmlns:a16="http://schemas.microsoft.com/office/drawing/2014/main" id="{0BD182D3-0F6C-3F40-A3DB-FFECC995EF64}"/>
              </a:ext>
            </a:extLst>
          </p:cNvPr>
          <p:cNvCxnSpPr>
            <a:cxnSpLocks/>
          </p:cNvCxnSpPr>
          <p:nvPr/>
        </p:nvCxnSpPr>
        <p:spPr bwMode="auto">
          <a:xfrm>
            <a:off x="7431702" y="3920291"/>
            <a:ext cx="0" cy="43501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 name="Rectangle 11">
            <a:extLst>
              <a:ext uri="{FF2B5EF4-FFF2-40B4-BE49-F238E27FC236}">
                <a16:creationId xmlns:a16="http://schemas.microsoft.com/office/drawing/2014/main" id="{60563BBD-FDFF-2841-B0A6-76F2B7401FA2}"/>
              </a:ext>
            </a:extLst>
          </p:cNvPr>
          <p:cNvSpPr/>
          <p:nvPr/>
        </p:nvSpPr>
        <p:spPr>
          <a:xfrm>
            <a:off x="1260051" y="4755180"/>
            <a:ext cx="1416163" cy="461665"/>
          </a:xfrm>
          <a:prstGeom prst="rect">
            <a:avLst/>
          </a:prstGeom>
        </p:spPr>
        <p:txBody>
          <a:bodyPr wrap="square">
            <a:spAutoFit/>
          </a:bodyPr>
          <a:lstStyle/>
          <a:p>
            <a:pPr algn="ctr"/>
            <a:r>
              <a:rPr lang="en-GB" sz="1200">
                <a:cs typeface="Arial" charset="0"/>
              </a:rPr>
              <a:t>Domain</a:t>
            </a:r>
          </a:p>
          <a:p>
            <a:pPr algn="ctr"/>
            <a:r>
              <a:rPr lang="en-GB" sz="1200">
                <a:cs typeface="Arial" charset="0"/>
              </a:rPr>
              <a:t>Data Steward(s)</a:t>
            </a:r>
          </a:p>
        </p:txBody>
      </p:sp>
      <p:sp>
        <p:nvSpPr>
          <p:cNvPr id="13" name="Rectangle 12">
            <a:extLst>
              <a:ext uri="{FF2B5EF4-FFF2-40B4-BE49-F238E27FC236}">
                <a16:creationId xmlns:a16="http://schemas.microsoft.com/office/drawing/2014/main" id="{4BE95849-5DB1-2744-B09D-52BE870BD72F}"/>
              </a:ext>
            </a:extLst>
          </p:cNvPr>
          <p:cNvSpPr/>
          <p:nvPr/>
        </p:nvSpPr>
        <p:spPr>
          <a:xfrm>
            <a:off x="4681052" y="4755180"/>
            <a:ext cx="1253728" cy="461665"/>
          </a:xfrm>
          <a:prstGeom prst="rect">
            <a:avLst/>
          </a:prstGeom>
        </p:spPr>
        <p:txBody>
          <a:bodyPr wrap="square">
            <a:spAutoFit/>
          </a:bodyPr>
          <a:lstStyle/>
          <a:p>
            <a:pPr algn="ctr"/>
            <a:r>
              <a:rPr lang="en-GB" sz="1200">
                <a:cs typeface="Arial" charset="0"/>
              </a:rPr>
              <a:t>Business Domain SMEs</a:t>
            </a:r>
          </a:p>
        </p:txBody>
      </p:sp>
      <p:sp>
        <p:nvSpPr>
          <p:cNvPr id="14" name="Rectangle 13">
            <a:extLst>
              <a:ext uri="{FF2B5EF4-FFF2-40B4-BE49-F238E27FC236}">
                <a16:creationId xmlns:a16="http://schemas.microsoft.com/office/drawing/2014/main" id="{AD308041-0E13-7B46-BB5F-1F7FAB52113F}"/>
              </a:ext>
            </a:extLst>
          </p:cNvPr>
          <p:cNvSpPr/>
          <p:nvPr/>
        </p:nvSpPr>
        <p:spPr>
          <a:xfrm>
            <a:off x="3737163" y="4755180"/>
            <a:ext cx="897682" cy="461665"/>
          </a:xfrm>
          <a:prstGeom prst="rect">
            <a:avLst/>
          </a:prstGeom>
        </p:spPr>
        <p:txBody>
          <a:bodyPr wrap="square">
            <a:spAutoFit/>
          </a:bodyPr>
          <a:lstStyle/>
          <a:p>
            <a:pPr algn="ctr"/>
            <a:r>
              <a:rPr lang="en-GB" sz="1200">
                <a:cs typeface="Arial" charset="0"/>
              </a:rPr>
              <a:t>IT Data Architect</a:t>
            </a:r>
          </a:p>
        </p:txBody>
      </p:sp>
      <p:sp>
        <p:nvSpPr>
          <p:cNvPr id="15" name="Rectangle 14">
            <a:extLst>
              <a:ext uri="{FF2B5EF4-FFF2-40B4-BE49-F238E27FC236}">
                <a16:creationId xmlns:a16="http://schemas.microsoft.com/office/drawing/2014/main" id="{2D142826-0478-D640-9A81-77E8A028007B}"/>
              </a:ext>
            </a:extLst>
          </p:cNvPr>
          <p:cNvSpPr/>
          <p:nvPr/>
        </p:nvSpPr>
        <p:spPr>
          <a:xfrm>
            <a:off x="2722421" y="4847513"/>
            <a:ext cx="968535" cy="276999"/>
          </a:xfrm>
          <a:prstGeom prst="rect">
            <a:avLst/>
          </a:prstGeom>
        </p:spPr>
        <p:txBody>
          <a:bodyPr wrap="none">
            <a:spAutoFit/>
          </a:bodyPr>
          <a:lstStyle/>
          <a:p>
            <a:pPr algn="ctr"/>
            <a:r>
              <a:rPr lang="en-GB" sz="1200">
                <a:cs typeface="Arial" charset="0"/>
              </a:rPr>
              <a:t>Data owner</a:t>
            </a:r>
          </a:p>
        </p:txBody>
      </p:sp>
      <p:sp>
        <p:nvSpPr>
          <p:cNvPr id="98" name="Rectangle 97">
            <a:extLst>
              <a:ext uri="{FF2B5EF4-FFF2-40B4-BE49-F238E27FC236}">
                <a16:creationId xmlns:a16="http://schemas.microsoft.com/office/drawing/2014/main" id="{864E9E55-DD0E-9F42-8BB1-7576D0F051C5}"/>
              </a:ext>
            </a:extLst>
          </p:cNvPr>
          <p:cNvSpPr/>
          <p:nvPr/>
        </p:nvSpPr>
        <p:spPr>
          <a:xfrm>
            <a:off x="6268437" y="4750956"/>
            <a:ext cx="1416163" cy="461665"/>
          </a:xfrm>
          <a:prstGeom prst="rect">
            <a:avLst/>
          </a:prstGeom>
        </p:spPr>
        <p:txBody>
          <a:bodyPr wrap="square">
            <a:spAutoFit/>
          </a:bodyPr>
          <a:lstStyle/>
          <a:p>
            <a:pPr algn="ctr"/>
            <a:r>
              <a:rPr lang="en-GB" sz="1200">
                <a:cs typeface="Arial" charset="0"/>
              </a:rPr>
              <a:t>Domain</a:t>
            </a:r>
          </a:p>
          <a:p>
            <a:pPr algn="ctr"/>
            <a:r>
              <a:rPr lang="en-GB" sz="1200">
                <a:cs typeface="Arial" charset="0"/>
              </a:rPr>
              <a:t>Data Steward(s)</a:t>
            </a:r>
          </a:p>
        </p:txBody>
      </p:sp>
      <p:sp>
        <p:nvSpPr>
          <p:cNvPr id="102" name="Rectangle 101">
            <a:extLst>
              <a:ext uri="{FF2B5EF4-FFF2-40B4-BE49-F238E27FC236}">
                <a16:creationId xmlns:a16="http://schemas.microsoft.com/office/drawing/2014/main" id="{7611A124-3A2A-E34D-870A-0FBF05346E84}"/>
              </a:ext>
            </a:extLst>
          </p:cNvPr>
          <p:cNvSpPr/>
          <p:nvPr/>
        </p:nvSpPr>
        <p:spPr>
          <a:xfrm>
            <a:off x="9695720" y="4750956"/>
            <a:ext cx="1276376" cy="461665"/>
          </a:xfrm>
          <a:prstGeom prst="rect">
            <a:avLst/>
          </a:prstGeom>
        </p:spPr>
        <p:txBody>
          <a:bodyPr wrap="square">
            <a:spAutoFit/>
          </a:bodyPr>
          <a:lstStyle/>
          <a:p>
            <a:pPr algn="ctr"/>
            <a:r>
              <a:rPr lang="en-GB" sz="1200">
                <a:cs typeface="Arial" charset="0"/>
              </a:rPr>
              <a:t>Business Domain SMEs</a:t>
            </a:r>
          </a:p>
        </p:txBody>
      </p:sp>
      <p:sp>
        <p:nvSpPr>
          <p:cNvPr id="103" name="Rectangle 102">
            <a:extLst>
              <a:ext uri="{FF2B5EF4-FFF2-40B4-BE49-F238E27FC236}">
                <a16:creationId xmlns:a16="http://schemas.microsoft.com/office/drawing/2014/main" id="{12B7032E-EF63-A440-AD26-DDD503CD1919}"/>
              </a:ext>
            </a:extLst>
          </p:cNvPr>
          <p:cNvSpPr/>
          <p:nvPr/>
        </p:nvSpPr>
        <p:spPr>
          <a:xfrm>
            <a:off x="8749737" y="4750956"/>
            <a:ext cx="897682" cy="461665"/>
          </a:xfrm>
          <a:prstGeom prst="rect">
            <a:avLst/>
          </a:prstGeom>
        </p:spPr>
        <p:txBody>
          <a:bodyPr wrap="square">
            <a:spAutoFit/>
          </a:bodyPr>
          <a:lstStyle/>
          <a:p>
            <a:pPr algn="ctr"/>
            <a:r>
              <a:rPr lang="en-GB" sz="1200">
                <a:cs typeface="Arial" charset="0"/>
              </a:rPr>
              <a:t>IT Data Architect</a:t>
            </a:r>
          </a:p>
        </p:txBody>
      </p:sp>
      <p:sp>
        <p:nvSpPr>
          <p:cNvPr id="104" name="Rectangle 103">
            <a:extLst>
              <a:ext uri="{FF2B5EF4-FFF2-40B4-BE49-F238E27FC236}">
                <a16:creationId xmlns:a16="http://schemas.microsoft.com/office/drawing/2014/main" id="{55A274A2-41E2-AA48-883B-C7478DD3E5A8}"/>
              </a:ext>
            </a:extLst>
          </p:cNvPr>
          <p:cNvSpPr/>
          <p:nvPr/>
        </p:nvSpPr>
        <p:spPr>
          <a:xfrm>
            <a:off x="7732901" y="4843289"/>
            <a:ext cx="968535" cy="276999"/>
          </a:xfrm>
          <a:prstGeom prst="rect">
            <a:avLst/>
          </a:prstGeom>
        </p:spPr>
        <p:txBody>
          <a:bodyPr wrap="none">
            <a:spAutoFit/>
          </a:bodyPr>
          <a:lstStyle/>
          <a:p>
            <a:pPr algn="ctr"/>
            <a:r>
              <a:rPr lang="en-GB" sz="1200">
                <a:cs typeface="Arial" charset="0"/>
              </a:rPr>
              <a:t>Data owner</a:t>
            </a:r>
          </a:p>
        </p:txBody>
      </p:sp>
      <p:sp>
        <p:nvSpPr>
          <p:cNvPr id="106" name="TextBox 105">
            <a:extLst>
              <a:ext uri="{FF2B5EF4-FFF2-40B4-BE49-F238E27FC236}">
                <a16:creationId xmlns:a16="http://schemas.microsoft.com/office/drawing/2014/main" id="{686AF5DB-1B0F-F449-8B3A-7CAC75E305EA}"/>
              </a:ext>
            </a:extLst>
          </p:cNvPr>
          <p:cNvSpPr txBox="1"/>
          <p:nvPr/>
        </p:nvSpPr>
        <p:spPr>
          <a:xfrm>
            <a:off x="4440078" y="1289121"/>
            <a:ext cx="3311845" cy="246221"/>
          </a:xfrm>
          <a:prstGeom prst="rect">
            <a:avLst/>
          </a:prstGeom>
          <a:noFill/>
        </p:spPr>
        <p:txBody>
          <a:bodyPr wrap="square" lIns="0" tIns="0" rIns="0" bIns="0" rtlCol="0">
            <a:spAutoFit/>
          </a:bodyPr>
          <a:lstStyle/>
          <a:p>
            <a:pPr algn="ctr"/>
            <a:r>
              <a:rPr lang="en-GB" sz="1600">
                <a:latin typeface="+mj-lt"/>
              </a:rPr>
              <a:t>Executive</a:t>
            </a:r>
          </a:p>
        </p:txBody>
      </p:sp>
      <p:cxnSp>
        <p:nvCxnSpPr>
          <p:cNvPr id="25" name="Straight Connector 24">
            <a:extLst>
              <a:ext uri="{FF2B5EF4-FFF2-40B4-BE49-F238E27FC236}">
                <a16:creationId xmlns:a16="http://schemas.microsoft.com/office/drawing/2014/main" id="{2B3A5216-2CD8-2144-BBE9-BBC760E95A2B}"/>
              </a:ext>
            </a:extLst>
          </p:cNvPr>
          <p:cNvCxnSpPr>
            <a:cxnSpLocks/>
          </p:cNvCxnSpPr>
          <p:nvPr/>
        </p:nvCxnSpPr>
        <p:spPr bwMode="auto">
          <a:xfrm flipV="1">
            <a:off x="6096001" y="2126734"/>
            <a:ext cx="0" cy="40399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6" name="TextBox 25">
            <a:extLst>
              <a:ext uri="{FF2B5EF4-FFF2-40B4-BE49-F238E27FC236}">
                <a16:creationId xmlns:a16="http://schemas.microsoft.com/office/drawing/2014/main" id="{C939BE6A-BE01-1B4F-BEE1-5564F9B53975}"/>
              </a:ext>
            </a:extLst>
          </p:cNvPr>
          <p:cNvSpPr txBox="1"/>
          <p:nvPr/>
        </p:nvSpPr>
        <p:spPr>
          <a:xfrm>
            <a:off x="595047" y="4935820"/>
            <a:ext cx="511679" cy="523220"/>
          </a:xfrm>
          <a:prstGeom prst="rect">
            <a:avLst/>
          </a:prstGeom>
          <a:noFill/>
        </p:spPr>
        <p:txBody>
          <a:bodyPr wrap="none" rtlCol="0">
            <a:spAutoFit/>
          </a:bodyPr>
          <a:lstStyle/>
          <a:p>
            <a:pPr algn="ctr"/>
            <a:r>
              <a:rPr lang="en-GB" sz="2800" b="1"/>
              <a:t>…</a:t>
            </a:r>
          </a:p>
        </p:txBody>
      </p:sp>
      <p:sp>
        <p:nvSpPr>
          <p:cNvPr id="108" name="TextBox 107">
            <a:extLst>
              <a:ext uri="{FF2B5EF4-FFF2-40B4-BE49-F238E27FC236}">
                <a16:creationId xmlns:a16="http://schemas.microsoft.com/office/drawing/2014/main" id="{19EF1941-4818-2349-824A-C4927D9CFA6D}"/>
              </a:ext>
            </a:extLst>
          </p:cNvPr>
          <p:cNvSpPr txBox="1"/>
          <p:nvPr/>
        </p:nvSpPr>
        <p:spPr>
          <a:xfrm>
            <a:off x="11097709" y="4935820"/>
            <a:ext cx="511679" cy="523220"/>
          </a:xfrm>
          <a:prstGeom prst="rect">
            <a:avLst/>
          </a:prstGeom>
          <a:noFill/>
        </p:spPr>
        <p:txBody>
          <a:bodyPr wrap="none" rtlCol="0">
            <a:spAutoFit/>
          </a:bodyPr>
          <a:lstStyle/>
          <a:p>
            <a:pPr algn="ctr"/>
            <a:r>
              <a:rPr lang="en-GB" sz="2800" b="1"/>
              <a:t>…</a:t>
            </a:r>
          </a:p>
        </p:txBody>
      </p:sp>
      <p:sp>
        <p:nvSpPr>
          <p:cNvPr id="27" name="TextBox 26">
            <a:extLst>
              <a:ext uri="{FF2B5EF4-FFF2-40B4-BE49-F238E27FC236}">
                <a16:creationId xmlns:a16="http://schemas.microsoft.com/office/drawing/2014/main" id="{37088AE3-5171-9D40-93E5-8FF67E44529E}"/>
              </a:ext>
            </a:extLst>
          </p:cNvPr>
          <p:cNvSpPr txBox="1"/>
          <p:nvPr/>
        </p:nvSpPr>
        <p:spPr>
          <a:xfrm>
            <a:off x="4894421" y="5929019"/>
            <a:ext cx="2403158" cy="338554"/>
          </a:xfrm>
          <a:prstGeom prst="rect">
            <a:avLst/>
          </a:prstGeom>
          <a:noFill/>
        </p:spPr>
        <p:txBody>
          <a:bodyPr wrap="none" rtlCol="0">
            <a:spAutoFit/>
          </a:bodyPr>
          <a:lstStyle/>
          <a:p>
            <a:pPr algn="ctr"/>
            <a:r>
              <a:rPr lang="en-GB" sz="1600"/>
              <a:t>Multiple working groups</a:t>
            </a:r>
          </a:p>
        </p:txBody>
      </p:sp>
      <p:grpSp>
        <p:nvGrpSpPr>
          <p:cNvPr id="46" name="Group 281">
            <a:extLst>
              <a:ext uri="{FF2B5EF4-FFF2-40B4-BE49-F238E27FC236}">
                <a16:creationId xmlns:a16="http://schemas.microsoft.com/office/drawing/2014/main" id="{FDF3A5B6-DA17-4666-B2C9-9F397529D3A1}"/>
              </a:ext>
            </a:extLst>
          </p:cNvPr>
          <p:cNvGrpSpPr>
            <a:grpSpLocks noChangeAspect="1"/>
          </p:cNvGrpSpPr>
          <p:nvPr/>
        </p:nvGrpSpPr>
        <p:grpSpPr bwMode="auto">
          <a:xfrm>
            <a:off x="5848350" y="1576867"/>
            <a:ext cx="495300" cy="495300"/>
            <a:chOff x="7014" y="2783"/>
            <a:chExt cx="312" cy="312"/>
          </a:xfrm>
        </p:grpSpPr>
        <p:sp>
          <p:nvSpPr>
            <p:cNvPr id="48" name="Rectangle 282">
              <a:extLst>
                <a:ext uri="{FF2B5EF4-FFF2-40B4-BE49-F238E27FC236}">
                  <a16:creationId xmlns:a16="http://schemas.microsoft.com/office/drawing/2014/main" id="{3FE444A4-8F07-4CDF-9F65-88C79B4597E5}"/>
                </a:ext>
              </a:extLst>
            </p:cNvPr>
            <p:cNvSpPr>
              <a:spLocks noChangeArrowheads="1"/>
            </p:cNvSpPr>
            <p:nvPr/>
          </p:nvSpPr>
          <p:spPr bwMode="auto">
            <a:xfrm>
              <a:off x="7014" y="2978"/>
              <a:ext cx="312" cy="117"/>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Oval 283">
              <a:extLst>
                <a:ext uri="{FF2B5EF4-FFF2-40B4-BE49-F238E27FC236}">
                  <a16:creationId xmlns:a16="http://schemas.microsoft.com/office/drawing/2014/main" id="{3C7C8041-5B15-4065-A7EC-441AC2BAF9F3}"/>
                </a:ext>
              </a:extLst>
            </p:cNvPr>
            <p:cNvSpPr>
              <a:spLocks noChangeArrowheads="1"/>
            </p:cNvSpPr>
            <p:nvPr/>
          </p:nvSpPr>
          <p:spPr bwMode="auto">
            <a:xfrm>
              <a:off x="7053" y="2783"/>
              <a:ext cx="78" cy="78"/>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84">
              <a:extLst>
                <a:ext uri="{FF2B5EF4-FFF2-40B4-BE49-F238E27FC236}">
                  <a16:creationId xmlns:a16="http://schemas.microsoft.com/office/drawing/2014/main" id="{AC2550F4-08F8-46F2-BBA8-013BF76BD4D1}"/>
                </a:ext>
              </a:extLst>
            </p:cNvPr>
            <p:cNvSpPr>
              <a:spLocks/>
            </p:cNvSpPr>
            <p:nvPr/>
          </p:nvSpPr>
          <p:spPr bwMode="auto">
            <a:xfrm>
              <a:off x="7014" y="2880"/>
              <a:ext cx="156" cy="79"/>
            </a:xfrm>
            <a:custGeom>
              <a:avLst/>
              <a:gdLst>
                <a:gd name="T0" fmla="*/ 0 w 683"/>
                <a:gd name="T1" fmla="*/ 342 h 342"/>
                <a:gd name="T2" fmla="*/ 342 w 683"/>
                <a:gd name="T3" fmla="*/ 0 h 342"/>
                <a:gd name="T4" fmla="*/ 683 w 683"/>
                <a:gd name="T5" fmla="*/ 342 h 342"/>
                <a:gd name="T6" fmla="*/ 0 w 683"/>
                <a:gd name="T7" fmla="*/ 342 h 342"/>
              </a:gdLst>
              <a:ahLst/>
              <a:cxnLst>
                <a:cxn ang="0">
                  <a:pos x="T0" y="T1"/>
                </a:cxn>
                <a:cxn ang="0">
                  <a:pos x="T2" y="T3"/>
                </a:cxn>
                <a:cxn ang="0">
                  <a:pos x="T4" y="T5"/>
                </a:cxn>
                <a:cxn ang="0">
                  <a:pos x="T6" y="T7"/>
                </a:cxn>
              </a:cxnLst>
              <a:rect l="0" t="0" r="r" b="b"/>
              <a:pathLst>
                <a:path w="683" h="342">
                  <a:moveTo>
                    <a:pt x="0" y="342"/>
                  </a:moveTo>
                  <a:cubicBezTo>
                    <a:pt x="0" y="153"/>
                    <a:pt x="153" y="0"/>
                    <a:pt x="342" y="0"/>
                  </a:cubicBezTo>
                  <a:cubicBezTo>
                    <a:pt x="530" y="0"/>
                    <a:pt x="683" y="153"/>
                    <a:pt x="683" y="342"/>
                  </a:cubicBezTo>
                  <a:lnTo>
                    <a:pt x="0" y="342"/>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285">
              <a:extLst>
                <a:ext uri="{FF2B5EF4-FFF2-40B4-BE49-F238E27FC236}">
                  <a16:creationId xmlns:a16="http://schemas.microsoft.com/office/drawing/2014/main" id="{561626D5-4262-4CFF-BFAF-B80C5CF91071}"/>
                </a:ext>
              </a:extLst>
            </p:cNvPr>
            <p:cNvSpPr>
              <a:spLocks noChangeArrowheads="1"/>
            </p:cNvSpPr>
            <p:nvPr/>
          </p:nvSpPr>
          <p:spPr bwMode="auto">
            <a:xfrm>
              <a:off x="7189" y="2929"/>
              <a:ext cx="137" cy="30"/>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0" name="Freeform: Shape 69">
            <a:extLst>
              <a:ext uri="{FF2B5EF4-FFF2-40B4-BE49-F238E27FC236}">
                <a16:creationId xmlns:a16="http://schemas.microsoft.com/office/drawing/2014/main" id="{99BFCA55-6DF3-4F5A-AD7D-B48FDBAE4D09}"/>
              </a:ext>
            </a:extLst>
          </p:cNvPr>
          <p:cNvSpPr>
            <a:spLocks/>
          </p:cNvSpPr>
          <p:nvPr/>
        </p:nvSpPr>
        <p:spPr bwMode="auto">
          <a:xfrm>
            <a:off x="6843463" y="3264159"/>
            <a:ext cx="297702" cy="372126"/>
          </a:xfrm>
          <a:custGeom>
            <a:avLst/>
            <a:gdLst>
              <a:gd name="connsiteX0" fmla="*/ 124006 w 247650"/>
              <a:gd name="connsiteY0" fmla="*/ 169862 h 309562"/>
              <a:gd name="connsiteX1" fmla="*/ 247650 w 247650"/>
              <a:gd name="connsiteY1" fmla="*/ 293919 h 309562"/>
              <a:gd name="connsiteX2" fmla="*/ 247650 w 247650"/>
              <a:gd name="connsiteY2" fmla="*/ 309562 h 309562"/>
              <a:gd name="connsiteX3" fmla="*/ 0 w 247650"/>
              <a:gd name="connsiteY3" fmla="*/ 309562 h 309562"/>
              <a:gd name="connsiteX4" fmla="*/ 0 w 247650"/>
              <a:gd name="connsiteY4" fmla="*/ 293919 h 309562"/>
              <a:gd name="connsiteX5" fmla="*/ 124006 w 247650"/>
              <a:gd name="connsiteY5" fmla="*/ 169862 h 309562"/>
              <a:gd name="connsiteX6" fmla="*/ 123825 w 247650"/>
              <a:gd name="connsiteY6" fmla="*/ 0 h 309562"/>
              <a:gd name="connsiteX7" fmla="*/ 193675 w 247650"/>
              <a:gd name="connsiteY7" fmla="*/ 69850 h 309562"/>
              <a:gd name="connsiteX8" fmla="*/ 123825 w 247650"/>
              <a:gd name="connsiteY8" fmla="*/ 139700 h 309562"/>
              <a:gd name="connsiteX9" fmla="*/ 53975 w 247650"/>
              <a:gd name="connsiteY9" fmla="*/ 69850 h 309562"/>
              <a:gd name="connsiteX10" fmla="*/ 123825 w 247650"/>
              <a:gd name="connsiteY10" fmla="*/ 0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2">
                <a:moveTo>
                  <a:pt x="124006" y="169862"/>
                </a:moveTo>
                <a:cubicBezTo>
                  <a:pt x="192174" y="169862"/>
                  <a:pt x="247650" y="225524"/>
                  <a:pt x="247650" y="293919"/>
                </a:cubicBezTo>
                <a:cubicBezTo>
                  <a:pt x="247650" y="309562"/>
                  <a:pt x="247650" y="309562"/>
                  <a:pt x="247650" y="309562"/>
                </a:cubicBezTo>
                <a:cubicBezTo>
                  <a:pt x="0" y="309562"/>
                  <a:pt x="0" y="309562"/>
                  <a:pt x="0" y="309562"/>
                </a:cubicBezTo>
                <a:cubicBezTo>
                  <a:pt x="0" y="293919"/>
                  <a:pt x="0" y="293919"/>
                  <a:pt x="0" y="293919"/>
                </a:cubicBezTo>
                <a:cubicBezTo>
                  <a:pt x="0" y="225524"/>
                  <a:pt x="55477" y="169862"/>
                  <a:pt x="124006" y="169862"/>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nvGrpSpPr>
          <p:cNvPr id="30" name="Group 29">
            <a:extLst>
              <a:ext uri="{FF2B5EF4-FFF2-40B4-BE49-F238E27FC236}">
                <a16:creationId xmlns:a16="http://schemas.microsoft.com/office/drawing/2014/main" id="{65FECCC2-4380-430E-9454-51994F1EF706}"/>
              </a:ext>
            </a:extLst>
          </p:cNvPr>
          <p:cNvGrpSpPr/>
          <p:nvPr/>
        </p:nvGrpSpPr>
        <p:grpSpPr>
          <a:xfrm>
            <a:off x="8498649" y="3317522"/>
            <a:ext cx="572584" cy="384244"/>
            <a:chOff x="10415588" y="3435935"/>
            <a:chExt cx="742950" cy="498573"/>
          </a:xfrm>
        </p:grpSpPr>
        <p:sp>
          <p:nvSpPr>
            <p:cNvPr id="78" name="Freeform: Shape 77">
              <a:extLst>
                <a:ext uri="{FF2B5EF4-FFF2-40B4-BE49-F238E27FC236}">
                  <a16:creationId xmlns:a16="http://schemas.microsoft.com/office/drawing/2014/main" id="{6B91501A-B0A0-496B-8868-A2B7F43E4C1F}"/>
                </a:ext>
              </a:extLst>
            </p:cNvPr>
            <p:cNvSpPr>
              <a:spLocks/>
            </p:cNvSpPr>
            <p:nvPr/>
          </p:nvSpPr>
          <p:spPr bwMode="auto">
            <a:xfrm>
              <a:off x="10415588" y="3435935"/>
              <a:ext cx="247650" cy="309562"/>
            </a:xfrm>
            <a:custGeom>
              <a:avLst/>
              <a:gdLst>
                <a:gd name="connsiteX0" fmla="*/ 124006 w 247650"/>
                <a:gd name="connsiteY0" fmla="*/ 169862 h 309562"/>
                <a:gd name="connsiteX1" fmla="*/ 247650 w 247650"/>
                <a:gd name="connsiteY1" fmla="*/ 293919 h 309562"/>
                <a:gd name="connsiteX2" fmla="*/ 247650 w 247650"/>
                <a:gd name="connsiteY2" fmla="*/ 309562 h 309562"/>
                <a:gd name="connsiteX3" fmla="*/ 0 w 247650"/>
                <a:gd name="connsiteY3" fmla="*/ 309562 h 309562"/>
                <a:gd name="connsiteX4" fmla="*/ 0 w 247650"/>
                <a:gd name="connsiteY4" fmla="*/ 293919 h 309562"/>
                <a:gd name="connsiteX5" fmla="*/ 124006 w 247650"/>
                <a:gd name="connsiteY5" fmla="*/ 169862 h 309562"/>
                <a:gd name="connsiteX6" fmla="*/ 123825 w 247650"/>
                <a:gd name="connsiteY6" fmla="*/ 0 h 309562"/>
                <a:gd name="connsiteX7" fmla="*/ 193675 w 247650"/>
                <a:gd name="connsiteY7" fmla="*/ 69850 h 309562"/>
                <a:gd name="connsiteX8" fmla="*/ 123825 w 247650"/>
                <a:gd name="connsiteY8" fmla="*/ 139700 h 309562"/>
                <a:gd name="connsiteX9" fmla="*/ 53975 w 247650"/>
                <a:gd name="connsiteY9" fmla="*/ 69850 h 309562"/>
                <a:gd name="connsiteX10" fmla="*/ 123825 w 247650"/>
                <a:gd name="connsiteY10" fmla="*/ 0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2">
                  <a:moveTo>
                    <a:pt x="124006" y="169862"/>
                  </a:moveTo>
                  <a:cubicBezTo>
                    <a:pt x="192174" y="169862"/>
                    <a:pt x="247650" y="225524"/>
                    <a:pt x="247650" y="293919"/>
                  </a:cubicBezTo>
                  <a:cubicBezTo>
                    <a:pt x="247650" y="309562"/>
                    <a:pt x="247650" y="309562"/>
                    <a:pt x="247650" y="309562"/>
                  </a:cubicBezTo>
                  <a:cubicBezTo>
                    <a:pt x="0" y="309562"/>
                    <a:pt x="0" y="309562"/>
                    <a:pt x="0" y="309562"/>
                  </a:cubicBezTo>
                  <a:cubicBezTo>
                    <a:pt x="0" y="293919"/>
                    <a:pt x="0" y="293919"/>
                    <a:pt x="0" y="293919"/>
                  </a:cubicBezTo>
                  <a:cubicBezTo>
                    <a:pt x="0" y="225524"/>
                    <a:pt x="55477" y="169862"/>
                    <a:pt x="124006" y="169862"/>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79" name="Freeform: Shape 78">
              <a:extLst>
                <a:ext uri="{FF2B5EF4-FFF2-40B4-BE49-F238E27FC236}">
                  <a16:creationId xmlns:a16="http://schemas.microsoft.com/office/drawing/2014/main" id="{C58B453D-C0EA-4422-B751-B8547512E7E5}"/>
                </a:ext>
              </a:extLst>
            </p:cNvPr>
            <p:cNvSpPr>
              <a:spLocks/>
            </p:cNvSpPr>
            <p:nvPr/>
          </p:nvSpPr>
          <p:spPr bwMode="auto">
            <a:xfrm>
              <a:off x="10663238" y="3624944"/>
              <a:ext cx="247650" cy="309564"/>
            </a:xfrm>
            <a:custGeom>
              <a:avLst/>
              <a:gdLst>
                <a:gd name="connsiteX0" fmla="*/ 123644 w 247650"/>
                <a:gd name="connsiteY0" fmla="*/ 169863 h 309563"/>
                <a:gd name="connsiteX1" fmla="*/ 247650 w 247650"/>
                <a:gd name="connsiteY1" fmla="*/ 293920 h 309563"/>
                <a:gd name="connsiteX2" fmla="*/ 247650 w 247650"/>
                <a:gd name="connsiteY2" fmla="*/ 309563 h 309563"/>
                <a:gd name="connsiteX3" fmla="*/ 0 w 247650"/>
                <a:gd name="connsiteY3" fmla="*/ 309563 h 309563"/>
                <a:gd name="connsiteX4" fmla="*/ 0 w 247650"/>
                <a:gd name="connsiteY4" fmla="*/ 293920 h 309563"/>
                <a:gd name="connsiteX5" fmla="*/ 123644 w 247650"/>
                <a:gd name="connsiteY5" fmla="*/ 169863 h 309563"/>
                <a:gd name="connsiteX6" fmla="*/ 123825 w 247650"/>
                <a:gd name="connsiteY6" fmla="*/ 0 h 309563"/>
                <a:gd name="connsiteX7" fmla="*/ 193675 w 247650"/>
                <a:gd name="connsiteY7" fmla="*/ 69850 h 309563"/>
                <a:gd name="connsiteX8" fmla="*/ 123825 w 247650"/>
                <a:gd name="connsiteY8" fmla="*/ 139700 h 309563"/>
                <a:gd name="connsiteX9" fmla="*/ 53975 w 247650"/>
                <a:gd name="connsiteY9" fmla="*/ 69850 h 309563"/>
                <a:gd name="connsiteX10" fmla="*/ 123825 w 247650"/>
                <a:gd name="connsiteY10"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3">
                  <a:moveTo>
                    <a:pt x="123644" y="169863"/>
                  </a:moveTo>
                  <a:cubicBezTo>
                    <a:pt x="192174" y="169863"/>
                    <a:pt x="247650" y="225525"/>
                    <a:pt x="247650" y="293920"/>
                  </a:cubicBezTo>
                  <a:cubicBezTo>
                    <a:pt x="247650" y="309563"/>
                    <a:pt x="247650" y="309563"/>
                    <a:pt x="247650" y="309563"/>
                  </a:cubicBezTo>
                  <a:cubicBezTo>
                    <a:pt x="0" y="309563"/>
                    <a:pt x="0" y="309563"/>
                    <a:pt x="0" y="309563"/>
                  </a:cubicBezTo>
                  <a:cubicBezTo>
                    <a:pt x="0" y="293920"/>
                    <a:pt x="0" y="293920"/>
                    <a:pt x="0" y="293920"/>
                  </a:cubicBezTo>
                  <a:cubicBezTo>
                    <a:pt x="0" y="225525"/>
                    <a:pt x="55476" y="169863"/>
                    <a:pt x="123644" y="169863"/>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82" name="Freeform: Shape 81">
              <a:extLst>
                <a:ext uri="{FF2B5EF4-FFF2-40B4-BE49-F238E27FC236}">
                  <a16:creationId xmlns:a16="http://schemas.microsoft.com/office/drawing/2014/main" id="{CFD295FA-69D9-4A78-B83C-1C4136C8504E}"/>
                </a:ext>
              </a:extLst>
            </p:cNvPr>
            <p:cNvSpPr>
              <a:spLocks/>
            </p:cNvSpPr>
            <p:nvPr/>
          </p:nvSpPr>
          <p:spPr bwMode="auto">
            <a:xfrm>
              <a:off x="10910888" y="3435935"/>
              <a:ext cx="247650" cy="309562"/>
            </a:xfrm>
            <a:custGeom>
              <a:avLst/>
              <a:gdLst>
                <a:gd name="connsiteX0" fmla="*/ 124006 w 247650"/>
                <a:gd name="connsiteY0" fmla="*/ 169862 h 309562"/>
                <a:gd name="connsiteX1" fmla="*/ 247650 w 247650"/>
                <a:gd name="connsiteY1" fmla="*/ 293919 h 309562"/>
                <a:gd name="connsiteX2" fmla="*/ 247650 w 247650"/>
                <a:gd name="connsiteY2" fmla="*/ 309562 h 309562"/>
                <a:gd name="connsiteX3" fmla="*/ 0 w 247650"/>
                <a:gd name="connsiteY3" fmla="*/ 309562 h 309562"/>
                <a:gd name="connsiteX4" fmla="*/ 0 w 247650"/>
                <a:gd name="connsiteY4" fmla="*/ 293919 h 309562"/>
                <a:gd name="connsiteX5" fmla="*/ 124006 w 247650"/>
                <a:gd name="connsiteY5" fmla="*/ 169862 h 309562"/>
                <a:gd name="connsiteX6" fmla="*/ 123825 w 247650"/>
                <a:gd name="connsiteY6" fmla="*/ 0 h 309562"/>
                <a:gd name="connsiteX7" fmla="*/ 193675 w 247650"/>
                <a:gd name="connsiteY7" fmla="*/ 69850 h 309562"/>
                <a:gd name="connsiteX8" fmla="*/ 123825 w 247650"/>
                <a:gd name="connsiteY8" fmla="*/ 139700 h 309562"/>
                <a:gd name="connsiteX9" fmla="*/ 53975 w 247650"/>
                <a:gd name="connsiteY9" fmla="*/ 69850 h 309562"/>
                <a:gd name="connsiteX10" fmla="*/ 123825 w 247650"/>
                <a:gd name="connsiteY10" fmla="*/ 0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2">
                  <a:moveTo>
                    <a:pt x="124006" y="169862"/>
                  </a:moveTo>
                  <a:cubicBezTo>
                    <a:pt x="192174" y="169862"/>
                    <a:pt x="247650" y="225524"/>
                    <a:pt x="247650" y="293919"/>
                  </a:cubicBezTo>
                  <a:cubicBezTo>
                    <a:pt x="247650" y="309562"/>
                    <a:pt x="247650" y="309562"/>
                    <a:pt x="247650" y="309562"/>
                  </a:cubicBezTo>
                  <a:cubicBezTo>
                    <a:pt x="0" y="309562"/>
                    <a:pt x="0" y="309562"/>
                    <a:pt x="0" y="309562"/>
                  </a:cubicBezTo>
                  <a:cubicBezTo>
                    <a:pt x="0" y="293919"/>
                    <a:pt x="0" y="293919"/>
                    <a:pt x="0" y="293919"/>
                  </a:cubicBezTo>
                  <a:cubicBezTo>
                    <a:pt x="0" y="225524"/>
                    <a:pt x="55477" y="169862"/>
                    <a:pt x="124006" y="169862"/>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sp>
        <p:nvSpPr>
          <p:cNvPr id="83" name="Freeform: Shape 82">
            <a:extLst>
              <a:ext uri="{FF2B5EF4-FFF2-40B4-BE49-F238E27FC236}">
                <a16:creationId xmlns:a16="http://schemas.microsoft.com/office/drawing/2014/main" id="{B9F0201E-B241-409B-B803-0932828E1AF7}"/>
              </a:ext>
            </a:extLst>
          </p:cNvPr>
          <p:cNvSpPr>
            <a:spLocks/>
          </p:cNvSpPr>
          <p:nvPr/>
        </p:nvSpPr>
        <p:spPr bwMode="auto">
          <a:xfrm>
            <a:off x="3258209" y="3323581"/>
            <a:ext cx="297702" cy="372126"/>
          </a:xfrm>
          <a:custGeom>
            <a:avLst/>
            <a:gdLst>
              <a:gd name="connsiteX0" fmla="*/ 124006 w 247650"/>
              <a:gd name="connsiteY0" fmla="*/ 169862 h 309562"/>
              <a:gd name="connsiteX1" fmla="*/ 247650 w 247650"/>
              <a:gd name="connsiteY1" fmla="*/ 293919 h 309562"/>
              <a:gd name="connsiteX2" fmla="*/ 247650 w 247650"/>
              <a:gd name="connsiteY2" fmla="*/ 309562 h 309562"/>
              <a:gd name="connsiteX3" fmla="*/ 0 w 247650"/>
              <a:gd name="connsiteY3" fmla="*/ 309562 h 309562"/>
              <a:gd name="connsiteX4" fmla="*/ 0 w 247650"/>
              <a:gd name="connsiteY4" fmla="*/ 293919 h 309562"/>
              <a:gd name="connsiteX5" fmla="*/ 124006 w 247650"/>
              <a:gd name="connsiteY5" fmla="*/ 169862 h 309562"/>
              <a:gd name="connsiteX6" fmla="*/ 123825 w 247650"/>
              <a:gd name="connsiteY6" fmla="*/ 0 h 309562"/>
              <a:gd name="connsiteX7" fmla="*/ 193675 w 247650"/>
              <a:gd name="connsiteY7" fmla="*/ 69850 h 309562"/>
              <a:gd name="connsiteX8" fmla="*/ 123825 w 247650"/>
              <a:gd name="connsiteY8" fmla="*/ 139700 h 309562"/>
              <a:gd name="connsiteX9" fmla="*/ 53975 w 247650"/>
              <a:gd name="connsiteY9" fmla="*/ 69850 h 309562"/>
              <a:gd name="connsiteX10" fmla="*/ 123825 w 247650"/>
              <a:gd name="connsiteY10" fmla="*/ 0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2">
                <a:moveTo>
                  <a:pt x="124006" y="169862"/>
                </a:moveTo>
                <a:cubicBezTo>
                  <a:pt x="192174" y="169862"/>
                  <a:pt x="247650" y="225524"/>
                  <a:pt x="247650" y="293919"/>
                </a:cubicBezTo>
                <a:cubicBezTo>
                  <a:pt x="247650" y="309562"/>
                  <a:pt x="247650" y="309562"/>
                  <a:pt x="247650" y="309562"/>
                </a:cubicBezTo>
                <a:cubicBezTo>
                  <a:pt x="0" y="309562"/>
                  <a:pt x="0" y="309562"/>
                  <a:pt x="0" y="309562"/>
                </a:cubicBezTo>
                <a:cubicBezTo>
                  <a:pt x="0" y="293919"/>
                  <a:pt x="0" y="293919"/>
                  <a:pt x="0" y="293919"/>
                </a:cubicBezTo>
                <a:cubicBezTo>
                  <a:pt x="0" y="225524"/>
                  <a:pt x="55477" y="169862"/>
                  <a:pt x="124006" y="169862"/>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nvGrpSpPr>
          <p:cNvPr id="84" name="Group 83">
            <a:extLst>
              <a:ext uri="{FF2B5EF4-FFF2-40B4-BE49-F238E27FC236}">
                <a16:creationId xmlns:a16="http://schemas.microsoft.com/office/drawing/2014/main" id="{43C2F2C9-BD50-4170-8DB7-7A2C13BAE207}"/>
              </a:ext>
            </a:extLst>
          </p:cNvPr>
          <p:cNvGrpSpPr/>
          <p:nvPr/>
        </p:nvGrpSpPr>
        <p:grpSpPr>
          <a:xfrm>
            <a:off x="4913396" y="3317522"/>
            <a:ext cx="572584" cy="384244"/>
            <a:chOff x="10415588" y="3435935"/>
            <a:chExt cx="742950" cy="498573"/>
          </a:xfrm>
        </p:grpSpPr>
        <p:sp>
          <p:nvSpPr>
            <p:cNvPr id="85" name="Freeform: Shape 84">
              <a:extLst>
                <a:ext uri="{FF2B5EF4-FFF2-40B4-BE49-F238E27FC236}">
                  <a16:creationId xmlns:a16="http://schemas.microsoft.com/office/drawing/2014/main" id="{86892BBE-183D-4F31-A58F-16DEFACD9CDF}"/>
                </a:ext>
              </a:extLst>
            </p:cNvPr>
            <p:cNvSpPr>
              <a:spLocks/>
            </p:cNvSpPr>
            <p:nvPr/>
          </p:nvSpPr>
          <p:spPr bwMode="auto">
            <a:xfrm>
              <a:off x="10415588" y="3435935"/>
              <a:ext cx="247650" cy="309562"/>
            </a:xfrm>
            <a:custGeom>
              <a:avLst/>
              <a:gdLst>
                <a:gd name="connsiteX0" fmla="*/ 124006 w 247650"/>
                <a:gd name="connsiteY0" fmla="*/ 169862 h 309562"/>
                <a:gd name="connsiteX1" fmla="*/ 247650 w 247650"/>
                <a:gd name="connsiteY1" fmla="*/ 293919 h 309562"/>
                <a:gd name="connsiteX2" fmla="*/ 247650 w 247650"/>
                <a:gd name="connsiteY2" fmla="*/ 309562 h 309562"/>
                <a:gd name="connsiteX3" fmla="*/ 0 w 247650"/>
                <a:gd name="connsiteY3" fmla="*/ 309562 h 309562"/>
                <a:gd name="connsiteX4" fmla="*/ 0 w 247650"/>
                <a:gd name="connsiteY4" fmla="*/ 293919 h 309562"/>
                <a:gd name="connsiteX5" fmla="*/ 124006 w 247650"/>
                <a:gd name="connsiteY5" fmla="*/ 169862 h 309562"/>
                <a:gd name="connsiteX6" fmla="*/ 123825 w 247650"/>
                <a:gd name="connsiteY6" fmla="*/ 0 h 309562"/>
                <a:gd name="connsiteX7" fmla="*/ 193675 w 247650"/>
                <a:gd name="connsiteY7" fmla="*/ 69850 h 309562"/>
                <a:gd name="connsiteX8" fmla="*/ 123825 w 247650"/>
                <a:gd name="connsiteY8" fmla="*/ 139700 h 309562"/>
                <a:gd name="connsiteX9" fmla="*/ 53975 w 247650"/>
                <a:gd name="connsiteY9" fmla="*/ 69850 h 309562"/>
                <a:gd name="connsiteX10" fmla="*/ 123825 w 247650"/>
                <a:gd name="connsiteY10" fmla="*/ 0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2">
                  <a:moveTo>
                    <a:pt x="124006" y="169862"/>
                  </a:moveTo>
                  <a:cubicBezTo>
                    <a:pt x="192174" y="169862"/>
                    <a:pt x="247650" y="225524"/>
                    <a:pt x="247650" y="293919"/>
                  </a:cubicBezTo>
                  <a:cubicBezTo>
                    <a:pt x="247650" y="309562"/>
                    <a:pt x="247650" y="309562"/>
                    <a:pt x="247650" y="309562"/>
                  </a:cubicBezTo>
                  <a:cubicBezTo>
                    <a:pt x="0" y="309562"/>
                    <a:pt x="0" y="309562"/>
                    <a:pt x="0" y="309562"/>
                  </a:cubicBezTo>
                  <a:cubicBezTo>
                    <a:pt x="0" y="293919"/>
                    <a:pt x="0" y="293919"/>
                    <a:pt x="0" y="293919"/>
                  </a:cubicBezTo>
                  <a:cubicBezTo>
                    <a:pt x="0" y="225524"/>
                    <a:pt x="55477" y="169862"/>
                    <a:pt x="124006" y="169862"/>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86" name="Freeform: Shape 85">
              <a:extLst>
                <a:ext uri="{FF2B5EF4-FFF2-40B4-BE49-F238E27FC236}">
                  <a16:creationId xmlns:a16="http://schemas.microsoft.com/office/drawing/2014/main" id="{964B964D-557F-431D-B946-EA75BC2383C2}"/>
                </a:ext>
              </a:extLst>
            </p:cNvPr>
            <p:cNvSpPr>
              <a:spLocks/>
            </p:cNvSpPr>
            <p:nvPr/>
          </p:nvSpPr>
          <p:spPr bwMode="auto">
            <a:xfrm>
              <a:off x="10663238" y="3624944"/>
              <a:ext cx="247650" cy="309564"/>
            </a:xfrm>
            <a:custGeom>
              <a:avLst/>
              <a:gdLst>
                <a:gd name="connsiteX0" fmla="*/ 123644 w 247650"/>
                <a:gd name="connsiteY0" fmla="*/ 169863 h 309563"/>
                <a:gd name="connsiteX1" fmla="*/ 247650 w 247650"/>
                <a:gd name="connsiteY1" fmla="*/ 293920 h 309563"/>
                <a:gd name="connsiteX2" fmla="*/ 247650 w 247650"/>
                <a:gd name="connsiteY2" fmla="*/ 309563 h 309563"/>
                <a:gd name="connsiteX3" fmla="*/ 0 w 247650"/>
                <a:gd name="connsiteY3" fmla="*/ 309563 h 309563"/>
                <a:gd name="connsiteX4" fmla="*/ 0 w 247650"/>
                <a:gd name="connsiteY4" fmla="*/ 293920 h 309563"/>
                <a:gd name="connsiteX5" fmla="*/ 123644 w 247650"/>
                <a:gd name="connsiteY5" fmla="*/ 169863 h 309563"/>
                <a:gd name="connsiteX6" fmla="*/ 123825 w 247650"/>
                <a:gd name="connsiteY6" fmla="*/ 0 h 309563"/>
                <a:gd name="connsiteX7" fmla="*/ 193675 w 247650"/>
                <a:gd name="connsiteY7" fmla="*/ 69850 h 309563"/>
                <a:gd name="connsiteX8" fmla="*/ 123825 w 247650"/>
                <a:gd name="connsiteY8" fmla="*/ 139700 h 309563"/>
                <a:gd name="connsiteX9" fmla="*/ 53975 w 247650"/>
                <a:gd name="connsiteY9" fmla="*/ 69850 h 309563"/>
                <a:gd name="connsiteX10" fmla="*/ 123825 w 247650"/>
                <a:gd name="connsiteY10"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3">
                  <a:moveTo>
                    <a:pt x="123644" y="169863"/>
                  </a:moveTo>
                  <a:cubicBezTo>
                    <a:pt x="192174" y="169863"/>
                    <a:pt x="247650" y="225525"/>
                    <a:pt x="247650" y="293920"/>
                  </a:cubicBezTo>
                  <a:cubicBezTo>
                    <a:pt x="247650" y="309563"/>
                    <a:pt x="247650" y="309563"/>
                    <a:pt x="247650" y="309563"/>
                  </a:cubicBezTo>
                  <a:cubicBezTo>
                    <a:pt x="0" y="309563"/>
                    <a:pt x="0" y="309563"/>
                    <a:pt x="0" y="309563"/>
                  </a:cubicBezTo>
                  <a:cubicBezTo>
                    <a:pt x="0" y="293920"/>
                    <a:pt x="0" y="293920"/>
                    <a:pt x="0" y="293920"/>
                  </a:cubicBezTo>
                  <a:cubicBezTo>
                    <a:pt x="0" y="225525"/>
                    <a:pt x="55476" y="169863"/>
                    <a:pt x="123644" y="169863"/>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87" name="Freeform: Shape 86">
              <a:extLst>
                <a:ext uri="{FF2B5EF4-FFF2-40B4-BE49-F238E27FC236}">
                  <a16:creationId xmlns:a16="http://schemas.microsoft.com/office/drawing/2014/main" id="{D79FDA22-CF34-43F5-96EA-F0A673DF1100}"/>
                </a:ext>
              </a:extLst>
            </p:cNvPr>
            <p:cNvSpPr>
              <a:spLocks/>
            </p:cNvSpPr>
            <p:nvPr/>
          </p:nvSpPr>
          <p:spPr bwMode="auto">
            <a:xfrm>
              <a:off x="10910888" y="3435935"/>
              <a:ext cx="247650" cy="309562"/>
            </a:xfrm>
            <a:custGeom>
              <a:avLst/>
              <a:gdLst>
                <a:gd name="connsiteX0" fmla="*/ 124006 w 247650"/>
                <a:gd name="connsiteY0" fmla="*/ 169862 h 309562"/>
                <a:gd name="connsiteX1" fmla="*/ 247650 w 247650"/>
                <a:gd name="connsiteY1" fmla="*/ 293919 h 309562"/>
                <a:gd name="connsiteX2" fmla="*/ 247650 w 247650"/>
                <a:gd name="connsiteY2" fmla="*/ 309562 h 309562"/>
                <a:gd name="connsiteX3" fmla="*/ 0 w 247650"/>
                <a:gd name="connsiteY3" fmla="*/ 309562 h 309562"/>
                <a:gd name="connsiteX4" fmla="*/ 0 w 247650"/>
                <a:gd name="connsiteY4" fmla="*/ 293919 h 309562"/>
                <a:gd name="connsiteX5" fmla="*/ 124006 w 247650"/>
                <a:gd name="connsiteY5" fmla="*/ 169862 h 309562"/>
                <a:gd name="connsiteX6" fmla="*/ 123825 w 247650"/>
                <a:gd name="connsiteY6" fmla="*/ 0 h 309562"/>
                <a:gd name="connsiteX7" fmla="*/ 193675 w 247650"/>
                <a:gd name="connsiteY7" fmla="*/ 69850 h 309562"/>
                <a:gd name="connsiteX8" fmla="*/ 123825 w 247650"/>
                <a:gd name="connsiteY8" fmla="*/ 139700 h 309562"/>
                <a:gd name="connsiteX9" fmla="*/ 53975 w 247650"/>
                <a:gd name="connsiteY9" fmla="*/ 69850 h 309562"/>
                <a:gd name="connsiteX10" fmla="*/ 123825 w 247650"/>
                <a:gd name="connsiteY10" fmla="*/ 0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2">
                  <a:moveTo>
                    <a:pt x="124006" y="169862"/>
                  </a:moveTo>
                  <a:cubicBezTo>
                    <a:pt x="192174" y="169862"/>
                    <a:pt x="247650" y="225524"/>
                    <a:pt x="247650" y="293919"/>
                  </a:cubicBezTo>
                  <a:cubicBezTo>
                    <a:pt x="247650" y="309562"/>
                    <a:pt x="247650" y="309562"/>
                    <a:pt x="247650" y="309562"/>
                  </a:cubicBezTo>
                  <a:cubicBezTo>
                    <a:pt x="0" y="309562"/>
                    <a:pt x="0" y="309562"/>
                    <a:pt x="0" y="309562"/>
                  </a:cubicBezTo>
                  <a:cubicBezTo>
                    <a:pt x="0" y="293919"/>
                    <a:pt x="0" y="293919"/>
                    <a:pt x="0" y="293919"/>
                  </a:cubicBezTo>
                  <a:cubicBezTo>
                    <a:pt x="0" y="225524"/>
                    <a:pt x="55477" y="169862"/>
                    <a:pt x="124006" y="169862"/>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sp>
        <p:nvSpPr>
          <p:cNvPr id="6" name="TextBox 5">
            <a:extLst>
              <a:ext uri="{FF2B5EF4-FFF2-40B4-BE49-F238E27FC236}">
                <a16:creationId xmlns:a16="http://schemas.microsoft.com/office/drawing/2014/main" id="{6CE52E6B-5872-6D45-BDF2-602CDDC2FCBE}"/>
              </a:ext>
            </a:extLst>
          </p:cNvPr>
          <p:cNvSpPr txBox="1"/>
          <p:nvPr/>
        </p:nvSpPr>
        <p:spPr>
          <a:xfrm>
            <a:off x="1707433" y="4359532"/>
            <a:ext cx="3787861" cy="246221"/>
          </a:xfrm>
          <a:prstGeom prst="rect">
            <a:avLst/>
          </a:prstGeom>
          <a:noFill/>
        </p:spPr>
        <p:txBody>
          <a:bodyPr wrap="square" lIns="0" tIns="0" rIns="0" bIns="0" rtlCol="0">
            <a:spAutoFit/>
          </a:bodyPr>
          <a:lstStyle/>
          <a:p>
            <a:pPr algn="ctr"/>
            <a:r>
              <a:rPr lang="en-GB" sz="1600">
                <a:latin typeface="+mj-lt"/>
              </a:rPr>
              <a:t>Data Governance Working Group</a:t>
            </a:r>
          </a:p>
        </p:txBody>
      </p:sp>
      <p:sp>
        <p:nvSpPr>
          <p:cNvPr id="74" name="TextBox 73">
            <a:extLst>
              <a:ext uri="{FF2B5EF4-FFF2-40B4-BE49-F238E27FC236}">
                <a16:creationId xmlns:a16="http://schemas.microsoft.com/office/drawing/2014/main" id="{F89D803B-B0A7-1C46-A3DE-2CC472D577A1}"/>
              </a:ext>
            </a:extLst>
          </p:cNvPr>
          <p:cNvSpPr txBox="1"/>
          <p:nvPr/>
        </p:nvSpPr>
        <p:spPr>
          <a:xfrm>
            <a:off x="6696707" y="4355308"/>
            <a:ext cx="3787861" cy="246221"/>
          </a:xfrm>
          <a:prstGeom prst="rect">
            <a:avLst/>
          </a:prstGeom>
          <a:noFill/>
        </p:spPr>
        <p:txBody>
          <a:bodyPr wrap="square" lIns="0" tIns="0" rIns="0" bIns="0" rtlCol="0">
            <a:spAutoFit/>
          </a:bodyPr>
          <a:lstStyle/>
          <a:p>
            <a:pPr algn="ctr"/>
            <a:r>
              <a:rPr lang="en-GB" sz="1600">
                <a:latin typeface="+mj-lt"/>
              </a:rPr>
              <a:t>Data Governance Working Group</a:t>
            </a:r>
          </a:p>
        </p:txBody>
      </p:sp>
      <p:sp>
        <p:nvSpPr>
          <p:cNvPr id="107" name="Freeform: Shape 106">
            <a:extLst>
              <a:ext uri="{FF2B5EF4-FFF2-40B4-BE49-F238E27FC236}">
                <a16:creationId xmlns:a16="http://schemas.microsoft.com/office/drawing/2014/main" id="{1A029DDF-174F-4AF9-AC7B-73AB4E5A63B8}"/>
              </a:ext>
            </a:extLst>
          </p:cNvPr>
          <p:cNvSpPr>
            <a:spLocks/>
          </p:cNvSpPr>
          <p:nvPr/>
        </p:nvSpPr>
        <p:spPr bwMode="auto">
          <a:xfrm>
            <a:off x="3057837" y="5223967"/>
            <a:ext cx="297702" cy="372126"/>
          </a:xfrm>
          <a:custGeom>
            <a:avLst/>
            <a:gdLst>
              <a:gd name="connsiteX0" fmla="*/ 124006 w 247650"/>
              <a:gd name="connsiteY0" fmla="*/ 169862 h 309562"/>
              <a:gd name="connsiteX1" fmla="*/ 247650 w 247650"/>
              <a:gd name="connsiteY1" fmla="*/ 293919 h 309562"/>
              <a:gd name="connsiteX2" fmla="*/ 247650 w 247650"/>
              <a:gd name="connsiteY2" fmla="*/ 309562 h 309562"/>
              <a:gd name="connsiteX3" fmla="*/ 0 w 247650"/>
              <a:gd name="connsiteY3" fmla="*/ 309562 h 309562"/>
              <a:gd name="connsiteX4" fmla="*/ 0 w 247650"/>
              <a:gd name="connsiteY4" fmla="*/ 293919 h 309562"/>
              <a:gd name="connsiteX5" fmla="*/ 124006 w 247650"/>
              <a:gd name="connsiteY5" fmla="*/ 169862 h 309562"/>
              <a:gd name="connsiteX6" fmla="*/ 123825 w 247650"/>
              <a:gd name="connsiteY6" fmla="*/ 0 h 309562"/>
              <a:gd name="connsiteX7" fmla="*/ 193675 w 247650"/>
              <a:gd name="connsiteY7" fmla="*/ 69850 h 309562"/>
              <a:gd name="connsiteX8" fmla="*/ 123825 w 247650"/>
              <a:gd name="connsiteY8" fmla="*/ 139700 h 309562"/>
              <a:gd name="connsiteX9" fmla="*/ 53975 w 247650"/>
              <a:gd name="connsiteY9" fmla="*/ 69850 h 309562"/>
              <a:gd name="connsiteX10" fmla="*/ 123825 w 247650"/>
              <a:gd name="connsiteY10" fmla="*/ 0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2">
                <a:moveTo>
                  <a:pt x="124006" y="169862"/>
                </a:moveTo>
                <a:cubicBezTo>
                  <a:pt x="192174" y="169862"/>
                  <a:pt x="247650" y="225524"/>
                  <a:pt x="247650" y="293919"/>
                </a:cubicBezTo>
                <a:cubicBezTo>
                  <a:pt x="247650" y="309562"/>
                  <a:pt x="247650" y="309562"/>
                  <a:pt x="247650" y="309562"/>
                </a:cubicBezTo>
                <a:cubicBezTo>
                  <a:pt x="0" y="309562"/>
                  <a:pt x="0" y="309562"/>
                  <a:pt x="0" y="309562"/>
                </a:cubicBezTo>
                <a:cubicBezTo>
                  <a:pt x="0" y="293919"/>
                  <a:pt x="0" y="293919"/>
                  <a:pt x="0" y="293919"/>
                </a:cubicBezTo>
                <a:cubicBezTo>
                  <a:pt x="0" y="225524"/>
                  <a:pt x="55477" y="169862"/>
                  <a:pt x="124006" y="169862"/>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nvGrpSpPr>
          <p:cNvPr id="109" name="Group 108">
            <a:extLst>
              <a:ext uri="{FF2B5EF4-FFF2-40B4-BE49-F238E27FC236}">
                <a16:creationId xmlns:a16="http://schemas.microsoft.com/office/drawing/2014/main" id="{2AA60079-28E9-417A-9989-3988D01133E6}"/>
              </a:ext>
            </a:extLst>
          </p:cNvPr>
          <p:cNvGrpSpPr/>
          <p:nvPr/>
        </p:nvGrpSpPr>
        <p:grpSpPr>
          <a:xfrm>
            <a:off x="5021624" y="5217908"/>
            <a:ext cx="572584" cy="384244"/>
            <a:chOff x="10415588" y="3435935"/>
            <a:chExt cx="742950" cy="498573"/>
          </a:xfrm>
        </p:grpSpPr>
        <p:sp>
          <p:nvSpPr>
            <p:cNvPr id="110" name="Freeform: Shape 109">
              <a:extLst>
                <a:ext uri="{FF2B5EF4-FFF2-40B4-BE49-F238E27FC236}">
                  <a16:creationId xmlns:a16="http://schemas.microsoft.com/office/drawing/2014/main" id="{7B4CAF2E-FA98-4C7F-B8C3-58345FD98614}"/>
                </a:ext>
              </a:extLst>
            </p:cNvPr>
            <p:cNvSpPr>
              <a:spLocks/>
            </p:cNvSpPr>
            <p:nvPr/>
          </p:nvSpPr>
          <p:spPr bwMode="auto">
            <a:xfrm>
              <a:off x="10415588" y="3435935"/>
              <a:ext cx="247650" cy="309562"/>
            </a:xfrm>
            <a:custGeom>
              <a:avLst/>
              <a:gdLst>
                <a:gd name="connsiteX0" fmla="*/ 124006 w 247650"/>
                <a:gd name="connsiteY0" fmla="*/ 169862 h 309562"/>
                <a:gd name="connsiteX1" fmla="*/ 247650 w 247650"/>
                <a:gd name="connsiteY1" fmla="*/ 293919 h 309562"/>
                <a:gd name="connsiteX2" fmla="*/ 247650 w 247650"/>
                <a:gd name="connsiteY2" fmla="*/ 309562 h 309562"/>
                <a:gd name="connsiteX3" fmla="*/ 0 w 247650"/>
                <a:gd name="connsiteY3" fmla="*/ 309562 h 309562"/>
                <a:gd name="connsiteX4" fmla="*/ 0 w 247650"/>
                <a:gd name="connsiteY4" fmla="*/ 293919 h 309562"/>
                <a:gd name="connsiteX5" fmla="*/ 124006 w 247650"/>
                <a:gd name="connsiteY5" fmla="*/ 169862 h 309562"/>
                <a:gd name="connsiteX6" fmla="*/ 123825 w 247650"/>
                <a:gd name="connsiteY6" fmla="*/ 0 h 309562"/>
                <a:gd name="connsiteX7" fmla="*/ 193675 w 247650"/>
                <a:gd name="connsiteY7" fmla="*/ 69850 h 309562"/>
                <a:gd name="connsiteX8" fmla="*/ 123825 w 247650"/>
                <a:gd name="connsiteY8" fmla="*/ 139700 h 309562"/>
                <a:gd name="connsiteX9" fmla="*/ 53975 w 247650"/>
                <a:gd name="connsiteY9" fmla="*/ 69850 h 309562"/>
                <a:gd name="connsiteX10" fmla="*/ 123825 w 247650"/>
                <a:gd name="connsiteY10" fmla="*/ 0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2">
                  <a:moveTo>
                    <a:pt x="124006" y="169862"/>
                  </a:moveTo>
                  <a:cubicBezTo>
                    <a:pt x="192174" y="169862"/>
                    <a:pt x="247650" y="225524"/>
                    <a:pt x="247650" y="293919"/>
                  </a:cubicBezTo>
                  <a:cubicBezTo>
                    <a:pt x="247650" y="309562"/>
                    <a:pt x="247650" y="309562"/>
                    <a:pt x="247650" y="309562"/>
                  </a:cubicBezTo>
                  <a:cubicBezTo>
                    <a:pt x="0" y="309562"/>
                    <a:pt x="0" y="309562"/>
                    <a:pt x="0" y="309562"/>
                  </a:cubicBezTo>
                  <a:cubicBezTo>
                    <a:pt x="0" y="293919"/>
                    <a:pt x="0" y="293919"/>
                    <a:pt x="0" y="293919"/>
                  </a:cubicBezTo>
                  <a:cubicBezTo>
                    <a:pt x="0" y="225524"/>
                    <a:pt x="55477" y="169862"/>
                    <a:pt x="124006" y="169862"/>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11" name="Freeform: Shape 110">
              <a:extLst>
                <a:ext uri="{FF2B5EF4-FFF2-40B4-BE49-F238E27FC236}">
                  <a16:creationId xmlns:a16="http://schemas.microsoft.com/office/drawing/2014/main" id="{A78BAD88-ED08-48B0-A218-2B3A7CB255D5}"/>
                </a:ext>
              </a:extLst>
            </p:cNvPr>
            <p:cNvSpPr>
              <a:spLocks/>
            </p:cNvSpPr>
            <p:nvPr/>
          </p:nvSpPr>
          <p:spPr bwMode="auto">
            <a:xfrm>
              <a:off x="10663238" y="3624944"/>
              <a:ext cx="247650" cy="309564"/>
            </a:xfrm>
            <a:custGeom>
              <a:avLst/>
              <a:gdLst>
                <a:gd name="connsiteX0" fmla="*/ 123644 w 247650"/>
                <a:gd name="connsiteY0" fmla="*/ 169863 h 309563"/>
                <a:gd name="connsiteX1" fmla="*/ 247650 w 247650"/>
                <a:gd name="connsiteY1" fmla="*/ 293920 h 309563"/>
                <a:gd name="connsiteX2" fmla="*/ 247650 w 247650"/>
                <a:gd name="connsiteY2" fmla="*/ 309563 h 309563"/>
                <a:gd name="connsiteX3" fmla="*/ 0 w 247650"/>
                <a:gd name="connsiteY3" fmla="*/ 309563 h 309563"/>
                <a:gd name="connsiteX4" fmla="*/ 0 w 247650"/>
                <a:gd name="connsiteY4" fmla="*/ 293920 h 309563"/>
                <a:gd name="connsiteX5" fmla="*/ 123644 w 247650"/>
                <a:gd name="connsiteY5" fmla="*/ 169863 h 309563"/>
                <a:gd name="connsiteX6" fmla="*/ 123825 w 247650"/>
                <a:gd name="connsiteY6" fmla="*/ 0 h 309563"/>
                <a:gd name="connsiteX7" fmla="*/ 193675 w 247650"/>
                <a:gd name="connsiteY7" fmla="*/ 69850 h 309563"/>
                <a:gd name="connsiteX8" fmla="*/ 123825 w 247650"/>
                <a:gd name="connsiteY8" fmla="*/ 139700 h 309563"/>
                <a:gd name="connsiteX9" fmla="*/ 53975 w 247650"/>
                <a:gd name="connsiteY9" fmla="*/ 69850 h 309563"/>
                <a:gd name="connsiteX10" fmla="*/ 123825 w 247650"/>
                <a:gd name="connsiteY10"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3">
                  <a:moveTo>
                    <a:pt x="123644" y="169863"/>
                  </a:moveTo>
                  <a:cubicBezTo>
                    <a:pt x="192174" y="169863"/>
                    <a:pt x="247650" y="225525"/>
                    <a:pt x="247650" y="293920"/>
                  </a:cubicBezTo>
                  <a:cubicBezTo>
                    <a:pt x="247650" y="309563"/>
                    <a:pt x="247650" y="309563"/>
                    <a:pt x="247650" y="309563"/>
                  </a:cubicBezTo>
                  <a:cubicBezTo>
                    <a:pt x="0" y="309563"/>
                    <a:pt x="0" y="309563"/>
                    <a:pt x="0" y="309563"/>
                  </a:cubicBezTo>
                  <a:cubicBezTo>
                    <a:pt x="0" y="293920"/>
                    <a:pt x="0" y="293920"/>
                    <a:pt x="0" y="293920"/>
                  </a:cubicBezTo>
                  <a:cubicBezTo>
                    <a:pt x="0" y="225525"/>
                    <a:pt x="55476" y="169863"/>
                    <a:pt x="123644" y="169863"/>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12" name="Freeform: Shape 111">
              <a:extLst>
                <a:ext uri="{FF2B5EF4-FFF2-40B4-BE49-F238E27FC236}">
                  <a16:creationId xmlns:a16="http://schemas.microsoft.com/office/drawing/2014/main" id="{1BC5DD4A-3B31-4DE0-A885-87CB9B106CAC}"/>
                </a:ext>
              </a:extLst>
            </p:cNvPr>
            <p:cNvSpPr>
              <a:spLocks/>
            </p:cNvSpPr>
            <p:nvPr/>
          </p:nvSpPr>
          <p:spPr bwMode="auto">
            <a:xfrm>
              <a:off x="10910888" y="3435935"/>
              <a:ext cx="247650" cy="309562"/>
            </a:xfrm>
            <a:custGeom>
              <a:avLst/>
              <a:gdLst>
                <a:gd name="connsiteX0" fmla="*/ 124006 w 247650"/>
                <a:gd name="connsiteY0" fmla="*/ 169862 h 309562"/>
                <a:gd name="connsiteX1" fmla="*/ 247650 w 247650"/>
                <a:gd name="connsiteY1" fmla="*/ 293919 h 309562"/>
                <a:gd name="connsiteX2" fmla="*/ 247650 w 247650"/>
                <a:gd name="connsiteY2" fmla="*/ 309562 h 309562"/>
                <a:gd name="connsiteX3" fmla="*/ 0 w 247650"/>
                <a:gd name="connsiteY3" fmla="*/ 309562 h 309562"/>
                <a:gd name="connsiteX4" fmla="*/ 0 w 247650"/>
                <a:gd name="connsiteY4" fmla="*/ 293919 h 309562"/>
                <a:gd name="connsiteX5" fmla="*/ 124006 w 247650"/>
                <a:gd name="connsiteY5" fmla="*/ 169862 h 309562"/>
                <a:gd name="connsiteX6" fmla="*/ 123825 w 247650"/>
                <a:gd name="connsiteY6" fmla="*/ 0 h 309562"/>
                <a:gd name="connsiteX7" fmla="*/ 193675 w 247650"/>
                <a:gd name="connsiteY7" fmla="*/ 69850 h 309562"/>
                <a:gd name="connsiteX8" fmla="*/ 123825 w 247650"/>
                <a:gd name="connsiteY8" fmla="*/ 139700 h 309562"/>
                <a:gd name="connsiteX9" fmla="*/ 53975 w 247650"/>
                <a:gd name="connsiteY9" fmla="*/ 69850 h 309562"/>
                <a:gd name="connsiteX10" fmla="*/ 123825 w 247650"/>
                <a:gd name="connsiteY10" fmla="*/ 0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2">
                  <a:moveTo>
                    <a:pt x="124006" y="169862"/>
                  </a:moveTo>
                  <a:cubicBezTo>
                    <a:pt x="192174" y="169862"/>
                    <a:pt x="247650" y="225524"/>
                    <a:pt x="247650" y="293919"/>
                  </a:cubicBezTo>
                  <a:cubicBezTo>
                    <a:pt x="247650" y="309562"/>
                    <a:pt x="247650" y="309562"/>
                    <a:pt x="247650" y="309562"/>
                  </a:cubicBezTo>
                  <a:cubicBezTo>
                    <a:pt x="0" y="309562"/>
                    <a:pt x="0" y="309562"/>
                    <a:pt x="0" y="309562"/>
                  </a:cubicBezTo>
                  <a:cubicBezTo>
                    <a:pt x="0" y="293919"/>
                    <a:pt x="0" y="293919"/>
                    <a:pt x="0" y="293919"/>
                  </a:cubicBezTo>
                  <a:cubicBezTo>
                    <a:pt x="0" y="225524"/>
                    <a:pt x="55477" y="169862"/>
                    <a:pt x="124006" y="169862"/>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sp>
        <p:nvSpPr>
          <p:cNvPr id="113" name="Freeform: Shape 112">
            <a:extLst>
              <a:ext uri="{FF2B5EF4-FFF2-40B4-BE49-F238E27FC236}">
                <a16:creationId xmlns:a16="http://schemas.microsoft.com/office/drawing/2014/main" id="{DE57E0ED-69DC-4751-9F85-F4E2C16641D0}"/>
              </a:ext>
            </a:extLst>
          </p:cNvPr>
          <p:cNvSpPr>
            <a:spLocks/>
          </p:cNvSpPr>
          <p:nvPr/>
        </p:nvSpPr>
        <p:spPr bwMode="auto">
          <a:xfrm>
            <a:off x="4037153" y="5223967"/>
            <a:ext cx="297702" cy="372126"/>
          </a:xfrm>
          <a:custGeom>
            <a:avLst/>
            <a:gdLst>
              <a:gd name="connsiteX0" fmla="*/ 124006 w 247650"/>
              <a:gd name="connsiteY0" fmla="*/ 169862 h 309562"/>
              <a:gd name="connsiteX1" fmla="*/ 247650 w 247650"/>
              <a:gd name="connsiteY1" fmla="*/ 293919 h 309562"/>
              <a:gd name="connsiteX2" fmla="*/ 247650 w 247650"/>
              <a:gd name="connsiteY2" fmla="*/ 309562 h 309562"/>
              <a:gd name="connsiteX3" fmla="*/ 0 w 247650"/>
              <a:gd name="connsiteY3" fmla="*/ 309562 h 309562"/>
              <a:gd name="connsiteX4" fmla="*/ 0 w 247650"/>
              <a:gd name="connsiteY4" fmla="*/ 293919 h 309562"/>
              <a:gd name="connsiteX5" fmla="*/ 124006 w 247650"/>
              <a:gd name="connsiteY5" fmla="*/ 169862 h 309562"/>
              <a:gd name="connsiteX6" fmla="*/ 123825 w 247650"/>
              <a:gd name="connsiteY6" fmla="*/ 0 h 309562"/>
              <a:gd name="connsiteX7" fmla="*/ 193675 w 247650"/>
              <a:gd name="connsiteY7" fmla="*/ 69850 h 309562"/>
              <a:gd name="connsiteX8" fmla="*/ 123825 w 247650"/>
              <a:gd name="connsiteY8" fmla="*/ 139700 h 309562"/>
              <a:gd name="connsiteX9" fmla="*/ 53975 w 247650"/>
              <a:gd name="connsiteY9" fmla="*/ 69850 h 309562"/>
              <a:gd name="connsiteX10" fmla="*/ 123825 w 247650"/>
              <a:gd name="connsiteY10" fmla="*/ 0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2">
                <a:moveTo>
                  <a:pt x="124006" y="169862"/>
                </a:moveTo>
                <a:cubicBezTo>
                  <a:pt x="192174" y="169862"/>
                  <a:pt x="247650" y="225524"/>
                  <a:pt x="247650" y="293919"/>
                </a:cubicBezTo>
                <a:cubicBezTo>
                  <a:pt x="247650" y="309562"/>
                  <a:pt x="247650" y="309562"/>
                  <a:pt x="247650" y="309562"/>
                </a:cubicBezTo>
                <a:cubicBezTo>
                  <a:pt x="0" y="309562"/>
                  <a:pt x="0" y="309562"/>
                  <a:pt x="0" y="309562"/>
                </a:cubicBezTo>
                <a:cubicBezTo>
                  <a:pt x="0" y="293919"/>
                  <a:pt x="0" y="293919"/>
                  <a:pt x="0" y="293919"/>
                </a:cubicBezTo>
                <a:cubicBezTo>
                  <a:pt x="0" y="225524"/>
                  <a:pt x="55477" y="169862"/>
                  <a:pt x="124006" y="169862"/>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14" name="Freeform: Shape 113">
            <a:extLst>
              <a:ext uri="{FF2B5EF4-FFF2-40B4-BE49-F238E27FC236}">
                <a16:creationId xmlns:a16="http://schemas.microsoft.com/office/drawing/2014/main" id="{9DFFF10C-24DE-442D-AB08-3896808025C7}"/>
              </a:ext>
            </a:extLst>
          </p:cNvPr>
          <p:cNvSpPr>
            <a:spLocks/>
          </p:cNvSpPr>
          <p:nvPr/>
        </p:nvSpPr>
        <p:spPr bwMode="auto">
          <a:xfrm>
            <a:off x="1819281" y="5223967"/>
            <a:ext cx="297702" cy="372126"/>
          </a:xfrm>
          <a:custGeom>
            <a:avLst/>
            <a:gdLst>
              <a:gd name="connsiteX0" fmla="*/ 124006 w 247650"/>
              <a:gd name="connsiteY0" fmla="*/ 169862 h 309562"/>
              <a:gd name="connsiteX1" fmla="*/ 247650 w 247650"/>
              <a:gd name="connsiteY1" fmla="*/ 293919 h 309562"/>
              <a:gd name="connsiteX2" fmla="*/ 247650 w 247650"/>
              <a:gd name="connsiteY2" fmla="*/ 309562 h 309562"/>
              <a:gd name="connsiteX3" fmla="*/ 0 w 247650"/>
              <a:gd name="connsiteY3" fmla="*/ 309562 h 309562"/>
              <a:gd name="connsiteX4" fmla="*/ 0 w 247650"/>
              <a:gd name="connsiteY4" fmla="*/ 293919 h 309562"/>
              <a:gd name="connsiteX5" fmla="*/ 124006 w 247650"/>
              <a:gd name="connsiteY5" fmla="*/ 169862 h 309562"/>
              <a:gd name="connsiteX6" fmla="*/ 123825 w 247650"/>
              <a:gd name="connsiteY6" fmla="*/ 0 h 309562"/>
              <a:gd name="connsiteX7" fmla="*/ 193675 w 247650"/>
              <a:gd name="connsiteY7" fmla="*/ 69850 h 309562"/>
              <a:gd name="connsiteX8" fmla="*/ 123825 w 247650"/>
              <a:gd name="connsiteY8" fmla="*/ 139700 h 309562"/>
              <a:gd name="connsiteX9" fmla="*/ 53975 w 247650"/>
              <a:gd name="connsiteY9" fmla="*/ 69850 h 309562"/>
              <a:gd name="connsiteX10" fmla="*/ 123825 w 247650"/>
              <a:gd name="connsiteY10" fmla="*/ 0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2">
                <a:moveTo>
                  <a:pt x="124006" y="169862"/>
                </a:moveTo>
                <a:cubicBezTo>
                  <a:pt x="192174" y="169862"/>
                  <a:pt x="247650" y="225524"/>
                  <a:pt x="247650" y="293919"/>
                </a:cubicBezTo>
                <a:cubicBezTo>
                  <a:pt x="247650" y="309562"/>
                  <a:pt x="247650" y="309562"/>
                  <a:pt x="247650" y="309562"/>
                </a:cubicBezTo>
                <a:cubicBezTo>
                  <a:pt x="0" y="309562"/>
                  <a:pt x="0" y="309562"/>
                  <a:pt x="0" y="309562"/>
                </a:cubicBezTo>
                <a:cubicBezTo>
                  <a:pt x="0" y="293919"/>
                  <a:pt x="0" y="293919"/>
                  <a:pt x="0" y="293919"/>
                </a:cubicBezTo>
                <a:cubicBezTo>
                  <a:pt x="0" y="225524"/>
                  <a:pt x="55477" y="169862"/>
                  <a:pt x="124006" y="169862"/>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15" name="Freeform: Shape 114">
            <a:extLst>
              <a:ext uri="{FF2B5EF4-FFF2-40B4-BE49-F238E27FC236}">
                <a16:creationId xmlns:a16="http://schemas.microsoft.com/office/drawing/2014/main" id="{66503FC9-573F-4121-B10C-633B9A41260D}"/>
              </a:ext>
            </a:extLst>
          </p:cNvPr>
          <p:cNvSpPr>
            <a:spLocks/>
          </p:cNvSpPr>
          <p:nvPr/>
        </p:nvSpPr>
        <p:spPr bwMode="auto">
          <a:xfrm>
            <a:off x="8068317" y="5223967"/>
            <a:ext cx="297702" cy="372126"/>
          </a:xfrm>
          <a:custGeom>
            <a:avLst/>
            <a:gdLst>
              <a:gd name="connsiteX0" fmla="*/ 124006 w 247650"/>
              <a:gd name="connsiteY0" fmla="*/ 169862 h 309562"/>
              <a:gd name="connsiteX1" fmla="*/ 247650 w 247650"/>
              <a:gd name="connsiteY1" fmla="*/ 293919 h 309562"/>
              <a:gd name="connsiteX2" fmla="*/ 247650 w 247650"/>
              <a:gd name="connsiteY2" fmla="*/ 309562 h 309562"/>
              <a:gd name="connsiteX3" fmla="*/ 0 w 247650"/>
              <a:gd name="connsiteY3" fmla="*/ 309562 h 309562"/>
              <a:gd name="connsiteX4" fmla="*/ 0 w 247650"/>
              <a:gd name="connsiteY4" fmla="*/ 293919 h 309562"/>
              <a:gd name="connsiteX5" fmla="*/ 124006 w 247650"/>
              <a:gd name="connsiteY5" fmla="*/ 169862 h 309562"/>
              <a:gd name="connsiteX6" fmla="*/ 123825 w 247650"/>
              <a:gd name="connsiteY6" fmla="*/ 0 h 309562"/>
              <a:gd name="connsiteX7" fmla="*/ 193675 w 247650"/>
              <a:gd name="connsiteY7" fmla="*/ 69850 h 309562"/>
              <a:gd name="connsiteX8" fmla="*/ 123825 w 247650"/>
              <a:gd name="connsiteY8" fmla="*/ 139700 h 309562"/>
              <a:gd name="connsiteX9" fmla="*/ 53975 w 247650"/>
              <a:gd name="connsiteY9" fmla="*/ 69850 h 309562"/>
              <a:gd name="connsiteX10" fmla="*/ 123825 w 247650"/>
              <a:gd name="connsiteY10" fmla="*/ 0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2">
                <a:moveTo>
                  <a:pt x="124006" y="169862"/>
                </a:moveTo>
                <a:cubicBezTo>
                  <a:pt x="192174" y="169862"/>
                  <a:pt x="247650" y="225524"/>
                  <a:pt x="247650" y="293919"/>
                </a:cubicBezTo>
                <a:cubicBezTo>
                  <a:pt x="247650" y="309562"/>
                  <a:pt x="247650" y="309562"/>
                  <a:pt x="247650" y="309562"/>
                </a:cubicBezTo>
                <a:cubicBezTo>
                  <a:pt x="0" y="309562"/>
                  <a:pt x="0" y="309562"/>
                  <a:pt x="0" y="309562"/>
                </a:cubicBezTo>
                <a:cubicBezTo>
                  <a:pt x="0" y="293919"/>
                  <a:pt x="0" y="293919"/>
                  <a:pt x="0" y="293919"/>
                </a:cubicBezTo>
                <a:cubicBezTo>
                  <a:pt x="0" y="225524"/>
                  <a:pt x="55477" y="169862"/>
                  <a:pt x="124006" y="169862"/>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nvGrpSpPr>
          <p:cNvPr id="116" name="Group 115">
            <a:extLst>
              <a:ext uri="{FF2B5EF4-FFF2-40B4-BE49-F238E27FC236}">
                <a16:creationId xmlns:a16="http://schemas.microsoft.com/office/drawing/2014/main" id="{BEFB0D8F-3640-494D-A452-343D9E28AC57}"/>
              </a:ext>
            </a:extLst>
          </p:cNvPr>
          <p:cNvGrpSpPr/>
          <p:nvPr/>
        </p:nvGrpSpPr>
        <p:grpSpPr>
          <a:xfrm>
            <a:off x="10047616" y="5217908"/>
            <a:ext cx="572584" cy="384244"/>
            <a:chOff x="10415588" y="3435935"/>
            <a:chExt cx="742950" cy="498573"/>
          </a:xfrm>
        </p:grpSpPr>
        <p:sp>
          <p:nvSpPr>
            <p:cNvPr id="117" name="Freeform: Shape 116">
              <a:extLst>
                <a:ext uri="{FF2B5EF4-FFF2-40B4-BE49-F238E27FC236}">
                  <a16:creationId xmlns:a16="http://schemas.microsoft.com/office/drawing/2014/main" id="{A49D6B3A-2923-4FCC-9AB9-FCF51687FC69}"/>
                </a:ext>
              </a:extLst>
            </p:cNvPr>
            <p:cNvSpPr>
              <a:spLocks/>
            </p:cNvSpPr>
            <p:nvPr/>
          </p:nvSpPr>
          <p:spPr bwMode="auto">
            <a:xfrm>
              <a:off x="10415588" y="3435935"/>
              <a:ext cx="247650" cy="309562"/>
            </a:xfrm>
            <a:custGeom>
              <a:avLst/>
              <a:gdLst>
                <a:gd name="connsiteX0" fmla="*/ 124006 w 247650"/>
                <a:gd name="connsiteY0" fmla="*/ 169862 h 309562"/>
                <a:gd name="connsiteX1" fmla="*/ 247650 w 247650"/>
                <a:gd name="connsiteY1" fmla="*/ 293919 h 309562"/>
                <a:gd name="connsiteX2" fmla="*/ 247650 w 247650"/>
                <a:gd name="connsiteY2" fmla="*/ 309562 h 309562"/>
                <a:gd name="connsiteX3" fmla="*/ 0 w 247650"/>
                <a:gd name="connsiteY3" fmla="*/ 309562 h 309562"/>
                <a:gd name="connsiteX4" fmla="*/ 0 w 247650"/>
                <a:gd name="connsiteY4" fmla="*/ 293919 h 309562"/>
                <a:gd name="connsiteX5" fmla="*/ 124006 w 247650"/>
                <a:gd name="connsiteY5" fmla="*/ 169862 h 309562"/>
                <a:gd name="connsiteX6" fmla="*/ 123825 w 247650"/>
                <a:gd name="connsiteY6" fmla="*/ 0 h 309562"/>
                <a:gd name="connsiteX7" fmla="*/ 193675 w 247650"/>
                <a:gd name="connsiteY7" fmla="*/ 69850 h 309562"/>
                <a:gd name="connsiteX8" fmla="*/ 123825 w 247650"/>
                <a:gd name="connsiteY8" fmla="*/ 139700 h 309562"/>
                <a:gd name="connsiteX9" fmla="*/ 53975 w 247650"/>
                <a:gd name="connsiteY9" fmla="*/ 69850 h 309562"/>
                <a:gd name="connsiteX10" fmla="*/ 123825 w 247650"/>
                <a:gd name="connsiteY10" fmla="*/ 0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2">
                  <a:moveTo>
                    <a:pt x="124006" y="169862"/>
                  </a:moveTo>
                  <a:cubicBezTo>
                    <a:pt x="192174" y="169862"/>
                    <a:pt x="247650" y="225524"/>
                    <a:pt x="247650" y="293919"/>
                  </a:cubicBezTo>
                  <a:cubicBezTo>
                    <a:pt x="247650" y="309562"/>
                    <a:pt x="247650" y="309562"/>
                    <a:pt x="247650" y="309562"/>
                  </a:cubicBezTo>
                  <a:cubicBezTo>
                    <a:pt x="0" y="309562"/>
                    <a:pt x="0" y="309562"/>
                    <a:pt x="0" y="309562"/>
                  </a:cubicBezTo>
                  <a:cubicBezTo>
                    <a:pt x="0" y="293919"/>
                    <a:pt x="0" y="293919"/>
                    <a:pt x="0" y="293919"/>
                  </a:cubicBezTo>
                  <a:cubicBezTo>
                    <a:pt x="0" y="225524"/>
                    <a:pt x="55477" y="169862"/>
                    <a:pt x="124006" y="169862"/>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18" name="Freeform: Shape 117">
              <a:extLst>
                <a:ext uri="{FF2B5EF4-FFF2-40B4-BE49-F238E27FC236}">
                  <a16:creationId xmlns:a16="http://schemas.microsoft.com/office/drawing/2014/main" id="{DFA6B3F2-01E3-4627-B420-4CF4E307A3F6}"/>
                </a:ext>
              </a:extLst>
            </p:cNvPr>
            <p:cNvSpPr>
              <a:spLocks/>
            </p:cNvSpPr>
            <p:nvPr/>
          </p:nvSpPr>
          <p:spPr bwMode="auto">
            <a:xfrm>
              <a:off x="10663238" y="3624944"/>
              <a:ext cx="247650" cy="309564"/>
            </a:xfrm>
            <a:custGeom>
              <a:avLst/>
              <a:gdLst>
                <a:gd name="connsiteX0" fmla="*/ 123644 w 247650"/>
                <a:gd name="connsiteY0" fmla="*/ 169863 h 309563"/>
                <a:gd name="connsiteX1" fmla="*/ 247650 w 247650"/>
                <a:gd name="connsiteY1" fmla="*/ 293920 h 309563"/>
                <a:gd name="connsiteX2" fmla="*/ 247650 w 247650"/>
                <a:gd name="connsiteY2" fmla="*/ 309563 h 309563"/>
                <a:gd name="connsiteX3" fmla="*/ 0 w 247650"/>
                <a:gd name="connsiteY3" fmla="*/ 309563 h 309563"/>
                <a:gd name="connsiteX4" fmla="*/ 0 w 247650"/>
                <a:gd name="connsiteY4" fmla="*/ 293920 h 309563"/>
                <a:gd name="connsiteX5" fmla="*/ 123644 w 247650"/>
                <a:gd name="connsiteY5" fmla="*/ 169863 h 309563"/>
                <a:gd name="connsiteX6" fmla="*/ 123825 w 247650"/>
                <a:gd name="connsiteY6" fmla="*/ 0 h 309563"/>
                <a:gd name="connsiteX7" fmla="*/ 193675 w 247650"/>
                <a:gd name="connsiteY7" fmla="*/ 69850 h 309563"/>
                <a:gd name="connsiteX8" fmla="*/ 123825 w 247650"/>
                <a:gd name="connsiteY8" fmla="*/ 139700 h 309563"/>
                <a:gd name="connsiteX9" fmla="*/ 53975 w 247650"/>
                <a:gd name="connsiteY9" fmla="*/ 69850 h 309563"/>
                <a:gd name="connsiteX10" fmla="*/ 123825 w 247650"/>
                <a:gd name="connsiteY10"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3">
                  <a:moveTo>
                    <a:pt x="123644" y="169863"/>
                  </a:moveTo>
                  <a:cubicBezTo>
                    <a:pt x="192174" y="169863"/>
                    <a:pt x="247650" y="225525"/>
                    <a:pt x="247650" y="293920"/>
                  </a:cubicBezTo>
                  <a:cubicBezTo>
                    <a:pt x="247650" y="309563"/>
                    <a:pt x="247650" y="309563"/>
                    <a:pt x="247650" y="309563"/>
                  </a:cubicBezTo>
                  <a:cubicBezTo>
                    <a:pt x="0" y="309563"/>
                    <a:pt x="0" y="309563"/>
                    <a:pt x="0" y="309563"/>
                  </a:cubicBezTo>
                  <a:cubicBezTo>
                    <a:pt x="0" y="293920"/>
                    <a:pt x="0" y="293920"/>
                    <a:pt x="0" y="293920"/>
                  </a:cubicBezTo>
                  <a:cubicBezTo>
                    <a:pt x="0" y="225525"/>
                    <a:pt x="55476" y="169863"/>
                    <a:pt x="123644" y="169863"/>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19" name="Freeform: Shape 118">
              <a:extLst>
                <a:ext uri="{FF2B5EF4-FFF2-40B4-BE49-F238E27FC236}">
                  <a16:creationId xmlns:a16="http://schemas.microsoft.com/office/drawing/2014/main" id="{8F8DAD46-E54F-4DAC-8033-C4B2EAD45558}"/>
                </a:ext>
              </a:extLst>
            </p:cNvPr>
            <p:cNvSpPr>
              <a:spLocks/>
            </p:cNvSpPr>
            <p:nvPr/>
          </p:nvSpPr>
          <p:spPr bwMode="auto">
            <a:xfrm>
              <a:off x="10910888" y="3435935"/>
              <a:ext cx="247650" cy="309562"/>
            </a:xfrm>
            <a:custGeom>
              <a:avLst/>
              <a:gdLst>
                <a:gd name="connsiteX0" fmla="*/ 124006 w 247650"/>
                <a:gd name="connsiteY0" fmla="*/ 169862 h 309562"/>
                <a:gd name="connsiteX1" fmla="*/ 247650 w 247650"/>
                <a:gd name="connsiteY1" fmla="*/ 293919 h 309562"/>
                <a:gd name="connsiteX2" fmla="*/ 247650 w 247650"/>
                <a:gd name="connsiteY2" fmla="*/ 309562 h 309562"/>
                <a:gd name="connsiteX3" fmla="*/ 0 w 247650"/>
                <a:gd name="connsiteY3" fmla="*/ 309562 h 309562"/>
                <a:gd name="connsiteX4" fmla="*/ 0 w 247650"/>
                <a:gd name="connsiteY4" fmla="*/ 293919 h 309562"/>
                <a:gd name="connsiteX5" fmla="*/ 124006 w 247650"/>
                <a:gd name="connsiteY5" fmla="*/ 169862 h 309562"/>
                <a:gd name="connsiteX6" fmla="*/ 123825 w 247650"/>
                <a:gd name="connsiteY6" fmla="*/ 0 h 309562"/>
                <a:gd name="connsiteX7" fmla="*/ 193675 w 247650"/>
                <a:gd name="connsiteY7" fmla="*/ 69850 h 309562"/>
                <a:gd name="connsiteX8" fmla="*/ 123825 w 247650"/>
                <a:gd name="connsiteY8" fmla="*/ 139700 h 309562"/>
                <a:gd name="connsiteX9" fmla="*/ 53975 w 247650"/>
                <a:gd name="connsiteY9" fmla="*/ 69850 h 309562"/>
                <a:gd name="connsiteX10" fmla="*/ 123825 w 247650"/>
                <a:gd name="connsiteY10" fmla="*/ 0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2">
                  <a:moveTo>
                    <a:pt x="124006" y="169862"/>
                  </a:moveTo>
                  <a:cubicBezTo>
                    <a:pt x="192174" y="169862"/>
                    <a:pt x="247650" y="225524"/>
                    <a:pt x="247650" y="293919"/>
                  </a:cubicBezTo>
                  <a:cubicBezTo>
                    <a:pt x="247650" y="309562"/>
                    <a:pt x="247650" y="309562"/>
                    <a:pt x="247650" y="309562"/>
                  </a:cubicBezTo>
                  <a:cubicBezTo>
                    <a:pt x="0" y="309562"/>
                    <a:pt x="0" y="309562"/>
                    <a:pt x="0" y="309562"/>
                  </a:cubicBezTo>
                  <a:cubicBezTo>
                    <a:pt x="0" y="293919"/>
                    <a:pt x="0" y="293919"/>
                    <a:pt x="0" y="293919"/>
                  </a:cubicBezTo>
                  <a:cubicBezTo>
                    <a:pt x="0" y="225524"/>
                    <a:pt x="55477" y="169862"/>
                    <a:pt x="124006" y="169862"/>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sp>
        <p:nvSpPr>
          <p:cNvPr id="120" name="Freeform: Shape 119">
            <a:extLst>
              <a:ext uri="{FF2B5EF4-FFF2-40B4-BE49-F238E27FC236}">
                <a16:creationId xmlns:a16="http://schemas.microsoft.com/office/drawing/2014/main" id="{590F1795-999C-4F45-9175-063834AA3AE6}"/>
              </a:ext>
            </a:extLst>
          </p:cNvPr>
          <p:cNvSpPr>
            <a:spLocks/>
          </p:cNvSpPr>
          <p:nvPr/>
        </p:nvSpPr>
        <p:spPr bwMode="auto">
          <a:xfrm>
            <a:off x="9049727" y="5223967"/>
            <a:ext cx="297702" cy="372126"/>
          </a:xfrm>
          <a:custGeom>
            <a:avLst/>
            <a:gdLst>
              <a:gd name="connsiteX0" fmla="*/ 124006 w 247650"/>
              <a:gd name="connsiteY0" fmla="*/ 169862 h 309562"/>
              <a:gd name="connsiteX1" fmla="*/ 247650 w 247650"/>
              <a:gd name="connsiteY1" fmla="*/ 293919 h 309562"/>
              <a:gd name="connsiteX2" fmla="*/ 247650 w 247650"/>
              <a:gd name="connsiteY2" fmla="*/ 309562 h 309562"/>
              <a:gd name="connsiteX3" fmla="*/ 0 w 247650"/>
              <a:gd name="connsiteY3" fmla="*/ 309562 h 309562"/>
              <a:gd name="connsiteX4" fmla="*/ 0 w 247650"/>
              <a:gd name="connsiteY4" fmla="*/ 293919 h 309562"/>
              <a:gd name="connsiteX5" fmla="*/ 124006 w 247650"/>
              <a:gd name="connsiteY5" fmla="*/ 169862 h 309562"/>
              <a:gd name="connsiteX6" fmla="*/ 123825 w 247650"/>
              <a:gd name="connsiteY6" fmla="*/ 0 h 309562"/>
              <a:gd name="connsiteX7" fmla="*/ 193675 w 247650"/>
              <a:gd name="connsiteY7" fmla="*/ 69850 h 309562"/>
              <a:gd name="connsiteX8" fmla="*/ 123825 w 247650"/>
              <a:gd name="connsiteY8" fmla="*/ 139700 h 309562"/>
              <a:gd name="connsiteX9" fmla="*/ 53975 w 247650"/>
              <a:gd name="connsiteY9" fmla="*/ 69850 h 309562"/>
              <a:gd name="connsiteX10" fmla="*/ 123825 w 247650"/>
              <a:gd name="connsiteY10" fmla="*/ 0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2">
                <a:moveTo>
                  <a:pt x="124006" y="169862"/>
                </a:moveTo>
                <a:cubicBezTo>
                  <a:pt x="192174" y="169862"/>
                  <a:pt x="247650" y="225524"/>
                  <a:pt x="247650" y="293919"/>
                </a:cubicBezTo>
                <a:cubicBezTo>
                  <a:pt x="247650" y="309562"/>
                  <a:pt x="247650" y="309562"/>
                  <a:pt x="247650" y="309562"/>
                </a:cubicBezTo>
                <a:cubicBezTo>
                  <a:pt x="0" y="309562"/>
                  <a:pt x="0" y="309562"/>
                  <a:pt x="0" y="309562"/>
                </a:cubicBezTo>
                <a:cubicBezTo>
                  <a:pt x="0" y="293919"/>
                  <a:pt x="0" y="293919"/>
                  <a:pt x="0" y="293919"/>
                </a:cubicBezTo>
                <a:cubicBezTo>
                  <a:pt x="0" y="225524"/>
                  <a:pt x="55477" y="169862"/>
                  <a:pt x="124006" y="169862"/>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21" name="Freeform: Shape 120">
            <a:extLst>
              <a:ext uri="{FF2B5EF4-FFF2-40B4-BE49-F238E27FC236}">
                <a16:creationId xmlns:a16="http://schemas.microsoft.com/office/drawing/2014/main" id="{1593A09F-097A-45A2-A1C7-4595CFCBBA11}"/>
              </a:ext>
            </a:extLst>
          </p:cNvPr>
          <p:cNvSpPr>
            <a:spLocks/>
          </p:cNvSpPr>
          <p:nvPr/>
        </p:nvSpPr>
        <p:spPr bwMode="auto">
          <a:xfrm>
            <a:off x="6827667" y="5223967"/>
            <a:ext cx="297702" cy="372126"/>
          </a:xfrm>
          <a:custGeom>
            <a:avLst/>
            <a:gdLst>
              <a:gd name="connsiteX0" fmla="*/ 124006 w 247650"/>
              <a:gd name="connsiteY0" fmla="*/ 169862 h 309562"/>
              <a:gd name="connsiteX1" fmla="*/ 247650 w 247650"/>
              <a:gd name="connsiteY1" fmla="*/ 293919 h 309562"/>
              <a:gd name="connsiteX2" fmla="*/ 247650 w 247650"/>
              <a:gd name="connsiteY2" fmla="*/ 309562 h 309562"/>
              <a:gd name="connsiteX3" fmla="*/ 0 w 247650"/>
              <a:gd name="connsiteY3" fmla="*/ 309562 h 309562"/>
              <a:gd name="connsiteX4" fmla="*/ 0 w 247650"/>
              <a:gd name="connsiteY4" fmla="*/ 293919 h 309562"/>
              <a:gd name="connsiteX5" fmla="*/ 124006 w 247650"/>
              <a:gd name="connsiteY5" fmla="*/ 169862 h 309562"/>
              <a:gd name="connsiteX6" fmla="*/ 123825 w 247650"/>
              <a:gd name="connsiteY6" fmla="*/ 0 h 309562"/>
              <a:gd name="connsiteX7" fmla="*/ 193675 w 247650"/>
              <a:gd name="connsiteY7" fmla="*/ 69850 h 309562"/>
              <a:gd name="connsiteX8" fmla="*/ 123825 w 247650"/>
              <a:gd name="connsiteY8" fmla="*/ 139700 h 309562"/>
              <a:gd name="connsiteX9" fmla="*/ 53975 w 247650"/>
              <a:gd name="connsiteY9" fmla="*/ 69850 h 309562"/>
              <a:gd name="connsiteX10" fmla="*/ 123825 w 247650"/>
              <a:gd name="connsiteY10" fmla="*/ 0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2">
                <a:moveTo>
                  <a:pt x="124006" y="169862"/>
                </a:moveTo>
                <a:cubicBezTo>
                  <a:pt x="192174" y="169862"/>
                  <a:pt x="247650" y="225524"/>
                  <a:pt x="247650" y="293919"/>
                </a:cubicBezTo>
                <a:cubicBezTo>
                  <a:pt x="247650" y="309562"/>
                  <a:pt x="247650" y="309562"/>
                  <a:pt x="247650" y="309562"/>
                </a:cubicBezTo>
                <a:cubicBezTo>
                  <a:pt x="0" y="309562"/>
                  <a:pt x="0" y="309562"/>
                  <a:pt x="0" y="309562"/>
                </a:cubicBezTo>
                <a:cubicBezTo>
                  <a:pt x="0" y="293919"/>
                  <a:pt x="0" y="293919"/>
                  <a:pt x="0" y="293919"/>
                </a:cubicBezTo>
                <a:cubicBezTo>
                  <a:pt x="0" y="225524"/>
                  <a:pt x="55477" y="169862"/>
                  <a:pt x="124006" y="169862"/>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25234168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55286" y="492706"/>
            <a:ext cx="11029950" cy="532143"/>
          </a:xfrm>
        </p:spPr>
        <p:txBody>
          <a:bodyPr anchor="ctr"/>
          <a:lstStyle/>
          <a:p>
            <a:r>
              <a:rPr lang="en-GB" dirty="0">
                <a:solidFill>
                  <a:schemeClr val="tx1"/>
                </a:solidFill>
              </a:rPr>
              <a:t>Data entity based approach (guidance only) </a:t>
            </a:r>
          </a:p>
        </p:txBody>
      </p:sp>
      <p:sp>
        <p:nvSpPr>
          <p:cNvPr id="84" name="Rounded Rectangle 83"/>
          <p:cNvSpPr/>
          <p:nvPr/>
        </p:nvSpPr>
        <p:spPr bwMode="auto">
          <a:xfrm>
            <a:off x="588263" y="3192379"/>
            <a:ext cx="3291840" cy="3395439"/>
          </a:xfrm>
          <a:prstGeom prst="rect">
            <a:avLst/>
          </a:prstGeom>
          <a:solidFill>
            <a:schemeClr val="bg1"/>
          </a:solidFill>
          <a:ln w="12700" cap="flat" cmpd="sng" algn="ctr">
            <a:noFill/>
            <a:prstDash val="dash"/>
          </a:ln>
          <a:effectLst>
            <a:outerShdw blurRad="152400" algn="tl" rotWithShape="0">
              <a:schemeClr val="accent1">
                <a:alpha val="75000"/>
              </a:schemeClr>
            </a:outerShdw>
          </a:effectLst>
        </p:spPr>
        <p:txBody>
          <a:bodyPr vert="horz" wrap="square" lIns="91427" tIns="91440" rIns="91427" bIns="46630" numCol="1" rtlCol="0" anchor="t" anchorCtr="0" compatLnSpc="1">
            <a:prstTxWarp prst="textNoShape">
              <a:avLst/>
            </a:prstTxWarp>
          </a:bodyPr>
          <a:lstStyle/>
          <a:p>
            <a:pPr algn="ctr" defTabSz="914225" fontAlgn="base">
              <a:spcBef>
                <a:spcPct val="0"/>
              </a:spcBef>
              <a:spcAft>
                <a:spcPct val="0"/>
              </a:spcAft>
            </a:pPr>
            <a:r>
              <a:rPr lang="en-GB" sz="1600" dirty="0">
                <a:solidFill>
                  <a:schemeClr val="tx2"/>
                </a:solidFill>
                <a:latin typeface="+mj-lt"/>
              </a:rPr>
              <a:t>Customer</a:t>
            </a:r>
          </a:p>
        </p:txBody>
      </p:sp>
      <p:sp>
        <p:nvSpPr>
          <p:cNvPr id="5" name="Rounded Rectangle 4"/>
          <p:cNvSpPr/>
          <p:nvPr/>
        </p:nvSpPr>
        <p:spPr bwMode="auto">
          <a:xfrm>
            <a:off x="8324408" y="3168874"/>
            <a:ext cx="3291840" cy="3395439"/>
          </a:xfrm>
          <a:prstGeom prst="rect">
            <a:avLst/>
          </a:prstGeom>
          <a:solidFill>
            <a:schemeClr val="bg1"/>
          </a:solidFill>
          <a:ln w="12700" cap="flat" cmpd="sng" algn="ctr">
            <a:noFill/>
            <a:prstDash val="dash"/>
          </a:ln>
          <a:effectLst>
            <a:outerShdw blurRad="152400" algn="tl" rotWithShape="0">
              <a:schemeClr val="accent1">
                <a:alpha val="75000"/>
              </a:schemeClr>
            </a:outerShdw>
          </a:effectLst>
        </p:spPr>
        <p:txBody>
          <a:bodyPr vert="horz" wrap="square" lIns="91427" tIns="91440" rIns="91427" bIns="46630" numCol="1" rtlCol="0" anchor="t" anchorCtr="0" compatLnSpc="1">
            <a:prstTxWarp prst="textNoShape">
              <a:avLst/>
            </a:prstTxWarp>
          </a:bodyPr>
          <a:lstStyle/>
          <a:p>
            <a:pPr algn="ctr" defTabSz="914225" fontAlgn="base">
              <a:spcBef>
                <a:spcPct val="0"/>
              </a:spcBef>
              <a:spcAft>
                <a:spcPct val="0"/>
              </a:spcAft>
            </a:pPr>
            <a:r>
              <a:rPr lang="en-GB" sz="1600" dirty="0">
                <a:solidFill>
                  <a:schemeClr val="tx2"/>
                </a:solidFill>
                <a:latin typeface="+mj-lt"/>
              </a:rPr>
              <a:t>Orders</a:t>
            </a:r>
          </a:p>
        </p:txBody>
      </p:sp>
      <p:sp>
        <p:nvSpPr>
          <p:cNvPr id="6" name="Rounded Rectangle 5"/>
          <p:cNvSpPr/>
          <p:nvPr/>
        </p:nvSpPr>
        <p:spPr bwMode="auto">
          <a:xfrm>
            <a:off x="4456335" y="3186511"/>
            <a:ext cx="3291840" cy="3395439"/>
          </a:xfrm>
          <a:prstGeom prst="rect">
            <a:avLst/>
          </a:prstGeom>
          <a:solidFill>
            <a:schemeClr val="bg1"/>
          </a:solidFill>
          <a:ln w="12700" cap="flat" cmpd="sng" algn="ctr">
            <a:noFill/>
            <a:prstDash val="dash"/>
          </a:ln>
          <a:effectLst>
            <a:outerShdw blurRad="152400" algn="tl" rotWithShape="0">
              <a:schemeClr val="accent1">
                <a:alpha val="75000"/>
              </a:schemeClr>
            </a:outerShdw>
          </a:effectLst>
        </p:spPr>
        <p:txBody>
          <a:bodyPr vert="horz" wrap="square" lIns="91427" tIns="91440" rIns="91427" bIns="46630" numCol="1" rtlCol="0" anchor="t" anchorCtr="0" compatLnSpc="1">
            <a:prstTxWarp prst="textNoShape">
              <a:avLst/>
            </a:prstTxWarp>
          </a:bodyPr>
          <a:lstStyle/>
          <a:p>
            <a:pPr algn="ctr" defTabSz="914225" fontAlgn="base">
              <a:spcBef>
                <a:spcPct val="0"/>
              </a:spcBef>
              <a:spcAft>
                <a:spcPct val="0"/>
              </a:spcAft>
            </a:pPr>
            <a:r>
              <a:rPr lang="en-GB" sz="1600" dirty="0">
                <a:solidFill>
                  <a:schemeClr val="tx2"/>
                </a:solidFill>
                <a:latin typeface="+mj-lt"/>
              </a:rPr>
              <a:t>Product</a:t>
            </a:r>
          </a:p>
        </p:txBody>
      </p:sp>
      <p:sp>
        <p:nvSpPr>
          <p:cNvPr id="53" name="TextBox 52"/>
          <p:cNvSpPr txBox="1"/>
          <p:nvPr/>
        </p:nvSpPr>
        <p:spPr>
          <a:xfrm>
            <a:off x="4426653" y="2501254"/>
            <a:ext cx="3338696" cy="246221"/>
          </a:xfrm>
          <a:prstGeom prst="rect">
            <a:avLst/>
          </a:prstGeom>
          <a:noFill/>
        </p:spPr>
        <p:txBody>
          <a:bodyPr wrap="square" lIns="0" tIns="0" rIns="0" bIns="0" rtlCol="0">
            <a:spAutoFit/>
          </a:bodyPr>
          <a:lstStyle>
            <a:defPPr>
              <a:defRPr lang="en-US"/>
            </a:defPPr>
            <a:lvl1pPr algn="ctr">
              <a:defRPr sz="1600">
                <a:latin typeface="+mj-lt"/>
              </a:defRPr>
            </a:lvl1pPr>
          </a:lstStyle>
          <a:p>
            <a:r>
              <a:rPr lang="en-GB"/>
              <a:t>Enterprise Data Gov Control Board</a:t>
            </a:r>
          </a:p>
        </p:txBody>
      </p:sp>
      <p:sp>
        <p:nvSpPr>
          <p:cNvPr id="54" name="TextBox 53"/>
          <p:cNvSpPr txBox="1"/>
          <p:nvPr/>
        </p:nvSpPr>
        <p:spPr>
          <a:xfrm>
            <a:off x="584200" y="1266228"/>
            <a:ext cx="4481884" cy="723275"/>
          </a:xfrm>
          <a:prstGeom prst="rect">
            <a:avLst/>
          </a:prstGeom>
          <a:noFill/>
        </p:spPr>
        <p:txBody>
          <a:bodyPr wrap="square" lIns="0" tIns="0" rIns="0" bIns="0" rtlCol="0">
            <a:spAutoFit/>
          </a:bodyPr>
          <a:lstStyle/>
          <a:p>
            <a:pPr>
              <a:spcAft>
                <a:spcPts val="600"/>
              </a:spcAft>
            </a:pPr>
            <a:r>
              <a:rPr lang="en-GB" sz="1400" dirty="0"/>
              <a:t>Dispute resolution process to overcome disagreements</a:t>
            </a:r>
          </a:p>
          <a:p>
            <a:r>
              <a:rPr lang="en-GB" sz="1400" dirty="0"/>
              <a:t>Control board approval processes for data naming, integrity rules, policies…</a:t>
            </a:r>
          </a:p>
        </p:txBody>
      </p:sp>
      <p:sp>
        <p:nvSpPr>
          <p:cNvPr id="61" name="Rounded Rectangle 60"/>
          <p:cNvSpPr/>
          <p:nvPr/>
        </p:nvSpPr>
        <p:spPr bwMode="auto">
          <a:xfrm>
            <a:off x="6443701" y="1945829"/>
            <a:ext cx="741324" cy="507831"/>
          </a:xfrm>
          <a:prstGeom prst="rect">
            <a:avLst/>
          </a:prstGeom>
          <a:solidFill>
            <a:schemeClr val="accent1"/>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0" tIns="45720" rIns="0" bIns="45720" numCol="1" rtlCol="0" anchor="ctr" anchorCtr="0" compatLnSpc="1">
            <a:prstTxWarp prst="textNoShape">
              <a:avLst/>
            </a:prstTxWarp>
            <a:spAutoFit/>
          </a:bodyPr>
          <a:lstStyle/>
          <a:p>
            <a:pPr algn="ctr" defTabSz="858838" eaLnBrk="0" hangingPunct="0">
              <a:spcBef>
                <a:spcPct val="50000"/>
              </a:spcBef>
            </a:pPr>
            <a:r>
              <a:rPr lang="en-GB" sz="900" b="1">
                <a:solidFill>
                  <a:schemeClr val="bg1"/>
                </a:solidFill>
              </a:rPr>
              <a:t>Dispute resolution process</a:t>
            </a:r>
          </a:p>
        </p:txBody>
      </p:sp>
      <p:sp>
        <p:nvSpPr>
          <p:cNvPr id="77" name="TextBox 76"/>
          <p:cNvSpPr txBox="1"/>
          <p:nvPr/>
        </p:nvSpPr>
        <p:spPr>
          <a:xfrm>
            <a:off x="8221769" y="1558616"/>
            <a:ext cx="2704719" cy="430887"/>
          </a:xfrm>
          <a:prstGeom prst="rect">
            <a:avLst/>
          </a:prstGeom>
          <a:noFill/>
        </p:spPr>
        <p:txBody>
          <a:bodyPr wrap="square" lIns="0" tIns="0" rIns="0" bIns="0" rtlCol="0">
            <a:spAutoFit/>
          </a:bodyPr>
          <a:lstStyle/>
          <a:p>
            <a:pPr algn="ctr"/>
            <a:r>
              <a:rPr lang="en-GB" sz="1400" dirty="0"/>
              <a:t>Operating model is independent of location and line of business</a:t>
            </a:r>
          </a:p>
        </p:txBody>
      </p:sp>
      <p:sp>
        <p:nvSpPr>
          <p:cNvPr id="82" name="Text Box 11"/>
          <p:cNvSpPr txBox="1">
            <a:spLocks noChangeArrowheads="1"/>
          </p:cNvSpPr>
          <p:nvPr/>
        </p:nvSpPr>
        <p:spPr bwMode="auto">
          <a:xfrm>
            <a:off x="6328972" y="1266228"/>
            <a:ext cx="1377200" cy="430887"/>
          </a:xfrm>
          <a:prstGeom prst="rect">
            <a:avLst/>
          </a:prstGeom>
          <a:noFill/>
          <a:ln w="9525">
            <a:noFill/>
            <a:miter lim="800000"/>
            <a:headEnd/>
            <a:tailEnd/>
          </a:ln>
          <a:effectLst/>
        </p:spPr>
        <p:txBody>
          <a:bodyPr wrap="square" lIns="0" tIns="0" rIns="0" bIns="0">
            <a:spAutoFit/>
          </a:bodyPr>
          <a:lstStyle/>
          <a:p>
            <a:r>
              <a:rPr lang="en-GB" sz="1400"/>
              <a:t>Sponsor</a:t>
            </a:r>
          </a:p>
          <a:p>
            <a:r>
              <a:rPr lang="en-GB" sz="1400"/>
              <a:t>(CIO / CDO)</a:t>
            </a:r>
          </a:p>
        </p:txBody>
      </p:sp>
      <p:cxnSp>
        <p:nvCxnSpPr>
          <p:cNvPr id="83" name="Straight Connector 82"/>
          <p:cNvCxnSpPr>
            <a:cxnSpLocks/>
          </p:cNvCxnSpPr>
          <p:nvPr/>
        </p:nvCxnSpPr>
        <p:spPr bwMode="auto">
          <a:xfrm flipV="1">
            <a:off x="6107825" y="1685912"/>
            <a:ext cx="0" cy="188762"/>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nvGrpSpPr>
          <p:cNvPr id="116" name="Group 281">
            <a:extLst>
              <a:ext uri="{FF2B5EF4-FFF2-40B4-BE49-F238E27FC236}">
                <a16:creationId xmlns:a16="http://schemas.microsoft.com/office/drawing/2014/main" id="{51B11333-C0F4-434F-AEB0-9E51D1FB2C87}"/>
              </a:ext>
            </a:extLst>
          </p:cNvPr>
          <p:cNvGrpSpPr>
            <a:grpSpLocks noChangeAspect="1"/>
          </p:cNvGrpSpPr>
          <p:nvPr/>
        </p:nvGrpSpPr>
        <p:grpSpPr bwMode="auto">
          <a:xfrm>
            <a:off x="5848350" y="1942215"/>
            <a:ext cx="495300" cy="495300"/>
            <a:chOff x="7014" y="2783"/>
            <a:chExt cx="312" cy="312"/>
          </a:xfrm>
        </p:grpSpPr>
        <p:sp>
          <p:nvSpPr>
            <p:cNvPr id="120" name="Rectangle 282">
              <a:extLst>
                <a:ext uri="{FF2B5EF4-FFF2-40B4-BE49-F238E27FC236}">
                  <a16:creationId xmlns:a16="http://schemas.microsoft.com/office/drawing/2014/main" id="{9AAF2378-0855-4D18-A593-3E67A4F18F8C}"/>
                </a:ext>
              </a:extLst>
            </p:cNvPr>
            <p:cNvSpPr>
              <a:spLocks noChangeArrowheads="1"/>
            </p:cNvSpPr>
            <p:nvPr/>
          </p:nvSpPr>
          <p:spPr bwMode="auto">
            <a:xfrm>
              <a:off x="7014" y="2978"/>
              <a:ext cx="312" cy="117"/>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Oval 283">
              <a:extLst>
                <a:ext uri="{FF2B5EF4-FFF2-40B4-BE49-F238E27FC236}">
                  <a16:creationId xmlns:a16="http://schemas.microsoft.com/office/drawing/2014/main" id="{52E47F4F-AD83-4301-BE73-CF050E213377}"/>
                </a:ext>
              </a:extLst>
            </p:cNvPr>
            <p:cNvSpPr>
              <a:spLocks noChangeArrowheads="1"/>
            </p:cNvSpPr>
            <p:nvPr/>
          </p:nvSpPr>
          <p:spPr bwMode="auto">
            <a:xfrm>
              <a:off x="7053" y="2783"/>
              <a:ext cx="78" cy="78"/>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284">
              <a:extLst>
                <a:ext uri="{FF2B5EF4-FFF2-40B4-BE49-F238E27FC236}">
                  <a16:creationId xmlns:a16="http://schemas.microsoft.com/office/drawing/2014/main" id="{EAAB5301-0D31-476F-98E1-9B67F5D90D2F}"/>
                </a:ext>
              </a:extLst>
            </p:cNvPr>
            <p:cNvSpPr>
              <a:spLocks/>
            </p:cNvSpPr>
            <p:nvPr/>
          </p:nvSpPr>
          <p:spPr bwMode="auto">
            <a:xfrm>
              <a:off x="7014" y="2880"/>
              <a:ext cx="156" cy="79"/>
            </a:xfrm>
            <a:custGeom>
              <a:avLst/>
              <a:gdLst>
                <a:gd name="T0" fmla="*/ 0 w 683"/>
                <a:gd name="T1" fmla="*/ 342 h 342"/>
                <a:gd name="T2" fmla="*/ 342 w 683"/>
                <a:gd name="T3" fmla="*/ 0 h 342"/>
                <a:gd name="T4" fmla="*/ 683 w 683"/>
                <a:gd name="T5" fmla="*/ 342 h 342"/>
                <a:gd name="T6" fmla="*/ 0 w 683"/>
                <a:gd name="T7" fmla="*/ 342 h 342"/>
              </a:gdLst>
              <a:ahLst/>
              <a:cxnLst>
                <a:cxn ang="0">
                  <a:pos x="T0" y="T1"/>
                </a:cxn>
                <a:cxn ang="0">
                  <a:pos x="T2" y="T3"/>
                </a:cxn>
                <a:cxn ang="0">
                  <a:pos x="T4" y="T5"/>
                </a:cxn>
                <a:cxn ang="0">
                  <a:pos x="T6" y="T7"/>
                </a:cxn>
              </a:cxnLst>
              <a:rect l="0" t="0" r="r" b="b"/>
              <a:pathLst>
                <a:path w="683" h="342">
                  <a:moveTo>
                    <a:pt x="0" y="342"/>
                  </a:moveTo>
                  <a:cubicBezTo>
                    <a:pt x="0" y="153"/>
                    <a:pt x="153" y="0"/>
                    <a:pt x="342" y="0"/>
                  </a:cubicBezTo>
                  <a:cubicBezTo>
                    <a:pt x="530" y="0"/>
                    <a:pt x="683" y="153"/>
                    <a:pt x="683" y="342"/>
                  </a:cubicBezTo>
                  <a:lnTo>
                    <a:pt x="0" y="342"/>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Rectangle 285">
              <a:extLst>
                <a:ext uri="{FF2B5EF4-FFF2-40B4-BE49-F238E27FC236}">
                  <a16:creationId xmlns:a16="http://schemas.microsoft.com/office/drawing/2014/main" id="{7BC9000D-34D6-4112-BD5B-7D3CDDA16BD4}"/>
                </a:ext>
              </a:extLst>
            </p:cNvPr>
            <p:cNvSpPr>
              <a:spLocks noChangeArrowheads="1"/>
            </p:cNvSpPr>
            <p:nvPr/>
          </p:nvSpPr>
          <p:spPr bwMode="auto">
            <a:xfrm>
              <a:off x="7189" y="2929"/>
              <a:ext cx="137" cy="30"/>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9" name="Freeform: Shape 128">
            <a:extLst>
              <a:ext uri="{FF2B5EF4-FFF2-40B4-BE49-F238E27FC236}">
                <a16:creationId xmlns:a16="http://schemas.microsoft.com/office/drawing/2014/main" id="{AD5EF143-0B0B-4E3D-8F57-C675970B3DED}"/>
              </a:ext>
            </a:extLst>
          </p:cNvPr>
          <p:cNvSpPr>
            <a:spLocks noChangeArrowheads="1"/>
          </p:cNvSpPr>
          <p:nvPr/>
        </p:nvSpPr>
        <p:spPr bwMode="auto">
          <a:xfrm>
            <a:off x="5972175" y="1309987"/>
            <a:ext cx="247650" cy="279401"/>
          </a:xfrm>
          <a:custGeom>
            <a:avLst/>
            <a:gdLst>
              <a:gd name="connsiteX0" fmla="*/ 124007 w 247650"/>
              <a:gd name="connsiteY0" fmla="*/ 153988 h 279401"/>
              <a:gd name="connsiteX1" fmla="*/ 247650 w 247650"/>
              <a:gd name="connsiteY1" fmla="*/ 279401 h 279401"/>
              <a:gd name="connsiteX2" fmla="*/ 0 w 247650"/>
              <a:gd name="connsiteY2" fmla="*/ 279401 h 279401"/>
              <a:gd name="connsiteX3" fmla="*/ 124007 w 247650"/>
              <a:gd name="connsiteY3" fmla="*/ 153988 h 279401"/>
              <a:gd name="connsiteX4" fmla="*/ 123826 w 247650"/>
              <a:gd name="connsiteY4" fmla="*/ 0 h 279401"/>
              <a:gd name="connsiteX5" fmla="*/ 185739 w 247650"/>
              <a:gd name="connsiteY5" fmla="*/ 61913 h 279401"/>
              <a:gd name="connsiteX6" fmla="*/ 123826 w 247650"/>
              <a:gd name="connsiteY6" fmla="*/ 123826 h 279401"/>
              <a:gd name="connsiteX7" fmla="*/ 61913 w 247650"/>
              <a:gd name="connsiteY7" fmla="*/ 61913 h 279401"/>
              <a:gd name="connsiteX8" fmla="*/ 123826 w 247650"/>
              <a:gd name="connsiteY8" fmla="*/ 0 h 27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650" h="279401">
                <a:moveTo>
                  <a:pt x="124007" y="153988"/>
                </a:moveTo>
                <a:cubicBezTo>
                  <a:pt x="192174" y="153988"/>
                  <a:pt x="247650" y="210094"/>
                  <a:pt x="247650" y="279401"/>
                </a:cubicBezTo>
                <a:lnTo>
                  <a:pt x="0" y="279401"/>
                </a:lnTo>
                <a:cubicBezTo>
                  <a:pt x="0" y="210094"/>
                  <a:pt x="55476" y="153988"/>
                  <a:pt x="124007" y="153988"/>
                </a:cubicBezTo>
                <a:close/>
                <a:moveTo>
                  <a:pt x="123826" y="0"/>
                </a:moveTo>
                <a:cubicBezTo>
                  <a:pt x="158020" y="0"/>
                  <a:pt x="185739" y="27719"/>
                  <a:pt x="185739" y="61913"/>
                </a:cubicBezTo>
                <a:cubicBezTo>
                  <a:pt x="185739" y="96107"/>
                  <a:pt x="158020" y="123826"/>
                  <a:pt x="123826" y="123826"/>
                </a:cubicBezTo>
                <a:cubicBezTo>
                  <a:pt x="89632" y="123826"/>
                  <a:pt x="61913" y="96107"/>
                  <a:pt x="61913" y="61913"/>
                </a:cubicBezTo>
                <a:cubicBezTo>
                  <a:pt x="61913" y="27719"/>
                  <a:pt x="89632" y="0"/>
                  <a:pt x="123826"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grpSp>
        <p:nvGrpSpPr>
          <p:cNvPr id="25" name="Group 24">
            <a:extLst>
              <a:ext uri="{FF2B5EF4-FFF2-40B4-BE49-F238E27FC236}">
                <a16:creationId xmlns:a16="http://schemas.microsoft.com/office/drawing/2014/main" id="{8A9FA89C-A73A-47C5-8231-D64307577CC2}"/>
              </a:ext>
            </a:extLst>
          </p:cNvPr>
          <p:cNvGrpSpPr/>
          <p:nvPr/>
        </p:nvGrpSpPr>
        <p:grpSpPr>
          <a:xfrm>
            <a:off x="728293" y="3742570"/>
            <a:ext cx="3096772" cy="507831"/>
            <a:chOff x="728293" y="3500356"/>
            <a:chExt cx="3096772" cy="507831"/>
          </a:xfrm>
        </p:grpSpPr>
        <p:sp>
          <p:nvSpPr>
            <p:cNvPr id="87" name="Rectangle 86">
              <a:extLst>
                <a:ext uri="{FF2B5EF4-FFF2-40B4-BE49-F238E27FC236}">
                  <a16:creationId xmlns:a16="http://schemas.microsoft.com/office/drawing/2014/main" id="{519B2FD9-83B2-7143-B296-5C111D112C05}"/>
                </a:ext>
              </a:extLst>
            </p:cNvPr>
            <p:cNvSpPr/>
            <p:nvPr/>
          </p:nvSpPr>
          <p:spPr bwMode="auto">
            <a:xfrm>
              <a:off x="1530835" y="3500357"/>
              <a:ext cx="2294230" cy="507830"/>
            </a:xfrm>
            <a:prstGeom prst="rect">
              <a:avLst/>
            </a:prstGeom>
            <a:noFill/>
            <a:ln w="12700" cap="flat" cmpd="sng" algn="ctr">
              <a:solidFill>
                <a:schemeClr val="tx1"/>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700">
                <a:cs typeface="Arial" charset="0"/>
              </a:endParaRPr>
            </a:p>
          </p:txBody>
        </p:sp>
        <p:sp>
          <p:nvSpPr>
            <p:cNvPr id="91" name="Rectangle 90">
              <a:extLst>
                <a:ext uri="{FF2B5EF4-FFF2-40B4-BE49-F238E27FC236}">
                  <a16:creationId xmlns:a16="http://schemas.microsoft.com/office/drawing/2014/main" id="{46277109-AB41-AF4F-855B-28958D2F8964}"/>
                </a:ext>
              </a:extLst>
            </p:cNvPr>
            <p:cNvSpPr/>
            <p:nvPr/>
          </p:nvSpPr>
          <p:spPr>
            <a:xfrm>
              <a:off x="1590082" y="3527945"/>
              <a:ext cx="564395" cy="184666"/>
            </a:xfrm>
            <a:prstGeom prst="rect">
              <a:avLst/>
            </a:prstGeom>
          </p:spPr>
          <p:txBody>
            <a:bodyPr wrap="square" lIns="0" tIns="0" rIns="0" bIns="0">
              <a:spAutoFit/>
            </a:bodyPr>
            <a:lstStyle/>
            <a:p>
              <a:pPr algn="ctr"/>
              <a:r>
                <a:rPr lang="en-GB" sz="600">
                  <a:cs typeface="Arial" charset="0"/>
                </a:rPr>
                <a:t>Domain</a:t>
              </a:r>
            </a:p>
            <a:p>
              <a:pPr algn="ctr"/>
              <a:r>
                <a:rPr lang="en-GB" sz="600">
                  <a:cs typeface="Arial" charset="0"/>
                </a:rPr>
                <a:t>Data Steward(s)</a:t>
              </a:r>
            </a:p>
          </p:txBody>
        </p:sp>
        <p:sp>
          <p:nvSpPr>
            <p:cNvPr id="93" name="Rectangle 92">
              <a:extLst>
                <a:ext uri="{FF2B5EF4-FFF2-40B4-BE49-F238E27FC236}">
                  <a16:creationId xmlns:a16="http://schemas.microsoft.com/office/drawing/2014/main" id="{4F2BD8BF-44B5-794C-8F2B-A94845D2F87A}"/>
                </a:ext>
              </a:extLst>
            </p:cNvPr>
            <p:cNvSpPr/>
            <p:nvPr/>
          </p:nvSpPr>
          <p:spPr>
            <a:xfrm>
              <a:off x="3298253" y="3527945"/>
              <a:ext cx="516133" cy="184666"/>
            </a:xfrm>
            <a:prstGeom prst="rect">
              <a:avLst/>
            </a:prstGeom>
          </p:spPr>
          <p:txBody>
            <a:bodyPr wrap="square" lIns="0" tIns="0" rIns="0" bIns="0">
              <a:spAutoFit/>
            </a:bodyPr>
            <a:lstStyle/>
            <a:p>
              <a:pPr algn="ctr"/>
              <a:r>
                <a:rPr lang="en-GB" sz="600">
                  <a:cs typeface="Arial" charset="0"/>
                </a:rPr>
                <a:t>Business Domain SMEs</a:t>
              </a:r>
            </a:p>
          </p:txBody>
        </p:sp>
        <p:sp>
          <p:nvSpPr>
            <p:cNvPr id="94" name="Rectangle 93">
              <a:extLst>
                <a:ext uri="{FF2B5EF4-FFF2-40B4-BE49-F238E27FC236}">
                  <a16:creationId xmlns:a16="http://schemas.microsoft.com/office/drawing/2014/main" id="{05F1ED84-26B5-C04C-B732-0DD32C0749EE}"/>
                </a:ext>
              </a:extLst>
            </p:cNvPr>
            <p:cNvSpPr/>
            <p:nvPr/>
          </p:nvSpPr>
          <p:spPr>
            <a:xfrm>
              <a:off x="2832989" y="3527945"/>
              <a:ext cx="320772" cy="184666"/>
            </a:xfrm>
            <a:prstGeom prst="rect">
              <a:avLst/>
            </a:prstGeom>
          </p:spPr>
          <p:txBody>
            <a:bodyPr wrap="square" lIns="0" tIns="0" rIns="0" bIns="0">
              <a:spAutoFit/>
            </a:bodyPr>
            <a:lstStyle/>
            <a:p>
              <a:pPr algn="ctr"/>
              <a:r>
                <a:rPr lang="en-GB" sz="600">
                  <a:cs typeface="Arial" charset="0"/>
                </a:rPr>
                <a:t>IT Data Architect</a:t>
              </a:r>
            </a:p>
          </p:txBody>
        </p:sp>
        <p:sp>
          <p:nvSpPr>
            <p:cNvPr id="95" name="Rectangle 94">
              <a:extLst>
                <a:ext uri="{FF2B5EF4-FFF2-40B4-BE49-F238E27FC236}">
                  <a16:creationId xmlns:a16="http://schemas.microsoft.com/office/drawing/2014/main" id="{C5EEF81F-51CF-934A-97B8-008A0EEB33A5}"/>
                </a:ext>
              </a:extLst>
            </p:cNvPr>
            <p:cNvSpPr/>
            <p:nvPr/>
          </p:nvSpPr>
          <p:spPr>
            <a:xfrm>
              <a:off x="2298968" y="3527945"/>
              <a:ext cx="389530" cy="92333"/>
            </a:xfrm>
            <a:prstGeom prst="rect">
              <a:avLst/>
            </a:prstGeom>
          </p:spPr>
          <p:txBody>
            <a:bodyPr wrap="none" lIns="0" tIns="0" rIns="0" bIns="0">
              <a:spAutoFit/>
            </a:bodyPr>
            <a:lstStyle/>
            <a:p>
              <a:pPr algn="ctr"/>
              <a:r>
                <a:rPr lang="en-GB" sz="600">
                  <a:cs typeface="Arial" charset="0"/>
                </a:rPr>
                <a:t>Data owner</a:t>
              </a:r>
            </a:p>
          </p:txBody>
        </p:sp>
        <p:sp>
          <p:nvSpPr>
            <p:cNvPr id="130" name="Rounded Rectangle 60">
              <a:extLst>
                <a:ext uri="{FF2B5EF4-FFF2-40B4-BE49-F238E27FC236}">
                  <a16:creationId xmlns:a16="http://schemas.microsoft.com/office/drawing/2014/main" id="{C33F9AC3-D7FB-4432-9C0E-3D16BB29C2BB}"/>
                </a:ext>
              </a:extLst>
            </p:cNvPr>
            <p:cNvSpPr/>
            <p:nvPr/>
          </p:nvSpPr>
          <p:spPr bwMode="auto">
            <a:xfrm>
              <a:off x="728293" y="3500356"/>
              <a:ext cx="741324" cy="507831"/>
            </a:xfrm>
            <a:prstGeom prst="rect">
              <a:avLst/>
            </a:prstGeom>
            <a:solidFill>
              <a:schemeClr val="accent1"/>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0" tIns="45720" rIns="0" bIns="45720" numCol="1" rtlCol="0" anchor="ctr" anchorCtr="0" compatLnSpc="1">
              <a:prstTxWarp prst="textNoShape">
                <a:avLst/>
              </a:prstTxWarp>
              <a:spAutoFit/>
            </a:bodyPr>
            <a:lstStyle/>
            <a:p>
              <a:pPr algn="ctr" defTabSz="858838" eaLnBrk="0" hangingPunct="0">
                <a:spcBef>
                  <a:spcPct val="50000"/>
                </a:spcBef>
              </a:pPr>
              <a:r>
                <a:rPr lang="en-GB" sz="900" b="1">
                  <a:solidFill>
                    <a:schemeClr val="bg1"/>
                  </a:solidFill>
                </a:rPr>
                <a:t>Dispute resolution process</a:t>
              </a:r>
            </a:p>
          </p:txBody>
        </p:sp>
        <p:grpSp>
          <p:nvGrpSpPr>
            <p:cNvPr id="131" name="Group 130">
              <a:extLst>
                <a:ext uri="{FF2B5EF4-FFF2-40B4-BE49-F238E27FC236}">
                  <a16:creationId xmlns:a16="http://schemas.microsoft.com/office/drawing/2014/main" id="{7B975FF5-479A-45A4-9562-2E0220964DA9}"/>
                </a:ext>
              </a:extLst>
            </p:cNvPr>
            <p:cNvGrpSpPr/>
            <p:nvPr/>
          </p:nvGrpSpPr>
          <p:grpSpPr>
            <a:xfrm>
              <a:off x="3407170" y="3732377"/>
              <a:ext cx="298299" cy="200180"/>
              <a:chOff x="10415588" y="3435935"/>
              <a:chExt cx="742950" cy="498573"/>
            </a:xfrm>
          </p:grpSpPr>
          <p:sp>
            <p:nvSpPr>
              <p:cNvPr id="132" name="Freeform: Shape 131">
                <a:extLst>
                  <a:ext uri="{FF2B5EF4-FFF2-40B4-BE49-F238E27FC236}">
                    <a16:creationId xmlns:a16="http://schemas.microsoft.com/office/drawing/2014/main" id="{82CA11C6-637A-463D-82FD-EF8B8D859C9A}"/>
                  </a:ext>
                </a:extLst>
              </p:cNvPr>
              <p:cNvSpPr>
                <a:spLocks/>
              </p:cNvSpPr>
              <p:nvPr/>
            </p:nvSpPr>
            <p:spPr bwMode="auto">
              <a:xfrm>
                <a:off x="10415588" y="3435935"/>
                <a:ext cx="247650" cy="309562"/>
              </a:xfrm>
              <a:custGeom>
                <a:avLst/>
                <a:gdLst>
                  <a:gd name="connsiteX0" fmla="*/ 124006 w 247650"/>
                  <a:gd name="connsiteY0" fmla="*/ 169862 h 309562"/>
                  <a:gd name="connsiteX1" fmla="*/ 247650 w 247650"/>
                  <a:gd name="connsiteY1" fmla="*/ 293919 h 309562"/>
                  <a:gd name="connsiteX2" fmla="*/ 247650 w 247650"/>
                  <a:gd name="connsiteY2" fmla="*/ 309562 h 309562"/>
                  <a:gd name="connsiteX3" fmla="*/ 0 w 247650"/>
                  <a:gd name="connsiteY3" fmla="*/ 309562 h 309562"/>
                  <a:gd name="connsiteX4" fmla="*/ 0 w 247650"/>
                  <a:gd name="connsiteY4" fmla="*/ 293919 h 309562"/>
                  <a:gd name="connsiteX5" fmla="*/ 124006 w 247650"/>
                  <a:gd name="connsiteY5" fmla="*/ 169862 h 309562"/>
                  <a:gd name="connsiteX6" fmla="*/ 123825 w 247650"/>
                  <a:gd name="connsiteY6" fmla="*/ 0 h 309562"/>
                  <a:gd name="connsiteX7" fmla="*/ 193675 w 247650"/>
                  <a:gd name="connsiteY7" fmla="*/ 69850 h 309562"/>
                  <a:gd name="connsiteX8" fmla="*/ 123825 w 247650"/>
                  <a:gd name="connsiteY8" fmla="*/ 139700 h 309562"/>
                  <a:gd name="connsiteX9" fmla="*/ 53975 w 247650"/>
                  <a:gd name="connsiteY9" fmla="*/ 69850 h 309562"/>
                  <a:gd name="connsiteX10" fmla="*/ 123825 w 247650"/>
                  <a:gd name="connsiteY10" fmla="*/ 0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2">
                    <a:moveTo>
                      <a:pt x="124006" y="169862"/>
                    </a:moveTo>
                    <a:cubicBezTo>
                      <a:pt x="192174" y="169862"/>
                      <a:pt x="247650" y="225524"/>
                      <a:pt x="247650" y="293919"/>
                    </a:cubicBezTo>
                    <a:cubicBezTo>
                      <a:pt x="247650" y="309562"/>
                      <a:pt x="247650" y="309562"/>
                      <a:pt x="247650" y="309562"/>
                    </a:cubicBezTo>
                    <a:cubicBezTo>
                      <a:pt x="0" y="309562"/>
                      <a:pt x="0" y="309562"/>
                      <a:pt x="0" y="309562"/>
                    </a:cubicBezTo>
                    <a:cubicBezTo>
                      <a:pt x="0" y="293919"/>
                      <a:pt x="0" y="293919"/>
                      <a:pt x="0" y="293919"/>
                    </a:cubicBezTo>
                    <a:cubicBezTo>
                      <a:pt x="0" y="225524"/>
                      <a:pt x="55477" y="169862"/>
                      <a:pt x="124006" y="169862"/>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33" name="Freeform: Shape 132">
                <a:extLst>
                  <a:ext uri="{FF2B5EF4-FFF2-40B4-BE49-F238E27FC236}">
                    <a16:creationId xmlns:a16="http://schemas.microsoft.com/office/drawing/2014/main" id="{CF731442-B032-47E7-97BB-CBE4E33ADC55}"/>
                  </a:ext>
                </a:extLst>
              </p:cNvPr>
              <p:cNvSpPr>
                <a:spLocks/>
              </p:cNvSpPr>
              <p:nvPr/>
            </p:nvSpPr>
            <p:spPr bwMode="auto">
              <a:xfrm>
                <a:off x="10663238" y="3624944"/>
                <a:ext cx="247650" cy="309564"/>
              </a:xfrm>
              <a:custGeom>
                <a:avLst/>
                <a:gdLst>
                  <a:gd name="connsiteX0" fmla="*/ 123644 w 247650"/>
                  <a:gd name="connsiteY0" fmla="*/ 169863 h 309563"/>
                  <a:gd name="connsiteX1" fmla="*/ 247650 w 247650"/>
                  <a:gd name="connsiteY1" fmla="*/ 293920 h 309563"/>
                  <a:gd name="connsiteX2" fmla="*/ 247650 w 247650"/>
                  <a:gd name="connsiteY2" fmla="*/ 309563 h 309563"/>
                  <a:gd name="connsiteX3" fmla="*/ 0 w 247650"/>
                  <a:gd name="connsiteY3" fmla="*/ 309563 h 309563"/>
                  <a:gd name="connsiteX4" fmla="*/ 0 w 247650"/>
                  <a:gd name="connsiteY4" fmla="*/ 293920 h 309563"/>
                  <a:gd name="connsiteX5" fmla="*/ 123644 w 247650"/>
                  <a:gd name="connsiteY5" fmla="*/ 169863 h 309563"/>
                  <a:gd name="connsiteX6" fmla="*/ 123825 w 247650"/>
                  <a:gd name="connsiteY6" fmla="*/ 0 h 309563"/>
                  <a:gd name="connsiteX7" fmla="*/ 193675 w 247650"/>
                  <a:gd name="connsiteY7" fmla="*/ 69850 h 309563"/>
                  <a:gd name="connsiteX8" fmla="*/ 123825 w 247650"/>
                  <a:gd name="connsiteY8" fmla="*/ 139700 h 309563"/>
                  <a:gd name="connsiteX9" fmla="*/ 53975 w 247650"/>
                  <a:gd name="connsiteY9" fmla="*/ 69850 h 309563"/>
                  <a:gd name="connsiteX10" fmla="*/ 123825 w 247650"/>
                  <a:gd name="connsiteY10"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3">
                    <a:moveTo>
                      <a:pt x="123644" y="169863"/>
                    </a:moveTo>
                    <a:cubicBezTo>
                      <a:pt x="192174" y="169863"/>
                      <a:pt x="247650" y="225525"/>
                      <a:pt x="247650" y="293920"/>
                    </a:cubicBezTo>
                    <a:cubicBezTo>
                      <a:pt x="247650" y="309563"/>
                      <a:pt x="247650" y="309563"/>
                      <a:pt x="247650" y="309563"/>
                    </a:cubicBezTo>
                    <a:cubicBezTo>
                      <a:pt x="0" y="309563"/>
                      <a:pt x="0" y="309563"/>
                      <a:pt x="0" y="309563"/>
                    </a:cubicBezTo>
                    <a:cubicBezTo>
                      <a:pt x="0" y="293920"/>
                      <a:pt x="0" y="293920"/>
                      <a:pt x="0" y="293920"/>
                    </a:cubicBezTo>
                    <a:cubicBezTo>
                      <a:pt x="0" y="225525"/>
                      <a:pt x="55476" y="169863"/>
                      <a:pt x="123644" y="169863"/>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34" name="Freeform: Shape 133">
                <a:extLst>
                  <a:ext uri="{FF2B5EF4-FFF2-40B4-BE49-F238E27FC236}">
                    <a16:creationId xmlns:a16="http://schemas.microsoft.com/office/drawing/2014/main" id="{C5A1AE51-DB48-4C5E-95C9-CBD414B17128}"/>
                  </a:ext>
                </a:extLst>
              </p:cNvPr>
              <p:cNvSpPr>
                <a:spLocks/>
              </p:cNvSpPr>
              <p:nvPr/>
            </p:nvSpPr>
            <p:spPr bwMode="auto">
              <a:xfrm>
                <a:off x="10910888" y="3435935"/>
                <a:ext cx="247650" cy="309562"/>
              </a:xfrm>
              <a:custGeom>
                <a:avLst/>
                <a:gdLst>
                  <a:gd name="connsiteX0" fmla="*/ 124006 w 247650"/>
                  <a:gd name="connsiteY0" fmla="*/ 169862 h 309562"/>
                  <a:gd name="connsiteX1" fmla="*/ 247650 w 247650"/>
                  <a:gd name="connsiteY1" fmla="*/ 293919 h 309562"/>
                  <a:gd name="connsiteX2" fmla="*/ 247650 w 247650"/>
                  <a:gd name="connsiteY2" fmla="*/ 309562 h 309562"/>
                  <a:gd name="connsiteX3" fmla="*/ 0 w 247650"/>
                  <a:gd name="connsiteY3" fmla="*/ 309562 h 309562"/>
                  <a:gd name="connsiteX4" fmla="*/ 0 w 247650"/>
                  <a:gd name="connsiteY4" fmla="*/ 293919 h 309562"/>
                  <a:gd name="connsiteX5" fmla="*/ 124006 w 247650"/>
                  <a:gd name="connsiteY5" fmla="*/ 169862 h 309562"/>
                  <a:gd name="connsiteX6" fmla="*/ 123825 w 247650"/>
                  <a:gd name="connsiteY6" fmla="*/ 0 h 309562"/>
                  <a:gd name="connsiteX7" fmla="*/ 193675 w 247650"/>
                  <a:gd name="connsiteY7" fmla="*/ 69850 h 309562"/>
                  <a:gd name="connsiteX8" fmla="*/ 123825 w 247650"/>
                  <a:gd name="connsiteY8" fmla="*/ 139700 h 309562"/>
                  <a:gd name="connsiteX9" fmla="*/ 53975 w 247650"/>
                  <a:gd name="connsiteY9" fmla="*/ 69850 h 309562"/>
                  <a:gd name="connsiteX10" fmla="*/ 123825 w 247650"/>
                  <a:gd name="connsiteY10" fmla="*/ 0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2">
                    <a:moveTo>
                      <a:pt x="124006" y="169862"/>
                    </a:moveTo>
                    <a:cubicBezTo>
                      <a:pt x="192174" y="169862"/>
                      <a:pt x="247650" y="225524"/>
                      <a:pt x="247650" y="293919"/>
                    </a:cubicBezTo>
                    <a:cubicBezTo>
                      <a:pt x="247650" y="309562"/>
                      <a:pt x="247650" y="309562"/>
                      <a:pt x="247650" y="309562"/>
                    </a:cubicBezTo>
                    <a:cubicBezTo>
                      <a:pt x="0" y="309562"/>
                      <a:pt x="0" y="309562"/>
                      <a:pt x="0" y="309562"/>
                    </a:cubicBezTo>
                    <a:cubicBezTo>
                      <a:pt x="0" y="293919"/>
                      <a:pt x="0" y="293919"/>
                      <a:pt x="0" y="293919"/>
                    </a:cubicBezTo>
                    <a:cubicBezTo>
                      <a:pt x="0" y="225524"/>
                      <a:pt x="55477" y="169862"/>
                      <a:pt x="124006" y="169862"/>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sp>
          <p:nvSpPr>
            <p:cNvPr id="135" name="Freeform: Shape 134">
              <a:extLst>
                <a:ext uri="{FF2B5EF4-FFF2-40B4-BE49-F238E27FC236}">
                  <a16:creationId xmlns:a16="http://schemas.microsoft.com/office/drawing/2014/main" id="{4A79667C-9C28-4402-B398-0AFB3BE3933A}"/>
                </a:ext>
              </a:extLst>
            </p:cNvPr>
            <p:cNvSpPr>
              <a:spLocks/>
            </p:cNvSpPr>
            <p:nvPr/>
          </p:nvSpPr>
          <p:spPr bwMode="auto">
            <a:xfrm>
              <a:off x="2915828" y="3735534"/>
              <a:ext cx="155094" cy="193867"/>
            </a:xfrm>
            <a:custGeom>
              <a:avLst/>
              <a:gdLst>
                <a:gd name="connsiteX0" fmla="*/ 124006 w 247650"/>
                <a:gd name="connsiteY0" fmla="*/ 169862 h 309562"/>
                <a:gd name="connsiteX1" fmla="*/ 247650 w 247650"/>
                <a:gd name="connsiteY1" fmla="*/ 293919 h 309562"/>
                <a:gd name="connsiteX2" fmla="*/ 247650 w 247650"/>
                <a:gd name="connsiteY2" fmla="*/ 309562 h 309562"/>
                <a:gd name="connsiteX3" fmla="*/ 0 w 247650"/>
                <a:gd name="connsiteY3" fmla="*/ 309562 h 309562"/>
                <a:gd name="connsiteX4" fmla="*/ 0 w 247650"/>
                <a:gd name="connsiteY4" fmla="*/ 293919 h 309562"/>
                <a:gd name="connsiteX5" fmla="*/ 124006 w 247650"/>
                <a:gd name="connsiteY5" fmla="*/ 169862 h 309562"/>
                <a:gd name="connsiteX6" fmla="*/ 123825 w 247650"/>
                <a:gd name="connsiteY6" fmla="*/ 0 h 309562"/>
                <a:gd name="connsiteX7" fmla="*/ 193675 w 247650"/>
                <a:gd name="connsiteY7" fmla="*/ 69850 h 309562"/>
                <a:gd name="connsiteX8" fmla="*/ 123825 w 247650"/>
                <a:gd name="connsiteY8" fmla="*/ 139700 h 309562"/>
                <a:gd name="connsiteX9" fmla="*/ 53975 w 247650"/>
                <a:gd name="connsiteY9" fmla="*/ 69850 h 309562"/>
                <a:gd name="connsiteX10" fmla="*/ 123825 w 247650"/>
                <a:gd name="connsiteY10" fmla="*/ 0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2">
                  <a:moveTo>
                    <a:pt x="124006" y="169862"/>
                  </a:moveTo>
                  <a:cubicBezTo>
                    <a:pt x="192174" y="169862"/>
                    <a:pt x="247650" y="225524"/>
                    <a:pt x="247650" y="293919"/>
                  </a:cubicBezTo>
                  <a:cubicBezTo>
                    <a:pt x="247650" y="309562"/>
                    <a:pt x="247650" y="309562"/>
                    <a:pt x="247650" y="309562"/>
                  </a:cubicBezTo>
                  <a:cubicBezTo>
                    <a:pt x="0" y="309562"/>
                    <a:pt x="0" y="309562"/>
                    <a:pt x="0" y="309562"/>
                  </a:cubicBezTo>
                  <a:cubicBezTo>
                    <a:pt x="0" y="293919"/>
                    <a:pt x="0" y="293919"/>
                    <a:pt x="0" y="293919"/>
                  </a:cubicBezTo>
                  <a:cubicBezTo>
                    <a:pt x="0" y="225524"/>
                    <a:pt x="55477" y="169862"/>
                    <a:pt x="124006" y="169862"/>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36" name="Freeform: Shape 135">
              <a:extLst>
                <a:ext uri="{FF2B5EF4-FFF2-40B4-BE49-F238E27FC236}">
                  <a16:creationId xmlns:a16="http://schemas.microsoft.com/office/drawing/2014/main" id="{D42B61C0-0539-4F59-ADF5-BD31A8F3EE01}"/>
                </a:ext>
              </a:extLst>
            </p:cNvPr>
            <p:cNvSpPr>
              <a:spLocks/>
            </p:cNvSpPr>
            <p:nvPr/>
          </p:nvSpPr>
          <p:spPr bwMode="auto">
            <a:xfrm>
              <a:off x="2416186" y="3735534"/>
              <a:ext cx="155094" cy="193867"/>
            </a:xfrm>
            <a:custGeom>
              <a:avLst/>
              <a:gdLst>
                <a:gd name="connsiteX0" fmla="*/ 124006 w 247650"/>
                <a:gd name="connsiteY0" fmla="*/ 169862 h 309562"/>
                <a:gd name="connsiteX1" fmla="*/ 247650 w 247650"/>
                <a:gd name="connsiteY1" fmla="*/ 293919 h 309562"/>
                <a:gd name="connsiteX2" fmla="*/ 247650 w 247650"/>
                <a:gd name="connsiteY2" fmla="*/ 309562 h 309562"/>
                <a:gd name="connsiteX3" fmla="*/ 0 w 247650"/>
                <a:gd name="connsiteY3" fmla="*/ 309562 h 309562"/>
                <a:gd name="connsiteX4" fmla="*/ 0 w 247650"/>
                <a:gd name="connsiteY4" fmla="*/ 293919 h 309562"/>
                <a:gd name="connsiteX5" fmla="*/ 124006 w 247650"/>
                <a:gd name="connsiteY5" fmla="*/ 169862 h 309562"/>
                <a:gd name="connsiteX6" fmla="*/ 123825 w 247650"/>
                <a:gd name="connsiteY6" fmla="*/ 0 h 309562"/>
                <a:gd name="connsiteX7" fmla="*/ 193675 w 247650"/>
                <a:gd name="connsiteY7" fmla="*/ 69850 h 309562"/>
                <a:gd name="connsiteX8" fmla="*/ 123825 w 247650"/>
                <a:gd name="connsiteY8" fmla="*/ 139700 h 309562"/>
                <a:gd name="connsiteX9" fmla="*/ 53975 w 247650"/>
                <a:gd name="connsiteY9" fmla="*/ 69850 h 309562"/>
                <a:gd name="connsiteX10" fmla="*/ 123825 w 247650"/>
                <a:gd name="connsiteY10" fmla="*/ 0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2">
                  <a:moveTo>
                    <a:pt x="124006" y="169862"/>
                  </a:moveTo>
                  <a:cubicBezTo>
                    <a:pt x="192174" y="169862"/>
                    <a:pt x="247650" y="225524"/>
                    <a:pt x="247650" y="293919"/>
                  </a:cubicBezTo>
                  <a:cubicBezTo>
                    <a:pt x="247650" y="309562"/>
                    <a:pt x="247650" y="309562"/>
                    <a:pt x="247650" y="309562"/>
                  </a:cubicBezTo>
                  <a:cubicBezTo>
                    <a:pt x="0" y="309562"/>
                    <a:pt x="0" y="309562"/>
                    <a:pt x="0" y="309562"/>
                  </a:cubicBezTo>
                  <a:cubicBezTo>
                    <a:pt x="0" y="293919"/>
                    <a:pt x="0" y="293919"/>
                    <a:pt x="0" y="293919"/>
                  </a:cubicBezTo>
                  <a:cubicBezTo>
                    <a:pt x="0" y="225524"/>
                    <a:pt x="55477" y="169862"/>
                    <a:pt x="124006" y="169862"/>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37" name="Freeform: Shape 136">
              <a:extLst>
                <a:ext uri="{FF2B5EF4-FFF2-40B4-BE49-F238E27FC236}">
                  <a16:creationId xmlns:a16="http://schemas.microsoft.com/office/drawing/2014/main" id="{D5266381-5BDB-4047-A89F-604665F22931}"/>
                </a:ext>
              </a:extLst>
            </p:cNvPr>
            <p:cNvSpPr>
              <a:spLocks/>
            </p:cNvSpPr>
            <p:nvPr/>
          </p:nvSpPr>
          <p:spPr bwMode="auto">
            <a:xfrm>
              <a:off x="1794732" y="3735534"/>
              <a:ext cx="155094" cy="193867"/>
            </a:xfrm>
            <a:custGeom>
              <a:avLst/>
              <a:gdLst>
                <a:gd name="connsiteX0" fmla="*/ 124006 w 247650"/>
                <a:gd name="connsiteY0" fmla="*/ 169862 h 309562"/>
                <a:gd name="connsiteX1" fmla="*/ 247650 w 247650"/>
                <a:gd name="connsiteY1" fmla="*/ 293919 h 309562"/>
                <a:gd name="connsiteX2" fmla="*/ 247650 w 247650"/>
                <a:gd name="connsiteY2" fmla="*/ 309562 h 309562"/>
                <a:gd name="connsiteX3" fmla="*/ 0 w 247650"/>
                <a:gd name="connsiteY3" fmla="*/ 309562 h 309562"/>
                <a:gd name="connsiteX4" fmla="*/ 0 w 247650"/>
                <a:gd name="connsiteY4" fmla="*/ 293919 h 309562"/>
                <a:gd name="connsiteX5" fmla="*/ 124006 w 247650"/>
                <a:gd name="connsiteY5" fmla="*/ 169862 h 309562"/>
                <a:gd name="connsiteX6" fmla="*/ 123825 w 247650"/>
                <a:gd name="connsiteY6" fmla="*/ 0 h 309562"/>
                <a:gd name="connsiteX7" fmla="*/ 193675 w 247650"/>
                <a:gd name="connsiteY7" fmla="*/ 69850 h 309562"/>
                <a:gd name="connsiteX8" fmla="*/ 123825 w 247650"/>
                <a:gd name="connsiteY8" fmla="*/ 139700 h 309562"/>
                <a:gd name="connsiteX9" fmla="*/ 53975 w 247650"/>
                <a:gd name="connsiteY9" fmla="*/ 69850 h 309562"/>
                <a:gd name="connsiteX10" fmla="*/ 123825 w 247650"/>
                <a:gd name="connsiteY10" fmla="*/ 0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2">
                  <a:moveTo>
                    <a:pt x="124006" y="169862"/>
                  </a:moveTo>
                  <a:cubicBezTo>
                    <a:pt x="192174" y="169862"/>
                    <a:pt x="247650" y="225524"/>
                    <a:pt x="247650" y="293919"/>
                  </a:cubicBezTo>
                  <a:cubicBezTo>
                    <a:pt x="247650" y="309562"/>
                    <a:pt x="247650" y="309562"/>
                    <a:pt x="247650" y="309562"/>
                  </a:cubicBezTo>
                  <a:cubicBezTo>
                    <a:pt x="0" y="309562"/>
                    <a:pt x="0" y="309562"/>
                    <a:pt x="0" y="309562"/>
                  </a:cubicBezTo>
                  <a:cubicBezTo>
                    <a:pt x="0" y="293919"/>
                    <a:pt x="0" y="293919"/>
                    <a:pt x="0" y="293919"/>
                  </a:cubicBezTo>
                  <a:cubicBezTo>
                    <a:pt x="0" y="225524"/>
                    <a:pt x="55477" y="169862"/>
                    <a:pt x="124006" y="169862"/>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grpSp>
        <p:nvGrpSpPr>
          <p:cNvPr id="138" name="Group 137">
            <a:extLst>
              <a:ext uri="{FF2B5EF4-FFF2-40B4-BE49-F238E27FC236}">
                <a16:creationId xmlns:a16="http://schemas.microsoft.com/office/drawing/2014/main" id="{47A8FD6D-F3C0-404E-B57E-52630208570B}"/>
              </a:ext>
            </a:extLst>
          </p:cNvPr>
          <p:cNvGrpSpPr/>
          <p:nvPr/>
        </p:nvGrpSpPr>
        <p:grpSpPr>
          <a:xfrm>
            <a:off x="4553869" y="3742570"/>
            <a:ext cx="3096772" cy="507831"/>
            <a:chOff x="728293" y="3500356"/>
            <a:chExt cx="3096772" cy="507831"/>
          </a:xfrm>
        </p:grpSpPr>
        <p:sp>
          <p:nvSpPr>
            <p:cNvPr id="139" name="Rectangle 138">
              <a:extLst>
                <a:ext uri="{FF2B5EF4-FFF2-40B4-BE49-F238E27FC236}">
                  <a16:creationId xmlns:a16="http://schemas.microsoft.com/office/drawing/2014/main" id="{556D3564-9205-4DBD-95D8-18AE2541D278}"/>
                </a:ext>
              </a:extLst>
            </p:cNvPr>
            <p:cNvSpPr/>
            <p:nvPr/>
          </p:nvSpPr>
          <p:spPr bwMode="auto">
            <a:xfrm>
              <a:off x="1530835" y="3500357"/>
              <a:ext cx="2294230" cy="507830"/>
            </a:xfrm>
            <a:prstGeom prst="rect">
              <a:avLst/>
            </a:prstGeom>
            <a:noFill/>
            <a:ln w="12700" cap="flat" cmpd="sng" algn="ctr">
              <a:solidFill>
                <a:schemeClr val="tx1"/>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700">
                <a:cs typeface="Arial" charset="0"/>
              </a:endParaRPr>
            </a:p>
          </p:txBody>
        </p:sp>
        <p:sp>
          <p:nvSpPr>
            <p:cNvPr id="140" name="Rectangle 139">
              <a:extLst>
                <a:ext uri="{FF2B5EF4-FFF2-40B4-BE49-F238E27FC236}">
                  <a16:creationId xmlns:a16="http://schemas.microsoft.com/office/drawing/2014/main" id="{F007130B-15EF-4AE0-8A19-B64D60FD5F4B}"/>
                </a:ext>
              </a:extLst>
            </p:cNvPr>
            <p:cNvSpPr/>
            <p:nvPr/>
          </p:nvSpPr>
          <p:spPr>
            <a:xfrm>
              <a:off x="1590082" y="3527945"/>
              <a:ext cx="564395" cy="184666"/>
            </a:xfrm>
            <a:prstGeom prst="rect">
              <a:avLst/>
            </a:prstGeom>
          </p:spPr>
          <p:txBody>
            <a:bodyPr wrap="square" lIns="0" tIns="0" rIns="0" bIns="0">
              <a:spAutoFit/>
            </a:bodyPr>
            <a:lstStyle/>
            <a:p>
              <a:pPr algn="ctr"/>
              <a:r>
                <a:rPr lang="en-GB" sz="600">
                  <a:cs typeface="Arial" charset="0"/>
                </a:rPr>
                <a:t>Domain</a:t>
              </a:r>
            </a:p>
            <a:p>
              <a:pPr algn="ctr"/>
              <a:r>
                <a:rPr lang="en-GB" sz="600">
                  <a:cs typeface="Arial" charset="0"/>
                </a:rPr>
                <a:t>Data Steward(s)</a:t>
              </a:r>
            </a:p>
          </p:txBody>
        </p:sp>
        <p:sp>
          <p:nvSpPr>
            <p:cNvPr id="141" name="Rectangle 140">
              <a:extLst>
                <a:ext uri="{FF2B5EF4-FFF2-40B4-BE49-F238E27FC236}">
                  <a16:creationId xmlns:a16="http://schemas.microsoft.com/office/drawing/2014/main" id="{E3B65E7B-9A8A-4ED9-B236-CBBF16F6F005}"/>
                </a:ext>
              </a:extLst>
            </p:cNvPr>
            <p:cNvSpPr/>
            <p:nvPr/>
          </p:nvSpPr>
          <p:spPr>
            <a:xfrm>
              <a:off x="3298253" y="3527945"/>
              <a:ext cx="516133" cy="184666"/>
            </a:xfrm>
            <a:prstGeom prst="rect">
              <a:avLst/>
            </a:prstGeom>
          </p:spPr>
          <p:txBody>
            <a:bodyPr wrap="square" lIns="0" tIns="0" rIns="0" bIns="0">
              <a:spAutoFit/>
            </a:bodyPr>
            <a:lstStyle/>
            <a:p>
              <a:pPr algn="ctr"/>
              <a:r>
                <a:rPr lang="en-GB" sz="600">
                  <a:cs typeface="Arial" charset="0"/>
                </a:rPr>
                <a:t>Business Domain SMEs</a:t>
              </a:r>
            </a:p>
          </p:txBody>
        </p:sp>
        <p:sp>
          <p:nvSpPr>
            <p:cNvPr id="142" name="Rectangle 141">
              <a:extLst>
                <a:ext uri="{FF2B5EF4-FFF2-40B4-BE49-F238E27FC236}">
                  <a16:creationId xmlns:a16="http://schemas.microsoft.com/office/drawing/2014/main" id="{19AF98A0-D759-489B-850C-46E0092E9F44}"/>
                </a:ext>
              </a:extLst>
            </p:cNvPr>
            <p:cNvSpPr/>
            <p:nvPr/>
          </p:nvSpPr>
          <p:spPr>
            <a:xfrm>
              <a:off x="2832989" y="3527945"/>
              <a:ext cx="320772" cy="184666"/>
            </a:xfrm>
            <a:prstGeom prst="rect">
              <a:avLst/>
            </a:prstGeom>
          </p:spPr>
          <p:txBody>
            <a:bodyPr wrap="square" lIns="0" tIns="0" rIns="0" bIns="0">
              <a:spAutoFit/>
            </a:bodyPr>
            <a:lstStyle/>
            <a:p>
              <a:pPr algn="ctr"/>
              <a:r>
                <a:rPr lang="en-GB" sz="600">
                  <a:cs typeface="Arial" charset="0"/>
                </a:rPr>
                <a:t>IT Data Architect</a:t>
              </a:r>
            </a:p>
          </p:txBody>
        </p:sp>
        <p:sp>
          <p:nvSpPr>
            <p:cNvPr id="143" name="Rectangle 142">
              <a:extLst>
                <a:ext uri="{FF2B5EF4-FFF2-40B4-BE49-F238E27FC236}">
                  <a16:creationId xmlns:a16="http://schemas.microsoft.com/office/drawing/2014/main" id="{C1B26C8B-3E56-4BE8-870B-0FDF582885BB}"/>
                </a:ext>
              </a:extLst>
            </p:cNvPr>
            <p:cNvSpPr/>
            <p:nvPr/>
          </p:nvSpPr>
          <p:spPr>
            <a:xfrm>
              <a:off x="2298968" y="3527945"/>
              <a:ext cx="389530" cy="92333"/>
            </a:xfrm>
            <a:prstGeom prst="rect">
              <a:avLst/>
            </a:prstGeom>
          </p:spPr>
          <p:txBody>
            <a:bodyPr wrap="none" lIns="0" tIns="0" rIns="0" bIns="0">
              <a:spAutoFit/>
            </a:bodyPr>
            <a:lstStyle/>
            <a:p>
              <a:pPr algn="ctr"/>
              <a:r>
                <a:rPr lang="en-GB" sz="600">
                  <a:cs typeface="Arial" charset="0"/>
                </a:rPr>
                <a:t>Data owner</a:t>
              </a:r>
            </a:p>
          </p:txBody>
        </p:sp>
        <p:sp>
          <p:nvSpPr>
            <p:cNvPr id="144" name="Rounded Rectangle 60">
              <a:extLst>
                <a:ext uri="{FF2B5EF4-FFF2-40B4-BE49-F238E27FC236}">
                  <a16:creationId xmlns:a16="http://schemas.microsoft.com/office/drawing/2014/main" id="{C921942D-6A10-4547-91A3-C702CF185E01}"/>
                </a:ext>
              </a:extLst>
            </p:cNvPr>
            <p:cNvSpPr/>
            <p:nvPr/>
          </p:nvSpPr>
          <p:spPr bwMode="auto">
            <a:xfrm>
              <a:off x="728293" y="3500356"/>
              <a:ext cx="741324" cy="507831"/>
            </a:xfrm>
            <a:prstGeom prst="rect">
              <a:avLst/>
            </a:prstGeom>
            <a:solidFill>
              <a:schemeClr val="accent1"/>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0" tIns="45720" rIns="0" bIns="45720" numCol="1" rtlCol="0" anchor="ctr" anchorCtr="0" compatLnSpc="1">
              <a:prstTxWarp prst="textNoShape">
                <a:avLst/>
              </a:prstTxWarp>
              <a:spAutoFit/>
            </a:bodyPr>
            <a:lstStyle/>
            <a:p>
              <a:pPr algn="ctr" defTabSz="858838" eaLnBrk="0" hangingPunct="0">
                <a:spcBef>
                  <a:spcPct val="50000"/>
                </a:spcBef>
              </a:pPr>
              <a:r>
                <a:rPr lang="en-GB" sz="900" b="1">
                  <a:solidFill>
                    <a:schemeClr val="bg1"/>
                  </a:solidFill>
                </a:rPr>
                <a:t>Dispute resolution process</a:t>
              </a:r>
            </a:p>
          </p:txBody>
        </p:sp>
        <p:grpSp>
          <p:nvGrpSpPr>
            <p:cNvPr id="145" name="Group 144">
              <a:extLst>
                <a:ext uri="{FF2B5EF4-FFF2-40B4-BE49-F238E27FC236}">
                  <a16:creationId xmlns:a16="http://schemas.microsoft.com/office/drawing/2014/main" id="{AD8A75AC-3A50-49D4-A527-8E4AC37A0124}"/>
                </a:ext>
              </a:extLst>
            </p:cNvPr>
            <p:cNvGrpSpPr/>
            <p:nvPr/>
          </p:nvGrpSpPr>
          <p:grpSpPr>
            <a:xfrm>
              <a:off x="3407170" y="3732377"/>
              <a:ext cx="298299" cy="200180"/>
              <a:chOff x="10415588" y="3435935"/>
              <a:chExt cx="742950" cy="498573"/>
            </a:xfrm>
          </p:grpSpPr>
          <p:sp>
            <p:nvSpPr>
              <p:cNvPr id="149" name="Freeform: Shape 148">
                <a:extLst>
                  <a:ext uri="{FF2B5EF4-FFF2-40B4-BE49-F238E27FC236}">
                    <a16:creationId xmlns:a16="http://schemas.microsoft.com/office/drawing/2014/main" id="{C1B1A0FD-C2C3-4BAD-8C68-0EAB35A9A7FA}"/>
                  </a:ext>
                </a:extLst>
              </p:cNvPr>
              <p:cNvSpPr>
                <a:spLocks/>
              </p:cNvSpPr>
              <p:nvPr/>
            </p:nvSpPr>
            <p:spPr bwMode="auto">
              <a:xfrm>
                <a:off x="10415588" y="3435935"/>
                <a:ext cx="247650" cy="309562"/>
              </a:xfrm>
              <a:custGeom>
                <a:avLst/>
                <a:gdLst>
                  <a:gd name="connsiteX0" fmla="*/ 124006 w 247650"/>
                  <a:gd name="connsiteY0" fmla="*/ 169862 h 309562"/>
                  <a:gd name="connsiteX1" fmla="*/ 247650 w 247650"/>
                  <a:gd name="connsiteY1" fmla="*/ 293919 h 309562"/>
                  <a:gd name="connsiteX2" fmla="*/ 247650 w 247650"/>
                  <a:gd name="connsiteY2" fmla="*/ 309562 h 309562"/>
                  <a:gd name="connsiteX3" fmla="*/ 0 w 247650"/>
                  <a:gd name="connsiteY3" fmla="*/ 309562 h 309562"/>
                  <a:gd name="connsiteX4" fmla="*/ 0 w 247650"/>
                  <a:gd name="connsiteY4" fmla="*/ 293919 h 309562"/>
                  <a:gd name="connsiteX5" fmla="*/ 124006 w 247650"/>
                  <a:gd name="connsiteY5" fmla="*/ 169862 h 309562"/>
                  <a:gd name="connsiteX6" fmla="*/ 123825 w 247650"/>
                  <a:gd name="connsiteY6" fmla="*/ 0 h 309562"/>
                  <a:gd name="connsiteX7" fmla="*/ 193675 w 247650"/>
                  <a:gd name="connsiteY7" fmla="*/ 69850 h 309562"/>
                  <a:gd name="connsiteX8" fmla="*/ 123825 w 247650"/>
                  <a:gd name="connsiteY8" fmla="*/ 139700 h 309562"/>
                  <a:gd name="connsiteX9" fmla="*/ 53975 w 247650"/>
                  <a:gd name="connsiteY9" fmla="*/ 69850 h 309562"/>
                  <a:gd name="connsiteX10" fmla="*/ 123825 w 247650"/>
                  <a:gd name="connsiteY10" fmla="*/ 0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2">
                    <a:moveTo>
                      <a:pt x="124006" y="169862"/>
                    </a:moveTo>
                    <a:cubicBezTo>
                      <a:pt x="192174" y="169862"/>
                      <a:pt x="247650" y="225524"/>
                      <a:pt x="247650" y="293919"/>
                    </a:cubicBezTo>
                    <a:cubicBezTo>
                      <a:pt x="247650" y="309562"/>
                      <a:pt x="247650" y="309562"/>
                      <a:pt x="247650" y="309562"/>
                    </a:cubicBezTo>
                    <a:cubicBezTo>
                      <a:pt x="0" y="309562"/>
                      <a:pt x="0" y="309562"/>
                      <a:pt x="0" y="309562"/>
                    </a:cubicBezTo>
                    <a:cubicBezTo>
                      <a:pt x="0" y="293919"/>
                      <a:pt x="0" y="293919"/>
                      <a:pt x="0" y="293919"/>
                    </a:cubicBezTo>
                    <a:cubicBezTo>
                      <a:pt x="0" y="225524"/>
                      <a:pt x="55477" y="169862"/>
                      <a:pt x="124006" y="169862"/>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50" name="Freeform: Shape 149">
                <a:extLst>
                  <a:ext uri="{FF2B5EF4-FFF2-40B4-BE49-F238E27FC236}">
                    <a16:creationId xmlns:a16="http://schemas.microsoft.com/office/drawing/2014/main" id="{38780CC5-F396-4540-AE01-ACCE26054A33}"/>
                  </a:ext>
                </a:extLst>
              </p:cNvPr>
              <p:cNvSpPr>
                <a:spLocks/>
              </p:cNvSpPr>
              <p:nvPr/>
            </p:nvSpPr>
            <p:spPr bwMode="auto">
              <a:xfrm>
                <a:off x="10663238" y="3624944"/>
                <a:ext cx="247650" cy="309564"/>
              </a:xfrm>
              <a:custGeom>
                <a:avLst/>
                <a:gdLst>
                  <a:gd name="connsiteX0" fmla="*/ 123644 w 247650"/>
                  <a:gd name="connsiteY0" fmla="*/ 169863 h 309563"/>
                  <a:gd name="connsiteX1" fmla="*/ 247650 w 247650"/>
                  <a:gd name="connsiteY1" fmla="*/ 293920 h 309563"/>
                  <a:gd name="connsiteX2" fmla="*/ 247650 w 247650"/>
                  <a:gd name="connsiteY2" fmla="*/ 309563 h 309563"/>
                  <a:gd name="connsiteX3" fmla="*/ 0 w 247650"/>
                  <a:gd name="connsiteY3" fmla="*/ 309563 h 309563"/>
                  <a:gd name="connsiteX4" fmla="*/ 0 w 247650"/>
                  <a:gd name="connsiteY4" fmla="*/ 293920 h 309563"/>
                  <a:gd name="connsiteX5" fmla="*/ 123644 w 247650"/>
                  <a:gd name="connsiteY5" fmla="*/ 169863 h 309563"/>
                  <a:gd name="connsiteX6" fmla="*/ 123825 w 247650"/>
                  <a:gd name="connsiteY6" fmla="*/ 0 h 309563"/>
                  <a:gd name="connsiteX7" fmla="*/ 193675 w 247650"/>
                  <a:gd name="connsiteY7" fmla="*/ 69850 h 309563"/>
                  <a:gd name="connsiteX8" fmla="*/ 123825 w 247650"/>
                  <a:gd name="connsiteY8" fmla="*/ 139700 h 309563"/>
                  <a:gd name="connsiteX9" fmla="*/ 53975 w 247650"/>
                  <a:gd name="connsiteY9" fmla="*/ 69850 h 309563"/>
                  <a:gd name="connsiteX10" fmla="*/ 123825 w 247650"/>
                  <a:gd name="connsiteY10"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3">
                    <a:moveTo>
                      <a:pt x="123644" y="169863"/>
                    </a:moveTo>
                    <a:cubicBezTo>
                      <a:pt x="192174" y="169863"/>
                      <a:pt x="247650" y="225525"/>
                      <a:pt x="247650" y="293920"/>
                    </a:cubicBezTo>
                    <a:cubicBezTo>
                      <a:pt x="247650" y="309563"/>
                      <a:pt x="247650" y="309563"/>
                      <a:pt x="247650" y="309563"/>
                    </a:cubicBezTo>
                    <a:cubicBezTo>
                      <a:pt x="0" y="309563"/>
                      <a:pt x="0" y="309563"/>
                      <a:pt x="0" y="309563"/>
                    </a:cubicBezTo>
                    <a:cubicBezTo>
                      <a:pt x="0" y="293920"/>
                      <a:pt x="0" y="293920"/>
                      <a:pt x="0" y="293920"/>
                    </a:cubicBezTo>
                    <a:cubicBezTo>
                      <a:pt x="0" y="225525"/>
                      <a:pt x="55476" y="169863"/>
                      <a:pt x="123644" y="169863"/>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51" name="Freeform: Shape 150">
                <a:extLst>
                  <a:ext uri="{FF2B5EF4-FFF2-40B4-BE49-F238E27FC236}">
                    <a16:creationId xmlns:a16="http://schemas.microsoft.com/office/drawing/2014/main" id="{7146527A-D0C4-4638-97E4-59E7440E26B6}"/>
                  </a:ext>
                </a:extLst>
              </p:cNvPr>
              <p:cNvSpPr>
                <a:spLocks/>
              </p:cNvSpPr>
              <p:nvPr/>
            </p:nvSpPr>
            <p:spPr bwMode="auto">
              <a:xfrm>
                <a:off x="10910888" y="3435935"/>
                <a:ext cx="247650" cy="309562"/>
              </a:xfrm>
              <a:custGeom>
                <a:avLst/>
                <a:gdLst>
                  <a:gd name="connsiteX0" fmla="*/ 124006 w 247650"/>
                  <a:gd name="connsiteY0" fmla="*/ 169862 h 309562"/>
                  <a:gd name="connsiteX1" fmla="*/ 247650 w 247650"/>
                  <a:gd name="connsiteY1" fmla="*/ 293919 h 309562"/>
                  <a:gd name="connsiteX2" fmla="*/ 247650 w 247650"/>
                  <a:gd name="connsiteY2" fmla="*/ 309562 h 309562"/>
                  <a:gd name="connsiteX3" fmla="*/ 0 w 247650"/>
                  <a:gd name="connsiteY3" fmla="*/ 309562 h 309562"/>
                  <a:gd name="connsiteX4" fmla="*/ 0 w 247650"/>
                  <a:gd name="connsiteY4" fmla="*/ 293919 h 309562"/>
                  <a:gd name="connsiteX5" fmla="*/ 124006 w 247650"/>
                  <a:gd name="connsiteY5" fmla="*/ 169862 h 309562"/>
                  <a:gd name="connsiteX6" fmla="*/ 123825 w 247650"/>
                  <a:gd name="connsiteY6" fmla="*/ 0 h 309562"/>
                  <a:gd name="connsiteX7" fmla="*/ 193675 w 247650"/>
                  <a:gd name="connsiteY7" fmla="*/ 69850 h 309562"/>
                  <a:gd name="connsiteX8" fmla="*/ 123825 w 247650"/>
                  <a:gd name="connsiteY8" fmla="*/ 139700 h 309562"/>
                  <a:gd name="connsiteX9" fmla="*/ 53975 w 247650"/>
                  <a:gd name="connsiteY9" fmla="*/ 69850 h 309562"/>
                  <a:gd name="connsiteX10" fmla="*/ 123825 w 247650"/>
                  <a:gd name="connsiteY10" fmla="*/ 0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2">
                    <a:moveTo>
                      <a:pt x="124006" y="169862"/>
                    </a:moveTo>
                    <a:cubicBezTo>
                      <a:pt x="192174" y="169862"/>
                      <a:pt x="247650" y="225524"/>
                      <a:pt x="247650" y="293919"/>
                    </a:cubicBezTo>
                    <a:cubicBezTo>
                      <a:pt x="247650" y="309562"/>
                      <a:pt x="247650" y="309562"/>
                      <a:pt x="247650" y="309562"/>
                    </a:cubicBezTo>
                    <a:cubicBezTo>
                      <a:pt x="0" y="309562"/>
                      <a:pt x="0" y="309562"/>
                      <a:pt x="0" y="309562"/>
                    </a:cubicBezTo>
                    <a:cubicBezTo>
                      <a:pt x="0" y="293919"/>
                      <a:pt x="0" y="293919"/>
                      <a:pt x="0" y="293919"/>
                    </a:cubicBezTo>
                    <a:cubicBezTo>
                      <a:pt x="0" y="225524"/>
                      <a:pt x="55477" y="169862"/>
                      <a:pt x="124006" y="169862"/>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sp>
          <p:nvSpPr>
            <p:cNvPr id="146" name="Freeform: Shape 145">
              <a:extLst>
                <a:ext uri="{FF2B5EF4-FFF2-40B4-BE49-F238E27FC236}">
                  <a16:creationId xmlns:a16="http://schemas.microsoft.com/office/drawing/2014/main" id="{ECAA6A2A-C95F-4CD9-9C28-C3FC17846CEA}"/>
                </a:ext>
              </a:extLst>
            </p:cNvPr>
            <p:cNvSpPr>
              <a:spLocks/>
            </p:cNvSpPr>
            <p:nvPr/>
          </p:nvSpPr>
          <p:spPr bwMode="auto">
            <a:xfrm>
              <a:off x="2915828" y="3735534"/>
              <a:ext cx="155094" cy="193867"/>
            </a:xfrm>
            <a:custGeom>
              <a:avLst/>
              <a:gdLst>
                <a:gd name="connsiteX0" fmla="*/ 124006 w 247650"/>
                <a:gd name="connsiteY0" fmla="*/ 169862 h 309562"/>
                <a:gd name="connsiteX1" fmla="*/ 247650 w 247650"/>
                <a:gd name="connsiteY1" fmla="*/ 293919 h 309562"/>
                <a:gd name="connsiteX2" fmla="*/ 247650 w 247650"/>
                <a:gd name="connsiteY2" fmla="*/ 309562 h 309562"/>
                <a:gd name="connsiteX3" fmla="*/ 0 w 247650"/>
                <a:gd name="connsiteY3" fmla="*/ 309562 h 309562"/>
                <a:gd name="connsiteX4" fmla="*/ 0 w 247650"/>
                <a:gd name="connsiteY4" fmla="*/ 293919 h 309562"/>
                <a:gd name="connsiteX5" fmla="*/ 124006 w 247650"/>
                <a:gd name="connsiteY5" fmla="*/ 169862 h 309562"/>
                <a:gd name="connsiteX6" fmla="*/ 123825 w 247650"/>
                <a:gd name="connsiteY6" fmla="*/ 0 h 309562"/>
                <a:gd name="connsiteX7" fmla="*/ 193675 w 247650"/>
                <a:gd name="connsiteY7" fmla="*/ 69850 h 309562"/>
                <a:gd name="connsiteX8" fmla="*/ 123825 w 247650"/>
                <a:gd name="connsiteY8" fmla="*/ 139700 h 309562"/>
                <a:gd name="connsiteX9" fmla="*/ 53975 w 247650"/>
                <a:gd name="connsiteY9" fmla="*/ 69850 h 309562"/>
                <a:gd name="connsiteX10" fmla="*/ 123825 w 247650"/>
                <a:gd name="connsiteY10" fmla="*/ 0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2">
                  <a:moveTo>
                    <a:pt x="124006" y="169862"/>
                  </a:moveTo>
                  <a:cubicBezTo>
                    <a:pt x="192174" y="169862"/>
                    <a:pt x="247650" y="225524"/>
                    <a:pt x="247650" y="293919"/>
                  </a:cubicBezTo>
                  <a:cubicBezTo>
                    <a:pt x="247650" y="309562"/>
                    <a:pt x="247650" y="309562"/>
                    <a:pt x="247650" y="309562"/>
                  </a:cubicBezTo>
                  <a:cubicBezTo>
                    <a:pt x="0" y="309562"/>
                    <a:pt x="0" y="309562"/>
                    <a:pt x="0" y="309562"/>
                  </a:cubicBezTo>
                  <a:cubicBezTo>
                    <a:pt x="0" y="293919"/>
                    <a:pt x="0" y="293919"/>
                    <a:pt x="0" y="293919"/>
                  </a:cubicBezTo>
                  <a:cubicBezTo>
                    <a:pt x="0" y="225524"/>
                    <a:pt x="55477" y="169862"/>
                    <a:pt x="124006" y="169862"/>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47" name="Freeform: Shape 146">
              <a:extLst>
                <a:ext uri="{FF2B5EF4-FFF2-40B4-BE49-F238E27FC236}">
                  <a16:creationId xmlns:a16="http://schemas.microsoft.com/office/drawing/2014/main" id="{026D80A0-0A57-4894-8774-53DDF9B766AE}"/>
                </a:ext>
              </a:extLst>
            </p:cNvPr>
            <p:cNvSpPr>
              <a:spLocks/>
            </p:cNvSpPr>
            <p:nvPr/>
          </p:nvSpPr>
          <p:spPr bwMode="auto">
            <a:xfrm>
              <a:off x="2416186" y="3735534"/>
              <a:ext cx="155094" cy="193867"/>
            </a:xfrm>
            <a:custGeom>
              <a:avLst/>
              <a:gdLst>
                <a:gd name="connsiteX0" fmla="*/ 124006 w 247650"/>
                <a:gd name="connsiteY0" fmla="*/ 169862 h 309562"/>
                <a:gd name="connsiteX1" fmla="*/ 247650 w 247650"/>
                <a:gd name="connsiteY1" fmla="*/ 293919 h 309562"/>
                <a:gd name="connsiteX2" fmla="*/ 247650 w 247650"/>
                <a:gd name="connsiteY2" fmla="*/ 309562 h 309562"/>
                <a:gd name="connsiteX3" fmla="*/ 0 w 247650"/>
                <a:gd name="connsiteY3" fmla="*/ 309562 h 309562"/>
                <a:gd name="connsiteX4" fmla="*/ 0 w 247650"/>
                <a:gd name="connsiteY4" fmla="*/ 293919 h 309562"/>
                <a:gd name="connsiteX5" fmla="*/ 124006 w 247650"/>
                <a:gd name="connsiteY5" fmla="*/ 169862 h 309562"/>
                <a:gd name="connsiteX6" fmla="*/ 123825 w 247650"/>
                <a:gd name="connsiteY6" fmla="*/ 0 h 309562"/>
                <a:gd name="connsiteX7" fmla="*/ 193675 w 247650"/>
                <a:gd name="connsiteY7" fmla="*/ 69850 h 309562"/>
                <a:gd name="connsiteX8" fmla="*/ 123825 w 247650"/>
                <a:gd name="connsiteY8" fmla="*/ 139700 h 309562"/>
                <a:gd name="connsiteX9" fmla="*/ 53975 w 247650"/>
                <a:gd name="connsiteY9" fmla="*/ 69850 h 309562"/>
                <a:gd name="connsiteX10" fmla="*/ 123825 w 247650"/>
                <a:gd name="connsiteY10" fmla="*/ 0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2">
                  <a:moveTo>
                    <a:pt x="124006" y="169862"/>
                  </a:moveTo>
                  <a:cubicBezTo>
                    <a:pt x="192174" y="169862"/>
                    <a:pt x="247650" y="225524"/>
                    <a:pt x="247650" y="293919"/>
                  </a:cubicBezTo>
                  <a:cubicBezTo>
                    <a:pt x="247650" y="309562"/>
                    <a:pt x="247650" y="309562"/>
                    <a:pt x="247650" y="309562"/>
                  </a:cubicBezTo>
                  <a:cubicBezTo>
                    <a:pt x="0" y="309562"/>
                    <a:pt x="0" y="309562"/>
                    <a:pt x="0" y="309562"/>
                  </a:cubicBezTo>
                  <a:cubicBezTo>
                    <a:pt x="0" y="293919"/>
                    <a:pt x="0" y="293919"/>
                    <a:pt x="0" y="293919"/>
                  </a:cubicBezTo>
                  <a:cubicBezTo>
                    <a:pt x="0" y="225524"/>
                    <a:pt x="55477" y="169862"/>
                    <a:pt x="124006" y="169862"/>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48" name="Freeform: Shape 147">
              <a:extLst>
                <a:ext uri="{FF2B5EF4-FFF2-40B4-BE49-F238E27FC236}">
                  <a16:creationId xmlns:a16="http://schemas.microsoft.com/office/drawing/2014/main" id="{3A823BDB-8DAB-416E-B4EE-EFA0279C974F}"/>
                </a:ext>
              </a:extLst>
            </p:cNvPr>
            <p:cNvSpPr>
              <a:spLocks/>
            </p:cNvSpPr>
            <p:nvPr/>
          </p:nvSpPr>
          <p:spPr bwMode="auto">
            <a:xfrm>
              <a:off x="1794732" y="3735534"/>
              <a:ext cx="155094" cy="193867"/>
            </a:xfrm>
            <a:custGeom>
              <a:avLst/>
              <a:gdLst>
                <a:gd name="connsiteX0" fmla="*/ 124006 w 247650"/>
                <a:gd name="connsiteY0" fmla="*/ 169862 h 309562"/>
                <a:gd name="connsiteX1" fmla="*/ 247650 w 247650"/>
                <a:gd name="connsiteY1" fmla="*/ 293919 h 309562"/>
                <a:gd name="connsiteX2" fmla="*/ 247650 w 247650"/>
                <a:gd name="connsiteY2" fmla="*/ 309562 h 309562"/>
                <a:gd name="connsiteX3" fmla="*/ 0 w 247650"/>
                <a:gd name="connsiteY3" fmla="*/ 309562 h 309562"/>
                <a:gd name="connsiteX4" fmla="*/ 0 w 247650"/>
                <a:gd name="connsiteY4" fmla="*/ 293919 h 309562"/>
                <a:gd name="connsiteX5" fmla="*/ 124006 w 247650"/>
                <a:gd name="connsiteY5" fmla="*/ 169862 h 309562"/>
                <a:gd name="connsiteX6" fmla="*/ 123825 w 247650"/>
                <a:gd name="connsiteY6" fmla="*/ 0 h 309562"/>
                <a:gd name="connsiteX7" fmla="*/ 193675 w 247650"/>
                <a:gd name="connsiteY7" fmla="*/ 69850 h 309562"/>
                <a:gd name="connsiteX8" fmla="*/ 123825 w 247650"/>
                <a:gd name="connsiteY8" fmla="*/ 139700 h 309562"/>
                <a:gd name="connsiteX9" fmla="*/ 53975 w 247650"/>
                <a:gd name="connsiteY9" fmla="*/ 69850 h 309562"/>
                <a:gd name="connsiteX10" fmla="*/ 123825 w 247650"/>
                <a:gd name="connsiteY10" fmla="*/ 0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2">
                  <a:moveTo>
                    <a:pt x="124006" y="169862"/>
                  </a:moveTo>
                  <a:cubicBezTo>
                    <a:pt x="192174" y="169862"/>
                    <a:pt x="247650" y="225524"/>
                    <a:pt x="247650" y="293919"/>
                  </a:cubicBezTo>
                  <a:cubicBezTo>
                    <a:pt x="247650" y="309562"/>
                    <a:pt x="247650" y="309562"/>
                    <a:pt x="247650" y="309562"/>
                  </a:cubicBezTo>
                  <a:cubicBezTo>
                    <a:pt x="0" y="309562"/>
                    <a:pt x="0" y="309562"/>
                    <a:pt x="0" y="309562"/>
                  </a:cubicBezTo>
                  <a:cubicBezTo>
                    <a:pt x="0" y="293919"/>
                    <a:pt x="0" y="293919"/>
                    <a:pt x="0" y="293919"/>
                  </a:cubicBezTo>
                  <a:cubicBezTo>
                    <a:pt x="0" y="225524"/>
                    <a:pt x="55477" y="169862"/>
                    <a:pt x="124006" y="169862"/>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sp>
        <p:nvSpPr>
          <p:cNvPr id="153" name="Rectangle 152">
            <a:extLst>
              <a:ext uri="{FF2B5EF4-FFF2-40B4-BE49-F238E27FC236}">
                <a16:creationId xmlns:a16="http://schemas.microsoft.com/office/drawing/2014/main" id="{95D6A88B-0560-4E4F-A377-FB340141562C}"/>
              </a:ext>
            </a:extLst>
          </p:cNvPr>
          <p:cNvSpPr/>
          <p:nvPr/>
        </p:nvSpPr>
        <p:spPr bwMode="auto">
          <a:xfrm>
            <a:off x="9224484" y="3742571"/>
            <a:ext cx="2294230" cy="507830"/>
          </a:xfrm>
          <a:prstGeom prst="rect">
            <a:avLst/>
          </a:prstGeom>
          <a:noFill/>
          <a:ln w="12700" cap="flat" cmpd="sng" algn="ctr">
            <a:solidFill>
              <a:schemeClr val="tx1"/>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700">
              <a:cs typeface="Arial" charset="0"/>
            </a:endParaRPr>
          </a:p>
        </p:txBody>
      </p:sp>
      <p:sp>
        <p:nvSpPr>
          <p:cNvPr id="154" name="Rectangle 153">
            <a:extLst>
              <a:ext uri="{FF2B5EF4-FFF2-40B4-BE49-F238E27FC236}">
                <a16:creationId xmlns:a16="http://schemas.microsoft.com/office/drawing/2014/main" id="{D06D9CC5-1739-4DAD-96F9-5368A8D12889}"/>
              </a:ext>
            </a:extLst>
          </p:cNvPr>
          <p:cNvSpPr/>
          <p:nvPr/>
        </p:nvSpPr>
        <p:spPr>
          <a:xfrm>
            <a:off x="9283731" y="3770159"/>
            <a:ext cx="564395" cy="184666"/>
          </a:xfrm>
          <a:prstGeom prst="rect">
            <a:avLst/>
          </a:prstGeom>
        </p:spPr>
        <p:txBody>
          <a:bodyPr wrap="square" lIns="0" tIns="0" rIns="0" bIns="0">
            <a:spAutoFit/>
          </a:bodyPr>
          <a:lstStyle/>
          <a:p>
            <a:pPr algn="ctr"/>
            <a:r>
              <a:rPr lang="en-GB" sz="600">
                <a:cs typeface="Arial" charset="0"/>
              </a:rPr>
              <a:t>Domain</a:t>
            </a:r>
          </a:p>
          <a:p>
            <a:pPr algn="ctr"/>
            <a:r>
              <a:rPr lang="en-GB" sz="600">
                <a:cs typeface="Arial" charset="0"/>
              </a:rPr>
              <a:t>Data Steward(s)</a:t>
            </a:r>
          </a:p>
        </p:txBody>
      </p:sp>
      <p:sp>
        <p:nvSpPr>
          <p:cNvPr id="155" name="Rectangle 154">
            <a:extLst>
              <a:ext uri="{FF2B5EF4-FFF2-40B4-BE49-F238E27FC236}">
                <a16:creationId xmlns:a16="http://schemas.microsoft.com/office/drawing/2014/main" id="{2870EBF8-31A4-4F31-B156-24B9B4115C30}"/>
              </a:ext>
            </a:extLst>
          </p:cNvPr>
          <p:cNvSpPr/>
          <p:nvPr/>
        </p:nvSpPr>
        <p:spPr>
          <a:xfrm>
            <a:off x="10991902" y="3770159"/>
            <a:ext cx="516133" cy="184666"/>
          </a:xfrm>
          <a:prstGeom prst="rect">
            <a:avLst/>
          </a:prstGeom>
        </p:spPr>
        <p:txBody>
          <a:bodyPr wrap="square" lIns="0" tIns="0" rIns="0" bIns="0">
            <a:spAutoFit/>
          </a:bodyPr>
          <a:lstStyle/>
          <a:p>
            <a:pPr algn="ctr"/>
            <a:r>
              <a:rPr lang="en-GB" sz="600">
                <a:cs typeface="Arial" charset="0"/>
              </a:rPr>
              <a:t>Business Domain SMEs</a:t>
            </a:r>
          </a:p>
        </p:txBody>
      </p:sp>
      <p:sp>
        <p:nvSpPr>
          <p:cNvPr id="156" name="Rectangle 155">
            <a:extLst>
              <a:ext uri="{FF2B5EF4-FFF2-40B4-BE49-F238E27FC236}">
                <a16:creationId xmlns:a16="http://schemas.microsoft.com/office/drawing/2014/main" id="{84922326-0716-4A95-BE78-60E2C3E1AFCA}"/>
              </a:ext>
            </a:extLst>
          </p:cNvPr>
          <p:cNvSpPr/>
          <p:nvPr/>
        </p:nvSpPr>
        <p:spPr>
          <a:xfrm>
            <a:off x="10526638" y="3770159"/>
            <a:ext cx="320772" cy="184666"/>
          </a:xfrm>
          <a:prstGeom prst="rect">
            <a:avLst/>
          </a:prstGeom>
        </p:spPr>
        <p:txBody>
          <a:bodyPr wrap="square" lIns="0" tIns="0" rIns="0" bIns="0">
            <a:spAutoFit/>
          </a:bodyPr>
          <a:lstStyle/>
          <a:p>
            <a:pPr algn="ctr"/>
            <a:r>
              <a:rPr lang="en-GB" sz="600">
                <a:cs typeface="Arial" charset="0"/>
              </a:rPr>
              <a:t>IT Data Architect</a:t>
            </a:r>
          </a:p>
        </p:txBody>
      </p:sp>
      <p:sp>
        <p:nvSpPr>
          <p:cNvPr id="157" name="Rectangle 156">
            <a:extLst>
              <a:ext uri="{FF2B5EF4-FFF2-40B4-BE49-F238E27FC236}">
                <a16:creationId xmlns:a16="http://schemas.microsoft.com/office/drawing/2014/main" id="{118C16A3-CC95-4B67-9F7D-EFEB246AF7FD}"/>
              </a:ext>
            </a:extLst>
          </p:cNvPr>
          <p:cNvSpPr/>
          <p:nvPr/>
        </p:nvSpPr>
        <p:spPr>
          <a:xfrm>
            <a:off x="9992617" y="3770159"/>
            <a:ext cx="389530" cy="92333"/>
          </a:xfrm>
          <a:prstGeom prst="rect">
            <a:avLst/>
          </a:prstGeom>
        </p:spPr>
        <p:txBody>
          <a:bodyPr wrap="none" lIns="0" tIns="0" rIns="0" bIns="0">
            <a:spAutoFit/>
          </a:bodyPr>
          <a:lstStyle/>
          <a:p>
            <a:pPr algn="ctr"/>
            <a:r>
              <a:rPr lang="en-GB" sz="600">
                <a:cs typeface="Arial" charset="0"/>
              </a:rPr>
              <a:t>Data owner</a:t>
            </a:r>
          </a:p>
        </p:txBody>
      </p:sp>
      <p:sp>
        <p:nvSpPr>
          <p:cNvPr id="158" name="Rounded Rectangle 60">
            <a:extLst>
              <a:ext uri="{FF2B5EF4-FFF2-40B4-BE49-F238E27FC236}">
                <a16:creationId xmlns:a16="http://schemas.microsoft.com/office/drawing/2014/main" id="{8E1AD6A3-2395-403B-A3DD-592E8563F117}"/>
              </a:ext>
            </a:extLst>
          </p:cNvPr>
          <p:cNvSpPr/>
          <p:nvPr/>
        </p:nvSpPr>
        <p:spPr bwMode="auto">
          <a:xfrm>
            <a:off x="8421942" y="3742570"/>
            <a:ext cx="741324" cy="507831"/>
          </a:xfrm>
          <a:prstGeom prst="rect">
            <a:avLst/>
          </a:prstGeom>
          <a:solidFill>
            <a:schemeClr val="accent1"/>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0" tIns="45720" rIns="0" bIns="45720" numCol="1" rtlCol="0" anchor="ctr" anchorCtr="0" compatLnSpc="1">
            <a:prstTxWarp prst="textNoShape">
              <a:avLst/>
            </a:prstTxWarp>
            <a:spAutoFit/>
          </a:bodyPr>
          <a:lstStyle/>
          <a:p>
            <a:pPr algn="ctr" defTabSz="858838" eaLnBrk="0" hangingPunct="0">
              <a:spcBef>
                <a:spcPct val="50000"/>
              </a:spcBef>
            </a:pPr>
            <a:r>
              <a:rPr lang="en-GB" sz="900" b="1">
                <a:solidFill>
                  <a:schemeClr val="bg1"/>
                </a:solidFill>
              </a:rPr>
              <a:t>Dispute resolution process</a:t>
            </a:r>
          </a:p>
        </p:txBody>
      </p:sp>
      <p:grpSp>
        <p:nvGrpSpPr>
          <p:cNvPr id="159" name="Group 158">
            <a:extLst>
              <a:ext uri="{FF2B5EF4-FFF2-40B4-BE49-F238E27FC236}">
                <a16:creationId xmlns:a16="http://schemas.microsoft.com/office/drawing/2014/main" id="{638FE70F-741E-4F13-87F8-086C6212A9BD}"/>
              </a:ext>
            </a:extLst>
          </p:cNvPr>
          <p:cNvGrpSpPr/>
          <p:nvPr/>
        </p:nvGrpSpPr>
        <p:grpSpPr>
          <a:xfrm>
            <a:off x="11100819" y="3974591"/>
            <a:ext cx="298299" cy="200180"/>
            <a:chOff x="10415588" y="3435935"/>
            <a:chExt cx="742950" cy="498573"/>
          </a:xfrm>
        </p:grpSpPr>
        <p:sp>
          <p:nvSpPr>
            <p:cNvPr id="163" name="Freeform: Shape 162">
              <a:extLst>
                <a:ext uri="{FF2B5EF4-FFF2-40B4-BE49-F238E27FC236}">
                  <a16:creationId xmlns:a16="http://schemas.microsoft.com/office/drawing/2014/main" id="{DC3A3CC5-85EA-4658-BBE6-CB175BB7205C}"/>
                </a:ext>
              </a:extLst>
            </p:cNvPr>
            <p:cNvSpPr>
              <a:spLocks/>
            </p:cNvSpPr>
            <p:nvPr/>
          </p:nvSpPr>
          <p:spPr bwMode="auto">
            <a:xfrm>
              <a:off x="10415588" y="3435935"/>
              <a:ext cx="247650" cy="309562"/>
            </a:xfrm>
            <a:custGeom>
              <a:avLst/>
              <a:gdLst>
                <a:gd name="connsiteX0" fmla="*/ 124006 w 247650"/>
                <a:gd name="connsiteY0" fmla="*/ 169862 h 309562"/>
                <a:gd name="connsiteX1" fmla="*/ 247650 w 247650"/>
                <a:gd name="connsiteY1" fmla="*/ 293919 h 309562"/>
                <a:gd name="connsiteX2" fmla="*/ 247650 w 247650"/>
                <a:gd name="connsiteY2" fmla="*/ 309562 h 309562"/>
                <a:gd name="connsiteX3" fmla="*/ 0 w 247650"/>
                <a:gd name="connsiteY3" fmla="*/ 309562 h 309562"/>
                <a:gd name="connsiteX4" fmla="*/ 0 w 247650"/>
                <a:gd name="connsiteY4" fmla="*/ 293919 h 309562"/>
                <a:gd name="connsiteX5" fmla="*/ 124006 w 247650"/>
                <a:gd name="connsiteY5" fmla="*/ 169862 h 309562"/>
                <a:gd name="connsiteX6" fmla="*/ 123825 w 247650"/>
                <a:gd name="connsiteY6" fmla="*/ 0 h 309562"/>
                <a:gd name="connsiteX7" fmla="*/ 193675 w 247650"/>
                <a:gd name="connsiteY7" fmla="*/ 69850 h 309562"/>
                <a:gd name="connsiteX8" fmla="*/ 123825 w 247650"/>
                <a:gd name="connsiteY8" fmla="*/ 139700 h 309562"/>
                <a:gd name="connsiteX9" fmla="*/ 53975 w 247650"/>
                <a:gd name="connsiteY9" fmla="*/ 69850 h 309562"/>
                <a:gd name="connsiteX10" fmla="*/ 123825 w 247650"/>
                <a:gd name="connsiteY10" fmla="*/ 0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2">
                  <a:moveTo>
                    <a:pt x="124006" y="169862"/>
                  </a:moveTo>
                  <a:cubicBezTo>
                    <a:pt x="192174" y="169862"/>
                    <a:pt x="247650" y="225524"/>
                    <a:pt x="247650" y="293919"/>
                  </a:cubicBezTo>
                  <a:cubicBezTo>
                    <a:pt x="247650" y="309562"/>
                    <a:pt x="247650" y="309562"/>
                    <a:pt x="247650" y="309562"/>
                  </a:cubicBezTo>
                  <a:cubicBezTo>
                    <a:pt x="0" y="309562"/>
                    <a:pt x="0" y="309562"/>
                    <a:pt x="0" y="309562"/>
                  </a:cubicBezTo>
                  <a:cubicBezTo>
                    <a:pt x="0" y="293919"/>
                    <a:pt x="0" y="293919"/>
                    <a:pt x="0" y="293919"/>
                  </a:cubicBezTo>
                  <a:cubicBezTo>
                    <a:pt x="0" y="225524"/>
                    <a:pt x="55477" y="169862"/>
                    <a:pt x="124006" y="169862"/>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64" name="Freeform: Shape 163">
              <a:extLst>
                <a:ext uri="{FF2B5EF4-FFF2-40B4-BE49-F238E27FC236}">
                  <a16:creationId xmlns:a16="http://schemas.microsoft.com/office/drawing/2014/main" id="{198F03D1-876A-4A75-B090-830A64B7FA9D}"/>
                </a:ext>
              </a:extLst>
            </p:cNvPr>
            <p:cNvSpPr>
              <a:spLocks/>
            </p:cNvSpPr>
            <p:nvPr/>
          </p:nvSpPr>
          <p:spPr bwMode="auto">
            <a:xfrm>
              <a:off x="10663238" y="3624944"/>
              <a:ext cx="247650" cy="309564"/>
            </a:xfrm>
            <a:custGeom>
              <a:avLst/>
              <a:gdLst>
                <a:gd name="connsiteX0" fmla="*/ 123644 w 247650"/>
                <a:gd name="connsiteY0" fmla="*/ 169863 h 309563"/>
                <a:gd name="connsiteX1" fmla="*/ 247650 w 247650"/>
                <a:gd name="connsiteY1" fmla="*/ 293920 h 309563"/>
                <a:gd name="connsiteX2" fmla="*/ 247650 w 247650"/>
                <a:gd name="connsiteY2" fmla="*/ 309563 h 309563"/>
                <a:gd name="connsiteX3" fmla="*/ 0 w 247650"/>
                <a:gd name="connsiteY3" fmla="*/ 309563 h 309563"/>
                <a:gd name="connsiteX4" fmla="*/ 0 w 247650"/>
                <a:gd name="connsiteY4" fmla="*/ 293920 h 309563"/>
                <a:gd name="connsiteX5" fmla="*/ 123644 w 247650"/>
                <a:gd name="connsiteY5" fmla="*/ 169863 h 309563"/>
                <a:gd name="connsiteX6" fmla="*/ 123825 w 247650"/>
                <a:gd name="connsiteY6" fmla="*/ 0 h 309563"/>
                <a:gd name="connsiteX7" fmla="*/ 193675 w 247650"/>
                <a:gd name="connsiteY7" fmla="*/ 69850 h 309563"/>
                <a:gd name="connsiteX8" fmla="*/ 123825 w 247650"/>
                <a:gd name="connsiteY8" fmla="*/ 139700 h 309563"/>
                <a:gd name="connsiteX9" fmla="*/ 53975 w 247650"/>
                <a:gd name="connsiteY9" fmla="*/ 69850 h 309563"/>
                <a:gd name="connsiteX10" fmla="*/ 123825 w 247650"/>
                <a:gd name="connsiteY10"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3">
                  <a:moveTo>
                    <a:pt x="123644" y="169863"/>
                  </a:moveTo>
                  <a:cubicBezTo>
                    <a:pt x="192174" y="169863"/>
                    <a:pt x="247650" y="225525"/>
                    <a:pt x="247650" y="293920"/>
                  </a:cubicBezTo>
                  <a:cubicBezTo>
                    <a:pt x="247650" y="309563"/>
                    <a:pt x="247650" y="309563"/>
                    <a:pt x="247650" y="309563"/>
                  </a:cubicBezTo>
                  <a:cubicBezTo>
                    <a:pt x="0" y="309563"/>
                    <a:pt x="0" y="309563"/>
                    <a:pt x="0" y="309563"/>
                  </a:cubicBezTo>
                  <a:cubicBezTo>
                    <a:pt x="0" y="293920"/>
                    <a:pt x="0" y="293920"/>
                    <a:pt x="0" y="293920"/>
                  </a:cubicBezTo>
                  <a:cubicBezTo>
                    <a:pt x="0" y="225525"/>
                    <a:pt x="55476" y="169863"/>
                    <a:pt x="123644" y="169863"/>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65" name="Freeform: Shape 164">
              <a:extLst>
                <a:ext uri="{FF2B5EF4-FFF2-40B4-BE49-F238E27FC236}">
                  <a16:creationId xmlns:a16="http://schemas.microsoft.com/office/drawing/2014/main" id="{003E022A-F80B-4CF8-B625-F40689A6C1D9}"/>
                </a:ext>
              </a:extLst>
            </p:cNvPr>
            <p:cNvSpPr>
              <a:spLocks/>
            </p:cNvSpPr>
            <p:nvPr/>
          </p:nvSpPr>
          <p:spPr bwMode="auto">
            <a:xfrm>
              <a:off x="10910888" y="3435935"/>
              <a:ext cx="247650" cy="309562"/>
            </a:xfrm>
            <a:custGeom>
              <a:avLst/>
              <a:gdLst>
                <a:gd name="connsiteX0" fmla="*/ 124006 w 247650"/>
                <a:gd name="connsiteY0" fmla="*/ 169862 h 309562"/>
                <a:gd name="connsiteX1" fmla="*/ 247650 w 247650"/>
                <a:gd name="connsiteY1" fmla="*/ 293919 h 309562"/>
                <a:gd name="connsiteX2" fmla="*/ 247650 w 247650"/>
                <a:gd name="connsiteY2" fmla="*/ 309562 h 309562"/>
                <a:gd name="connsiteX3" fmla="*/ 0 w 247650"/>
                <a:gd name="connsiteY3" fmla="*/ 309562 h 309562"/>
                <a:gd name="connsiteX4" fmla="*/ 0 w 247650"/>
                <a:gd name="connsiteY4" fmla="*/ 293919 h 309562"/>
                <a:gd name="connsiteX5" fmla="*/ 124006 w 247650"/>
                <a:gd name="connsiteY5" fmla="*/ 169862 h 309562"/>
                <a:gd name="connsiteX6" fmla="*/ 123825 w 247650"/>
                <a:gd name="connsiteY6" fmla="*/ 0 h 309562"/>
                <a:gd name="connsiteX7" fmla="*/ 193675 w 247650"/>
                <a:gd name="connsiteY7" fmla="*/ 69850 h 309562"/>
                <a:gd name="connsiteX8" fmla="*/ 123825 w 247650"/>
                <a:gd name="connsiteY8" fmla="*/ 139700 h 309562"/>
                <a:gd name="connsiteX9" fmla="*/ 53975 w 247650"/>
                <a:gd name="connsiteY9" fmla="*/ 69850 h 309562"/>
                <a:gd name="connsiteX10" fmla="*/ 123825 w 247650"/>
                <a:gd name="connsiteY10" fmla="*/ 0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2">
                  <a:moveTo>
                    <a:pt x="124006" y="169862"/>
                  </a:moveTo>
                  <a:cubicBezTo>
                    <a:pt x="192174" y="169862"/>
                    <a:pt x="247650" y="225524"/>
                    <a:pt x="247650" y="293919"/>
                  </a:cubicBezTo>
                  <a:cubicBezTo>
                    <a:pt x="247650" y="309562"/>
                    <a:pt x="247650" y="309562"/>
                    <a:pt x="247650" y="309562"/>
                  </a:cubicBezTo>
                  <a:cubicBezTo>
                    <a:pt x="0" y="309562"/>
                    <a:pt x="0" y="309562"/>
                    <a:pt x="0" y="309562"/>
                  </a:cubicBezTo>
                  <a:cubicBezTo>
                    <a:pt x="0" y="293919"/>
                    <a:pt x="0" y="293919"/>
                    <a:pt x="0" y="293919"/>
                  </a:cubicBezTo>
                  <a:cubicBezTo>
                    <a:pt x="0" y="225524"/>
                    <a:pt x="55477" y="169862"/>
                    <a:pt x="124006" y="169862"/>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sp>
        <p:nvSpPr>
          <p:cNvPr id="160" name="Freeform: Shape 159">
            <a:extLst>
              <a:ext uri="{FF2B5EF4-FFF2-40B4-BE49-F238E27FC236}">
                <a16:creationId xmlns:a16="http://schemas.microsoft.com/office/drawing/2014/main" id="{2364EC86-145B-4280-9458-ACBA8C7CF8D6}"/>
              </a:ext>
            </a:extLst>
          </p:cNvPr>
          <p:cNvSpPr>
            <a:spLocks/>
          </p:cNvSpPr>
          <p:nvPr/>
        </p:nvSpPr>
        <p:spPr bwMode="auto">
          <a:xfrm>
            <a:off x="10609477" y="3977748"/>
            <a:ext cx="155094" cy="193867"/>
          </a:xfrm>
          <a:custGeom>
            <a:avLst/>
            <a:gdLst>
              <a:gd name="connsiteX0" fmla="*/ 124006 w 247650"/>
              <a:gd name="connsiteY0" fmla="*/ 169862 h 309562"/>
              <a:gd name="connsiteX1" fmla="*/ 247650 w 247650"/>
              <a:gd name="connsiteY1" fmla="*/ 293919 h 309562"/>
              <a:gd name="connsiteX2" fmla="*/ 247650 w 247650"/>
              <a:gd name="connsiteY2" fmla="*/ 309562 h 309562"/>
              <a:gd name="connsiteX3" fmla="*/ 0 w 247650"/>
              <a:gd name="connsiteY3" fmla="*/ 309562 h 309562"/>
              <a:gd name="connsiteX4" fmla="*/ 0 w 247650"/>
              <a:gd name="connsiteY4" fmla="*/ 293919 h 309562"/>
              <a:gd name="connsiteX5" fmla="*/ 124006 w 247650"/>
              <a:gd name="connsiteY5" fmla="*/ 169862 h 309562"/>
              <a:gd name="connsiteX6" fmla="*/ 123825 w 247650"/>
              <a:gd name="connsiteY6" fmla="*/ 0 h 309562"/>
              <a:gd name="connsiteX7" fmla="*/ 193675 w 247650"/>
              <a:gd name="connsiteY7" fmla="*/ 69850 h 309562"/>
              <a:gd name="connsiteX8" fmla="*/ 123825 w 247650"/>
              <a:gd name="connsiteY8" fmla="*/ 139700 h 309562"/>
              <a:gd name="connsiteX9" fmla="*/ 53975 w 247650"/>
              <a:gd name="connsiteY9" fmla="*/ 69850 h 309562"/>
              <a:gd name="connsiteX10" fmla="*/ 123825 w 247650"/>
              <a:gd name="connsiteY10" fmla="*/ 0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2">
                <a:moveTo>
                  <a:pt x="124006" y="169862"/>
                </a:moveTo>
                <a:cubicBezTo>
                  <a:pt x="192174" y="169862"/>
                  <a:pt x="247650" y="225524"/>
                  <a:pt x="247650" y="293919"/>
                </a:cubicBezTo>
                <a:cubicBezTo>
                  <a:pt x="247650" y="309562"/>
                  <a:pt x="247650" y="309562"/>
                  <a:pt x="247650" y="309562"/>
                </a:cubicBezTo>
                <a:cubicBezTo>
                  <a:pt x="0" y="309562"/>
                  <a:pt x="0" y="309562"/>
                  <a:pt x="0" y="309562"/>
                </a:cubicBezTo>
                <a:cubicBezTo>
                  <a:pt x="0" y="293919"/>
                  <a:pt x="0" y="293919"/>
                  <a:pt x="0" y="293919"/>
                </a:cubicBezTo>
                <a:cubicBezTo>
                  <a:pt x="0" y="225524"/>
                  <a:pt x="55477" y="169862"/>
                  <a:pt x="124006" y="169862"/>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61" name="Freeform: Shape 160">
            <a:extLst>
              <a:ext uri="{FF2B5EF4-FFF2-40B4-BE49-F238E27FC236}">
                <a16:creationId xmlns:a16="http://schemas.microsoft.com/office/drawing/2014/main" id="{B3DC2A0E-CD71-43D5-9816-171124D3FA3D}"/>
              </a:ext>
            </a:extLst>
          </p:cNvPr>
          <p:cNvSpPr>
            <a:spLocks/>
          </p:cNvSpPr>
          <p:nvPr/>
        </p:nvSpPr>
        <p:spPr bwMode="auto">
          <a:xfrm>
            <a:off x="10109835" y="3977748"/>
            <a:ext cx="155094" cy="193867"/>
          </a:xfrm>
          <a:custGeom>
            <a:avLst/>
            <a:gdLst>
              <a:gd name="connsiteX0" fmla="*/ 124006 w 247650"/>
              <a:gd name="connsiteY0" fmla="*/ 169862 h 309562"/>
              <a:gd name="connsiteX1" fmla="*/ 247650 w 247650"/>
              <a:gd name="connsiteY1" fmla="*/ 293919 h 309562"/>
              <a:gd name="connsiteX2" fmla="*/ 247650 w 247650"/>
              <a:gd name="connsiteY2" fmla="*/ 309562 h 309562"/>
              <a:gd name="connsiteX3" fmla="*/ 0 w 247650"/>
              <a:gd name="connsiteY3" fmla="*/ 309562 h 309562"/>
              <a:gd name="connsiteX4" fmla="*/ 0 w 247650"/>
              <a:gd name="connsiteY4" fmla="*/ 293919 h 309562"/>
              <a:gd name="connsiteX5" fmla="*/ 124006 w 247650"/>
              <a:gd name="connsiteY5" fmla="*/ 169862 h 309562"/>
              <a:gd name="connsiteX6" fmla="*/ 123825 w 247650"/>
              <a:gd name="connsiteY6" fmla="*/ 0 h 309562"/>
              <a:gd name="connsiteX7" fmla="*/ 193675 w 247650"/>
              <a:gd name="connsiteY7" fmla="*/ 69850 h 309562"/>
              <a:gd name="connsiteX8" fmla="*/ 123825 w 247650"/>
              <a:gd name="connsiteY8" fmla="*/ 139700 h 309562"/>
              <a:gd name="connsiteX9" fmla="*/ 53975 w 247650"/>
              <a:gd name="connsiteY9" fmla="*/ 69850 h 309562"/>
              <a:gd name="connsiteX10" fmla="*/ 123825 w 247650"/>
              <a:gd name="connsiteY10" fmla="*/ 0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2">
                <a:moveTo>
                  <a:pt x="124006" y="169862"/>
                </a:moveTo>
                <a:cubicBezTo>
                  <a:pt x="192174" y="169862"/>
                  <a:pt x="247650" y="225524"/>
                  <a:pt x="247650" y="293919"/>
                </a:cubicBezTo>
                <a:cubicBezTo>
                  <a:pt x="247650" y="309562"/>
                  <a:pt x="247650" y="309562"/>
                  <a:pt x="247650" y="309562"/>
                </a:cubicBezTo>
                <a:cubicBezTo>
                  <a:pt x="0" y="309562"/>
                  <a:pt x="0" y="309562"/>
                  <a:pt x="0" y="309562"/>
                </a:cubicBezTo>
                <a:cubicBezTo>
                  <a:pt x="0" y="293919"/>
                  <a:pt x="0" y="293919"/>
                  <a:pt x="0" y="293919"/>
                </a:cubicBezTo>
                <a:cubicBezTo>
                  <a:pt x="0" y="225524"/>
                  <a:pt x="55477" y="169862"/>
                  <a:pt x="124006" y="169862"/>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62" name="Freeform: Shape 161">
            <a:extLst>
              <a:ext uri="{FF2B5EF4-FFF2-40B4-BE49-F238E27FC236}">
                <a16:creationId xmlns:a16="http://schemas.microsoft.com/office/drawing/2014/main" id="{C977BC9E-BD11-4BE6-B4A6-94E37A04294F}"/>
              </a:ext>
            </a:extLst>
          </p:cNvPr>
          <p:cNvSpPr>
            <a:spLocks/>
          </p:cNvSpPr>
          <p:nvPr/>
        </p:nvSpPr>
        <p:spPr bwMode="auto">
          <a:xfrm>
            <a:off x="9488381" y="3977748"/>
            <a:ext cx="155094" cy="193867"/>
          </a:xfrm>
          <a:custGeom>
            <a:avLst/>
            <a:gdLst>
              <a:gd name="connsiteX0" fmla="*/ 124006 w 247650"/>
              <a:gd name="connsiteY0" fmla="*/ 169862 h 309562"/>
              <a:gd name="connsiteX1" fmla="*/ 247650 w 247650"/>
              <a:gd name="connsiteY1" fmla="*/ 293919 h 309562"/>
              <a:gd name="connsiteX2" fmla="*/ 247650 w 247650"/>
              <a:gd name="connsiteY2" fmla="*/ 309562 h 309562"/>
              <a:gd name="connsiteX3" fmla="*/ 0 w 247650"/>
              <a:gd name="connsiteY3" fmla="*/ 309562 h 309562"/>
              <a:gd name="connsiteX4" fmla="*/ 0 w 247650"/>
              <a:gd name="connsiteY4" fmla="*/ 293919 h 309562"/>
              <a:gd name="connsiteX5" fmla="*/ 124006 w 247650"/>
              <a:gd name="connsiteY5" fmla="*/ 169862 h 309562"/>
              <a:gd name="connsiteX6" fmla="*/ 123825 w 247650"/>
              <a:gd name="connsiteY6" fmla="*/ 0 h 309562"/>
              <a:gd name="connsiteX7" fmla="*/ 193675 w 247650"/>
              <a:gd name="connsiteY7" fmla="*/ 69850 h 309562"/>
              <a:gd name="connsiteX8" fmla="*/ 123825 w 247650"/>
              <a:gd name="connsiteY8" fmla="*/ 139700 h 309562"/>
              <a:gd name="connsiteX9" fmla="*/ 53975 w 247650"/>
              <a:gd name="connsiteY9" fmla="*/ 69850 h 309562"/>
              <a:gd name="connsiteX10" fmla="*/ 123825 w 247650"/>
              <a:gd name="connsiteY10" fmla="*/ 0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2">
                <a:moveTo>
                  <a:pt x="124006" y="169862"/>
                </a:moveTo>
                <a:cubicBezTo>
                  <a:pt x="192174" y="169862"/>
                  <a:pt x="247650" y="225524"/>
                  <a:pt x="247650" y="293919"/>
                </a:cubicBezTo>
                <a:cubicBezTo>
                  <a:pt x="247650" y="309562"/>
                  <a:pt x="247650" y="309562"/>
                  <a:pt x="247650" y="309562"/>
                </a:cubicBezTo>
                <a:cubicBezTo>
                  <a:pt x="0" y="309562"/>
                  <a:pt x="0" y="309562"/>
                  <a:pt x="0" y="309562"/>
                </a:cubicBezTo>
                <a:cubicBezTo>
                  <a:pt x="0" y="293919"/>
                  <a:pt x="0" y="293919"/>
                  <a:pt x="0" y="293919"/>
                </a:cubicBezTo>
                <a:cubicBezTo>
                  <a:pt x="0" y="225524"/>
                  <a:pt x="55477" y="169862"/>
                  <a:pt x="124006" y="169862"/>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nvGrpSpPr>
          <p:cNvPr id="34" name="Group 33">
            <a:extLst>
              <a:ext uri="{FF2B5EF4-FFF2-40B4-BE49-F238E27FC236}">
                <a16:creationId xmlns:a16="http://schemas.microsoft.com/office/drawing/2014/main" id="{22D631DD-1D60-42E2-B4D4-AECC12690BDB}"/>
              </a:ext>
            </a:extLst>
          </p:cNvPr>
          <p:cNvGrpSpPr/>
          <p:nvPr/>
        </p:nvGrpSpPr>
        <p:grpSpPr>
          <a:xfrm>
            <a:off x="8584189" y="4452202"/>
            <a:ext cx="2772279" cy="719886"/>
            <a:chOff x="8584189" y="4265411"/>
            <a:chExt cx="2772279" cy="719886"/>
          </a:xfrm>
        </p:grpSpPr>
        <p:sp>
          <p:nvSpPr>
            <p:cNvPr id="39" name="TextBox 38"/>
            <p:cNvSpPr txBox="1"/>
            <p:nvPr/>
          </p:nvSpPr>
          <p:spPr>
            <a:xfrm>
              <a:off x="9032517" y="4265411"/>
              <a:ext cx="1875623" cy="184666"/>
            </a:xfrm>
            <a:prstGeom prst="rect">
              <a:avLst/>
            </a:prstGeom>
            <a:noFill/>
          </p:spPr>
          <p:txBody>
            <a:bodyPr wrap="square" lIns="0" tIns="0" rIns="0" bIns="0" rtlCol="0">
              <a:spAutoFit/>
            </a:bodyPr>
            <a:lstStyle/>
            <a:p>
              <a:pPr algn="ctr"/>
              <a:r>
                <a:rPr lang="en-GB" sz="1200">
                  <a:latin typeface="+mj-lt"/>
                </a:rPr>
                <a:t>Data Gov Working Group</a:t>
              </a:r>
            </a:p>
          </p:txBody>
        </p:sp>
        <p:sp>
          <p:nvSpPr>
            <p:cNvPr id="41" name="TextBox 40"/>
            <p:cNvSpPr txBox="1"/>
            <p:nvPr/>
          </p:nvSpPr>
          <p:spPr>
            <a:xfrm>
              <a:off x="8584189" y="4461246"/>
              <a:ext cx="1294131" cy="230832"/>
            </a:xfrm>
            <a:prstGeom prst="rect">
              <a:avLst/>
            </a:prstGeom>
            <a:noFill/>
          </p:spPr>
          <p:txBody>
            <a:bodyPr wrap="square" rtlCol="0">
              <a:spAutoFit/>
            </a:bodyPr>
            <a:lstStyle/>
            <a:p>
              <a:pPr algn="ctr"/>
              <a:r>
                <a:rPr lang="en-GB" sz="900"/>
                <a:t>Business data steward</a:t>
              </a:r>
            </a:p>
          </p:txBody>
        </p:sp>
        <p:sp>
          <p:nvSpPr>
            <p:cNvPr id="42" name="TextBox 41"/>
            <p:cNvSpPr txBox="1"/>
            <p:nvPr/>
          </p:nvSpPr>
          <p:spPr>
            <a:xfrm>
              <a:off x="10062337" y="4461246"/>
              <a:ext cx="1294131" cy="230832"/>
            </a:xfrm>
            <a:prstGeom prst="rect">
              <a:avLst/>
            </a:prstGeom>
            <a:noFill/>
          </p:spPr>
          <p:txBody>
            <a:bodyPr wrap="square" rtlCol="0">
              <a:spAutoFit/>
            </a:bodyPr>
            <a:lstStyle/>
            <a:p>
              <a:pPr algn="ctr"/>
              <a:r>
                <a:rPr lang="en-GB" sz="900"/>
                <a:t>Business data steward</a:t>
              </a:r>
            </a:p>
          </p:txBody>
        </p:sp>
        <p:grpSp>
          <p:nvGrpSpPr>
            <p:cNvPr id="166" name="Group 139">
              <a:extLst>
                <a:ext uri="{FF2B5EF4-FFF2-40B4-BE49-F238E27FC236}">
                  <a16:creationId xmlns:a16="http://schemas.microsoft.com/office/drawing/2014/main" id="{5E0FA6D6-5224-4CA4-B00A-6A19724D7805}"/>
                </a:ext>
              </a:extLst>
            </p:cNvPr>
            <p:cNvGrpSpPr>
              <a:grpSpLocks noChangeAspect="1"/>
            </p:cNvGrpSpPr>
            <p:nvPr/>
          </p:nvGrpSpPr>
          <p:grpSpPr bwMode="auto">
            <a:xfrm>
              <a:off x="9051608" y="4715828"/>
              <a:ext cx="359292" cy="269469"/>
              <a:chOff x="410" y="2822"/>
              <a:chExt cx="312" cy="234"/>
            </a:xfrm>
          </p:grpSpPr>
          <p:sp>
            <p:nvSpPr>
              <p:cNvPr id="167" name="AutoShape 138">
                <a:extLst>
                  <a:ext uri="{FF2B5EF4-FFF2-40B4-BE49-F238E27FC236}">
                    <a16:creationId xmlns:a16="http://schemas.microsoft.com/office/drawing/2014/main" id="{C48ED44E-CB0D-48AA-A2FB-977AC697B473}"/>
                  </a:ext>
                </a:extLst>
              </p:cNvPr>
              <p:cNvSpPr>
                <a:spLocks noChangeAspect="1" noChangeArrowheads="1" noTextEdit="1"/>
              </p:cNvSpPr>
              <p:nvPr/>
            </p:nvSpPr>
            <p:spPr bwMode="auto">
              <a:xfrm>
                <a:off x="410" y="2822"/>
                <a:ext cx="312"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Rectangle 140">
                <a:extLst>
                  <a:ext uri="{FF2B5EF4-FFF2-40B4-BE49-F238E27FC236}">
                    <a16:creationId xmlns:a16="http://schemas.microsoft.com/office/drawing/2014/main" id="{9BC297D0-CD24-4038-9B01-FA0C760DD8C9}"/>
                  </a:ext>
                </a:extLst>
              </p:cNvPr>
              <p:cNvSpPr>
                <a:spLocks noChangeArrowheads="1"/>
              </p:cNvSpPr>
              <p:nvPr/>
            </p:nvSpPr>
            <p:spPr bwMode="auto">
              <a:xfrm>
                <a:off x="410" y="2822"/>
                <a:ext cx="312" cy="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Rectangle 141">
                <a:extLst>
                  <a:ext uri="{FF2B5EF4-FFF2-40B4-BE49-F238E27FC236}">
                    <a16:creationId xmlns:a16="http://schemas.microsoft.com/office/drawing/2014/main" id="{179DCD18-1253-4F94-AD62-152E6E35F40B}"/>
                  </a:ext>
                </a:extLst>
              </p:cNvPr>
              <p:cNvSpPr>
                <a:spLocks noChangeArrowheads="1"/>
              </p:cNvSpPr>
              <p:nvPr/>
            </p:nvSpPr>
            <p:spPr bwMode="auto">
              <a:xfrm>
                <a:off x="410" y="2851"/>
                <a:ext cx="312" cy="205"/>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Oval 142">
                <a:extLst>
                  <a:ext uri="{FF2B5EF4-FFF2-40B4-BE49-F238E27FC236}">
                    <a16:creationId xmlns:a16="http://schemas.microsoft.com/office/drawing/2014/main" id="{B4D3D41A-1F68-4F42-BD60-36FB4C22FD11}"/>
                  </a:ext>
                </a:extLst>
              </p:cNvPr>
              <p:cNvSpPr>
                <a:spLocks noChangeArrowheads="1"/>
              </p:cNvSpPr>
              <p:nvPr/>
            </p:nvSpPr>
            <p:spPr bwMode="auto">
              <a:xfrm>
                <a:off x="420" y="2832"/>
                <a:ext cx="10" cy="1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Oval 143">
                <a:extLst>
                  <a:ext uri="{FF2B5EF4-FFF2-40B4-BE49-F238E27FC236}">
                    <a16:creationId xmlns:a16="http://schemas.microsoft.com/office/drawing/2014/main" id="{1FD3954D-09B5-49F6-A524-CE5AE9381554}"/>
                  </a:ext>
                </a:extLst>
              </p:cNvPr>
              <p:cNvSpPr>
                <a:spLocks noChangeArrowheads="1"/>
              </p:cNvSpPr>
              <p:nvPr/>
            </p:nvSpPr>
            <p:spPr bwMode="auto">
              <a:xfrm>
                <a:off x="434" y="2832"/>
                <a:ext cx="10" cy="1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Oval 144">
                <a:extLst>
                  <a:ext uri="{FF2B5EF4-FFF2-40B4-BE49-F238E27FC236}">
                    <a16:creationId xmlns:a16="http://schemas.microsoft.com/office/drawing/2014/main" id="{5D26AA12-1E52-419C-9194-B23BEF8E85D6}"/>
                  </a:ext>
                </a:extLst>
              </p:cNvPr>
              <p:cNvSpPr>
                <a:spLocks noChangeArrowheads="1"/>
              </p:cNvSpPr>
              <p:nvPr/>
            </p:nvSpPr>
            <p:spPr bwMode="auto">
              <a:xfrm>
                <a:off x="449" y="2832"/>
                <a:ext cx="10" cy="1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Oval 145">
                <a:extLst>
                  <a:ext uri="{FF2B5EF4-FFF2-40B4-BE49-F238E27FC236}">
                    <a16:creationId xmlns:a16="http://schemas.microsoft.com/office/drawing/2014/main" id="{5E4C8296-78E9-4958-8E28-EBD6E469F04F}"/>
                  </a:ext>
                </a:extLst>
              </p:cNvPr>
              <p:cNvSpPr>
                <a:spLocks noChangeArrowheads="1"/>
              </p:cNvSpPr>
              <p:nvPr/>
            </p:nvSpPr>
            <p:spPr bwMode="auto">
              <a:xfrm>
                <a:off x="537" y="2890"/>
                <a:ext cx="58" cy="5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46">
                <a:extLst>
                  <a:ext uri="{FF2B5EF4-FFF2-40B4-BE49-F238E27FC236}">
                    <a16:creationId xmlns:a16="http://schemas.microsoft.com/office/drawing/2014/main" id="{FBC6BF67-A20E-49F7-91A8-A0C22953A7B8}"/>
                  </a:ext>
                </a:extLst>
              </p:cNvPr>
              <p:cNvSpPr>
                <a:spLocks/>
              </p:cNvSpPr>
              <p:nvPr/>
            </p:nvSpPr>
            <p:spPr bwMode="auto">
              <a:xfrm>
                <a:off x="508" y="2959"/>
                <a:ext cx="116" cy="58"/>
              </a:xfrm>
              <a:custGeom>
                <a:avLst/>
                <a:gdLst>
                  <a:gd name="T0" fmla="*/ 0 w 512"/>
                  <a:gd name="T1" fmla="*/ 256 h 256"/>
                  <a:gd name="T2" fmla="*/ 256 w 512"/>
                  <a:gd name="T3" fmla="*/ 0 h 256"/>
                  <a:gd name="T4" fmla="*/ 512 w 512"/>
                  <a:gd name="T5" fmla="*/ 256 h 256"/>
                  <a:gd name="T6" fmla="*/ 0 w 512"/>
                  <a:gd name="T7" fmla="*/ 256 h 256"/>
                </a:gdLst>
                <a:ahLst/>
                <a:cxnLst>
                  <a:cxn ang="0">
                    <a:pos x="T0" y="T1"/>
                  </a:cxn>
                  <a:cxn ang="0">
                    <a:pos x="T2" y="T3"/>
                  </a:cxn>
                  <a:cxn ang="0">
                    <a:pos x="T4" y="T5"/>
                  </a:cxn>
                  <a:cxn ang="0">
                    <a:pos x="T6" y="T7"/>
                  </a:cxn>
                </a:cxnLst>
                <a:rect l="0" t="0" r="r" b="b"/>
                <a:pathLst>
                  <a:path w="512" h="256">
                    <a:moveTo>
                      <a:pt x="0" y="256"/>
                    </a:moveTo>
                    <a:cubicBezTo>
                      <a:pt x="0" y="114"/>
                      <a:pt x="115" y="0"/>
                      <a:pt x="256" y="0"/>
                    </a:cubicBezTo>
                    <a:cubicBezTo>
                      <a:pt x="397" y="0"/>
                      <a:pt x="512" y="114"/>
                      <a:pt x="512" y="256"/>
                    </a:cubicBezTo>
                    <a:lnTo>
                      <a:pt x="0" y="256"/>
                    </a:ln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5" name="Group 139">
              <a:extLst>
                <a:ext uri="{FF2B5EF4-FFF2-40B4-BE49-F238E27FC236}">
                  <a16:creationId xmlns:a16="http://schemas.microsoft.com/office/drawing/2014/main" id="{A01AB159-8E29-481C-9378-0F34B0884404}"/>
                </a:ext>
              </a:extLst>
            </p:cNvPr>
            <p:cNvGrpSpPr>
              <a:grpSpLocks noChangeAspect="1"/>
            </p:cNvGrpSpPr>
            <p:nvPr/>
          </p:nvGrpSpPr>
          <p:grpSpPr bwMode="auto">
            <a:xfrm>
              <a:off x="10529756" y="4715828"/>
              <a:ext cx="359292" cy="269469"/>
              <a:chOff x="410" y="2822"/>
              <a:chExt cx="312" cy="234"/>
            </a:xfrm>
          </p:grpSpPr>
          <p:sp>
            <p:nvSpPr>
              <p:cNvPr id="176" name="AutoShape 138">
                <a:extLst>
                  <a:ext uri="{FF2B5EF4-FFF2-40B4-BE49-F238E27FC236}">
                    <a16:creationId xmlns:a16="http://schemas.microsoft.com/office/drawing/2014/main" id="{1EA40E76-5F5B-4607-AA29-C0DAD19989E8}"/>
                  </a:ext>
                </a:extLst>
              </p:cNvPr>
              <p:cNvSpPr>
                <a:spLocks noChangeAspect="1" noChangeArrowheads="1" noTextEdit="1"/>
              </p:cNvSpPr>
              <p:nvPr/>
            </p:nvSpPr>
            <p:spPr bwMode="auto">
              <a:xfrm>
                <a:off x="410" y="2822"/>
                <a:ext cx="312"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Rectangle 140">
                <a:extLst>
                  <a:ext uri="{FF2B5EF4-FFF2-40B4-BE49-F238E27FC236}">
                    <a16:creationId xmlns:a16="http://schemas.microsoft.com/office/drawing/2014/main" id="{98581F29-45C0-4EED-9A67-F5BEAEE7B269}"/>
                  </a:ext>
                </a:extLst>
              </p:cNvPr>
              <p:cNvSpPr>
                <a:spLocks noChangeArrowheads="1"/>
              </p:cNvSpPr>
              <p:nvPr/>
            </p:nvSpPr>
            <p:spPr bwMode="auto">
              <a:xfrm>
                <a:off x="410" y="2822"/>
                <a:ext cx="312" cy="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Rectangle 141">
                <a:extLst>
                  <a:ext uri="{FF2B5EF4-FFF2-40B4-BE49-F238E27FC236}">
                    <a16:creationId xmlns:a16="http://schemas.microsoft.com/office/drawing/2014/main" id="{DFB3F71F-2E48-4D17-9432-9A7F533709D6}"/>
                  </a:ext>
                </a:extLst>
              </p:cNvPr>
              <p:cNvSpPr>
                <a:spLocks noChangeArrowheads="1"/>
              </p:cNvSpPr>
              <p:nvPr/>
            </p:nvSpPr>
            <p:spPr bwMode="auto">
              <a:xfrm>
                <a:off x="410" y="2851"/>
                <a:ext cx="312" cy="205"/>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Oval 142">
                <a:extLst>
                  <a:ext uri="{FF2B5EF4-FFF2-40B4-BE49-F238E27FC236}">
                    <a16:creationId xmlns:a16="http://schemas.microsoft.com/office/drawing/2014/main" id="{688E97F9-2AF0-45C2-AD06-23EE5FB629BD}"/>
                  </a:ext>
                </a:extLst>
              </p:cNvPr>
              <p:cNvSpPr>
                <a:spLocks noChangeArrowheads="1"/>
              </p:cNvSpPr>
              <p:nvPr/>
            </p:nvSpPr>
            <p:spPr bwMode="auto">
              <a:xfrm>
                <a:off x="420" y="2832"/>
                <a:ext cx="10" cy="1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Oval 143">
                <a:extLst>
                  <a:ext uri="{FF2B5EF4-FFF2-40B4-BE49-F238E27FC236}">
                    <a16:creationId xmlns:a16="http://schemas.microsoft.com/office/drawing/2014/main" id="{7EC5BEF6-049E-4258-B666-E4C4C9217C62}"/>
                  </a:ext>
                </a:extLst>
              </p:cNvPr>
              <p:cNvSpPr>
                <a:spLocks noChangeArrowheads="1"/>
              </p:cNvSpPr>
              <p:nvPr/>
            </p:nvSpPr>
            <p:spPr bwMode="auto">
              <a:xfrm>
                <a:off x="434" y="2832"/>
                <a:ext cx="10" cy="1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Oval 144">
                <a:extLst>
                  <a:ext uri="{FF2B5EF4-FFF2-40B4-BE49-F238E27FC236}">
                    <a16:creationId xmlns:a16="http://schemas.microsoft.com/office/drawing/2014/main" id="{14CAE6F6-419E-48D9-AA63-D1F791C7D4CC}"/>
                  </a:ext>
                </a:extLst>
              </p:cNvPr>
              <p:cNvSpPr>
                <a:spLocks noChangeArrowheads="1"/>
              </p:cNvSpPr>
              <p:nvPr/>
            </p:nvSpPr>
            <p:spPr bwMode="auto">
              <a:xfrm>
                <a:off x="449" y="2832"/>
                <a:ext cx="10" cy="1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Oval 145">
                <a:extLst>
                  <a:ext uri="{FF2B5EF4-FFF2-40B4-BE49-F238E27FC236}">
                    <a16:creationId xmlns:a16="http://schemas.microsoft.com/office/drawing/2014/main" id="{F06206E5-7333-4D69-B3F0-D09410742552}"/>
                  </a:ext>
                </a:extLst>
              </p:cNvPr>
              <p:cNvSpPr>
                <a:spLocks noChangeArrowheads="1"/>
              </p:cNvSpPr>
              <p:nvPr/>
            </p:nvSpPr>
            <p:spPr bwMode="auto">
              <a:xfrm>
                <a:off x="537" y="2890"/>
                <a:ext cx="58" cy="5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146">
                <a:extLst>
                  <a:ext uri="{FF2B5EF4-FFF2-40B4-BE49-F238E27FC236}">
                    <a16:creationId xmlns:a16="http://schemas.microsoft.com/office/drawing/2014/main" id="{074EB14A-59CC-4402-A772-1E64FC080057}"/>
                  </a:ext>
                </a:extLst>
              </p:cNvPr>
              <p:cNvSpPr>
                <a:spLocks/>
              </p:cNvSpPr>
              <p:nvPr/>
            </p:nvSpPr>
            <p:spPr bwMode="auto">
              <a:xfrm>
                <a:off x="508" y="2959"/>
                <a:ext cx="116" cy="58"/>
              </a:xfrm>
              <a:custGeom>
                <a:avLst/>
                <a:gdLst>
                  <a:gd name="T0" fmla="*/ 0 w 512"/>
                  <a:gd name="T1" fmla="*/ 256 h 256"/>
                  <a:gd name="T2" fmla="*/ 256 w 512"/>
                  <a:gd name="T3" fmla="*/ 0 h 256"/>
                  <a:gd name="T4" fmla="*/ 512 w 512"/>
                  <a:gd name="T5" fmla="*/ 256 h 256"/>
                  <a:gd name="T6" fmla="*/ 0 w 512"/>
                  <a:gd name="T7" fmla="*/ 256 h 256"/>
                </a:gdLst>
                <a:ahLst/>
                <a:cxnLst>
                  <a:cxn ang="0">
                    <a:pos x="T0" y="T1"/>
                  </a:cxn>
                  <a:cxn ang="0">
                    <a:pos x="T2" y="T3"/>
                  </a:cxn>
                  <a:cxn ang="0">
                    <a:pos x="T4" y="T5"/>
                  </a:cxn>
                  <a:cxn ang="0">
                    <a:pos x="T6" y="T7"/>
                  </a:cxn>
                </a:cxnLst>
                <a:rect l="0" t="0" r="r" b="b"/>
                <a:pathLst>
                  <a:path w="512" h="256">
                    <a:moveTo>
                      <a:pt x="0" y="256"/>
                    </a:moveTo>
                    <a:cubicBezTo>
                      <a:pt x="0" y="114"/>
                      <a:pt x="115" y="0"/>
                      <a:pt x="256" y="0"/>
                    </a:cubicBezTo>
                    <a:cubicBezTo>
                      <a:pt x="397" y="0"/>
                      <a:pt x="512" y="114"/>
                      <a:pt x="512" y="256"/>
                    </a:cubicBezTo>
                    <a:lnTo>
                      <a:pt x="0" y="256"/>
                    </a:ln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38" name="Group 37">
            <a:extLst>
              <a:ext uri="{FF2B5EF4-FFF2-40B4-BE49-F238E27FC236}">
                <a16:creationId xmlns:a16="http://schemas.microsoft.com/office/drawing/2014/main" id="{10586A3F-B42B-4DBD-B62F-03DD25F06101}"/>
              </a:ext>
            </a:extLst>
          </p:cNvPr>
          <p:cNvGrpSpPr/>
          <p:nvPr/>
        </p:nvGrpSpPr>
        <p:grpSpPr>
          <a:xfrm>
            <a:off x="9032517" y="5409500"/>
            <a:ext cx="1875623" cy="1062511"/>
            <a:chOff x="9032517" y="5293448"/>
            <a:chExt cx="1875623" cy="1062511"/>
          </a:xfrm>
        </p:grpSpPr>
        <p:grpSp>
          <p:nvGrpSpPr>
            <p:cNvPr id="33" name="Group 32">
              <a:extLst>
                <a:ext uri="{FF2B5EF4-FFF2-40B4-BE49-F238E27FC236}">
                  <a16:creationId xmlns:a16="http://schemas.microsoft.com/office/drawing/2014/main" id="{EEE057A5-A21F-40FF-956C-90AF0A89222E}"/>
                </a:ext>
              </a:extLst>
            </p:cNvPr>
            <p:cNvGrpSpPr/>
            <p:nvPr/>
          </p:nvGrpSpPr>
          <p:grpSpPr>
            <a:xfrm>
              <a:off x="9673680" y="5571715"/>
              <a:ext cx="593297" cy="444973"/>
              <a:chOff x="10970889" y="5044311"/>
              <a:chExt cx="359292" cy="269469"/>
            </a:xfrm>
          </p:grpSpPr>
          <p:grpSp>
            <p:nvGrpSpPr>
              <p:cNvPr id="203" name="Group 139">
                <a:extLst>
                  <a:ext uri="{FF2B5EF4-FFF2-40B4-BE49-F238E27FC236}">
                    <a16:creationId xmlns:a16="http://schemas.microsoft.com/office/drawing/2014/main" id="{AD879008-68E4-42CF-AA67-90D4004C11AA}"/>
                  </a:ext>
                </a:extLst>
              </p:cNvPr>
              <p:cNvGrpSpPr>
                <a:grpSpLocks noChangeAspect="1"/>
              </p:cNvGrpSpPr>
              <p:nvPr/>
            </p:nvGrpSpPr>
            <p:grpSpPr bwMode="auto">
              <a:xfrm>
                <a:off x="10970889" y="5044311"/>
                <a:ext cx="359292" cy="269469"/>
                <a:chOff x="410" y="2822"/>
                <a:chExt cx="312" cy="234"/>
              </a:xfrm>
            </p:grpSpPr>
            <p:sp>
              <p:nvSpPr>
                <p:cNvPr id="204" name="AutoShape 138">
                  <a:extLst>
                    <a:ext uri="{FF2B5EF4-FFF2-40B4-BE49-F238E27FC236}">
                      <a16:creationId xmlns:a16="http://schemas.microsoft.com/office/drawing/2014/main" id="{796202FF-1D7F-4485-9525-28CED6024843}"/>
                    </a:ext>
                  </a:extLst>
                </p:cNvPr>
                <p:cNvSpPr>
                  <a:spLocks noChangeAspect="1" noChangeArrowheads="1" noTextEdit="1"/>
                </p:cNvSpPr>
                <p:nvPr/>
              </p:nvSpPr>
              <p:spPr bwMode="auto">
                <a:xfrm>
                  <a:off x="410" y="2822"/>
                  <a:ext cx="312"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Rectangle 140">
                  <a:extLst>
                    <a:ext uri="{FF2B5EF4-FFF2-40B4-BE49-F238E27FC236}">
                      <a16:creationId xmlns:a16="http://schemas.microsoft.com/office/drawing/2014/main" id="{36BC5FF8-BA90-480C-8EDF-C4739735F3CC}"/>
                    </a:ext>
                  </a:extLst>
                </p:cNvPr>
                <p:cNvSpPr>
                  <a:spLocks noChangeArrowheads="1"/>
                </p:cNvSpPr>
                <p:nvPr/>
              </p:nvSpPr>
              <p:spPr bwMode="auto">
                <a:xfrm>
                  <a:off x="410" y="2822"/>
                  <a:ext cx="312" cy="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141">
                  <a:extLst>
                    <a:ext uri="{FF2B5EF4-FFF2-40B4-BE49-F238E27FC236}">
                      <a16:creationId xmlns:a16="http://schemas.microsoft.com/office/drawing/2014/main" id="{3A4891BE-EAC1-494A-A010-1B4397C76F8A}"/>
                    </a:ext>
                  </a:extLst>
                </p:cNvPr>
                <p:cNvSpPr>
                  <a:spLocks noChangeArrowheads="1"/>
                </p:cNvSpPr>
                <p:nvPr/>
              </p:nvSpPr>
              <p:spPr bwMode="auto">
                <a:xfrm>
                  <a:off x="410" y="2851"/>
                  <a:ext cx="312" cy="205"/>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142">
                  <a:extLst>
                    <a:ext uri="{FF2B5EF4-FFF2-40B4-BE49-F238E27FC236}">
                      <a16:creationId xmlns:a16="http://schemas.microsoft.com/office/drawing/2014/main" id="{2CE61CD4-03B4-4AE0-B4E6-835A4B678F65}"/>
                    </a:ext>
                  </a:extLst>
                </p:cNvPr>
                <p:cNvSpPr>
                  <a:spLocks noChangeArrowheads="1"/>
                </p:cNvSpPr>
                <p:nvPr/>
              </p:nvSpPr>
              <p:spPr bwMode="auto">
                <a:xfrm>
                  <a:off x="420" y="2832"/>
                  <a:ext cx="10" cy="1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143">
                  <a:extLst>
                    <a:ext uri="{FF2B5EF4-FFF2-40B4-BE49-F238E27FC236}">
                      <a16:creationId xmlns:a16="http://schemas.microsoft.com/office/drawing/2014/main" id="{8E55A6C4-D141-4281-A059-9BF7DB6DBBD1}"/>
                    </a:ext>
                  </a:extLst>
                </p:cNvPr>
                <p:cNvSpPr>
                  <a:spLocks noChangeArrowheads="1"/>
                </p:cNvSpPr>
                <p:nvPr/>
              </p:nvSpPr>
              <p:spPr bwMode="auto">
                <a:xfrm>
                  <a:off x="434" y="2832"/>
                  <a:ext cx="10" cy="1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144">
                  <a:extLst>
                    <a:ext uri="{FF2B5EF4-FFF2-40B4-BE49-F238E27FC236}">
                      <a16:creationId xmlns:a16="http://schemas.microsoft.com/office/drawing/2014/main" id="{0A97DAD5-BA7F-4F9B-9A7B-A0A59D7B974D}"/>
                    </a:ext>
                  </a:extLst>
                </p:cNvPr>
                <p:cNvSpPr>
                  <a:spLocks noChangeArrowheads="1"/>
                </p:cNvSpPr>
                <p:nvPr/>
              </p:nvSpPr>
              <p:spPr bwMode="auto">
                <a:xfrm>
                  <a:off x="449" y="2832"/>
                  <a:ext cx="10" cy="1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99" name="Group 198">
                <a:extLst>
                  <a:ext uri="{FF2B5EF4-FFF2-40B4-BE49-F238E27FC236}">
                    <a16:creationId xmlns:a16="http://schemas.microsoft.com/office/drawing/2014/main" id="{F99763AD-67EA-4852-B86F-C6935F8E7966}"/>
                  </a:ext>
                </a:extLst>
              </p:cNvPr>
              <p:cNvGrpSpPr/>
              <p:nvPr/>
            </p:nvGrpSpPr>
            <p:grpSpPr>
              <a:xfrm>
                <a:off x="11027666" y="5113040"/>
                <a:ext cx="246484" cy="165407"/>
                <a:chOff x="10415588" y="3435935"/>
                <a:chExt cx="742950" cy="498573"/>
              </a:xfrm>
            </p:grpSpPr>
            <p:sp>
              <p:nvSpPr>
                <p:cNvPr id="200" name="Freeform: Shape 199">
                  <a:extLst>
                    <a:ext uri="{FF2B5EF4-FFF2-40B4-BE49-F238E27FC236}">
                      <a16:creationId xmlns:a16="http://schemas.microsoft.com/office/drawing/2014/main" id="{4DB7587C-D556-4BD5-BF04-6B007449CDC3}"/>
                    </a:ext>
                  </a:extLst>
                </p:cNvPr>
                <p:cNvSpPr>
                  <a:spLocks/>
                </p:cNvSpPr>
                <p:nvPr/>
              </p:nvSpPr>
              <p:spPr bwMode="auto">
                <a:xfrm>
                  <a:off x="10415588" y="3435935"/>
                  <a:ext cx="247650" cy="309562"/>
                </a:xfrm>
                <a:custGeom>
                  <a:avLst/>
                  <a:gdLst>
                    <a:gd name="connsiteX0" fmla="*/ 124006 w 247650"/>
                    <a:gd name="connsiteY0" fmla="*/ 169862 h 309562"/>
                    <a:gd name="connsiteX1" fmla="*/ 247650 w 247650"/>
                    <a:gd name="connsiteY1" fmla="*/ 293919 h 309562"/>
                    <a:gd name="connsiteX2" fmla="*/ 247650 w 247650"/>
                    <a:gd name="connsiteY2" fmla="*/ 309562 h 309562"/>
                    <a:gd name="connsiteX3" fmla="*/ 0 w 247650"/>
                    <a:gd name="connsiteY3" fmla="*/ 309562 h 309562"/>
                    <a:gd name="connsiteX4" fmla="*/ 0 w 247650"/>
                    <a:gd name="connsiteY4" fmla="*/ 293919 h 309562"/>
                    <a:gd name="connsiteX5" fmla="*/ 124006 w 247650"/>
                    <a:gd name="connsiteY5" fmla="*/ 169862 h 309562"/>
                    <a:gd name="connsiteX6" fmla="*/ 123825 w 247650"/>
                    <a:gd name="connsiteY6" fmla="*/ 0 h 309562"/>
                    <a:gd name="connsiteX7" fmla="*/ 193675 w 247650"/>
                    <a:gd name="connsiteY7" fmla="*/ 69850 h 309562"/>
                    <a:gd name="connsiteX8" fmla="*/ 123825 w 247650"/>
                    <a:gd name="connsiteY8" fmla="*/ 139700 h 309562"/>
                    <a:gd name="connsiteX9" fmla="*/ 53975 w 247650"/>
                    <a:gd name="connsiteY9" fmla="*/ 69850 h 309562"/>
                    <a:gd name="connsiteX10" fmla="*/ 123825 w 247650"/>
                    <a:gd name="connsiteY10" fmla="*/ 0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2">
                      <a:moveTo>
                        <a:pt x="124006" y="169862"/>
                      </a:moveTo>
                      <a:cubicBezTo>
                        <a:pt x="192174" y="169862"/>
                        <a:pt x="247650" y="225524"/>
                        <a:pt x="247650" y="293919"/>
                      </a:cubicBezTo>
                      <a:cubicBezTo>
                        <a:pt x="247650" y="309562"/>
                        <a:pt x="247650" y="309562"/>
                        <a:pt x="247650" y="309562"/>
                      </a:cubicBezTo>
                      <a:cubicBezTo>
                        <a:pt x="0" y="309562"/>
                        <a:pt x="0" y="309562"/>
                        <a:pt x="0" y="309562"/>
                      </a:cubicBezTo>
                      <a:cubicBezTo>
                        <a:pt x="0" y="293919"/>
                        <a:pt x="0" y="293919"/>
                        <a:pt x="0" y="293919"/>
                      </a:cubicBezTo>
                      <a:cubicBezTo>
                        <a:pt x="0" y="225524"/>
                        <a:pt x="55477" y="169862"/>
                        <a:pt x="124006" y="169862"/>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201" name="Freeform: Shape 200">
                  <a:extLst>
                    <a:ext uri="{FF2B5EF4-FFF2-40B4-BE49-F238E27FC236}">
                      <a16:creationId xmlns:a16="http://schemas.microsoft.com/office/drawing/2014/main" id="{4F671201-AC32-42A0-A417-346598E290E1}"/>
                    </a:ext>
                  </a:extLst>
                </p:cNvPr>
                <p:cNvSpPr>
                  <a:spLocks/>
                </p:cNvSpPr>
                <p:nvPr/>
              </p:nvSpPr>
              <p:spPr bwMode="auto">
                <a:xfrm>
                  <a:off x="10663238" y="3624944"/>
                  <a:ext cx="247650" cy="309564"/>
                </a:xfrm>
                <a:custGeom>
                  <a:avLst/>
                  <a:gdLst>
                    <a:gd name="connsiteX0" fmla="*/ 123644 w 247650"/>
                    <a:gd name="connsiteY0" fmla="*/ 169863 h 309563"/>
                    <a:gd name="connsiteX1" fmla="*/ 247650 w 247650"/>
                    <a:gd name="connsiteY1" fmla="*/ 293920 h 309563"/>
                    <a:gd name="connsiteX2" fmla="*/ 247650 w 247650"/>
                    <a:gd name="connsiteY2" fmla="*/ 309563 h 309563"/>
                    <a:gd name="connsiteX3" fmla="*/ 0 w 247650"/>
                    <a:gd name="connsiteY3" fmla="*/ 309563 h 309563"/>
                    <a:gd name="connsiteX4" fmla="*/ 0 w 247650"/>
                    <a:gd name="connsiteY4" fmla="*/ 293920 h 309563"/>
                    <a:gd name="connsiteX5" fmla="*/ 123644 w 247650"/>
                    <a:gd name="connsiteY5" fmla="*/ 169863 h 309563"/>
                    <a:gd name="connsiteX6" fmla="*/ 123825 w 247650"/>
                    <a:gd name="connsiteY6" fmla="*/ 0 h 309563"/>
                    <a:gd name="connsiteX7" fmla="*/ 193675 w 247650"/>
                    <a:gd name="connsiteY7" fmla="*/ 69850 h 309563"/>
                    <a:gd name="connsiteX8" fmla="*/ 123825 w 247650"/>
                    <a:gd name="connsiteY8" fmla="*/ 139700 h 309563"/>
                    <a:gd name="connsiteX9" fmla="*/ 53975 w 247650"/>
                    <a:gd name="connsiteY9" fmla="*/ 69850 h 309563"/>
                    <a:gd name="connsiteX10" fmla="*/ 123825 w 247650"/>
                    <a:gd name="connsiteY10"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3">
                      <a:moveTo>
                        <a:pt x="123644" y="169863"/>
                      </a:moveTo>
                      <a:cubicBezTo>
                        <a:pt x="192174" y="169863"/>
                        <a:pt x="247650" y="225525"/>
                        <a:pt x="247650" y="293920"/>
                      </a:cubicBezTo>
                      <a:cubicBezTo>
                        <a:pt x="247650" y="309563"/>
                        <a:pt x="247650" y="309563"/>
                        <a:pt x="247650" y="309563"/>
                      </a:cubicBezTo>
                      <a:cubicBezTo>
                        <a:pt x="0" y="309563"/>
                        <a:pt x="0" y="309563"/>
                        <a:pt x="0" y="309563"/>
                      </a:cubicBezTo>
                      <a:cubicBezTo>
                        <a:pt x="0" y="293920"/>
                        <a:pt x="0" y="293920"/>
                        <a:pt x="0" y="293920"/>
                      </a:cubicBezTo>
                      <a:cubicBezTo>
                        <a:pt x="0" y="225525"/>
                        <a:pt x="55476" y="169863"/>
                        <a:pt x="123644" y="169863"/>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202" name="Freeform: Shape 201">
                  <a:extLst>
                    <a:ext uri="{FF2B5EF4-FFF2-40B4-BE49-F238E27FC236}">
                      <a16:creationId xmlns:a16="http://schemas.microsoft.com/office/drawing/2014/main" id="{4883CC2B-8025-4356-AC63-39856E09B1E9}"/>
                    </a:ext>
                  </a:extLst>
                </p:cNvPr>
                <p:cNvSpPr>
                  <a:spLocks/>
                </p:cNvSpPr>
                <p:nvPr/>
              </p:nvSpPr>
              <p:spPr bwMode="auto">
                <a:xfrm>
                  <a:off x="10910888" y="3435935"/>
                  <a:ext cx="247650" cy="309562"/>
                </a:xfrm>
                <a:custGeom>
                  <a:avLst/>
                  <a:gdLst>
                    <a:gd name="connsiteX0" fmla="*/ 124006 w 247650"/>
                    <a:gd name="connsiteY0" fmla="*/ 169862 h 309562"/>
                    <a:gd name="connsiteX1" fmla="*/ 247650 w 247650"/>
                    <a:gd name="connsiteY1" fmla="*/ 293919 h 309562"/>
                    <a:gd name="connsiteX2" fmla="*/ 247650 w 247650"/>
                    <a:gd name="connsiteY2" fmla="*/ 309562 h 309562"/>
                    <a:gd name="connsiteX3" fmla="*/ 0 w 247650"/>
                    <a:gd name="connsiteY3" fmla="*/ 309562 h 309562"/>
                    <a:gd name="connsiteX4" fmla="*/ 0 w 247650"/>
                    <a:gd name="connsiteY4" fmla="*/ 293919 h 309562"/>
                    <a:gd name="connsiteX5" fmla="*/ 124006 w 247650"/>
                    <a:gd name="connsiteY5" fmla="*/ 169862 h 309562"/>
                    <a:gd name="connsiteX6" fmla="*/ 123825 w 247650"/>
                    <a:gd name="connsiteY6" fmla="*/ 0 h 309562"/>
                    <a:gd name="connsiteX7" fmla="*/ 193675 w 247650"/>
                    <a:gd name="connsiteY7" fmla="*/ 69850 h 309562"/>
                    <a:gd name="connsiteX8" fmla="*/ 123825 w 247650"/>
                    <a:gd name="connsiteY8" fmla="*/ 139700 h 309562"/>
                    <a:gd name="connsiteX9" fmla="*/ 53975 w 247650"/>
                    <a:gd name="connsiteY9" fmla="*/ 69850 h 309562"/>
                    <a:gd name="connsiteX10" fmla="*/ 123825 w 247650"/>
                    <a:gd name="connsiteY10" fmla="*/ 0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2">
                      <a:moveTo>
                        <a:pt x="124006" y="169862"/>
                      </a:moveTo>
                      <a:cubicBezTo>
                        <a:pt x="192174" y="169862"/>
                        <a:pt x="247650" y="225524"/>
                        <a:pt x="247650" y="293919"/>
                      </a:cubicBezTo>
                      <a:cubicBezTo>
                        <a:pt x="247650" y="309562"/>
                        <a:pt x="247650" y="309562"/>
                        <a:pt x="247650" y="309562"/>
                      </a:cubicBezTo>
                      <a:cubicBezTo>
                        <a:pt x="0" y="309562"/>
                        <a:pt x="0" y="309562"/>
                        <a:pt x="0" y="309562"/>
                      </a:cubicBezTo>
                      <a:cubicBezTo>
                        <a:pt x="0" y="293919"/>
                        <a:pt x="0" y="293919"/>
                        <a:pt x="0" y="293919"/>
                      </a:cubicBezTo>
                      <a:cubicBezTo>
                        <a:pt x="0" y="225524"/>
                        <a:pt x="55477" y="169862"/>
                        <a:pt x="124006" y="169862"/>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grpSp>
        <p:sp>
          <p:nvSpPr>
            <p:cNvPr id="212" name="TextBox 211">
              <a:extLst>
                <a:ext uri="{FF2B5EF4-FFF2-40B4-BE49-F238E27FC236}">
                  <a16:creationId xmlns:a16="http://schemas.microsoft.com/office/drawing/2014/main" id="{8FDF4663-BE78-40B8-BF64-3912DFEF302B}"/>
                </a:ext>
              </a:extLst>
            </p:cNvPr>
            <p:cNvSpPr txBox="1"/>
            <p:nvPr/>
          </p:nvSpPr>
          <p:spPr>
            <a:xfrm>
              <a:off x="9032517" y="5293448"/>
              <a:ext cx="1875623" cy="184666"/>
            </a:xfrm>
            <a:prstGeom prst="rect">
              <a:avLst/>
            </a:prstGeom>
            <a:noFill/>
          </p:spPr>
          <p:txBody>
            <a:bodyPr wrap="square" lIns="0" tIns="0" rIns="0" bIns="0" rtlCol="0">
              <a:spAutoFit/>
            </a:bodyPr>
            <a:lstStyle/>
            <a:p>
              <a:pPr algn="ctr"/>
              <a:r>
                <a:rPr lang="en-GB" sz="1200">
                  <a:latin typeface="+mj-lt"/>
                </a:rPr>
                <a:t>Orders</a:t>
              </a:r>
            </a:p>
          </p:txBody>
        </p:sp>
        <p:sp>
          <p:nvSpPr>
            <p:cNvPr id="213" name="TextBox 212">
              <a:extLst>
                <a:ext uri="{FF2B5EF4-FFF2-40B4-BE49-F238E27FC236}">
                  <a16:creationId xmlns:a16="http://schemas.microsoft.com/office/drawing/2014/main" id="{C584FDD9-3268-4DE2-96C7-B37D43DB1243}"/>
                </a:ext>
              </a:extLst>
            </p:cNvPr>
            <p:cNvSpPr txBox="1"/>
            <p:nvPr/>
          </p:nvSpPr>
          <p:spPr>
            <a:xfrm>
              <a:off x="9032517" y="6125127"/>
              <a:ext cx="1875623" cy="230832"/>
            </a:xfrm>
            <a:prstGeom prst="rect">
              <a:avLst/>
            </a:prstGeom>
            <a:noFill/>
          </p:spPr>
          <p:txBody>
            <a:bodyPr wrap="square" rtlCol="0">
              <a:spAutoFit/>
            </a:bodyPr>
            <a:lstStyle>
              <a:defPPr>
                <a:defRPr lang="en-US"/>
              </a:defPPr>
              <a:lvl1pPr algn="ctr">
                <a:defRPr sz="900"/>
              </a:lvl1pPr>
            </a:lstStyle>
            <a:p>
              <a:r>
                <a:rPr lang="en-GB"/>
                <a:t>Virtual SME community</a:t>
              </a:r>
            </a:p>
          </p:txBody>
        </p:sp>
      </p:grpSp>
      <p:grpSp>
        <p:nvGrpSpPr>
          <p:cNvPr id="214" name="Group 213">
            <a:extLst>
              <a:ext uri="{FF2B5EF4-FFF2-40B4-BE49-F238E27FC236}">
                <a16:creationId xmlns:a16="http://schemas.microsoft.com/office/drawing/2014/main" id="{6C70ACD3-FBF1-4A0E-A2B8-C2E5B1F6EE88}"/>
              </a:ext>
            </a:extLst>
          </p:cNvPr>
          <p:cNvGrpSpPr/>
          <p:nvPr/>
        </p:nvGrpSpPr>
        <p:grpSpPr>
          <a:xfrm>
            <a:off x="4716116" y="4452202"/>
            <a:ext cx="2772279" cy="719886"/>
            <a:chOff x="8584189" y="4265411"/>
            <a:chExt cx="2772279" cy="719886"/>
          </a:xfrm>
        </p:grpSpPr>
        <p:sp>
          <p:nvSpPr>
            <p:cNvPr id="215" name="TextBox 214">
              <a:extLst>
                <a:ext uri="{FF2B5EF4-FFF2-40B4-BE49-F238E27FC236}">
                  <a16:creationId xmlns:a16="http://schemas.microsoft.com/office/drawing/2014/main" id="{FF2DE774-70B7-4B74-91B8-DDF6B27E8D49}"/>
                </a:ext>
              </a:extLst>
            </p:cNvPr>
            <p:cNvSpPr txBox="1"/>
            <p:nvPr/>
          </p:nvSpPr>
          <p:spPr>
            <a:xfrm>
              <a:off x="9032517" y="4265411"/>
              <a:ext cx="1875623" cy="184666"/>
            </a:xfrm>
            <a:prstGeom prst="rect">
              <a:avLst/>
            </a:prstGeom>
            <a:noFill/>
          </p:spPr>
          <p:txBody>
            <a:bodyPr wrap="square" lIns="0" tIns="0" rIns="0" bIns="0" rtlCol="0">
              <a:spAutoFit/>
            </a:bodyPr>
            <a:lstStyle/>
            <a:p>
              <a:pPr algn="ctr"/>
              <a:r>
                <a:rPr lang="en-GB" sz="1200">
                  <a:latin typeface="+mj-lt"/>
                </a:rPr>
                <a:t>Data Gov Working Group</a:t>
              </a:r>
            </a:p>
          </p:txBody>
        </p:sp>
        <p:sp>
          <p:nvSpPr>
            <p:cNvPr id="216" name="TextBox 215">
              <a:extLst>
                <a:ext uri="{FF2B5EF4-FFF2-40B4-BE49-F238E27FC236}">
                  <a16:creationId xmlns:a16="http://schemas.microsoft.com/office/drawing/2014/main" id="{8F23D441-C7EF-4245-9B3D-F63010ABE698}"/>
                </a:ext>
              </a:extLst>
            </p:cNvPr>
            <p:cNvSpPr txBox="1"/>
            <p:nvPr/>
          </p:nvSpPr>
          <p:spPr>
            <a:xfrm>
              <a:off x="8584189" y="4461246"/>
              <a:ext cx="1294131" cy="230832"/>
            </a:xfrm>
            <a:prstGeom prst="rect">
              <a:avLst/>
            </a:prstGeom>
            <a:noFill/>
          </p:spPr>
          <p:txBody>
            <a:bodyPr wrap="square" rtlCol="0">
              <a:spAutoFit/>
            </a:bodyPr>
            <a:lstStyle/>
            <a:p>
              <a:pPr algn="ctr"/>
              <a:r>
                <a:rPr lang="en-GB" sz="900"/>
                <a:t>Business data steward</a:t>
              </a:r>
            </a:p>
          </p:txBody>
        </p:sp>
        <p:sp>
          <p:nvSpPr>
            <p:cNvPr id="217" name="TextBox 216">
              <a:extLst>
                <a:ext uri="{FF2B5EF4-FFF2-40B4-BE49-F238E27FC236}">
                  <a16:creationId xmlns:a16="http://schemas.microsoft.com/office/drawing/2014/main" id="{5D6DBDDC-D93A-4FE1-8BBC-7188B887A288}"/>
                </a:ext>
              </a:extLst>
            </p:cNvPr>
            <p:cNvSpPr txBox="1"/>
            <p:nvPr/>
          </p:nvSpPr>
          <p:spPr>
            <a:xfrm>
              <a:off x="10062337" y="4461246"/>
              <a:ext cx="1294131" cy="230832"/>
            </a:xfrm>
            <a:prstGeom prst="rect">
              <a:avLst/>
            </a:prstGeom>
            <a:noFill/>
          </p:spPr>
          <p:txBody>
            <a:bodyPr wrap="square" rtlCol="0">
              <a:spAutoFit/>
            </a:bodyPr>
            <a:lstStyle/>
            <a:p>
              <a:pPr algn="ctr"/>
              <a:r>
                <a:rPr lang="en-GB" sz="900"/>
                <a:t>Business data steward</a:t>
              </a:r>
            </a:p>
          </p:txBody>
        </p:sp>
        <p:grpSp>
          <p:nvGrpSpPr>
            <p:cNvPr id="218" name="Group 139">
              <a:extLst>
                <a:ext uri="{FF2B5EF4-FFF2-40B4-BE49-F238E27FC236}">
                  <a16:creationId xmlns:a16="http://schemas.microsoft.com/office/drawing/2014/main" id="{770BE633-820B-4FE1-BB24-9B869A90E459}"/>
                </a:ext>
              </a:extLst>
            </p:cNvPr>
            <p:cNvGrpSpPr>
              <a:grpSpLocks noChangeAspect="1"/>
            </p:cNvGrpSpPr>
            <p:nvPr/>
          </p:nvGrpSpPr>
          <p:grpSpPr bwMode="auto">
            <a:xfrm>
              <a:off x="9051608" y="4715828"/>
              <a:ext cx="359292" cy="269469"/>
              <a:chOff x="410" y="2822"/>
              <a:chExt cx="312" cy="234"/>
            </a:xfrm>
          </p:grpSpPr>
          <p:sp>
            <p:nvSpPr>
              <p:cNvPr id="228" name="AutoShape 138">
                <a:extLst>
                  <a:ext uri="{FF2B5EF4-FFF2-40B4-BE49-F238E27FC236}">
                    <a16:creationId xmlns:a16="http://schemas.microsoft.com/office/drawing/2014/main" id="{BFC64222-31A1-4A76-9C7D-C12F4ED465F8}"/>
                  </a:ext>
                </a:extLst>
              </p:cNvPr>
              <p:cNvSpPr>
                <a:spLocks noChangeAspect="1" noChangeArrowheads="1" noTextEdit="1"/>
              </p:cNvSpPr>
              <p:nvPr/>
            </p:nvSpPr>
            <p:spPr bwMode="auto">
              <a:xfrm>
                <a:off x="410" y="2822"/>
                <a:ext cx="312"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Rectangle 140">
                <a:extLst>
                  <a:ext uri="{FF2B5EF4-FFF2-40B4-BE49-F238E27FC236}">
                    <a16:creationId xmlns:a16="http://schemas.microsoft.com/office/drawing/2014/main" id="{317217EE-73BE-4670-8F41-1E9007A895A3}"/>
                  </a:ext>
                </a:extLst>
              </p:cNvPr>
              <p:cNvSpPr>
                <a:spLocks noChangeArrowheads="1"/>
              </p:cNvSpPr>
              <p:nvPr/>
            </p:nvSpPr>
            <p:spPr bwMode="auto">
              <a:xfrm>
                <a:off x="410" y="2822"/>
                <a:ext cx="312" cy="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Rectangle 141">
                <a:extLst>
                  <a:ext uri="{FF2B5EF4-FFF2-40B4-BE49-F238E27FC236}">
                    <a16:creationId xmlns:a16="http://schemas.microsoft.com/office/drawing/2014/main" id="{479FC6F3-7852-47DF-A057-AE692F0FDB80}"/>
                  </a:ext>
                </a:extLst>
              </p:cNvPr>
              <p:cNvSpPr>
                <a:spLocks noChangeArrowheads="1"/>
              </p:cNvSpPr>
              <p:nvPr/>
            </p:nvSpPr>
            <p:spPr bwMode="auto">
              <a:xfrm>
                <a:off x="410" y="2851"/>
                <a:ext cx="312" cy="205"/>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Oval 142">
                <a:extLst>
                  <a:ext uri="{FF2B5EF4-FFF2-40B4-BE49-F238E27FC236}">
                    <a16:creationId xmlns:a16="http://schemas.microsoft.com/office/drawing/2014/main" id="{03BAF8EA-F8E6-4054-9E1B-5955F79A90B3}"/>
                  </a:ext>
                </a:extLst>
              </p:cNvPr>
              <p:cNvSpPr>
                <a:spLocks noChangeArrowheads="1"/>
              </p:cNvSpPr>
              <p:nvPr/>
            </p:nvSpPr>
            <p:spPr bwMode="auto">
              <a:xfrm>
                <a:off x="420" y="2832"/>
                <a:ext cx="10" cy="1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Oval 143">
                <a:extLst>
                  <a:ext uri="{FF2B5EF4-FFF2-40B4-BE49-F238E27FC236}">
                    <a16:creationId xmlns:a16="http://schemas.microsoft.com/office/drawing/2014/main" id="{1DAEBF59-2C81-425C-BAD3-873FD3177C92}"/>
                  </a:ext>
                </a:extLst>
              </p:cNvPr>
              <p:cNvSpPr>
                <a:spLocks noChangeArrowheads="1"/>
              </p:cNvSpPr>
              <p:nvPr/>
            </p:nvSpPr>
            <p:spPr bwMode="auto">
              <a:xfrm>
                <a:off x="434" y="2832"/>
                <a:ext cx="10" cy="1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Oval 144">
                <a:extLst>
                  <a:ext uri="{FF2B5EF4-FFF2-40B4-BE49-F238E27FC236}">
                    <a16:creationId xmlns:a16="http://schemas.microsoft.com/office/drawing/2014/main" id="{FA3D7AB3-0548-472E-BC73-1871C20DAB7B}"/>
                  </a:ext>
                </a:extLst>
              </p:cNvPr>
              <p:cNvSpPr>
                <a:spLocks noChangeArrowheads="1"/>
              </p:cNvSpPr>
              <p:nvPr/>
            </p:nvSpPr>
            <p:spPr bwMode="auto">
              <a:xfrm>
                <a:off x="449" y="2832"/>
                <a:ext cx="10" cy="1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Oval 145">
                <a:extLst>
                  <a:ext uri="{FF2B5EF4-FFF2-40B4-BE49-F238E27FC236}">
                    <a16:creationId xmlns:a16="http://schemas.microsoft.com/office/drawing/2014/main" id="{538EB8AC-2D1B-48B0-A709-EDCE93A18E01}"/>
                  </a:ext>
                </a:extLst>
              </p:cNvPr>
              <p:cNvSpPr>
                <a:spLocks noChangeArrowheads="1"/>
              </p:cNvSpPr>
              <p:nvPr/>
            </p:nvSpPr>
            <p:spPr bwMode="auto">
              <a:xfrm>
                <a:off x="537" y="2890"/>
                <a:ext cx="58" cy="5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146">
                <a:extLst>
                  <a:ext uri="{FF2B5EF4-FFF2-40B4-BE49-F238E27FC236}">
                    <a16:creationId xmlns:a16="http://schemas.microsoft.com/office/drawing/2014/main" id="{9C8641D0-F3D5-47C8-ABA2-B38805724B83}"/>
                  </a:ext>
                </a:extLst>
              </p:cNvPr>
              <p:cNvSpPr>
                <a:spLocks/>
              </p:cNvSpPr>
              <p:nvPr/>
            </p:nvSpPr>
            <p:spPr bwMode="auto">
              <a:xfrm>
                <a:off x="508" y="2959"/>
                <a:ext cx="116" cy="58"/>
              </a:xfrm>
              <a:custGeom>
                <a:avLst/>
                <a:gdLst>
                  <a:gd name="T0" fmla="*/ 0 w 512"/>
                  <a:gd name="T1" fmla="*/ 256 h 256"/>
                  <a:gd name="T2" fmla="*/ 256 w 512"/>
                  <a:gd name="T3" fmla="*/ 0 h 256"/>
                  <a:gd name="T4" fmla="*/ 512 w 512"/>
                  <a:gd name="T5" fmla="*/ 256 h 256"/>
                  <a:gd name="T6" fmla="*/ 0 w 512"/>
                  <a:gd name="T7" fmla="*/ 256 h 256"/>
                </a:gdLst>
                <a:ahLst/>
                <a:cxnLst>
                  <a:cxn ang="0">
                    <a:pos x="T0" y="T1"/>
                  </a:cxn>
                  <a:cxn ang="0">
                    <a:pos x="T2" y="T3"/>
                  </a:cxn>
                  <a:cxn ang="0">
                    <a:pos x="T4" y="T5"/>
                  </a:cxn>
                  <a:cxn ang="0">
                    <a:pos x="T6" y="T7"/>
                  </a:cxn>
                </a:cxnLst>
                <a:rect l="0" t="0" r="r" b="b"/>
                <a:pathLst>
                  <a:path w="512" h="256">
                    <a:moveTo>
                      <a:pt x="0" y="256"/>
                    </a:moveTo>
                    <a:cubicBezTo>
                      <a:pt x="0" y="114"/>
                      <a:pt x="115" y="0"/>
                      <a:pt x="256" y="0"/>
                    </a:cubicBezTo>
                    <a:cubicBezTo>
                      <a:pt x="397" y="0"/>
                      <a:pt x="512" y="114"/>
                      <a:pt x="512" y="256"/>
                    </a:cubicBezTo>
                    <a:lnTo>
                      <a:pt x="0" y="256"/>
                    </a:ln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19" name="Group 139">
              <a:extLst>
                <a:ext uri="{FF2B5EF4-FFF2-40B4-BE49-F238E27FC236}">
                  <a16:creationId xmlns:a16="http://schemas.microsoft.com/office/drawing/2014/main" id="{608923CB-09CD-4962-8B83-6BA9C8FB0E22}"/>
                </a:ext>
              </a:extLst>
            </p:cNvPr>
            <p:cNvGrpSpPr>
              <a:grpSpLocks noChangeAspect="1"/>
            </p:cNvGrpSpPr>
            <p:nvPr/>
          </p:nvGrpSpPr>
          <p:grpSpPr bwMode="auto">
            <a:xfrm>
              <a:off x="10529756" y="4715828"/>
              <a:ext cx="359292" cy="269469"/>
              <a:chOff x="410" y="2822"/>
              <a:chExt cx="312" cy="234"/>
            </a:xfrm>
          </p:grpSpPr>
          <p:sp>
            <p:nvSpPr>
              <p:cNvPr id="220" name="AutoShape 138">
                <a:extLst>
                  <a:ext uri="{FF2B5EF4-FFF2-40B4-BE49-F238E27FC236}">
                    <a16:creationId xmlns:a16="http://schemas.microsoft.com/office/drawing/2014/main" id="{023E68D3-EFFA-4456-BE54-22A31AD56B12}"/>
                  </a:ext>
                </a:extLst>
              </p:cNvPr>
              <p:cNvSpPr>
                <a:spLocks noChangeAspect="1" noChangeArrowheads="1" noTextEdit="1"/>
              </p:cNvSpPr>
              <p:nvPr/>
            </p:nvSpPr>
            <p:spPr bwMode="auto">
              <a:xfrm>
                <a:off x="410" y="2822"/>
                <a:ext cx="312"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Rectangle 140">
                <a:extLst>
                  <a:ext uri="{FF2B5EF4-FFF2-40B4-BE49-F238E27FC236}">
                    <a16:creationId xmlns:a16="http://schemas.microsoft.com/office/drawing/2014/main" id="{5673B147-DFD2-4EFE-A30F-0D015B943E51}"/>
                  </a:ext>
                </a:extLst>
              </p:cNvPr>
              <p:cNvSpPr>
                <a:spLocks noChangeArrowheads="1"/>
              </p:cNvSpPr>
              <p:nvPr/>
            </p:nvSpPr>
            <p:spPr bwMode="auto">
              <a:xfrm>
                <a:off x="410" y="2822"/>
                <a:ext cx="312" cy="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Rectangle 141">
                <a:extLst>
                  <a:ext uri="{FF2B5EF4-FFF2-40B4-BE49-F238E27FC236}">
                    <a16:creationId xmlns:a16="http://schemas.microsoft.com/office/drawing/2014/main" id="{A9A8BBB9-390B-452D-90D5-CB68CFF09CC8}"/>
                  </a:ext>
                </a:extLst>
              </p:cNvPr>
              <p:cNvSpPr>
                <a:spLocks noChangeArrowheads="1"/>
              </p:cNvSpPr>
              <p:nvPr/>
            </p:nvSpPr>
            <p:spPr bwMode="auto">
              <a:xfrm>
                <a:off x="410" y="2851"/>
                <a:ext cx="312" cy="205"/>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Oval 142">
                <a:extLst>
                  <a:ext uri="{FF2B5EF4-FFF2-40B4-BE49-F238E27FC236}">
                    <a16:creationId xmlns:a16="http://schemas.microsoft.com/office/drawing/2014/main" id="{ACED7408-B922-4D0D-9A02-A78AFF2D95D7}"/>
                  </a:ext>
                </a:extLst>
              </p:cNvPr>
              <p:cNvSpPr>
                <a:spLocks noChangeArrowheads="1"/>
              </p:cNvSpPr>
              <p:nvPr/>
            </p:nvSpPr>
            <p:spPr bwMode="auto">
              <a:xfrm>
                <a:off x="420" y="2832"/>
                <a:ext cx="10" cy="1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Oval 143">
                <a:extLst>
                  <a:ext uri="{FF2B5EF4-FFF2-40B4-BE49-F238E27FC236}">
                    <a16:creationId xmlns:a16="http://schemas.microsoft.com/office/drawing/2014/main" id="{09A47576-BD23-4EA4-A29D-FF2D2EA69EC7}"/>
                  </a:ext>
                </a:extLst>
              </p:cNvPr>
              <p:cNvSpPr>
                <a:spLocks noChangeArrowheads="1"/>
              </p:cNvSpPr>
              <p:nvPr/>
            </p:nvSpPr>
            <p:spPr bwMode="auto">
              <a:xfrm>
                <a:off x="434" y="2832"/>
                <a:ext cx="10" cy="1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Oval 144">
                <a:extLst>
                  <a:ext uri="{FF2B5EF4-FFF2-40B4-BE49-F238E27FC236}">
                    <a16:creationId xmlns:a16="http://schemas.microsoft.com/office/drawing/2014/main" id="{756A287F-F4AC-498F-B932-421BF381C96D}"/>
                  </a:ext>
                </a:extLst>
              </p:cNvPr>
              <p:cNvSpPr>
                <a:spLocks noChangeArrowheads="1"/>
              </p:cNvSpPr>
              <p:nvPr/>
            </p:nvSpPr>
            <p:spPr bwMode="auto">
              <a:xfrm>
                <a:off x="449" y="2832"/>
                <a:ext cx="10" cy="1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Oval 145">
                <a:extLst>
                  <a:ext uri="{FF2B5EF4-FFF2-40B4-BE49-F238E27FC236}">
                    <a16:creationId xmlns:a16="http://schemas.microsoft.com/office/drawing/2014/main" id="{94E6E6BB-B445-4BF0-B41C-5678E2A9C975}"/>
                  </a:ext>
                </a:extLst>
              </p:cNvPr>
              <p:cNvSpPr>
                <a:spLocks noChangeArrowheads="1"/>
              </p:cNvSpPr>
              <p:nvPr/>
            </p:nvSpPr>
            <p:spPr bwMode="auto">
              <a:xfrm>
                <a:off x="537" y="2890"/>
                <a:ext cx="58" cy="5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146">
                <a:extLst>
                  <a:ext uri="{FF2B5EF4-FFF2-40B4-BE49-F238E27FC236}">
                    <a16:creationId xmlns:a16="http://schemas.microsoft.com/office/drawing/2014/main" id="{29FB1B5C-8DB5-4A94-98D3-032D5BF0C05A}"/>
                  </a:ext>
                </a:extLst>
              </p:cNvPr>
              <p:cNvSpPr>
                <a:spLocks/>
              </p:cNvSpPr>
              <p:nvPr/>
            </p:nvSpPr>
            <p:spPr bwMode="auto">
              <a:xfrm>
                <a:off x="508" y="2959"/>
                <a:ext cx="116" cy="58"/>
              </a:xfrm>
              <a:custGeom>
                <a:avLst/>
                <a:gdLst>
                  <a:gd name="T0" fmla="*/ 0 w 512"/>
                  <a:gd name="T1" fmla="*/ 256 h 256"/>
                  <a:gd name="T2" fmla="*/ 256 w 512"/>
                  <a:gd name="T3" fmla="*/ 0 h 256"/>
                  <a:gd name="T4" fmla="*/ 512 w 512"/>
                  <a:gd name="T5" fmla="*/ 256 h 256"/>
                  <a:gd name="T6" fmla="*/ 0 w 512"/>
                  <a:gd name="T7" fmla="*/ 256 h 256"/>
                </a:gdLst>
                <a:ahLst/>
                <a:cxnLst>
                  <a:cxn ang="0">
                    <a:pos x="T0" y="T1"/>
                  </a:cxn>
                  <a:cxn ang="0">
                    <a:pos x="T2" y="T3"/>
                  </a:cxn>
                  <a:cxn ang="0">
                    <a:pos x="T4" y="T5"/>
                  </a:cxn>
                  <a:cxn ang="0">
                    <a:pos x="T6" y="T7"/>
                  </a:cxn>
                </a:cxnLst>
                <a:rect l="0" t="0" r="r" b="b"/>
                <a:pathLst>
                  <a:path w="512" h="256">
                    <a:moveTo>
                      <a:pt x="0" y="256"/>
                    </a:moveTo>
                    <a:cubicBezTo>
                      <a:pt x="0" y="114"/>
                      <a:pt x="115" y="0"/>
                      <a:pt x="256" y="0"/>
                    </a:cubicBezTo>
                    <a:cubicBezTo>
                      <a:pt x="397" y="0"/>
                      <a:pt x="512" y="114"/>
                      <a:pt x="512" y="256"/>
                    </a:cubicBezTo>
                    <a:lnTo>
                      <a:pt x="0" y="256"/>
                    </a:ln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36" name="Group 235">
            <a:extLst>
              <a:ext uri="{FF2B5EF4-FFF2-40B4-BE49-F238E27FC236}">
                <a16:creationId xmlns:a16="http://schemas.microsoft.com/office/drawing/2014/main" id="{F76C9BE5-5EF6-4823-A862-937A28079E29}"/>
              </a:ext>
            </a:extLst>
          </p:cNvPr>
          <p:cNvGrpSpPr/>
          <p:nvPr/>
        </p:nvGrpSpPr>
        <p:grpSpPr>
          <a:xfrm>
            <a:off x="848044" y="4452202"/>
            <a:ext cx="2772279" cy="719886"/>
            <a:chOff x="8584189" y="4265411"/>
            <a:chExt cx="2772279" cy="719886"/>
          </a:xfrm>
        </p:grpSpPr>
        <p:sp>
          <p:nvSpPr>
            <p:cNvPr id="237" name="TextBox 236">
              <a:extLst>
                <a:ext uri="{FF2B5EF4-FFF2-40B4-BE49-F238E27FC236}">
                  <a16:creationId xmlns:a16="http://schemas.microsoft.com/office/drawing/2014/main" id="{E5BF117C-30A3-4CD2-A615-FEB7FD0A0FD2}"/>
                </a:ext>
              </a:extLst>
            </p:cNvPr>
            <p:cNvSpPr txBox="1"/>
            <p:nvPr/>
          </p:nvSpPr>
          <p:spPr>
            <a:xfrm>
              <a:off x="9032517" y="4265411"/>
              <a:ext cx="1875623" cy="184666"/>
            </a:xfrm>
            <a:prstGeom prst="rect">
              <a:avLst/>
            </a:prstGeom>
            <a:noFill/>
          </p:spPr>
          <p:txBody>
            <a:bodyPr wrap="square" lIns="0" tIns="0" rIns="0" bIns="0" rtlCol="0">
              <a:spAutoFit/>
            </a:bodyPr>
            <a:lstStyle/>
            <a:p>
              <a:pPr algn="ctr"/>
              <a:r>
                <a:rPr lang="en-GB" sz="1200">
                  <a:latin typeface="+mj-lt"/>
                </a:rPr>
                <a:t>Data Gov Working Group</a:t>
              </a:r>
            </a:p>
          </p:txBody>
        </p:sp>
        <p:sp>
          <p:nvSpPr>
            <p:cNvPr id="238" name="TextBox 237">
              <a:extLst>
                <a:ext uri="{FF2B5EF4-FFF2-40B4-BE49-F238E27FC236}">
                  <a16:creationId xmlns:a16="http://schemas.microsoft.com/office/drawing/2014/main" id="{111F8944-81AD-4618-9005-54B8E9747DC5}"/>
                </a:ext>
              </a:extLst>
            </p:cNvPr>
            <p:cNvSpPr txBox="1"/>
            <p:nvPr/>
          </p:nvSpPr>
          <p:spPr>
            <a:xfrm>
              <a:off x="8584189" y="4461246"/>
              <a:ext cx="1294131" cy="230832"/>
            </a:xfrm>
            <a:prstGeom prst="rect">
              <a:avLst/>
            </a:prstGeom>
            <a:noFill/>
          </p:spPr>
          <p:txBody>
            <a:bodyPr wrap="square" rtlCol="0">
              <a:spAutoFit/>
            </a:bodyPr>
            <a:lstStyle/>
            <a:p>
              <a:pPr algn="ctr"/>
              <a:r>
                <a:rPr lang="en-GB" sz="900"/>
                <a:t>Business data steward</a:t>
              </a:r>
            </a:p>
          </p:txBody>
        </p:sp>
        <p:sp>
          <p:nvSpPr>
            <p:cNvPr id="239" name="TextBox 238">
              <a:extLst>
                <a:ext uri="{FF2B5EF4-FFF2-40B4-BE49-F238E27FC236}">
                  <a16:creationId xmlns:a16="http://schemas.microsoft.com/office/drawing/2014/main" id="{1425AD98-B535-4074-87D7-0FD9A2F123C8}"/>
                </a:ext>
              </a:extLst>
            </p:cNvPr>
            <p:cNvSpPr txBox="1"/>
            <p:nvPr/>
          </p:nvSpPr>
          <p:spPr>
            <a:xfrm>
              <a:off x="10062337" y="4461246"/>
              <a:ext cx="1294131" cy="230832"/>
            </a:xfrm>
            <a:prstGeom prst="rect">
              <a:avLst/>
            </a:prstGeom>
            <a:noFill/>
          </p:spPr>
          <p:txBody>
            <a:bodyPr wrap="square" rtlCol="0">
              <a:spAutoFit/>
            </a:bodyPr>
            <a:lstStyle/>
            <a:p>
              <a:pPr algn="ctr"/>
              <a:r>
                <a:rPr lang="en-GB" sz="900"/>
                <a:t>Business data steward</a:t>
              </a:r>
            </a:p>
          </p:txBody>
        </p:sp>
        <p:grpSp>
          <p:nvGrpSpPr>
            <p:cNvPr id="240" name="Group 139">
              <a:extLst>
                <a:ext uri="{FF2B5EF4-FFF2-40B4-BE49-F238E27FC236}">
                  <a16:creationId xmlns:a16="http://schemas.microsoft.com/office/drawing/2014/main" id="{C93F8CD4-271C-4AB4-A1FF-3B364BC6B1A2}"/>
                </a:ext>
              </a:extLst>
            </p:cNvPr>
            <p:cNvGrpSpPr>
              <a:grpSpLocks noChangeAspect="1"/>
            </p:cNvGrpSpPr>
            <p:nvPr/>
          </p:nvGrpSpPr>
          <p:grpSpPr bwMode="auto">
            <a:xfrm>
              <a:off x="9051608" y="4715828"/>
              <a:ext cx="359292" cy="269469"/>
              <a:chOff x="410" y="2822"/>
              <a:chExt cx="312" cy="234"/>
            </a:xfrm>
          </p:grpSpPr>
          <p:sp>
            <p:nvSpPr>
              <p:cNvPr id="250" name="AutoShape 138">
                <a:extLst>
                  <a:ext uri="{FF2B5EF4-FFF2-40B4-BE49-F238E27FC236}">
                    <a16:creationId xmlns:a16="http://schemas.microsoft.com/office/drawing/2014/main" id="{C89B2A2A-F77B-4F2C-AE03-927A55CFCFA6}"/>
                  </a:ext>
                </a:extLst>
              </p:cNvPr>
              <p:cNvSpPr>
                <a:spLocks noChangeAspect="1" noChangeArrowheads="1" noTextEdit="1"/>
              </p:cNvSpPr>
              <p:nvPr/>
            </p:nvSpPr>
            <p:spPr bwMode="auto">
              <a:xfrm>
                <a:off x="410" y="2822"/>
                <a:ext cx="312"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Rectangle 140">
                <a:extLst>
                  <a:ext uri="{FF2B5EF4-FFF2-40B4-BE49-F238E27FC236}">
                    <a16:creationId xmlns:a16="http://schemas.microsoft.com/office/drawing/2014/main" id="{04E36E82-18CE-4800-91BA-AD8627B57BB5}"/>
                  </a:ext>
                </a:extLst>
              </p:cNvPr>
              <p:cNvSpPr>
                <a:spLocks noChangeArrowheads="1"/>
              </p:cNvSpPr>
              <p:nvPr/>
            </p:nvSpPr>
            <p:spPr bwMode="auto">
              <a:xfrm>
                <a:off x="410" y="2822"/>
                <a:ext cx="312" cy="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Rectangle 141">
                <a:extLst>
                  <a:ext uri="{FF2B5EF4-FFF2-40B4-BE49-F238E27FC236}">
                    <a16:creationId xmlns:a16="http://schemas.microsoft.com/office/drawing/2014/main" id="{58997695-4EF4-47A8-B50F-6FA7F680B11D}"/>
                  </a:ext>
                </a:extLst>
              </p:cNvPr>
              <p:cNvSpPr>
                <a:spLocks noChangeArrowheads="1"/>
              </p:cNvSpPr>
              <p:nvPr/>
            </p:nvSpPr>
            <p:spPr bwMode="auto">
              <a:xfrm>
                <a:off x="410" y="2851"/>
                <a:ext cx="312" cy="205"/>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Oval 142">
                <a:extLst>
                  <a:ext uri="{FF2B5EF4-FFF2-40B4-BE49-F238E27FC236}">
                    <a16:creationId xmlns:a16="http://schemas.microsoft.com/office/drawing/2014/main" id="{C191B7F1-6A08-4FFC-A35A-4BD3E79ED299}"/>
                  </a:ext>
                </a:extLst>
              </p:cNvPr>
              <p:cNvSpPr>
                <a:spLocks noChangeArrowheads="1"/>
              </p:cNvSpPr>
              <p:nvPr/>
            </p:nvSpPr>
            <p:spPr bwMode="auto">
              <a:xfrm>
                <a:off x="420" y="2832"/>
                <a:ext cx="10" cy="1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Oval 143">
                <a:extLst>
                  <a:ext uri="{FF2B5EF4-FFF2-40B4-BE49-F238E27FC236}">
                    <a16:creationId xmlns:a16="http://schemas.microsoft.com/office/drawing/2014/main" id="{0A488741-5EFE-4920-ADFA-C92105B5D7A3}"/>
                  </a:ext>
                </a:extLst>
              </p:cNvPr>
              <p:cNvSpPr>
                <a:spLocks noChangeArrowheads="1"/>
              </p:cNvSpPr>
              <p:nvPr/>
            </p:nvSpPr>
            <p:spPr bwMode="auto">
              <a:xfrm>
                <a:off x="434" y="2832"/>
                <a:ext cx="10" cy="1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Oval 144">
                <a:extLst>
                  <a:ext uri="{FF2B5EF4-FFF2-40B4-BE49-F238E27FC236}">
                    <a16:creationId xmlns:a16="http://schemas.microsoft.com/office/drawing/2014/main" id="{B5A54CB2-66D7-4037-B4E0-EA58200FCC58}"/>
                  </a:ext>
                </a:extLst>
              </p:cNvPr>
              <p:cNvSpPr>
                <a:spLocks noChangeArrowheads="1"/>
              </p:cNvSpPr>
              <p:nvPr/>
            </p:nvSpPr>
            <p:spPr bwMode="auto">
              <a:xfrm>
                <a:off x="449" y="2832"/>
                <a:ext cx="10" cy="1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Oval 145">
                <a:extLst>
                  <a:ext uri="{FF2B5EF4-FFF2-40B4-BE49-F238E27FC236}">
                    <a16:creationId xmlns:a16="http://schemas.microsoft.com/office/drawing/2014/main" id="{865B4D73-61DC-4198-8F56-DD3C23A5C182}"/>
                  </a:ext>
                </a:extLst>
              </p:cNvPr>
              <p:cNvSpPr>
                <a:spLocks noChangeArrowheads="1"/>
              </p:cNvSpPr>
              <p:nvPr/>
            </p:nvSpPr>
            <p:spPr bwMode="auto">
              <a:xfrm>
                <a:off x="537" y="2890"/>
                <a:ext cx="58" cy="5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Freeform 146">
                <a:extLst>
                  <a:ext uri="{FF2B5EF4-FFF2-40B4-BE49-F238E27FC236}">
                    <a16:creationId xmlns:a16="http://schemas.microsoft.com/office/drawing/2014/main" id="{CA99FD8C-BB74-4384-9B0D-50E6827A9F9F}"/>
                  </a:ext>
                </a:extLst>
              </p:cNvPr>
              <p:cNvSpPr>
                <a:spLocks/>
              </p:cNvSpPr>
              <p:nvPr/>
            </p:nvSpPr>
            <p:spPr bwMode="auto">
              <a:xfrm>
                <a:off x="508" y="2959"/>
                <a:ext cx="116" cy="58"/>
              </a:xfrm>
              <a:custGeom>
                <a:avLst/>
                <a:gdLst>
                  <a:gd name="T0" fmla="*/ 0 w 512"/>
                  <a:gd name="T1" fmla="*/ 256 h 256"/>
                  <a:gd name="T2" fmla="*/ 256 w 512"/>
                  <a:gd name="T3" fmla="*/ 0 h 256"/>
                  <a:gd name="T4" fmla="*/ 512 w 512"/>
                  <a:gd name="T5" fmla="*/ 256 h 256"/>
                  <a:gd name="T6" fmla="*/ 0 w 512"/>
                  <a:gd name="T7" fmla="*/ 256 h 256"/>
                </a:gdLst>
                <a:ahLst/>
                <a:cxnLst>
                  <a:cxn ang="0">
                    <a:pos x="T0" y="T1"/>
                  </a:cxn>
                  <a:cxn ang="0">
                    <a:pos x="T2" y="T3"/>
                  </a:cxn>
                  <a:cxn ang="0">
                    <a:pos x="T4" y="T5"/>
                  </a:cxn>
                  <a:cxn ang="0">
                    <a:pos x="T6" y="T7"/>
                  </a:cxn>
                </a:cxnLst>
                <a:rect l="0" t="0" r="r" b="b"/>
                <a:pathLst>
                  <a:path w="512" h="256">
                    <a:moveTo>
                      <a:pt x="0" y="256"/>
                    </a:moveTo>
                    <a:cubicBezTo>
                      <a:pt x="0" y="114"/>
                      <a:pt x="115" y="0"/>
                      <a:pt x="256" y="0"/>
                    </a:cubicBezTo>
                    <a:cubicBezTo>
                      <a:pt x="397" y="0"/>
                      <a:pt x="512" y="114"/>
                      <a:pt x="512" y="256"/>
                    </a:cubicBezTo>
                    <a:lnTo>
                      <a:pt x="0" y="256"/>
                    </a:ln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41" name="Group 139">
              <a:extLst>
                <a:ext uri="{FF2B5EF4-FFF2-40B4-BE49-F238E27FC236}">
                  <a16:creationId xmlns:a16="http://schemas.microsoft.com/office/drawing/2014/main" id="{E4E4FC79-988C-49DE-B231-A5F5C4F0B896}"/>
                </a:ext>
              </a:extLst>
            </p:cNvPr>
            <p:cNvGrpSpPr>
              <a:grpSpLocks noChangeAspect="1"/>
            </p:cNvGrpSpPr>
            <p:nvPr/>
          </p:nvGrpSpPr>
          <p:grpSpPr bwMode="auto">
            <a:xfrm>
              <a:off x="10529756" y="4715828"/>
              <a:ext cx="359292" cy="269469"/>
              <a:chOff x="410" y="2822"/>
              <a:chExt cx="312" cy="234"/>
            </a:xfrm>
          </p:grpSpPr>
          <p:sp>
            <p:nvSpPr>
              <p:cNvPr id="242" name="AutoShape 138">
                <a:extLst>
                  <a:ext uri="{FF2B5EF4-FFF2-40B4-BE49-F238E27FC236}">
                    <a16:creationId xmlns:a16="http://schemas.microsoft.com/office/drawing/2014/main" id="{72AA75F9-451C-42CA-B6CE-6B5BEC7DFB53}"/>
                  </a:ext>
                </a:extLst>
              </p:cNvPr>
              <p:cNvSpPr>
                <a:spLocks noChangeAspect="1" noChangeArrowheads="1" noTextEdit="1"/>
              </p:cNvSpPr>
              <p:nvPr/>
            </p:nvSpPr>
            <p:spPr bwMode="auto">
              <a:xfrm>
                <a:off x="410" y="2822"/>
                <a:ext cx="312"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Rectangle 140">
                <a:extLst>
                  <a:ext uri="{FF2B5EF4-FFF2-40B4-BE49-F238E27FC236}">
                    <a16:creationId xmlns:a16="http://schemas.microsoft.com/office/drawing/2014/main" id="{3AA84173-FFEB-443E-9B2D-0603C3B2F7D0}"/>
                  </a:ext>
                </a:extLst>
              </p:cNvPr>
              <p:cNvSpPr>
                <a:spLocks noChangeArrowheads="1"/>
              </p:cNvSpPr>
              <p:nvPr/>
            </p:nvSpPr>
            <p:spPr bwMode="auto">
              <a:xfrm>
                <a:off x="410" y="2822"/>
                <a:ext cx="312" cy="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Rectangle 141">
                <a:extLst>
                  <a:ext uri="{FF2B5EF4-FFF2-40B4-BE49-F238E27FC236}">
                    <a16:creationId xmlns:a16="http://schemas.microsoft.com/office/drawing/2014/main" id="{655E05F0-62CC-4C3F-9693-832DF7CA9876}"/>
                  </a:ext>
                </a:extLst>
              </p:cNvPr>
              <p:cNvSpPr>
                <a:spLocks noChangeArrowheads="1"/>
              </p:cNvSpPr>
              <p:nvPr/>
            </p:nvSpPr>
            <p:spPr bwMode="auto">
              <a:xfrm>
                <a:off x="410" y="2851"/>
                <a:ext cx="312" cy="205"/>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Oval 142">
                <a:extLst>
                  <a:ext uri="{FF2B5EF4-FFF2-40B4-BE49-F238E27FC236}">
                    <a16:creationId xmlns:a16="http://schemas.microsoft.com/office/drawing/2014/main" id="{F8D95CB4-B07C-4316-927D-DF2B906B9C02}"/>
                  </a:ext>
                </a:extLst>
              </p:cNvPr>
              <p:cNvSpPr>
                <a:spLocks noChangeArrowheads="1"/>
              </p:cNvSpPr>
              <p:nvPr/>
            </p:nvSpPr>
            <p:spPr bwMode="auto">
              <a:xfrm>
                <a:off x="420" y="2832"/>
                <a:ext cx="10" cy="1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Oval 143">
                <a:extLst>
                  <a:ext uri="{FF2B5EF4-FFF2-40B4-BE49-F238E27FC236}">
                    <a16:creationId xmlns:a16="http://schemas.microsoft.com/office/drawing/2014/main" id="{AED26477-8977-4D0E-B132-ADC15E64F2AB}"/>
                  </a:ext>
                </a:extLst>
              </p:cNvPr>
              <p:cNvSpPr>
                <a:spLocks noChangeArrowheads="1"/>
              </p:cNvSpPr>
              <p:nvPr/>
            </p:nvSpPr>
            <p:spPr bwMode="auto">
              <a:xfrm>
                <a:off x="434" y="2832"/>
                <a:ext cx="10" cy="1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Oval 144">
                <a:extLst>
                  <a:ext uri="{FF2B5EF4-FFF2-40B4-BE49-F238E27FC236}">
                    <a16:creationId xmlns:a16="http://schemas.microsoft.com/office/drawing/2014/main" id="{5109A057-0152-4DA2-B4E3-CB73897CBACA}"/>
                  </a:ext>
                </a:extLst>
              </p:cNvPr>
              <p:cNvSpPr>
                <a:spLocks noChangeArrowheads="1"/>
              </p:cNvSpPr>
              <p:nvPr/>
            </p:nvSpPr>
            <p:spPr bwMode="auto">
              <a:xfrm>
                <a:off x="449" y="2832"/>
                <a:ext cx="10" cy="1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Oval 145">
                <a:extLst>
                  <a:ext uri="{FF2B5EF4-FFF2-40B4-BE49-F238E27FC236}">
                    <a16:creationId xmlns:a16="http://schemas.microsoft.com/office/drawing/2014/main" id="{79957CFD-DF0D-4E99-9778-B370A031D402}"/>
                  </a:ext>
                </a:extLst>
              </p:cNvPr>
              <p:cNvSpPr>
                <a:spLocks noChangeArrowheads="1"/>
              </p:cNvSpPr>
              <p:nvPr/>
            </p:nvSpPr>
            <p:spPr bwMode="auto">
              <a:xfrm>
                <a:off x="537" y="2890"/>
                <a:ext cx="58" cy="5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Freeform 146">
                <a:extLst>
                  <a:ext uri="{FF2B5EF4-FFF2-40B4-BE49-F238E27FC236}">
                    <a16:creationId xmlns:a16="http://schemas.microsoft.com/office/drawing/2014/main" id="{6128BA75-977C-4DD3-9DBA-A231179CB24C}"/>
                  </a:ext>
                </a:extLst>
              </p:cNvPr>
              <p:cNvSpPr>
                <a:spLocks/>
              </p:cNvSpPr>
              <p:nvPr/>
            </p:nvSpPr>
            <p:spPr bwMode="auto">
              <a:xfrm>
                <a:off x="508" y="2959"/>
                <a:ext cx="116" cy="58"/>
              </a:xfrm>
              <a:custGeom>
                <a:avLst/>
                <a:gdLst>
                  <a:gd name="T0" fmla="*/ 0 w 512"/>
                  <a:gd name="T1" fmla="*/ 256 h 256"/>
                  <a:gd name="T2" fmla="*/ 256 w 512"/>
                  <a:gd name="T3" fmla="*/ 0 h 256"/>
                  <a:gd name="T4" fmla="*/ 512 w 512"/>
                  <a:gd name="T5" fmla="*/ 256 h 256"/>
                  <a:gd name="T6" fmla="*/ 0 w 512"/>
                  <a:gd name="T7" fmla="*/ 256 h 256"/>
                </a:gdLst>
                <a:ahLst/>
                <a:cxnLst>
                  <a:cxn ang="0">
                    <a:pos x="T0" y="T1"/>
                  </a:cxn>
                  <a:cxn ang="0">
                    <a:pos x="T2" y="T3"/>
                  </a:cxn>
                  <a:cxn ang="0">
                    <a:pos x="T4" y="T5"/>
                  </a:cxn>
                  <a:cxn ang="0">
                    <a:pos x="T6" y="T7"/>
                  </a:cxn>
                </a:cxnLst>
                <a:rect l="0" t="0" r="r" b="b"/>
                <a:pathLst>
                  <a:path w="512" h="256">
                    <a:moveTo>
                      <a:pt x="0" y="256"/>
                    </a:moveTo>
                    <a:cubicBezTo>
                      <a:pt x="0" y="114"/>
                      <a:pt x="115" y="0"/>
                      <a:pt x="256" y="0"/>
                    </a:cubicBezTo>
                    <a:cubicBezTo>
                      <a:pt x="397" y="0"/>
                      <a:pt x="512" y="114"/>
                      <a:pt x="512" y="256"/>
                    </a:cubicBezTo>
                    <a:lnTo>
                      <a:pt x="0" y="256"/>
                    </a:ln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71" name="Group 270">
            <a:extLst>
              <a:ext uri="{FF2B5EF4-FFF2-40B4-BE49-F238E27FC236}">
                <a16:creationId xmlns:a16="http://schemas.microsoft.com/office/drawing/2014/main" id="{46808C3D-412C-4BF4-976F-50DADBA54D5B}"/>
              </a:ext>
            </a:extLst>
          </p:cNvPr>
          <p:cNvGrpSpPr/>
          <p:nvPr/>
        </p:nvGrpSpPr>
        <p:grpSpPr>
          <a:xfrm>
            <a:off x="5164444" y="5409500"/>
            <a:ext cx="1875623" cy="1062511"/>
            <a:chOff x="9032517" y="5293448"/>
            <a:chExt cx="1875623" cy="1062511"/>
          </a:xfrm>
        </p:grpSpPr>
        <p:grpSp>
          <p:nvGrpSpPr>
            <p:cNvPr id="272" name="Group 271">
              <a:extLst>
                <a:ext uri="{FF2B5EF4-FFF2-40B4-BE49-F238E27FC236}">
                  <a16:creationId xmlns:a16="http://schemas.microsoft.com/office/drawing/2014/main" id="{E5519AD4-DF33-4C8B-9CF7-27325C51E75E}"/>
                </a:ext>
              </a:extLst>
            </p:cNvPr>
            <p:cNvGrpSpPr/>
            <p:nvPr/>
          </p:nvGrpSpPr>
          <p:grpSpPr>
            <a:xfrm>
              <a:off x="9673680" y="5571715"/>
              <a:ext cx="593297" cy="444973"/>
              <a:chOff x="10970889" y="5044311"/>
              <a:chExt cx="359292" cy="269469"/>
            </a:xfrm>
          </p:grpSpPr>
          <p:grpSp>
            <p:nvGrpSpPr>
              <p:cNvPr id="275" name="Group 139">
                <a:extLst>
                  <a:ext uri="{FF2B5EF4-FFF2-40B4-BE49-F238E27FC236}">
                    <a16:creationId xmlns:a16="http://schemas.microsoft.com/office/drawing/2014/main" id="{B0FE321E-97B5-4191-B8DD-DD682738974B}"/>
                  </a:ext>
                </a:extLst>
              </p:cNvPr>
              <p:cNvGrpSpPr>
                <a:grpSpLocks noChangeAspect="1"/>
              </p:cNvGrpSpPr>
              <p:nvPr/>
            </p:nvGrpSpPr>
            <p:grpSpPr bwMode="auto">
              <a:xfrm>
                <a:off x="10970889" y="5044311"/>
                <a:ext cx="359292" cy="269469"/>
                <a:chOff x="410" y="2822"/>
                <a:chExt cx="312" cy="234"/>
              </a:xfrm>
            </p:grpSpPr>
            <p:sp>
              <p:nvSpPr>
                <p:cNvPr id="280" name="AutoShape 138">
                  <a:extLst>
                    <a:ext uri="{FF2B5EF4-FFF2-40B4-BE49-F238E27FC236}">
                      <a16:creationId xmlns:a16="http://schemas.microsoft.com/office/drawing/2014/main" id="{D9758D6A-22F3-406E-BD97-F0681F6BA296}"/>
                    </a:ext>
                  </a:extLst>
                </p:cNvPr>
                <p:cNvSpPr>
                  <a:spLocks noChangeAspect="1" noChangeArrowheads="1" noTextEdit="1"/>
                </p:cNvSpPr>
                <p:nvPr/>
              </p:nvSpPr>
              <p:spPr bwMode="auto">
                <a:xfrm>
                  <a:off x="410" y="2822"/>
                  <a:ext cx="312"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Rectangle 140">
                  <a:extLst>
                    <a:ext uri="{FF2B5EF4-FFF2-40B4-BE49-F238E27FC236}">
                      <a16:creationId xmlns:a16="http://schemas.microsoft.com/office/drawing/2014/main" id="{997BFEA4-64D5-4536-83BD-BC663FA866AC}"/>
                    </a:ext>
                  </a:extLst>
                </p:cNvPr>
                <p:cNvSpPr>
                  <a:spLocks noChangeArrowheads="1"/>
                </p:cNvSpPr>
                <p:nvPr/>
              </p:nvSpPr>
              <p:spPr bwMode="auto">
                <a:xfrm>
                  <a:off x="410" y="2822"/>
                  <a:ext cx="312" cy="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Rectangle 141">
                  <a:extLst>
                    <a:ext uri="{FF2B5EF4-FFF2-40B4-BE49-F238E27FC236}">
                      <a16:creationId xmlns:a16="http://schemas.microsoft.com/office/drawing/2014/main" id="{61ECCB85-D4C9-4BF0-B532-8A43735D48A3}"/>
                    </a:ext>
                  </a:extLst>
                </p:cNvPr>
                <p:cNvSpPr>
                  <a:spLocks noChangeArrowheads="1"/>
                </p:cNvSpPr>
                <p:nvPr/>
              </p:nvSpPr>
              <p:spPr bwMode="auto">
                <a:xfrm>
                  <a:off x="410" y="2851"/>
                  <a:ext cx="312" cy="205"/>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Oval 142">
                  <a:extLst>
                    <a:ext uri="{FF2B5EF4-FFF2-40B4-BE49-F238E27FC236}">
                      <a16:creationId xmlns:a16="http://schemas.microsoft.com/office/drawing/2014/main" id="{70DCFD7A-CF36-4EF0-BBC3-07DD5C9FD7BA}"/>
                    </a:ext>
                  </a:extLst>
                </p:cNvPr>
                <p:cNvSpPr>
                  <a:spLocks noChangeArrowheads="1"/>
                </p:cNvSpPr>
                <p:nvPr/>
              </p:nvSpPr>
              <p:spPr bwMode="auto">
                <a:xfrm>
                  <a:off x="420" y="2832"/>
                  <a:ext cx="10" cy="1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Oval 143">
                  <a:extLst>
                    <a:ext uri="{FF2B5EF4-FFF2-40B4-BE49-F238E27FC236}">
                      <a16:creationId xmlns:a16="http://schemas.microsoft.com/office/drawing/2014/main" id="{74E7F29F-692B-4F1E-BBF2-9FAF98B131DF}"/>
                    </a:ext>
                  </a:extLst>
                </p:cNvPr>
                <p:cNvSpPr>
                  <a:spLocks noChangeArrowheads="1"/>
                </p:cNvSpPr>
                <p:nvPr/>
              </p:nvSpPr>
              <p:spPr bwMode="auto">
                <a:xfrm>
                  <a:off x="434" y="2832"/>
                  <a:ext cx="10" cy="1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Oval 144">
                  <a:extLst>
                    <a:ext uri="{FF2B5EF4-FFF2-40B4-BE49-F238E27FC236}">
                      <a16:creationId xmlns:a16="http://schemas.microsoft.com/office/drawing/2014/main" id="{9C6A038D-DEEE-4F79-8E9D-02CCDD0044A0}"/>
                    </a:ext>
                  </a:extLst>
                </p:cNvPr>
                <p:cNvSpPr>
                  <a:spLocks noChangeArrowheads="1"/>
                </p:cNvSpPr>
                <p:nvPr/>
              </p:nvSpPr>
              <p:spPr bwMode="auto">
                <a:xfrm>
                  <a:off x="449" y="2832"/>
                  <a:ext cx="10" cy="1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76" name="Group 275">
                <a:extLst>
                  <a:ext uri="{FF2B5EF4-FFF2-40B4-BE49-F238E27FC236}">
                    <a16:creationId xmlns:a16="http://schemas.microsoft.com/office/drawing/2014/main" id="{69562801-582F-4BDD-90F2-2E87B1BF2129}"/>
                  </a:ext>
                </a:extLst>
              </p:cNvPr>
              <p:cNvGrpSpPr/>
              <p:nvPr/>
            </p:nvGrpSpPr>
            <p:grpSpPr>
              <a:xfrm>
                <a:off x="11027666" y="5113040"/>
                <a:ext cx="246484" cy="165407"/>
                <a:chOff x="10415588" y="3435935"/>
                <a:chExt cx="742950" cy="498573"/>
              </a:xfrm>
            </p:grpSpPr>
            <p:sp>
              <p:nvSpPr>
                <p:cNvPr id="277" name="Freeform: Shape 276">
                  <a:extLst>
                    <a:ext uri="{FF2B5EF4-FFF2-40B4-BE49-F238E27FC236}">
                      <a16:creationId xmlns:a16="http://schemas.microsoft.com/office/drawing/2014/main" id="{3DD14D1B-D44E-40F6-A555-EA5267BC5CE1}"/>
                    </a:ext>
                  </a:extLst>
                </p:cNvPr>
                <p:cNvSpPr>
                  <a:spLocks/>
                </p:cNvSpPr>
                <p:nvPr/>
              </p:nvSpPr>
              <p:spPr bwMode="auto">
                <a:xfrm>
                  <a:off x="10415588" y="3435935"/>
                  <a:ext cx="247650" cy="309562"/>
                </a:xfrm>
                <a:custGeom>
                  <a:avLst/>
                  <a:gdLst>
                    <a:gd name="connsiteX0" fmla="*/ 124006 w 247650"/>
                    <a:gd name="connsiteY0" fmla="*/ 169862 h 309562"/>
                    <a:gd name="connsiteX1" fmla="*/ 247650 w 247650"/>
                    <a:gd name="connsiteY1" fmla="*/ 293919 h 309562"/>
                    <a:gd name="connsiteX2" fmla="*/ 247650 w 247650"/>
                    <a:gd name="connsiteY2" fmla="*/ 309562 h 309562"/>
                    <a:gd name="connsiteX3" fmla="*/ 0 w 247650"/>
                    <a:gd name="connsiteY3" fmla="*/ 309562 h 309562"/>
                    <a:gd name="connsiteX4" fmla="*/ 0 w 247650"/>
                    <a:gd name="connsiteY4" fmla="*/ 293919 h 309562"/>
                    <a:gd name="connsiteX5" fmla="*/ 124006 w 247650"/>
                    <a:gd name="connsiteY5" fmla="*/ 169862 h 309562"/>
                    <a:gd name="connsiteX6" fmla="*/ 123825 w 247650"/>
                    <a:gd name="connsiteY6" fmla="*/ 0 h 309562"/>
                    <a:gd name="connsiteX7" fmla="*/ 193675 w 247650"/>
                    <a:gd name="connsiteY7" fmla="*/ 69850 h 309562"/>
                    <a:gd name="connsiteX8" fmla="*/ 123825 w 247650"/>
                    <a:gd name="connsiteY8" fmla="*/ 139700 h 309562"/>
                    <a:gd name="connsiteX9" fmla="*/ 53975 w 247650"/>
                    <a:gd name="connsiteY9" fmla="*/ 69850 h 309562"/>
                    <a:gd name="connsiteX10" fmla="*/ 123825 w 247650"/>
                    <a:gd name="connsiteY10" fmla="*/ 0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2">
                      <a:moveTo>
                        <a:pt x="124006" y="169862"/>
                      </a:moveTo>
                      <a:cubicBezTo>
                        <a:pt x="192174" y="169862"/>
                        <a:pt x="247650" y="225524"/>
                        <a:pt x="247650" y="293919"/>
                      </a:cubicBezTo>
                      <a:cubicBezTo>
                        <a:pt x="247650" y="309562"/>
                        <a:pt x="247650" y="309562"/>
                        <a:pt x="247650" y="309562"/>
                      </a:cubicBezTo>
                      <a:cubicBezTo>
                        <a:pt x="0" y="309562"/>
                        <a:pt x="0" y="309562"/>
                        <a:pt x="0" y="309562"/>
                      </a:cubicBezTo>
                      <a:cubicBezTo>
                        <a:pt x="0" y="293919"/>
                        <a:pt x="0" y="293919"/>
                        <a:pt x="0" y="293919"/>
                      </a:cubicBezTo>
                      <a:cubicBezTo>
                        <a:pt x="0" y="225524"/>
                        <a:pt x="55477" y="169862"/>
                        <a:pt x="124006" y="169862"/>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278" name="Freeform: Shape 277">
                  <a:extLst>
                    <a:ext uri="{FF2B5EF4-FFF2-40B4-BE49-F238E27FC236}">
                      <a16:creationId xmlns:a16="http://schemas.microsoft.com/office/drawing/2014/main" id="{C15F685B-EB59-4050-BD2C-84B30224DB73}"/>
                    </a:ext>
                  </a:extLst>
                </p:cNvPr>
                <p:cNvSpPr>
                  <a:spLocks/>
                </p:cNvSpPr>
                <p:nvPr/>
              </p:nvSpPr>
              <p:spPr bwMode="auto">
                <a:xfrm>
                  <a:off x="10663238" y="3624944"/>
                  <a:ext cx="247650" cy="309564"/>
                </a:xfrm>
                <a:custGeom>
                  <a:avLst/>
                  <a:gdLst>
                    <a:gd name="connsiteX0" fmla="*/ 123644 w 247650"/>
                    <a:gd name="connsiteY0" fmla="*/ 169863 h 309563"/>
                    <a:gd name="connsiteX1" fmla="*/ 247650 w 247650"/>
                    <a:gd name="connsiteY1" fmla="*/ 293920 h 309563"/>
                    <a:gd name="connsiteX2" fmla="*/ 247650 w 247650"/>
                    <a:gd name="connsiteY2" fmla="*/ 309563 h 309563"/>
                    <a:gd name="connsiteX3" fmla="*/ 0 w 247650"/>
                    <a:gd name="connsiteY3" fmla="*/ 309563 h 309563"/>
                    <a:gd name="connsiteX4" fmla="*/ 0 w 247650"/>
                    <a:gd name="connsiteY4" fmla="*/ 293920 h 309563"/>
                    <a:gd name="connsiteX5" fmla="*/ 123644 w 247650"/>
                    <a:gd name="connsiteY5" fmla="*/ 169863 h 309563"/>
                    <a:gd name="connsiteX6" fmla="*/ 123825 w 247650"/>
                    <a:gd name="connsiteY6" fmla="*/ 0 h 309563"/>
                    <a:gd name="connsiteX7" fmla="*/ 193675 w 247650"/>
                    <a:gd name="connsiteY7" fmla="*/ 69850 h 309563"/>
                    <a:gd name="connsiteX8" fmla="*/ 123825 w 247650"/>
                    <a:gd name="connsiteY8" fmla="*/ 139700 h 309563"/>
                    <a:gd name="connsiteX9" fmla="*/ 53975 w 247650"/>
                    <a:gd name="connsiteY9" fmla="*/ 69850 h 309563"/>
                    <a:gd name="connsiteX10" fmla="*/ 123825 w 247650"/>
                    <a:gd name="connsiteY10"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3">
                      <a:moveTo>
                        <a:pt x="123644" y="169863"/>
                      </a:moveTo>
                      <a:cubicBezTo>
                        <a:pt x="192174" y="169863"/>
                        <a:pt x="247650" y="225525"/>
                        <a:pt x="247650" y="293920"/>
                      </a:cubicBezTo>
                      <a:cubicBezTo>
                        <a:pt x="247650" y="309563"/>
                        <a:pt x="247650" y="309563"/>
                        <a:pt x="247650" y="309563"/>
                      </a:cubicBezTo>
                      <a:cubicBezTo>
                        <a:pt x="0" y="309563"/>
                        <a:pt x="0" y="309563"/>
                        <a:pt x="0" y="309563"/>
                      </a:cubicBezTo>
                      <a:cubicBezTo>
                        <a:pt x="0" y="293920"/>
                        <a:pt x="0" y="293920"/>
                        <a:pt x="0" y="293920"/>
                      </a:cubicBezTo>
                      <a:cubicBezTo>
                        <a:pt x="0" y="225525"/>
                        <a:pt x="55476" y="169863"/>
                        <a:pt x="123644" y="169863"/>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279" name="Freeform: Shape 278">
                  <a:extLst>
                    <a:ext uri="{FF2B5EF4-FFF2-40B4-BE49-F238E27FC236}">
                      <a16:creationId xmlns:a16="http://schemas.microsoft.com/office/drawing/2014/main" id="{C9015630-8184-4461-8F9D-23728EA03DA5}"/>
                    </a:ext>
                  </a:extLst>
                </p:cNvPr>
                <p:cNvSpPr>
                  <a:spLocks/>
                </p:cNvSpPr>
                <p:nvPr/>
              </p:nvSpPr>
              <p:spPr bwMode="auto">
                <a:xfrm>
                  <a:off x="10910888" y="3435935"/>
                  <a:ext cx="247650" cy="309562"/>
                </a:xfrm>
                <a:custGeom>
                  <a:avLst/>
                  <a:gdLst>
                    <a:gd name="connsiteX0" fmla="*/ 124006 w 247650"/>
                    <a:gd name="connsiteY0" fmla="*/ 169862 h 309562"/>
                    <a:gd name="connsiteX1" fmla="*/ 247650 w 247650"/>
                    <a:gd name="connsiteY1" fmla="*/ 293919 h 309562"/>
                    <a:gd name="connsiteX2" fmla="*/ 247650 w 247650"/>
                    <a:gd name="connsiteY2" fmla="*/ 309562 h 309562"/>
                    <a:gd name="connsiteX3" fmla="*/ 0 w 247650"/>
                    <a:gd name="connsiteY3" fmla="*/ 309562 h 309562"/>
                    <a:gd name="connsiteX4" fmla="*/ 0 w 247650"/>
                    <a:gd name="connsiteY4" fmla="*/ 293919 h 309562"/>
                    <a:gd name="connsiteX5" fmla="*/ 124006 w 247650"/>
                    <a:gd name="connsiteY5" fmla="*/ 169862 h 309562"/>
                    <a:gd name="connsiteX6" fmla="*/ 123825 w 247650"/>
                    <a:gd name="connsiteY6" fmla="*/ 0 h 309562"/>
                    <a:gd name="connsiteX7" fmla="*/ 193675 w 247650"/>
                    <a:gd name="connsiteY7" fmla="*/ 69850 h 309562"/>
                    <a:gd name="connsiteX8" fmla="*/ 123825 w 247650"/>
                    <a:gd name="connsiteY8" fmla="*/ 139700 h 309562"/>
                    <a:gd name="connsiteX9" fmla="*/ 53975 w 247650"/>
                    <a:gd name="connsiteY9" fmla="*/ 69850 h 309562"/>
                    <a:gd name="connsiteX10" fmla="*/ 123825 w 247650"/>
                    <a:gd name="connsiteY10" fmla="*/ 0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2">
                      <a:moveTo>
                        <a:pt x="124006" y="169862"/>
                      </a:moveTo>
                      <a:cubicBezTo>
                        <a:pt x="192174" y="169862"/>
                        <a:pt x="247650" y="225524"/>
                        <a:pt x="247650" y="293919"/>
                      </a:cubicBezTo>
                      <a:cubicBezTo>
                        <a:pt x="247650" y="309562"/>
                        <a:pt x="247650" y="309562"/>
                        <a:pt x="247650" y="309562"/>
                      </a:cubicBezTo>
                      <a:cubicBezTo>
                        <a:pt x="0" y="309562"/>
                        <a:pt x="0" y="309562"/>
                        <a:pt x="0" y="309562"/>
                      </a:cubicBezTo>
                      <a:cubicBezTo>
                        <a:pt x="0" y="293919"/>
                        <a:pt x="0" y="293919"/>
                        <a:pt x="0" y="293919"/>
                      </a:cubicBezTo>
                      <a:cubicBezTo>
                        <a:pt x="0" y="225524"/>
                        <a:pt x="55477" y="169862"/>
                        <a:pt x="124006" y="169862"/>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grpSp>
        <p:sp>
          <p:nvSpPr>
            <p:cNvPr id="273" name="TextBox 272">
              <a:extLst>
                <a:ext uri="{FF2B5EF4-FFF2-40B4-BE49-F238E27FC236}">
                  <a16:creationId xmlns:a16="http://schemas.microsoft.com/office/drawing/2014/main" id="{C2D7434E-3CA5-4782-96CE-10F62BCA46DA}"/>
                </a:ext>
              </a:extLst>
            </p:cNvPr>
            <p:cNvSpPr txBox="1"/>
            <p:nvPr/>
          </p:nvSpPr>
          <p:spPr>
            <a:xfrm>
              <a:off x="9032517" y="5293448"/>
              <a:ext cx="1875623" cy="184666"/>
            </a:xfrm>
            <a:prstGeom prst="rect">
              <a:avLst/>
            </a:prstGeom>
            <a:noFill/>
          </p:spPr>
          <p:txBody>
            <a:bodyPr wrap="square" lIns="0" tIns="0" rIns="0" bIns="0" rtlCol="0">
              <a:spAutoFit/>
            </a:bodyPr>
            <a:lstStyle/>
            <a:p>
              <a:pPr algn="ctr"/>
              <a:r>
                <a:rPr lang="en-GB" sz="1200">
                  <a:latin typeface="+mj-lt"/>
                </a:rPr>
                <a:t>Product</a:t>
              </a:r>
            </a:p>
          </p:txBody>
        </p:sp>
        <p:sp>
          <p:nvSpPr>
            <p:cNvPr id="274" name="TextBox 273">
              <a:extLst>
                <a:ext uri="{FF2B5EF4-FFF2-40B4-BE49-F238E27FC236}">
                  <a16:creationId xmlns:a16="http://schemas.microsoft.com/office/drawing/2014/main" id="{10F39497-EE01-4318-AD08-EF519CACF83A}"/>
                </a:ext>
              </a:extLst>
            </p:cNvPr>
            <p:cNvSpPr txBox="1"/>
            <p:nvPr/>
          </p:nvSpPr>
          <p:spPr>
            <a:xfrm>
              <a:off x="9032517" y="6125127"/>
              <a:ext cx="1875623" cy="230832"/>
            </a:xfrm>
            <a:prstGeom prst="rect">
              <a:avLst/>
            </a:prstGeom>
            <a:noFill/>
          </p:spPr>
          <p:txBody>
            <a:bodyPr wrap="square" rtlCol="0">
              <a:spAutoFit/>
            </a:bodyPr>
            <a:lstStyle>
              <a:defPPr>
                <a:defRPr lang="en-US"/>
              </a:defPPr>
              <a:lvl1pPr algn="ctr">
                <a:defRPr sz="900"/>
              </a:lvl1pPr>
            </a:lstStyle>
            <a:p>
              <a:r>
                <a:rPr lang="en-GB"/>
                <a:t>Virtual SME community</a:t>
              </a:r>
            </a:p>
          </p:txBody>
        </p:sp>
      </p:grpSp>
      <p:grpSp>
        <p:nvGrpSpPr>
          <p:cNvPr id="286" name="Group 285">
            <a:extLst>
              <a:ext uri="{FF2B5EF4-FFF2-40B4-BE49-F238E27FC236}">
                <a16:creationId xmlns:a16="http://schemas.microsoft.com/office/drawing/2014/main" id="{137893DA-D968-4611-A098-0DCB741E3E43}"/>
              </a:ext>
            </a:extLst>
          </p:cNvPr>
          <p:cNvGrpSpPr/>
          <p:nvPr/>
        </p:nvGrpSpPr>
        <p:grpSpPr>
          <a:xfrm>
            <a:off x="1296372" y="5409500"/>
            <a:ext cx="1875623" cy="1062511"/>
            <a:chOff x="9032517" y="5293448"/>
            <a:chExt cx="1875623" cy="1062511"/>
          </a:xfrm>
        </p:grpSpPr>
        <p:grpSp>
          <p:nvGrpSpPr>
            <p:cNvPr id="287" name="Group 286">
              <a:extLst>
                <a:ext uri="{FF2B5EF4-FFF2-40B4-BE49-F238E27FC236}">
                  <a16:creationId xmlns:a16="http://schemas.microsoft.com/office/drawing/2014/main" id="{15E29649-FC37-4C15-BE9F-E0BEB6B88925}"/>
                </a:ext>
              </a:extLst>
            </p:cNvPr>
            <p:cNvGrpSpPr/>
            <p:nvPr/>
          </p:nvGrpSpPr>
          <p:grpSpPr>
            <a:xfrm>
              <a:off x="9673680" y="5571715"/>
              <a:ext cx="593297" cy="444973"/>
              <a:chOff x="10970889" y="5044311"/>
              <a:chExt cx="359292" cy="269469"/>
            </a:xfrm>
          </p:grpSpPr>
          <p:grpSp>
            <p:nvGrpSpPr>
              <p:cNvPr id="290" name="Group 139">
                <a:extLst>
                  <a:ext uri="{FF2B5EF4-FFF2-40B4-BE49-F238E27FC236}">
                    <a16:creationId xmlns:a16="http://schemas.microsoft.com/office/drawing/2014/main" id="{38813073-A62A-4494-BAF2-5CF07509D29F}"/>
                  </a:ext>
                </a:extLst>
              </p:cNvPr>
              <p:cNvGrpSpPr>
                <a:grpSpLocks noChangeAspect="1"/>
              </p:cNvGrpSpPr>
              <p:nvPr/>
            </p:nvGrpSpPr>
            <p:grpSpPr bwMode="auto">
              <a:xfrm>
                <a:off x="10970889" y="5044311"/>
                <a:ext cx="359292" cy="269469"/>
                <a:chOff x="410" y="2822"/>
                <a:chExt cx="312" cy="234"/>
              </a:xfrm>
            </p:grpSpPr>
            <p:sp>
              <p:nvSpPr>
                <p:cNvPr id="295" name="AutoShape 138">
                  <a:extLst>
                    <a:ext uri="{FF2B5EF4-FFF2-40B4-BE49-F238E27FC236}">
                      <a16:creationId xmlns:a16="http://schemas.microsoft.com/office/drawing/2014/main" id="{0DD28E09-04CF-445D-9FD8-F25BE72C9F4E}"/>
                    </a:ext>
                  </a:extLst>
                </p:cNvPr>
                <p:cNvSpPr>
                  <a:spLocks noChangeAspect="1" noChangeArrowheads="1" noTextEdit="1"/>
                </p:cNvSpPr>
                <p:nvPr/>
              </p:nvSpPr>
              <p:spPr bwMode="auto">
                <a:xfrm>
                  <a:off x="410" y="2822"/>
                  <a:ext cx="312"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Rectangle 140">
                  <a:extLst>
                    <a:ext uri="{FF2B5EF4-FFF2-40B4-BE49-F238E27FC236}">
                      <a16:creationId xmlns:a16="http://schemas.microsoft.com/office/drawing/2014/main" id="{D18573CA-5B83-45BF-ABCF-025DB7B129D3}"/>
                    </a:ext>
                  </a:extLst>
                </p:cNvPr>
                <p:cNvSpPr>
                  <a:spLocks noChangeArrowheads="1"/>
                </p:cNvSpPr>
                <p:nvPr/>
              </p:nvSpPr>
              <p:spPr bwMode="auto">
                <a:xfrm>
                  <a:off x="410" y="2822"/>
                  <a:ext cx="312" cy="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Rectangle 141">
                  <a:extLst>
                    <a:ext uri="{FF2B5EF4-FFF2-40B4-BE49-F238E27FC236}">
                      <a16:creationId xmlns:a16="http://schemas.microsoft.com/office/drawing/2014/main" id="{B9EF9B17-D9B3-437D-A5E1-112EE64829F6}"/>
                    </a:ext>
                  </a:extLst>
                </p:cNvPr>
                <p:cNvSpPr>
                  <a:spLocks noChangeArrowheads="1"/>
                </p:cNvSpPr>
                <p:nvPr/>
              </p:nvSpPr>
              <p:spPr bwMode="auto">
                <a:xfrm>
                  <a:off x="410" y="2851"/>
                  <a:ext cx="312" cy="205"/>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Oval 142">
                  <a:extLst>
                    <a:ext uri="{FF2B5EF4-FFF2-40B4-BE49-F238E27FC236}">
                      <a16:creationId xmlns:a16="http://schemas.microsoft.com/office/drawing/2014/main" id="{975231F3-09E6-437E-8429-21050CC42A7E}"/>
                    </a:ext>
                  </a:extLst>
                </p:cNvPr>
                <p:cNvSpPr>
                  <a:spLocks noChangeArrowheads="1"/>
                </p:cNvSpPr>
                <p:nvPr/>
              </p:nvSpPr>
              <p:spPr bwMode="auto">
                <a:xfrm>
                  <a:off x="420" y="2832"/>
                  <a:ext cx="10" cy="1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Oval 143">
                  <a:extLst>
                    <a:ext uri="{FF2B5EF4-FFF2-40B4-BE49-F238E27FC236}">
                      <a16:creationId xmlns:a16="http://schemas.microsoft.com/office/drawing/2014/main" id="{1461BCC8-7BE4-4834-96EB-28CA654DBC8E}"/>
                    </a:ext>
                  </a:extLst>
                </p:cNvPr>
                <p:cNvSpPr>
                  <a:spLocks noChangeArrowheads="1"/>
                </p:cNvSpPr>
                <p:nvPr/>
              </p:nvSpPr>
              <p:spPr bwMode="auto">
                <a:xfrm>
                  <a:off x="434" y="2832"/>
                  <a:ext cx="10" cy="1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Oval 144">
                  <a:extLst>
                    <a:ext uri="{FF2B5EF4-FFF2-40B4-BE49-F238E27FC236}">
                      <a16:creationId xmlns:a16="http://schemas.microsoft.com/office/drawing/2014/main" id="{1D3EC4F0-F657-40FD-9365-8926AD91B3BE}"/>
                    </a:ext>
                  </a:extLst>
                </p:cNvPr>
                <p:cNvSpPr>
                  <a:spLocks noChangeArrowheads="1"/>
                </p:cNvSpPr>
                <p:nvPr/>
              </p:nvSpPr>
              <p:spPr bwMode="auto">
                <a:xfrm>
                  <a:off x="449" y="2832"/>
                  <a:ext cx="10" cy="1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91" name="Group 290">
                <a:extLst>
                  <a:ext uri="{FF2B5EF4-FFF2-40B4-BE49-F238E27FC236}">
                    <a16:creationId xmlns:a16="http://schemas.microsoft.com/office/drawing/2014/main" id="{CC4F5AF1-C92D-4727-B71E-8F59B4FD4396}"/>
                  </a:ext>
                </a:extLst>
              </p:cNvPr>
              <p:cNvGrpSpPr/>
              <p:nvPr/>
            </p:nvGrpSpPr>
            <p:grpSpPr>
              <a:xfrm>
                <a:off x="11027666" y="5113040"/>
                <a:ext cx="246484" cy="165407"/>
                <a:chOff x="10415588" y="3435935"/>
                <a:chExt cx="742950" cy="498573"/>
              </a:xfrm>
            </p:grpSpPr>
            <p:sp>
              <p:nvSpPr>
                <p:cNvPr id="292" name="Freeform: Shape 291">
                  <a:extLst>
                    <a:ext uri="{FF2B5EF4-FFF2-40B4-BE49-F238E27FC236}">
                      <a16:creationId xmlns:a16="http://schemas.microsoft.com/office/drawing/2014/main" id="{0033C32E-37C2-40EE-84A4-49C09E48BE29}"/>
                    </a:ext>
                  </a:extLst>
                </p:cNvPr>
                <p:cNvSpPr>
                  <a:spLocks/>
                </p:cNvSpPr>
                <p:nvPr/>
              </p:nvSpPr>
              <p:spPr bwMode="auto">
                <a:xfrm>
                  <a:off x="10415588" y="3435935"/>
                  <a:ext cx="247650" cy="309562"/>
                </a:xfrm>
                <a:custGeom>
                  <a:avLst/>
                  <a:gdLst>
                    <a:gd name="connsiteX0" fmla="*/ 124006 w 247650"/>
                    <a:gd name="connsiteY0" fmla="*/ 169862 h 309562"/>
                    <a:gd name="connsiteX1" fmla="*/ 247650 w 247650"/>
                    <a:gd name="connsiteY1" fmla="*/ 293919 h 309562"/>
                    <a:gd name="connsiteX2" fmla="*/ 247650 w 247650"/>
                    <a:gd name="connsiteY2" fmla="*/ 309562 h 309562"/>
                    <a:gd name="connsiteX3" fmla="*/ 0 w 247650"/>
                    <a:gd name="connsiteY3" fmla="*/ 309562 h 309562"/>
                    <a:gd name="connsiteX4" fmla="*/ 0 w 247650"/>
                    <a:gd name="connsiteY4" fmla="*/ 293919 h 309562"/>
                    <a:gd name="connsiteX5" fmla="*/ 124006 w 247650"/>
                    <a:gd name="connsiteY5" fmla="*/ 169862 h 309562"/>
                    <a:gd name="connsiteX6" fmla="*/ 123825 w 247650"/>
                    <a:gd name="connsiteY6" fmla="*/ 0 h 309562"/>
                    <a:gd name="connsiteX7" fmla="*/ 193675 w 247650"/>
                    <a:gd name="connsiteY7" fmla="*/ 69850 h 309562"/>
                    <a:gd name="connsiteX8" fmla="*/ 123825 w 247650"/>
                    <a:gd name="connsiteY8" fmla="*/ 139700 h 309562"/>
                    <a:gd name="connsiteX9" fmla="*/ 53975 w 247650"/>
                    <a:gd name="connsiteY9" fmla="*/ 69850 h 309562"/>
                    <a:gd name="connsiteX10" fmla="*/ 123825 w 247650"/>
                    <a:gd name="connsiteY10" fmla="*/ 0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2">
                      <a:moveTo>
                        <a:pt x="124006" y="169862"/>
                      </a:moveTo>
                      <a:cubicBezTo>
                        <a:pt x="192174" y="169862"/>
                        <a:pt x="247650" y="225524"/>
                        <a:pt x="247650" y="293919"/>
                      </a:cubicBezTo>
                      <a:cubicBezTo>
                        <a:pt x="247650" y="309562"/>
                        <a:pt x="247650" y="309562"/>
                        <a:pt x="247650" y="309562"/>
                      </a:cubicBezTo>
                      <a:cubicBezTo>
                        <a:pt x="0" y="309562"/>
                        <a:pt x="0" y="309562"/>
                        <a:pt x="0" y="309562"/>
                      </a:cubicBezTo>
                      <a:cubicBezTo>
                        <a:pt x="0" y="293919"/>
                        <a:pt x="0" y="293919"/>
                        <a:pt x="0" y="293919"/>
                      </a:cubicBezTo>
                      <a:cubicBezTo>
                        <a:pt x="0" y="225524"/>
                        <a:pt x="55477" y="169862"/>
                        <a:pt x="124006" y="169862"/>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293" name="Freeform: Shape 292">
                  <a:extLst>
                    <a:ext uri="{FF2B5EF4-FFF2-40B4-BE49-F238E27FC236}">
                      <a16:creationId xmlns:a16="http://schemas.microsoft.com/office/drawing/2014/main" id="{9731358E-9CFF-4C31-B08C-4B3C83383E80}"/>
                    </a:ext>
                  </a:extLst>
                </p:cNvPr>
                <p:cNvSpPr>
                  <a:spLocks/>
                </p:cNvSpPr>
                <p:nvPr/>
              </p:nvSpPr>
              <p:spPr bwMode="auto">
                <a:xfrm>
                  <a:off x="10663238" y="3624944"/>
                  <a:ext cx="247650" cy="309564"/>
                </a:xfrm>
                <a:custGeom>
                  <a:avLst/>
                  <a:gdLst>
                    <a:gd name="connsiteX0" fmla="*/ 123644 w 247650"/>
                    <a:gd name="connsiteY0" fmla="*/ 169863 h 309563"/>
                    <a:gd name="connsiteX1" fmla="*/ 247650 w 247650"/>
                    <a:gd name="connsiteY1" fmla="*/ 293920 h 309563"/>
                    <a:gd name="connsiteX2" fmla="*/ 247650 w 247650"/>
                    <a:gd name="connsiteY2" fmla="*/ 309563 h 309563"/>
                    <a:gd name="connsiteX3" fmla="*/ 0 w 247650"/>
                    <a:gd name="connsiteY3" fmla="*/ 309563 h 309563"/>
                    <a:gd name="connsiteX4" fmla="*/ 0 w 247650"/>
                    <a:gd name="connsiteY4" fmla="*/ 293920 h 309563"/>
                    <a:gd name="connsiteX5" fmla="*/ 123644 w 247650"/>
                    <a:gd name="connsiteY5" fmla="*/ 169863 h 309563"/>
                    <a:gd name="connsiteX6" fmla="*/ 123825 w 247650"/>
                    <a:gd name="connsiteY6" fmla="*/ 0 h 309563"/>
                    <a:gd name="connsiteX7" fmla="*/ 193675 w 247650"/>
                    <a:gd name="connsiteY7" fmla="*/ 69850 h 309563"/>
                    <a:gd name="connsiteX8" fmla="*/ 123825 w 247650"/>
                    <a:gd name="connsiteY8" fmla="*/ 139700 h 309563"/>
                    <a:gd name="connsiteX9" fmla="*/ 53975 w 247650"/>
                    <a:gd name="connsiteY9" fmla="*/ 69850 h 309563"/>
                    <a:gd name="connsiteX10" fmla="*/ 123825 w 247650"/>
                    <a:gd name="connsiteY10"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3">
                      <a:moveTo>
                        <a:pt x="123644" y="169863"/>
                      </a:moveTo>
                      <a:cubicBezTo>
                        <a:pt x="192174" y="169863"/>
                        <a:pt x="247650" y="225525"/>
                        <a:pt x="247650" y="293920"/>
                      </a:cubicBezTo>
                      <a:cubicBezTo>
                        <a:pt x="247650" y="309563"/>
                        <a:pt x="247650" y="309563"/>
                        <a:pt x="247650" y="309563"/>
                      </a:cubicBezTo>
                      <a:cubicBezTo>
                        <a:pt x="0" y="309563"/>
                        <a:pt x="0" y="309563"/>
                        <a:pt x="0" y="309563"/>
                      </a:cubicBezTo>
                      <a:cubicBezTo>
                        <a:pt x="0" y="293920"/>
                        <a:pt x="0" y="293920"/>
                        <a:pt x="0" y="293920"/>
                      </a:cubicBezTo>
                      <a:cubicBezTo>
                        <a:pt x="0" y="225525"/>
                        <a:pt x="55476" y="169863"/>
                        <a:pt x="123644" y="169863"/>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294" name="Freeform: Shape 293">
                  <a:extLst>
                    <a:ext uri="{FF2B5EF4-FFF2-40B4-BE49-F238E27FC236}">
                      <a16:creationId xmlns:a16="http://schemas.microsoft.com/office/drawing/2014/main" id="{89F71F0B-9120-4B43-84C2-223145DE8C7C}"/>
                    </a:ext>
                  </a:extLst>
                </p:cNvPr>
                <p:cNvSpPr>
                  <a:spLocks/>
                </p:cNvSpPr>
                <p:nvPr/>
              </p:nvSpPr>
              <p:spPr bwMode="auto">
                <a:xfrm>
                  <a:off x="10910888" y="3435935"/>
                  <a:ext cx="247650" cy="309562"/>
                </a:xfrm>
                <a:custGeom>
                  <a:avLst/>
                  <a:gdLst>
                    <a:gd name="connsiteX0" fmla="*/ 124006 w 247650"/>
                    <a:gd name="connsiteY0" fmla="*/ 169862 h 309562"/>
                    <a:gd name="connsiteX1" fmla="*/ 247650 w 247650"/>
                    <a:gd name="connsiteY1" fmla="*/ 293919 h 309562"/>
                    <a:gd name="connsiteX2" fmla="*/ 247650 w 247650"/>
                    <a:gd name="connsiteY2" fmla="*/ 309562 h 309562"/>
                    <a:gd name="connsiteX3" fmla="*/ 0 w 247650"/>
                    <a:gd name="connsiteY3" fmla="*/ 309562 h 309562"/>
                    <a:gd name="connsiteX4" fmla="*/ 0 w 247650"/>
                    <a:gd name="connsiteY4" fmla="*/ 293919 h 309562"/>
                    <a:gd name="connsiteX5" fmla="*/ 124006 w 247650"/>
                    <a:gd name="connsiteY5" fmla="*/ 169862 h 309562"/>
                    <a:gd name="connsiteX6" fmla="*/ 123825 w 247650"/>
                    <a:gd name="connsiteY6" fmla="*/ 0 h 309562"/>
                    <a:gd name="connsiteX7" fmla="*/ 193675 w 247650"/>
                    <a:gd name="connsiteY7" fmla="*/ 69850 h 309562"/>
                    <a:gd name="connsiteX8" fmla="*/ 123825 w 247650"/>
                    <a:gd name="connsiteY8" fmla="*/ 139700 h 309562"/>
                    <a:gd name="connsiteX9" fmla="*/ 53975 w 247650"/>
                    <a:gd name="connsiteY9" fmla="*/ 69850 h 309562"/>
                    <a:gd name="connsiteX10" fmla="*/ 123825 w 247650"/>
                    <a:gd name="connsiteY10" fmla="*/ 0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2">
                      <a:moveTo>
                        <a:pt x="124006" y="169862"/>
                      </a:moveTo>
                      <a:cubicBezTo>
                        <a:pt x="192174" y="169862"/>
                        <a:pt x="247650" y="225524"/>
                        <a:pt x="247650" y="293919"/>
                      </a:cubicBezTo>
                      <a:cubicBezTo>
                        <a:pt x="247650" y="309562"/>
                        <a:pt x="247650" y="309562"/>
                        <a:pt x="247650" y="309562"/>
                      </a:cubicBezTo>
                      <a:cubicBezTo>
                        <a:pt x="0" y="309562"/>
                        <a:pt x="0" y="309562"/>
                        <a:pt x="0" y="309562"/>
                      </a:cubicBezTo>
                      <a:cubicBezTo>
                        <a:pt x="0" y="293919"/>
                        <a:pt x="0" y="293919"/>
                        <a:pt x="0" y="293919"/>
                      </a:cubicBezTo>
                      <a:cubicBezTo>
                        <a:pt x="0" y="225524"/>
                        <a:pt x="55477" y="169862"/>
                        <a:pt x="124006" y="169862"/>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grpSp>
        <p:sp>
          <p:nvSpPr>
            <p:cNvPr id="288" name="TextBox 287">
              <a:extLst>
                <a:ext uri="{FF2B5EF4-FFF2-40B4-BE49-F238E27FC236}">
                  <a16:creationId xmlns:a16="http://schemas.microsoft.com/office/drawing/2014/main" id="{F5EA2AC6-4A4F-4263-99BD-F86F704F23D7}"/>
                </a:ext>
              </a:extLst>
            </p:cNvPr>
            <p:cNvSpPr txBox="1"/>
            <p:nvPr/>
          </p:nvSpPr>
          <p:spPr>
            <a:xfrm>
              <a:off x="9032517" y="5293448"/>
              <a:ext cx="1875623" cy="184666"/>
            </a:xfrm>
            <a:prstGeom prst="rect">
              <a:avLst/>
            </a:prstGeom>
            <a:noFill/>
          </p:spPr>
          <p:txBody>
            <a:bodyPr wrap="square" lIns="0" tIns="0" rIns="0" bIns="0" rtlCol="0">
              <a:spAutoFit/>
            </a:bodyPr>
            <a:lstStyle/>
            <a:p>
              <a:pPr algn="ctr"/>
              <a:r>
                <a:rPr lang="en-GB" sz="1200">
                  <a:latin typeface="+mj-lt"/>
                </a:rPr>
                <a:t>Customer</a:t>
              </a:r>
            </a:p>
          </p:txBody>
        </p:sp>
        <p:sp>
          <p:nvSpPr>
            <p:cNvPr id="289" name="TextBox 288">
              <a:extLst>
                <a:ext uri="{FF2B5EF4-FFF2-40B4-BE49-F238E27FC236}">
                  <a16:creationId xmlns:a16="http://schemas.microsoft.com/office/drawing/2014/main" id="{62398563-DFC0-4B8B-BE18-13BFF7D4AA0C}"/>
                </a:ext>
              </a:extLst>
            </p:cNvPr>
            <p:cNvSpPr txBox="1"/>
            <p:nvPr/>
          </p:nvSpPr>
          <p:spPr>
            <a:xfrm>
              <a:off x="9032517" y="6125127"/>
              <a:ext cx="1875623" cy="230832"/>
            </a:xfrm>
            <a:prstGeom prst="rect">
              <a:avLst/>
            </a:prstGeom>
            <a:noFill/>
          </p:spPr>
          <p:txBody>
            <a:bodyPr wrap="square" rtlCol="0">
              <a:spAutoFit/>
            </a:bodyPr>
            <a:lstStyle>
              <a:defPPr>
                <a:defRPr lang="en-US"/>
              </a:defPPr>
              <a:lvl1pPr algn="ctr">
                <a:defRPr sz="900"/>
              </a:lvl1pPr>
            </a:lstStyle>
            <a:p>
              <a:r>
                <a:rPr lang="en-GB"/>
                <a:t>Virtual SME community</a:t>
              </a:r>
            </a:p>
          </p:txBody>
        </p:sp>
      </p:grpSp>
      <p:grpSp>
        <p:nvGrpSpPr>
          <p:cNvPr id="59" name="Group 58">
            <a:extLst>
              <a:ext uri="{FF2B5EF4-FFF2-40B4-BE49-F238E27FC236}">
                <a16:creationId xmlns:a16="http://schemas.microsoft.com/office/drawing/2014/main" id="{1B162EDA-A4B1-4003-A9F7-96D97D9ED323}"/>
              </a:ext>
            </a:extLst>
          </p:cNvPr>
          <p:cNvGrpSpPr/>
          <p:nvPr/>
        </p:nvGrpSpPr>
        <p:grpSpPr>
          <a:xfrm>
            <a:off x="3216088" y="3007093"/>
            <a:ext cx="6194812" cy="735478"/>
            <a:chOff x="3216088" y="3007093"/>
            <a:chExt cx="6194812" cy="619427"/>
          </a:xfrm>
        </p:grpSpPr>
        <p:cxnSp>
          <p:nvCxnSpPr>
            <p:cNvPr id="64" name="Straight Connector 63"/>
            <p:cNvCxnSpPr>
              <a:cxnSpLocks/>
            </p:cNvCxnSpPr>
            <p:nvPr/>
          </p:nvCxnSpPr>
          <p:spPr bwMode="auto">
            <a:xfrm flipV="1">
              <a:off x="6894202" y="3007093"/>
              <a:ext cx="0" cy="619427"/>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40" name="Rectangle 39">
              <a:extLst>
                <a:ext uri="{FF2B5EF4-FFF2-40B4-BE49-F238E27FC236}">
                  <a16:creationId xmlns:a16="http://schemas.microsoft.com/office/drawing/2014/main" id="{BAEDC734-D121-4464-A28E-641F80E78B75}"/>
                </a:ext>
              </a:extLst>
            </p:cNvPr>
            <p:cNvSpPr/>
            <p:nvPr/>
          </p:nvSpPr>
          <p:spPr bwMode="auto">
            <a:xfrm>
              <a:off x="3216088" y="3007093"/>
              <a:ext cx="6194812" cy="619425"/>
            </a:xfrm>
            <a:custGeom>
              <a:avLst/>
              <a:gdLst>
                <a:gd name="connsiteX0" fmla="*/ 0 w 680462"/>
                <a:gd name="connsiteY0" fmla="*/ 0 h 613704"/>
                <a:gd name="connsiteX1" fmla="*/ 680462 w 680462"/>
                <a:gd name="connsiteY1" fmla="*/ 0 h 613704"/>
                <a:gd name="connsiteX2" fmla="*/ 680462 w 680462"/>
                <a:gd name="connsiteY2" fmla="*/ 613704 h 613704"/>
                <a:gd name="connsiteX3" fmla="*/ 0 w 680462"/>
                <a:gd name="connsiteY3" fmla="*/ 613704 h 613704"/>
                <a:gd name="connsiteX4" fmla="*/ 0 w 680462"/>
                <a:gd name="connsiteY4" fmla="*/ 0 h 613704"/>
                <a:gd name="connsiteX0" fmla="*/ 0 w 680462"/>
                <a:gd name="connsiteY0" fmla="*/ 0 h 705735"/>
                <a:gd name="connsiteX1" fmla="*/ 680462 w 680462"/>
                <a:gd name="connsiteY1" fmla="*/ 0 h 705735"/>
                <a:gd name="connsiteX2" fmla="*/ 680462 w 680462"/>
                <a:gd name="connsiteY2" fmla="*/ 613704 h 705735"/>
                <a:gd name="connsiteX3" fmla="*/ 365314 w 680462"/>
                <a:gd name="connsiteY3" fmla="*/ 705735 h 705735"/>
                <a:gd name="connsiteX4" fmla="*/ 0 w 680462"/>
                <a:gd name="connsiteY4" fmla="*/ 613704 h 705735"/>
                <a:gd name="connsiteX5" fmla="*/ 0 w 680462"/>
                <a:gd name="connsiteY5" fmla="*/ 0 h 705735"/>
                <a:gd name="connsiteX0" fmla="*/ 365314 w 680462"/>
                <a:gd name="connsiteY0" fmla="*/ 705735 h 797175"/>
                <a:gd name="connsiteX1" fmla="*/ 0 w 680462"/>
                <a:gd name="connsiteY1" fmla="*/ 613704 h 797175"/>
                <a:gd name="connsiteX2" fmla="*/ 0 w 680462"/>
                <a:gd name="connsiteY2" fmla="*/ 0 h 797175"/>
                <a:gd name="connsiteX3" fmla="*/ 680462 w 680462"/>
                <a:gd name="connsiteY3" fmla="*/ 0 h 797175"/>
                <a:gd name="connsiteX4" fmla="*/ 680462 w 680462"/>
                <a:gd name="connsiteY4" fmla="*/ 613704 h 797175"/>
                <a:gd name="connsiteX5" fmla="*/ 456754 w 680462"/>
                <a:gd name="connsiteY5" fmla="*/ 797175 h 797175"/>
                <a:gd name="connsiteX0" fmla="*/ 365314 w 680462"/>
                <a:gd name="connsiteY0" fmla="*/ 705735 h 705735"/>
                <a:gd name="connsiteX1" fmla="*/ 0 w 680462"/>
                <a:gd name="connsiteY1" fmla="*/ 613704 h 705735"/>
                <a:gd name="connsiteX2" fmla="*/ 0 w 680462"/>
                <a:gd name="connsiteY2" fmla="*/ 0 h 705735"/>
                <a:gd name="connsiteX3" fmla="*/ 680462 w 680462"/>
                <a:gd name="connsiteY3" fmla="*/ 0 h 705735"/>
                <a:gd name="connsiteX4" fmla="*/ 680462 w 680462"/>
                <a:gd name="connsiteY4" fmla="*/ 613704 h 705735"/>
                <a:gd name="connsiteX0" fmla="*/ 0 w 680462"/>
                <a:gd name="connsiteY0" fmla="*/ 613704 h 613704"/>
                <a:gd name="connsiteX1" fmla="*/ 0 w 680462"/>
                <a:gd name="connsiteY1" fmla="*/ 0 h 613704"/>
                <a:gd name="connsiteX2" fmla="*/ 680462 w 680462"/>
                <a:gd name="connsiteY2" fmla="*/ 0 h 613704"/>
                <a:gd name="connsiteX3" fmla="*/ 680462 w 680462"/>
                <a:gd name="connsiteY3" fmla="*/ 613704 h 613704"/>
              </a:gdLst>
              <a:ahLst/>
              <a:cxnLst>
                <a:cxn ang="0">
                  <a:pos x="connsiteX0" y="connsiteY0"/>
                </a:cxn>
                <a:cxn ang="0">
                  <a:pos x="connsiteX1" y="connsiteY1"/>
                </a:cxn>
                <a:cxn ang="0">
                  <a:pos x="connsiteX2" y="connsiteY2"/>
                </a:cxn>
                <a:cxn ang="0">
                  <a:pos x="connsiteX3" y="connsiteY3"/>
                </a:cxn>
              </a:cxnLst>
              <a:rect l="l" t="t" r="r" b="b"/>
              <a:pathLst>
                <a:path w="680462" h="613704">
                  <a:moveTo>
                    <a:pt x="0" y="613704"/>
                  </a:moveTo>
                  <a:lnTo>
                    <a:pt x="0" y="0"/>
                  </a:lnTo>
                  <a:lnTo>
                    <a:pt x="680462" y="0"/>
                  </a:lnTo>
                  <a:lnTo>
                    <a:pt x="680462" y="613704"/>
                  </a:lnTo>
                </a:path>
              </a:pathLst>
            </a:custGeom>
            <a:noFill/>
            <a:ln w="12700" cap="flat" cmpd="sng" algn="ctr">
              <a:solidFill>
                <a:schemeClr val="tx1"/>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grpSp>
      <p:cxnSp>
        <p:nvCxnSpPr>
          <p:cNvPr id="301" name="Straight Connector 300">
            <a:extLst>
              <a:ext uri="{FF2B5EF4-FFF2-40B4-BE49-F238E27FC236}">
                <a16:creationId xmlns:a16="http://schemas.microsoft.com/office/drawing/2014/main" id="{3476B3B1-8069-4369-AC0C-708657F83F59}"/>
              </a:ext>
            </a:extLst>
          </p:cNvPr>
          <p:cNvCxnSpPr>
            <a:cxnSpLocks/>
          </p:cNvCxnSpPr>
          <p:nvPr/>
        </p:nvCxnSpPr>
        <p:spPr bwMode="auto">
          <a:xfrm flipV="1">
            <a:off x="6107825" y="2818331"/>
            <a:ext cx="0" cy="188762"/>
          </a:xfrm>
          <a:prstGeom prst="line">
            <a:avLst/>
          </a:prstGeom>
          <a:solidFill>
            <a:schemeClr val="accent1"/>
          </a:solidFill>
          <a:ln w="127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7519877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73492-D151-5548-BF9A-9A1584C2D477}"/>
              </a:ext>
            </a:extLst>
          </p:cNvPr>
          <p:cNvSpPr>
            <a:spLocks noGrp="1"/>
          </p:cNvSpPr>
          <p:nvPr>
            <p:ph type="title"/>
          </p:nvPr>
        </p:nvSpPr>
        <p:spPr/>
        <p:txBody>
          <a:bodyPr/>
          <a:lstStyle/>
          <a:p>
            <a:r>
              <a:rPr lang="en-US" dirty="0"/>
              <a:t>Agenda</a:t>
            </a:r>
            <a:br>
              <a:rPr lang="en-US" dirty="0"/>
            </a:br>
            <a:endParaRPr lang="en-US" dirty="0"/>
          </a:p>
        </p:txBody>
      </p:sp>
      <p:sp>
        <p:nvSpPr>
          <p:cNvPr id="3" name="Text Placeholder 2">
            <a:extLst>
              <a:ext uri="{FF2B5EF4-FFF2-40B4-BE49-F238E27FC236}">
                <a16:creationId xmlns:a16="http://schemas.microsoft.com/office/drawing/2014/main" id="{5D7880FC-163A-6D46-B79B-C3E6C519777F}"/>
              </a:ext>
            </a:extLst>
          </p:cNvPr>
          <p:cNvSpPr>
            <a:spLocks noGrp="1"/>
          </p:cNvSpPr>
          <p:nvPr>
            <p:ph type="body" sz="quarter" idx="11"/>
          </p:nvPr>
        </p:nvSpPr>
        <p:spPr/>
        <p:txBody>
          <a:bodyPr/>
          <a:lstStyle/>
          <a:p>
            <a:pPr>
              <a:spcAft>
                <a:spcPts val="2400"/>
              </a:spcAft>
            </a:pPr>
            <a:r>
              <a:rPr lang="en-GB" sz="2000" b="1" dirty="0"/>
              <a:t>What is data governance and why do we need it?</a:t>
            </a:r>
          </a:p>
          <a:p>
            <a:pPr>
              <a:spcAft>
                <a:spcPts val="2400"/>
              </a:spcAft>
            </a:pPr>
            <a:r>
              <a:rPr lang="en-GB" sz="2000" dirty="0"/>
              <a:t>Requirements for governing data in a modern enterprise</a:t>
            </a:r>
          </a:p>
          <a:p>
            <a:pPr>
              <a:spcAft>
                <a:spcPts val="2400"/>
              </a:spcAft>
            </a:pPr>
            <a:r>
              <a:rPr lang="en-GB" sz="2000" dirty="0"/>
              <a:t>A data governance framework</a:t>
            </a:r>
          </a:p>
          <a:p>
            <a:pPr>
              <a:spcAft>
                <a:spcPts val="2400"/>
              </a:spcAft>
            </a:pPr>
            <a:r>
              <a:rPr lang="en-GB" sz="2000" dirty="0"/>
              <a:t>Managing master data</a:t>
            </a:r>
          </a:p>
          <a:p>
            <a:pPr>
              <a:spcAft>
                <a:spcPts val="2400"/>
              </a:spcAft>
            </a:pPr>
            <a:r>
              <a:rPr lang="en-GB" sz="2000" dirty="0"/>
              <a:t>Technology needed for end-to-end data governance</a:t>
            </a:r>
          </a:p>
          <a:p>
            <a:pPr marL="0" indent="0">
              <a:spcAft>
                <a:spcPts val="2400"/>
              </a:spcAft>
              <a:buNone/>
            </a:pPr>
            <a:endParaRPr lang="en-GB" sz="2000" dirty="0"/>
          </a:p>
          <a:p>
            <a:pPr marL="0" indent="0">
              <a:spcAft>
                <a:spcPts val="2400"/>
              </a:spcAft>
              <a:buNone/>
            </a:pPr>
            <a:r>
              <a:rPr lang="en-GB" sz="2000" dirty="0"/>
              <a:t>This presentation is intended for those seeking to understand the basics of Data Governance, technical decision makers and IT management. We will not be diving into Apache Atlas APIs, </a:t>
            </a:r>
            <a:r>
              <a:rPr lang="en-GB" sz="2000" dirty="0" err="1"/>
              <a:t>catalog</a:t>
            </a:r>
            <a:r>
              <a:rPr lang="en-GB" sz="2000" dirty="0"/>
              <a:t> management, or managing data lineage.</a:t>
            </a:r>
          </a:p>
        </p:txBody>
      </p:sp>
    </p:spTree>
    <p:extLst>
      <p:ext uri="{BB962C8B-B14F-4D97-AF65-F5344CB8AC3E}">
        <p14:creationId xmlns:p14="http://schemas.microsoft.com/office/powerpoint/2010/main" val="2709227043"/>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960F4-9C07-9D46-8100-7F82437F1864}"/>
              </a:ext>
            </a:extLst>
          </p:cNvPr>
          <p:cNvSpPr>
            <a:spLocks noGrp="1"/>
          </p:cNvSpPr>
          <p:nvPr>
            <p:ph type="title"/>
          </p:nvPr>
        </p:nvSpPr>
        <p:spPr>
          <a:xfrm>
            <a:off x="349279" y="467817"/>
            <a:ext cx="11029616" cy="930740"/>
          </a:xfrm>
        </p:spPr>
        <p:txBody>
          <a:bodyPr>
            <a:normAutofit fontScale="90000"/>
          </a:bodyPr>
          <a:lstStyle/>
          <a:p>
            <a:r>
              <a:rPr lang="en-GB" dirty="0"/>
              <a:t>Data governance processes and how they apply to the data lifecycle</a:t>
            </a:r>
          </a:p>
        </p:txBody>
      </p:sp>
      <p:graphicFrame>
        <p:nvGraphicFramePr>
          <p:cNvPr id="4" name="Diagram 3">
            <a:extLst>
              <a:ext uri="{FF2B5EF4-FFF2-40B4-BE49-F238E27FC236}">
                <a16:creationId xmlns:a16="http://schemas.microsoft.com/office/drawing/2014/main" id="{E8BE9003-46CC-4712-9ED8-53CD66D83935}"/>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65570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960F4-9C07-9D46-8100-7F82437F1864}"/>
              </a:ext>
            </a:extLst>
          </p:cNvPr>
          <p:cNvSpPr>
            <a:spLocks noGrp="1"/>
          </p:cNvSpPr>
          <p:nvPr>
            <p:ph type="title"/>
          </p:nvPr>
        </p:nvSpPr>
        <p:spPr>
          <a:xfrm>
            <a:off x="349279" y="467817"/>
            <a:ext cx="11029616" cy="930740"/>
          </a:xfrm>
        </p:spPr>
        <p:txBody>
          <a:bodyPr>
            <a:normAutofit fontScale="90000"/>
          </a:bodyPr>
          <a:lstStyle/>
          <a:p>
            <a:r>
              <a:rPr lang="en-GB" dirty="0"/>
              <a:t>Data governance processes and how they apply to the data lifecycle</a:t>
            </a:r>
          </a:p>
        </p:txBody>
      </p:sp>
      <p:sp>
        <p:nvSpPr>
          <p:cNvPr id="3" name="Content Placeholder 2">
            <a:extLst>
              <a:ext uri="{FF2B5EF4-FFF2-40B4-BE49-F238E27FC236}">
                <a16:creationId xmlns:a16="http://schemas.microsoft.com/office/drawing/2014/main" id="{C9924780-B985-9E43-8A61-259478B90BD6}"/>
              </a:ext>
            </a:extLst>
          </p:cNvPr>
          <p:cNvSpPr>
            <a:spLocks noGrp="1"/>
          </p:cNvSpPr>
          <p:nvPr>
            <p:ph sz="quarter" idx="10"/>
          </p:nvPr>
        </p:nvSpPr>
        <p:spPr>
          <a:xfrm>
            <a:off x="584200" y="1435100"/>
            <a:ext cx="11018838" cy="4838378"/>
          </a:xfrm>
        </p:spPr>
        <p:txBody>
          <a:bodyPr>
            <a:normAutofit/>
          </a:bodyPr>
          <a:lstStyle/>
          <a:p>
            <a:r>
              <a:rPr lang="en-GB" dirty="0"/>
              <a:t>Discovery processes</a:t>
            </a:r>
          </a:p>
          <a:p>
            <a:pPr lvl="1"/>
            <a:r>
              <a:rPr lang="en-GB" dirty="0"/>
              <a:t>Data and data entity discovery, mapping and cataloguing</a:t>
            </a:r>
          </a:p>
          <a:p>
            <a:pPr lvl="1"/>
            <a:r>
              <a:rPr lang="en-GB" dirty="0"/>
              <a:t>Data profiling to determine quality</a:t>
            </a:r>
          </a:p>
          <a:p>
            <a:pPr lvl="1"/>
            <a:r>
              <a:rPr lang="en-GB" dirty="0"/>
              <a:t>Sensitive data discovery and governance classification</a:t>
            </a:r>
          </a:p>
          <a:p>
            <a:pPr lvl="1"/>
            <a:r>
              <a:rPr lang="en-GB" dirty="0"/>
              <a:t>Data maintenance discovery for CRUD analysis (e.g. from log files)</a:t>
            </a:r>
          </a:p>
          <a:p>
            <a:r>
              <a:rPr lang="en-GB" dirty="0"/>
              <a:t>Data governance definition processes </a:t>
            </a:r>
          </a:p>
          <a:p>
            <a:pPr lvl="1"/>
            <a:r>
              <a:rPr lang="en-GB" dirty="0"/>
              <a:t>Create and maintain common business vocabulary in a business glossary</a:t>
            </a:r>
          </a:p>
          <a:p>
            <a:pPr lvl="2"/>
            <a:r>
              <a:rPr lang="en-GB" dirty="0"/>
              <a:t>Data entities (including master data), data attribute names, integrity rules and valid formats</a:t>
            </a:r>
          </a:p>
          <a:p>
            <a:pPr lvl="1"/>
            <a:r>
              <a:rPr lang="en-GB" dirty="0"/>
              <a:t>Define reference data - to standardise code sets across the enterprise</a:t>
            </a:r>
          </a:p>
          <a:p>
            <a:pPr lvl="1"/>
            <a:r>
              <a:rPr lang="en-GB" dirty="0"/>
              <a:t>Define data governance classifications schemes to label data to determine how to govern it</a:t>
            </a:r>
          </a:p>
          <a:p>
            <a:pPr lvl="1"/>
            <a:r>
              <a:rPr lang="en-GB" dirty="0"/>
              <a:t>Define data governance policies and rules to govern data entity and document lifecycles</a:t>
            </a:r>
          </a:p>
          <a:p>
            <a:pPr lvl="1"/>
            <a:r>
              <a:rPr lang="en-GB" dirty="0"/>
              <a:t>Define success metrics and thresholds</a:t>
            </a:r>
          </a:p>
        </p:txBody>
      </p:sp>
      <p:grpSp>
        <p:nvGrpSpPr>
          <p:cNvPr id="93" name="Group 92">
            <a:extLst>
              <a:ext uri="{FF2B5EF4-FFF2-40B4-BE49-F238E27FC236}">
                <a16:creationId xmlns:a16="http://schemas.microsoft.com/office/drawing/2014/main" id="{989D030C-EF3B-4E20-95C8-B3815B84467C}"/>
              </a:ext>
            </a:extLst>
          </p:cNvPr>
          <p:cNvGrpSpPr/>
          <p:nvPr/>
        </p:nvGrpSpPr>
        <p:grpSpPr>
          <a:xfrm>
            <a:off x="8480450" y="1386118"/>
            <a:ext cx="3126333" cy="1555705"/>
            <a:chOff x="1797178" y="1436688"/>
            <a:chExt cx="8597643" cy="4278303"/>
          </a:xfrm>
        </p:grpSpPr>
        <p:sp>
          <p:nvSpPr>
            <p:cNvPr id="94" name="Rectangle 93">
              <a:extLst>
                <a:ext uri="{FF2B5EF4-FFF2-40B4-BE49-F238E27FC236}">
                  <a16:creationId xmlns:a16="http://schemas.microsoft.com/office/drawing/2014/main" id="{974517CC-D756-437D-A2AC-8819C031F9F9}"/>
                </a:ext>
              </a:extLst>
            </p:cNvPr>
            <p:cNvSpPr/>
            <p:nvPr/>
          </p:nvSpPr>
          <p:spPr bwMode="auto">
            <a:xfrm>
              <a:off x="1797180" y="1436688"/>
              <a:ext cx="8597641" cy="2741588"/>
            </a:xfrm>
            <a:prstGeom prst="rect">
              <a:avLst/>
            </a:prstGeom>
            <a:solidFill>
              <a:schemeClr val="bg1"/>
            </a:solidFill>
            <a:ln w="12700" cap="flat" cmpd="sng" algn="ctr">
              <a:solidFill>
                <a:schemeClr val="accent1"/>
              </a:solidFill>
              <a:prstDash val="solid"/>
            </a:ln>
            <a:effectLst/>
          </p:spPr>
          <p:txBody>
            <a:bodyPr vert="horz" wrap="square" lIns="91427" tIns="1737113" rIns="91427" bIns="46630" numCol="1" rtlCol="0" anchor="t" anchorCtr="0" compatLnSpc="1">
              <a:prstTxWarp prst="textNoShape">
                <a:avLst/>
              </a:prstTxWarp>
            </a:bodyPr>
            <a:lstStyle/>
            <a:p>
              <a:pPr defTabSz="914225" fontAlgn="base">
                <a:spcBef>
                  <a:spcPct val="0"/>
                </a:spcBef>
                <a:spcAft>
                  <a:spcPct val="0"/>
                </a:spcAft>
              </a:pPr>
              <a:endParaRPr lang="en-US" sz="800" err="1">
                <a:solidFill>
                  <a:srgbClr val="FFFFFF"/>
                </a:solidFill>
                <a:latin typeface="Segoe UI"/>
              </a:endParaRPr>
            </a:p>
          </p:txBody>
        </p:sp>
        <p:grpSp>
          <p:nvGrpSpPr>
            <p:cNvPr id="95" name="Group 94">
              <a:extLst>
                <a:ext uri="{FF2B5EF4-FFF2-40B4-BE49-F238E27FC236}">
                  <a16:creationId xmlns:a16="http://schemas.microsoft.com/office/drawing/2014/main" id="{89BF09A9-578A-46D5-BD41-89308CA7990A}"/>
                </a:ext>
              </a:extLst>
            </p:cNvPr>
            <p:cNvGrpSpPr/>
            <p:nvPr/>
          </p:nvGrpSpPr>
          <p:grpSpPr>
            <a:xfrm>
              <a:off x="1797178" y="4343391"/>
              <a:ext cx="8597643" cy="1371600"/>
              <a:chOff x="1797178" y="4343391"/>
              <a:chExt cx="8597643" cy="1544366"/>
            </a:xfrm>
          </p:grpSpPr>
          <p:sp>
            <p:nvSpPr>
              <p:cNvPr id="143" name="Rectangle 142">
                <a:extLst>
                  <a:ext uri="{FF2B5EF4-FFF2-40B4-BE49-F238E27FC236}">
                    <a16:creationId xmlns:a16="http://schemas.microsoft.com/office/drawing/2014/main" id="{8F0681E6-4058-4B78-81D2-F3B79662E191}"/>
                  </a:ext>
                </a:extLst>
              </p:cNvPr>
              <p:cNvSpPr/>
              <p:nvPr/>
            </p:nvSpPr>
            <p:spPr bwMode="auto">
              <a:xfrm>
                <a:off x="1797178" y="4343391"/>
                <a:ext cx="8597643" cy="1544366"/>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600">
                  <a:solidFill>
                    <a:srgbClr val="000000"/>
                  </a:solidFill>
                  <a:cs typeface="Arial" charset="0"/>
                </a:endParaRPr>
              </a:p>
            </p:txBody>
          </p:sp>
          <p:cxnSp>
            <p:nvCxnSpPr>
              <p:cNvPr id="144" name="Straight Connector 143">
                <a:extLst>
                  <a:ext uri="{FF2B5EF4-FFF2-40B4-BE49-F238E27FC236}">
                    <a16:creationId xmlns:a16="http://schemas.microsoft.com/office/drawing/2014/main" id="{254350B0-E836-4AD3-B773-592169E8B40F}"/>
                  </a:ext>
                </a:extLst>
              </p:cNvPr>
              <p:cNvCxnSpPr/>
              <p:nvPr/>
            </p:nvCxnSpPr>
            <p:spPr bwMode="auto">
              <a:xfrm>
                <a:off x="4663059" y="4343391"/>
                <a:ext cx="0" cy="154436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5" name="Straight Connector 144">
                <a:extLst>
                  <a:ext uri="{FF2B5EF4-FFF2-40B4-BE49-F238E27FC236}">
                    <a16:creationId xmlns:a16="http://schemas.microsoft.com/office/drawing/2014/main" id="{249BD97F-C849-41EB-B911-B5B5C9462AC9}"/>
                  </a:ext>
                </a:extLst>
              </p:cNvPr>
              <p:cNvCxnSpPr/>
              <p:nvPr/>
            </p:nvCxnSpPr>
            <p:spPr bwMode="auto">
              <a:xfrm>
                <a:off x="7528940" y="4343391"/>
                <a:ext cx="0" cy="1544366"/>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96" name="Rectangle 95">
              <a:extLst>
                <a:ext uri="{FF2B5EF4-FFF2-40B4-BE49-F238E27FC236}">
                  <a16:creationId xmlns:a16="http://schemas.microsoft.com/office/drawing/2014/main" id="{CA3D117D-84AE-4F09-BD4F-80F9F64688C8}"/>
                </a:ext>
              </a:extLst>
            </p:cNvPr>
            <p:cNvSpPr/>
            <p:nvPr/>
          </p:nvSpPr>
          <p:spPr bwMode="auto">
            <a:xfrm>
              <a:off x="1935679" y="1579418"/>
              <a:ext cx="8320644" cy="438296"/>
            </a:xfrm>
            <a:prstGeom prst="rect">
              <a:avLst/>
            </a:prstGeom>
            <a:noFill/>
            <a:ln w="9525" cap="flat" cmpd="sng" algn="ctr">
              <a:solidFill>
                <a:schemeClr val="tx1"/>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700">
                  <a:cs typeface="Arial" charset="0"/>
                </a:rPr>
                <a:t>Data governance vision and strategy</a:t>
              </a:r>
            </a:p>
          </p:txBody>
        </p:sp>
        <p:sp>
          <p:nvSpPr>
            <p:cNvPr id="97" name="Rectangle 96">
              <a:extLst>
                <a:ext uri="{FF2B5EF4-FFF2-40B4-BE49-F238E27FC236}">
                  <a16:creationId xmlns:a16="http://schemas.microsoft.com/office/drawing/2014/main" id="{FB3B6462-105C-412C-BB66-46CAC7AE73C6}"/>
                </a:ext>
              </a:extLst>
            </p:cNvPr>
            <p:cNvSpPr/>
            <p:nvPr/>
          </p:nvSpPr>
          <p:spPr bwMode="auto">
            <a:xfrm>
              <a:off x="1935679" y="2130668"/>
              <a:ext cx="2007659" cy="914400"/>
            </a:xfrm>
            <a:prstGeom prst="rect">
              <a:avLst/>
            </a:prstGeom>
            <a:noFill/>
            <a:ln w="9525" cap="flat" cmpd="sng" algn="ctr">
              <a:solidFill>
                <a:schemeClr val="tx1"/>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700">
                  <a:cs typeface="Arial" charset="0"/>
                </a:rPr>
                <a:t>People</a:t>
              </a:r>
            </a:p>
          </p:txBody>
        </p:sp>
        <p:sp>
          <p:nvSpPr>
            <p:cNvPr id="98" name="Rectangle 97">
              <a:extLst>
                <a:ext uri="{FF2B5EF4-FFF2-40B4-BE49-F238E27FC236}">
                  <a16:creationId xmlns:a16="http://schemas.microsoft.com/office/drawing/2014/main" id="{ECA25C36-EDC4-447E-B7F9-8566A311839A}"/>
                </a:ext>
              </a:extLst>
            </p:cNvPr>
            <p:cNvSpPr/>
            <p:nvPr/>
          </p:nvSpPr>
          <p:spPr bwMode="auto">
            <a:xfrm>
              <a:off x="4040007" y="2130668"/>
              <a:ext cx="2007659" cy="914400"/>
            </a:xfrm>
            <a:prstGeom prst="rec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700">
                  <a:cs typeface="Arial" charset="0"/>
                </a:rPr>
                <a:t>Processes</a:t>
              </a:r>
            </a:p>
          </p:txBody>
        </p:sp>
        <p:sp>
          <p:nvSpPr>
            <p:cNvPr id="99" name="Rectangle 98">
              <a:extLst>
                <a:ext uri="{FF2B5EF4-FFF2-40B4-BE49-F238E27FC236}">
                  <a16:creationId xmlns:a16="http://schemas.microsoft.com/office/drawing/2014/main" id="{92F966DF-C620-489A-81EA-02D593C6DEDE}"/>
                </a:ext>
              </a:extLst>
            </p:cNvPr>
            <p:cNvSpPr/>
            <p:nvPr/>
          </p:nvSpPr>
          <p:spPr bwMode="auto">
            <a:xfrm>
              <a:off x="6144336" y="2130668"/>
              <a:ext cx="2007659" cy="914400"/>
            </a:xfrm>
            <a:prstGeom prst="rect">
              <a:avLst/>
            </a:prstGeom>
            <a:noFill/>
            <a:ln w="9525" cap="flat" cmpd="sng" algn="ctr">
              <a:solidFill>
                <a:schemeClr val="tx1"/>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700" dirty="0">
                  <a:cs typeface="Arial" charset="0"/>
                </a:rPr>
                <a:t>Policies</a:t>
              </a:r>
            </a:p>
          </p:txBody>
        </p:sp>
        <p:sp>
          <p:nvSpPr>
            <p:cNvPr id="100" name="Rectangle 99">
              <a:extLst>
                <a:ext uri="{FF2B5EF4-FFF2-40B4-BE49-F238E27FC236}">
                  <a16:creationId xmlns:a16="http://schemas.microsoft.com/office/drawing/2014/main" id="{D30A2816-1F22-4B48-8F5B-9D257EF1BE0E}"/>
                </a:ext>
              </a:extLst>
            </p:cNvPr>
            <p:cNvSpPr/>
            <p:nvPr/>
          </p:nvSpPr>
          <p:spPr bwMode="auto">
            <a:xfrm>
              <a:off x="8248664" y="2130668"/>
              <a:ext cx="2007659" cy="914400"/>
            </a:xfrm>
            <a:prstGeom prst="rect">
              <a:avLst/>
            </a:prstGeom>
            <a:noFill/>
            <a:ln w="9525" cap="flat" cmpd="sng" algn="ctr">
              <a:solidFill>
                <a:schemeClr val="tx1"/>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700">
                  <a:cs typeface="Arial" charset="0"/>
                </a:rPr>
                <a:t>Technology</a:t>
              </a:r>
            </a:p>
          </p:txBody>
        </p:sp>
        <p:sp>
          <p:nvSpPr>
            <p:cNvPr id="101" name="Rectangle 100">
              <a:extLst>
                <a:ext uri="{FF2B5EF4-FFF2-40B4-BE49-F238E27FC236}">
                  <a16:creationId xmlns:a16="http://schemas.microsoft.com/office/drawing/2014/main" id="{C9266C79-6B8A-42BA-8795-70D27164AB0D}"/>
                </a:ext>
              </a:extLst>
            </p:cNvPr>
            <p:cNvSpPr/>
            <p:nvPr/>
          </p:nvSpPr>
          <p:spPr bwMode="auto">
            <a:xfrm>
              <a:off x="1935677" y="3163378"/>
              <a:ext cx="8320643" cy="914400"/>
            </a:xfrm>
            <a:prstGeom prst="rect">
              <a:avLst/>
            </a:prstGeom>
            <a:noFill/>
            <a:ln w="9525" cap="flat" cmpd="sng" algn="ctr">
              <a:solidFill>
                <a:schemeClr val="tx1"/>
              </a:solidFill>
              <a:prstDash val="solid"/>
              <a:miter lim="800000"/>
              <a:headEnd type="none" w="med" len="med"/>
              <a:tailEnd type="none" w="med" len="med"/>
            </a:ln>
            <a:effectLst/>
          </p:spPr>
          <p:txBody>
            <a:bodyPr rot="0" spcFirstLastPara="0" vertOverflow="overflow" horzOverflow="overflow" vert="horz" wrap="square" lIns="91440" tIns="45720" rIns="91440" bIns="27432" numCol="1" spcCol="0" rtlCol="0" fromWordArt="0" anchor="b" anchorCtr="0" forceAA="0" compatLnSpc="1">
              <a:prstTxWarp prst="textNoShape">
                <a:avLst/>
              </a:prstTxWarp>
              <a:noAutofit/>
            </a:bodyPr>
            <a:lstStyle/>
            <a:p>
              <a:pPr algn="ctr"/>
              <a:r>
                <a:rPr lang="en-GB" sz="700">
                  <a:cs typeface="Arial" charset="0"/>
                </a:rPr>
                <a:t>Data lifecycle</a:t>
              </a:r>
            </a:p>
          </p:txBody>
        </p:sp>
        <p:sp>
          <p:nvSpPr>
            <p:cNvPr id="102" name="Rectangle 101">
              <a:extLst>
                <a:ext uri="{FF2B5EF4-FFF2-40B4-BE49-F238E27FC236}">
                  <a16:creationId xmlns:a16="http://schemas.microsoft.com/office/drawing/2014/main" id="{260221DA-E995-46B2-8642-036057ADD23E}"/>
                </a:ext>
              </a:extLst>
            </p:cNvPr>
            <p:cNvSpPr/>
            <p:nvPr/>
          </p:nvSpPr>
          <p:spPr bwMode="auto">
            <a:xfrm>
              <a:off x="2034536" y="3276050"/>
              <a:ext cx="8122924" cy="367035"/>
            </a:xfrm>
            <a:prstGeom prst="rect">
              <a:avLst/>
            </a:prstGeom>
            <a:noFill/>
            <a:ln w="9525" cap="flat" cmpd="sng" algn="ctr">
              <a:solidFill>
                <a:schemeClr val="tx1"/>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700">
                  <a:cs typeface="Arial" charset="0"/>
                </a:rPr>
                <a:t>Data</a:t>
              </a:r>
            </a:p>
          </p:txBody>
        </p:sp>
        <p:sp>
          <p:nvSpPr>
            <p:cNvPr id="103" name="TextBox 102">
              <a:extLst>
                <a:ext uri="{FF2B5EF4-FFF2-40B4-BE49-F238E27FC236}">
                  <a16:creationId xmlns:a16="http://schemas.microsoft.com/office/drawing/2014/main" id="{5FC81D99-81B1-4105-A222-66BA29C37BBB}"/>
                </a:ext>
              </a:extLst>
            </p:cNvPr>
            <p:cNvSpPr txBox="1"/>
            <p:nvPr/>
          </p:nvSpPr>
          <p:spPr>
            <a:xfrm>
              <a:off x="2705079" y="4388215"/>
              <a:ext cx="1050077" cy="550166"/>
            </a:xfrm>
            <a:prstGeom prst="rect">
              <a:avLst/>
            </a:prstGeom>
            <a:noFill/>
          </p:spPr>
          <p:txBody>
            <a:bodyPr wrap="none" rtlCol="0">
              <a:spAutoFit/>
            </a:bodyPr>
            <a:lstStyle/>
            <a:p>
              <a:pPr algn="ctr"/>
              <a:r>
                <a:rPr lang="en-GB" sz="700">
                  <a:solidFill>
                    <a:schemeClr val="tx1"/>
                  </a:solidFill>
                </a:rPr>
                <a:t>Edge</a:t>
              </a:r>
            </a:p>
          </p:txBody>
        </p:sp>
        <p:sp>
          <p:nvSpPr>
            <p:cNvPr id="104" name="TextBox 103">
              <a:extLst>
                <a:ext uri="{FF2B5EF4-FFF2-40B4-BE49-F238E27FC236}">
                  <a16:creationId xmlns:a16="http://schemas.microsoft.com/office/drawing/2014/main" id="{638A8460-E22F-4BDC-8FFC-E6C621BB1EF3}"/>
                </a:ext>
              </a:extLst>
            </p:cNvPr>
            <p:cNvSpPr txBox="1"/>
            <p:nvPr/>
          </p:nvSpPr>
          <p:spPr>
            <a:xfrm>
              <a:off x="5218290" y="4388215"/>
              <a:ext cx="1755415" cy="550166"/>
            </a:xfrm>
            <a:prstGeom prst="rect">
              <a:avLst/>
            </a:prstGeom>
            <a:noFill/>
          </p:spPr>
          <p:txBody>
            <a:bodyPr wrap="none" rtlCol="0">
              <a:spAutoFit/>
            </a:bodyPr>
            <a:lstStyle/>
            <a:p>
              <a:pPr algn="ctr"/>
              <a:r>
                <a:rPr lang="en-GB" sz="700">
                  <a:solidFill>
                    <a:schemeClr val="tx1"/>
                  </a:solidFill>
                </a:rPr>
                <a:t>Data center</a:t>
              </a:r>
            </a:p>
          </p:txBody>
        </p:sp>
        <p:sp>
          <p:nvSpPr>
            <p:cNvPr id="105" name="TextBox 104">
              <a:extLst>
                <a:ext uri="{FF2B5EF4-FFF2-40B4-BE49-F238E27FC236}">
                  <a16:creationId xmlns:a16="http://schemas.microsoft.com/office/drawing/2014/main" id="{1B9F4684-D64D-425F-BCEB-41542ADFEF32}"/>
                </a:ext>
              </a:extLst>
            </p:cNvPr>
            <p:cNvSpPr txBox="1"/>
            <p:nvPr/>
          </p:nvSpPr>
          <p:spPr>
            <a:xfrm>
              <a:off x="7865956" y="4380474"/>
              <a:ext cx="2191844" cy="550166"/>
            </a:xfrm>
            <a:prstGeom prst="rect">
              <a:avLst/>
            </a:prstGeom>
            <a:noFill/>
          </p:spPr>
          <p:txBody>
            <a:bodyPr wrap="none" rtlCol="0">
              <a:spAutoFit/>
            </a:bodyPr>
            <a:lstStyle/>
            <a:p>
              <a:pPr algn="ctr"/>
              <a:r>
                <a:rPr lang="en-GB" sz="700">
                  <a:solidFill>
                    <a:schemeClr val="tx1"/>
                  </a:solidFill>
                </a:rPr>
                <a:t>Multiple clouds</a:t>
              </a:r>
            </a:p>
          </p:txBody>
        </p:sp>
        <p:grpSp>
          <p:nvGrpSpPr>
            <p:cNvPr id="106" name="Group 315">
              <a:extLst>
                <a:ext uri="{FF2B5EF4-FFF2-40B4-BE49-F238E27FC236}">
                  <a16:creationId xmlns:a16="http://schemas.microsoft.com/office/drawing/2014/main" id="{E426043A-E394-42DC-ADA6-DDE04D38D67B}"/>
                </a:ext>
              </a:extLst>
            </p:cNvPr>
            <p:cNvGrpSpPr>
              <a:grpSpLocks noChangeAspect="1"/>
            </p:cNvGrpSpPr>
            <p:nvPr/>
          </p:nvGrpSpPr>
          <p:grpSpPr bwMode="auto">
            <a:xfrm>
              <a:off x="2958434" y="4871422"/>
              <a:ext cx="544830" cy="544830"/>
              <a:chOff x="1614" y="2777"/>
              <a:chExt cx="312" cy="312"/>
            </a:xfrm>
          </p:grpSpPr>
          <p:sp>
            <p:nvSpPr>
              <p:cNvPr id="130" name="Line 316">
                <a:extLst>
                  <a:ext uri="{FF2B5EF4-FFF2-40B4-BE49-F238E27FC236}">
                    <a16:creationId xmlns:a16="http://schemas.microsoft.com/office/drawing/2014/main" id="{EAA482F3-9EB2-4AE8-B5C0-A0EFEA259C42}"/>
                  </a:ext>
                </a:extLst>
              </p:cNvPr>
              <p:cNvSpPr>
                <a:spLocks noChangeShapeType="1"/>
              </p:cNvSpPr>
              <p:nvPr/>
            </p:nvSpPr>
            <p:spPr bwMode="auto">
              <a:xfrm flipH="1" flipV="1">
                <a:off x="1668" y="2831"/>
                <a:ext cx="205" cy="205"/>
              </a:xfrm>
              <a:prstGeom prst="line">
                <a:avLst/>
              </a:prstGeom>
              <a:noFill/>
              <a:ln w="7938" cap="flat">
                <a:solidFill>
                  <a:srgbClr val="50E6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131" name="Line 317">
                <a:extLst>
                  <a:ext uri="{FF2B5EF4-FFF2-40B4-BE49-F238E27FC236}">
                    <a16:creationId xmlns:a16="http://schemas.microsoft.com/office/drawing/2014/main" id="{7209D514-7C43-4F0A-86C5-68266AAADB3A}"/>
                  </a:ext>
                </a:extLst>
              </p:cNvPr>
              <p:cNvSpPr>
                <a:spLocks noChangeShapeType="1"/>
              </p:cNvSpPr>
              <p:nvPr/>
            </p:nvSpPr>
            <p:spPr bwMode="auto">
              <a:xfrm flipV="1">
                <a:off x="1771" y="2792"/>
                <a:ext cx="0" cy="282"/>
              </a:xfrm>
              <a:prstGeom prst="line">
                <a:avLst/>
              </a:prstGeom>
              <a:noFill/>
              <a:ln w="7938" cap="flat">
                <a:solidFill>
                  <a:srgbClr val="50E6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132" name="Line 318">
                <a:extLst>
                  <a:ext uri="{FF2B5EF4-FFF2-40B4-BE49-F238E27FC236}">
                    <a16:creationId xmlns:a16="http://schemas.microsoft.com/office/drawing/2014/main" id="{3685D85A-B504-4A28-9E52-7FA68DA9E331}"/>
                  </a:ext>
                </a:extLst>
              </p:cNvPr>
              <p:cNvSpPr>
                <a:spLocks noChangeShapeType="1"/>
              </p:cNvSpPr>
              <p:nvPr/>
            </p:nvSpPr>
            <p:spPr bwMode="auto">
              <a:xfrm flipH="1">
                <a:off x="1668" y="2831"/>
                <a:ext cx="205" cy="205"/>
              </a:xfrm>
              <a:prstGeom prst="line">
                <a:avLst/>
              </a:prstGeom>
              <a:noFill/>
              <a:ln w="7938" cap="flat">
                <a:solidFill>
                  <a:srgbClr val="50E6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133" name="Oval 319">
                <a:extLst>
                  <a:ext uri="{FF2B5EF4-FFF2-40B4-BE49-F238E27FC236}">
                    <a16:creationId xmlns:a16="http://schemas.microsoft.com/office/drawing/2014/main" id="{8198AD9E-6997-42E4-B501-49580CA8B422}"/>
                  </a:ext>
                </a:extLst>
              </p:cNvPr>
              <p:cNvSpPr>
                <a:spLocks noChangeArrowheads="1"/>
              </p:cNvSpPr>
              <p:nvPr/>
            </p:nvSpPr>
            <p:spPr bwMode="auto">
              <a:xfrm>
                <a:off x="1858" y="3021"/>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34" name="Oval 320">
                <a:extLst>
                  <a:ext uri="{FF2B5EF4-FFF2-40B4-BE49-F238E27FC236}">
                    <a16:creationId xmlns:a16="http://schemas.microsoft.com/office/drawing/2014/main" id="{ED19D30D-7CA5-4639-952E-9F8027E71A3B}"/>
                  </a:ext>
                </a:extLst>
              </p:cNvPr>
              <p:cNvSpPr>
                <a:spLocks noChangeArrowheads="1"/>
              </p:cNvSpPr>
              <p:nvPr/>
            </p:nvSpPr>
            <p:spPr bwMode="auto">
              <a:xfrm>
                <a:off x="1653" y="3021"/>
                <a:ext cx="29" cy="2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35" name="Oval 321">
                <a:extLst>
                  <a:ext uri="{FF2B5EF4-FFF2-40B4-BE49-F238E27FC236}">
                    <a16:creationId xmlns:a16="http://schemas.microsoft.com/office/drawing/2014/main" id="{B82EED47-6213-45AA-9EB2-16C5DF508585}"/>
                  </a:ext>
                </a:extLst>
              </p:cNvPr>
              <p:cNvSpPr>
                <a:spLocks noChangeArrowheads="1"/>
              </p:cNvSpPr>
              <p:nvPr/>
            </p:nvSpPr>
            <p:spPr bwMode="auto">
              <a:xfrm>
                <a:off x="1653" y="2816"/>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36" name="Oval 322">
                <a:extLst>
                  <a:ext uri="{FF2B5EF4-FFF2-40B4-BE49-F238E27FC236}">
                    <a16:creationId xmlns:a16="http://schemas.microsoft.com/office/drawing/2014/main" id="{BD8EB520-51FA-417F-886F-0A1DD5B5BF1F}"/>
                  </a:ext>
                </a:extLst>
              </p:cNvPr>
              <p:cNvSpPr>
                <a:spLocks noChangeArrowheads="1"/>
              </p:cNvSpPr>
              <p:nvPr/>
            </p:nvSpPr>
            <p:spPr bwMode="auto">
              <a:xfrm>
                <a:off x="1858" y="2816"/>
                <a:ext cx="29" cy="2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37" name="Line 323">
                <a:extLst>
                  <a:ext uri="{FF2B5EF4-FFF2-40B4-BE49-F238E27FC236}">
                    <a16:creationId xmlns:a16="http://schemas.microsoft.com/office/drawing/2014/main" id="{98CC1FED-6CAC-4A64-9DC5-D0E188AECA77}"/>
                  </a:ext>
                </a:extLst>
              </p:cNvPr>
              <p:cNvSpPr>
                <a:spLocks noChangeShapeType="1"/>
              </p:cNvSpPr>
              <p:nvPr/>
            </p:nvSpPr>
            <p:spPr bwMode="auto">
              <a:xfrm>
                <a:off x="1629" y="2933"/>
                <a:ext cx="282" cy="0"/>
              </a:xfrm>
              <a:prstGeom prst="line">
                <a:avLst/>
              </a:prstGeom>
              <a:noFill/>
              <a:ln w="7938" cap="flat">
                <a:solidFill>
                  <a:srgbClr val="50E6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138" name="Oval 324">
                <a:extLst>
                  <a:ext uri="{FF2B5EF4-FFF2-40B4-BE49-F238E27FC236}">
                    <a16:creationId xmlns:a16="http://schemas.microsoft.com/office/drawing/2014/main" id="{E0939AF6-7FF1-4E0E-A126-CCFAF787342D}"/>
                  </a:ext>
                </a:extLst>
              </p:cNvPr>
              <p:cNvSpPr>
                <a:spLocks noChangeArrowheads="1"/>
              </p:cNvSpPr>
              <p:nvPr/>
            </p:nvSpPr>
            <p:spPr bwMode="auto">
              <a:xfrm>
                <a:off x="1897" y="2919"/>
                <a:ext cx="29" cy="29"/>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39" name="Oval 325">
                <a:extLst>
                  <a:ext uri="{FF2B5EF4-FFF2-40B4-BE49-F238E27FC236}">
                    <a16:creationId xmlns:a16="http://schemas.microsoft.com/office/drawing/2014/main" id="{06466692-3B88-4299-94E6-4A9741B4E390}"/>
                  </a:ext>
                </a:extLst>
              </p:cNvPr>
              <p:cNvSpPr>
                <a:spLocks noChangeArrowheads="1"/>
              </p:cNvSpPr>
              <p:nvPr/>
            </p:nvSpPr>
            <p:spPr bwMode="auto">
              <a:xfrm>
                <a:off x="1614" y="2919"/>
                <a:ext cx="29" cy="29"/>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40" name="Oval 326">
                <a:extLst>
                  <a:ext uri="{FF2B5EF4-FFF2-40B4-BE49-F238E27FC236}">
                    <a16:creationId xmlns:a16="http://schemas.microsoft.com/office/drawing/2014/main" id="{25848DF0-5FCD-4583-88E5-809FE76FB922}"/>
                  </a:ext>
                </a:extLst>
              </p:cNvPr>
              <p:cNvSpPr>
                <a:spLocks noChangeArrowheads="1"/>
              </p:cNvSpPr>
              <p:nvPr/>
            </p:nvSpPr>
            <p:spPr bwMode="auto">
              <a:xfrm>
                <a:off x="1755" y="2777"/>
                <a:ext cx="30" cy="29"/>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41" name="Oval 327">
                <a:extLst>
                  <a:ext uri="{FF2B5EF4-FFF2-40B4-BE49-F238E27FC236}">
                    <a16:creationId xmlns:a16="http://schemas.microsoft.com/office/drawing/2014/main" id="{8473AC2B-C614-4EB5-975C-85247496B7F3}"/>
                  </a:ext>
                </a:extLst>
              </p:cNvPr>
              <p:cNvSpPr>
                <a:spLocks noChangeArrowheads="1"/>
              </p:cNvSpPr>
              <p:nvPr/>
            </p:nvSpPr>
            <p:spPr bwMode="auto">
              <a:xfrm>
                <a:off x="1755" y="3060"/>
                <a:ext cx="30" cy="29"/>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42" name="Oval 328">
                <a:extLst>
                  <a:ext uri="{FF2B5EF4-FFF2-40B4-BE49-F238E27FC236}">
                    <a16:creationId xmlns:a16="http://schemas.microsoft.com/office/drawing/2014/main" id="{D0E48808-E8BD-4B61-83A9-A85DBBFFEA02}"/>
                  </a:ext>
                </a:extLst>
              </p:cNvPr>
              <p:cNvSpPr>
                <a:spLocks noChangeArrowheads="1"/>
              </p:cNvSpPr>
              <p:nvPr/>
            </p:nvSpPr>
            <p:spPr bwMode="auto">
              <a:xfrm>
                <a:off x="1741" y="2904"/>
                <a:ext cx="58" cy="58"/>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grpSp>
        <p:grpSp>
          <p:nvGrpSpPr>
            <p:cNvPr id="107" name="Group 105">
              <a:extLst>
                <a:ext uri="{FF2B5EF4-FFF2-40B4-BE49-F238E27FC236}">
                  <a16:creationId xmlns:a16="http://schemas.microsoft.com/office/drawing/2014/main" id="{B6431280-381F-48D3-B4A3-091E066BD08C}"/>
                </a:ext>
              </a:extLst>
            </p:cNvPr>
            <p:cNvGrpSpPr>
              <a:grpSpLocks noChangeAspect="1"/>
            </p:cNvGrpSpPr>
            <p:nvPr/>
          </p:nvGrpSpPr>
          <p:grpSpPr bwMode="auto">
            <a:xfrm>
              <a:off x="5824726" y="4871422"/>
              <a:ext cx="544830" cy="544830"/>
              <a:chOff x="2208" y="2781"/>
              <a:chExt cx="312" cy="312"/>
            </a:xfrm>
          </p:grpSpPr>
          <p:sp>
            <p:nvSpPr>
              <p:cNvPr id="112" name="AutoShape 104">
                <a:extLst>
                  <a:ext uri="{FF2B5EF4-FFF2-40B4-BE49-F238E27FC236}">
                    <a16:creationId xmlns:a16="http://schemas.microsoft.com/office/drawing/2014/main" id="{1B58048F-BAB0-4DEA-9786-94A185256F55}"/>
                  </a:ext>
                </a:extLst>
              </p:cNvPr>
              <p:cNvSpPr>
                <a:spLocks noChangeAspect="1" noChangeArrowheads="1" noTextEdit="1"/>
              </p:cNvSpPr>
              <p:nvPr/>
            </p:nvSpPr>
            <p:spPr bwMode="auto">
              <a:xfrm>
                <a:off x="2208" y="2781"/>
                <a:ext cx="31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13" name="Rectangle 106">
                <a:extLst>
                  <a:ext uri="{FF2B5EF4-FFF2-40B4-BE49-F238E27FC236}">
                    <a16:creationId xmlns:a16="http://schemas.microsoft.com/office/drawing/2014/main" id="{AEFE1700-C8F0-47DB-85D5-CA198EC2F09F}"/>
                  </a:ext>
                </a:extLst>
              </p:cNvPr>
              <p:cNvSpPr>
                <a:spLocks noChangeArrowheads="1"/>
              </p:cNvSpPr>
              <p:nvPr/>
            </p:nvSpPr>
            <p:spPr bwMode="auto">
              <a:xfrm>
                <a:off x="2208" y="2781"/>
                <a:ext cx="312" cy="3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14" name="Rectangle 107">
                <a:extLst>
                  <a:ext uri="{FF2B5EF4-FFF2-40B4-BE49-F238E27FC236}">
                    <a16:creationId xmlns:a16="http://schemas.microsoft.com/office/drawing/2014/main" id="{4C3317EC-9C0C-41B1-AC0F-EDE792A73A4C}"/>
                  </a:ext>
                </a:extLst>
              </p:cNvPr>
              <p:cNvSpPr>
                <a:spLocks noChangeArrowheads="1"/>
              </p:cNvSpPr>
              <p:nvPr/>
            </p:nvSpPr>
            <p:spPr bwMode="auto">
              <a:xfrm>
                <a:off x="2208" y="2791"/>
                <a:ext cx="312" cy="58"/>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15" name="Rectangle 108">
                <a:extLst>
                  <a:ext uri="{FF2B5EF4-FFF2-40B4-BE49-F238E27FC236}">
                    <a16:creationId xmlns:a16="http://schemas.microsoft.com/office/drawing/2014/main" id="{F9AAE561-0F77-430C-A8C7-02291309CF3F}"/>
                  </a:ext>
                </a:extLst>
              </p:cNvPr>
              <p:cNvSpPr>
                <a:spLocks noChangeArrowheads="1"/>
              </p:cNvSpPr>
              <p:nvPr/>
            </p:nvSpPr>
            <p:spPr bwMode="auto">
              <a:xfrm>
                <a:off x="2208" y="2869"/>
                <a:ext cx="312" cy="58"/>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16" name="Rectangle 109">
                <a:extLst>
                  <a:ext uri="{FF2B5EF4-FFF2-40B4-BE49-F238E27FC236}">
                    <a16:creationId xmlns:a16="http://schemas.microsoft.com/office/drawing/2014/main" id="{11D5E751-7744-4E2E-B597-E6F466BD5E9C}"/>
                  </a:ext>
                </a:extLst>
              </p:cNvPr>
              <p:cNvSpPr>
                <a:spLocks noChangeArrowheads="1"/>
              </p:cNvSpPr>
              <p:nvPr/>
            </p:nvSpPr>
            <p:spPr bwMode="auto">
              <a:xfrm>
                <a:off x="2208" y="2947"/>
                <a:ext cx="312" cy="58"/>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17" name="Rectangle 110">
                <a:extLst>
                  <a:ext uri="{FF2B5EF4-FFF2-40B4-BE49-F238E27FC236}">
                    <a16:creationId xmlns:a16="http://schemas.microsoft.com/office/drawing/2014/main" id="{5C83949E-CAA6-461E-9FEB-0939E5D38703}"/>
                  </a:ext>
                </a:extLst>
              </p:cNvPr>
              <p:cNvSpPr>
                <a:spLocks noChangeArrowheads="1"/>
              </p:cNvSpPr>
              <p:nvPr/>
            </p:nvSpPr>
            <p:spPr bwMode="auto">
              <a:xfrm>
                <a:off x="2208" y="3025"/>
                <a:ext cx="312" cy="58"/>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18" name="Oval 111">
                <a:extLst>
                  <a:ext uri="{FF2B5EF4-FFF2-40B4-BE49-F238E27FC236}">
                    <a16:creationId xmlns:a16="http://schemas.microsoft.com/office/drawing/2014/main" id="{2635601C-8959-4E12-9886-EA738004186D}"/>
                  </a:ext>
                </a:extLst>
              </p:cNvPr>
              <p:cNvSpPr>
                <a:spLocks noChangeArrowheads="1"/>
              </p:cNvSpPr>
              <p:nvPr/>
            </p:nvSpPr>
            <p:spPr bwMode="auto">
              <a:xfrm>
                <a:off x="2227" y="3040"/>
                <a:ext cx="30" cy="2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19" name="Oval 112">
                <a:extLst>
                  <a:ext uri="{FF2B5EF4-FFF2-40B4-BE49-F238E27FC236}">
                    <a16:creationId xmlns:a16="http://schemas.microsoft.com/office/drawing/2014/main" id="{BC476B50-EDEB-4D1B-ADF4-1A8F21513913}"/>
                  </a:ext>
                </a:extLst>
              </p:cNvPr>
              <p:cNvSpPr>
                <a:spLocks noChangeArrowheads="1"/>
              </p:cNvSpPr>
              <p:nvPr/>
            </p:nvSpPr>
            <p:spPr bwMode="auto">
              <a:xfrm>
                <a:off x="2271" y="3040"/>
                <a:ext cx="30" cy="2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20" name="Oval 113">
                <a:extLst>
                  <a:ext uri="{FF2B5EF4-FFF2-40B4-BE49-F238E27FC236}">
                    <a16:creationId xmlns:a16="http://schemas.microsoft.com/office/drawing/2014/main" id="{C24561C7-D7D8-47DB-B7A5-13432173A34A}"/>
                  </a:ext>
                </a:extLst>
              </p:cNvPr>
              <p:cNvSpPr>
                <a:spLocks noChangeArrowheads="1"/>
              </p:cNvSpPr>
              <p:nvPr/>
            </p:nvSpPr>
            <p:spPr bwMode="auto">
              <a:xfrm>
                <a:off x="2315" y="3040"/>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21" name="Oval 114">
                <a:extLst>
                  <a:ext uri="{FF2B5EF4-FFF2-40B4-BE49-F238E27FC236}">
                    <a16:creationId xmlns:a16="http://schemas.microsoft.com/office/drawing/2014/main" id="{9498FC2A-ECD1-4D67-9A8A-0DB3D29AA408}"/>
                  </a:ext>
                </a:extLst>
              </p:cNvPr>
              <p:cNvSpPr>
                <a:spLocks noChangeArrowheads="1"/>
              </p:cNvSpPr>
              <p:nvPr/>
            </p:nvSpPr>
            <p:spPr bwMode="auto">
              <a:xfrm>
                <a:off x="2227" y="2961"/>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22" name="Oval 115">
                <a:extLst>
                  <a:ext uri="{FF2B5EF4-FFF2-40B4-BE49-F238E27FC236}">
                    <a16:creationId xmlns:a16="http://schemas.microsoft.com/office/drawing/2014/main" id="{1A786F44-C5F4-44EA-965A-E2513760B311}"/>
                  </a:ext>
                </a:extLst>
              </p:cNvPr>
              <p:cNvSpPr>
                <a:spLocks noChangeArrowheads="1"/>
              </p:cNvSpPr>
              <p:nvPr/>
            </p:nvSpPr>
            <p:spPr bwMode="auto">
              <a:xfrm>
                <a:off x="2271" y="2961"/>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23" name="Oval 116">
                <a:extLst>
                  <a:ext uri="{FF2B5EF4-FFF2-40B4-BE49-F238E27FC236}">
                    <a16:creationId xmlns:a16="http://schemas.microsoft.com/office/drawing/2014/main" id="{88AED47F-4F7C-48D6-8BE1-D0385BB1CF26}"/>
                  </a:ext>
                </a:extLst>
              </p:cNvPr>
              <p:cNvSpPr>
                <a:spLocks noChangeArrowheads="1"/>
              </p:cNvSpPr>
              <p:nvPr/>
            </p:nvSpPr>
            <p:spPr bwMode="auto">
              <a:xfrm>
                <a:off x="2315" y="2961"/>
                <a:ext cx="29" cy="3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24" name="Oval 117">
                <a:extLst>
                  <a:ext uri="{FF2B5EF4-FFF2-40B4-BE49-F238E27FC236}">
                    <a16:creationId xmlns:a16="http://schemas.microsoft.com/office/drawing/2014/main" id="{78BBD1E5-7CB4-4EC8-9301-608EBB72D205}"/>
                  </a:ext>
                </a:extLst>
              </p:cNvPr>
              <p:cNvSpPr>
                <a:spLocks noChangeArrowheads="1"/>
              </p:cNvSpPr>
              <p:nvPr/>
            </p:nvSpPr>
            <p:spPr bwMode="auto">
              <a:xfrm>
                <a:off x="2227" y="2883"/>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25" name="Oval 118">
                <a:extLst>
                  <a:ext uri="{FF2B5EF4-FFF2-40B4-BE49-F238E27FC236}">
                    <a16:creationId xmlns:a16="http://schemas.microsoft.com/office/drawing/2014/main" id="{3E60C34E-DBEC-4437-AD20-7D823F1BA3EC}"/>
                  </a:ext>
                </a:extLst>
              </p:cNvPr>
              <p:cNvSpPr>
                <a:spLocks noChangeArrowheads="1"/>
              </p:cNvSpPr>
              <p:nvPr/>
            </p:nvSpPr>
            <p:spPr bwMode="auto">
              <a:xfrm>
                <a:off x="2271" y="2883"/>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26" name="Oval 119">
                <a:extLst>
                  <a:ext uri="{FF2B5EF4-FFF2-40B4-BE49-F238E27FC236}">
                    <a16:creationId xmlns:a16="http://schemas.microsoft.com/office/drawing/2014/main" id="{1E4FD7E5-CE58-4CA3-9151-483251215C64}"/>
                  </a:ext>
                </a:extLst>
              </p:cNvPr>
              <p:cNvSpPr>
                <a:spLocks noChangeArrowheads="1"/>
              </p:cNvSpPr>
              <p:nvPr/>
            </p:nvSpPr>
            <p:spPr bwMode="auto">
              <a:xfrm>
                <a:off x="2315" y="2883"/>
                <a:ext cx="29" cy="3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27" name="Oval 120">
                <a:extLst>
                  <a:ext uri="{FF2B5EF4-FFF2-40B4-BE49-F238E27FC236}">
                    <a16:creationId xmlns:a16="http://schemas.microsoft.com/office/drawing/2014/main" id="{858996B5-69CB-4CCD-B6CE-3DDDA61C0EED}"/>
                  </a:ext>
                </a:extLst>
              </p:cNvPr>
              <p:cNvSpPr>
                <a:spLocks noChangeArrowheads="1"/>
              </p:cNvSpPr>
              <p:nvPr/>
            </p:nvSpPr>
            <p:spPr bwMode="auto">
              <a:xfrm>
                <a:off x="2227" y="2805"/>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28" name="Oval 121">
                <a:extLst>
                  <a:ext uri="{FF2B5EF4-FFF2-40B4-BE49-F238E27FC236}">
                    <a16:creationId xmlns:a16="http://schemas.microsoft.com/office/drawing/2014/main" id="{196F9B38-C63E-473B-AEDE-6FFE17D8A71E}"/>
                  </a:ext>
                </a:extLst>
              </p:cNvPr>
              <p:cNvSpPr>
                <a:spLocks noChangeArrowheads="1"/>
              </p:cNvSpPr>
              <p:nvPr/>
            </p:nvSpPr>
            <p:spPr bwMode="auto">
              <a:xfrm>
                <a:off x="2271" y="2805"/>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29" name="Oval 122">
                <a:extLst>
                  <a:ext uri="{FF2B5EF4-FFF2-40B4-BE49-F238E27FC236}">
                    <a16:creationId xmlns:a16="http://schemas.microsoft.com/office/drawing/2014/main" id="{415091C2-C707-4C65-B603-3AEF44EA5AF4}"/>
                  </a:ext>
                </a:extLst>
              </p:cNvPr>
              <p:cNvSpPr>
                <a:spLocks noChangeArrowheads="1"/>
              </p:cNvSpPr>
              <p:nvPr/>
            </p:nvSpPr>
            <p:spPr bwMode="auto">
              <a:xfrm>
                <a:off x="2315" y="2805"/>
                <a:ext cx="29" cy="3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grpSp>
        <p:grpSp>
          <p:nvGrpSpPr>
            <p:cNvPr id="108" name="Group 107">
              <a:extLst>
                <a:ext uri="{FF2B5EF4-FFF2-40B4-BE49-F238E27FC236}">
                  <a16:creationId xmlns:a16="http://schemas.microsoft.com/office/drawing/2014/main" id="{70B9C1FD-C440-493A-82B5-E776682C266D}"/>
                </a:ext>
              </a:extLst>
            </p:cNvPr>
            <p:cNvGrpSpPr/>
            <p:nvPr/>
          </p:nvGrpSpPr>
          <p:grpSpPr>
            <a:xfrm>
              <a:off x="8346143" y="4866391"/>
              <a:ext cx="1223728" cy="554892"/>
              <a:chOff x="5514571" y="2482351"/>
              <a:chExt cx="1223728" cy="554892"/>
            </a:xfrm>
          </p:grpSpPr>
          <p:sp>
            <p:nvSpPr>
              <p:cNvPr id="109" name="Freeform 74">
                <a:extLst>
                  <a:ext uri="{FF2B5EF4-FFF2-40B4-BE49-F238E27FC236}">
                    <a16:creationId xmlns:a16="http://schemas.microsoft.com/office/drawing/2014/main" id="{D8A2B245-2C60-4C54-B968-50262D54CF99}"/>
                  </a:ext>
                </a:extLst>
              </p:cNvPr>
              <p:cNvSpPr>
                <a:spLocks/>
              </p:cNvSpPr>
              <p:nvPr/>
            </p:nvSpPr>
            <p:spPr bwMode="auto">
              <a:xfrm>
                <a:off x="6219365" y="2482351"/>
                <a:ext cx="518934" cy="318714"/>
              </a:xfrm>
              <a:custGeom>
                <a:avLst/>
                <a:gdLst>
                  <a:gd name="T0" fmla="*/ 985 w 1109"/>
                  <a:gd name="T1" fmla="*/ 426 h 682"/>
                  <a:gd name="T2" fmla="*/ 982 w 1109"/>
                  <a:gd name="T3" fmla="*/ 426 h 682"/>
                  <a:gd name="T4" fmla="*/ 999 w 1109"/>
                  <a:gd name="T5" fmla="*/ 341 h 682"/>
                  <a:gd name="T6" fmla="*/ 777 w 1109"/>
                  <a:gd name="T7" fmla="*/ 113 h 682"/>
                  <a:gd name="T8" fmla="*/ 703 w 1109"/>
                  <a:gd name="T9" fmla="*/ 127 h 682"/>
                  <a:gd name="T10" fmla="*/ 444 w 1109"/>
                  <a:gd name="T11" fmla="*/ 0 h 682"/>
                  <a:gd name="T12" fmla="*/ 111 w 1109"/>
                  <a:gd name="T13" fmla="*/ 341 h 682"/>
                  <a:gd name="T14" fmla="*/ 122 w 1109"/>
                  <a:gd name="T15" fmla="*/ 426 h 682"/>
                  <a:gd name="T16" fmla="*/ 0 w 1109"/>
                  <a:gd name="T17" fmla="*/ 554 h 682"/>
                  <a:gd name="T18" fmla="*/ 125 w 1109"/>
                  <a:gd name="T19" fmla="*/ 682 h 682"/>
                  <a:gd name="T20" fmla="*/ 985 w 1109"/>
                  <a:gd name="T21" fmla="*/ 682 h 682"/>
                  <a:gd name="T22" fmla="*/ 1109 w 1109"/>
                  <a:gd name="T23" fmla="*/ 554 h 682"/>
                  <a:gd name="T24" fmla="*/ 985 w 1109"/>
                  <a:gd name="T25" fmla="*/ 426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9" h="682">
                    <a:moveTo>
                      <a:pt x="985" y="426"/>
                    </a:moveTo>
                    <a:cubicBezTo>
                      <a:pt x="982" y="426"/>
                      <a:pt x="982" y="426"/>
                      <a:pt x="982" y="426"/>
                    </a:cubicBezTo>
                    <a:cubicBezTo>
                      <a:pt x="993" y="400"/>
                      <a:pt x="999" y="371"/>
                      <a:pt x="999" y="341"/>
                    </a:cubicBezTo>
                    <a:cubicBezTo>
                      <a:pt x="999" y="215"/>
                      <a:pt x="899" y="113"/>
                      <a:pt x="777" y="113"/>
                    </a:cubicBezTo>
                    <a:cubicBezTo>
                      <a:pt x="751" y="113"/>
                      <a:pt x="726" y="118"/>
                      <a:pt x="703" y="127"/>
                    </a:cubicBezTo>
                    <a:cubicBezTo>
                      <a:pt x="642" y="49"/>
                      <a:pt x="548" y="0"/>
                      <a:pt x="444" y="0"/>
                    </a:cubicBezTo>
                    <a:cubicBezTo>
                      <a:pt x="260" y="0"/>
                      <a:pt x="111" y="152"/>
                      <a:pt x="111" y="341"/>
                    </a:cubicBezTo>
                    <a:cubicBezTo>
                      <a:pt x="111" y="370"/>
                      <a:pt x="115" y="399"/>
                      <a:pt x="122" y="426"/>
                    </a:cubicBezTo>
                    <a:cubicBezTo>
                      <a:pt x="54" y="428"/>
                      <a:pt x="0" y="484"/>
                      <a:pt x="0" y="554"/>
                    </a:cubicBezTo>
                    <a:cubicBezTo>
                      <a:pt x="0" y="625"/>
                      <a:pt x="56" y="682"/>
                      <a:pt x="125" y="682"/>
                    </a:cubicBezTo>
                    <a:cubicBezTo>
                      <a:pt x="985" y="682"/>
                      <a:pt x="985" y="682"/>
                      <a:pt x="985" y="682"/>
                    </a:cubicBezTo>
                    <a:cubicBezTo>
                      <a:pt x="1054" y="682"/>
                      <a:pt x="1109" y="625"/>
                      <a:pt x="1109" y="554"/>
                    </a:cubicBezTo>
                    <a:cubicBezTo>
                      <a:pt x="1109" y="483"/>
                      <a:pt x="1054" y="426"/>
                      <a:pt x="985" y="42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z="800"/>
              </a:p>
            </p:txBody>
          </p:sp>
          <p:sp>
            <p:nvSpPr>
              <p:cNvPr id="110" name="Freeform 74">
                <a:extLst>
                  <a:ext uri="{FF2B5EF4-FFF2-40B4-BE49-F238E27FC236}">
                    <a16:creationId xmlns:a16="http://schemas.microsoft.com/office/drawing/2014/main" id="{4A80181A-FAE4-4FCB-AA0B-1C70026F9F5F}"/>
                  </a:ext>
                </a:extLst>
              </p:cNvPr>
              <p:cNvSpPr>
                <a:spLocks/>
              </p:cNvSpPr>
              <p:nvPr/>
            </p:nvSpPr>
            <p:spPr bwMode="auto">
              <a:xfrm>
                <a:off x="5514571" y="2482351"/>
                <a:ext cx="518934" cy="318714"/>
              </a:xfrm>
              <a:custGeom>
                <a:avLst/>
                <a:gdLst>
                  <a:gd name="T0" fmla="*/ 985 w 1109"/>
                  <a:gd name="T1" fmla="*/ 426 h 682"/>
                  <a:gd name="T2" fmla="*/ 982 w 1109"/>
                  <a:gd name="T3" fmla="*/ 426 h 682"/>
                  <a:gd name="T4" fmla="*/ 999 w 1109"/>
                  <a:gd name="T5" fmla="*/ 341 h 682"/>
                  <a:gd name="T6" fmla="*/ 777 w 1109"/>
                  <a:gd name="T7" fmla="*/ 113 h 682"/>
                  <a:gd name="T8" fmla="*/ 703 w 1109"/>
                  <a:gd name="T9" fmla="*/ 127 h 682"/>
                  <a:gd name="T10" fmla="*/ 444 w 1109"/>
                  <a:gd name="T11" fmla="*/ 0 h 682"/>
                  <a:gd name="T12" fmla="*/ 111 w 1109"/>
                  <a:gd name="T13" fmla="*/ 341 h 682"/>
                  <a:gd name="T14" fmla="*/ 122 w 1109"/>
                  <a:gd name="T15" fmla="*/ 426 h 682"/>
                  <a:gd name="T16" fmla="*/ 0 w 1109"/>
                  <a:gd name="T17" fmla="*/ 554 h 682"/>
                  <a:gd name="T18" fmla="*/ 125 w 1109"/>
                  <a:gd name="T19" fmla="*/ 682 h 682"/>
                  <a:gd name="T20" fmla="*/ 985 w 1109"/>
                  <a:gd name="T21" fmla="*/ 682 h 682"/>
                  <a:gd name="T22" fmla="*/ 1109 w 1109"/>
                  <a:gd name="T23" fmla="*/ 554 h 682"/>
                  <a:gd name="T24" fmla="*/ 985 w 1109"/>
                  <a:gd name="T25" fmla="*/ 426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9" h="682">
                    <a:moveTo>
                      <a:pt x="985" y="426"/>
                    </a:moveTo>
                    <a:cubicBezTo>
                      <a:pt x="982" y="426"/>
                      <a:pt x="982" y="426"/>
                      <a:pt x="982" y="426"/>
                    </a:cubicBezTo>
                    <a:cubicBezTo>
                      <a:pt x="993" y="400"/>
                      <a:pt x="999" y="371"/>
                      <a:pt x="999" y="341"/>
                    </a:cubicBezTo>
                    <a:cubicBezTo>
                      <a:pt x="999" y="215"/>
                      <a:pt x="899" y="113"/>
                      <a:pt x="777" y="113"/>
                    </a:cubicBezTo>
                    <a:cubicBezTo>
                      <a:pt x="751" y="113"/>
                      <a:pt x="726" y="118"/>
                      <a:pt x="703" y="127"/>
                    </a:cubicBezTo>
                    <a:cubicBezTo>
                      <a:pt x="642" y="49"/>
                      <a:pt x="548" y="0"/>
                      <a:pt x="444" y="0"/>
                    </a:cubicBezTo>
                    <a:cubicBezTo>
                      <a:pt x="260" y="0"/>
                      <a:pt x="111" y="152"/>
                      <a:pt x="111" y="341"/>
                    </a:cubicBezTo>
                    <a:cubicBezTo>
                      <a:pt x="111" y="370"/>
                      <a:pt x="115" y="399"/>
                      <a:pt x="122" y="426"/>
                    </a:cubicBezTo>
                    <a:cubicBezTo>
                      <a:pt x="54" y="428"/>
                      <a:pt x="0" y="484"/>
                      <a:pt x="0" y="554"/>
                    </a:cubicBezTo>
                    <a:cubicBezTo>
                      <a:pt x="0" y="625"/>
                      <a:pt x="56" y="682"/>
                      <a:pt x="125" y="682"/>
                    </a:cubicBezTo>
                    <a:cubicBezTo>
                      <a:pt x="985" y="682"/>
                      <a:pt x="985" y="682"/>
                      <a:pt x="985" y="682"/>
                    </a:cubicBezTo>
                    <a:cubicBezTo>
                      <a:pt x="1054" y="682"/>
                      <a:pt x="1109" y="625"/>
                      <a:pt x="1109" y="554"/>
                    </a:cubicBezTo>
                    <a:cubicBezTo>
                      <a:pt x="1109" y="483"/>
                      <a:pt x="1054" y="426"/>
                      <a:pt x="985" y="42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z="800"/>
              </a:p>
            </p:txBody>
          </p:sp>
          <p:sp>
            <p:nvSpPr>
              <p:cNvPr id="111" name="Freeform 74">
                <a:extLst>
                  <a:ext uri="{FF2B5EF4-FFF2-40B4-BE49-F238E27FC236}">
                    <a16:creationId xmlns:a16="http://schemas.microsoft.com/office/drawing/2014/main" id="{D0DAE419-1FE8-4E0E-82C5-A6AEB7AAABE7}"/>
                  </a:ext>
                </a:extLst>
              </p:cNvPr>
              <p:cNvSpPr>
                <a:spLocks/>
              </p:cNvSpPr>
              <p:nvPr/>
            </p:nvSpPr>
            <p:spPr bwMode="auto">
              <a:xfrm>
                <a:off x="5717554" y="2572380"/>
                <a:ext cx="756892" cy="464863"/>
              </a:xfrm>
              <a:custGeom>
                <a:avLst/>
                <a:gdLst>
                  <a:gd name="T0" fmla="*/ 985 w 1109"/>
                  <a:gd name="T1" fmla="*/ 426 h 682"/>
                  <a:gd name="T2" fmla="*/ 982 w 1109"/>
                  <a:gd name="T3" fmla="*/ 426 h 682"/>
                  <a:gd name="T4" fmla="*/ 999 w 1109"/>
                  <a:gd name="T5" fmla="*/ 341 h 682"/>
                  <a:gd name="T6" fmla="*/ 777 w 1109"/>
                  <a:gd name="T7" fmla="*/ 113 h 682"/>
                  <a:gd name="T8" fmla="*/ 703 w 1109"/>
                  <a:gd name="T9" fmla="*/ 127 h 682"/>
                  <a:gd name="T10" fmla="*/ 444 w 1109"/>
                  <a:gd name="T11" fmla="*/ 0 h 682"/>
                  <a:gd name="T12" fmla="*/ 111 w 1109"/>
                  <a:gd name="T13" fmla="*/ 341 h 682"/>
                  <a:gd name="T14" fmla="*/ 122 w 1109"/>
                  <a:gd name="T15" fmla="*/ 426 h 682"/>
                  <a:gd name="T16" fmla="*/ 0 w 1109"/>
                  <a:gd name="T17" fmla="*/ 554 h 682"/>
                  <a:gd name="T18" fmla="*/ 125 w 1109"/>
                  <a:gd name="T19" fmla="*/ 682 h 682"/>
                  <a:gd name="T20" fmla="*/ 985 w 1109"/>
                  <a:gd name="T21" fmla="*/ 682 h 682"/>
                  <a:gd name="T22" fmla="*/ 1109 w 1109"/>
                  <a:gd name="T23" fmla="*/ 554 h 682"/>
                  <a:gd name="T24" fmla="*/ 985 w 1109"/>
                  <a:gd name="T25" fmla="*/ 426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9" h="682">
                    <a:moveTo>
                      <a:pt x="985" y="426"/>
                    </a:moveTo>
                    <a:cubicBezTo>
                      <a:pt x="982" y="426"/>
                      <a:pt x="982" y="426"/>
                      <a:pt x="982" y="426"/>
                    </a:cubicBezTo>
                    <a:cubicBezTo>
                      <a:pt x="993" y="400"/>
                      <a:pt x="999" y="371"/>
                      <a:pt x="999" y="341"/>
                    </a:cubicBezTo>
                    <a:cubicBezTo>
                      <a:pt x="999" y="215"/>
                      <a:pt x="899" y="113"/>
                      <a:pt x="777" y="113"/>
                    </a:cubicBezTo>
                    <a:cubicBezTo>
                      <a:pt x="751" y="113"/>
                      <a:pt x="726" y="118"/>
                      <a:pt x="703" y="127"/>
                    </a:cubicBezTo>
                    <a:cubicBezTo>
                      <a:pt x="642" y="49"/>
                      <a:pt x="548" y="0"/>
                      <a:pt x="444" y="0"/>
                    </a:cubicBezTo>
                    <a:cubicBezTo>
                      <a:pt x="260" y="0"/>
                      <a:pt x="111" y="152"/>
                      <a:pt x="111" y="341"/>
                    </a:cubicBezTo>
                    <a:cubicBezTo>
                      <a:pt x="111" y="370"/>
                      <a:pt x="115" y="399"/>
                      <a:pt x="122" y="426"/>
                    </a:cubicBezTo>
                    <a:cubicBezTo>
                      <a:pt x="54" y="428"/>
                      <a:pt x="0" y="484"/>
                      <a:pt x="0" y="554"/>
                    </a:cubicBezTo>
                    <a:cubicBezTo>
                      <a:pt x="0" y="625"/>
                      <a:pt x="56" y="682"/>
                      <a:pt x="125" y="682"/>
                    </a:cubicBezTo>
                    <a:cubicBezTo>
                      <a:pt x="985" y="682"/>
                      <a:pt x="985" y="682"/>
                      <a:pt x="985" y="682"/>
                    </a:cubicBezTo>
                    <a:cubicBezTo>
                      <a:pt x="1054" y="682"/>
                      <a:pt x="1109" y="625"/>
                      <a:pt x="1109" y="554"/>
                    </a:cubicBezTo>
                    <a:cubicBezTo>
                      <a:pt x="1109" y="483"/>
                      <a:pt x="1054" y="426"/>
                      <a:pt x="985" y="426"/>
                    </a:cubicBez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grpSp>
      </p:grpSp>
    </p:spTree>
    <p:extLst>
      <p:ext uri="{BB962C8B-B14F-4D97-AF65-F5344CB8AC3E}">
        <p14:creationId xmlns:p14="http://schemas.microsoft.com/office/powerpoint/2010/main" val="12628215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F1845-09DF-EA43-B2A0-85A337F13ADC}"/>
              </a:ext>
            </a:extLst>
          </p:cNvPr>
          <p:cNvSpPr>
            <a:spLocks noGrp="1"/>
          </p:cNvSpPr>
          <p:nvPr>
            <p:ph type="title"/>
          </p:nvPr>
        </p:nvSpPr>
        <p:spPr>
          <a:xfrm>
            <a:off x="362531" y="493090"/>
            <a:ext cx="11029616" cy="891763"/>
          </a:xfrm>
        </p:spPr>
        <p:txBody>
          <a:bodyPr>
            <a:normAutofit fontScale="90000"/>
          </a:bodyPr>
          <a:lstStyle/>
          <a:p>
            <a:r>
              <a:rPr lang="en-GB" dirty="0"/>
              <a:t>Data governance processes and how they apply to the data lifecycle</a:t>
            </a:r>
          </a:p>
        </p:txBody>
      </p:sp>
      <p:sp>
        <p:nvSpPr>
          <p:cNvPr id="3" name="Content Placeholder 2">
            <a:extLst>
              <a:ext uri="{FF2B5EF4-FFF2-40B4-BE49-F238E27FC236}">
                <a16:creationId xmlns:a16="http://schemas.microsoft.com/office/drawing/2014/main" id="{5CB3827B-0555-6D47-89D7-BB26E58F9FB0}"/>
              </a:ext>
            </a:extLst>
          </p:cNvPr>
          <p:cNvSpPr>
            <a:spLocks noGrp="1"/>
          </p:cNvSpPr>
          <p:nvPr>
            <p:ph sz="quarter" idx="10"/>
          </p:nvPr>
        </p:nvSpPr>
        <p:spPr/>
        <p:txBody>
          <a:bodyPr>
            <a:normAutofit fontScale="92500"/>
          </a:bodyPr>
          <a:lstStyle/>
          <a:p>
            <a:r>
              <a:rPr lang="en-GB" dirty="0"/>
              <a:t>Data governance policy and rule application / enforcement processes</a:t>
            </a:r>
          </a:p>
          <a:p>
            <a:pPr lvl="1"/>
            <a:r>
              <a:rPr lang="en-GB" dirty="0"/>
              <a:t>Automated application / enforcement of policies and rules</a:t>
            </a:r>
          </a:p>
          <a:p>
            <a:pPr lvl="1"/>
            <a:r>
              <a:rPr lang="en-GB" dirty="0"/>
              <a:t>Manual application and enforcement of policies and rules</a:t>
            </a:r>
          </a:p>
          <a:p>
            <a:pPr lvl="1"/>
            <a:r>
              <a:rPr lang="en-GB" dirty="0"/>
              <a:t>Event-driven, on-demand and timer-driven (batch) data governance services </a:t>
            </a:r>
          </a:p>
          <a:p>
            <a:pPr lvl="2"/>
            <a:r>
              <a:rPr lang="en-GB" dirty="0"/>
              <a:t>Govern data ingestion - cataloguing, classification, owner assignment, and storing</a:t>
            </a:r>
          </a:p>
          <a:p>
            <a:pPr lvl="2"/>
            <a:r>
              <a:rPr lang="en-GB" dirty="0"/>
              <a:t>Govern data quality </a:t>
            </a:r>
          </a:p>
          <a:p>
            <a:pPr lvl="2"/>
            <a:r>
              <a:rPr lang="en-GB" dirty="0"/>
              <a:t>Govern data access security</a:t>
            </a:r>
          </a:p>
          <a:p>
            <a:pPr lvl="2"/>
            <a:r>
              <a:rPr lang="en-GB" dirty="0"/>
              <a:t>Govern data privacy</a:t>
            </a:r>
          </a:p>
          <a:p>
            <a:pPr lvl="2"/>
            <a:r>
              <a:rPr lang="en-GB" dirty="0"/>
              <a:t>Govern data usage e.g. including sharing and to ensure licensed data is only used for approved purposes</a:t>
            </a:r>
          </a:p>
          <a:p>
            <a:pPr lvl="2"/>
            <a:r>
              <a:rPr lang="en-GB" dirty="0"/>
              <a:t>Govern data maintenance</a:t>
            </a:r>
          </a:p>
          <a:p>
            <a:pPr lvl="2"/>
            <a:r>
              <a:rPr lang="en-GB" dirty="0"/>
              <a:t>Govern data retention</a:t>
            </a:r>
          </a:p>
          <a:p>
            <a:pPr lvl="2"/>
            <a:r>
              <a:rPr lang="en-GB" dirty="0"/>
              <a:t>Govern master data and reference data synchronization</a:t>
            </a:r>
          </a:p>
          <a:p>
            <a:r>
              <a:rPr lang="en-GB" dirty="0"/>
              <a:t>Monitoring processes</a:t>
            </a:r>
          </a:p>
          <a:p>
            <a:pPr lvl="1"/>
            <a:r>
              <a:rPr lang="en-GB" dirty="0"/>
              <a:t>Monitor and audit data usage activity, quality, access security, privacy, maintenance and retention</a:t>
            </a:r>
          </a:p>
          <a:p>
            <a:pPr lvl="1"/>
            <a:r>
              <a:rPr lang="en-GB" dirty="0"/>
              <a:t>Policy rule violation detection and resolution</a:t>
            </a:r>
          </a:p>
        </p:txBody>
      </p:sp>
    </p:spTree>
    <p:extLst>
      <p:ext uri="{BB962C8B-B14F-4D97-AF65-F5344CB8AC3E}">
        <p14:creationId xmlns:p14="http://schemas.microsoft.com/office/powerpoint/2010/main" val="12192114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82">
            <a:extLst>
              <a:ext uri="{FF2B5EF4-FFF2-40B4-BE49-F238E27FC236}">
                <a16:creationId xmlns:a16="http://schemas.microsoft.com/office/drawing/2014/main" id="{197AC21A-489E-4F7B-BBC4-2D9E8FB06BFF}"/>
              </a:ext>
            </a:extLst>
          </p:cNvPr>
          <p:cNvSpPr/>
          <p:nvPr/>
        </p:nvSpPr>
        <p:spPr bwMode="auto">
          <a:xfrm>
            <a:off x="5050274" y="3191307"/>
            <a:ext cx="2072954" cy="1697877"/>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45" name="TextBox 44"/>
          <p:cNvSpPr txBox="1"/>
          <p:nvPr/>
        </p:nvSpPr>
        <p:spPr>
          <a:xfrm>
            <a:off x="3785230" y="5949373"/>
            <a:ext cx="912666" cy="338554"/>
          </a:xfrm>
          <a:prstGeom prst="rect">
            <a:avLst/>
          </a:prstGeom>
          <a:noFill/>
        </p:spPr>
        <p:txBody>
          <a:bodyPr wrap="square" rtlCol="0">
            <a:spAutoFit/>
          </a:bodyPr>
          <a:lstStyle/>
          <a:p>
            <a:pPr algn="ctr" defTabSz="914377">
              <a:defRPr/>
            </a:pPr>
            <a:r>
              <a:rPr lang="en-GB" sz="1600" b="1" dirty="0">
                <a:latin typeface="+mj-lt"/>
              </a:rPr>
              <a:t>Order</a:t>
            </a:r>
          </a:p>
        </p:txBody>
      </p:sp>
      <p:sp>
        <p:nvSpPr>
          <p:cNvPr id="53" name="TextBox 52"/>
          <p:cNvSpPr txBox="1"/>
          <p:nvPr/>
        </p:nvSpPr>
        <p:spPr>
          <a:xfrm>
            <a:off x="7347299" y="5961008"/>
            <a:ext cx="1119217" cy="338554"/>
          </a:xfrm>
          <a:prstGeom prst="rect">
            <a:avLst/>
          </a:prstGeom>
          <a:noFill/>
        </p:spPr>
        <p:txBody>
          <a:bodyPr wrap="none" rtlCol="0">
            <a:spAutoFit/>
          </a:bodyPr>
          <a:lstStyle/>
          <a:p>
            <a:pPr algn="ctr" defTabSz="914377">
              <a:defRPr/>
            </a:pPr>
            <a:r>
              <a:rPr lang="en-GB" sz="1600" b="1">
                <a:latin typeface="+mj-lt"/>
              </a:rPr>
              <a:t>Shipment</a:t>
            </a:r>
          </a:p>
        </p:txBody>
      </p:sp>
      <p:sp>
        <p:nvSpPr>
          <p:cNvPr id="5" name="Text Placeholder 4">
            <a:extLst>
              <a:ext uri="{FF2B5EF4-FFF2-40B4-BE49-F238E27FC236}">
                <a16:creationId xmlns:a16="http://schemas.microsoft.com/office/drawing/2014/main" id="{A3612936-31FA-4ECA-8D47-088FF2B3EE10}"/>
              </a:ext>
            </a:extLst>
          </p:cNvPr>
          <p:cNvSpPr>
            <a:spLocks noGrp="1"/>
          </p:cNvSpPr>
          <p:nvPr>
            <p:ph type="body" sz="quarter" idx="10"/>
          </p:nvPr>
        </p:nvSpPr>
        <p:spPr>
          <a:xfrm>
            <a:off x="409315" y="948562"/>
            <a:ext cx="11018838" cy="307777"/>
          </a:xfrm>
        </p:spPr>
        <p:txBody>
          <a:bodyPr>
            <a:normAutofit/>
          </a:bodyPr>
          <a:lstStyle/>
          <a:p>
            <a:r>
              <a:rPr lang="en-GB" dirty="0"/>
              <a:t>Data governance working groups will include a mix of IT and business user SMEs</a:t>
            </a:r>
          </a:p>
        </p:txBody>
      </p:sp>
      <p:sp>
        <p:nvSpPr>
          <p:cNvPr id="2" name="Title 1"/>
          <p:cNvSpPr>
            <a:spLocks noGrp="1"/>
          </p:cNvSpPr>
          <p:nvPr>
            <p:ph type="title"/>
          </p:nvPr>
        </p:nvSpPr>
        <p:spPr>
          <a:xfrm>
            <a:off x="398537" y="485931"/>
            <a:ext cx="11029616" cy="479181"/>
          </a:xfrm>
        </p:spPr>
        <p:txBody>
          <a:bodyPr anchor="ctr">
            <a:normAutofit fontScale="90000"/>
          </a:bodyPr>
          <a:lstStyle/>
          <a:p>
            <a:r>
              <a:rPr lang="en-GB">
                <a:solidFill>
                  <a:schemeClr val="tx1"/>
                </a:solidFill>
              </a:rPr>
              <a:t>Defining data entities in a common business vocabulary</a:t>
            </a:r>
          </a:p>
        </p:txBody>
      </p:sp>
      <p:sp>
        <p:nvSpPr>
          <p:cNvPr id="19" name="TextBox 18"/>
          <p:cNvSpPr txBox="1"/>
          <p:nvPr/>
        </p:nvSpPr>
        <p:spPr>
          <a:xfrm>
            <a:off x="1756548" y="2301040"/>
            <a:ext cx="1081129" cy="338554"/>
          </a:xfrm>
          <a:prstGeom prst="rect">
            <a:avLst/>
          </a:prstGeom>
          <a:noFill/>
        </p:spPr>
        <p:txBody>
          <a:bodyPr wrap="none" rtlCol="0">
            <a:spAutoFit/>
          </a:bodyPr>
          <a:lstStyle/>
          <a:p>
            <a:pPr algn="ctr" defTabSz="914377">
              <a:defRPr/>
            </a:pPr>
            <a:r>
              <a:rPr lang="en-GB" sz="1600" b="1" dirty="0">
                <a:latin typeface="+mj-lt"/>
              </a:rPr>
              <a:t>Customer</a:t>
            </a:r>
          </a:p>
        </p:txBody>
      </p:sp>
      <p:sp>
        <p:nvSpPr>
          <p:cNvPr id="29" name="TextBox 28"/>
          <p:cNvSpPr txBox="1"/>
          <p:nvPr/>
        </p:nvSpPr>
        <p:spPr>
          <a:xfrm>
            <a:off x="5589813" y="2301040"/>
            <a:ext cx="913840" cy="338554"/>
          </a:xfrm>
          <a:prstGeom prst="rect">
            <a:avLst/>
          </a:prstGeom>
          <a:noFill/>
        </p:spPr>
        <p:txBody>
          <a:bodyPr wrap="none" rtlCol="0">
            <a:spAutoFit/>
          </a:bodyPr>
          <a:lstStyle/>
          <a:p>
            <a:pPr algn="ctr" defTabSz="914377">
              <a:defRPr/>
            </a:pPr>
            <a:r>
              <a:rPr lang="en-GB" sz="1600" b="1">
                <a:latin typeface="+mj-lt"/>
              </a:rPr>
              <a:t>Product</a:t>
            </a:r>
          </a:p>
        </p:txBody>
      </p:sp>
      <p:sp>
        <p:nvSpPr>
          <p:cNvPr id="37" name="TextBox 36"/>
          <p:cNvSpPr txBox="1"/>
          <p:nvPr/>
        </p:nvSpPr>
        <p:spPr>
          <a:xfrm>
            <a:off x="9319299" y="2301040"/>
            <a:ext cx="954107" cy="338554"/>
          </a:xfrm>
          <a:prstGeom prst="rect">
            <a:avLst/>
          </a:prstGeom>
          <a:noFill/>
        </p:spPr>
        <p:txBody>
          <a:bodyPr wrap="none" rtlCol="0">
            <a:spAutoFit/>
          </a:bodyPr>
          <a:lstStyle/>
          <a:p>
            <a:pPr algn="ctr" defTabSz="914377">
              <a:defRPr/>
            </a:pPr>
            <a:r>
              <a:rPr lang="en-GB" sz="1600" b="1">
                <a:latin typeface="+mj-lt"/>
              </a:rPr>
              <a:t>Supplier</a:t>
            </a:r>
          </a:p>
        </p:txBody>
      </p:sp>
      <p:sp>
        <p:nvSpPr>
          <p:cNvPr id="94" name="TextBox 93">
            <a:extLst>
              <a:ext uri="{FF2B5EF4-FFF2-40B4-BE49-F238E27FC236}">
                <a16:creationId xmlns:a16="http://schemas.microsoft.com/office/drawing/2014/main" id="{1D71DBB7-7020-C34E-9BEC-1B9E3DD96AF9}"/>
              </a:ext>
            </a:extLst>
          </p:cNvPr>
          <p:cNvSpPr txBox="1"/>
          <p:nvPr/>
        </p:nvSpPr>
        <p:spPr>
          <a:xfrm>
            <a:off x="5410200" y="3688819"/>
            <a:ext cx="1371600" cy="276999"/>
          </a:xfrm>
          <a:prstGeom prst="rect">
            <a:avLst/>
          </a:prstGeom>
          <a:noFill/>
        </p:spPr>
        <p:txBody>
          <a:bodyPr wrap="square" rtlCol="0">
            <a:spAutoFit/>
          </a:bodyPr>
          <a:lstStyle/>
          <a:p>
            <a:pPr algn="ctr" defTabSz="914377">
              <a:defRPr/>
            </a:pPr>
            <a:r>
              <a:rPr lang="en-GB" sz="1200"/>
              <a:t>Business Glossary</a:t>
            </a:r>
          </a:p>
        </p:txBody>
      </p:sp>
      <p:sp>
        <p:nvSpPr>
          <p:cNvPr id="100371" name="TextBox 100370">
            <a:extLst>
              <a:ext uri="{FF2B5EF4-FFF2-40B4-BE49-F238E27FC236}">
                <a16:creationId xmlns:a16="http://schemas.microsoft.com/office/drawing/2014/main" id="{DE30DFA4-5E67-BC40-A7A9-DF298CC16DA5}"/>
              </a:ext>
            </a:extLst>
          </p:cNvPr>
          <p:cNvSpPr txBox="1"/>
          <p:nvPr/>
        </p:nvSpPr>
        <p:spPr>
          <a:xfrm>
            <a:off x="5388114" y="4346107"/>
            <a:ext cx="1415773" cy="338554"/>
          </a:xfrm>
          <a:prstGeom prst="rect">
            <a:avLst/>
          </a:prstGeom>
          <a:noFill/>
        </p:spPr>
        <p:txBody>
          <a:bodyPr wrap="none" rtlCol="0">
            <a:spAutoFit/>
          </a:bodyPr>
          <a:lstStyle/>
          <a:p>
            <a:pPr algn="ctr" defTabSz="914377">
              <a:defRPr/>
            </a:pPr>
            <a:r>
              <a:rPr lang="en-GB" sz="1600" dirty="0">
                <a:latin typeface="+mj-lt"/>
              </a:rPr>
              <a:t> Data </a:t>
            </a:r>
            <a:r>
              <a:rPr lang="en-GB" sz="1600" dirty="0" err="1">
                <a:latin typeface="+mj-lt"/>
              </a:rPr>
              <a:t>catalog</a:t>
            </a:r>
            <a:endParaRPr lang="en-GB" sz="1600" dirty="0">
              <a:latin typeface="+mj-lt"/>
            </a:endParaRPr>
          </a:p>
        </p:txBody>
      </p:sp>
      <p:cxnSp>
        <p:nvCxnSpPr>
          <p:cNvPr id="100376" name="Straight Arrow Connector 100375">
            <a:extLst>
              <a:ext uri="{FF2B5EF4-FFF2-40B4-BE49-F238E27FC236}">
                <a16:creationId xmlns:a16="http://schemas.microsoft.com/office/drawing/2014/main" id="{ACA89F3D-152F-B645-B7FB-3AF57DF18686}"/>
              </a:ext>
            </a:extLst>
          </p:cNvPr>
          <p:cNvCxnSpPr>
            <a:cxnSpLocks/>
          </p:cNvCxnSpPr>
          <p:nvPr/>
        </p:nvCxnSpPr>
        <p:spPr bwMode="auto">
          <a:xfrm flipV="1">
            <a:off x="6096000" y="2640314"/>
            <a:ext cx="0" cy="524252"/>
          </a:xfrm>
          <a:prstGeom prst="straightConnector1">
            <a:avLst/>
          </a:prstGeom>
          <a:noFill/>
          <a:ln w="12700">
            <a:solidFill>
              <a:schemeClr val="tx1"/>
            </a:solidFill>
            <a:headEnd type="triangl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69" name="TextBox 68">
            <a:extLst>
              <a:ext uri="{FF2B5EF4-FFF2-40B4-BE49-F238E27FC236}">
                <a16:creationId xmlns:a16="http://schemas.microsoft.com/office/drawing/2014/main" id="{5019D4EA-81CC-2B42-AE6C-4ECB387C407C}"/>
              </a:ext>
            </a:extLst>
          </p:cNvPr>
          <p:cNvSpPr txBox="1"/>
          <p:nvPr/>
        </p:nvSpPr>
        <p:spPr>
          <a:xfrm>
            <a:off x="5410200" y="4018287"/>
            <a:ext cx="1371600" cy="276999"/>
          </a:xfrm>
          <a:prstGeom prst="rect">
            <a:avLst/>
          </a:prstGeom>
          <a:noFill/>
        </p:spPr>
        <p:txBody>
          <a:bodyPr wrap="square" rtlCol="0">
            <a:spAutoFit/>
          </a:bodyPr>
          <a:lstStyle/>
          <a:p>
            <a:pPr algn="ctr" defTabSz="914377">
              <a:defRPr/>
            </a:pPr>
            <a:r>
              <a:rPr lang="en-GB" sz="1200"/>
              <a:t>Policies &amp; rules</a:t>
            </a:r>
          </a:p>
        </p:txBody>
      </p:sp>
      <p:grpSp>
        <p:nvGrpSpPr>
          <p:cNvPr id="139" name="Group 138">
            <a:extLst>
              <a:ext uri="{FF2B5EF4-FFF2-40B4-BE49-F238E27FC236}">
                <a16:creationId xmlns:a16="http://schemas.microsoft.com/office/drawing/2014/main" id="{B4B67238-9893-411B-AE6C-09380FB51DCC}"/>
              </a:ext>
            </a:extLst>
          </p:cNvPr>
          <p:cNvGrpSpPr/>
          <p:nvPr/>
        </p:nvGrpSpPr>
        <p:grpSpPr>
          <a:xfrm>
            <a:off x="1236663" y="1517919"/>
            <a:ext cx="2120900" cy="738664"/>
            <a:chOff x="584200" y="1442043"/>
            <a:chExt cx="2120900" cy="738664"/>
          </a:xfrm>
        </p:grpSpPr>
        <p:sp>
          <p:nvSpPr>
            <p:cNvPr id="140" name="TextBox 139">
              <a:extLst>
                <a:ext uri="{FF2B5EF4-FFF2-40B4-BE49-F238E27FC236}">
                  <a16:creationId xmlns:a16="http://schemas.microsoft.com/office/drawing/2014/main" id="{4C9ACED0-1FA5-4210-A7E3-0512EB296C51}"/>
                </a:ext>
              </a:extLst>
            </p:cNvPr>
            <p:cNvSpPr txBox="1"/>
            <p:nvPr/>
          </p:nvSpPr>
          <p:spPr>
            <a:xfrm>
              <a:off x="1630015" y="1442043"/>
              <a:ext cx="1075085" cy="738664"/>
            </a:xfrm>
            <a:prstGeom prst="rect">
              <a:avLst/>
            </a:prstGeom>
            <a:noFill/>
          </p:spPr>
          <p:txBody>
            <a:bodyPr wrap="square" rtlCol="0">
              <a:spAutoFit/>
            </a:bodyPr>
            <a:lstStyle/>
            <a:p>
              <a:pPr marL="182880" indent="-182880" defTabSz="914377">
                <a:buFont typeface="Arial" panose="020B0604020202020204" pitchFamily="34" charset="0"/>
                <a:buChar char="•"/>
                <a:defRPr/>
              </a:pPr>
              <a:r>
                <a:rPr lang="en-GB" sz="1400"/>
                <a:t>Owner</a:t>
              </a:r>
            </a:p>
            <a:p>
              <a:pPr marL="182880" indent="-182880" defTabSz="914377">
                <a:buFont typeface="Arial" panose="020B0604020202020204" pitchFamily="34" charset="0"/>
                <a:buChar char="•"/>
                <a:defRPr/>
              </a:pPr>
              <a:r>
                <a:rPr lang="en-GB" sz="1400"/>
                <a:t>SMEs</a:t>
              </a:r>
            </a:p>
            <a:p>
              <a:pPr marL="182880" indent="-182880" defTabSz="914377">
                <a:buFont typeface="Arial" panose="020B0604020202020204" pitchFamily="34" charset="0"/>
                <a:buChar char="•"/>
                <a:defRPr/>
              </a:pPr>
              <a:r>
                <a:rPr lang="en-GB" sz="1400"/>
                <a:t>Stewards</a:t>
              </a:r>
            </a:p>
          </p:txBody>
        </p:sp>
        <p:grpSp>
          <p:nvGrpSpPr>
            <p:cNvPr id="141" name="Group 140">
              <a:extLst>
                <a:ext uri="{FF2B5EF4-FFF2-40B4-BE49-F238E27FC236}">
                  <a16:creationId xmlns:a16="http://schemas.microsoft.com/office/drawing/2014/main" id="{E315FBF1-000B-4771-947F-6917154C81E5}"/>
                </a:ext>
              </a:extLst>
            </p:cNvPr>
            <p:cNvGrpSpPr/>
            <p:nvPr/>
          </p:nvGrpSpPr>
          <p:grpSpPr>
            <a:xfrm>
              <a:off x="584200" y="1456299"/>
              <a:ext cx="927062" cy="695297"/>
              <a:chOff x="10970889" y="5044311"/>
              <a:chExt cx="359292" cy="269469"/>
            </a:xfrm>
          </p:grpSpPr>
          <p:grpSp>
            <p:nvGrpSpPr>
              <p:cNvPr id="142" name="Group 139">
                <a:extLst>
                  <a:ext uri="{FF2B5EF4-FFF2-40B4-BE49-F238E27FC236}">
                    <a16:creationId xmlns:a16="http://schemas.microsoft.com/office/drawing/2014/main" id="{0197B2AD-AA61-4636-AA84-5638AB03AC15}"/>
                  </a:ext>
                </a:extLst>
              </p:cNvPr>
              <p:cNvGrpSpPr>
                <a:grpSpLocks noChangeAspect="1"/>
              </p:cNvGrpSpPr>
              <p:nvPr/>
            </p:nvGrpSpPr>
            <p:grpSpPr bwMode="auto">
              <a:xfrm>
                <a:off x="10970889" y="5044311"/>
                <a:ext cx="359292" cy="269469"/>
                <a:chOff x="410" y="2822"/>
                <a:chExt cx="312" cy="234"/>
              </a:xfrm>
            </p:grpSpPr>
            <p:sp>
              <p:nvSpPr>
                <p:cNvPr id="147" name="AutoShape 138">
                  <a:extLst>
                    <a:ext uri="{FF2B5EF4-FFF2-40B4-BE49-F238E27FC236}">
                      <a16:creationId xmlns:a16="http://schemas.microsoft.com/office/drawing/2014/main" id="{85E2924E-5130-4B19-B660-CC32CBCEE4BD}"/>
                    </a:ext>
                  </a:extLst>
                </p:cNvPr>
                <p:cNvSpPr>
                  <a:spLocks noChangeAspect="1" noChangeArrowheads="1" noTextEdit="1"/>
                </p:cNvSpPr>
                <p:nvPr/>
              </p:nvSpPr>
              <p:spPr bwMode="auto">
                <a:xfrm>
                  <a:off x="410" y="2822"/>
                  <a:ext cx="312"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Rectangle 140">
                  <a:extLst>
                    <a:ext uri="{FF2B5EF4-FFF2-40B4-BE49-F238E27FC236}">
                      <a16:creationId xmlns:a16="http://schemas.microsoft.com/office/drawing/2014/main" id="{BA2B659E-D0F2-467F-81C2-720F450C8CC9}"/>
                    </a:ext>
                  </a:extLst>
                </p:cNvPr>
                <p:cNvSpPr>
                  <a:spLocks noChangeArrowheads="1"/>
                </p:cNvSpPr>
                <p:nvPr/>
              </p:nvSpPr>
              <p:spPr bwMode="auto">
                <a:xfrm>
                  <a:off x="410" y="2822"/>
                  <a:ext cx="312" cy="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Rectangle 141">
                  <a:extLst>
                    <a:ext uri="{FF2B5EF4-FFF2-40B4-BE49-F238E27FC236}">
                      <a16:creationId xmlns:a16="http://schemas.microsoft.com/office/drawing/2014/main" id="{8FB1822D-80B7-4620-BADA-B03C98878CF9}"/>
                    </a:ext>
                  </a:extLst>
                </p:cNvPr>
                <p:cNvSpPr>
                  <a:spLocks noChangeArrowheads="1"/>
                </p:cNvSpPr>
                <p:nvPr/>
              </p:nvSpPr>
              <p:spPr bwMode="auto">
                <a:xfrm>
                  <a:off x="410" y="2851"/>
                  <a:ext cx="312" cy="205"/>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Oval 142">
                  <a:extLst>
                    <a:ext uri="{FF2B5EF4-FFF2-40B4-BE49-F238E27FC236}">
                      <a16:creationId xmlns:a16="http://schemas.microsoft.com/office/drawing/2014/main" id="{5D822974-EF5D-4097-80C0-5DD503075252}"/>
                    </a:ext>
                  </a:extLst>
                </p:cNvPr>
                <p:cNvSpPr>
                  <a:spLocks noChangeArrowheads="1"/>
                </p:cNvSpPr>
                <p:nvPr/>
              </p:nvSpPr>
              <p:spPr bwMode="auto">
                <a:xfrm>
                  <a:off x="420" y="2832"/>
                  <a:ext cx="10" cy="1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Oval 143">
                  <a:extLst>
                    <a:ext uri="{FF2B5EF4-FFF2-40B4-BE49-F238E27FC236}">
                      <a16:creationId xmlns:a16="http://schemas.microsoft.com/office/drawing/2014/main" id="{EA7FC7CF-D5AD-4F06-AD6B-9A98669DE77F}"/>
                    </a:ext>
                  </a:extLst>
                </p:cNvPr>
                <p:cNvSpPr>
                  <a:spLocks noChangeArrowheads="1"/>
                </p:cNvSpPr>
                <p:nvPr/>
              </p:nvSpPr>
              <p:spPr bwMode="auto">
                <a:xfrm>
                  <a:off x="434" y="2832"/>
                  <a:ext cx="10" cy="1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Oval 144">
                  <a:extLst>
                    <a:ext uri="{FF2B5EF4-FFF2-40B4-BE49-F238E27FC236}">
                      <a16:creationId xmlns:a16="http://schemas.microsoft.com/office/drawing/2014/main" id="{03BB66A9-247C-4A99-9AD8-A17B91612DDA}"/>
                    </a:ext>
                  </a:extLst>
                </p:cNvPr>
                <p:cNvSpPr>
                  <a:spLocks noChangeArrowheads="1"/>
                </p:cNvSpPr>
                <p:nvPr/>
              </p:nvSpPr>
              <p:spPr bwMode="auto">
                <a:xfrm>
                  <a:off x="449" y="2832"/>
                  <a:ext cx="10" cy="1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3" name="Group 142">
                <a:extLst>
                  <a:ext uri="{FF2B5EF4-FFF2-40B4-BE49-F238E27FC236}">
                    <a16:creationId xmlns:a16="http://schemas.microsoft.com/office/drawing/2014/main" id="{AADD10DD-460C-4943-BF88-D7E3D6179DDE}"/>
                  </a:ext>
                </a:extLst>
              </p:cNvPr>
              <p:cNvGrpSpPr/>
              <p:nvPr/>
            </p:nvGrpSpPr>
            <p:grpSpPr>
              <a:xfrm>
                <a:off x="11027666" y="5113040"/>
                <a:ext cx="246484" cy="165407"/>
                <a:chOff x="10415588" y="3435935"/>
                <a:chExt cx="742950" cy="498573"/>
              </a:xfrm>
            </p:grpSpPr>
            <p:sp>
              <p:nvSpPr>
                <p:cNvPr id="144" name="Freeform: Shape 143">
                  <a:extLst>
                    <a:ext uri="{FF2B5EF4-FFF2-40B4-BE49-F238E27FC236}">
                      <a16:creationId xmlns:a16="http://schemas.microsoft.com/office/drawing/2014/main" id="{E8C326DE-A414-42F0-BC90-005CD6AD4346}"/>
                    </a:ext>
                  </a:extLst>
                </p:cNvPr>
                <p:cNvSpPr>
                  <a:spLocks/>
                </p:cNvSpPr>
                <p:nvPr/>
              </p:nvSpPr>
              <p:spPr bwMode="auto">
                <a:xfrm>
                  <a:off x="10415588" y="3435935"/>
                  <a:ext cx="247650" cy="309562"/>
                </a:xfrm>
                <a:custGeom>
                  <a:avLst/>
                  <a:gdLst>
                    <a:gd name="connsiteX0" fmla="*/ 124006 w 247650"/>
                    <a:gd name="connsiteY0" fmla="*/ 169862 h 309562"/>
                    <a:gd name="connsiteX1" fmla="*/ 247650 w 247650"/>
                    <a:gd name="connsiteY1" fmla="*/ 293919 h 309562"/>
                    <a:gd name="connsiteX2" fmla="*/ 247650 w 247650"/>
                    <a:gd name="connsiteY2" fmla="*/ 309562 h 309562"/>
                    <a:gd name="connsiteX3" fmla="*/ 0 w 247650"/>
                    <a:gd name="connsiteY3" fmla="*/ 309562 h 309562"/>
                    <a:gd name="connsiteX4" fmla="*/ 0 w 247650"/>
                    <a:gd name="connsiteY4" fmla="*/ 293919 h 309562"/>
                    <a:gd name="connsiteX5" fmla="*/ 124006 w 247650"/>
                    <a:gd name="connsiteY5" fmla="*/ 169862 h 309562"/>
                    <a:gd name="connsiteX6" fmla="*/ 123825 w 247650"/>
                    <a:gd name="connsiteY6" fmla="*/ 0 h 309562"/>
                    <a:gd name="connsiteX7" fmla="*/ 193675 w 247650"/>
                    <a:gd name="connsiteY7" fmla="*/ 69850 h 309562"/>
                    <a:gd name="connsiteX8" fmla="*/ 123825 w 247650"/>
                    <a:gd name="connsiteY8" fmla="*/ 139700 h 309562"/>
                    <a:gd name="connsiteX9" fmla="*/ 53975 w 247650"/>
                    <a:gd name="connsiteY9" fmla="*/ 69850 h 309562"/>
                    <a:gd name="connsiteX10" fmla="*/ 123825 w 247650"/>
                    <a:gd name="connsiteY10" fmla="*/ 0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2">
                      <a:moveTo>
                        <a:pt x="124006" y="169862"/>
                      </a:moveTo>
                      <a:cubicBezTo>
                        <a:pt x="192174" y="169862"/>
                        <a:pt x="247650" y="225524"/>
                        <a:pt x="247650" y="293919"/>
                      </a:cubicBezTo>
                      <a:cubicBezTo>
                        <a:pt x="247650" y="309562"/>
                        <a:pt x="247650" y="309562"/>
                        <a:pt x="247650" y="309562"/>
                      </a:cubicBezTo>
                      <a:cubicBezTo>
                        <a:pt x="0" y="309562"/>
                        <a:pt x="0" y="309562"/>
                        <a:pt x="0" y="309562"/>
                      </a:cubicBezTo>
                      <a:cubicBezTo>
                        <a:pt x="0" y="293919"/>
                        <a:pt x="0" y="293919"/>
                        <a:pt x="0" y="293919"/>
                      </a:cubicBezTo>
                      <a:cubicBezTo>
                        <a:pt x="0" y="225524"/>
                        <a:pt x="55477" y="169862"/>
                        <a:pt x="124006" y="169862"/>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45" name="Freeform: Shape 144">
                  <a:extLst>
                    <a:ext uri="{FF2B5EF4-FFF2-40B4-BE49-F238E27FC236}">
                      <a16:creationId xmlns:a16="http://schemas.microsoft.com/office/drawing/2014/main" id="{0D00CB76-9781-4C52-BA48-924A1630DD55}"/>
                    </a:ext>
                  </a:extLst>
                </p:cNvPr>
                <p:cNvSpPr>
                  <a:spLocks/>
                </p:cNvSpPr>
                <p:nvPr/>
              </p:nvSpPr>
              <p:spPr bwMode="auto">
                <a:xfrm>
                  <a:off x="10663238" y="3624944"/>
                  <a:ext cx="247650" cy="309564"/>
                </a:xfrm>
                <a:custGeom>
                  <a:avLst/>
                  <a:gdLst>
                    <a:gd name="connsiteX0" fmla="*/ 123644 w 247650"/>
                    <a:gd name="connsiteY0" fmla="*/ 169863 h 309563"/>
                    <a:gd name="connsiteX1" fmla="*/ 247650 w 247650"/>
                    <a:gd name="connsiteY1" fmla="*/ 293920 h 309563"/>
                    <a:gd name="connsiteX2" fmla="*/ 247650 w 247650"/>
                    <a:gd name="connsiteY2" fmla="*/ 309563 h 309563"/>
                    <a:gd name="connsiteX3" fmla="*/ 0 w 247650"/>
                    <a:gd name="connsiteY3" fmla="*/ 309563 h 309563"/>
                    <a:gd name="connsiteX4" fmla="*/ 0 w 247650"/>
                    <a:gd name="connsiteY4" fmla="*/ 293920 h 309563"/>
                    <a:gd name="connsiteX5" fmla="*/ 123644 w 247650"/>
                    <a:gd name="connsiteY5" fmla="*/ 169863 h 309563"/>
                    <a:gd name="connsiteX6" fmla="*/ 123825 w 247650"/>
                    <a:gd name="connsiteY6" fmla="*/ 0 h 309563"/>
                    <a:gd name="connsiteX7" fmla="*/ 193675 w 247650"/>
                    <a:gd name="connsiteY7" fmla="*/ 69850 h 309563"/>
                    <a:gd name="connsiteX8" fmla="*/ 123825 w 247650"/>
                    <a:gd name="connsiteY8" fmla="*/ 139700 h 309563"/>
                    <a:gd name="connsiteX9" fmla="*/ 53975 w 247650"/>
                    <a:gd name="connsiteY9" fmla="*/ 69850 h 309563"/>
                    <a:gd name="connsiteX10" fmla="*/ 123825 w 247650"/>
                    <a:gd name="connsiteY10"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3">
                      <a:moveTo>
                        <a:pt x="123644" y="169863"/>
                      </a:moveTo>
                      <a:cubicBezTo>
                        <a:pt x="192174" y="169863"/>
                        <a:pt x="247650" y="225525"/>
                        <a:pt x="247650" y="293920"/>
                      </a:cubicBezTo>
                      <a:cubicBezTo>
                        <a:pt x="247650" y="309563"/>
                        <a:pt x="247650" y="309563"/>
                        <a:pt x="247650" y="309563"/>
                      </a:cubicBezTo>
                      <a:cubicBezTo>
                        <a:pt x="0" y="309563"/>
                        <a:pt x="0" y="309563"/>
                        <a:pt x="0" y="309563"/>
                      </a:cubicBezTo>
                      <a:cubicBezTo>
                        <a:pt x="0" y="293920"/>
                        <a:pt x="0" y="293920"/>
                        <a:pt x="0" y="293920"/>
                      </a:cubicBezTo>
                      <a:cubicBezTo>
                        <a:pt x="0" y="225525"/>
                        <a:pt x="55476" y="169863"/>
                        <a:pt x="123644" y="169863"/>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46" name="Freeform: Shape 145">
                  <a:extLst>
                    <a:ext uri="{FF2B5EF4-FFF2-40B4-BE49-F238E27FC236}">
                      <a16:creationId xmlns:a16="http://schemas.microsoft.com/office/drawing/2014/main" id="{D73A1E0F-B6CA-48CB-9A7A-747EBD23CC19}"/>
                    </a:ext>
                  </a:extLst>
                </p:cNvPr>
                <p:cNvSpPr>
                  <a:spLocks/>
                </p:cNvSpPr>
                <p:nvPr/>
              </p:nvSpPr>
              <p:spPr bwMode="auto">
                <a:xfrm>
                  <a:off x="10910888" y="3435935"/>
                  <a:ext cx="247650" cy="309562"/>
                </a:xfrm>
                <a:custGeom>
                  <a:avLst/>
                  <a:gdLst>
                    <a:gd name="connsiteX0" fmla="*/ 124006 w 247650"/>
                    <a:gd name="connsiteY0" fmla="*/ 169862 h 309562"/>
                    <a:gd name="connsiteX1" fmla="*/ 247650 w 247650"/>
                    <a:gd name="connsiteY1" fmla="*/ 293919 h 309562"/>
                    <a:gd name="connsiteX2" fmla="*/ 247650 w 247650"/>
                    <a:gd name="connsiteY2" fmla="*/ 309562 h 309562"/>
                    <a:gd name="connsiteX3" fmla="*/ 0 w 247650"/>
                    <a:gd name="connsiteY3" fmla="*/ 309562 h 309562"/>
                    <a:gd name="connsiteX4" fmla="*/ 0 w 247650"/>
                    <a:gd name="connsiteY4" fmla="*/ 293919 h 309562"/>
                    <a:gd name="connsiteX5" fmla="*/ 124006 w 247650"/>
                    <a:gd name="connsiteY5" fmla="*/ 169862 h 309562"/>
                    <a:gd name="connsiteX6" fmla="*/ 123825 w 247650"/>
                    <a:gd name="connsiteY6" fmla="*/ 0 h 309562"/>
                    <a:gd name="connsiteX7" fmla="*/ 193675 w 247650"/>
                    <a:gd name="connsiteY7" fmla="*/ 69850 h 309562"/>
                    <a:gd name="connsiteX8" fmla="*/ 123825 w 247650"/>
                    <a:gd name="connsiteY8" fmla="*/ 139700 h 309562"/>
                    <a:gd name="connsiteX9" fmla="*/ 53975 w 247650"/>
                    <a:gd name="connsiteY9" fmla="*/ 69850 h 309562"/>
                    <a:gd name="connsiteX10" fmla="*/ 123825 w 247650"/>
                    <a:gd name="connsiteY10" fmla="*/ 0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2">
                      <a:moveTo>
                        <a:pt x="124006" y="169862"/>
                      </a:moveTo>
                      <a:cubicBezTo>
                        <a:pt x="192174" y="169862"/>
                        <a:pt x="247650" y="225524"/>
                        <a:pt x="247650" y="293919"/>
                      </a:cubicBezTo>
                      <a:cubicBezTo>
                        <a:pt x="247650" y="309562"/>
                        <a:pt x="247650" y="309562"/>
                        <a:pt x="247650" y="309562"/>
                      </a:cubicBezTo>
                      <a:cubicBezTo>
                        <a:pt x="0" y="309562"/>
                        <a:pt x="0" y="309562"/>
                        <a:pt x="0" y="309562"/>
                      </a:cubicBezTo>
                      <a:cubicBezTo>
                        <a:pt x="0" y="293919"/>
                        <a:pt x="0" y="293919"/>
                        <a:pt x="0" y="293919"/>
                      </a:cubicBezTo>
                      <a:cubicBezTo>
                        <a:pt x="0" y="225524"/>
                        <a:pt x="55477" y="169862"/>
                        <a:pt x="124006" y="169862"/>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grpSp>
      </p:grpSp>
      <p:grpSp>
        <p:nvGrpSpPr>
          <p:cNvPr id="153" name="Group 152">
            <a:extLst>
              <a:ext uri="{FF2B5EF4-FFF2-40B4-BE49-F238E27FC236}">
                <a16:creationId xmlns:a16="http://schemas.microsoft.com/office/drawing/2014/main" id="{3D0AA665-E2F7-41EB-B327-2ECC399E26FC}"/>
              </a:ext>
            </a:extLst>
          </p:cNvPr>
          <p:cNvGrpSpPr/>
          <p:nvPr/>
        </p:nvGrpSpPr>
        <p:grpSpPr>
          <a:xfrm>
            <a:off x="4986283" y="1517919"/>
            <a:ext cx="2120900" cy="738664"/>
            <a:chOff x="584200" y="1442043"/>
            <a:chExt cx="2120900" cy="738664"/>
          </a:xfrm>
        </p:grpSpPr>
        <p:sp>
          <p:nvSpPr>
            <p:cNvPr id="154" name="TextBox 153">
              <a:extLst>
                <a:ext uri="{FF2B5EF4-FFF2-40B4-BE49-F238E27FC236}">
                  <a16:creationId xmlns:a16="http://schemas.microsoft.com/office/drawing/2014/main" id="{1F65C354-F1FD-4DFE-A215-2F1D867AFFC8}"/>
                </a:ext>
              </a:extLst>
            </p:cNvPr>
            <p:cNvSpPr txBox="1"/>
            <p:nvPr/>
          </p:nvSpPr>
          <p:spPr>
            <a:xfrm>
              <a:off x="1630015" y="1442043"/>
              <a:ext cx="1075085" cy="738664"/>
            </a:xfrm>
            <a:prstGeom prst="rect">
              <a:avLst/>
            </a:prstGeom>
            <a:noFill/>
          </p:spPr>
          <p:txBody>
            <a:bodyPr wrap="square" rtlCol="0">
              <a:spAutoFit/>
            </a:bodyPr>
            <a:lstStyle/>
            <a:p>
              <a:pPr marL="182880" indent="-182880" defTabSz="914377">
                <a:buFont typeface="Arial" panose="020B0604020202020204" pitchFamily="34" charset="0"/>
                <a:buChar char="•"/>
                <a:defRPr/>
              </a:pPr>
              <a:r>
                <a:rPr lang="en-GB" sz="1400"/>
                <a:t>Owner</a:t>
              </a:r>
            </a:p>
            <a:p>
              <a:pPr marL="182880" indent="-182880" defTabSz="914377">
                <a:buFont typeface="Arial" panose="020B0604020202020204" pitchFamily="34" charset="0"/>
                <a:buChar char="•"/>
                <a:defRPr/>
              </a:pPr>
              <a:r>
                <a:rPr lang="en-GB" sz="1400"/>
                <a:t>SMEs</a:t>
              </a:r>
            </a:p>
            <a:p>
              <a:pPr marL="182880" indent="-182880" defTabSz="914377">
                <a:buFont typeface="Arial" panose="020B0604020202020204" pitchFamily="34" charset="0"/>
                <a:buChar char="•"/>
                <a:defRPr/>
              </a:pPr>
              <a:r>
                <a:rPr lang="en-GB" sz="1400"/>
                <a:t>Steward</a:t>
              </a:r>
            </a:p>
          </p:txBody>
        </p:sp>
        <p:grpSp>
          <p:nvGrpSpPr>
            <p:cNvPr id="155" name="Group 154">
              <a:extLst>
                <a:ext uri="{FF2B5EF4-FFF2-40B4-BE49-F238E27FC236}">
                  <a16:creationId xmlns:a16="http://schemas.microsoft.com/office/drawing/2014/main" id="{6803E4B0-35F3-459B-A72F-9D6C41827EAB}"/>
                </a:ext>
              </a:extLst>
            </p:cNvPr>
            <p:cNvGrpSpPr/>
            <p:nvPr/>
          </p:nvGrpSpPr>
          <p:grpSpPr>
            <a:xfrm>
              <a:off x="584200" y="1456299"/>
              <a:ext cx="927062" cy="695297"/>
              <a:chOff x="10970889" y="5044311"/>
              <a:chExt cx="359292" cy="269469"/>
            </a:xfrm>
          </p:grpSpPr>
          <p:grpSp>
            <p:nvGrpSpPr>
              <p:cNvPr id="156" name="Group 139">
                <a:extLst>
                  <a:ext uri="{FF2B5EF4-FFF2-40B4-BE49-F238E27FC236}">
                    <a16:creationId xmlns:a16="http://schemas.microsoft.com/office/drawing/2014/main" id="{EC33878E-561A-4BA5-A2ED-BB8FDE240285}"/>
                  </a:ext>
                </a:extLst>
              </p:cNvPr>
              <p:cNvGrpSpPr>
                <a:grpSpLocks noChangeAspect="1"/>
              </p:cNvGrpSpPr>
              <p:nvPr/>
            </p:nvGrpSpPr>
            <p:grpSpPr bwMode="auto">
              <a:xfrm>
                <a:off x="10970889" y="5044311"/>
                <a:ext cx="359292" cy="269469"/>
                <a:chOff x="410" y="2822"/>
                <a:chExt cx="312" cy="234"/>
              </a:xfrm>
            </p:grpSpPr>
            <p:sp>
              <p:nvSpPr>
                <p:cNvPr id="161" name="AutoShape 138">
                  <a:extLst>
                    <a:ext uri="{FF2B5EF4-FFF2-40B4-BE49-F238E27FC236}">
                      <a16:creationId xmlns:a16="http://schemas.microsoft.com/office/drawing/2014/main" id="{4BDC303B-BD47-48AC-9A04-A910003AF6FB}"/>
                    </a:ext>
                  </a:extLst>
                </p:cNvPr>
                <p:cNvSpPr>
                  <a:spLocks noChangeAspect="1" noChangeArrowheads="1" noTextEdit="1"/>
                </p:cNvSpPr>
                <p:nvPr/>
              </p:nvSpPr>
              <p:spPr bwMode="auto">
                <a:xfrm>
                  <a:off x="410" y="2822"/>
                  <a:ext cx="312"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Rectangle 140">
                  <a:extLst>
                    <a:ext uri="{FF2B5EF4-FFF2-40B4-BE49-F238E27FC236}">
                      <a16:creationId xmlns:a16="http://schemas.microsoft.com/office/drawing/2014/main" id="{743D4E34-9E07-4DF9-83D8-64108EC1A9E5}"/>
                    </a:ext>
                  </a:extLst>
                </p:cNvPr>
                <p:cNvSpPr>
                  <a:spLocks noChangeArrowheads="1"/>
                </p:cNvSpPr>
                <p:nvPr/>
              </p:nvSpPr>
              <p:spPr bwMode="auto">
                <a:xfrm>
                  <a:off x="410" y="2822"/>
                  <a:ext cx="312" cy="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Rectangle 141">
                  <a:extLst>
                    <a:ext uri="{FF2B5EF4-FFF2-40B4-BE49-F238E27FC236}">
                      <a16:creationId xmlns:a16="http://schemas.microsoft.com/office/drawing/2014/main" id="{B9B22BDF-FDD1-4F44-AA52-D0408C1D1C08}"/>
                    </a:ext>
                  </a:extLst>
                </p:cNvPr>
                <p:cNvSpPr>
                  <a:spLocks noChangeArrowheads="1"/>
                </p:cNvSpPr>
                <p:nvPr/>
              </p:nvSpPr>
              <p:spPr bwMode="auto">
                <a:xfrm>
                  <a:off x="410" y="2851"/>
                  <a:ext cx="312" cy="205"/>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Oval 142">
                  <a:extLst>
                    <a:ext uri="{FF2B5EF4-FFF2-40B4-BE49-F238E27FC236}">
                      <a16:creationId xmlns:a16="http://schemas.microsoft.com/office/drawing/2014/main" id="{8E3F9A22-443F-4297-9109-7C7FBF689CEE}"/>
                    </a:ext>
                  </a:extLst>
                </p:cNvPr>
                <p:cNvSpPr>
                  <a:spLocks noChangeArrowheads="1"/>
                </p:cNvSpPr>
                <p:nvPr/>
              </p:nvSpPr>
              <p:spPr bwMode="auto">
                <a:xfrm>
                  <a:off x="420" y="2832"/>
                  <a:ext cx="10" cy="1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Oval 143">
                  <a:extLst>
                    <a:ext uri="{FF2B5EF4-FFF2-40B4-BE49-F238E27FC236}">
                      <a16:creationId xmlns:a16="http://schemas.microsoft.com/office/drawing/2014/main" id="{632F577B-5B6C-44DC-B206-BF9949CA13B1}"/>
                    </a:ext>
                  </a:extLst>
                </p:cNvPr>
                <p:cNvSpPr>
                  <a:spLocks noChangeArrowheads="1"/>
                </p:cNvSpPr>
                <p:nvPr/>
              </p:nvSpPr>
              <p:spPr bwMode="auto">
                <a:xfrm>
                  <a:off x="434" y="2832"/>
                  <a:ext cx="10" cy="1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Oval 144">
                  <a:extLst>
                    <a:ext uri="{FF2B5EF4-FFF2-40B4-BE49-F238E27FC236}">
                      <a16:creationId xmlns:a16="http://schemas.microsoft.com/office/drawing/2014/main" id="{E99EF0B1-B117-4757-9836-6EF696FCE910}"/>
                    </a:ext>
                  </a:extLst>
                </p:cNvPr>
                <p:cNvSpPr>
                  <a:spLocks noChangeArrowheads="1"/>
                </p:cNvSpPr>
                <p:nvPr/>
              </p:nvSpPr>
              <p:spPr bwMode="auto">
                <a:xfrm>
                  <a:off x="449" y="2832"/>
                  <a:ext cx="10" cy="1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7" name="Group 156">
                <a:extLst>
                  <a:ext uri="{FF2B5EF4-FFF2-40B4-BE49-F238E27FC236}">
                    <a16:creationId xmlns:a16="http://schemas.microsoft.com/office/drawing/2014/main" id="{B895C5AA-39AE-4716-A04C-FABF029D11DA}"/>
                  </a:ext>
                </a:extLst>
              </p:cNvPr>
              <p:cNvGrpSpPr/>
              <p:nvPr/>
            </p:nvGrpSpPr>
            <p:grpSpPr>
              <a:xfrm>
                <a:off x="11027666" y="5113040"/>
                <a:ext cx="246484" cy="165407"/>
                <a:chOff x="10415588" y="3435935"/>
                <a:chExt cx="742950" cy="498573"/>
              </a:xfrm>
            </p:grpSpPr>
            <p:sp>
              <p:nvSpPr>
                <p:cNvPr id="158" name="Freeform: Shape 157">
                  <a:extLst>
                    <a:ext uri="{FF2B5EF4-FFF2-40B4-BE49-F238E27FC236}">
                      <a16:creationId xmlns:a16="http://schemas.microsoft.com/office/drawing/2014/main" id="{ED4CD6EC-AA37-4D76-B0EC-6EDEB8F2C445}"/>
                    </a:ext>
                  </a:extLst>
                </p:cNvPr>
                <p:cNvSpPr>
                  <a:spLocks/>
                </p:cNvSpPr>
                <p:nvPr/>
              </p:nvSpPr>
              <p:spPr bwMode="auto">
                <a:xfrm>
                  <a:off x="10415588" y="3435935"/>
                  <a:ext cx="247650" cy="309562"/>
                </a:xfrm>
                <a:custGeom>
                  <a:avLst/>
                  <a:gdLst>
                    <a:gd name="connsiteX0" fmla="*/ 124006 w 247650"/>
                    <a:gd name="connsiteY0" fmla="*/ 169862 h 309562"/>
                    <a:gd name="connsiteX1" fmla="*/ 247650 w 247650"/>
                    <a:gd name="connsiteY1" fmla="*/ 293919 h 309562"/>
                    <a:gd name="connsiteX2" fmla="*/ 247650 w 247650"/>
                    <a:gd name="connsiteY2" fmla="*/ 309562 h 309562"/>
                    <a:gd name="connsiteX3" fmla="*/ 0 w 247650"/>
                    <a:gd name="connsiteY3" fmla="*/ 309562 h 309562"/>
                    <a:gd name="connsiteX4" fmla="*/ 0 w 247650"/>
                    <a:gd name="connsiteY4" fmla="*/ 293919 h 309562"/>
                    <a:gd name="connsiteX5" fmla="*/ 124006 w 247650"/>
                    <a:gd name="connsiteY5" fmla="*/ 169862 h 309562"/>
                    <a:gd name="connsiteX6" fmla="*/ 123825 w 247650"/>
                    <a:gd name="connsiteY6" fmla="*/ 0 h 309562"/>
                    <a:gd name="connsiteX7" fmla="*/ 193675 w 247650"/>
                    <a:gd name="connsiteY7" fmla="*/ 69850 h 309562"/>
                    <a:gd name="connsiteX8" fmla="*/ 123825 w 247650"/>
                    <a:gd name="connsiteY8" fmla="*/ 139700 h 309562"/>
                    <a:gd name="connsiteX9" fmla="*/ 53975 w 247650"/>
                    <a:gd name="connsiteY9" fmla="*/ 69850 h 309562"/>
                    <a:gd name="connsiteX10" fmla="*/ 123825 w 247650"/>
                    <a:gd name="connsiteY10" fmla="*/ 0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2">
                      <a:moveTo>
                        <a:pt x="124006" y="169862"/>
                      </a:moveTo>
                      <a:cubicBezTo>
                        <a:pt x="192174" y="169862"/>
                        <a:pt x="247650" y="225524"/>
                        <a:pt x="247650" y="293919"/>
                      </a:cubicBezTo>
                      <a:cubicBezTo>
                        <a:pt x="247650" y="309562"/>
                        <a:pt x="247650" y="309562"/>
                        <a:pt x="247650" y="309562"/>
                      </a:cubicBezTo>
                      <a:cubicBezTo>
                        <a:pt x="0" y="309562"/>
                        <a:pt x="0" y="309562"/>
                        <a:pt x="0" y="309562"/>
                      </a:cubicBezTo>
                      <a:cubicBezTo>
                        <a:pt x="0" y="293919"/>
                        <a:pt x="0" y="293919"/>
                        <a:pt x="0" y="293919"/>
                      </a:cubicBezTo>
                      <a:cubicBezTo>
                        <a:pt x="0" y="225524"/>
                        <a:pt x="55477" y="169862"/>
                        <a:pt x="124006" y="169862"/>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59" name="Freeform: Shape 158">
                  <a:extLst>
                    <a:ext uri="{FF2B5EF4-FFF2-40B4-BE49-F238E27FC236}">
                      <a16:creationId xmlns:a16="http://schemas.microsoft.com/office/drawing/2014/main" id="{AA78F3C4-C96B-4A74-9BCA-7E9C53EB688F}"/>
                    </a:ext>
                  </a:extLst>
                </p:cNvPr>
                <p:cNvSpPr>
                  <a:spLocks/>
                </p:cNvSpPr>
                <p:nvPr/>
              </p:nvSpPr>
              <p:spPr bwMode="auto">
                <a:xfrm>
                  <a:off x="10663238" y="3624944"/>
                  <a:ext cx="247650" cy="309564"/>
                </a:xfrm>
                <a:custGeom>
                  <a:avLst/>
                  <a:gdLst>
                    <a:gd name="connsiteX0" fmla="*/ 123644 w 247650"/>
                    <a:gd name="connsiteY0" fmla="*/ 169863 h 309563"/>
                    <a:gd name="connsiteX1" fmla="*/ 247650 w 247650"/>
                    <a:gd name="connsiteY1" fmla="*/ 293920 h 309563"/>
                    <a:gd name="connsiteX2" fmla="*/ 247650 w 247650"/>
                    <a:gd name="connsiteY2" fmla="*/ 309563 h 309563"/>
                    <a:gd name="connsiteX3" fmla="*/ 0 w 247650"/>
                    <a:gd name="connsiteY3" fmla="*/ 309563 h 309563"/>
                    <a:gd name="connsiteX4" fmla="*/ 0 w 247650"/>
                    <a:gd name="connsiteY4" fmla="*/ 293920 h 309563"/>
                    <a:gd name="connsiteX5" fmla="*/ 123644 w 247650"/>
                    <a:gd name="connsiteY5" fmla="*/ 169863 h 309563"/>
                    <a:gd name="connsiteX6" fmla="*/ 123825 w 247650"/>
                    <a:gd name="connsiteY6" fmla="*/ 0 h 309563"/>
                    <a:gd name="connsiteX7" fmla="*/ 193675 w 247650"/>
                    <a:gd name="connsiteY7" fmla="*/ 69850 h 309563"/>
                    <a:gd name="connsiteX8" fmla="*/ 123825 w 247650"/>
                    <a:gd name="connsiteY8" fmla="*/ 139700 h 309563"/>
                    <a:gd name="connsiteX9" fmla="*/ 53975 w 247650"/>
                    <a:gd name="connsiteY9" fmla="*/ 69850 h 309563"/>
                    <a:gd name="connsiteX10" fmla="*/ 123825 w 247650"/>
                    <a:gd name="connsiteY10"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3">
                      <a:moveTo>
                        <a:pt x="123644" y="169863"/>
                      </a:moveTo>
                      <a:cubicBezTo>
                        <a:pt x="192174" y="169863"/>
                        <a:pt x="247650" y="225525"/>
                        <a:pt x="247650" y="293920"/>
                      </a:cubicBezTo>
                      <a:cubicBezTo>
                        <a:pt x="247650" y="309563"/>
                        <a:pt x="247650" y="309563"/>
                        <a:pt x="247650" y="309563"/>
                      </a:cubicBezTo>
                      <a:cubicBezTo>
                        <a:pt x="0" y="309563"/>
                        <a:pt x="0" y="309563"/>
                        <a:pt x="0" y="309563"/>
                      </a:cubicBezTo>
                      <a:cubicBezTo>
                        <a:pt x="0" y="293920"/>
                        <a:pt x="0" y="293920"/>
                        <a:pt x="0" y="293920"/>
                      </a:cubicBezTo>
                      <a:cubicBezTo>
                        <a:pt x="0" y="225525"/>
                        <a:pt x="55476" y="169863"/>
                        <a:pt x="123644" y="169863"/>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60" name="Freeform: Shape 159">
                  <a:extLst>
                    <a:ext uri="{FF2B5EF4-FFF2-40B4-BE49-F238E27FC236}">
                      <a16:creationId xmlns:a16="http://schemas.microsoft.com/office/drawing/2014/main" id="{6E6D2ECD-3585-408A-878C-EF80A5365379}"/>
                    </a:ext>
                  </a:extLst>
                </p:cNvPr>
                <p:cNvSpPr>
                  <a:spLocks/>
                </p:cNvSpPr>
                <p:nvPr/>
              </p:nvSpPr>
              <p:spPr bwMode="auto">
                <a:xfrm>
                  <a:off x="10910888" y="3435935"/>
                  <a:ext cx="247650" cy="309562"/>
                </a:xfrm>
                <a:custGeom>
                  <a:avLst/>
                  <a:gdLst>
                    <a:gd name="connsiteX0" fmla="*/ 124006 w 247650"/>
                    <a:gd name="connsiteY0" fmla="*/ 169862 h 309562"/>
                    <a:gd name="connsiteX1" fmla="*/ 247650 w 247650"/>
                    <a:gd name="connsiteY1" fmla="*/ 293919 h 309562"/>
                    <a:gd name="connsiteX2" fmla="*/ 247650 w 247650"/>
                    <a:gd name="connsiteY2" fmla="*/ 309562 h 309562"/>
                    <a:gd name="connsiteX3" fmla="*/ 0 w 247650"/>
                    <a:gd name="connsiteY3" fmla="*/ 309562 h 309562"/>
                    <a:gd name="connsiteX4" fmla="*/ 0 w 247650"/>
                    <a:gd name="connsiteY4" fmla="*/ 293919 h 309562"/>
                    <a:gd name="connsiteX5" fmla="*/ 124006 w 247650"/>
                    <a:gd name="connsiteY5" fmla="*/ 169862 h 309562"/>
                    <a:gd name="connsiteX6" fmla="*/ 123825 w 247650"/>
                    <a:gd name="connsiteY6" fmla="*/ 0 h 309562"/>
                    <a:gd name="connsiteX7" fmla="*/ 193675 w 247650"/>
                    <a:gd name="connsiteY7" fmla="*/ 69850 h 309562"/>
                    <a:gd name="connsiteX8" fmla="*/ 123825 w 247650"/>
                    <a:gd name="connsiteY8" fmla="*/ 139700 h 309562"/>
                    <a:gd name="connsiteX9" fmla="*/ 53975 w 247650"/>
                    <a:gd name="connsiteY9" fmla="*/ 69850 h 309562"/>
                    <a:gd name="connsiteX10" fmla="*/ 123825 w 247650"/>
                    <a:gd name="connsiteY10" fmla="*/ 0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2">
                      <a:moveTo>
                        <a:pt x="124006" y="169862"/>
                      </a:moveTo>
                      <a:cubicBezTo>
                        <a:pt x="192174" y="169862"/>
                        <a:pt x="247650" y="225524"/>
                        <a:pt x="247650" y="293919"/>
                      </a:cubicBezTo>
                      <a:cubicBezTo>
                        <a:pt x="247650" y="309562"/>
                        <a:pt x="247650" y="309562"/>
                        <a:pt x="247650" y="309562"/>
                      </a:cubicBezTo>
                      <a:cubicBezTo>
                        <a:pt x="0" y="309562"/>
                        <a:pt x="0" y="309562"/>
                        <a:pt x="0" y="309562"/>
                      </a:cubicBezTo>
                      <a:cubicBezTo>
                        <a:pt x="0" y="293919"/>
                        <a:pt x="0" y="293919"/>
                        <a:pt x="0" y="293919"/>
                      </a:cubicBezTo>
                      <a:cubicBezTo>
                        <a:pt x="0" y="225524"/>
                        <a:pt x="55477" y="169862"/>
                        <a:pt x="124006" y="169862"/>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grpSp>
      </p:grpSp>
      <p:grpSp>
        <p:nvGrpSpPr>
          <p:cNvPr id="167" name="Group 166">
            <a:extLst>
              <a:ext uri="{FF2B5EF4-FFF2-40B4-BE49-F238E27FC236}">
                <a16:creationId xmlns:a16="http://schemas.microsoft.com/office/drawing/2014/main" id="{3E54FA76-D31D-4263-B12C-F7804891293A}"/>
              </a:ext>
            </a:extLst>
          </p:cNvPr>
          <p:cNvGrpSpPr/>
          <p:nvPr/>
        </p:nvGrpSpPr>
        <p:grpSpPr>
          <a:xfrm>
            <a:off x="8735902" y="1517919"/>
            <a:ext cx="2120900" cy="738664"/>
            <a:chOff x="584200" y="1442043"/>
            <a:chExt cx="2120900" cy="738664"/>
          </a:xfrm>
        </p:grpSpPr>
        <p:sp>
          <p:nvSpPr>
            <p:cNvPr id="168" name="TextBox 167">
              <a:extLst>
                <a:ext uri="{FF2B5EF4-FFF2-40B4-BE49-F238E27FC236}">
                  <a16:creationId xmlns:a16="http://schemas.microsoft.com/office/drawing/2014/main" id="{BDE0E3D4-6D4B-407E-9C29-61AE1007168B}"/>
                </a:ext>
              </a:extLst>
            </p:cNvPr>
            <p:cNvSpPr txBox="1"/>
            <p:nvPr/>
          </p:nvSpPr>
          <p:spPr>
            <a:xfrm>
              <a:off x="1630015" y="1442043"/>
              <a:ext cx="1075085" cy="738664"/>
            </a:xfrm>
            <a:prstGeom prst="rect">
              <a:avLst/>
            </a:prstGeom>
            <a:noFill/>
          </p:spPr>
          <p:txBody>
            <a:bodyPr wrap="square" rtlCol="0">
              <a:spAutoFit/>
            </a:bodyPr>
            <a:lstStyle/>
            <a:p>
              <a:pPr marL="182880" indent="-182880" defTabSz="914377">
                <a:buFont typeface="Arial" panose="020B0604020202020204" pitchFamily="34" charset="0"/>
                <a:buChar char="•"/>
                <a:defRPr/>
              </a:pPr>
              <a:r>
                <a:rPr lang="en-GB" sz="1400"/>
                <a:t>Owner</a:t>
              </a:r>
            </a:p>
            <a:p>
              <a:pPr marL="182880" indent="-182880" defTabSz="914377">
                <a:buFont typeface="Arial" panose="020B0604020202020204" pitchFamily="34" charset="0"/>
                <a:buChar char="•"/>
                <a:defRPr/>
              </a:pPr>
              <a:r>
                <a:rPr lang="en-GB" sz="1400"/>
                <a:t>SMEs</a:t>
              </a:r>
            </a:p>
            <a:p>
              <a:pPr marL="182880" indent="-182880" defTabSz="914377">
                <a:buFont typeface="Arial" panose="020B0604020202020204" pitchFamily="34" charset="0"/>
                <a:buChar char="•"/>
                <a:defRPr/>
              </a:pPr>
              <a:r>
                <a:rPr lang="en-GB" sz="1400"/>
                <a:t>Stewards</a:t>
              </a:r>
            </a:p>
          </p:txBody>
        </p:sp>
        <p:grpSp>
          <p:nvGrpSpPr>
            <p:cNvPr id="169" name="Group 168">
              <a:extLst>
                <a:ext uri="{FF2B5EF4-FFF2-40B4-BE49-F238E27FC236}">
                  <a16:creationId xmlns:a16="http://schemas.microsoft.com/office/drawing/2014/main" id="{316E5776-6646-402F-9122-3F9166C23CF3}"/>
                </a:ext>
              </a:extLst>
            </p:cNvPr>
            <p:cNvGrpSpPr/>
            <p:nvPr/>
          </p:nvGrpSpPr>
          <p:grpSpPr>
            <a:xfrm>
              <a:off x="584200" y="1456299"/>
              <a:ext cx="927062" cy="695297"/>
              <a:chOff x="10970889" y="5044311"/>
              <a:chExt cx="359292" cy="269469"/>
            </a:xfrm>
          </p:grpSpPr>
          <p:grpSp>
            <p:nvGrpSpPr>
              <p:cNvPr id="170" name="Group 139">
                <a:extLst>
                  <a:ext uri="{FF2B5EF4-FFF2-40B4-BE49-F238E27FC236}">
                    <a16:creationId xmlns:a16="http://schemas.microsoft.com/office/drawing/2014/main" id="{3902023D-E854-4C0B-93E4-73409C072972}"/>
                  </a:ext>
                </a:extLst>
              </p:cNvPr>
              <p:cNvGrpSpPr>
                <a:grpSpLocks noChangeAspect="1"/>
              </p:cNvGrpSpPr>
              <p:nvPr/>
            </p:nvGrpSpPr>
            <p:grpSpPr bwMode="auto">
              <a:xfrm>
                <a:off x="10970889" y="5044311"/>
                <a:ext cx="359292" cy="269469"/>
                <a:chOff x="410" y="2822"/>
                <a:chExt cx="312" cy="234"/>
              </a:xfrm>
            </p:grpSpPr>
            <p:sp>
              <p:nvSpPr>
                <p:cNvPr id="175" name="AutoShape 138">
                  <a:extLst>
                    <a:ext uri="{FF2B5EF4-FFF2-40B4-BE49-F238E27FC236}">
                      <a16:creationId xmlns:a16="http://schemas.microsoft.com/office/drawing/2014/main" id="{E1A767C5-580F-41B4-A0F0-F2957BC5F839}"/>
                    </a:ext>
                  </a:extLst>
                </p:cNvPr>
                <p:cNvSpPr>
                  <a:spLocks noChangeAspect="1" noChangeArrowheads="1" noTextEdit="1"/>
                </p:cNvSpPr>
                <p:nvPr/>
              </p:nvSpPr>
              <p:spPr bwMode="auto">
                <a:xfrm>
                  <a:off x="410" y="2822"/>
                  <a:ext cx="312"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140">
                  <a:extLst>
                    <a:ext uri="{FF2B5EF4-FFF2-40B4-BE49-F238E27FC236}">
                      <a16:creationId xmlns:a16="http://schemas.microsoft.com/office/drawing/2014/main" id="{20D6997E-2EBE-481F-B164-D918B67349D9}"/>
                    </a:ext>
                  </a:extLst>
                </p:cNvPr>
                <p:cNvSpPr>
                  <a:spLocks noChangeArrowheads="1"/>
                </p:cNvSpPr>
                <p:nvPr/>
              </p:nvSpPr>
              <p:spPr bwMode="auto">
                <a:xfrm>
                  <a:off x="410" y="2822"/>
                  <a:ext cx="312" cy="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Rectangle 141">
                  <a:extLst>
                    <a:ext uri="{FF2B5EF4-FFF2-40B4-BE49-F238E27FC236}">
                      <a16:creationId xmlns:a16="http://schemas.microsoft.com/office/drawing/2014/main" id="{4C008F26-054A-490C-A165-CFF6EC2C208F}"/>
                    </a:ext>
                  </a:extLst>
                </p:cNvPr>
                <p:cNvSpPr>
                  <a:spLocks noChangeArrowheads="1"/>
                </p:cNvSpPr>
                <p:nvPr/>
              </p:nvSpPr>
              <p:spPr bwMode="auto">
                <a:xfrm>
                  <a:off x="410" y="2851"/>
                  <a:ext cx="312" cy="205"/>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Oval 142">
                  <a:extLst>
                    <a:ext uri="{FF2B5EF4-FFF2-40B4-BE49-F238E27FC236}">
                      <a16:creationId xmlns:a16="http://schemas.microsoft.com/office/drawing/2014/main" id="{3D7060E2-77B0-40B1-B7DC-DA62F2C061AB}"/>
                    </a:ext>
                  </a:extLst>
                </p:cNvPr>
                <p:cNvSpPr>
                  <a:spLocks noChangeArrowheads="1"/>
                </p:cNvSpPr>
                <p:nvPr/>
              </p:nvSpPr>
              <p:spPr bwMode="auto">
                <a:xfrm>
                  <a:off x="420" y="2832"/>
                  <a:ext cx="10" cy="1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Oval 143">
                  <a:extLst>
                    <a:ext uri="{FF2B5EF4-FFF2-40B4-BE49-F238E27FC236}">
                      <a16:creationId xmlns:a16="http://schemas.microsoft.com/office/drawing/2014/main" id="{A12BD586-098D-4517-A8A6-CD1F0C7E675D}"/>
                    </a:ext>
                  </a:extLst>
                </p:cNvPr>
                <p:cNvSpPr>
                  <a:spLocks noChangeArrowheads="1"/>
                </p:cNvSpPr>
                <p:nvPr/>
              </p:nvSpPr>
              <p:spPr bwMode="auto">
                <a:xfrm>
                  <a:off x="434" y="2832"/>
                  <a:ext cx="10" cy="1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Oval 144">
                  <a:extLst>
                    <a:ext uri="{FF2B5EF4-FFF2-40B4-BE49-F238E27FC236}">
                      <a16:creationId xmlns:a16="http://schemas.microsoft.com/office/drawing/2014/main" id="{42414C45-F038-4FB5-BE3F-D2DF841F54B8}"/>
                    </a:ext>
                  </a:extLst>
                </p:cNvPr>
                <p:cNvSpPr>
                  <a:spLocks noChangeArrowheads="1"/>
                </p:cNvSpPr>
                <p:nvPr/>
              </p:nvSpPr>
              <p:spPr bwMode="auto">
                <a:xfrm>
                  <a:off x="449" y="2832"/>
                  <a:ext cx="10" cy="1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1" name="Group 170">
                <a:extLst>
                  <a:ext uri="{FF2B5EF4-FFF2-40B4-BE49-F238E27FC236}">
                    <a16:creationId xmlns:a16="http://schemas.microsoft.com/office/drawing/2014/main" id="{B85F5529-CA98-49D4-B52A-E7285C0A2D95}"/>
                  </a:ext>
                </a:extLst>
              </p:cNvPr>
              <p:cNvGrpSpPr/>
              <p:nvPr/>
            </p:nvGrpSpPr>
            <p:grpSpPr>
              <a:xfrm>
                <a:off x="11027666" y="5113040"/>
                <a:ext cx="246484" cy="165407"/>
                <a:chOff x="10415588" y="3435935"/>
                <a:chExt cx="742950" cy="498573"/>
              </a:xfrm>
            </p:grpSpPr>
            <p:sp>
              <p:nvSpPr>
                <p:cNvPr id="172" name="Freeform: Shape 171">
                  <a:extLst>
                    <a:ext uri="{FF2B5EF4-FFF2-40B4-BE49-F238E27FC236}">
                      <a16:creationId xmlns:a16="http://schemas.microsoft.com/office/drawing/2014/main" id="{0274784D-0532-4310-A069-301B5CC55DFB}"/>
                    </a:ext>
                  </a:extLst>
                </p:cNvPr>
                <p:cNvSpPr>
                  <a:spLocks/>
                </p:cNvSpPr>
                <p:nvPr/>
              </p:nvSpPr>
              <p:spPr bwMode="auto">
                <a:xfrm>
                  <a:off x="10415588" y="3435935"/>
                  <a:ext cx="247650" cy="309562"/>
                </a:xfrm>
                <a:custGeom>
                  <a:avLst/>
                  <a:gdLst>
                    <a:gd name="connsiteX0" fmla="*/ 124006 w 247650"/>
                    <a:gd name="connsiteY0" fmla="*/ 169862 h 309562"/>
                    <a:gd name="connsiteX1" fmla="*/ 247650 w 247650"/>
                    <a:gd name="connsiteY1" fmla="*/ 293919 h 309562"/>
                    <a:gd name="connsiteX2" fmla="*/ 247650 w 247650"/>
                    <a:gd name="connsiteY2" fmla="*/ 309562 h 309562"/>
                    <a:gd name="connsiteX3" fmla="*/ 0 w 247650"/>
                    <a:gd name="connsiteY3" fmla="*/ 309562 h 309562"/>
                    <a:gd name="connsiteX4" fmla="*/ 0 w 247650"/>
                    <a:gd name="connsiteY4" fmla="*/ 293919 h 309562"/>
                    <a:gd name="connsiteX5" fmla="*/ 124006 w 247650"/>
                    <a:gd name="connsiteY5" fmla="*/ 169862 h 309562"/>
                    <a:gd name="connsiteX6" fmla="*/ 123825 w 247650"/>
                    <a:gd name="connsiteY6" fmla="*/ 0 h 309562"/>
                    <a:gd name="connsiteX7" fmla="*/ 193675 w 247650"/>
                    <a:gd name="connsiteY7" fmla="*/ 69850 h 309562"/>
                    <a:gd name="connsiteX8" fmla="*/ 123825 w 247650"/>
                    <a:gd name="connsiteY8" fmla="*/ 139700 h 309562"/>
                    <a:gd name="connsiteX9" fmla="*/ 53975 w 247650"/>
                    <a:gd name="connsiteY9" fmla="*/ 69850 h 309562"/>
                    <a:gd name="connsiteX10" fmla="*/ 123825 w 247650"/>
                    <a:gd name="connsiteY10" fmla="*/ 0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2">
                      <a:moveTo>
                        <a:pt x="124006" y="169862"/>
                      </a:moveTo>
                      <a:cubicBezTo>
                        <a:pt x="192174" y="169862"/>
                        <a:pt x="247650" y="225524"/>
                        <a:pt x="247650" y="293919"/>
                      </a:cubicBezTo>
                      <a:cubicBezTo>
                        <a:pt x="247650" y="309562"/>
                        <a:pt x="247650" y="309562"/>
                        <a:pt x="247650" y="309562"/>
                      </a:cubicBezTo>
                      <a:cubicBezTo>
                        <a:pt x="0" y="309562"/>
                        <a:pt x="0" y="309562"/>
                        <a:pt x="0" y="309562"/>
                      </a:cubicBezTo>
                      <a:cubicBezTo>
                        <a:pt x="0" y="293919"/>
                        <a:pt x="0" y="293919"/>
                        <a:pt x="0" y="293919"/>
                      </a:cubicBezTo>
                      <a:cubicBezTo>
                        <a:pt x="0" y="225524"/>
                        <a:pt x="55477" y="169862"/>
                        <a:pt x="124006" y="169862"/>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73" name="Freeform: Shape 172">
                  <a:extLst>
                    <a:ext uri="{FF2B5EF4-FFF2-40B4-BE49-F238E27FC236}">
                      <a16:creationId xmlns:a16="http://schemas.microsoft.com/office/drawing/2014/main" id="{C70A0A7A-AF15-4AC8-A747-8190868AC082}"/>
                    </a:ext>
                  </a:extLst>
                </p:cNvPr>
                <p:cNvSpPr>
                  <a:spLocks/>
                </p:cNvSpPr>
                <p:nvPr/>
              </p:nvSpPr>
              <p:spPr bwMode="auto">
                <a:xfrm>
                  <a:off x="10663238" y="3624944"/>
                  <a:ext cx="247650" cy="309564"/>
                </a:xfrm>
                <a:custGeom>
                  <a:avLst/>
                  <a:gdLst>
                    <a:gd name="connsiteX0" fmla="*/ 123644 w 247650"/>
                    <a:gd name="connsiteY0" fmla="*/ 169863 h 309563"/>
                    <a:gd name="connsiteX1" fmla="*/ 247650 w 247650"/>
                    <a:gd name="connsiteY1" fmla="*/ 293920 h 309563"/>
                    <a:gd name="connsiteX2" fmla="*/ 247650 w 247650"/>
                    <a:gd name="connsiteY2" fmla="*/ 309563 h 309563"/>
                    <a:gd name="connsiteX3" fmla="*/ 0 w 247650"/>
                    <a:gd name="connsiteY3" fmla="*/ 309563 h 309563"/>
                    <a:gd name="connsiteX4" fmla="*/ 0 w 247650"/>
                    <a:gd name="connsiteY4" fmla="*/ 293920 h 309563"/>
                    <a:gd name="connsiteX5" fmla="*/ 123644 w 247650"/>
                    <a:gd name="connsiteY5" fmla="*/ 169863 h 309563"/>
                    <a:gd name="connsiteX6" fmla="*/ 123825 w 247650"/>
                    <a:gd name="connsiteY6" fmla="*/ 0 h 309563"/>
                    <a:gd name="connsiteX7" fmla="*/ 193675 w 247650"/>
                    <a:gd name="connsiteY7" fmla="*/ 69850 h 309563"/>
                    <a:gd name="connsiteX8" fmla="*/ 123825 w 247650"/>
                    <a:gd name="connsiteY8" fmla="*/ 139700 h 309563"/>
                    <a:gd name="connsiteX9" fmla="*/ 53975 w 247650"/>
                    <a:gd name="connsiteY9" fmla="*/ 69850 h 309563"/>
                    <a:gd name="connsiteX10" fmla="*/ 123825 w 247650"/>
                    <a:gd name="connsiteY10"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3">
                      <a:moveTo>
                        <a:pt x="123644" y="169863"/>
                      </a:moveTo>
                      <a:cubicBezTo>
                        <a:pt x="192174" y="169863"/>
                        <a:pt x="247650" y="225525"/>
                        <a:pt x="247650" y="293920"/>
                      </a:cubicBezTo>
                      <a:cubicBezTo>
                        <a:pt x="247650" y="309563"/>
                        <a:pt x="247650" y="309563"/>
                        <a:pt x="247650" y="309563"/>
                      </a:cubicBezTo>
                      <a:cubicBezTo>
                        <a:pt x="0" y="309563"/>
                        <a:pt x="0" y="309563"/>
                        <a:pt x="0" y="309563"/>
                      </a:cubicBezTo>
                      <a:cubicBezTo>
                        <a:pt x="0" y="293920"/>
                        <a:pt x="0" y="293920"/>
                        <a:pt x="0" y="293920"/>
                      </a:cubicBezTo>
                      <a:cubicBezTo>
                        <a:pt x="0" y="225525"/>
                        <a:pt x="55476" y="169863"/>
                        <a:pt x="123644" y="169863"/>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74" name="Freeform: Shape 173">
                  <a:extLst>
                    <a:ext uri="{FF2B5EF4-FFF2-40B4-BE49-F238E27FC236}">
                      <a16:creationId xmlns:a16="http://schemas.microsoft.com/office/drawing/2014/main" id="{CFDD4906-BA44-49E4-960B-CF4EEC4890BA}"/>
                    </a:ext>
                  </a:extLst>
                </p:cNvPr>
                <p:cNvSpPr>
                  <a:spLocks/>
                </p:cNvSpPr>
                <p:nvPr/>
              </p:nvSpPr>
              <p:spPr bwMode="auto">
                <a:xfrm>
                  <a:off x="10910888" y="3435935"/>
                  <a:ext cx="247650" cy="309562"/>
                </a:xfrm>
                <a:custGeom>
                  <a:avLst/>
                  <a:gdLst>
                    <a:gd name="connsiteX0" fmla="*/ 124006 w 247650"/>
                    <a:gd name="connsiteY0" fmla="*/ 169862 h 309562"/>
                    <a:gd name="connsiteX1" fmla="*/ 247650 w 247650"/>
                    <a:gd name="connsiteY1" fmla="*/ 293919 h 309562"/>
                    <a:gd name="connsiteX2" fmla="*/ 247650 w 247650"/>
                    <a:gd name="connsiteY2" fmla="*/ 309562 h 309562"/>
                    <a:gd name="connsiteX3" fmla="*/ 0 w 247650"/>
                    <a:gd name="connsiteY3" fmla="*/ 309562 h 309562"/>
                    <a:gd name="connsiteX4" fmla="*/ 0 w 247650"/>
                    <a:gd name="connsiteY4" fmla="*/ 293919 h 309562"/>
                    <a:gd name="connsiteX5" fmla="*/ 124006 w 247650"/>
                    <a:gd name="connsiteY5" fmla="*/ 169862 h 309562"/>
                    <a:gd name="connsiteX6" fmla="*/ 123825 w 247650"/>
                    <a:gd name="connsiteY6" fmla="*/ 0 h 309562"/>
                    <a:gd name="connsiteX7" fmla="*/ 193675 w 247650"/>
                    <a:gd name="connsiteY7" fmla="*/ 69850 h 309562"/>
                    <a:gd name="connsiteX8" fmla="*/ 123825 w 247650"/>
                    <a:gd name="connsiteY8" fmla="*/ 139700 h 309562"/>
                    <a:gd name="connsiteX9" fmla="*/ 53975 w 247650"/>
                    <a:gd name="connsiteY9" fmla="*/ 69850 h 309562"/>
                    <a:gd name="connsiteX10" fmla="*/ 123825 w 247650"/>
                    <a:gd name="connsiteY10" fmla="*/ 0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2">
                      <a:moveTo>
                        <a:pt x="124006" y="169862"/>
                      </a:moveTo>
                      <a:cubicBezTo>
                        <a:pt x="192174" y="169862"/>
                        <a:pt x="247650" y="225524"/>
                        <a:pt x="247650" y="293919"/>
                      </a:cubicBezTo>
                      <a:cubicBezTo>
                        <a:pt x="247650" y="309562"/>
                        <a:pt x="247650" y="309562"/>
                        <a:pt x="247650" y="309562"/>
                      </a:cubicBezTo>
                      <a:cubicBezTo>
                        <a:pt x="0" y="309562"/>
                        <a:pt x="0" y="309562"/>
                        <a:pt x="0" y="309562"/>
                      </a:cubicBezTo>
                      <a:cubicBezTo>
                        <a:pt x="0" y="293919"/>
                        <a:pt x="0" y="293919"/>
                        <a:pt x="0" y="293919"/>
                      </a:cubicBezTo>
                      <a:cubicBezTo>
                        <a:pt x="0" y="225524"/>
                        <a:pt x="55477" y="169862"/>
                        <a:pt x="124006" y="169862"/>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grpSp>
      </p:grpSp>
      <p:sp>
        <p:nvSpPr>
          <p:cNvPr id="8" name="TextBox 7">
            <a:extLst>
              <a:ext uri="{FF2B5EF4-FFF2-40B4-BE49-F238E27FC236}">
                <a16:creationId xmlns:a16="http://schemas.microsoft.com/office/drawing/2014/main" id="{67743BB9-94DB-42D5-AD39-900CAEAC5786}"/>
              </a:ext>
            </a:extLst>
          </p:cNvPr>
          <p:cNvSpPr txBox="1"/>
          <p:nvPr/>
        </p:nvSpPr>
        <p:spPr>
          <a:xfrm>
            <a:off x="320243" y="6089573"/>
            <a:ext cx="1870096" cy="161583"/>
          </a:xfrm>
          <a:prstGeom prst="rect">
            <a:avLst/>
          </a:prstGeom>
          <a:noFill/>
        </p:spPr>
        <p:txBody>
          <a:bodyPr wrap="square" lIns="0" tIns="0" rIns="0" bIns="0" rtlCol="0">
            <a:spAutoFit/>
          </a:bodyPr>
          <a:lstStyle>
            <a:defPPr>
              <a:defRPr lang="en-US"/>
            </a:defPPr>
            <a:lvl1pPr>
              <a:defRPr sz="1050"/>
            </a:lvl1pPr>
          </a:lstStyle>
          <a:p>
            <a:r>
              <a:rPr lang="en-GB"/>
              <a:t>SME = subject matter expert</a:t>
            </a:r>
          </a:p>
        </p:txBody>
      </p:sp>
      <p:grpSp>
        <p:nvGrpSpPr>
          <p:cNvPr id="182" name="Group 181">
            <a:extLst>
              <a:ext uri="{FF2B5EF4-FFF2-40B4-BE49-F238E27FC236}">
                <a16:creationId xmlns:a16="http://schemas.microsoft.com/office/drawing/2014/main" id="{37917BE5-2AC6-496D-91D7-A6FD54D669B7}"/>
              </a:ext>
            </a:extLst>
          </p:cNvPr>
          <p:cNvGrpSpPr/>
          <p:nvPr/>
        </p:nvGrpSpPr>
        <p:grpSpPr>
          <a:xfrm>
            <a:off x="3111473" y="4914380"/>
            <a:ext cx="2120900" cy="738664"/>
            <a:chOff x="584200" y="1442043"/>
            <a:chExt cx="2120900" cy="738664"/>
          </a:xfrm>
        </p:grpSpPr>
        <p:sp>
          <p:nvSpPr>
            <p:cNvPr id="183" name="TextBox 182">
              <a:extLst>
                <a:ext uri="{FF2B5EF4-FFF2-40B4-BE49-F238E27FC236}">
                  <a16:creationId xmlns:a16="http://schemas.microsoft.com/office/drawing/2014/main" id="{92A13049-5E1B-4D97-A2D5-B7E673EC56EB}"/>
                </a:ext>
              </a:extLst>
            </p:cNvPr>
            <p:cNvSpPr txBox="1"/>
            <p:nvPr/>
          </p:nvSpPr>
          <p:spPr>
            <a:xfrm>
              <a:off x="1630015" y="1442043"/>
              <a:ext cx="1075085" cy="738664"/>
            </a:xfrm>
            <a:prstGeom prst="rect">
              <a:avLst/>
            </a:prstGeom>
            <a:noFill/>
          </p:spPr>
          <p:txBody>
            <a:bodyPr wrap="square" rtlCol="0">
              <a:spAutoFit/>
            </a:bodyPr>
            <a:lstStyle/>
            <a:p>
              <a:pPr marL="182880" indent="-182880" defTabSz="914377">
                <a:buFont typeface="Arial" panose="020B0604020202020204" pitchFamily="34" charset="0"/>
                <a:buChar char="•"/>
                <a:defRPr/>
              </a:pPr>
              <a:r>
                <a:rPr lang="en-GB" sz="1400"/>
                <a:t>Owner</a:t>
              </a:r>
            </a:p>
            <a:p>
              <a:pPr marL="182880" indent="-182880" defTabSz="914377">
                <a:buFont typeface="Arial" panose="020B0604020202020204" pitchFamily="34" charset="0"/>
                <a:buChar char="•"/>
                <a:defRPr/>
              </a:pPr>
              <a:r>
                <a:rPr lang="en-GB" sz="1400"/>
                <a:t>SMEs</a:t>
              </a:r>
            </a:p>
            <a:p>
              <a:pPr marL="182880" indent="-182880" defTabSz="914377">
                <a:buFont typeface="Arial" panose="020B0604020202020204" pitchFamily="34" charset="0"/>
                <a:buChar char="•"/>
                <a:defRPr/>
              </a:pPr>
              <a:r>
                <a:rPr lang="en-GB" sz="1400"/>
                <a:t>Stewards</a:t>
              </a:r>
            </a:p>
          </p:txBody>
        </p:sp>
        <p:grpSp>
          <p:nvGrpSpPr>
            <p:cNvPr id="184" name="Group 183">
              <a:extLst>
                <a:ext uri="{FF2B5EF4-FFF2-40B4-BE49-F238E27FC236}">
                  <a16:creationId xmlns:a16="http://schemas.microsoft.com/office/drawing/2014/main" id="{8F2C993F-7FAF-48B0-A661-B4E96FB60FA7}"/>
                </a:ext>
              </a:extLst>
            </p:cNvPr>
            <p:cNvGrpSpPr/>
            <p:nvPr/>
          </p:nvGrpSpPr>
          <p:grpSpPr>
            <a:xfrm>
              <a:off x="584200" y="1456299"/>
              <a:ext cx="927062" cy="695297"/>
              <a:chOff x="10970889" y="5044311"/>
              <a:chExt cx="359292" cy="269469"/>
            </a:xfrm>
          </p:grpSpPr>
          <p:grpSp>
            <p:nvGrpSpPr>
              <p:cNvPr id="185" name="Group 139">
                <a:extLst>
                  <a:ext uri="{FF2B5EF4-FFF2-40B4-BE49-F238E27FC236}">
                    <a16:creationId xmlns:a16="http://schemas.microsoft.com/office/drawing/2014/main" id="{32CB310A-C008-4A10-AED4-9A0B7ACE7D2D}"/>
                  </a:ext>
                </a:extLst>
              </p:cNvPr>
              <p:cNvGrpSpPr>
                <a:grpSpLocks noChangeAspect="1"/>
              </p:cNvGrpSpPr>
              <p:nvPr/>
            </p:nvGrpSpPr>
            <p:grpSpPr bwMode="auto">
              <a:xfrm>
                <a:off x="10970889" y="5044311"/>
                <a:ext cx="359292" cy="269469"/>
                <a:chOff x="410" y="2822"/>
                <a:chExt cx="312" cy="234"/>
              </a:xfrm>
            </p:grpSpPr>
            <p:sp>
              <p:nvSpPr>
                <p:cNvPr id="190" name="AutoShape 138">
                  <a:extLst>
                    <a:ext uri="{FF2B5EF4-FFF2-40B4-BE49-F238E27FC236}">
                      <a16:creationId xmlns:a16="http://schemas.microsoft.com/office/drawing/2014/main" id="{B05A6826-6C81-4AA8-8B2B-EE0F736935BB}"/>
                    </a:ext>
                  </a:extLst>
                </p:cNvPr>
                <p:cNvSpPr>
                  <a:spLocks noChangeAspect="1" noChangeArrowheads="1" noTextEdit="1"/>
                </p:cNvSpPr>
                <p:nvPr/>
              </p:nvSpPr>
              <p:spPr bwMode="auto">
                <a:xfrm>
                  <a:off x="410" y="2822"/>
                  <a:ext cx="312"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Rectangle 140">
                  <a:extLst>
                    <a:ext uri="{FF2B5EF4-FFF2-40B4-BE49-F238E27FC236}">
                      <a16:creationId xmlns:a16="http://schemas.microsoft.com/office/drawing/2014/main" id="{0CB318DE-BD48-4EE9-92FB-16B7D3A1D647}"/>
                    </a:ext>
                  </a:extLst>
                </p:cNvPr>
                <p:cNvSpPr>
                  <a:spLocks noChangeArrowheads="1"/>
                </p:cNvSpPr>
                <p:nvPr/>
              </p:nvSpPr>
              <p:spPr bwMode="auto">
                <a:xfrm>
                  <a:off x="410" y="2822"/>
                  <a:ext cx="312" cy="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Rectangle 141">
                  <a:extLst>
                    <a:ext uri="{FF2B5EF4-FFF2-40B4-BE49-F238E27FC236}">
                      <a16:creationId xmlns:a16="http://schemas.microsoft.com/office/drawing/2014/main" id="{8C936918-EE23-4923-A9A3-299748743B37}"/>
                    </a:ext>
                  </a:extLst>
                </p:cNvPr>
                <p:cNvSpPr>
                  <a:spLocks noChangeArrowheads="1"/>
                </p:cNvSpPr>
                <p:nvPr/>
              </p:nvSpPr>
              <p:spPr bwMode="auto">
                <a:xfrm>
                  <a:off x="410" y="2851"/>
                  <a:ext cx="312" cy="205"/>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Oval 142">
                  <a:extLst>
                    <a:ext uri="{FF2B5EF4-FFF2-40B4-BE49-F238E27FC236}">
                      <a16:creationId xmlns:a16="http://schemas.microsoft.com/office/drawing/2014/main" id="{F67DD3A6-3342-4EE6-977A-F4CB93C18B8D}"/>
                    </a:ext>
                  </a:extLst>
                </p:cNvPr>
                <p:cNvSpPr>
                  <a:spLocks noChangeArrowheads="1"/>
                </p:cNvSpPr>
                <p:nvPr/>
              </p:nvSpPr>
              <p:spPr bwMode="auto">
                <a:xfrm>
                  <a:off x="420" y="2832"/>
                  <a:ext cx="10" cy="1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Oval 143">
                  <a:extLst>
                    <a:ext uri="{FF2B5EF4-FFF2-40B4-BE49-F238E27FC236}">
                      <a16:creationId xmlns:a16="http://schemas.microsoft.com/office/drawing/2014/main" id="{1E4FBFE4-4962-461F-9DD8-5922A538EE44}"/>
                    </a:ext>
                  </a:extLst>
                </p:cNvPr>
                <p:cNvSpPr>
                  <a:spLocks noChangeArrowheads="1"/>
                </p:cNvSpPr>
                <p:nvPr/>
              </p:nvSpPr>
              <p:spPr bwMode="auto">
                <a:xfrm>
                  <a:off x="434" y="2832"/>
                  <a:ext cx="10" cy="1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Oval 144">
                  <a:extLst>
                    <a:ext uri="{FF2B5EF4-FFF2-40B4-BE49-F238E27FC236}">
                      <a16:creationId xmlns:a16="http://schemas.microsoft.com/office/drawing/2014/main" id="{E86613D0-49A3-4545-8518-BFC32FC379B7}"/>
                    </a:ext>
                  </a:extLst>
                </p:cNvPr>
                <p:cNvSpPr>
                  <a:spLocks noChangeArrowheads="1"/>
                </p:cNvSpPr>
                <p:nvPr/>
              </p:nvSpPr>
              <p:spPr bwMode="auto">
                <a:xfrm>
                  <a:off x="449" y="2832"/>
                  <a:ext cx="10" cy="1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6" name="Group 185">
                <a:extLst>
                  <a:ext uri="{FF2B5EF4-FFF2-40B4-BE49-F238E27FC236}">
                    <a16:creationId xmlns:a16="http://schemas.microsoft.com/office/drawing/2014/main" id="{E6288ABA-D3B8-4D9F-BC41-DC52EBF549E2}"/>
                  </a:ext>
                </a:extLst>
              </p:cNvPr>
              <p:cNvGrpSpPr/>
              <p:nvPr/>
            </p:nvGrpSpPr>
            <p:grpSpPr>
              <a:xfrm>
                <a:off x="11027666" y="5113040"/>
                <a:ext cx="246484" cy="165407"/>
                <a:chOff x="10415588" y="3435935"/>
                <a:chExt cx="742950" cy="498573"/>
              </a:xfrm>
            </p:grpSpPr>
            <p:sp>
              <p:nvSpPr>
                <p:cNvPr id="187" name="Freeform: Shape 186">
                  <a:extLst>
                    <a:ext uri="{FF2B5EF4-FFF2-40B4-BE49-F238E27FC236}">
                      <a16:creationId xmlns:a16="http://schemas.microsoft.com/office/drawing/2014/main" id="{12D9BBFF-2C07-42C0-A641-296C6E9127CA}"/>
                    </a:ext>
                  </a:extLst>
                </p:cNvPr>
                <p:cNvSpPr>
                  <a:spLocks/>
                </p:cNvSpPr>
                <p:nvPr/>
              </p:nvSpPr>
              <p:spPr bwMode="auto">
                <a:xfrm>
                  <a:off x="10415588" y="3435935"/>
                  <a:ext cx="247650" cy="309562"/>
                </a:xfrm>
                <a:custGeom>
                  <a:avLst/>
                  <a:gdLst>
                    <a:gd name="connsiteX0" fmla="*/ 124006 w 247650"/>
                    <a:gd name="connsiteY0" fmla="*/ 169862 h 309562"/>
                    <a:gd name="connsiteX1" fmla="*/ 247650 w 247650"/>
                    <a:gd name="connsiteY1" fmla="*/ 293919 h 309562"/>
                    <a:gd name="connsiteX2" fmla="*/ 247650 w 247650"/>
                    <a:gd name="connsiteY2" fmla="*/ 309562 h 309562"/>
                    <a:gd name="connsiteX3" fmla="*/ 0 w 247650"/>
                    <a:gd name="connsiteY3" fmla="*/ 309562 h 309562"/>
                    <a:gd name="connsiteX4" fmla="*/ 0 w 247650"/>
                    <a:gd name="connsiteY4" fmla="*/ 293919 h 309562"/>
                    <a:gd name="connsiteX5" fmla="*/ 124006 w 247650"/>
                    <a:gd name="connsiteY5" fmla="*/ 169862 h 309562"/>
                    <a:gd name="connsiteX6" fmla="*/ 123825 w 247650"/>
                    <a:gd name="connsiteY6" fmla="*/ 0 h 309562"/>
                    <a:gd name="connsiteX7" fmla="*/ 193675 w 247650"/>
                    <a:gd name="connsiteY7" fmla="*/ 69850 h 309562"/>
                    <a:gd name="connsiteX8" fmla="*/ 123825 w 247650"/>
                    <a:gd name="connsiteY8" fmla="*/ 139700 h 309562"/>
                    <a:gd name="connsiteX9" fmla="*/ 53975 w 247650"/>
                    <a:gd name="connsiteY9" fmla="*/ 69850 h 309562"/>
                    <a:gd name="connsiteX10" fmla="*/ 123825 w 247650"/>
                    <a:gd name="connsiteY10" fmla="*/ 0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2">
                      <a:moveTo>
                        <a:pt x="124006" y="169862"/>
                      </a:moveTo>
                      <a:cubicBezTo>
                        <a:pt x="192174" y="169862"/>
                        <a:pt x="247650" y="225524"/>
                        <a:pt x="247650" y="293919"/>
                      </a:cubicBezTo>
                      <a:cubicBezTo>
                        <a:pt x="247650" y="309562"/>
                        <a:pt x="247650" y="309562"/>
                        <a:pt x="247650" y="309562"/>
                      </a:cubicBezTo>
                      <a:cubicBezTo>
                        <a:pt x="0" y="309562"/>
                        <a:pt x="0" y="309562"/>
                        <a:pt x="0" y="309562"/>
                      </a:cubicBezTo>
                      <a:cubicBezTo>
                        <a:pt x="0" y="293919"/>
                        <a:pt x="0" y="293919"/>
                        <a:pt x="0" y="293919"/>
                      </a:cubicBezTo>
                      <a:cubicBezTo>
                        <a:pt x="0" y="225524"/>
                        <a:pt x="55477" y="169862"/>
                        <a:pt x="124006" y="169862"/>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88" name="Freeform: Shape 187">
                  <a:extLst>
                    <a:ext uri="{FF2B5EF4-FFF2-40B4-BE49-F238E27FC236}">
                      <a16:creationId xmlns:a16="http://schemas.microsoft.com/office/drawing/2014/main" id="{9F63C192-3070-461A-A11D-EC02E4EAFC2B}"/>
                    </a:ext>
                  </a:extLst>
                </p:cNvPr>
                <p:cNvSpPr>
                  <a:spLocks/>
                </p:cNvSpPr>
                <p:nvPr/>
              </p:nvSpPr>
              <p:spPr bwMode="auto">
                <a:xfrm>
                  <a:off x="10663238" y="3624944"/>
                  <a:ext cx="247650" cy="309564"/>
                </a:xfrm>
                <a:custGeom>
                  <a:avLst/>
                  <a:gdLst>
                    <a:gd name="connsiteX0" fmla="*/ 123644 w 247650"/>
                    <a:gd name="connsiteY0" fmla="*/ 169863 h 309563"/>
                    <a:gd name="connsiteX1" fmla="*/ 247650 w 247650"/>
                    <a:gd name="connsiteY1" fmla="*/ 293920 h 309563"/>
                    <a:gd name="connsiteX2" fmla="*/ 247650 w 247650"/>
                    <a:gd name="connsiteY2" fmla="*/ 309563 h 309563"/>
                    <a:gd name="connsiteX3" fmla="*/ 0 w 247650"/>
                    <a:gd name="connsiteY3" fmla="*/ 309563 h 309563"/>
                    <a:gd name="connsiteX4" fmla="*/ 0 w 247650"/>
                    <a:gd name="connsiteY4" fmla="*/ 293920 h 309563"/>
                    <a:gd name="connsiteX5" fmla="*/ 123644 w 247650"/>
                    <a:gd name="connsiteY5" fmla="*/ 169863 h 309563"/>
                    <a:gd name="connsiteX6" fmla="*/ 123825 w 247650"/>
                    <a:gd name="connsiteY6" fmla="*/ 0 h 309563"/>
                    <a:gd name="connsiteX7" fmla="*/ 193675 w 247650"/>
                    <a:gd name="connsiteY7" fmla="*/ 69850 h 309563"/>
                    <a:gd name="connsiteX8" fmla="*/ 123825 w 247650"/>
                    <a:gd name="connsiteY8" fmla="*/ 139700 h 309563"/>
                    <a:gd name="connsiteX9" fmla="*/ 53975 w 247650"/>
                    <a:gd name="connsiteY9" fmla="*/ 69850 h 309563"/>
                    <a:gd name="connsiteX10" fmla="*/ 123825 w 247650"/>
                    <a:gd name="connsiteY10"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3">
                      <a:moveTo>
                        <a:pt x="123644" y="169863"/>
                      </a:moveTo>
                      <a:cubicBezTo>
                        <a:pt x="192174" y="169863"/>
                        <a:pt x="247650" y="225525"/>
                        <a:pt x="247650" y="293920"/>
                      </a:cubicBezTo>
                      <a:cubicBezTo>
                        <a:pt x="247650" y="309563"/>
                        <a:pt x="247650" y="309563"/>
                        <a:pt x="247650" y="309563"/>
                      </a:cubicBezTo>
                      <a:cubicBezTo>
                        <a:pt x="0" y="309563"/>
                        <a:pt x="0" y="309563"/>
                        <a:pt x="0" y="309563"/>
                      </a:cubicBezTo>
                      <a:cubicBezTo>
                        <a:pt x="0" y="293920"/>
                        <a:pt x="0" y="293920"/>
                        <a:pt x="0" y="293920"/>
                      </a:cubicBezTo>
                      <a:cubicBezTo>
                        <a:pt x="0" y="225525"/>
                        <a:pt x="55476" y="169863"/>
                        <a:pt x="123644" y="169863"/>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89" name="Freeform: Shape 188">
                  <a:extLst>
                    <a:ext uri="{FF2B5EF4-FFF2-40B4-BE49-F238E27FC236}">
                      <a16:creationId xmlns:a16="http://schemas.microsoft.com/office/drawing/2014/main" id="{3E749127-6553-4C9A-A27C-0AB04DFC5793}"/>
                    </a:ext>
                  </a:extLst>
                </p:cNvPr>
                <p:cNvSpPr>
                  <a:spLocks/>
                </p:cNvSpPr>
                <p:nvPr/>
              </p:nvSpPr>
              <p:spPr bwMode="auto">
                <a:xfrm>
                  <a:off x="10910888" y="3435935"/>
                  <a:ext cx="247650" cy="309562"/>
                </a:xfrm>
                <a:custGeom>
                  <a:avLst/>
                  <a:gdLst>
                    <a:gd name="connsiteX0" fmla="*/ 124006 w 247650"/>
                    <a:gd name="connsiteY0" fmla="*/ 169862 h 309562"/>
                    <a:gd name="connsiteX1" fmla="*/ 247650 w 247650"/>
                    <a:gd name="connsiteY1" fmla="*/ 293919 h 309562"/>
                    <a:gd name="connsiteX2" fmla="*/ 247650 w 247650"/>
                    <a:gd name="connsiteY2" fmla="*/ 309562 h 309562"/>
                    <a:gd name="connsiteX3" fmla="*/ 0 w 247650"/>
                    <a:gd name="connsiteY3" fmla="*/ 309562 h 309562"/>
                    <a:gd name="connsiteX4" fmla="*/ 0 w 247650"/>
                    <a:gd name="connsiteY4" fmla="*/ 293919 h 309562"/>
                    <a:gd name="connsiteX5" fmla="*/ 124006 w 247650"/>
                    <a:gd name="connsiteY5" fmla="*/ 169862 h 309562"/>
                    <a:gd name="connsiteX6" fmla="*/ 123825 w 247650"/>
                    <a:gd name="connsiteY6" fmla="*/ 0 h 309562"/>
                    <a:gd name="connsiteX7" fmla="*/ 193675 w 247650"/>
                    <a:gd name="connsiteY7" fmla="*/ 69850 h 309562"/>
                    <a:gd name="connsiteX8" fmla="*/ 123825 w 247650"/>
                    <a:gd name="connsiteY8" fmla="*/ 139700 h 309562"/>
                    <a:gd name="connsiteX9" fmla="*/ 53975 w 247650"/>
                    <a:gd name="connsiteY9" fmla="*/ 69850 h 309562"/>
                    <a:gd name="connsiteX10" fmla="*/ 123825 w 247650"/>
                    <a:gd name="connsiteY10" fmla="*/ 0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2">
                      <a:moveTo>
                        <a:pt x="124006" y="169862"/>
                      </a:moveTo>
                      <a:cubicBezTo>
                        <a:pt x="192174" y="169862"/>
                        <a:pt x="247650" y="225524"/>
                        <a:pt x="247650" y="293919"/>
                      </a:cubicBezTo>
                      <a:cubicBezTo>
                        <a:pt x="247650" y="309562"/>
                        <a:pt x="247650" y="309562"/>
                        <a:pt x="247650" y="309562"/>
                      </a:cubicBezTo>
                      <a:cubicBezTo>
                        <a:pt x="0" y="309562"/>
                        <a:pt x="0" y="309562"/>
                        <a:pt x="0" y="309562"/>
                      </a:cubicBezTo>
                      <a:cubicBezTo>
                        <a:pt x="0" y="293919"/>
                        <a:pt x="0" y="293919"/>
                        <a:pt x="0" y="293919"/>
                      </a:cubicBezTo>
                      <a:cubicBezTo>
                        <a:pt x="0" y="225524"/>
                        <a:pt x="55477" y="169862"/>
                        <a:pt x="124006" y="169862"/>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grpSp>
      </p:grpSp>
      <p:grpSp>
        <p:nvGrpSpPr>
          <p:cNvPr id="196" name="Group 195">
            <a:extLst>
              <a:ext uri="{FF2B5EF4-FFF2-40B4-BE49-F238E27FC236}">
                <a16:creationId xmlns:a16="http://schemas.microsoft.com/office/drawing/2014/main" id="{E551D414-3742-4E26-807F-9F220C59218D}"/>
              </a:ext>
            </a:extLst>
          </p:cNvPr>
          <p:cNvGrpSpPr/>
          <p:nvPr/>
        </p:nvGrpSpPr>
        <p:grpSpPr>
          <a:xfrm>
            <a:off x="6861093" y="4966098"/>
            <a:ext cx="2120900" cy="738664"/>
            <a:chOff x="584200" y="1442043"/>
            <a:chExt cx="2120900" cy="738664"/>
          </a:xfrm>
        </p:grpSpPr>
        <p:sp>
          <p:nvSpPr>
            <p:cNvPr id="197" name="TextBox 196">
              <a:extLst>
                <a:ext uri="{FF2B5EF4-FFF2-40B4-BE49-F238E27FC236}">
                  <a16:creationId xmlns:a16="http://schemas.microsoft.com/office/drawing/2014/main" id="{538D8C32-5DC8-4BB9-84B2-E1DBD2FFBDFF}"/>
                </a:ext>
              </a:extLst>
            </p:cNvPr>
            <p:cNvSpPr txBox="1"/>
            <p:nvPr/>
          </p:nvSpPr>
          <p:spPr>
            <a:xfrm>
              <a:off x="1630015" y="1442043"/>
              <a:ext cx="1075085" cy="738664"/>
            </a:xfrm>
            <a:prstGeom prst="rect">
              <a:avLst/>
            </a:prstGeom>
            <a:noFill/>
          </p:spPr>
          <p:txBody>
            <a:bodyPr wrap="square" rtlCol="0">
              <a:spAutoFit/>
            </a:bodyPr>
            <a:lstStyle/>
            <a:p>
              <a:pPr marL="182880" indent="-182880" defTabSz="914377">
                <a:buFont typeface="Arial" panose="020B0604020202020204" pitchFamily="34" charset="0"/>
                <a:buChar char="•"/>
                <a:defRPr/>
              </a:pPr>
              <a:r>
                <a:rPr lang="en-GB" sz="1400"/>
                <a:t>Owner</a:t>
              </a:r>
            </a:p>
            <a:p>
              <a:pPr marL="182880" indent="-182880" defTabSz="914377">
                <a:buFont typeface="Arial" panose="020B0604020202020204" pitchFamily="34" charset="0"/>
                <a:buChar char="•"/>
                <a:defRPr/>
              </a:pPr>
              <a:r>
                <a:rPr lang="en-GB" sz="1400"/>
                <a:t>SMEs</a:t>
              </a:r>
            </a:p>
            <a:p>
              <a:pPr marL="182880" indent="-182880" defTabSz="914377">
                <a:buFont typeface="Arial" panose="020B0604020202020204" pitchFamily="34" charset="0"/>
                <a:buChar char="•"/>
                <a:defRPr/>
              </a:pPr>
              <a:r>
                <a:rPr lang="en-GB" sz="1400"/>
                <a:t>Steward</a:t>
              </a:r>
            </a:p>
          </p:txBody>
        </p:sp>
        <p:grpSp>
          <p:nvGrpSpPr>
            <p:cNvPr id="198" name="Group 197">
              <a:extLst>
                <a:ext uri="{FF2B5EF4-FFF2-40B4-BE49-F238E27FC236}">
                  <a16:creationId xmlns:a16="http://schemas.microsoft.com/office/drawing/2014/main" id="{C1BD65E8-879E-450F-BD31-8F13D2857D10}"/>
                </a:ext>
              </a:extLst>
            </p:cNvPr>
            <p:cNvGrpSpPr/>
            <p:nvPr/>
          </p:nvGrpSpPr>
          <p:grpSpPr>
            <a:xfrm>
              <a:off x="584200" y="1456299"/>
              <a:ext cx="927062" cy="695297"/>
              <a:chOff x="10970889" y="5044311"/>
              <a:chExt cx="359292" cy="269469"/>
            </a:xfrm>
          </p:grpSpPr>
          <p:grpSp>
            <p:nvGrpSpPr>
              <p:cNvPr id="199" name="Group 139">
                <a:extLst>
                  <a:ext uri="{FF2B5EF4-FFF2-40B4-BE49-F238E27FC236}">
                    <a16:creationId xmlns:a16="http://schemas.microsoft.com/office/drawing/2014/main" id="{4ACA3617-1BA1-455F-BAF5-CC2F5DF53373}"/>
                  </a:ext>
                </a:extLst>
              </p:cNvPr>
              <p:cNvGrpSpPr>
                <a:grpSpLocks noChangeAspect="1"/>
              </p:cNvGrpSpPr>
              <p:nvPr/>
            </p:nvGrpSpPr>
            <p:grpSpPr bwMode="auto">
              <a:xfrm>
                <a:off x="10970889" y="5044311"/>
                <a:ext cx="359292" cy="269469"/>
                <a:chOff x="410" y="2822"/>
                <a:chExt cx="312" cy="234"/>
              </a:xfrm>
            </p:grpSpPr>
            <p:sp>
              <p:nvSpPr>
                <p:cNvPr id="204" name="AutoShape 138">
                  <a:extLst>
                    <a:ext uri="{FF2B5EF4-FFF2-40B4-BE49-F238E27FC236}">
                      <a16:creationId xmlns:a16="http://schemas.microsoft.com/office/drawing/2014/main" id="{ADB7B8A2-486C-4B75-B825-2C96B1E20732}"/>
                    </a:ext>
                  </a:extLst>
                </p:cNvPr>
                <p:cNvSpPr>
                  <a:spLocks noChangeAspect="1" noChangeArrowheads="1" noTextEdit="1"/>
                </p:cNvSpPr>
                <p:nvPr/>
              </p:nvSpPr>
              <p:spPr bwMode="auto">
                <a:xfrm>
                  <a:off x="410" y="2822"/>
                  <a:ext cx="312"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Rectangle 140">
                  <a:extLst>
                    <a:ext uri="{FF2B5EF4-FFF2-40B4-BE49-F238E27FC236}">
                      <a16:creationId xmlns:a16="http://schemas.microsoft.com/office/drawing/2014/main" id="{77F403AE-5D39-411D-943A-098513798B78}"/>
                    </a:ext>
                  </a:extLst>
                </p:cNvPr>
                <p:cNvSpPr>
                  <a:spLocks noChangeArrowheads="1"/>
                </p:cNvSpPr>
                <p:nvPr/>
              </p:nvSpPr>
              <p:spPr bwMode="auto">
                <a:xfrm>
                  <a:off x="410" y="2822"/>
                  <a:ext cx="312" cy="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141">
                  <a:extLst>
                    <a:ext uri="{FF2B5EF4-FFF2-40B4-BE49-F238E27FC236}">
                      <a16:creationId xmlns:a16="http://schemas.microsoft.com/office/drawing/2014/main" id="{AF82202D-6B4D-4274-A45D-0DF765F3DE66}"/>
                    </a:ext>
                  </a:extLst>
                </p:cNvPr>
                <p:cNvSpPr>
                  <a:spLocks noChangeArrowheads="1"/>
                </p:cNvSpPr>
                <p:nvPr/>
              </p:nvSpPr>
              <p:spPr bwMode="auto">
                <a:xfrm>
                  <a:off x="410" y="2851"/>
                  <a:ext cx="312" cy="205"/>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142">
                  <a:extLst>
                    <a:ext uri="{FF2B5EF4-FFF2-40B4-BE49-F238E27FC236}">
                      <a16:creationId xmlns:a16="http://schemas.microsoft.com/office/drawing/2014/main" id="{C4DF6D44-6F16-496F-9643-8BA094BBC161}"/>
                    </a:ext>
                  </a:extLst>
                </p:cNvPr>
                <p:cNvSpPr>
                  <a:spLocks noChangeArrowheads="1"/>
                </p:cNvSpPr>
                <p:nvPr/>
              </p:nvSpPr>
              <p:spPr bwMode="auto">
                <a:xfrm>
                  <a:off x="420" y="2832"/>
                  <a:ext cx="10" cy="1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143">
                  <a:extLst>
                    <a:ext uri="{FF2B5EF4-FFF2-40B4-BE49-F238E27FC236}">
                      <a16:creationId xmlns:a16="http://schemas.microsoft.com/office/drawing/2014/main" id="{820279A5-F9E4-40C7-9F36-12FCFCB76F7A}"/>
                    </a:ext>
                  </a:extLst>
                </p:cNvPr>
                <p:cNvSpPr>
                  <a:spLocks noChangeArrowheads="1"/>
                </p:cNvSpPr>
                <p:nvPr/>
              </p:nvSpPr>
              <p:spPr bwMode="auto">
                <a:xfrm>
                  <a:off x="434" y="2832"/>
                  <a:ext cx="10" cy="1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144">
                  <a:extLst>
                    <a:ext uri="{FF2B5EF4-FFF2-40B4-BE49-F238E27FC236}">
                      <a16:creationId xmlns:a16="http://schemas.microsoft.com/office/drawing/2014/main" id="{4E963A78-4668-474E-AA88-43111483D3CC}"/>
                    </a:ext>
                  </a:extLst>
                </p:cNvPr>
                <p:cNvSpPr>
                  <a:spLocks noChangeArrowheads="1"/>
                </p:cNvSpPr>
                <p:nvPr/>
              </p:nvSpPr>
              <p:spPr bwMode="auto">
                <a:xfrm>
                  <a:off x="449" y="2832"/>
                  <a:ext cx="10" cy="1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00" name="Group 199">
                <a:extLst>
                  <a:ext uri="{FF2B5EF4-FFF2-40B4-BE49-F238E27FC236}">
                    <a16:creationId xmlns:a16="http://schemas.microsoft.com/office/drawing/2014/main" id="{828EFF06-5BBE-4F51-9EB2-7A1B79AA1DEB}"/>
                  </a:ext>
                </a:extLst>
              </p:cNvPr>
              <p:cNvGrpSpPr/>
              <p:nvPr/>
            </p:nvGrpSpPr>
            <p:grpSpPr>
              <a:xfrm>
                <a:off x="11027666" y="5113040"/>
                <a:ext cx="246484" cy="165407"/>
                <a:chOff x="10415588" y="3435935"/>
                <a:chExt cx="742950" cy="498573"/>
              </a:xfrm>
            </p:grpSpPr>
            <p:sp>
              <p:nvSpPr>
                <p:cNvPr id="201" name="Freeform: Shape 200">
                  <a:extLst>
                    <a:ext uri="{FF2B5EF4-FFF2-40B4-BE49-F238E27FC236}">
                      <a16:creationId xmlns:a16="http://schemas.microsoft.com/office/drawing/2014/main" id="{A193E48C-88DF-4582-A360-80389D5E0797}"/>
                    </a:ext>
                  </a:extLst>
                </p:cNvPr>
                <p:cNvSpPr>
                  <a:spLocks/>
                </p:cNvSpPr>
                <p:nvPr/>
              </p:nvSpPr>
              <p:spPr bwMode="auto">
                <a:xfrm>
                  <a:off x="10415588" y="3435935"/>
                  <a:ext cx="247650" cy="309562"/>
                </a:xfrm>
                <a:custGeom>
                  <a:avLst/>
                  <a:gdLst>
                    <a:gd name="connsiteX0" fmla="*/ 124006 w 247650"/>
                    <a:gd name="connsiteY0" fmla="*/ 169862 h 309562"/>
                    <a:gd name="connsiteX1" fmla="*/ 247650 w 247650"/>
                    <a:gd name="connsiteY1" fmla="*/ 293919 h 309562"/>
                    <a:gd name="connsiteX2" fmla="*/ 247650 w 247650"/>
                    <a:gd name="connsiteY2" fmla="*/ 309562 h 309562"/>
                    <a:gd name="connsiteX3" fmla="*/ 0 w 247650"/>
                    <a:gd name="connsiteY3" fmla="*/ 309562 h 309562"/>
                    <a:gd name="connsiteX4" fmla="*/ 0 w 247650"/>
                    <a:gd name="connsiteY4" fmla="*/ 293919 h 309562"/>
                    <a:gd name="connsiteX5" fmla="*/ 124006 w 247650"/>
                    <a:gd name="connsiteY5" fmla="*/ 169862 h 309562"/>
                    <a:gd name="connsiteX6" fmla="*/ 123825 w 247650"/>
                    <a:gd name="connsiteY6" fmla="*/ 0 h 309562"/>
                    <a:gd name="connsiteX7" fmla="*/ 193675 w 247650"/>
                    <a:gd name="connsiteY7" fmla="*/ 69850 h 309562"/>
                    <a:gd name="connsiteX8" fmla="*/ 123825 w 247650"/>
                    <a:gd name="connsiteY8" fmla="*/ 139700 h 309562"/>
                    <a:gd name="connsiteX9" fmla="*/ 53975 w 247650"/>
                    <a:gd name="connsiteY9" fmla="*/ 69850 h 309562"/>
                    <a:gd name="connsiteX10" fmla="*/ 123825 w 247650"/>
                    <a:gd name="connsiteY10" fmla="*/ 0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2">
                      <a:moveTo>
                        <a:pt x="124006" y="169862"/>
                      </a:moveTo>
                      <a:cubicBezTo>
                        <a:pt x="192174" y="169862"/>
                        <a:pt x="247650" y="225524"/>
                        <a:pt x="247650" y="293919"/>
                      </a:cubicBezTo>
                      <a:cubicBezTo>
                        <a:pt x="247650" y="309562"/>
                        <a:pt x="247650" y="309562"/>
                        <a:pt x="247650" y="309562"/>
                      </a:cubicBezTo>
                      <a:cubicBezTo>
                        <a:pt x="0" y="309562"/>
                        <a:pt x="0" y="309562"/>
                        <a:pt x="0" y="309562"/>
                      </a:cubicBezTo>
                      <a:cubicBezTo>
                        <a:pt x="0" y="293919"/>
                        <a:pt x="0" y="293919"/>
                        <a:pt x="0" y="293919"/>
                      </a:cubicBezTo>
                      <a:cubicBezTo>
                        <a:pt x="0" y="225524"/>
                        <a:pt x="55477" y="169862"/>
                        <a:pt x="124006" y="169862"/>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202" name="Freeform: Shape 201">
                  <a:extLst>
                    <a:ext uri="{FF2B5EF4-FFF2-40B4-BE49-F238E27FC236}">
                      <a16:creationId xmlns:a16="http://schemas.microsoft.com/office/drawing/2014/main" id="{34D12EF4-F30C-462E-8CA5-8E823434D44A}"/>
                    </a:ext>
                  </a:extLst>
                </p:cNvPr>
                <p:cNvSpPr>
                  <a:spLocks/>
                </p:cNvSpPr>
                <p:nvPr/>
              </p:nvSpPr>
              <p:spPr bwMode="auto">
                <a:xfrm>
                  <a:off x="10663238" y="3624944"/>
                  <a:ext cx="247650" cy="309564"/>
                </a:xfrm>
                <a:custGeom>
                  <a:avLst/>
                  <a:gdLst>
                    <a:gd name="connsiteX0" fmla="*/ 123644 w 247650"/>
                    <a:gd name="connsiteY0" fmla="*/ 169863 h 309563"/>
                    <a:gd name="connsiteX1" fmla="*/ 247650 w 247650"/>
                    <a:gd name="connsiteY1" fmla="*/ 293920 h 309563"/>
                    <a:gd name="connsiteX2" fmla="*/ 247650 w 247650"/>
                    <a:gd name="connsiteY2" fmla="*/ 309563 h 309563"/>
                    <a:gd name="connsiteX3" fmla="*/ 0 w 247650"/>
                    <a:gd name="connsiteY3" fmla="*/ 309563 h 309563"/>
                    <a:gd name="connsiteX4" fmla="*/ 0 w 247650"/>
                    <a:gd name="connsiteY4" fmla="*/ 293920 h 309563"/>
                    <a:gd name="connsiteX5" fmla="*/ 123644 w 247650"/>
                    <a:gd name="connsiteY5" fmla="*/ 169863 h 309563"/>
                    <a:gd name="connsiteX6" fmla="*/ 123825 w 247650"/>
                    <a:gd name="connsiteY6" fmla="*/ 0 h 309563"/>
                    <a:gd name="connsiteX7" fmla="*/ 193675 w 247650"/>
                    <a:gd name="connsiteY7" fmla="*/ 69850 h 309563"/>
                    <a:gd name="connsiteX8" fmla="*/ 123825 w 247650"/>
                    <a:gd name="connsiteY8" fmla="*/ 139700 h 309563"/>
                    <a:gd name="connsiteX9" fmla="*/ 53975 w 247650"/>
                    <a:gd name="connsiteY9" fmla="*/ 69850 h 309563"/>
                    <a:gd name="connsiteX10" fmla="*/ 123825 w 247650"/>
                    <a:gd name="connsiteY10"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3">
                      <a:moveTo>
                        <a:pt x="123644" y="169863"/>
                      </a:moveTo>
                      <a:cubicBezTo>
                        <a:pt x="192174" y="169863"/>
                        <a:pt x="247650" y="225525"/>
                        <a:pt x="247650" y="293920"/>
                      </a:cubicBezTo>
                      <a:cubicBezTo>
                        <a:pt x="247650" y="309563"/>
                        <a:pt x="247650" y="309563"/>
                        <a:pt x="247650" y="309563"/>
                      </a:cubicBezTo>
                      <a:cubicBezTo>
                        <a:pt x="0" y="309563"/>
                        <a:pt x="0" y="309563"/>
                        <a:pt x="0" y="309563"/>
                      </a:cubicBezTo>
                      <a:cubicBezTo>
                        <a:pt x="0" y="293920"/>
                        <a:pt x="0" y="293920"/>
                        <a:pt x="0" y="293920"/>
                      </a:cubicBezTo>
                      <a:cubicBezTo>
                        <a:pt x="0" y="225525"/>
                        <a:pt x="55476" y="169863"/>
                        <a:pt x="123644" y="169863"/>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203" name="Freeform: Shape 202">
                  <a:extLst>
                    <a:ext uri="{FF2B5EF4-FFF2-40B4-BE49-F238E27FC236}">
                      <a16:creationId xmlns:a16="http://schemas.microsoft.com/office/drawing/2014/main" id="{57364423-66DF-41CC-82FD-77C98535DCA3}"/>
                    </a:ext>
                  </a:extLst>
                </p:cNvPr>
                <p:cNvSpPr>
                  <a:spLocks/>
                </p:cNvSpPr>
                <p:nvPr/>
              </p:nvSpPr>
              <p:spPr bwMode="auto">
                <a:xfrm>
                  <a:off x="10910888" y="3435935"/>
                  <a:ext cx="247650" cy="309562"/>
                </a:xfrm>
                <a:custGeom>
                  <a:avLst/>
                  <a:gdLst>
                    <a:gd name="connsiteX0" fmla="*/ 124006 w 247650"/>
                    <a:gd name="connsiteY0" fmla="*/ 169862 h 309562"/>
                    <a:gd name="connsiteX1" fmla="*/ 247650 w 247650"/>
                    <a:gd name="connsiteY1" fmla="*/ 293919 h 309562"/>
                    <a:gd name="connsiteX2" fmla="*/ 247650 w 247650"/>
                    <a:gd name="connsiteY2" fmla="*/ 309562 h 309562"/>
                    <a:gd name="connsiteX3" fmla="*/ 0 w 247650"/>
                    <a:gd name="connsiteY3" fmla="*/ 309562 h 309562"/>
                    <a:gd name="connsiteX4" fmla="*/ 0 w 247650"/>
                    <a:gd name="connsiteY4" fmla="*/ 293919 h 309562"/>
                    <a:gd name="connsiteX5" fmla="*/ 124006 w 247650"/>
                    <a:gd name="connsiteY5" fmla="*/ 169862 h 309562"/>
                    <a:gd name="connsiteX6" fmla="*/ 123825 w 247650"/>
                    <a:gd name="connsiteY6" fmla="*/ 0 h 309562"/>
                    <a:gd name="connsiteX7" fmla="*/ 193675 w 247650"/>
                    <a:gd name="connsiteY7" fmla="*/ 69850 h 309562"/>
                    <a:gd name="connsiteX8" fmla="*/ 123825 w 247650"/>
                    <a:gd name="connsiteY8" fmla="*/ 139700 h 309562"/>
                    <a:gd name="connsiteX9" fmla="*/ 53975 w 247650"/>
                    <a:gd name="connsiteY9" fmla="*/ 69850 h 309562"/>
                    <a:gd name="connsiteX10" fmla="*/ 123825 w 247650"/>
                    <a:gd name="connsiteY10" fmla="*/ 0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2">
                      <a:moveTo>
                        <a:pt x="124006" y="169862"/>
                      </a:moveTo>
                      <a:cubicBezTo>
                        <a:pt x="192174" y="169862"/>
                        <a:pt x="247650" y="225524"/>
                        <a:pt x="247650" y="293919"/>
                      </a:cubicBezTo>
                      <a:cubicBezTo>
                        <a:pt x="247650" y="309562"/>
                        <a:pt x="247650" y="309562"/>
                        <a:pt x="247650" y="309562"/>
                      </a:cubicBezTo>
                      <a:cubicBezTo>
                        <a:pt x="0" y="309562"/>
                        <a:pt x="0" y="309562"/>
                        <a:pt x="0" y="309562"/>
                      </a:cubicBezTo>
                      <a:cubicBezTo>
                        <a:pt x="0" y="293919"/>
                        <a:pt x="0" y="293919"/>
                        <a:pt x="0" y="293919"/>
                      </a:cubicBezTo>
                      <a:cubicBezTo>
                        <a:pt x="0" y="225524"/>
                        <a:pt x="55477" y="169862"/>
                        <a:pt x="124006" y="169862"/>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grpSp>
      </p:grpSp>
      <p:sp>
        <p:nvSpPr>
          <p:cNvPr id="10" name="Rectangle 9">
            <a:extLst>
              <a:ext uri="{FF2B5EF4-FFF2-40B4-BE49-F238E27FC236}">
                <a16:creationId xmlns:a16="http://schemas.microsoft.com/office/drawing/2014/main" id="{A9027FBE-242D-43AA-8481-054AA3B1115C}"/>
              </a:ext>
            </a:extLst>
          </p:cNvPr>
          <p:cNvSpPr/>
          <p:nvPr/>
        </p:nvSpPr>
        <p:spPr bwMode="auto">
          <a:xfrm>
            <a:off x="2346145" y="2640313"/>
            <a:ext cx="2640137" cy="1048506"/>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914400 w 1005840"/>
              <a:gd name="connsiteY0" fmla="*/ 0 h 914400"/>
              <a:gd name="connsiteX1" fmla="*/ 914400 w 1005840"/>
              <a:gd name="connsiteY1" fmla="*/ 914400 h 914400"/>
              <a:gd name="connsiteX2" fmla="*/ 0 w 1005840"/>
              <a:gd name="connsiteY2" fmla="*/ 914400 h 914400"/>
              <a:gd name="connsiteX3" fmla="*/ 0 w 1005840"/>
              <a:gd name="connsiteY3" fmla="*/ 0 h 914400"/>
              <a:gd name="connsiteX4" fmla="*/ 1005840 w 1005840"/>
              <a:gd name="connsiteY4" fmla="*/ 91440 h 914400"/>
              <a:gd name="connsiteX0" fmla="*/ 914400 w 914400"/>
              <a:gd name="connsiteY0" fmla="*/ 0 h 914400"/>
              <a:gd name="connsiteX1" fmla="*/ 914400 w 914400"/>
              <a:gd name="connsiteY1" fmla="*/ 914400 h 914400"/>
              <a:gd name="connsiteX2" fmla="*/ 0 w 914400"/>
              <a:gd name="connsiteY2" fmla="*/ 914400 h 914400"/>
              <a:gd name="connsiteX3" fmla="*/ 0 w 914400"/>
              <a:gd name="connsiteY3" fmla="*/ 0 h 914400"/>
              <a:gd name="connsiteX0" fmla="*/ 914400 w 914400"/>
              <a:gd name="connsiteY0" fmla="*/ 914400 h 914400"/>
              <a:gd name="connsiteX1" fmla="*/ 0 w 914400"/>
              <a:gd name="connsiteY1" fmla="*/ 914400 h 914400"/>
              <a:gd name="connsiteX2" fmla="*/ 0 w 914400"/>
              <a:gd name="connsiteY2" fmla="*/ 0 h 914400"/>
            </a:gdLst>
            <a:ahLst/>
            <a:cxnLst>
              <a:cxn ang="0">
                <a:pos x="connsiteX0" y="connsiteY0"/>
              </a:cxn>
              <a:cxn ang="0">
                <a:pos x="connsiteX1" y="connsiteY1"/>
              </a:cxn>
              <a:cxn ang="0">
                <a:pos x="connsiteX2" y="connsiteY2"/>
              </a:cxn>
            </a:cxnLst>
            <a:rect l="l" t="t" r="r" b="b"/>
            <a:pathLst>
              <a:path w="914400" h="914400">
                <a:moveTo>
                  <a:pt x="914400" y="914400"/>
                </a:moveTo>
                <a:lnTo>
                  <a:pt x="0" y="914400"/>
                </a:lnTo>
                <a:lnTo>
                  <a:pt x="0" y="0"/>
                </a:lnTo>
              </a:path>
            </a:pathLst>
          </a:custGeom>
          <a:noFill/>
          <a:ln w="12700">
            <a:solidFill>
              <a:schemeClr val="tx1"/>
            </a:solidFill>
            <a:headEnd type="triangl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210" name="Rectangle 9">
            <a:extLst>
              <a:ext uri="{FF2B5EF4-FFF2-40B4-BE49-F238E27FC236}">
                <a16:creationId xmlns:a16="http://schemas.microsoft.com/office/drawing/2014/main" id="{CA57CC9C-573F-4C05-A025-7A691EFFDC55}"/>
              </a:ext>
            </a:extLst>
          </p:cNvPr>
          <p:cNvSpPr/>
          <p:nvPr/>
        </p:nvSpPr>
        <p:spPr bwMode="auto">
          <a:xfrm flipH="1">
            <a:off x="7185025" y="2640313"/>
            <a:ext cx="2596692" cy="1048506"/>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914400 w 1005840"/>
              <a:gd name="connsiteY0" fmla="*/ 0 h 914400"/>
              <a:gd name="connsiteX1" fmla="*/ 914400 w 1005840"/>
              <a:gd name="connsiteY1" fmla="*/ 914400 h 914400"/>
              <a:gd name="connsiteX2" fmla="*/ 0 w 1005840"/>
              <a:gd name="connsiteY2" fmla="*/ 914400 h 914400"/>
              <a:gd name="connsiteX3" fmla="*/ 0 w 1005840"/>
              <a:gd name="connsiteY3" fmla="*/ 0 h 914400"/>
              <a:gd name="connsiteX4" fmla="*/ 1005840 w 1005840"/>
              <a:gd name="connsiteY4" fmla="*/ 91440 h 914400"/>
              <a:gd name="connsiteX0" fmla="*/ 914400 w 914400"/>
              <a:gd name="connsiteY0" fmla="*/ 0 h 914400"/>
              <a:gd name="connsiteX1" fmla="*/ 914400 w 914400"/>
              <a:gd name="connsiteY1" fmla="*/ 914400 h 914400"/>
              <a:gd name="connsiteX2" fmla="*/ 0 w 914400"/>
              <a:gd name="connsiteY2" fmla="*/ 914400 h 914400"/>
              <a:gd name="connsiteX3" fmla="*/ 0 w 914400"/>
              <a:gd name="connsiteY3" fmla="*/ 0 h 914400"/>
              <a:gd name="connsiteX0" fmla="*/ 914400 w 914400"/>
              <a:gd name="connsiteY0" fmla="*/ 914400 h 914400"/>
              <a:gd name="connsiteX1" fmla="*/ 0 w 914400"/>
              <a:gd name="connsiteY1" fmla="*/ 914400 h 914400"/>
              <a:gd name="connsiteX2" fmla="*/ 0 w 914400"/>
              <a:gd name="connsiteY2" fmla="*/ 0 h 914400"/>
            </a:gdLst>
            <a:ahLst/>
            <a:cxnLst>
              <a:cxn ang="0">
                <a:pos x="connsiteX0" y="connsiteY0"/>
              </a:cxn>
              <a:cxn ang="0">
                <a:pos x="connsiteX1" y="connsiteY1"/>
              </a:cxn>
              <a:cxn ang="0">
                <a:pos x="connsiteX2" y="connsiteY2"/>
              </a:cxn>
            </a:cxnLst>
            <a:rect l="l" t="t" r="r" b="b"/>
            <a:pathLst>
              <a:path w="914400" h="914400">
                <a:moveTo>
                  <a:pt x="914400" y="914400"/>
                </a:moveTo>
                <a:lnTo>
                  <a:pt x="0" y="914400"/>
                </a:lnTo>
                <a:lnTo>
                  <a:pt x="0" y="0"/>
                </a:lnTo>
              </a:path>
            </a:pathLst>
          </a:custGeom>
          <a:noFill/>
          <a:ln w="12700">
            <a:solidFill>
              <a:schemeClr val="tx1"/>
            </a:solidFill>
            <a:headEnd type="triangl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211" name="Rectangle 9">
            <a:extLst>
              <a:ext uri="{FF2B5EF4-FFF2-40B4-BE49-F238E27FC236}">
                <a16:creationId xmlns:a16="http://schemas.microsoft.com/office/drawing/2014/main" id="{D8583C88-0C7B-4E99-8320-BCF0391A4CCB}"/>
              </a:ext>
            </a:extLst>
          </p:cNvPr>
          <p:cNvSpPr/>
          <p:nvPr/>
        </p:nvSpPr>
        <p:spPr bwMode="auto">
          <a:xfrm flipH="1" flipV="1">
            <a:off x="7185024" y="4490069"/>
            <a:ext cx="1192357" cy="436495"/>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914400 w 1005840"/>
              <a:gd name="connsiteY0" fmla="*/ 0 h 914400"/>
              <a:gd name="connsiteX1" fmla="*/ 914400 w 1005840"/>
              <a:gd name="connsiteY1" fmla="*/ 914400 h 914400"/>
              <a:gd name="connsiteX2" fmla="*/ 0 w 1005840"/>
              <a:gd name="connsiteY2" fmla="*/ 914400 h 914400"/>
              <a:gd name="connsiteX3" fmla="*/ 0 w 1005840"/>
              <a:gd name="connsiteY3" fmla="*/ 0 h 914400"/>
              <a:gd name="connsiteX4" fmla="*/ 1005840 w 1005840"/>
              <a:gd name="connsiteY4" fmla="*/ 91440 h 914400"/>
              <a:gd name="connsiteX0" fmla="*/ 914400 w 914400"/>
              <a:gd name="connsiteY0" fmla="*/ 0 h 914400"/>
              <a:gd name="connsiteX1" fmla="*/ 914400 w 914400"/>
              <a:gd name="connsiteY1" fmla="*/ 914400 h 914400"/>
              <a:gd name="connsiteX2" fmla="*/ 0 w 914400"/>
              <a:gd name="connsiteY2" fmla="*/ 914400 h 914400"/>
              <a:gd name="connsiteX3" fmla="*/ 0 w 914400"/>
              <a:gd name="connsiteY3" fmla="*/ 0 h 914400"/>
              <a:gd name="connsiteX0" fmla="*/ 914400 w 914400"/>
              <a:gd name="connsiteY0" fmla="*/ 914400 h 914400"/>
              <a:gd name="connsiteX1" fmla="*/ 0 w 914400"/>
              <a:gd name="connsiteY1" fmla="*/ 914400 h 914400"/>
              <a:gd name="connsiteX2" fmla="*/ 0 w 914400"/>
              <a:gd name="connsiteY2" fmla="*/ 0 h 914400"/>
            </a:gdLst>
            <a:ahLst/>
            <a:cxnLst>
              <a:cxn ang="0">
                <a:pos x="connsiteX0" y="connsiteY0"/>
              </a:cxn>
              <a:cxn ang="0">
                <a:pos x="connsiteX1" y="connsiteY1"/>
              </a:cxn>
              <a:cxn ang="0">
                <a:pos x="connsiteX2" y="connsiteY2"/>
              </a:cxn>
            </a:cxnLst>
            <a:rect l="l" t="t" r="r" b="b"/>
            <a:pathLst>
              <a:path w="914400" h="914400">
                <a:moveTo>
                  <a:pt x="914400" y="914400"/>
                </a:moveTo>
                <a:lnTo>
                  <a:pt x="0" y="914400"/>
                </a:lnTo>
                <a:lnTo>
                  <a:pt x="0" y="0"/>
                </a:lnTo>
              </a:path>
            </a:pathLst>
          </a:custGeom>
          <a:noFill/>
          <a:ln w="12700">
            <a:solidFill>
              <a:schemeClr val="tx1"/>
            </a:solidFill>
            <a:headEnd type="triangl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212" name="Rectangle 9">
            <a:extLst>
              <a:ext uri="{FF2B5EF4-FFF2-40B4-BE49-F238E27FC236}">
                <a16:creationId xmlns:a16="http://schemas.microsoft.com/office/drawing/2014/main" id="{50B97251-4DDF-4BBD-849B-E8328F939576}"/>
              </a:ext>
            </a:extLst>
          </p:cNvPr>
          <p:cNvSpPr/>
          <p:nvPr/>
        </p:nvSpPr>
        <p:spPr bwMode="auto">
          <a:xfrm flipV="1">
            <a:off x="3546765" y="4490069"/>
            <a:ext cx="1466020" cy="362937"/>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914400 w 1005840"/>
              <a:gd name="connsiteY0" fmla="*/ 0 h 914400"/>
              <a:gd name="connsiteX1" fmla="*/ 914400 w 1005840"/>
              <a:gd name="connsiteY1" fmla="*/ 914400 h 914400"/>
              <a:gd name="connsiteX2" fmla="*/ 0 w 1005840"/>
              <a:gd name="connsiteY2" fmla="*/ 914400 h 914400"/>
              <a:gd name="connsiteX3" fmla="*/ 0 w 1005840"/>
              <a:gd name="connsiteY3" fmla="*/ 0 h 914400"/>
              <a:gd name="connsiteX4" fmla="*/ 1005840 w 1005840"/>
              <a:gd name="connsiteY4" fmla="*/ 91440 h 914400"/>
              <a:gd name="connsiteX0" fmla="*/ 914400 w 914400"/>
              <a:gd name="connsiteY0" fmla="*/ 0 h 914400"/>
              <a:gd name="connsiteX1" fmla="*/ 914400 w 914400"/>
              <a:gd name="connsiteY1" fmla="*/ 914400 h 914400"/>
              <a:gd name="connsiteX2" fmla="*/ 0 w 914400"/>
              <a:gd name="connsiteY2" fmla="*/ 914400 h 914400"/>
              <a:gd name="connsiteX3" fmla="*/ 0 w 914400"/>
              <a:gd name="connsiteY3" fmla="*/ 0 h 914400"/>
              <a:gd name="connsiteX0" fmla="*/ 914400 w 914400"/>
              <a:gd name="connsiteY0" fmla="*/ 914400 h 914400"/>
              <a:gd name="connsiteX1" fmla="*/ 0 w 914400"/>
              <a:gd name="connsiteY1" fmla="*/ 914400 h 914400"/>
              <a:gd name="connsiteX2" fmla="*/ 0 w 914400"/>
              <a:gd name="connsiteY2" fmla="*/ 0 h 914400"/>
            </a:gdLst>
            <a:ahLst/>
            <a:cxnLst>
              <a:cxn ang="0">
                <a:pos x="connsiteX0" y="connsiteY0"/>
              </a:cxn>
              <a:cxn ang="0">
                <a:pos x="connsiteX1" y="connsiteY1"/>
              </a:cxn>
              <a:cxn ang="0">
                <a:pos x="connsiteX2" y="connsiteY2"/>
              </a:cxn>
            </a:cxnLst>
            <a:rect l="l" t="t" r="r" b="b"/>
            <a:pathLst>
              <a:path w="914400" h="914400">
                <a:moveTo>
                  <a:pt x="914400" y="914400"/>
                </a:moveTo>
                <a:lnTo>
                  <a:pt x="0" y="914400"/>
                </a:lnTo>
                <a:lnTo>
                  <a:pt x="0" y="0"/>
                </a:lnTo>
              </a:path>
            </a:pathLst>
          </a:custGeom>
          <a:noFill/>
          <a:ln w="12700">
            <a:solidFill>
              <a:schemeClr val="tx1"/>
            </a:solidFill>
            <a:headEnd type="triangl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3" name="TextBox 2">
            <a:extLst>
              <a:ext uri="{FF2B5EF4-FFF2-40B4-BE49-F238E27FC236}">
                <a16:creationId xmlns:a16="http://schemas.microsoft.com/office/drawing/2014/main" id="{C9DB8A5A-838F-4E25-8A36-0933B0AB43DD}"/>
              </a:ext>
            </a:extLst>
          </p:cNvPr>
          <p:cNvSpPr txBox="1"/>
          <p:nvPr/>
        </p:nvSpPr>
        <p:spPr>
          <a:xfrm>
            <a:off x="1055141" y="1288733"/>
            <a:ext cx="1372491" cy="261610"/>
          </a:xfrm>
          <a:prstGeom prst="rect">
            <a:avLst/>
          </a:prstGeom>
          <a:noFill/>
        </p:spPr>
        <p:txBody>
          <a:bodyPr wrap="none" rtlCol="0">
            <a:spAutoFit/>
          </a:bodyPr>
          <a:lstStyle/>
          <a:p>
            <a:pPr algn="ctr" defTabSz="914377">
              <a:defRPr/>
            </a:pPr>
            <a:r>
              <a:rPr lang="en-GB" sz="1100" b="1" dirty="0">
                <a:latin typeface="+mj-lt"/>
              </a:rPr>
              <a:t>DG working group</a:t>
            </a:r>
          </a:p>
        </p:txBody>
      </p:sp>
      <p:sp>
        <p:nvSpPr>
          <p:cNvPr id="4" name="TextBox 3">
            <a:extLst>
              <a:ext uri="{FF2B5EF4-FFF2-40B4-BE49-F238E27FC236}">
                <a16:creationId xmlns:a16="http://schemas.microsoft.com/office/drawing/2014/main" id="{D783AF5E-460F-474B-B196-7E888D3E55C6}"/>
              </a:ext>
            </a:extLst>
          </p:cNvPr>
          <p:cNvSpPr txBox="1"/>
          <p:nvPr/>
        </p:nvSpPr>
        <p:spPr>
          <a:xfrm>
            <a:off x="4787411" y="1269845"/>
            <a:ext cx="1372491" cy="261610"/>
          </a:xfrm>
          <a:prstGeom prst="rect">
            <a:avLst/>
          </a:prstGeom>
          <a:noFill/>
        </p:spPr>
        <p:txBody>
          <a:bodyPr wrap="none" rtlCol="0">
            <a:spAutoFit/>
          </a:bodyPr>
          <a:lstStyle/>
          <a:p>
            <a:pPr algn="ctr" defTabSz="914377">
              <a:defRPr/>
            </a:pPr>
            <a:r>
              <a:rPr lang="en-GB" sz="1100" b="1" dirty="0">
                <a:latin typeface="+mj-lt"/>
              </a:rPr>
              <a:t>DG working group</a:t>
            </a:r>
          </a:p>
        </p:txBody>
      </p:sp>
      <p:sp>
        <p:nvSpPr>
          <p:cNvPr id="6" name="TextBox 5">
            <a:extLst>
              <a:ext uri="{FF2B5EF4-FFF2-40B4-BE49-F238E27FC236}">
                <a16:creationId xmlns:a16="http://schemas.microsoft.com/office/drawing/2014/main" id="{C18A6793-7FC9-4B28-B77A-D2F7868FF450}"/>
              </a:ext>
            </a:extLst>
          </p:cNvPr>
          <p:cNvSpPr txBox="1"/>
          <p:nvPr/>
        </p:nvSpPr>
        <p:spPr>
          <a:xfrm>
            <a:off x="8537031" y="1266278"/>
            <a:ext cx="1372491" cy="261610"/>
          </a:xfrm>
          <a:prstGeom prst="rect">
            <a:avLst/>
          </a:prstGeom>
          <a:noFill/>
        </p:spPr>
        <p:txBody>
          <a:bodyPr wrap="none" rtlCol="0">
            <a:spAutoFit/>
          </a:bodyPr>
          <a:lstStyle/>
          <a:p>
            <a:pPr algn="ctr" defTabSz="914377">
              <a:defRPr/>
            </a:pPr>
            <a:r>
              <a:rPr lang="en-GB" sz="1100" b="1" dirty="0">
                <a:latin typeface="+mj-lt"/>
              </a:rPr>
              <a:t>DG working group</a:t>
            </a:r>
          </a:p>
        </p:txBody>
      </p:sp>
      <p:sp>
        <p:nvSpPr>
          <p:cNvPr id="7" name="TextBox 6">
            <a:extLst>
              <a:ext uri="{FF2B5EF4-FFF2-40B4-BE49-F238E27FC236}">
                <a16:creationId xmlns:a16="http://schemas.microsoft.com/office/drawing/2014/main" id="{938915AD-F9CA-4F0B-B7F0-91F9DEB50F68}"/>
              </a:ext>
            </a:extLst>
          </p:cNvPr>
          <p:cNvSpPr txBox="1"/>
          <p:nvPr/>
        </p:nvSpPr>
        <p:spPr>
          <a:xfrm>
            <a:off x="2830250" y="5659552"/>
            <a:ext cx="1372491" cy="261610"/>
          </a:xfrm>
          <a:prstGeom prst="rect">
            <a:avLst/>
          </a:prstGeom>
          <a:noFill/>
        </p:spPr>
        <p:txBody>
          <a:bodyPr wrap="none" rtlCol="0">
            <a:spAutoFit/>
          </a:bodyPr>
          <a:lstStyle/>
          <a:p>
            <a:pPr algn="ctr" defTabSz="914377">
              <a:defRPr/>
            </a:pPr>
            <a:r>
              <a:rPr lang="en-GB" sz="1100" b="1" dirty="0">
                <a:latin typeface="+mj-lt"/>
              </a:rPr>
              <a:t>DG working group</a:t>
            </a:r>
          </a:p>
        </p:txBody>
      </p:sp>
      <p:sp>
        <p:nvSpPr>
          <p:cNvPr id="9" name="TextBox 8">
            <a:extLst>
              <a:ext uri="{FF2B5EF4-FFF2-40B4-BE49-F238E27FC236}">
                <a16:creationId xmlns:a16="http://schemas.microsoft.com/office/drawing/2014/main" id="{17BF1F2A-90BA-47CF-B3B4-698FAF40C9A7}"/>
              </a:ext>
            </a:extLst>
          </p:cNvPr>
          <p:cNvSpPr txBox="1"/>
          <p:nvPr/>
        </p:nvSpPr>
        <p:spPr>
          <a:xfrm>
            <a:off x="6661053" y="5708042"/>
            <a:ext cx="1372491" cy="261610"/>
          </a:xfrm>
          <a:prstGeom prst="rect">
            <a:avLst/>
          </a:prstGeom>
          <a:noFill/>
        </p:spPr>
        <p:txBody>
          <a:bodyPr wrap="none" rtlCol="0">
            <a:spAutoFit/>
          </a:bodyPr>
          <a:lstStyle/>
          <a:p>
            <a:pPr algn="ctr" defTabSz="914377">
              <a:defRPr/>
            </a:pPr>
            <a:r>
              <a:rPr lang="en-GB" sz="1100" b="1" dirty="0">
                <a:latin typeface="+mj-lt"/>
              </a:rPr>
              <a:t>DG working group</a:t>
            </a:r>
          </a:p>
        </p:txBody>
      </p:sp>
      <p:sp>
        <p:nvSpPr>
          <p:cNvPr id="11" name="TextBox 10">
            <a:extLst>
              <a:ext uri="{FF2B5EF4-FFF2-40B4-BE49-F238E27FC236}">
                <a16:creationId xmlns:a16="http://schemas.microsoft.com/office/drawing/2014/main" id="{B67F3482-7490-4E5E-A494-A86A462A4478}"/>
              </a:ext>
            </a:extLst>
          </p:cNvPr>
          <p:cNvSpPr txBox="1"/>
          <p:nvPr/>
        </p:nvSpPr>
        <p:spPr>
          <a:xfrm>
            <a:off x="9745090" y="3948343"/>
            <a:ext cx="2011652" cy="954107"/>
          </a:xfrm>
          <a:prstGeom prst="rect">
            <a:avLst/>
          </a:prstGeom>
          <a:noFill/>
        </p:spPr>
        <p:txBody>
          <a:bodyPr wrap="square" rtlCol="0">
            <a:spAutoFit/>
          </a:bodyPr>
          <a:lstStyle/>
          <a:p>
            <a:pPr defTabSz="914377">
              <a:defRPr/>
            </a:pPr>
            <a:r>
              <a:rPr lang="en-GB" sz="1400" dirty="0"/>
              <a:t>Data governance working groups will include a mix of IT and business users/ SMEs</a:t>
            </a:r>
          </a:p>
        </p:txBody>
      </p:sp>
    </p:spTree>
    <p:extLst>
      <p:ext uri="{BB962C8B-B14F-4D97-AF65-F5344CB8AC3E}">
        <p14:creationId xmlns:p14="http://schemas.microsoft.com/office/powerpoint/2010/main" val="28229924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Freeform 182">
            <a:extLst>
              <a:ext uri="{FF2B5EF4-FFF2-40B4-BE49-F238E27FC236}">
                <a16:creationId xmlns:a16="http://schemas.microsoft.com/office/drawing/2014/main" id="{DCE3086D-5CF9-F048-8DEA-27D669E352C5}"/>
              </a:ext>
            </a:extLst>
          </p:cNvPr>
          <p:cNvSpPr/>
          <p:nvPr/>
        </p:nvSpPr>
        <p:spPr bwMode="auto">
          <a:xfrm>
            <a:off x="3822171" y="5641246"/>
            <a:ext cx="881495" cy="684000"/>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274320" rIns="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000" dirty="0">
                <a:solidFill>
                  <a:schemeClr val="bg1"/>
                </a:solidFill>
                <a:latin typeface="+mj-lt"/>
                <a:ea typeface="Segoe UI" pitchFamily="34" charset="0"/>
                <a:cs typeface="Segoe UI" pitchFamily="34" charset="0"/>
              </a:rPr>
              <a:t>NoSQL </a:t>
            </a:r>
            <a:br>
              <a:rPr lang="en-US" sz="1000" dirty="0">
                <a:solidFill>
                  <a:schemeClr val="bg1"/>
                </a:solidFill>
                <a:latin typeface="+mj-lt"/>
                <a:ea typeface="Segoe UI" pitchFamily="34" charset="0"/>
                <a:cs typeface="Segoe UI" pitchFamily="34" charset="0"/>
              </a:rPr>
            </a:br>
            <a:r>
              <a:rPr lang="en-US" sz="1000" dirty="0">
                <a:solidFill>
                  <a:schemeClr val="bg1"/>
                </a:solidFill>
                <a:latin typeface="+mj-lt"/>
                <a:ea typeface="Segoe UI" pitchFamily="34" charset="0"/>
                <a:cs typeface="Segoe UI" pitchFamily="34" charset="0"/>
              </a:rPr>
              <a:t>DBMS</a:t>
            </a:r>
          </a:p>
        </p:txBody>
      </p:sp>
      <p:sp>
        <p:nvSpPr>
          <p:cNvPr id="74" name="Freeform 182">
            <a:extLst>
              <a:ext uri="{FF2B5EF4-FFF2-40B4-BE49-F238E27FC236}">
                <a16:creationId xmlns:a16="http://schemas.microsoft.com/office/drawing/2014/main" id="{71A9588B-9733-3C43-A096-1D7DEC505A9E}"/>
              </a:ext>
            </a:extLst>
          </p:cNvPr>
          <p:cNvSpPr/>
          <p:nvPr/>
        </p:nvSpPr>
        <p:spPr bwMode="auto">
          <a:xfrm>
            <a:off x="5050274" y="3364609"/>
            <a:ext cx="2072954" cy="1392556"/>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13" name="Rounded Rectangle 12"/>
          <p:cNvSpPr/>
          <p:nvPr/>
        </p:nvSpPr>
        <p:spPr bwMode="auto">
          <a:xfrm>
            <a:off x="2112565" y="4293378"/>
            <a:ext cx="1444288" cy="1204520"/>
          </a:xfrm>
          <a:prstGeom prst="rect">
            <a:avLst/>
          </a:prstGeom>
          <a:solidFill>
            <a:srgbClr val="000000"/>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defTabSz="914377">
              <a:defRPr/>
            </a:pPr>
            <a:endParaRPr lang="en-GB" sz="1200"/>
          </a:p>
        </p:txBody>
      </p:sp>
      <p:sp>
        <p:nvSpPr>
          <p:cNvPr id="41" name="Oval 6"/>
          <p:cNvSpPr>
            <a:spLocks noChangeArrowheads="1"/>
          </p:cNvSpPr>
          <p:nvPr/>
        </p:nvSpPr>
        <p:spPr bwMode="blackWhite">
          <a:xfrm>
            <a:off x="2203215" y="4343412"/>
            <a:ext cx="1262988" cy="1104452"/>
          </a:xfrm>
          <a:prstGeom prst="donut">
            <a:avLst>
              <a:gd name="adj" fmla="val 20525"/>
            </a:avLst>
          </a:prstGeom>
          <a:solidFill>
            <a:schemeClr val="accent1"/>
          </a:solidFill>
          <a:ln w="28575">
            <a:noFill/>
            <a:round/>
            <a:headEnd/>
            <a:tailEnd/>
          </a:ln>
          <a:effectLst/>
        </p:spPr>
        <p:txBody>
          <a:bodyPr wrap="none" anchor="ctr"/>
          <a:lstStyle/>
          <a:p>
            <a:pPr algn="ctr" defTabSz="914377">
              <a:defRPr/>
            </a:pPr>
            <a:endParaRPr lang="en-US" sz="1200" b="1"/>
          </a:p>
        </p:txBody>
      </p:sp>
      <p:grpSp>
        <p:nvGrpSpPr>
          <p:cNvPr id="61" name="Group 60">
            <a:extLst>
              <a:ext uri="{FF2B5EF4-FFF2-40B4-BE49-F238E27FC236}">
                <a16:creationId xmlns:a16="http://schemas.microsoft.com/office/drawing/2014/main" id="{3F690F89-413D-4BDD-BC4C-BCF8DFA90123}"/>
              </a:ext>
            </a:extLst>
          </p:cNvPr>
          <p:cNvGrpSpPr/>
          <p:nvPr/>
        </p:nvGrpSpPr>
        <p:grpSpPr>
          <a:xfrm>
            <a:off x="2152487" y="4340854"/>
            <a:ext cx="1364444" cy="1109568"/>
            <a:chOff x="2044428" y="4343412"/>
            <a:chExt cx="1364444" cy="1109568"/>
          </a:xfrm>
        </p:grpSpPr>
        <p:sp>
          <p:nvSpPr>
            <p:cNvPr id="43" name="Line 8"/>
            <p:cNvSpPr>
              <a:spLocks noChangeShapeType="1"/>
            </p:cNvSpPr>
            <p:nvPr/>
          </p:nvSpPr>
          <p:spPr bwMode="blackWhite">
            <a:xfrm>
              <a:off x="2044428" y="4343412"/>
              <a:ext cx="1364444" cy="1109568"/>
            </a:xfrm>
            <a:prstGeom prst="line">
              <a:avLst/>
            </a:prstGeom>
            <a:noFill/>
            <a:ln w="28575">
              <a:solidFill>
                <a:srgbClr val="000000"/>
              </a:solidFill>
              <a:round/>
              <a:headEnd/>
              <a:tailEnd/>
            </a:ln>
            <a:effectLst/>
          </p:spPr>
          <p:txBody>
            <a:bodyPr wrap="none" anchor="ctr"/>
            <a:lstStyle/>
            <a:p>
              <a:pPr algn="ctr" defTabSz="914377">
                <a:defRPr/>
              </a:pPr>
              <a:endParaRPr lang="en-GB" sz="1200"/>
            </a:p>
          </p:txBody>
        </p:sp>
        <p:sp>
          <p:nvSpPr>
            <p:cNvPr id="134" name="Line 8">
              <a:extLst>
                <a:ext uri="{FF2B5EF4-FFF2-40B4-BE49-F238E27FC236}">
                  <a16:creationId xmlns:a16="http://schemas.microsoft.com/office/drawing/2014/main" id="{11DC38D9-42C8-4954-BAF1-A5B80AEFD912}"/>
                </a:ext>
              </a:extLst>
            </p:cNvPr>
            <p:cNvSpPr>
              <a:spLocks noChangeShapeType="1"/>
            </p:cNvSpPr>
            <p:nvPr/>
          </p:nvSpPr>
          <p:spPr bwMode="blackWhite">
            <a:xfrm flipH="1">
              <a:off x="2044428" y="4343412"/>
              <a:ext cx="1364444" cy="1109568"/>
            </a:xfrm>
            <a:prstGeom prst="line">
              <a:avLst/>
            </a:prstGeom>
            <a:noFill/>
            <a:ln w="28575">
              <a:solidFill>
                <a:srgbClr val="000000"/>
              </a:solidFill>
              <a:round/>
              <a:headEnd/>
              <a:tailEnd/>
            </a:ln>
            <a:effectLst/>
          </p:spPr>
          <p:txBody>
            <a:bodyPr wrap="none" anchor="ctr"/>
            <a:lstStyle/>
            <a:p>
              <a:pPr algn="ctr" defTabSz="914377">
                <a:defRPr/>
              </a:pPr>
              <a:endParaRPr lang="en-GB" sz="1200"/>
            </a:p>
          </p:txBody>
        </p:sp>
      </p:grpSp>
      <p:sp>
        <p:nvSpPr>
          <p:cNvPr id="2" name="Title 1"/>
          <p:cNvSpPr>
            <a:spLocks noGrp="1"/>
          </p:cNvSpPr>
          <p:nvPr>
            <p:ph type="title" idx="4294967295"/>
          </p:nvPr>
        </p:nvSpPr>
        <p:spPr>
          <a:xfrm>
            <a:off x="366549" y="610817"/>
            <a:ext cx="11029950" cy="551859"/>
          </a:xfrm>
        </p:spPr>
        <p:txBody>
          <a:bodyPr anchor="ctr">
            <a:normAutofit fontScale="90000"/>
          </a:bodyPr>
          <a:lstStyle/>
          <a:p>
            <a:r>
              <a:rPr lang="en-US" dirty="0">
                <a:solidFill>
                  <a:schemeClr val="tx1"/>
                </a:solidFill>
              </a:rPr>
              <a:t>Integration of the catalog business glossary with other technologies is needed for consistent data names</a:t>
            </a:r>
            <a:endParaRPr lang="en-GB" dirty="0">
              <a:solidFill>
                <a:schemeClr val="tx1"/>
              </a:solidFill>
            </a:endParaRPr>
          </a:p>
        </p:txBody>
      </p:sp>
      <p:sp>
        <p:nvSpPr>
          <p:cNvPr id="7" name="Rectangle 6"/>
          <p:cNvSpPr/>
          <p:nvPr/>
        </p:nvSpPr>
        <p:spPr bwMode="auto">
          <a:xfrm>
            <a:off x="8613135" y="3046820"/>
            <a:ext cx="1463040" cy="541495"/>
          </a:xfrm>
          <a:prstGeom prst="rect">
            <a:avLst/>
          </a:prstGeom>
          <a:solidFill>
            <a:schemeClr val="bg2"/>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defTabSz="914377">
              <a:defRPr/>
            </a:pPr>
            <a:r>
              <a:rPr lang="en-GB" sz="1400" dirty="0">
                <a:solidFill>
                  <a:schemeClr val="tx1"/>
                </a:solidFill>
              </a:rPr>
              <a:t>Self-service data prep tools</a:t>
            </a:r>
          </a:p>
        </p:txBody>
      </p:sp>
      <p:sp>
        <p:nvSpPr>
          <p:cNvPr id="9" name="Rectangle 8"/>
          <p:cNvSpPr/>
          <p:nvPr/>
        </p:nvSpPr>
        <p:spPr bwMode="auto">
          <a:xfrm>
            <a:off x="1910933" y="3351411"/>
            <a:ext cx="1645920" cy="738664"/>
          </a:xfrm>
          <a:prstGeom prst="rect">
            <a:avLst/>
          </a:prstGeom>
          <a:solidFill>
            <a:schemeClr val="bg2"/>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spAutoFit/>
          </a:bodyPr>
          <a:lstStyle/>
          <a:p>
            <a:pPr algn="ctr" defTabSz="914377">
              <a:defRPr/>
            </a:pPr>
            <a:r>
              <a:rPr lang="en-GB" sz="1400" dirty="0">
                <a:solidFill>
                  <a:schemeClr val="tx1"/>
                </a:solidFill>
              </a:rPr>
              <a:t>Software development</a:t>
            </a:r>
          </a:p>
          <a:p>
            <a:pPr algn="ctr" defTabSz="914377">
              <a:defRPr/>
            </a:pPr>
            <a:r>
              <a:rPr lang="en-GB" sz="1400" dirty="0">
                <a:solidFill>
                  <a:schemeClr val="tx1"/>
                </a:solidFill>
              </a:rPr>
              <a:t>tools</a:t>
            </a:r>
          </a:p>
        </p:txBody>
      </p:sp>
      <p:sp>
        <p:nvSpPr>
          <p:cNvPr id="47" name="Text Box 12"/>
          <p:cNvSpPr txBox="1">
            <a:spLocks noChangeArrowheads="1"/>
          </p:cNvSpPr>
          <p:nvPr/>
        </p:nvSpPr>
        <p:spPr bwMode="auto">
          <a:xfrm>
            <a:off x="2202016" y="4757165"/>
            <a:ext cx="281198" cy="276949"/>
          </a:xfrm>
          <a:prstGeom prst="rect">
            <a:avLst/>
          </a:prstGeom>
          <a:noFill/>
          <a:ln w="9525">
            <a:noFill/>
            <a:miter lim="800000"/>
            <a:headEnd/>
            <a:tailEnd/>
          </a:ln>
          <a:effectLst/>
        </p:spPr>
        <p:txBody>
          <a:bodyPr wrap="none">
            <a:spAutoFit/>
          </a:bodyPr>
          <a:lstStyle/>
          <a:p>
            <a:pPr algn="ctr" defTabSz="914377">
              <a:defRPr/>
            </a:pPr>
            <a:r>
              <a:rPr lang="en-GB" sz="1200" b="1">
                <a:solidFill>
                  <a:sysClr val="windowText" lastClr="000000"/>
                </a:solidFill>
              </a:rPr>
              <a:t>C</a:t>
            </a:r>
            <a:endParaRPr lang="en-US" sz="1200" b="1">
              <a:solidFill>
                <a:sysClr val="windowText" lastClr="000000"/>
              </a:solidFill>
            </a:endParaRPr>
          </a:p>
        </p:txBody>
      </p:sp>
      <p:sp>
        <p:nvSpPr>
          <p:cNvPr id="48" name="Text Box 13"/>
          <p:cNvSpPr txBox="1">
            <a:spLocks noChangeArrowheads="1"/>
          </p:cNvSpPr>
          <p:nvPr/>
        </p:nvSpPr>
        <p:spPr bwMode="auto">
          <a:xfrm>
            <a:off x="2689018" y="4320862"/>
            <a:ext cx="294935" cy="276949"/>
          </a:xfrm>
          <a:prstGeom prst="rect">
            <a:avLst/>
          </a:prstGeom>
          <a:noFill/>
          <a:ln w="9525">
            <a:noFill/>
            <a:miter lim="800000"/>
            <a:headEnd/>
            <a:tailEnd/>
          </a:ln>
          <a:effectLst/>
        </p:spPr>
        <p:txBody>
          <a:bodyPr wrap="none">
            <a:spAutoFit/>
          </a:bodyPr>
          <a:lstStyle/>
          <a:p>
            <a:pPr algn="ctr" defTabSz="914377">
              <a:defRPr/>
            </a:pPr>
            <a:r>
              <a:rPr lang="en-GB" sz="1200" b="1">
                <a:solidFill>
                  <a:sysClr val="windowText" lastClr="000000"/>
                </a:solidFill>
              </a:rPr>
              <a:t>R</a:t>
            </a:r>
            <a:endParaRPr lang="en-US" sz="1200" b="1">
              <a:solidFill>
                <a:sysClr val="windowText" lastClr="000000"/>
              </a:solidFill>
            </a:endParaRPr>
          </a:p>
        </p:txBody>
      </p:sp>
      <p:sp>
        <p:nvSpPr>
          <p:cNvPr id="49" name="Text Box 14"/>
          <p:cNvSpPr txBox="1">
            <a:spLocks noChangeArrowheads="1"/>
          </p:cNvSpPr>
          <p:nvPr/>
        </p:nvSpPr>
        <p:spPr bwMode="auto">
          <a:xfrm>
            <a:off x="3206235" y="4757165"/>
            <a:ext cx="294935" cy="276949"/>
          </a:xfrm>
          <a:prstGeom prst="rect">
            <a:avLst/>
          </a:prstGeom>
          <a:noFill/>
          <a:ln w="9525">
            <a:noFill/>
            <a:miter lim="800000"/>
            <a:headEnd/>
            <a:tailEnd/>
          </a:ln>
          <a:effectLst/>
        </p:spPr>
        <p:txBody>
          <a:bodyPr wrap="none">
            <a:spAutoFit/>
          </a:bodyPr>
          <a:lstStyle/>
          <a:p>
            <a:pPr algn="ctr" defTabSz="914377">
              <a:defRPr/>
            </a:pPr>
            <a:r>
              <a:rPr lang="en-GB" sz="1200" b="1">
                <a:solidFill>
                  <a:sysClr val="windowText" lastClr="000000"/>
                </a:solidFill>
              </a:rPr>
              <a:t>U</a:t>
            </a:r>
            <a:endParaRPr lang="en-US" sz="1200" b="1">
              <a:solidFill>
                <a:sysClr val="windowText" lastClr="000000"/>
              </a:solidFill>
            </a:endParaRPr>
          </a:p>
        </p:txBody>
      </p:sp>
      <p:sp>
        <p:nvSpPr>
          <p:cNvPr id="50" name="Text Box 15"/>
          <p:cNvSpPr txBox="1">
            <a:spLocks noChangeArrowheads="1"/>
          </p:cNvSpPr>
          <p:nvPr/>
        </p:nvSpPr>
        <p:spPr bwMode="auto">
          <a:xfrm>
            <a:off x="2756085" y="5183682"/>
            <a:ext cx="164778" cy="283801"/>
          </a:xfrm>
          <a:prstGeom prst="rect">
            <a:avLst/>
          </a:prstGeom>
          <a:noFill/>
          <a:ln w="9525">
            <a:noFill/>
            <a:miter lim="800000"/>
            <a:headEnd/>
            <a:tailEnd/>
          </a:ln>
          <a:effectLst/>
        </p:spPr>
        <p:txBody>
          <a:bodyPr wrap="square">
            <a:spAutoFit/>
          </a:bodyPr>
          <a:lstStyle/>
          <a:p>
            <a:pPr algn="ctr" defTabSz="914377">
              <a:defRPr/>
            </a:pPr>
            <a:r>
              <a:rPr lang="en-GB" sz="1200" b="1">
                <a:solidFill>
                  <a:sysClr val="windowText" lastClr="000000"/>
                </a:solidFill>
              </a:rPr>
              <a:t>D</a:t>
            </a:r>
            <a:endParaRPr lang="en-US" sz="1200" b="1">
              <a:solidFill>
                <a:sysClr val="windowText" lastClr="000000"/>
              </a:solidFill>
            </a:endParaRPr>
          </a:p>
        </p:txBody>
      </p:sp>
      <p:sp>
        <p:nvSpPr>
          <p:cNvPr id="57" name="Rectangle 57"/>
          <p:cNvSpPr>
            <a:spLocks noChangeArrowheads="1"/>
          </p:cNvSpPr>
          <p:nvPr/>
        </p:nvSpPr>
        <p:spPr bwMode="ltGray">
          <a:xfrm>
            <a:off x="2658545" y="1655953"/>
            <a:ext cx="1992217" cy="469636"/>
          </a:xfrm>
          <a:prstGeom prst="rect">
            <a:avLst/>
          </a:prstGeom>
          <a:solidFill>
            <a:schemeClr val="bg2"/>
          </a:solidFill>
          <a:ln>
            <a:noFill/>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defTabSz="914377"/>
            <a:r>
              <a:rPr lang="en-GB" sz="1400" dirty="0">
                <a:solidFill>
                  <a:schemeClr val="tx1"/>
                </a:solidFill>
              </a:rPr>
              <a:t>Enterprise service bus</a:t>
            </a:r>
          </a:p>
          <a:p>
            <a:pPr algn="ctr" defTabSz="914377"/>
            <a:r>
              <a:rPr lang="en-GB" sz="1400" dirty="0">
                <a:solidFill>
                  <a:schemeClr val="tx1"/>
                </a:solidFill>
              </a:rPr>
              <a:t>&amp; IPaaS software</a:t>
            </a:r>
          </a:p>
        </p:txBody>
      </p:sp>
      <p:cxnSp>
        <p:nvCxnSpPr>
          <p:cNvPr id="62" name="Straight Arrow Connector 61"/>
          <p:cNvCxnSpPr>
            <a:cxnSpLocks/>
          </p:cNvCxnSpPr>
          <p:nvPr/>
        </p:nvCxnSpPr>
        <p:spPr bwMode="auto">
          <a:xfrm>
            <a:off x="7299338" y="4570281"/>
            <a:ext cx="1657324" cy="511647"/>
          </a:xfrm>
          <a:prstGeom prst="straightConnector1">
            <a:avLst/>
          </a:prstGeom>
          <a:solidFill>
            <a:schemeClr val="accent1"/>
          </a:solidFill>
          <a:ln w="19050" cap="rnd" cmpd="sng" algn="ctr">
            <a:solidFill>
              <a:schemeClr val="tx1"/>
            </a:solidFill>
            <a:prstDash val="solid"/>
            <a:round/>
            <a:headEnd type="none" w="med" len="med"/>
            <a:tailEnd type="arrow" w="lg" len="med"/>
          </a:ln>
          <a:effectLst/>
        </p:spPr>
      </p:cxnSp>
      <p:sp>
        <p:nvSpPr>
          <p:cNvPr id="63" name="TextBox 62"/>
          <p:cNvSpPr txBox="1"/>
          <p:nvPr/>
        </p:nvSpPr>
        <p:spPr>
          <a:xfrm>
            <a:off x="7398539" y="3785138"/>
            <a:ext cx="1516834" cy="276999"/>
          </a:xfrm>
          <a:prstGeom prst="rect">
            <a:avLst/>
          </a:prstGeom>
          <a:noFill/>
        </p:spPr>
        <p:txBody>
          <a:bodyPr wrap="square" rtlCol="0">
            <a:spAutoFit/>
          </a:bodyPr>
          <a:lstStyle/>
          <a:p>
            <a:pPr algn="ctr" defTabSz="914377">
              <a:defRPr/>
            </a:pPr>
            <a:r>
              <a:rPr lang="en-GB" sz="1200"/>
              <a:t>metrics, dimensions</a:t>
            </a:r>
          </a:p>
        </p:txBody>
      </p:sp>
      <p:sp>
        <p:nvSpPr>
          <p:cNvPr id="65" name="Rectangle 64"/>
          <p:cNvSpPr/>
          <p:nvPr/>
        </p:nvSpPr>
        <p:spPr bwMode="auto">
          <a:xfrm>
            <a:off x="8025439" y="2325622"/>
            <a:ext cx="1463040" cy="518544"/>
          </a:xfrm>
          <a:prstGeom prst="rect">
            <a:avLst/>
          </a:prstGeom>
          <a:solidFill>
            <a:schemeClr val="bg2"/>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defTabSz="914377">
              <a:defRPr/>
            </a:pPr>
            <a:r>
              <a:rPr lang="en-GB" sz="1400" dirty="0">
                <a:solidFill>
                  <a:schemeClr val="tx1"/>
                </a:solidFill>
              </a:rPr>
              <a:t>Data science workbenches</a:t>
            </a:r>
          </a:p>
        </p:txBody>
      </p:sp>
      <p:sp>
        <p:nvSpPr>
          <p:cNvPr id="66" name="Rectangle 65"/>
          <p:cNvSpPr/>
          <p:nvPr/>
        </p:nvSpPr>
        <p:spPr bwMode="auto">
          <a:xfrm>
            <a:off x="9033340" y="3790969"/>
            <a:ext cx="1645920" cy="471699"/>
          </a:xfrm>
          <a:prstGeom prst="rect">
            <a:avLst/>
          </a:prstGeom>
          <a:solidFill>
            <a:schemeClr val="bg2"/>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defTabSz="914377">
              <a:defRPr/>
            </a:pPr>
            <a:r>
              <a:rPr lang="en-GB" sz="1400" dirty="0">
                <a:solidFill>
                  <a:schemeClr val="tx1"/>
                </a:solidFill>
              </a:rPr>
              <a:t>BI tools</a:t>
            </a:r>
          </a:p>
        </p:txBody>
      </p:sp>
      <p:sp>
        <p:nvSpPr>
          <p:cNvPr id="97283" name="TextBox 97282"/>
          <p:cNvSpPr txBox="1"/>
          <p:nvPr/>
        </p:nvSpPr>
        <p:spPr>
          <a:xfrm>
            <a:off x="3745474" y="3442602"/>
            <a:ext cx="942887" cy="461665"/>
          </a:xfrm>
          <a:prstGeom prst="rect">
            <a:avLst/>
          </a:prstGeom>
          <a:noFill/>
        </p:spPr>
        <p:txBody>
          <a:bodyPr wrap="none" rtlCol="0">
            <a:spAutoFit/>
          </a:bodyPr>
          <a:lstStyle/>
          <a:p>
            <a:pPr defTabSz="914377">
              <a:defRPr/>
            </a:pPr>
            <a:r>
              <a:rPr lang="en-GB" sz="1200"/>
              <a:t>UML</a:t>
            </a:r>
          </a:p>
          <a:p>
            <a:pPr defTabSz="914377">
              <a:defRPr/>
            </a:pPr>
            <a:r>
              <a:rPr lang="en-GB" sz="1200"/>
              <a:t>IDE plug-in</a:t>
            </a:r>
          </a:p>
        </p:txBody>
      </p:sp>
      <p:cxnSp>
        <p:nvCxnSpPr>
          <p:cNvPr id="97285" name="Straight Arrow Connector 97284"/>
          <p:cNvCxnSpPr>
            <a:cxnSpLocks/>
          </p:cNvCxnSpPr>
          <p:nvPr/>
        </p:nvCxnSpPr>
        <p:spPr bwMode="auto">
          <a:xfrm flipH="1" flipV="1">
            <a:off x="4582786" y="2235591"/>
            <a:ext cx="826004" cy="1025520"/>
          </a:xfrm>
          <a:prstGeom prst="straightConnector1">
            <a:avLst/>
          </a:prstGeom>
          <a:solidFill>
            <a:schemeClr val="accent1"/>
          </a:solidFill>
          <a:ln w="19050" cap="rnd" cmpd="sng" algn="ctr">
            <a:solidFill>
              <a:schemeClr val="tx1"/>
            </a:solidFill>
            <a:prstDash val="solid"/>
            <a:round/>
            <a:headEnd type="none" w="med" len="med"/>
            <a:tailEnd type="arrow" w="lg" len="med"/>
          </a:ln>
          <a:effectLst/>
        </p:spPr>
      </p:cxnSp>
      <p:sp>
        <p:nvSpPr>
          <p:cNvPr id="78" name="Rounded Rectangle 77"/>
          <p:cNvSpPr/>
          <p:nvPr/>
        </p:nvSpPr>
        <p:spPr bwMode="auto">
          <a:xfrm>
            <a:off x="9033340" y="4465320"/>
            <a:ext cx="1645920" cy="1477033"/>
          </a:xfrm>
          <a:prstGeom prst="rect">
            <a:avLst/>
          </a:prstGeom>
          <a:solidFill>
            <a:schemeClr val="bg2"/>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defTabSz="914377"/>
            <a:endParaRPr lang="en-GB" sz="1400">
              <a:solidFill>
                <a:schemeClr val="lt1"/>
              </a:solidFill>
            </a:endParaRPr>
          </a:p>
        </p:txBody>
      </p:sp>
      <p:sp>
        <p:nvSpPr>
          <p:cNvPr id="79" name="Text Box 32"/>
          <p:cNvSpPr txBox="1">
            <a:spLocks noChangeArrowheads="1"/>
          </p:cNvSpPr>
          <p:nvPr/>
        </p:nvSpPr>
        <p:spPr bwMode="auto">
          <a:xfrm>
            <a:off x="9126356" y="5608110"/>
            <a:ext cx="1459888" cy="307777"/>
          </a:xfrm>
          <a:prstGeom prst="rect">
            <a:avLst/>
          </a:prstGeom>
          <a:noFill/>
          <a:ln w="9525" algn="ctr">
            <a:noFill/>
            <a:miter lim="800000"/>
            <a:headEnd/>
            <a:tailEnd/>
          </a:ln>
          <a:effectLst/>
        </p:spPr>
        <p:txBody>
          <a:bodyPr wrap="none">
            <a:spAutoFit/>
          </a:bodyPr>
          <a:lstStyle/>
          <a:p>
            <a:pPr algn="ctr" defTabSz="914377">
              <a:defRPr/>
            </a:pPr>
            <a:r>
              <a:rPr lang="en-GB" sz="1400"/>
              <a:t>Data warehouse</a:t>
            </a:r>
          </a:p>
        </p:txBody>
      </p:sp>
      <p:grpSp>
        <p:nvGrpSpPr>
          <p:cNvPr id="33" name="Group 32">
            <a:extLst>
              <a:ext uri="{FF2B5EF4-FFF2-40B4-BE49-F238E27FC236}">
                <a16:creationId xmlns:a16="http://schemas.microsoft.com/office/drawing/2014/main" id="{B499C4D9-28CD-4BE2-9E50-059BD0188C00}"/>
              </a:ext>
            </a:extLst>
          </p:cNvPr>
          <p:cNvGrpSpPr/>
          <p:nvPr/>
        </p:nvGrpSpPr>
        <p:grpSpPr>
          <a:xfrm>
            <a:off x="9436099" y="4217601"/>
            <a:ext cx="838201" cy="273280"/>
            <a:chOff x="9401768" y="3968408"/>
            <a:chExt cx="628189" cy="320040"/>
          </a:xfrm>
        </p:grpSpPr>
        <p:sp>
          <p:nvSpPr>
            <p:cNvPr id="81" name="Line 47"/>
            <p:cNvSpPr>
              <a:spLocks noChangeShapeType="1"/>
            </p:cNvSpPr>
            <p:nvPr/>
          </p:nvSpPr>
          <p:spPr bwMode="auto">
            <a:xfrm>
              <a:off x="10029957" y="3968408"/>
              <a:ext cx="0" cy="320040"/>
            </a:xfrm>
            <a:prstGeom prst="line">
              <a:avLst/>
            </a:prstGeom>
            <a:noFill/>
            <a:ln w="9525">
              <a:solidFill>
                <a:schemeClr val="tx1"/>
              </a:solidFill>
              <a:round/>
              <a:headEnd type="triangle" w="med" len="med"/>
              <a:tailEnd type="none" w="med" len="med"/>
            </a:ln>
            <a:effectLst/>
          </p:spPr>
          <p:txBody>
            <a:bodyPr/>
            <a:lstStyle/>
            <a:p>
              <a:pPr algn="ctr" defTabSz="914377">
                <a:defRPr/>
              </a:pPr>
              <a:endParaRPr lang="en-GB"/>
            </a:p>
          </p:txBody>
        </p:sp>
        <p:sp>
          <p:nvSpPr>
            <p:cNvPr id="122" name="Line 41"/>
            <p:cNvSpPr>
              <a:spLocks noChangeShapeType="1"/>
            </p:cNvSpPr>
            <p:nvPr/>
          </p:nvSpPr>
          <p:spPr bwMode="auto">
            <a:xfrm flipV="1">
              <a:off x="9401768" y="3968408"/>
              <a:ext cx="0" cy="320040"/>
            </a:xfrm>
            <a:prstGeom prst="line">
              <a:avLst/>
            </a:prstGeom>
            <a:noFill/>
            <a:ln w="9525">
              <a:solidFill>
                <a:schemeClr val="tx1"/>
              </a:solidFill>
              <a:round/>
              <a:headEnd type="none" w="med" len="med"/>
              <a:tailEnd type="triangle" w="med" len="med"/>
            </a:ln>
            <a:effectLst/>
          </p:spPr>
          <p:txBody>
            <a:bodyPr/>
            <a:lstStyle/>
            <a:p>
              <a:pPr algn="ctr" defTabSz="914377">
                <a:defRPr/>
              </a:pPr>
              <a:endParaRPr lang="en-GB"/>
            </a:p>
          </p:txBody>
        </p:sp>
      </p:grpSp>
      <p:sp>
        <p:nvSpPr>
          <p:cNvPr id="126" name="AutoShape 20"/>
          <p:cNvSpPr>
            <a:spLocks noChangeArrowheads="1"/>
          </p:cNvSpPr>
          <p:nvPr/>
        </p:nvSpPr>
        <p:spPr bwMode="ltGray">
          <a:xfrm>
            <a:off x="2144311" y="2304856"/>
            <a:ext cx="1495794" cy="738664"/>
          </a:xfrm>
          <a:prstGeom prst="rect">
            <a:avLst/>
          </a:prstGeom>
          <a:solidFill>
            <a:schemeClr val="bg2"/>
          </a:solidFill>
          <a:ln>
            <a:noFill/>
            <a:headEnd/>
            <a:tailEnd/>
          </a:ln>
        </p:spPr>
        <p:style>
          <a:lnRef idx="2">
            <a:schemeClr val="dk1">
              <a:shade val="50000"/>
            </a:schemeClr>
          </a:lnRef>
          <a:fillRef idx="1">
            <a:schemeClr val="dk1"/>
          </a:fillRef>
          <a:effectRef idx="0">
            <a:schemeClr val="dk1"/>
          </a:effectRef>
          <a:fontRef idx="minor">
            <a:schemeClr val="lt1"/>
          </a:fontRef>
        </p:style>
        <p:txBody>
          <a:bodyPr wrap="none" anchor="ctr">
            <a:spAutoFit/>
          </a:bodyPr>
          <a:lstStyle/>
          <a:p>
            <a:pPr algn="ctr" defTabSz="914377">
              <a:defRPr/>
            </a:pPr>
            <a:r>
              <a:rPr lang="en-GB" sz="1400" dirty="0">
                <a:solidFill>
                  <a:schemeClr val="tx1"/>
                </a:solidFill>
              </a:rPr>
              <a:t>Operational </a:t>
            </a:r>
            <a:r>
              <a:rPr lang="en-GB" sz="1400" dirty="0" err="1">
                <a:solidFill>
                  <a:schemeClr val="tx1"/>
                </a:solidFill>
              </a:rPr>
              <a:t>app’n</a:t>
            </a:r>
            <a:endParaRPr lang="en-GB" sz="1400" dirty="0">
              <a:solidFill>
                <a:schemeClr val="tx1"/>
              </a:solidFill>
            </a:endParaRPr>
          </a:p>
          <a:p>
            <a:pPr algn="ctr" defTabSz="914377">
              <a:defRPr/>
            </a:pPr>
            <a:r>
              <a:rPr lang="en-GB" sz="1400" dirty="0">
                <a:solidFill>
                  <a:schemeClr val="tx1"/>
                </a:solidFill>
              </a:rPr>
              <a:t>services &amp; APIs</a:t>
            </a:r>
          </a:p>
          <a:p>
            <a:pPr algn="ctr" defTabSz="914377">
              <a:defRPr/>
            </a:pPr>
            <a:r>
              <a:rPr lang="en-GB" sz="1400" dirty="0">
                <a:solidFill>
                  <a:schemeClr val="tx1"/>
                </a:solidFill>
              </a:rPr>
              <a:t>(e.g. swagger files)</a:t>
            </a:r>
          </a:p>
        </p:txBody>
      </p:sp>
      <p:cxnSp>
        <p:nvCxnSpPr>
          <p:cNvPr id="124" name="Straight Arrow Connector 123"/>
          <p:cNvCxnSpPr>
            <a:cxnSpLocks/>
          </p:cNvCxnSpPr>
          <p:nvPr/>
        </p:nvCxnSpPr>
        <p:spPr bwMode="auto">
          <a:xfrm flipV="1">
            <a:off x="6172526" y="2674189"/>
            <a:ext cx="0" cy="610034"/>
          </a:xfrm>
          <a:prstGeom prst="straightConnector1">
            <a:avLst/>
          </a:prstGeom>
          <a:solidFill>
            <a:schemeClr val="accent1"/>
          </a:solidFill>
          <a:ln w="19050" cap="rnd" cmpd="sng" algn="ctr">
            <a:solidFill>
              <a:schemeClr val="tx1"/>
            </a:solidFill>
            <a:prstDash val="solid"/>
            <a:round/>
            <a:headEnd type="none" w="med" len="med"/>
            <a:tailEnd type="arrow" w="lg" len="med"/>
          </a:ln>
          <a:effectLst/>
        </p:spPr>
      </p:cxnSp>
      <p:sp>
        <p:nvSpPr>
          <p:cNvPr id="8" name="TextBox 7"/>
          <p:cNvSpPr txBox="1"/>
          <p:nvPr/>
        </p:nvSpPr>
        <p:spPr>
          <a:xfrm>
            <a:off x="5588455" y="2389484"/>
            <a:ext cx="1168143" cy="184666"/>
          </a:xfrm>
          <a:prstGeom prst="rect">
            <a:avLst/>
          </a:prstGeom>
          <a:noFill/>
        </p:spPr>
        <p:txBody>
          <a:bodyPr wrap="square" lIns="0" tIns="0" rIns="0" bIns="0" rtlCol="0">
            <a:spAutoFit/>
          </a:bodyPr>
          <a:lstStyle/>
          <a:p>
            <a:pPr algn="ctr" defTabSz="914377">
              <a:defRPr/>
            </a:pPr>
            <a:r>
              <a:rPr lang="en-GB" sz="1200"/>
              <a:t>e.g. Hive Tables</a:t>
            </a:r>
          </a:p>
        </p:txBody>
      </p:sp>
      <p:sp>
        <p:nvSpPr>
          <p:cNvPr id="10" name="TextBox 9"/>
          <p:cNvSpPr txBox="1"/>
          <p:nvPr/>
        </p:nvSpPr>
        <p:spPr>
          <a:xfrm>
            <a:off x="2514753" y="5497898"/>
            <a:ext cx="635109" cy="307777"/>
          </a:xfrm>
          <a:prstGeom prst="rect">
            <a:avLst/>
          </a:prstGeom>
          <a:noFill/>
        </p:spPr>
        <p:txBody>
          <a:bodyPr wrap="none" rtlCol="0">
            <a:spAutoFit/>
          </a:bodyPr>
          <a:lstStyle/>
          <a:p>
            <a:pPr algn="ctr" defTabSz="914377">
              <a:defRPr/>
            </a:pPr>
            <a:r>
              <a:rPr lang="en-GB" sz="1400"/>
              <a:t>MDM</a:t>
            </a:r>
          </a:p>
        </p:txBody>
      </p:sp>
      <p:cxnSp>
        <p:nvCxnSpPr>
          <p:cNvPr id="149" name="Straight Arrow Connector 148"/>
          <p:cNvCxnSpPr>
            <a:cxnSpLocks/>
          </p:cNvCxnSpPr>
          <p:nvPr/>
        </p:nvCxnSpPr>
        <p:spPr bwMode="auto">
          <a:xfrm flipV="1">
            <a:off x="6702307" y="2172205"/>
            <a:ext cx="526246" cy="1143412"/>
          </a:xfrm>
          <a:prstGeom prst="straightConnector1">
            <a:avLst/>
          </a:prstGeom>
          <a:solidFill>
            <a:schemeClr val="accent1"/>
          </a:solidFill>
          <a:ln w="19050" cap="rnd" cmpd="sng" algn="ctr">
            <a:solidFill>
              <a:schemeClr val="tx1"/>
            </a:solidFill>
            <a:prstDash val="solid"/>
            <a:round/>
            <a:headEnd type="none" w="med" len="med"/>
            <a:tailEnd type="arrow" w="lg" len="med"/>
          </a:ln>
          <a:effectLst/>
        </p:spPr>
      </p:cxnSp>
      <p:sp>
        <p:nvSpPr>
          <p:cNvPr id="12" name="Magnetic Disk 11"/>
          <p:cNvSpPr/>
          <p:nvPr/>
        </p:nvSpPr>
        <p:spPr bwMode="auto">
          <a:xfrm>
            <a:off x="6868024" y="1231234"/>
            <a:ext cx="1342575" cy="891736"/>
          </a:xfrm>
          <a:prstGeom prst="flowChartMagneticDisk">
            <a:avLst/>
          </a:prstGeom>
          <a:noFill/>
          <a:ln w="1905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377">
              <a:defRPr/>
            </a:pPr>
            <a:r>
              <a:rPr lang="en-US" sz="1400" dirty="0"/>
              <a:t>Data </a:t>
            </a:r>
          </a:p>
          <a:p>
            <a:pPr algn="ctr" defTabSz="914377">
              <a:defRPr/>
            </a:pPr>
            <a:r>
              <a:rPr lang="en-US" sz="1400" dirty="0"/>
              <a:t>virtualization</a:t>
            </a:r>
          </a:p>
        </p:txBody>
      </p:sp>
      <p:cxnSp>
        <p:nvCxnSpPr>
          <p:cNvPr id="158" name="Straight Arrow Connector 157">
            <a:extLst>
              <a:ext uri="{FF2B5EF4-FFF2-40B4-BE49-F238E27FC236}">
                <a16:creationId xmlns:a16="http://schemas.microsoft.com/office/drawing/2014/main" id="{B64DB576-7713-1944-B060-F66127C6B8C1}"/>
              </a:ext>
            </a:extLst>
          </p:cNvPr>
          <p:cNvCxnSpPr>
            <a:cxnSpLocks/>
          </p:cNvCxnSpPr>
          <p:nvPr/>
        </p:nvCxnSpPr>
        <p:spPr bwMode="auto">
          <a:xfrm>
            <a:off x="7206066" y="4040260"/>
            <a:ext cx="1792275" cy="8673"/>
          </a:xfrm>
          <a:prstGeom prst="straightConnector1">
            <a:avLst/>
          </a:prstGeom>
          <a:solidFill>
            <a:schemeClr val="accent1"/>
          </a:solidFill>
          <a:ln w="19050" cap="rnd" cmpd="sng" algn="ctr">
            <a:solidFill>
              <a:schemeClr val="tx1"/>
            </a:solidFill>
            <a:prstDash val="solid"/>
            <a:round/>
            <a:headEnd type="none" w="med" len="med"/>
            <a:tailEnd type="arrow" w="lg" len="med"/>
          </a:ln>
          <a:effectLst/>
        </p:spPr>
      </p:cxnSp>
      <p:cxnSp>
        <p:nvCxnSpPr>
          <p:cNvPr id="159" name="Straight Arrow Connector 158">
            <a:extLst>
              <a:ext uri="{FF2B5EF4-FFF2-40B4-BE49-F238E27FC236}">
                <a16:creationId xmlns:a16="http://schemas.microsoft.com/office/drawing/2014/main" id="{B39F6780-4656-1A47-8593-B52F2863897D}"/>
              </a:ext>
            </a:extLst>
          </p:cNvPr>
          <p:cNvCxnSpPr>
            <a:cxnSpLocks/>
          </p:cNvCxnSpPr>
          <p:nvPr/>
        </p:nvCxnSpPr>
        <p:spPr bwMode="auto">
          <a:xfrm flipV="1">
            <a:off x="7073407" y="2606831"/>
            <a:ext cx="855658" cy="805790"/>
          </a:xfrm>
          <a:prstGeom prst="straightConnector1">
            <a:avLst/>
          </a:prstGeom>
          <a:solidFill>
            <a:schemeClr val="accent1"/>
          </a:solidFill>
          <a:ln w="19050" cap="rnd" cmpd="sng" algn="ctr">
            <a:solidFill>
              <a:schemeClr val="tx1"/>
            </a:solidFill>
            <a:prstDash val="solid"/>
            <a:round/>
            <a:headEnd type="none" w="med" len="med"/>
            <a:tailEnd type="arrow" w="lg" len="med"/>
          </a:ln>
          <a:effectLst/>
        </p:spPr>
      </p:cxnSp>
      <p:cxnSp>
        <p:nvCxnSpPr>
          <p:cNvPr id="160" name="Straight Arrow Connector 159">
            <a:extLst>
              <a:ext uri="{FF2B5EF4-FFF2-40B4-BE49-F238E27FC236}">
                <a16:creationId xmlns:a16="http://schemas.microsoft.com/office/drawing/2014/main" id="{B460158E-BBBE-7C41-A2F2-0A1B203FB2EA}"/>
              </a:ext>
            </a:extLst>
          </p:cNvPr>
          <p:cNvCxnSpPr>
            <a:cxnSpLocks/>
          </p:cNvCxnSpPr>
          <p:nvPr/>
        </p:nvCxnSpPr>
        <p:spPr bwMode="auto">
          <a:xfrm flipV="1">
            <a:off x="7208636" y="3176871"/>
            <a:ext cx="1342575" cy="580588"/>
          </a:xfrm>
          <a:prstGeom prst="straightConnector1">
            <a:avLst/>
          </a:prstGeom>
          <a:solidFill>
            <a:schemeClr val="accent1"/>
          </a:solidFill>
          <a:ln w="19050" cap="rnd" cmpd="sng" algn="ctr">
            <a:solidFill>
              <a:schemeClr val="tx1"/>
            </a:solidFill>
            <a:prstDash val="solid"/>
            <a:round/>
            <a:headEnd type="none" w="med" len="med"/>
            <a:tailEnd type="arrow" w="lg" len="med"/>
          </a:ln>
          <a:effectLst/>
        </p:spPr>
      </p:cxnSp>
      <p:cxnSp>
        <p:nvCxnSpPr>
          <p:cNvPr id="164" name="Straight Arrow Connector 163">
            <a:extLst>
              <a:ext uri="{FF2B5EF4-FFF2-40B4-BE49-F238E27FC236}">
                <a16:creationId xmlns:a16="http://schemas.microsoft.com/office/drawing/2014/main" id="{D7E60810-5EB7-5340-A414-C4EC37C7F0D8}"/>
              </a:ext>
            </a:extLst>
          </p:cNvPr>
          <p:cNvCxnSpPr>
            <a:cxnSpLocks/>
          </p:cNvCxnSpPr>
          <p:nvPr/>
        </p:nvCxnSpPr>
        <p:spPr bwMode="auto">
          <a:xfrm flipH="1">
            <a:off x="3611800" y="4536575"/>
            <a:ext cx="1394344" cy="449407"/>
          </a:xfrm>
          <a:prstGeom prst="straightConnector1">
            <a:avLst/>
          </a:prstGeom>
          <a:solidFill>
            <a:schemeClr val="accent1"/>
          </a:solidFill>
          <a:ln w="19050" cap="rnd" cmpd="sng" algn="ctr">
            <a:solidFill>
              <a:schemeClr val="tx1"/>
            </a:solidFill>
            <a:prstDash val="solid"/>
            <a:round/>
            <a:headEnd type="none" w="med" len="med"/>
            <a:tailEnd type="arrow" w="lg" len="med"/>
          </a:ln>
          <a:effectLst/>
        </p:spPr>
      </p:cxnSp>
      <p:cxnSp>
        <p:nvCxnSpPr>
          <p:cNvPr id="4" name="Straight Arrow Connector 3"/>
          <p:cNvCxnSpPr>
            <a:cxnSpLocks/>
          </p:cNvCxnSpPr>
          <p:nvPr/>
        </p:nvCxnSpPr>
        <p:spPr bwMode="auto">
          <a:xfrm flipH="1" flipV="1">
            <a:off x="3627507" y="3911614"/>
            <a:ext cx="1323299" cy="0"/>
          </a:xfrm>
          <a:prstGeom prst="straightConnector1">
            <a:avLst/>
          </a:prstGeom>
          <a:solidFill>
            <a:schemeClr val="accent1"/>
          </a:solidFill>
          <a:ln w="19050" cap="rnd" cmpd="sng" algn="ctr">
            <a:solidFill>
              <a:schemeClr val="tx1"/>
            </a:solidFill>
            <a:prstDash val="solid"/>
            <a:round/>
            <a:headEnd type="none" w="med" len="med"/>
            <a:tailEnd type="arrow" w="lg" len="med"/>
          </a:ln>
          <a:effectLst/>
        </p:spPr>
      </p:cxnSp>
      <p:cxnSp>
        <p:nvCxnSpPr>
          <p:cNvPr id="27" name="Elbow Connector 26">
            <a:extLst>
              <a:ext uri="{FF2B5EF4-FFF2-40B4-BE49-F238E27FC236}">
                <a16:creationId xmlns:a16="http://schemas.microsoft.com/office/drawing/2014/main" id="{ED6A1B2E-1915-5443-AE36-40E07BBBD2B5}"/>
              </a:ext>
            </a:extLst>
          </p:cNvPr>
          <p:cNvCxnSpPr>
            <a:cxnSpLocks/>
            <a:stCxn id="9" idx="1"/>
            <a:endCxn id="126" idx="1"/>
          </p:cNvCxnSpPr>
          <p:nvPr/>
        </p:nvCxnSpPr>
        <p:spPr bwMode="auto">
          <a:xfrm rot="10800000" flipH="1">
            <a:off x="1910933" y="2674189"/>
            <a:ext cx="233378" cy="1046555"/>
          </a:xfrm>
          <a:prstGeom prst="bentConnector3">
            <a:avLst>
              <a:gd name="adj1" fmla="val -97953"/>
            </a:avLst>
          </a:prstGeom>
          <a:solidFill>
            <a:schemeClr val="accent1"/>
          </a:solidFill>
          <a:ln w="19050" cap="rnd" cmpd="sng" algn="ctr">
            <a:solidFill>
              <a:schemeClr val="tx1"/>
            </a:solidFill>
            <a:prstDash val="solid"/>
            <a:round/>
            <a:headEnd type="none" w="med" len="med"/>
            <a:tailEnd type="arrow" w="lg" len="med"/>
          </a:ln>
          <a:effectLst/>
        </p:spPr>
      </p:cxnSp>
      <p:cxnSp>
        <p:nvCxnSpPr>
          <p:cNvPr id="110" name="Straight Arrow Connector 109">
            <a:extLst>
              <a:ext uri="{FF2B5EF4-FFF2-40B4-BE49-F238E27FC236}">
                <a16:creationId xmlns:a16="http://schemas.microsoft.com/office/drawing/2014/main" id="{B69CB787-1820-DB49-ACE3-5D6E23C161F0}"/>
              </a:ext>
            </a:extLst>
          </p:cNvPr>
          <p:cNvCxnSpPr>
            <a:cxnSpLocks/>
          </p:cNvCxnSpPr>
          <p:nvPr/>
        </p:nvCxnSpPr>
        <p:spPr bwMode="auto">
          <a:xfrm>
            <a:off x="6629288" y="4859828"/>
            <a:ext cx="265225" cy="738312"/>
          </a:xfrm>
          <a:prstGeom prst="straightConnector1">
            <a:avLst/>
          </a:prstGeom>
          <a:solidFill>
            <a:schemeClr val="accent1"/>
          </a:solidFill>
          <a:ln w="19050" cap="rnd" cmpd="sng" algn="ctr">
            <a:solidFill>
              <a:schemeClr val="tx1"/>
            </a:solidFill>
            <a:prstDash val="solid"/>
            <a:round/>
            <a:headEnd type="none" w="med" len="med"/>
            <a:tailEnd type="arrow" w="lg" len="med"/>
          </a:ln>
          <a:effectLst/>
        </p:spPr>
      </p:cxnSp>
      <p:cxnSp>
        <p:nvCxnSpPr>
          <p:cNvPr id="112" name="Straight Arrow Connector 111">
            <a:extLst>
              <a:ext uri="{FF2B5EF4-FFF2-40B4-BE49-F238E27FC236}">
                <a16:creationId xmlns:a16="http://schemas.microsoft.com/office/drawing/2014/main" id="{AF3C3F7F-D43A-0C49-BE7B-6E2E8176CE93}"/>
              </a:ext>
            </a:extLst>
          </p:cNvPr>
          <p:cNvCxnSpPr>
            <a:cxnSpLocks/>
          </p:cNvCxnSpPr>
          <p:nvPr/>
        </p:nvCxnSpPr>
        <p:spPr bwMode="auto">
          <a:xfrm flipH="1">
            <a:off x="4405855" y="4770581"/>
            <a:ext cx="833205" cy="765007"/>
          </a:xfrm>
          <a:prstGeom prst="straightConnector1">
            <a:avLst/>
          </a:prstGeom>
          <a:solidFill>
            <a:schemeClr val="accent1"/>
          </a:solidFill>
          <a:ln w="19050" cap="rnd" cmpd="sng" algn="ctr">
            <a:solidFill>
              <a:schemeClr val="tx1"/>
            </a:solidFill>
            <a:prstDash val="solid"/>
            <a:round/>
            <a:headEnd type="none" w="med" len="med"/>
            <a:tailEnd type="arrow" w="lg" len="med"/>
          </a:ln>
          <a:effectLst/>
        </p:spPr>
      </p:cxnSp>
      <p:sp>
        <p:nvSpPr>
          <p:cNvPr id="119" name="Text Box 32">
            <a:extLst>
              <a:ext uri="{FF2B5EF4-FFF2-40B4-BE49-F238E27FC236}">
                <a16:creationId xmlns:a16="http://schemas.microsoft.com/office/drawing/2014/main" id="{B150EA17-7187-4F46-B47E-E49536C0DE2D}"/>
              </a:ext>
            </a:extLst>
          </p:cNvPr>
          <p:cNvSpPr txBox="1">
            <a:spLocks noChangeArrowheads="1"/>
          </p:cNvSpPr>
          <p:nvPr/>
        </p:nvSpPr>
        <p:spPr bwMode="auto">
          <a:xfrm>
            <a:off x="4883775" y="6030695"/>
            <a:ext cx="1409360" cy="307777"/>
          </a:xfrm>
          <a:prstGeom prst="rect">
            <a:avLst/>
          </a:prstGeom>
          <a:noFill/>
          <a:ln w="9525" algn="ctr">
            <a:noFill/>
            <a:miter lim="800000"/>
            <a:headEnd/>
            <a:tailEnd/>
          </a:ln>
          <a:effectLst/>
        </p:spPr>
        <p:txBody>
          <a:bodyPr wrap="none">
            <a:spAutoFit/>
          </a:bodyPr>
          <a:lstStyle/>
          <a:p>
            <a:pPr algn="ctr" defTabSz="914377">
              <a:defRPr/>
            </a:pPr>
            <a:r>
              <a:rPr lang="en-GB" sz="1400" dirty="0"/>
              <a:t>Data Modelling</a:t>
            </a:r>
          </a:p>
        </p:txBody>
      </p:sp>
      <p:cxnSp>
        <p:nvCxnSpPr>
          <p:cNvPr id="120" name="Straight Arrow Connector 119">
            <a:extLst>
              <a:ext uri="{FF2B5EF4-FFF2-40B4-BE49-F238E27FC236}">
                <a16:creationId xmlns:a16="http://schemas.microsoft.com/office/drawing/2014/main" id="{A2AEA925-2486-404E-83EC-231386979864}"/>
              </a:ext>
            </a:extLst>
          </p:cNvPr>
          <p:cNvCxnSpPr>
            <a:cxnSpLocks/>
          </p:cNvCxnSpPr>
          <p:nvPr/>
        </p:nvCxnSpPr>
        <p:spPr bwMode="auto">
          <a:xfrm flipH="1">
            <a:off x="5636568" y="4798736"/>
            <a:ext cx="212346" cy="799404"/>
          </a:xfrm>
          <a:prstGeom prst="straightConnector1">
            <a:avLst/>
          </a:prstGeom>
          <a:solidFill>
            <a:schemeClr val="accent1"/>
          </a:solidFill>
          <a:ln w="19050" cap="rnd" cmpd="sng" algn="ctr">
            <a:solidFill>
              <a:schemeClr val="tx1"/>
            </a:solidFill>
            <a:prstDash val="solid"/>
            <a:round/>
            <a:headEnd type="none" w="med" len="med"/>
            <a:tailEnd type="arrow" w="lg" len="med"/>
          </a:ln>
          <a:effectLst/>
        </p:spPr>
      </p:cxnSp>
      <p:sp>
        <p:nvSpPr>
          <p:cNvPr id="77" name="Rectangle 57">
            <a:extLst>
              <a:ext uri="{FF2B5EF4-FFF2-40B4-BE49-F238E27FC236}">
                <a16:creationId xmlns:a16="http://schemas.microsoft.com/office/drawing/2014/main" id="{3EE9EF6E-F52E-8D42-AB9E-C45BF0E68B0E}"/>
              </a:ext>
            </a:extLst>
          </p:cNvPr>
          <p:cNvSpPr>
            <a:spLocks noChangeArrowheads="1"/>
          </p:cNvSpPr>
          <p:nvPr/>
        </p:nvSpPr>
        <p:spPr bwMode="ltGray">
          <a:xfrm>
            <a:off x="7836750" y="5745237"/>
            <a:ext cx="988853" cy="469636"/>
          </a:xfrm>
          <a:prstGeom prst="rect">
            <a:avLst/>
          </a:prstGeom>
          <a:solidFill>
            <a:schemeClr val="bg2"/>
          </a:solidFill>
          <a:ln>
            <a:noFill/>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defTabSz="914377">
              <a:defRPr/>
            </a:pPr>
            <a:r>
              <a:rPr lang="en-GB" sz="1400" dirty="0">
                <a:solidFill>
                  <a:schemeClr val="tx1"/>
                </a:solidFill>
              </a:rPr>
              <a:t>ETL tools</a:t>
            </a:r>
          </a:p>
        </p:txBody>
      </p:sp>
      <p:cxnSp>
        <p:nvCxnSpPr>
          <p:cNvPr id="80" name="Straight Arrow Connector 79">
            <a:extLst>
              <a:ext uri="{FF2B5EF4-FFF2-40B4-BE49-F238E27FC236}">
                <a16:creationId xmlns:a16="http://schemas.microsoft.com/office/drawing/2014/main" id="{CE15EC54-913F-2845-BF09-47C778B0B3C2}"/>
              </a:ext>
            </a:extLst>
          </p:cNvPr>
          <p:cNvCxnSpPr>
            <a:cxnSpLocks/>
          </p:cNvCxnSpPr>
          <p:nvPr/>
        </p:nvCxnSpPr>
        <p:spPr bwMode="auto">
          <a:xfrm>
            <a:off x="6993600" y="4732491"/>
            <a:ext cx="1031839" cy="971972"/>
          </a:xfrm>
          <a:prstGeom prst="straightConnector1">
            <a:avLst/>
          </a:prstGeom>
          <a:solidFill>
            <a:schemeClr val="accent1"/>
          </a:solidFill>
          <a:ln w="19050" cap="rnd" cmpd="sng" algn="ctr">
            <a:solidFill>
              <a:schemeClr val="tx1"/>
            </a:solidFill>
            <a:prstDash val="solid"/>
            <a:round/>
            <a:headEnd type="none" w="med" len="med"/>
            <a:tailEnd type="arrow" w="lg" len="med"/>
          </a:ln>
          <a:effectLst/>
        </p:spPr>
      </p:cxnSp>
      <p:sp>
        <p:nvSpPr>
          <p:cNvPr id="11" name="TextBox 10">
            <a:extLst>
              <a:ext uri="{FF2B5EF4-FFF2-40B4-BE49-F238E27FC236}">
                <a16:creationId xmlns:a16="http://schemas.microsoft.com/office/drawing/2014/main" id="{936E2E6E-9FF0-441F-AF7C-C8E7E8841E01}"/>
              </a:ext>
            </a:extLst>
          </p:cNvPr>
          <p:cNvSpPr txBox="1"/>
          <p:nvPr/>
        </p:nvSpPr>
        <p:spPr>
          <a:xfrm>
            <a:off x="5400951" y="3922388"/>
            <a:ext cx="1371600" cy="276999"/>
          </a:xfrm>
          <a:prstGeom prst="rect">
            <a:avLst/>
          </a:prstGeom>
          <a:solidFill>
            <a:schemeClr val="bg2"/>
          </a:solidFill>
        </p:spPr>
        <p:txBody>
          <a:bodyPr wrap="square" rtlCol="0">
            <a:spAutoFit/>
          </a:bodyPr>
          <a:lstStyle/>
          <a:p>
            <a:pPr algn="ctr" defTabSz="914377">
              <a:defRPr/>
            </a:pPr>
            <a:r>
              <a:rPr lang="en-GB" sz="1200" dirty="0"/>
              <a:t>Business glossary</a:t>
            </a:r>
          </a:p>
        </p:txBody>
      </p:sp>
      <p:sp>
        <p:nvSpPr>
          <p:cNvPr id="14" name="TextBox 13">
            <a:extLst>
              <a:ext uri="{FF2B5EF4-FFF2-40B4-BE49-F238E27FC236}">
                <a16:creationId xmlns:a16="http://schemas.microsoft.com/office/drawing/2014/main" id="{C9EA1B07-4337-4080-8D67-061DA7E1885B}"/>
              </a:ext>
            </a:extLst>
          </p:cNvPr>
          <p:cNvSpPr txBox="1"/>
          <p:nvPr/>
        </p:nvSpPr>
        <p:spPr>
          <a:xfrm>
            <a:off x="5378865" y="4142703"/>
            <a:ext cx="1415773" cy="338554"/>
          </a:xfrm>
          <a:prstGeom prst="rect">
            <a:avLst/>
          </a:prstGeom>
          <a:noFill/>
        </p:spPr>
        <p:txBody>
          <a:bodyPr wrap="none" rtlCol="0">
            <a:spAutoFit/>
          </a:bodyPr>
          <a:lstStyle/>
          <a:p>
            <a:pPr algn="ctr" defTabSz="914377">
              <a:defRPr/>
            </a:pPr>
            <a:r>
              <a:rPr lang="en-GB" sz="1600" dirty="0">
                <a:latin typeface="+mj-lt"/>
              </a:rPr>
              <a:t> Data </a:t>
            </a:r>
            <a:r>
              <a:rPr lang="en-GB" sz="1600" dirty="0" err="1">
                <a:latin typeface="+mj-lt"/>
              </a:rPr>
              <a:t>catalog</a:t>
            </a:r>
            <a:endParaRPr lang="en-GB" sz="1600" dirty="0">
              <a:latin typeface="+mj-lt"/>
            </a:endParaRPr>
          </a:p>
        </p:txBody>
      </p:sp>
      <p:grpSp>
        <p:nvGrpSpPr>
          <p:cNvPr id="103" name="Group 102">
            <a:extLst>
              <a:ext uri="{FF2B5EF4-FFF2-40B4-BE49-F238E27FC236}">
                <a16:creationId xmlns:a16="http://schemas.microsoft.com/office/drawing/2014/main" id="{77D73D19-DB0D-4A14-BEE6-AD64D14AE077}"/>
              </a:ext>
            </a:extLst>
          </p:cNvPr>
          <p:cNvGrpSpPr/>
          <p:nvPr/>
        </p:nvGrpSpPr>
        <p:grpSpPr>
          <a:xfrm>
            <a:off x="9556484" y="4934050"/>
            <a:ext cx="597432" cy="159383"/>
            <a:chOff x="9401768" y="3968408"/>
            <a:chExt cx="628189" cy="320040"/>
          </a:xfrm>
        </p:grpSpPr>
        <p:sp>
          <p:nvSpPr>
            <p:cNvPr id="104" name="Line 47">
              <a:extLst>
                <a:ext uri="{FF2B5EF4-FFF2-40B4-BE49-F238E27FC236}">
                  <a16:creationId xmlns:a16="http://schemas.microsoft.com/office/drawing/2014/main" id="{88D7EDB8-E4A0-4593-9D69-EF584A695347}"/>
                </a:ext>
              </a:extLst>
            </p:cNvPr>
            <p:cNvSpPr>
              <a:spLocks noChangeShapeType="1"/>
            </p:cNvSpPr>
            <p:nvPr/>
          </p:nvSpPr>
          <p:spPr bwMode="auto">
            <a:xfrm>
              <a:off x="10029957" y="3968408"/>
              <a:ext cx="0" cy="320040"/>
            </a:xfrm>
            <a:prstGeom prst="line">
              <a:avLst/>
            </a:prstGeom>
            <a:noFill/>
            <a:ln w="9525">
              <a:solidFill>
                <a:schemeClr val="tx1"/>
              </a:solidFill>
              <a:round/>
              <a:headEnd type="triangle" w="med" len="med"/>
              <a:tailEnd type="none" w="med" len="med"/>
            </a:ln>
            <a:effectLst/>
          </p:spPr>
          <p:txBody>
            <a:bodyPr/>
            <a:lstStyle/>
            <a:p>
              <a:pPr algn="ctr" defTabSz="914377">
                <a:defRPr/>
              </a:pPr>
              <a:endParaRPr lang="en-GB"/>
            </a:p>
          </p:txBody>
        </p:sp>
        <p:sp>
          <p:nvSpPr>
            <p:cNvPr id="105" name="Line 41">
              <a:extLst>
                <a:ext uri="{FF2B5EF4-FFF2-40B4-BE49-F238E27FC236}">
                  <a16:creationId xmlns:a16="http://schemas.microsoft.com/office/drawing/2014/main" id="{9E1BB541-19C9-4506-BEE3-81496901573A}"/>
                </a:ext>
              </a:extLst>
            </p:cNvPr>
            <p:cNvSpPr>
              <a:spLocks noChangeShapeType="1"/>
            </p:cNvSpPr>
            <p:nvPr/>
          </p:nvSpPr>
          <p:spPr bwMode="auto">
            <a:xfrm flipV="1">
              <a:off x="9401768" y="3968408"/>
              <a:ext cx="0" cy="320040"/>
            </a:xfrm>
            <a:prstGeom prst="line">
              <a:avLst/>
            </a:prstGeom>
            <a:noFill/>
            <a:ln w="9525">
              <a:solidFill>
                <a:schemeClr val="tx1"/>
              </a:solidFill>
              <a:round/>
              <a:headEnd type="none" w="med" len="med"/>
              <a:tailEnd type="triangle" w="med" len="med"/>
            </a:ln>
            <a:effectLst/>
          </p:spPr>
          <p:txBody>
            <a:bodyPr/>
            <a:lstStyle/>
            <a:p>
              <a:pPr algn="ctr" defTabSz="914377">
                <a:defRPr/>
              </a:pPr>
              <a:endParaRPr lang="en-GB"/>
            </a:p>
          </p:txBody>
        </p:sp>
      </p:grpSp>
      <p:grpSp>
        <p:nvGrpSpPr>
          <p:cNvPr id="121" name="Group 375">
            <a:extLst>
              <a:ext uri="{FF2B5EF4-FFF2-40B4-BE49-F238E27FC236}">
                <a16:creationId xmlns:a16="http://schemas.microsoft.com/office/drawing/2014/main" id="{30AF79BD-0B78-4236-B4CE-877A01FF93D3}"/>
              </a:ext>
            </a:extLst>
          </p:cNvPr>
          <p:cNvGrpSpPr>
            <a:grpSpLocks noChangeAspect="1"/>
          </p:cNvGrpSpPr>
          <p:nvPr/>
        </p:nvGrpSpPr>
        <p:grpSpPr bwMode="auto">
          <a:xfrm>
            <a:off x="5234431" y="5718893"/>
            <a:ext cx="647093" cy="291908"/>
            <a:chOff x="6412" y="2871"/>
            <a:chExt cx="317" cy="143"/>
          </a:xfrm>
        </p:grpSpPr>
        <p:sp>
          <p:nvSpPr>
            <p:cNvPr id="123" name="Freeform 376">
              <a:extLst>
                <a:ext uri="{FF2B5EF4-FFF2-40B4-BE49-F238E27FC236}">
                  <a16:creationId xmlns:a16="http://schemas.microsoft.com/office/drawing/2014/main" id="{DDDA623F-FE8C-43AA-BCEF-2DEABAF192C5}"/>
                </a:ext>
              </a:extLst>
            </p:cNvPr>
            <p:cNvSpPr>
              <a:spLocks/>
            </p:cNvSpPr>
            <p:nvPr/>
          </p:nvSpPr>
          <p:spPr bwMode="auto">
            <a:xfrm>
              <a:off x="6444" y="2942"/>
              <a:ext cx="186" cy="1"/>
            </a:xfrm>
            <a:custGeom>
              <a:avLst/>
              <a:gdLst>
                <a:gd name="T0" fmla="*/ 0 w 186"/>
                <a:gd name="T1" fmla="*/ 1 h 1"/>
                <a:gd name="T2" fmla="*/ 186 w 186"/>
                <a:gd name="T3" fmla="*/ 0 h 1"/>
                <a:gd name="T4" fmla="*/ 0 w 186"/>
                <a:gd name="T5" fmla="*/ 1 h 1"/>
              </a:gdLst>
              <a:ahLst/>
              <a:cxnLst>
                <a:cxn ang="0">
                  <a:pos x="T0" y="T1"/>
                </a:cxn>
                <a:cxn ang="0">
                  <a:pos x="T2" y="T3"/>
                </a:cxn>
                <a:cxn ang="0">
                  <a:pos x="T4" y="T5"/>
                </a:cxn>
              </a:cxnLst>
              <a:rect l="0" t="0" r="r" b="b"/>
              <a:pathLst>
                <a:path w="186" h="1">
                  <a:moveTo>
                    <a:pt x="0" y="1"/>
                  </a:moveTo>
                  <a:lnTo>
                    <a:pt x="186" y="0"/>
                  </a:lnTo>
                  <a:lnTo>
                    <a:pt x="0" y="1"/>
                  </a:ln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Line 377">
              <a:extLst>
                <a:ext uri="{FF2B5EF4-FFF2-40B4-BE49-F238E27FC236}">
                  <a16:creationId xmlns:a16="http://schemas.microsoft.com/office/drawing/2014/main" id="{67B221AA-31A9-4643-B04D-2DC3E1728559}"/>
                </a:ext>
              </a:extLst>
            </p:cNvPr>
            <p:cNvSpPr>
              <a:spLocks noChangeShapeType="1"/>
            </p:cNvSpPr>
            <p:nvPr/>
          </p:nvSpPr>
          <p:spPr bwMode="auto">
            <a:xfrm flipV="1">
              <a:off x="6444" y="2942"/>
              <a:ext cx="186" cy="1"/>
            </a:xfrm>
            <a:prstGeom prst="line">
              <a:avLst/>
            </a:prstGeom>
            <a:noFill/>
            <a:ln w="6350" cap="flat">
              <a:solidFill>
                <a:srgbClr val="50E6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Freeform 378">
              <a:extLst>
                <a:ext uri="{FF2B5EF4-FFF2-40B4-BE49-F238E27FC236}">
                  <a16:creationId xmlns:a16="http://schemas.microsoft.com/office/drawing/2014/main" id="{27C5A46B-BB70-48E7-9D5D-B30E19E00F44}"/>
                </a:ext>
              </a:extLst>
            </p:cNvPr>
            <p:cNvSpPr>
              <a:spLocks/>
            </p:cNvSpPr>
            <p:nvPr/>
          </p:nvSpPr>
          <p:spPr bwMode="auto">
            <a:xfrm>
              <a:off x="6686" y="2871"/>
              <a:ext cx="43" cy="43"/>
            </a:xfrm>
            <a:custGeom>
              <a:avLst/>
              <a:gdLst>
                <a:gd name="T0" fmla="*/ 154 w 187"/>
                <a:gd name="T1" fmla="*/ 33 h 185"/>
                <a:gd name="T2" fmla="*/ 154 w 187"/>
                <a:gd name="T3" fmla="*/ 152 h 185"/>
                <a:gd name="T4" fmla="*/ 34 w 187"/>
                <a:gd name="T5" fmla="*/ 153 h 185"/>
                <a:gd name="T6" fmla="*/ 33 w 187"/>
                <a:gd name="T7" fmla="*/ 33 h 185"/>
                <a:gd name="T8" fmla="*/ 154 w 187"/>
                <a:gd name="T9" fmla="*/ 33 h 185"/>
              </a:gdLst>
              <a:ahLst/>
              <a:cxnLst>
                <a:cxn ang="0">
                  <a:pos x="T0" y="T1"/>
                </a:cxn>
                <a:cxn ang="0">
                  <a:pos x="T2" y="T3"/>
                </a:cxn>
                <a:cxn ang="0">
                  <a:pos x="T4" y="T5"/>
                </a:cxn>
                <a:cxn ang="0">
                  <a:pos x="T6" y="T7"/>
                </a:cxn>
                <a:cxn ang="0">
                  <a:pos x="T8" y="T9"/>
                </a:cxn>
              </a:cxnLst>
              <a:rect l="0" t="0" r="r" b="b"/>
              <a:pathLst>
                <a:path w="187" h="185">
                  <a:moveTo>
                    <a:pt x="154" y="33"/>
                  </a:moveTo>
                  <a:cubicBezTo>
                    <a:pt x="187" y="65"/>
                    <a:pt x="187" y="119"/>
                    <a:pt x="154" y="152"/>
                  </a:cubicBezTo>
                  <a:cubicBezTo>
                    <a:pt x="121" y="185"/>
                    <a:pt x="67" y="185"/>
                    <a:pt x="34" y="153"/>
                  </a:cubicBezTo>
                  <a:cubicBezTo>
                    <a:pt x="0" y="120"/>
                    <a:pt x="0" y="66"/>
                    <a:pt x="33" y="33"/>
                  </a:cubicBezTo>
                  <a:cubicBezTo>
                    <a:pt x="66" y="0"/>
                    <a:pt x="120" y="0"/>
                    <a:pt x="154" y="33"/>
                  </a:cubicBez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379">
              <a:extLst>
                <a:ext uri="{FF2B5EF4-FFF2-40B4-BE49-F238E27FC236}">
                  <a16:creationId xmlns:a16="http://schemas.microsoft.com/office/drawing/2014/main" id="{8932EC45-88B7-4FE2-B24C-43D780F4E1F1}"/>
                </a:ext>
              </a:extLst>
            </p:cNvPr>
            <p:cNvSpPr>
              <a:spLocks/>
            </p:cNvSpPr>
            <p:nvPr/>
          </p:nvSpPr>
          <p:spPr bwMode="auto">
            <a:xfrm>
              <a:off x="6412" y="2910"/>
              <a:ext cx="64" cy="65"/>
            </a:xfrm>
            <a:custGeom>
              <a:avLst/>
              <a:gdLst>
                <a:gd name="T0" fmla="*/ 230 w 281"/>
                <a:gd name="T1" fmla="*/ 50 h 283"/>
                <a:gd name="T2" fmla="*/ 232 w 281"/>
                <a:gd name="T3" fmla="*/ 232 h 283"/>
                <a:gd name="T4" fmla="*/ 51 w 281"/>
                <a:gd name="T5" fmla="*/ 233 h 283"/>
                <a:gd name="T6" fmla="*/ 49 w 281"/>
                <a:gd name="T7" fmla="*/ 51 h 283"/>
                <a:gd name="T8" fmla="*/ 230 w 281"/>
                <a:gd name="T9" fmla="*/ 50 h 283"/>
              </a:gdLst>
              <a:ahLst/>
              <a:cxnLst>
                <a:cxn ang="0">
                  <a:pos x="T0" y="T1"/>
                </a:cxn>
                <a:cxn ang="0">
                  <a:pos x="T2" y="T3"/>
                </a:cxn>
                <a:cxn ang="0">
                  <a:pos x="T4" y="T5"/>
                </a:cxn>
                <a:cxn ang="0">
                  <a:pos x="T6" y="T7"/>
                </a:cxn>
                <a:cxn ang="0">
                  <a:pos x="T8" y="T9"/>
                </a:cxn>
              </a:cxnLst>
              <a:rect l="0" t="0" r="r" b="b"/>
              <a:pathLst>
                <a:path w="281" h="283">
                  <a:moveTo>
                    <a:pt x="230" y="50"/>
                  </a:moveTo>
                  <a:cubicBezTo>
                    <a:pt x="281" y="100"/>
                    <a:pt x="281" y="181"/>
                    <a:pt x="232" y="232"/>
                  </a:cubicBezTo>
                  <a:cubicBezTo>
                    <a:pt x="182" y="283"/>
                    <a:pt x="101" y="283"/>
                    <a:pt x="51" y="233"/>
                  </a:cubicBezTo>
                  <a:cubicBezTo>
                    <a:pt x="0" y="183"/>
                    <a:pt x="0" y="101"/>
                    <a:pt x="49" y="51"/>
                  </a:cubicBezTo>
                  <a:cubicBezTo>
                    <a:pt x="99" y="0"/>
                    <a:pt x="180" y="0"/>
                    <a:pt x="230" y="50"/>
                  </a:cubicBez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380">
              <a:extLst>
                <a:ext uri="{FF2B5EF4-FFF2-40B4-BE49-F238E27FC236}">
                  <a16:creationId xmlns:a16="http://schemas.microsoft.com/office/drawing/2014/main" id="{2E0335C4-EACF-414F-8BE4-0D0D04716A60}"/>
                </a:ext>
              </a:extLst>
            </p:cNvPr>
            <p:cNvSpPr>
              <a:spLocks/>
            </p:cNvSpPr>
            <p:nvPr/>
          </p:nvSpPr>
          <p:spPr bwMode="auto">
            <a:xfrm>
              <a:off x="6657" y="2971"/>
              <a:ext cx="43" cy="43"/>
            </a:xfrm>
            <a:custGeom>
              <a:avLst/>
              <a:gdLst>
                <a:gd name="T0" fmla="*/ 154 w 187"/>
                <a:gd name="T1" fmla="*/ 33 h 188"/>
                <a:gd name="T2" fmla="*/ 154 w 187"/>
                <a:gd name="T3" fmla="*/ 154 h 188"/>
                <a:gd name="T4" fmla="*/ 34 w 187"/>
                <a:gd name="T5" fmla="*/ 155 h 188"/>
                <a:gd name="T6" fmla="*/ 33 w 187"/>
                <a:gd name="T7" fmla="*/ 34 h 188"/>
                <a:gd name="T8" fmla="*/ 154 w 187"/>
                <a:gd name="T9" fmla="*/ 33 h 188"/>
              </a:gdLst>
              <a:ahLst/>
              <a:cxnLst>
                <a:cxn ang="0">
                  <a:pos x="T0" y="T1"/>
                </a:cxn>
                <a:cxn ang="0">
                  <a:pos x="T2" y="T3"/>
                </a:cxn>
                <a:cxn ang="0">
                  <a:pos x="T4" y="T5"/>
                </a:cxn>
                <a:cxn ang="0">
                  <a:pos x="T6" y="T7"/>
                </a:cxn>
                <a:cxn ang="0">
                  <a:pos x="T8" y="T9"/>
                </a:cxn>
              </a:cxnLst>
              <a:rect l="0" t="0" r="r" b="b"/>
              <a:pathLst>
                <a:path w="187" h="188">
                  <a:moveTo>
                    <a:pt x="154" y="33"/>
                  </a:moveTo>
                  <a:cubicBezTo>
                    <a:pt x="187" y="66"/>
                    <a:pt x="187" y="120"/>
                    <a:pt x="154" y="154"/>
                  </a:cubicBezTo>
                  <a:cubicBezTo>
                    <a:pt x="121" y="187"/>
                    <a:pt x="67" y="188"/>
                    <a:pt x="34" y="155"/>
                  </a:cubicBezTo>
                  <a:cubicBezTo>
                    <a:pt x="0" y="121"/>
                    <a:pt x="0" y="67"/>
                    <a:pt x="33" y="34"/>
                  </a:cubicBezTo>
                  <a:cubicBezTo>
                    <a:pt x="66" y="0"/>
                    <a:pt x="120" y="0"/>
                    <a:pt x="154" y="33"/>
                  </a:cubicBez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381">
              <a:extLst>
                <a:ext uri="{FF2B5EF4-FFF2-40B4-BE49-F238E27FC236}">
                  <a16:creationId xmlns:a16="http://schemas.microsoft.com/office/drawing/2014/main" id="{80270766-9668-497C-B585-CC49A6ADEA83}"/>
                </a:ext>
              </a:extLst>
            </p:cNvPr>
            <p:cNvSpPr>
              <a:spLocks/>
            </p:cNvSpPr>
            <p:nvPr/>
          </p:nvSpPr>
          <p:spPr bwMode="auto">
            <a:xfrm>
              <a:off x="6609" y="2919"/>
              <a:ext cx="43" cy="44"/>
            </a:xfrm>
            <a:custGeom>
              <a:avLst/>
              <a:gdLst>
                <a:gd name="T0" fmla="*/ 153 w 187"/>
                <a:gd name="T1" fmla="*/ 34 h 191"/>
                <a:gd name="T2" fmla="*/ 154 w 187"/>
                <a:gd name="T3" fmla="*/ 156 h 191"/>
                <a:gd name="T4" fmla="*/ 33 w 187"/>
                <a:gd name="T5" fmla="*/ 157 h 191"/>
                <a:gd name="T6" fmla="*/ 33 w 187"/>
                <a:gd name="T7" fmla="*/ 34 h 191"/>
                <a:gd name="T8" fmla="*/ 153 w 187"/>
                <a:gd name="T9" fmla="*/ 34 h 191"/>
              </a:gdLst>
              <a:ahLst/>
              <a:cxnLst>
                <a:cxn ang="0">
                  <a:pos x="T0" y="T1"/>
                </a:cxn>
                <a:cxn ang="0">
                  <a:pos x="T2" y="T3"/>
                </a:cxn>
                <a:cxn ang="0">
                  <a:pos x="T4" y="T5"/>
                </a:cxn>
                <a:cxn ang="0">
                  <a:pos x="T6" y="T7"/>
                </a:cxn>
                <a:cxn ang="0">
                  <a:pos x="T8" y="T9"/>
                </a:cxn>
              </a:cxnLst>
              <a:rect l="0" t="0" r="r" b="b"/>
              <a:pathLst>
                <a:path w="187" h="191">
                  <a:moveTo>
                    <a:pt x="153" y="34"/>
                  </a:moveTo>
                  <a:cubicBezTo>
                    <a:pt x="187" y="67"/>
                    <a:pt x="187" y="122"/>
                    <a:pt x="154" y="156"/>
                  </a:cubicBezTo>
                  <a:cubicBezTo>
                    <a:pt x="121" y="190"/>
                    <a:pt x="67" y="191"/>
                    <a:pt x="33" y="157"/>
                  </a:cubicBezTo>
                  <a:cubicBezTo>
                    <a:pt x="0" y="123"/>
                    <a:pt x="0" y="68"/>
                    <a:pt x="33" y="34"/>
                  </a:cubicBezTo>
                  <a:cubicBezTo>
                    <a:pt x="66" y="0"/>
                    <a:pt x="120" y="0"/>
                    <a:pt x="153" y="34"/>
                  </a:cubicBez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382">
              <a:extLst>
                <a:ext uri="{FF2B5EF4-FFF2-40B4-BE49-F238E27FC236}">
                  <a16:creationId xmlns:a16="http://schemas.microsoft.com/office/drawing/2014/main" id="{BDB81B66-CEB4-4495-9703-50797F5E0669}"/>
                </a:ext>
              </a:extLst>
            </p:cNvPr>
            <p:cNvSpPr>
              <a:spLocks/>
            </p:cNvSpPr>
            <p:nvPr/>
          </p:nvSpPr>
          <p:spPr bwMode="auto">
            <a:xfrm>
              <a:off x="6561" y="2893"/>
              <a:ext cx="147" cy="50"/>
            </a:xfrm>
            <a:custGeom>
              <a:avLst/>
              <a:gdLst>
                <a:gd name="T0" fmla="*/ 0 w 147"/>
                <a:gd name="T1" fmla="*/ 50 h 50"/>
                <a:gd name="T2" fmla="*/ 49 w 147"/>
                <a:gd name="T3" fmla="*/ 0 h 50"/>
                <a:gd name="T4" fmla="*/ 147 w 147"/>
                <a:gd name="T5" fmla="*/ 0 h 50"/>
              </a:gdLst>
              <a:ahLst/>
              <a:cxnLst>
                <a:cxn ang="0">
                  <a:pos x="T0" y="T1"/>
                </a:cxn>
                <a:cxn ang="0">
                  <a:pos x="T2" y="T3"/>
                </a:cxn>
                <a:cxn ang="0">
                  <a:pos x="T4" y="T5"/>
                </a:cxn>
              </a:cxnLst>
              <a:rect l="0" t="0" r="r" b="b"/>
              <a:pathLst>
                <a:path w="147" h="50">
                  <a:moveTo>
                    <a:pt x="0" y="50"/>
                  </a:moveTo>
                  <a:lnTo>
                    <a:pt x="49" y="0"/>
                  </a:lnTo>
                  <a:lnTo>
                    <a:pt x="147" y="0"/>
                  </a:lnTo>
                </a:path>
              </a:pathLst>
            </a:custGeom>
            <a:noFill/>
            <a:ln w="6350" cap="flat">
              <a:solidFill>
                <a:srgbClr val="50E6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Freeform 383">
              <a:extLst>
                <a:ext uri="{FF2B5EF4-FFF2-40B4-BE49-F238E27FC236}">
                  <a16:creationId xmlns:a16="http://schemas.microsoft.com/office/drawing/2014/main" id="{0C983BD6-ECD1-4606-B306-875AF20E1FB5}"/>
                </a:ext>
              </a:extLst>
            </p:cNvPr>
            <p:cNvSpPr>
              <a:spLocks/>
            </p:cNvSpPr>
            <p:nvPr/>
          </p:nvSpPr>
          <p:spPr bwMode="auto">
            <a:xfrm>
              <a:off x="6542" y="2943"/>
              <a:ext cx="136" cy="49"/>
            </a:xfrm>
            <a:custGeom>
              <a:avLst/>
              <a:gdLst>
                <a:gd name="T0" fmla="*/ 0 w 136"/>
                <a:gd name="T1" fmla="*/ 0 h 49"/>
                <a:gd name="T2" fmla="*/ 49 w 136"/>
                <a:gd name="T3" fmla="*/ 49 h 49"/>
                <a:gd name="T4" fmla="*/ 136 w 136"/>
                <a:gd name="T5" fmla="*/ 49 h 49"/>
              </a:gdLst>
              <a:ahLst/>
              <a:cxnLst>
                <a:cxn ang="0">
                  <a:pos x="T0" y="T1"/>
                </a:cxn>
                <a:cxn ang="0">
                  <a:pos x="T2" y="T3"/>
                </a:cxn>
                <a:cxn ang="0">
                  <a:pos x="T4" y="T5"/>
                </a:cxn>
              </a:cxnLst>
              <a:rect l="0" t="0" r="r" b="b"/>
              <a:pathLst>
                <a:path w="136" h="49">
                  <a:moveTo>
                    <a:pt x="0" y="0"/>
                  </a:moveTo>
                  <a:lnTo>
                    <a:pt x="49" y="49"/>
                  </a:lnTo>
                  <a:lnTo>
                    <a:pt x="136" y="49"/>
                  </a:lnTo>
                </a:path>
              </a:pathLst>
            </a:custGeom>
            <a:noFill/>
            <a:ln w="6350" cap="flat">
              <a:solidFill>
                <a:srgbClr val="50E6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75" name="Freeform 182">
            <a:extLst>
              <a:ext uri="{FF2B5EF4-FFF2-40B4-BE49-F238E27FC236}">
                <a16:creationId xmlns:a16="http://schemas.microsoft.com/office/drawing/2014/main" id="{0B92187E-FBFD-5840-BD1D-31A77B9EADED}"/>
              </a:ext>
            </a:extLst>
          </p:cNvPr>
          <p:cNvSpPr/>
          <p:nvPr/>
        </p:nvSpPr>
        <p:spPr bwMode="auto">
          <a:xfrm>
            <a:off x="10055460" y="4550788"/>
            <a:ext cx="437680" cy="351925"/>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0" rIns="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a:solidFill>
                  <a:schemeClr val="bg1"/>
                </a:solidFill>
                <a:latin typeface="+mj-lt"/>
                <a:ea typeface="Segoe UI" pitchFamily="34" charset="0"/>
                <a:cs typeface="Segoe UI" pitchFamily="34" charset="0"/>
              </a:rPr>
              <a:t>mart</a:t>
            </a:r>
          </a:p>
        </p:txBody>
      </p:sp>
      <p:grpSp>
        <p:nvGrpSpPr>
          <p:cNvPr id="6" name="Group 5">
            <a:extLst>
              <a:ext uri="{FF2B5EF4-FFF2-40B4-BE49-F238E27FC236}">
                <a16:creationId xmlns:a16="http://schemas.microsoft.com/office/drawing/2014/main" id="{FCEA0760-C2C4-DF4A-A905-D0A2E0BEA426}"/>
              </a:ext>
            </a:extLst>
          </p:cNvPr>
          <p:cNvGrpSpPr/>
          <p:nvPr/>
        </p:nvGrpSpPr>
        <p:grpSpPr>
          <a:xfrm>
            <a:off x="5793748" y="1587459"/>
            <a:ext cx="800914" cy="683999"/>
            <a:chOff x="-424767" y="4349964"/>
            <a:chExt cx="800914" cy="683999"/>
          </a:xfrm>
        </p:grpSpPr>
        <p:sp>
          <p:nvSpPr>
            <p:cNvPr id="84" name="Freeform 182">
              <a:extLst>
                <a:ext uri="{FF2B5EF4-FFF2-40B4-BE49-F238E27FC236}">
                  <a16:creationId xmlns:a16="http://schemas.microsoft.com/office/drawing/2014/main" id="{7BBC30C4-BAE9-B542-8D19-F925E0882A86}"/>
                </a:ext>
              </a:extLst>
            </p:cNvPr>
            <p:cNvSpPr/>
            <p:nvPr/>
          </p:nvSpPr>
          <p:spPr bwMode="auto">
            <a:xfrm>
              <a:off x="-424767" y="4349964"/>
              <a:ext cx="800914" cy="683999"/>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274320" rIns="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a:solidFill>
                  <a:schemeClr val="bg1"/>
                </a:solidFill>
                <a:latin typeface="+mj-lt"/>
                <a:ea typeface="Segoe UI" pitchFamily="34" charset="0"/>
                <a:cs typeface="Segoe UI" pitchFamily="34" charset="0"/>
              </a:endParaRPr>
            </a:p>
          </p:txBody>
        </p:sp>
        <p:pic>
          <p:nvPicPr>
            <p:cNvPr id="82" name="Picture 81" descr="Spark-Logo.png">
              <a:extLst>
                <a:ext uri="{FF2B5EF4-FFF2-40B4-BE49-F238E27FC236}">
                  <a16:creationId xmlns:a16="http://schemas.microsoft.com/office/drawing/2014/main" id="{1D8F5113-5E16-B64C-9090-F2E1FDFC65F0}"/>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231088" y="4539721"/>
              <a:ext cx="398005" cy="228955"/>
            </a:xfrm>
            <a:prstGeom prst="rect">
              <a:avLst/>
            </a:prstGeom>
            <a:solidFill>
              <a:schemeClr val="bg1"/>
            </a:solidFill>
          </p:spPr>
        </p:pic>
        <p:pic>
          <p:nvPicPr>
            <p:cNvPr id="83" name="Picture 82" descr="A close up of a sign&#10;&#10;Description automatically generated">
              <a:extLst>
                <a:ext uri="{FF2B5EF4-FFF2-40B4-BE49-F238E27FC236}">
                  <a16:creationId xmlns:a16="http://schemas.microsoft.com/office/drawing/2014/main" id="{808EA141-3438-3C4B-87E7-6C322D6ABBEE}"/>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Lst>
            </a:blip>
            <a:stretch>
              <a:fillRect/>
            </a:stretch>
          </p:blipFill>
          <p:spPr>
            <a:xfrm>
              <a:off x="-373909" y="4786805"/>
              <a:ext cx="683646" cy="161796"/>
            </a:xfrm>
            <a:prstGeom prst="rect">
              <a:avLst/>
            </a:prstGeom>
            <a:solidFill>
              <a:schemeClr val="bg1"/>
            </a:solidFill>
          </p:spPr>
        </p:pic>
      </p:grpSp>
      <p:sp>
        <p:nvSpPr>
          <p:cNvPr id="85" name="Freeform 182">
            <a:extLst>
              <a:ext uri="{FF2B5EF4-FFF2-40B4-BE49-F238E27FC236}">
                <a16:creationId xmlns:a16="http://schemas.microsoft.com/office/drawing/2014/main" id="{367C1B21-0783-A940-91B7-2740FA917441}"/>
              </a:ext>
            </a:extLst>
          </p:cNvPr>
          <p:cNvSpPr/>
          <p:nvPr/>
        </p:nvSpPr>
        <p:spPr bwMode="auto">
          <a:xfrm>
            <a:off x="6527885" y="5650837"/>
            <a:ext cx="881495" cy="684000"/>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274320" rIns="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a:solidFill>
                  <a:schemeClr val="bg1"/>
                </a:solidFill>
                <a:latin typeface="+mj-lt"/>
                <a:ea typeface="Segoe UI" pitchFamily="34" charset="0"/>
                <a:cs typeface="Segoe UI" pitchFamily="34" charset="0"/>
              </a:rPr>
              <a:t>RDBMS</a:t>
            </a:r>
          </a:p>
        </p:txBody>
      </p:sp>
      <p:sp>
        <p:nvSpPr>
          <p:cNvPr id="86" name="Freeform 182">
            <a:extLst>
              <a:ext uri="{FF2B5EF4-FFF2-40B4-BE49-F238E27FC236}">
                <a16:creationId xmlns:a16="http://schemas.microsoft.com/office/drawing/2014/main" id="{86482A04-F937-524A-A19E-D33F980DD7FE}"/>
              </a:ext>
            </a:extLst>
          </p:cNvPr>
          <p:cNvSpPr/>
          <p:nvPr/>
        </p:nvSpPr>
        <p:spPr bwMode="auto">
          <a:xfrm>
            <a:off x="9232500" y="4550788"/>
            <a:ext cx="437680" cy="351925"/>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0" rIns="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a:solidFill>
                  <a:schemeClr val="bg1"/>
                </a:solidFill>
                <a:latin typeface="+mj-lt"/>
                <a:ea typeface="Segoe UI" pitchFamily="34" charset="0"/>
                <a:cs typeface="Segoe UI" pitchFamily="34" charset="0"/>
              </a:rPr>
              <a:t>mart</a:t>
            </a:r>
          </a:p>
        </p:txBody>
      </p:sp>
      <p:sp>
        <p:nvSpPr>
          <p:cNvPr id="87" name="Freeform 182">
            <a:extLst>
              <a:ext uri="{FF2B5EF4-FFF2-40B4-BE49-F238E27FC236}">
                <a16:creationId xmlns:a16="http://schemas.microsoft.com/office/drawing/2014/main" id="{A2D2248D-C985-8341-9EF5-3200CA86D9FB}"/>
              </a:ext>
            </a:extLst>
          </p:cNvPr>
          <p:cNvSpPr/>
          <p:nvPr/>
        </p:nvSpPr>
        <p:spPr bwMode="auto">
          <a:xfrm>
            <a:off x="9364329" y="5159718"/>
            <a:ext cx="983942" cy="445455"/>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0" rIns="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a:solidFill>
                  <a:schemeClr val="bg1"/>
                </a:solidFill>
                <a:latin typeface="+mj-lt"/>
                <a:ea typeface="Segoe UI" pitchFamily="34" charset="0"/>
                <a:cs typeface="Segoe UI" pitchFamily="34" charset="0"/>
              </a:rPr>
              <a:t>DW</a:t>
            </a:r>
          </a:p>
        </p:txBody>
      </p:sp>
      <p:grpSp>
        <p:nvGrpSpPr>
          <p:cNvPr id="15" name="Group 14">
            <a:extLst>
              <a:ext uri="{FF2B5EF4-FFF2-40B4-BE49-F238E27FC236}">
                <a16:creationId xmlns:a16="http://schemas.microsoft.com/office/drawing/2014/main" id="{451228EE-3E30-D74A-9FDD-0D34226DF1B7}"/>
              </a:ext>
            </a:extLst>
          </p:cNvPr>
          <p:cNvGrpSpPr/>
          <p:nvPr/>
        </p:nvGrpSpPr>
        <p:grpSpPr>
          <a:xfrm>
            <a:off x="2468368" y="4609198"/>
            <a:ext cx="714463" cy="518089"/>
            <a:chOff x="941812" y="5075636"/>
            <a:chExt cx="714463" cy="518089"/>
          </a:xfrm>
        </p:grpSpPr>
        <p:sp>
          <p:nvSpPr>
            <p:cNvPr id="88" name="Freeform 182">
              <a:extLst>
                <a:ext uri="{FF2B5EF4-FFF2-40B4-BE49-F238E27FC236}">
                  <a16:creationId xmlns:a16="http://schemas.microsoft.com/office/drawing/2014/main" id="{3C8ACE3A-4571-1245-BF2A-27645EBE9371}"/>
                </a:ext>
              </a:extLst>
            </p:cNvPr>
            <p:cNvSpPr/>
            <p:nvPr/>
          </p:nvSpPr>
          <p:spPr bwMode="auto">
            <a:xfrm>
              <a:off x="941812" y="5285948"/>
              <a:ext cx="330180" cy="307777"/>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w="635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000" dirty="0">
                  <a:solidFill>
                    <a:schemeClr val="bg1"/>
                  </a:solidFill>
                  <a:latin typeface="+mj-lt"/>
                  <a:ea typeface="Segoe UI" pitchFamily="34" charset="0"/>
                  <a:cs typeface="Segoe UI" pitchFamily="34" charset="0"/>
                </a:rPr>
                <a:t>prod</a:t>
              </a:r>
            </a:p>
          </p:txBody>
        </p:sp>
        <p:sp>
          <p:nvSpPr>
            <p:cNvPr id="90" name="Freeform 182">
              <a:extLst>
                <a:ext uri="{FF2B5EF4-FFF2-40B4-BE49-F238E27FC236}">
                  <a16:creationId xmlns:a16="http://schemas.microsoft.com/office/drawing/2014/main" id="{4A1E5501-43BE-6D48-9BD7-E2046505C029}"/>
                </a:ext>
              </a:extLst>
            </p:cNvPr>
            <p:cNvSpPr/>
            <p:nvPr/>
          </p:nvSpPr>
          <p:spPr bwMode="auto">
            <a:xfrm>
              <a:off x="1326095" y="5285947"/>
              <a:ext cx="330180" cy="307777"/>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w="635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000" dirty="0" err="1">
                  <a:solidFill>
                    <a:schemeClr val="bg1"/>
                  </a:solidFill>
                  <a:latin typeface="+mj-lt"/>
                  <a:ea typeface="Segoe UI" pitchFamily="34" charset="0"/>
                  <a:cs typeface="Segoe UI" pitchFamily="34" charset="0"/>
                </a:rPr>
                <a:t>cust</a:t>
              </a:r>
              <a:endParaRPr lang="en-US" sz="1000" dirty="0">
                <a:solidFill>
                  <a:schemeClr val="bg1"/>
                </a:solidFill>
                <a:latin typeface="+mj-lt"/>
                <a:ea typeface="Segoe UI" pitchFamily="34" charset="0"/>
                <a:cs typeface="Segoe UI" pitchFamily="34" charset="0"/>
              </a:endParaRPr>
            </a:p>
          </p:txBody>
        </p:sp>
        <p:sp>
          <p:nvSpPr>
            <p:cNvPr id="89" name="Freeform 182">
              <a:extLst>
                <a:ext uri="{FF2B5EF4-FFF2-40B4-BE49-F238E27FC236}">
                  <a16:creationId xmlns:a16="http://schemas.microsoft.com/office/drawing/2014/main" id="{1C097AD5-9ACF-8442-9745-5A0BC06AF5F5}"/>
                </a:ext>
              </a:extLst>
            </p:cNvPr>
            <p:cNvSpPr/>
            <p:nvPr/>
          </p:nvSpPr>
          <p:spPr bwMode="auto">
            <a:xfrm>
              <a:off x="1133836" y="5075636"/>
              <a:ext cx="330180" cy="307777"/>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w="635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000" dirty="0">
                  <a:solidFill>
                    <a:schemeClr val="bg1"/>
                  </a:solidFill>
                  <a:latin typeface="+mj-lt"/>
                  <a:ea typeface="Segoe UI" pitchFamily="34" charset="0"/>
                  <a:cs typeface="Segoe UI" pitchFamily="34" charset="0"/>
                </a:rPr>
                <a:t>asset</a:t>
              </a:r>
            </a:p>
          </p:txBody>
        </p:sp>
      </p:grpSp>
      <p:sp>
        <p:nvSpPr>
          <p:cNvPr id="17" name="TextBox 16">
            <a:extLst>
              <a:ext uri="{FF2B5EF4-FFF2-40B4-BE49-F238E27FC236}">
                <a16:creationId xmlns:a16="http://schemas.microsoft.com/office/drawing/2014/main" id="{0DE8BDEB-67B9-7E4E-9B39-B33503A16118}"/>
              </a:ext>
            </a:extLst>
          </p:cNvPr>
          <p:cNvSpPr txBox="1"/>
          <p:nvPr/>
        </p:nvSpPr>
        <p:spPr>
          <a:xfrm>
            <a:off x="1381282" y="3055876"/>
            <a:ext cx="676788" cy="276999"/>
          </a:xfrm>
          <a:prstGeom prst="rect">
            <a:avLst/>
          </a:prstGeom>
          <a:solidFill>
            <a:schemeClr val="bg1"/>
          </a:solidFill>
        </p:spPr>
        <p:txBody>
          <a:bodyPr wrap="none" rtlCol="0">
            <a:spAutoFit/>
          </a:bodyPr>
          <a:lstStyle/>
          <a:p>
            <a:pPr algn="ctr" defTabSz="914377">
              <a:defRPr/>
            </a:pPr>
            <a:r>
              <a:rPr lang="en-GB" sz="1200" dirty="0"/>
              <a:t>publish</a:t>
            </a:r>
          </a:p>
        </p:txBody>
      </p:sp>
      <p:grpSp>
        <p:nvGrpSpPr>
          <p:cNvPr id="19" name="Group 18">
            <a:extLst>
              <a:ext uri="{FF2B5EF4-FFF2-40B4-BE49-F238E27FC236}">
                <a16:creationId xmlns:a16="http://schemas.microsoft.com/office/drawing/2014/main" id="{09E7C17D-719B-4338-89C9-1D83370B17D3}"/>
              </a:ext>
            </a:extLst>
          </p:cNvPr>
          <p:cNvGrpSpPr/>
          <p:nvPr/>
        </p:nvGrpSpPr>
        <p:grpSpPr>
          <a:xfrm>
            <a:off x="9989212" y="1364504"/>
            <a:ext cx="2440248" cy="1294707"/>
            <a:chOff x="9989212" y="1364504"/>
            <a:chExt cx="2440248" cy="1294707"/>
          </a:xfrm>
        </p:grpSpPr>
        <p:sp>
          <p:nvSpPr>
            <p:cNvPr id="3" name="TextBox 2">
              <a:extLst>
                <a:ext uri="{FF2B5EF4-FFF2-40B4-BE49-F238E27FC236}">
                  <a16:creationId xmlns:a16="http://schemas.microsoft.com/office/drawing/2014/main" id="{AACB236B-0A00-416E-B485-68E8B9BB1063}"/>
                </a:ext>
              </a:extLst>
            </p:cNvPr>
            <p:cNvSpPr txBox="1"/>
            <p:nvPr/>
          </p:nvSpPr>
          <p:spPr>
            <a:xfrm>
              <a:off x="9989212" y="1364504"/>
              <a:ext cx="1699582" cy="1184940"/>
            </a:xfrm>
            <a:prstGeom prst="rect">
              <a:avLst/>
            </a:prstGeom>
            <a:noFill/>
          </p:spPr>
          <p:txBody>
            <a:bodyPr wrap="square" lIns="0" tIns="0" rIns="0" bIns="0" rtlCol="0">
              <a:spAutoFit/>
            </a:bodyPr>
            <a:lstStyle/>
            <a:p>
              <a:r>
                <a:rPr lang="en-GB" sz="1100" dirty="0"/>
                <a:t>Note that naming standards and a metadata information model are needed to share metadata across multiple catalogues, platforms, tools and applications is needed</a:t>
              </a:r>
            </a:p>
          </p:txBody>
        </p:sp>
        <p:cxnSp>
          <p:nvCxnSpPr>
            <p:cNvPr id="18" name="Straight Connector 17">
              <a:extLst>
                <a:ext uri="{FF2B5EF4-FFF2-40B4-BE49-F238E27FC236}">
                  <a16:creationId xmlns:a16="http://schemas.microsoft.com/office/drawing/2014/main" id="{B43B79EF-25F1-40A5-9B06-BAB0A42BC921}"/>
                </a:ext>
              </a:extLst>
            </p:cNvPr>
            <p:cNvCxnSpPr/>
            <p:nvPr/>
          </p:nvCxnSpPr>
          <p:spPr>
            <a:xfrm>
              <a:off x="9989212" y="2659211"/>
              <a:ext cx="2440248" cy="0"/>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292416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3479EC0D-28B6-364F-AD5A-562F55AC15ED}"/>
              </a:ext>
            </a:extLst>
          </p:cNvPr>
          <p:cNvSpPr/>
          <p:nvPr/>
        </p:nvSpPr>
        <p:spPr bwMode="auto">
          <a:xfrm>
            <a:off x="593672" y="2017714"/>
            <a:ext cx="10476268" cy="3516187"/>
          </a:xfrm>
          <a:prstGeom prst="rect">
            <a:avLst/>
          </a:prstGeom>
          <a:ln w="9525" cap="flat" cmpd="sng" algn="ctr">
            <a:noFill/>
            <a:prstDash val="solid"/>
            <a:round/>
            <a:headEnd type="none" w="med" len="med"/>
            <a:tailEnd type="none" w="med" len="med"/>
          </a:ln>
          <a:effectLst>
            <a:outerShdw blurRad="190500" algn="ctr" rotWithShape="0">
              <a:schemeClr val="accent1">
                <a:alpha val="70000"/>
              </a:schemeClr>
            </a:outerShdw>
          </a:effectLst>
        </p:spPr>
        <p:txBody>
          <a:bodyPr vert="horz" wrap="square" lIns="91440" tIns="91440" rIns="91440" bIns="45720" numCol="1" rtlCol="0" anchor="t" anchorCtr="0" compatLnSpc="1">
            <a:prstTxWarp prst="textNoShape">
              <a:avLst/>
            </a:prstTxWarp>
          </a:bodyPr>
          <a:lstStyle/>
          <a:p>
            <a:pPr algn="ctr" defTabSz="457189" fontAlgn="auto">
              <a:spcBef>
                <a:spcPts val="0"/>
              </a:spcBef>
              <a:spcAft>
                <a:spcPts val="0"/>
              </a:spcAft>
              <a:defRPr/>
            </a:pPr>
            <a:r>
              <a:rPr lang="en-GB">
                <a:solidFill>
                  <a:schemeClr val="tx1"/>
                </a:solidFill>
                <a:latin typeface="+mj-lt"/>
              </a:rPr>
              <a:t>Enterprise Data Governance</a:t>
            </a:r>
          </a:p>
        </p:txBody>
      </p:sp>
      <p:sp>
        <p:nvSpPr>
          <p:cNvPr id="2" name="Title 1">
            <a:extLst>
              <a:ext uri="{FF2B5EF4-FFF2-40B4-BE49-F238E27FC236}">
                <a16:creationId xmlns:a16="http://schemas.microsoft.com/office/drawing/2014/main" id="{293C1942-2550-6B4E-BF14-904DD7EE1E94}"/>
              </a:ext>
            </a:extLst>
          </p:cNvPr>
          <p:cNvSpPr>
            <a:spLocks noGrp="1"/>
          </p:cNvSpPr>
          <p:nvPr>
            <p:ph type="title" idx="4294967295"/>
          </p:nvPr>
        </p:nvSpPr>
        <p:spPr>
          <a:xfrm>
            <a:off x="415891" y="535607"/>
            <a:ext cx="11017250" cy="862013"/>
          </a:xfrm>
        </p:spPr>
        <p:txBody>
          <a:bodyPr anchor="ctr">
            <a:normAutofit fontScale="90000"/>
          </a:bodyPr>
          <a:lstStyle/>
          <a:p>
            <a:r>
              <a:rPr lang="en-US" dirty="0">
                <a:solidFill>
                  <a:schemeClr val="tx1"/>
                </a:solidFill>
              </a:rPr>
              <a:t>We need a data catalog to automatically discover, find, and govern access to data across the landscape</a:t>
            </a:r>
          </a:p>
        </p:txBody>
      </p:sp>
      <p:sp>
        <p:nvSpPr>
          <p:cNvPr id="96" name="TextBox 95">
            <a:extLst>
              <a:ext uri="{FF2B5EF4-FFF2-40B4-BE49-F238E27FC236}">
                <a16:creationId xmlns:a16="http://schemas.microsoft.com/office/drawing/2014/main" id="{CD450860-A847-4E90-9A40-F66BB0B8C5DF}"/>
              </a:ext>
            </a:extLst>
          </p:cNvPr>
          <p:cNvSpPr txBox="1"/>
          <p:nvPr/>
        </p:nvSpPr>
        <p:spPr>
          <a:xfrm>
            <a:off x="949775" y="4909041"/>
            <a:ext cx="1356462" cy="338554"/>
          </a:xfrm>
          <a:prstGeom prst="rect">
            <a:avLst/>
          </a:prstGeom>
          <a:noFill/>
        </p:spPr>
        <p:txBody>
          <a:bodyPr wrap="none" rtlCol="0">
            <a:spAutoFit/>
          </a:bodyPr>
          <a:lstStyle/>
          <a:p>
            <a:pPr algn="ctr" defTabSz="1219170"/>
            <a:r>
              <a:rPr lang="en-GB" sz="1600"/>
              <a:t>Edge devices</a:t>
            </a:r>
          </a:p>
        </p:txBody>
      </p:sp>
      <p:sp>
        <p:nvSpPr>
          <p:cNvPr id="97" name="TextBox 96">
            <a:extLst>
              <a:ext uri="{FF2B5EF4-FFF2-40B4-BE49-F238E27FC236}">
                <a16:creationId xmlns:a16="http://schemas.microsoft.com/office/drawing/2014/main" id="{0AC82806-4553-4475-8AAC-B3C35CEE5966}"/>
              </a:ext>
            </a:extLst>
          </p:cNvPr>
          <p:cNvSpPr txBox="1"/>
          <p:nvPr/>
        </p:nvSpPr>
        <p:spPr>
          <a:xfrm>
            <a:off x="3190106" y="4909041"/>
            <a:ext cx="1245854" cy="338554"/>
          </a:xfrm>
          <a:prstGeom prst="rect">
            <a:avLst/>
          </a:prstGeom>
          <a:noFill/>
        </p:spPr>
        <p:txBody>
          <a:bodyPr wrap="none" rtlCol="0">
            <a:spAutoFit/>
          </a:bodyPr>
          <a:lstStyle/>
          <a:p>
            <a:pPr algn="ctr" defTabSz="1219170"/>
            <a:r>
              <a:rPr lang="en-GB" sz="1600"/>
              <a:t>Data center</a:t>
            </a:r>
          </a:p>
        </p:txBody>
      </p:sp>
      <p:grpSp>
        <p:nvGrpSpPr>
          <p:cNvPr id="108" name="Group 315">
            <a:extLst>
              <a:ext uri="{FF2B5EF4-FFF2-40B4-BE49-F238E27FC236}">
                <a16:creationId xmlns:a16="http://schemas.microsoft.com/office/drawing/2014/main" id="{9DE97362-91E9-46B8-B73E-476C46C14BDE}"/>
              </a:ext>
            </a:extLst>
          </p:cNvPr>
          <p:cNvGrpSpPr>
            <a:grpSpLocks noChangeAspect="1"/>
          </p:cNvGrpSpPr>
          <p:nvPr/>
        </p:nvGrpSpPr>
        <p:grpSpPr bwMode="auto">
          <a:xfrm>
            <a:off x="1178019" y="3807304"/>
            <a:ext cx="899975" cy="899975"/>
            <a:chOff x="1614" y="2777"/>
            <a:chExt cx="312" cy="312"/>
          </a:xfrm>
        </p:grpSpPr>
        <p:sp>
          <p:nvSpPr>
            <p:cNvPr id="109" name="Line 316">
              <a:extLst>
                <a:ext uri="{FF2B5EF4-FFF2-40B4-BE49-F238E27FC236}">
                  <a16:creationId xmlns:a16="http://schemas.microsoft.com/office/drawing/2014/main" id="{B3793534-9C01-4602-BB3E-3BAD55A59981}"/>
                </a:ext>
              </a:extLst>
            </p:cNvPr>
            <p:cNvSpPr>
              <a:spLocks noChangeShapeType="1"/>
            </p:cNvSpPr>
            <p:nvPr/>
          </p:nvSpPr>
          <p:spPr bwMode="auto">
            <a:xfrm flipH="1" flipV="1">
              <a:off x="1668" y="2831"/>
              <a:ext cx="205" cy="205"/>
            </a:xfrm>
            <a:prstGeom prst="line">
              <a:avLst/>
            </a:prstGeom>
            <a:noFill/>
            <a:ln w="7938" cap="flat">
              <a:solidFill>
                <a:srgbClr val="50E6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Line 317">
              <a:extLst>
                <a:ext uri="{FF2B5EF4-FFF2-40B4-BE49-F238E27FC236}">
                  <a16:creationId xmlns:a16="http://schemas.microsoft.com/office/drawing/2014/main" id="{547CBCCE-327F-43C2-836C-F33E175983B8}"/>
                </a:ext>
              </a:extLst>
            </p:cNvPr>
            <p:cNvSpPr>
              <a:spLocks noChangeShapeType="1"/>
            </p:cNvSpPr>
            <p:nvPr/>
          </p:nvSpPr>
          <p:spPr bwMode="auto">
            <a:xfrm flipV="1">
              <a:off x="1771" y="2792"/>
              <a:ext cx="0" cy="282"/>
            </a:xfrm>
            <a:prstGeom prst="line">
              <a:avLst/>
            </a:prstGeom>
            <a:noFill/>
            <a:ln w="7938" cap="flat">
              <a:solidFill>
                <a:srgbClr val="50E6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Line 318">
              <a:extLst>
                <a:ext uri="{FF2B5EF4-FFF2-40B4-BE49-F238E27FC236}">
                  <a16:creationId xmlns:a16="http://schemas.microsoft.com/office/drawing/2014/main" id="{F8062DBD-A20B-486E-9DDF-4B909B2B42A0}"/>
                </a:ext>
              </a:extLst>
            </p:cNvPr>
            <p:cNvSpPr>
              <a:spLocks noChangeShapeType="1"/>
            </p:cNvSpPr>
            <p:nvPr/>
          </p:nvSpPr>
          <p:spPr bwMode="auto">
            <a:xfrm flipH="1">
              <a:off x="1668" y="2831"/>
              <a:ext cx="205" cy="205"/>
            </a:xfrm>
            <a:prstGeom prst="line">
              <a:avLst/>
            </a:prstGeom>
            <a:noFill/>
            <a:ln w="7938" cap="flat">
              <a:solidFill>
                <a:srgbClr val="50E6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Oval 319">
              <a:extLst>
                <a:ext uri="{FF2B5EF4-FFF2-40B4-BE49-F238E27FC236}">
                  <a16:creationId xmlns:a16="http://schemas.microsoft.com/office/drawing/2014/main" id="{D68BE108-A3BC-4BA7-98B9-AC93C4AAAB47}"/>
                </a:ext>
              </a:extLst>
            </p:cNvPr>
            <p:cNvSpPr>
              <a:spLocks noChangeArrowheads="1"/>
            </p:cNvSpPr>
            <p:nvPr/>
          </p:nvSpPr>
          <p:spPr bwMode="auto">
            <a:xfrm>
              <a:off x="1858" y="3021"/>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Oval 320">
              <a:extLst>
                <a:ext uri="{FF2B5EF4-FFF2-40B4-BE49-F238E27FC236}">
                  <a16:creationId xmlns:a16="http://schemas.microsoft.com/office/drawing/2014/main" id="{CA8ED89A-E65E-4613-9027-44EF16C27BDD}"/>
                </a:ext>
              </a:extLst>
            </p:cNvPr>
            <p:cNvSpPr>
              <a:spLocks noChangeArrowheads="1"/>
            </p:cNvSpPr>
            <p:nvPr/>
          </p:nvSpPr>
          <p:spPr bwMode="auto">
            <a:xfrm>
              <a:off x="1653" y="3021"/>
              <a:ext cx="29" cy="2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Oval 321">
              <a:extLst>
                <a:ext uri="{FF2B5EF4-FFF2-40B4-BE49-F238E27FC236}">
                  <a16:creationId xmlns:a16="http://schemas.microsoft.com/office/drawing/2014/main" id="{AEA6DF8E-16C2-48D2-8D54-DE2860EAF459}"/>
                </a:ext>
              </a:extLst>
            </p:cNvPr>
            <p:cNvSpPr>
              <a:spLocks noChangeArrowheads="1"/>
            </p:cNvSpPr>
            <p:nvPr/>
          </p:nvSpPr>
          <p:spPr bwMode="auto">
            <a:xfrm>
              <a:off x="1653" y="2816"/>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Oval 322">
              <a:extLst>
                <a:ext uri="{FF2B5EF4-FFF2-40B4-BE49-F238E27FC236}">
                  <a16:creationId xmlns:a16="http://schemas.microsoft.com/office/drawing/2014/main" id="{8D84F18C-0862-424B-9F1E-8DF9968627B6}"/>
                </a:ext>
              </a:extLst>
            </p:cNvPr>
            <p:cNvSpPr>
              <a:spLocks noChangeArrowheads="1"/>
            </p:cNvSpPr>
            <p:nvPr/>
          </p:nvSpPr>
          <p:spPr bwMode="auto">
            <a:xfrm>
              <a:off x="1858" y="2816"/>
              <a:ext cx="29" cy="2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Line 323">
              <a:extLst>
                <a:ext uri="{FF2B5EF4-FFF2-40B4-BE49-F238E27FC236}">
                  <a16:creationId xmlns:a16="http://schemas.microsoft.com/office/drawing/2014/main" id="{E5C7DF6C-D1F6-40D9-93B4-BD28327FE5DC}"/>
                </a:ext>
              </a:extLst>
            </p:cNvPr>
            <p:cNvSpPr>
              <a:spLocks noChangeShapeType="1"/>
            </p:cNvSpPr>
            <p:nvPr/>
          </p:nvSpPr>
          <p:spPr bwMode="auto">
            <a:xfrm>
              <a:off x="1629" y="2933"/>
              <a:ext cx="282" cy="0"/>
            </a:xfrm>
            <a:prstGeom prst="line">
              <a:avLst/>
            </a:prstGeom>
            <a:noFill/>
            <a:ln w="7938" cap="flat">
              <a:solidFill>
                <a:srgbClr val="50E6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Oval 324">
              <a:extLst>
                <a:ext uri="{FF2B5EF4-FFF2-40B4-BE49-F238E27FC236}">
                  <a16:creationId xmlns:a16="http://schemas.microsoft.com/office/drawing/2014/main" id="{57BA4BB6-EF4D-4817-B29B-9DC5181A8268}"/>
                </a:ext>
              </a:extLst>
            </p:cNvPr>
            <p:cNvSpPr>
              <a:spLocks noChangeArrowheads="1"/>
            </p:cNvSpPr>
            <p:nvPr/>
          </p:nvSpPr>
          <p:spPr bwMode="auto">
            <a:xfrm>
              <a:off x="1897" y="2919"/>
              <a:ext cx="29" cy="29"/>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Oval 325">
              <a:extLst>
                <a:ext uri="{FF2B5EF4-FFF2-40B4-BE49-F238E27FC236}">
                  <a16:creationId xmlns:a16="http://schemas.microsoft.com/office/drawing/2014/main" id="{3622969E-DB1C-4B46-BC38-E1A1FCEC7C49}"/>
                </a:ext>
              </a:extLst>
            </p:cNvPr>
            <p:cNvSpPr>
              <a:spLocks noChangeArrowheads="1"/>
            </p:cNvSpPr>
            <p:nvPr/>
          </p:nvSpPr>
          <p:spPr bwMode="auto">
            <a:xfrm>
              <a:off x="1614" y="2919"/>
              <a:ext cx="29" cy="29"/>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Oval 326">
              <a:extLst>
                <a:ext uri="{FF2B5EF4-FFF2-40B4-BE49-F238E27FC236}">
                  <a16:creationId xmlns:a16="http://schemas.microsoft.com/office/drawing/2014/main" id="{93EFE2FE-13CC-4F9B-9300-C3557703D744}"/>
                </a:ext>
              </a:extLst>
            </p:cNvPr>
            <p:cNvSpPr>
              <a:spLocks noChangeArrowheads="1"/>
            </p:cNvSpPr>
            <p:nvPr/>
          </p:nvSpPr>
          <p:spPr bwMode="auto">
            <a:xfrm>
              <a:off x="1755" y="2777"/>
              <a:ext cx="30" cy="29"/>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Oval 327">
              <a:extLst>
                <a:ext uri="{FF2B5EF4-FFF2-40B4-BE49-F238E27FC236}">
                  <a16:creationId xmlns:a16="http://schemas.microsoft.com/office/drawing/2014/main" id="{F72CCA47-5F25-4F9B-999A-E80252B7830C}"/>
                </a:ext>
              </a:extLst>
            </p:cNvPr>
            <p:cNvSpPr>
              <a:spLocks noChangeArrowheads="1"/>
            </p:cNvSpPr>
            <p:nvPr/>
          </p:nvSpPr>
          <p:spPr bwMode="auto">
            <a:xfrm>
              <a:off x="1755" y="3060"/>
              <a:ext cx="30" cy="29"/>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Oval 328">
              <a:extLst>
                <a:ext uri="{FF2B5EF4-FFF2-40B4-BE49-F238E27FC236}">
                  <a16:creationId xmlns:a16="http://schemas.microsoft.com/office/drawing/2014/main" id="{53D6F771-D239-407A-9D05-ECC1873B0CD4}"/>
                </a:ext>
              </a:extLst>
            </p:cNvPr>
            <p:cNvSpPr>
              <a:spLocks noChangeArrowheads="1"/>
            </p:cNvSpPr>
            <p:nvPr/>
          </p:nvSpPr>
          <p:spPr bwMode="auto">
            <a:xfrm>
              <a:off x="1741" y="2904"/>
              <a:ext cx="58" cy="58"/>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3" name="TextBox 122">
            <a:extLst>
              <a:ext uri="{FF2B5EF4-FFF2-40B4-BE49-F238E27FC236}">
                <a16:creationId xmlns:a16="http://schemas.microsoft.com/office/drawing/2014/main" id="{B63F6144-D788-49BA-A43C-8C6F58BAED78}"/>
              </a:ext>
            </a:extLst>
          </p:cNvPr>
          <p:cNvSpPr txBox="1"/>
          <p:nvPr/>
        </p:nvSpPr>
        <p:spPr>
          <a:xfrm>
            <a:off x="5631853" y="4909041"/>
            <a:ext cx="702949" cy="338554"/>
          </a:xfrm>
          <a:prstGeom prst="rect">
            <a:avLst/>
          </a:prstGeom>
          <a:noFill/>
        </p:spPr>
        <p:txBody>
          <a:bodyPr wrap="none" rtlCol="0">
            <a:spAutoFit/>
          </a:bodyPr>
          <a:lstStyle/>
          <a:p>
            <a:pPr algn="ctr" defTabSz="1219170"/>
            <a:r>
              <a:rPr lang="en-GB" sz="1600"/>
              <a:t>Azure</a:t>
            </a:r>
          </a:p>
        </p:txBody>
      </p:sp>
      <p:sp>
        <p:nvSpPr>
          <p:cNvPr id="124" name="TextBox 123">
            <a:extLst>
              <a:ext uri="{FF2B5EF4-FFF2-40B4-BE49-F238E27FC236}">
                <a16:creationId xmlns:a16="http://schemas.microsoft.com/office/drawing/2014/main" id="{FB083A2B-072A-42C9-B02C-333B13315618}"/>
              </a:ext>
            </a:extLst>
          </p:cNvPr>
          <p:cNvSpPr txBox="1"/>
          <p:nvPr/>
        </p:nvSpPr>
        <p:spPr>
          <a:xfrm>
            <a:off x="7674925" y="4909041"/>
            <a:ext cx="611642" cy="338554"/>
          </a:xfrm>
          <a:prstGeom prst="rect">
            <a:avLst/>
          </a:prstGeom>
          <a:noFill/>
        </p:spPr>
        <p:txBody>
          <a:bodyPr wrap="none" rtlCol="0">
            <a:spAutoFit/>
          </a:bodyPr>
          <a:lstStyle/>
          <a:p>
            <a:pPr algn="ctr" defTabSz="1219170"/>
            <a:r>
              <a:rPr lang="en-GB" sz="1600"/>
              <a:t>AWS</a:t>
            </a:r>
          </a:p>
        </p:txBody>
      </p:sp>
      <p:sp>
        <p:nvSpPr>
          <p:cNvPr id="125" name="TextBox 124">
            <a:extLst>
              <a:ext uri="{FF2B5EF4-FFF2-40B4-BE49-F238E27FC236}">
                <a16:creationId xmlns:a16="http://schemas.microsoft.com/office/drawing/2014/main" id="{AC424B62-FA44-4DA6-8436-42488ECDA813}"/>
              </a:ext>
            </a:extLst>
          </p:cNvPr>
          <p:cNvSpPr txBox="1"/>
          <p:nvPr/>
        </p:nvSpPr>
        <p:spPr>
          <a:xfrm>
            <a:off x="9262267" y="4909041"/>
            <a:ext cx="1431802" cy="338554"/>
          </a:xfrm>
          <a:prstGeom prst="rect">
            <a:avLst/>
          </a:prstGeom>
          <a:noFill/>
        </p:spPr>
        <p:txBody>
          <a:bodyPr wrap="none" rtlCol="0">
            <a:spAutoFit/>
          </a:bodyPr>
          <a:lstStyle/>
          <a:p>
            <a:pPr algn="ctr" defTabSz="1219170"/>
            <a:r>
              <a:rPr lang="en-GB" sz="1600"/>
              <a:t>Google Cloud</a:t>
            </a:r>
          </a:p>
        </p:txBody>
      </p:sp>
      <p:cxnSp>
        <p:nvCxnSpPr>
          <p:cNvPr id="37" name="Straight Arrow Connector 36">
            <a:extLst>
              <a:ext uri="{FF2B5EF4-FFF2-40B4-BE49-F238E27FC236}">
                <a16:creationId xmlns:a16="http://schemas.microsoft.com/office/drawing/2014/main" id="{8B24EEF5-C498-41F2-944C-8B56608DFBE0}"/>
              </a:ext>
            </a:extLst>
          </p:cNvPr>
          <p:cNvCxnSpPr>
            <a:cxnSpLocks/>
          </p:cNvCxnSpPr>
          <p:nvPr/>
        </p:nvCxnSpPr>
        <p:spPr>
          <a:xfrm>
            <a:off x="1630891" y="2813390"/>
            <a:ext cx="8587250" cy="0"/>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C742032-3AE6-453E-875C-834A6240D4B2}"/>
              </a:ext>
            </a:extLst>
          </p:cNvPr>
          <p:cNvCxnSpPr>
            <a:cxnSpLocks/>
          </p:cNvCxnSpPr>
          <p:nvPr/>
        </p:nvCxnSpPr>
        <p:spPr>
          <a:xfrm flipV="1">
            <a:off x="1628006" y="2646996"/>
            <a:ext cx="0" cy="921704"/>
          </a:xfrm>
          <a:prstGeom prst="line">
            <a:avLst/>
          </a:prstGeom>
          <a:ln w="12700">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4AFD78C1-8F83-49D6-A8E7-DB680E0F613E}"/>
              </a:ext>
            </a:extLst>
          </p:cNvPr>
          <p:cNvCxnSpPr>
            <a:cxnSpLocks/>
          </p:cNvCxnSpPr>
          <p:nvPr/>
        </p:nvCxnSpPr>
        <p:spPr>
          <a:xfrm flipV="1">
            <a:off x="3813033" y="2646996"/>
            <a:ext cx="0" cy="921704"/>
          </a:xfrm>
          <a:prstGeom prst="line">
            <a:avLst/>
          </a:prstGeom>
          <a:ln w="12700">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9E151130-D3C6-4209-8E2D-E2C13DC453B8}"/>
              </a:ext>
            </a:extLst>
          </p:cNvPr>
          <p:cNvCxnSpPr>
            <a:cxnSpLocks/>
          </p:cNvCxnSpPr>
          <p:nvPr/>
        </p:nvCxnSpPr>
        <p:spPr>
          <a:xfrm flipV="1">
            <a:off x="5983327" y="2646996"/>
            <a:ext cx="0" cy="921704"/>
          </a:xfrm>
          <a:prstGeom prst="line">
            <a:avLst/>
          </a:prstGeom>
          <a:ln w="12700">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EF73CF7C-404C-4FBE-AEF3-8FE969E3DF85}"/>
              </a:ext>
            </a:extLst>
          </p:cNvPr>
          <p:cNvCxnSpPr>
            <a:cxnSpLocks/>
          </p:cNvCxnSpPr>
          <p:nvPr/>
        </p:nvCxnSpPr>
        <p:spPr>
          <a:xfrm flipV="1">
            <a:off x="7980746" y="2646996"/>
            <a:ext cx="0" cy="921704"/>
          </a:xfrm>
          <a:prstGeom prst="line">
            <a:avLst/>
          </a:prstGeom>
          <a:ln w="12700">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BBDFBE14-E2FA-4DB0-9778-FEC46230AEDC}"/>
              </a:ext>
            </a:extLst>
          </p:cNvPr>
          <p:cNvCxnSpPr>
            <a:cxnSpLocks/>
          </p:cNvCxnSpPr>
          <p:nvPr/>
        </p:nvCxnSpPr>
        <p:spPr>
          <a:xfrm flipV="1">
            <a:off x="9978168" y="2646996"/>
            <a:ext cx="0" cy="921704"/>
          </a:xfrm>
          <a:prstGeom prst="line">
            <a:avLst/>
          </a:prstGeom>
          <a:ln w="12700">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FA651243-CD46-40C8-BA87-07657DB73418}"/>
              </a:ext>
            </a:extLst>
          </p:cNvPr>
          <p:cNvSpPr/>
          <p:nvPr/>
        </p:nvSpPr>
        <p:spPr bwMode="auto">
          <a:xfrm>
            <a:off x="1584738" y="2634843"/>
            <a:ext cx="8446922" cy="34751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1"/>
                </a:solidFill>
                <a:effectLst/>
              </a:rPr>
              <a:t>Crawling data store</a:t>
            </a:r>
          </a:p>
        </p:txBody>
      </p:sp>
      <p:sp>
        <p:nvSpPr>
          <p:cNvPr id="65" name="Freeform 182">
            <a:extLst>
              <a:ext uri="{FF2B5EF4-FFF2-40B4-BE49-F238E27FC236}">
                <a16:creationId xmlns:a16="http://schemas.microsoft.com/office/drawing/2014/main" id="{C24980C6-9C83-1E40-8D57-EBA7173C903B}"/>
              </a:ext>
            </a:extLst>
          </p:cNvPr>
          <p:cNvSpPr/>
          <p:nvPr/>
        </p:nvSpPr>
        <p:spPr bwMode="auto">
          <a:xfrm>
            <a:off x="4372823" y="4012733"/>
            <a:ext cx="383508" cy="491868"/>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w="63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66" name="Oval 65">
            <a:extLst>
              <a:ext uri="{FF2B5EF4-FFF2-40B4-BE49-F238E27FC236}">
                <a16:creationId xmlns:a16="http://schemas.microsoft.com/office/drawing/2014/main" id="{8B2F4ACE-8374-294F-B275-4333304136CE}"/>
              </a:ext>
            </a:extLst>
          </p:cNvPr>
          <p:cNvSpPr/>
          <p:nvPr/>
        </p:nvSpPr>
        <p:spPr bwMode="auto">
          <a:xfrm>
            <a:off x="4261868" y="4156450"/>
            <a:ext cx="344941" cy="133604"/>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67" name="Freeform 182">
            <a:extLst>
              <a:ext uri="{FF2B5EF4-FFF2-40B4-BE49-F238E27FC236}">
                <a16:creationId xmlns:a16="http://schemas.microsoft.com/office/drawing/2014/main" id="{244D655C-118B-0442-B2FA-9B999FF2213B}"/>
              </a:ext>
            </a:extLst>
          </p:cNvPr>
          <p:cNvSpPr/>
          <p:nvPr/>
        </p:nvSpPr>
        <p:spPr bwMode="auto">
          <a:xfrm>
            <a:off x="4235104" y="4137993"/>
            <a:ext cx="383508" cy="491868"/>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w="63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nvGrpSpPr>
          <p:cNvPr id="69" name="Group 105">
            <a:extLst>
              <a:ext uri="{FF2B5EF4-FFF2-40B4-BE49-F238E27FC236}">
                <a16:creationId xmlns:a16="http://schemas.microsoft.com/office/drawing/2014/main" id="{56EE31A6-3E06-6444-9C6F-1D43C6F017AC}"/>
              </a:ext>
            </a:extLst>
          </p:cNvPr>
          <p:cNvGrpSpPr>
            <a:grpSpLocks noChangeAspect="1"/>
          </p:cNvGrpSpPr>
          <p:nvPr/>
        </p:nvGrpSpPr>
        <p:grpSpPr bwMode="auto">
          <a:xfrm>
            <a:off x="3284646" y="3761064"/>
            <a:ext cx="886627" cy="886627"/>
            <a:chOff x="2208" y="2781"/>
            <a:chExt cx="312" cy="312"/>
          </a:xfrm>
        </p:grpSpPr>
        <p:sp>
          <p:nvSpPr>
            <p:cNvPr id="70" name="AutoShape 104">
              <a:extLst>
                <a:ext uri="{FF2B5EF4-FFF2-40B4-BE49-F238E27FC236}">
                  <a16:creationId xmlns:a16="http://schemas.microsoft.com/office/drawing/2014/main" id="{99AC3892-4441-364B-A069-A1883CA70E72}"/>
                </a:ext>
              </a:extLst>
            </p:cNvPr>
            <p:cNvSpPr>
              <a:spLocks noChangeAspect="1" noChangeArrowheads="1" noTextEdit="1"/>
            </p:cNvSpPr>
            <p:nvPr/>
          </p:nvSpPr>
          <p:spPr bwMode="auto">
            <a:xfrm>
              <a:off x="2208" y="2781"/>
              <a:ext cx="31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106">
              <a:extLst>
                <a:ext uri="{FF2B5EF4-FFF2-40B4-BE49-F238E27FC236}">
                  <a16:creationId xmlns:a16="http://schemas.microsoft.com/office/drawing/2014/main" id="{D7C32221-2942-274B-AA30-049C52A9AF4F}"/>
                </a:ext>
              </a:extLst>
            </p:cNvPr>
            <p:cNvSpPr>
              <a:spLocks noChangeArrowheads="1"/>
            </p:cNvSpPr>
            <p:nvPr/>
          </p:nvSpPr>
          <p:spPr bwMode="auto">
            <a:xfrm>
              <a:off x="2208" y="2781"/>
              <a:ext cx="312" cy="3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DA188B7C-4D08-3C44-A38B-C74DA49D9C63}"/>
                </a:ext>
              </a:extLst>
            </p:cNvPr>
            <p:cNvSpPr>
              <a:spLocks noChangeArrowheads="1"/>
            </p:cNvSpPr>
            <p:nvPr/>
          </p:nvSpPr>
          <p:spPr bwMode="auto">
            <a:xfrm>
              <a:off x="2208" y="2791"/>
              <a:ext cx="312" cy="58"/>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D8F849F3-2D6E-1F41-9A13-B7AAE49401A5}"/>
                </a:ext>
              </a:extLst>
            </p:cNvPr>
            <p:cNvSpPr>
              <a:spLocks noChangeArrowheads="1"/>
            </p:cNvSpPr>
            <p:nvPr/>
          </p:nvSpPr>
          <p:spPr bwMode="auto">
            <a:xfrm>
              <a:off x="2208" y="2869"/>
              <a:ext cx="312" cy="58"/>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109">
              <a:extLst>
                <a:ext uri="{FF2B5EF4-FFF2-40B4-BE49-F238E27FC236}">
                  <a16:creationId xmlns:a16="http://schemas.microsoft.com/office/drawing/2014/main" id="{1C91399A-2FE5-F746-874A-463464FCE664}"/>
                </a:ext>
              </a:extLst>
            </p:cNvPr>
            <p:cNvSpPr>
              <a:spLocks noChangeArrowheads="1"/>
            </p:cNvSpPr>
            <p:nvPr/>
          </p:nvSpPr>
          <p:spPr bwMode="auto">
            <a:xfrm>
              <a:off x="2208" y="2947"/>
              <a:ext cx="312" cy="58"/>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110">
              <a:extLst>
                <a:ext uri="{FF2B5EF4-FFF2-40B4-BE49-F238E27FC236}">
                  <a16:creationId xmlns:a16="http://schemas.microsoft.com/office/drawing/2014/main" id="{4389141B-12C2-6B47-99DE-28621917976E}"/>
                </a:ext>
              </a:extLst>
            </p:cNvPr>
            <p:cNvSpPr>
              <a:spLocks noChangeArrowheads="1"/>
            </p:cNvSpPr>
            <p:nvPr/>
          </p:nvSpPr>
          <p:spPr bwMode="auto">
            <a:xfrm>
              <a:off x="2208" y="3025"/>
              <a:ext cx="312" cy="58"/>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Oval 111">
              <a:extLst>
                <a:ext uri="{FF2B5EF4-FFF2-40B4-BE49-F238E27FC236}">
                  <a16:creationId xmlns:a16="http://schemas.microsoft.com/office/drawing/2014/main" id="{B900982A-1709-6B43-89B6-7999C36E8993}"/>
                </a:ext>
              </a:extLst>
            </p:cNvPr>
            <p:cNvSpPr>
              <a:spLocks noChangeArrowheads="1"/>
            </p:cNvSpPr>
            <p:nvPr/>
          </p:nvSpPr>
          <p:spPr bwMode="auto">
            <a:xfrm>
              <a:off x="2227" y="3040"/>
              <a:ext cx="30" cy="2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Oval 112">
              <a:extLst>
                <a:ext uri="{FF2B5EF4-FFF2-40B4-BE49-F238E27FC236}">
                  <a16:creationId xmlns:a16="http://schemas.microsoft.com/office/drawing/2014/main" id="{658248E7-45D3-0D44-991F-A465115DEE21}"/>
                </a:ext>
              </a:extLst>
            </p:cNvPr>
            <p:cNvSpPr>
              <a:spLocks noChangeArrowheads="1"/>
            </p:cNvSpPr>
            <p:nvPr/>
          </p:nvSpPr>
          <p:spPr bwMode="auto">
            <a:xfrm>
              <a:off x="2271" y="3040"/>
              <a:ext cx="30" cy="2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Oval 113">
              <a:extLst>
                <a:ext uri="{FF2B5EF4-FFF2-40B4-BE49-F238E27FC236}">
                  <a16:creationId xmlns:a16="http://schemas.microsoft.com/office/drawing/2014/main" id="{82FF272E-38E2-5345-B218-2F527A018B8C}"/>
                </a:ext>
              </a:extLst>
            </p:cNvPr>
            <p:cNvSpPr>
              <a:spLocks noChangeArrowheads="1"/>
            </p:cNvSpPr>
            <p:nvPr/>
          </p:nvSpPr>
          <p:spPr bwMode="auto">
            <a:xfrm>
              <a:off x="2315" y="3040"/>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Oval 114">
              <a:extLst>
                <a:ext uri="{FF2B5EF4-FFF2-40B4-BE49-F238E27FC236}">
                  <a16:creationId xmlns:a16="http://schemas.microsoft.com/office/drawing/2014/main" id="{6CEECF44-1F8C-5846-8454-E3D870DA59AC}"/>
                </a:ext>
              </a:extLst>
            </p:cNvPr>
            <p:cNvSpPr>
              <a:spLocks noChangeArrowheads="1"/>
            </p:cNvSpPr>
            <p:nvPr/>
          </p:nvSpPr>
          <p:spPr bwMode="auto">
            <a:xfrm>
              <a:off x="2227" y="2961"/>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Oval 115">
              <a:extLst>
                <a:ext uri="{FF2B5EF4-FFF2-40B4-BE49-F238E27FC236}">
                  <a16:creationId xmlns:a16="http://schemas.microsoft.com/office/drawing/2014/main" id="{9BA7E99F-9F0F-C741-8ABA-CA0DD4375CB2}"/>
                </a:ext>
              </a:extLst>
            </p:cNvPr>
            <p:cNvSpPr>
              <a:spLocks noChangeArrowheads="1"/>
            </p:cNvSpPr>
            <p:nvPr/>
          </p:nvSpPr>
          <p:spPr bwMode="auto">
            <a:xfrm>
              <a:off x="2271" y="2961"/>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Oval 116">
              <a:extLst>
                <a:ext uri="{FF2B5EF4-FFF2-40B4-BE49-F238E27FC236}">
                  <a16:creationId xmlns:a16="http://schemas.microsoft.com/office/drawing/2014/main" id="{DE32BE54-9C02-EB41-83D6-E554EBA32F29}"/>
                </a:ext>
              </a:extLst>
            </p:cNvPr>
            <p:cNvSpPr>
              <a:spLocks noChangeArrowheads="1"/>
            </p:cNvSpPr>
            <p:nvPr/>
          </p:nvSpPr>
          <p:spPr bwMode="auto">
            <a:xfrm>
              <a:off x="2315" y="2961"/>
              <a:ext cx="29" cy="3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Oval 117">
              <a:extLst>
                <a:ext uri="{FF2B5EF4-FFF2-40B4-BE49-F238E27FC236}">
                  <a16:creationId xmlns:a16="http://schemas.microsoft.com/office/drawing/2014/main" id="{89E4D7EA-6BC1-804B-94CF-B96BFF80DC47}"/>
                </a:ext>
              </a:extLst>
            </p:cNvPr>
            <p:cNvSpPr>
              <a:spLocks noChangeArrowheads="1"/>
            </p:cNvSpPr>
            <p:nvPr/>
          </p:nvSpPr>
          <p:spPr bwMode="auto">
            <a:xfrm>
              <a:off x="2227" y="2883"/>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Oval 118">
              <a:extLst>
                <a:ext uri="{FF2B5EF4-FFF2-40B4-BE49-F238E27FC236}">
                  <a16:creationId xmlns:a16="http://schemas.microsoft.com/office/drawing/2014/main" id="{82AB01D0-B0E5-4448-8F2D-E1C81639D853}"/>
                </a:ext>
              </a:extLst>
            </p:cNvPr>
            <p:cNvSpPr>
              <a:spLocks noChangeArrowheads="1"/>
            </p:cNvSpPr>
            <p:nvPr/>
          </p:nvSpPr>
          <p:spPr bwMode="auto">
            <a:xfrm>
              <a:off x="2271" y="2883"/>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Oval 119">
              <a:extLst>
                <a:ext uri="{FF2B5EF4-FFF2-40B4-BE49-F238E27FC236}">
                  <a16:creationId xmlns:a16="http://schemas.microsoft.com/office/drawing/2014/main" id="{AB56F617-959C-6B4F-86A0-1121E990F15E}"/>
                </a:ext>
              </a:extLst>
            </p:cNvPr>
            <p:cNvSpPr>
              <a:spLocks noChangeArrowheads="1"/>
            </p:cNvSpPr>
            <p:nvPr/>
          </p:nvSpPr>
          <p:spPr bwMode="auto">
            <a:xfrm>
              <a:off x="2315" y="2883"/>
              <a:ext cx="29" cy="3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Oval 120">
              <a:extLst>
                <a:ext uri="{FF2B5EF4-FFF2-40B4-BE49-F238E27FC236}">
                  <a16:creationId xmlns:a16="http://schemas.microsoft.com/office/drawing/2014/main" id="{E4EFA2F0-3BF1-7948-923A-7FB8F7C7A89C}"/>
                </a:ext>
              </a:extLst>
            </p:cNvPr>
            <p:cNvSpPr>
              <a:spLocks noChangeArrowheads="1"/>
            </p:cNvSpPr>
            <p:nvPr/>
          </p:nvSpPr>
          <p:spPr bwMode="auto">
            <a:xfrm>
              <a:off x="2227" y="2805"/>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Oval 121">
              <a:extLst>
                <a:ext uri="{FF2B5EF4-FFF2-40B4-BE49-F238E27FC236}">
                  <a16:creationId xmlns:a16="http://schemas.microsoft.com/office/drawing/2014/main" id="{6D6281CC-0150-9246-B99A-93654CBBCA39}"/>
                </a:ext>
              </a:extLst>
            </p:cNvPr>
            <p:cNvSpPr>
              <a:spLocks noChangeArrowheads="1"/>
            </p:cNvSpPr>
            <p:nvPr/>
          </p:nvSpPr>
          <p:spPr bwMode="auto">
            <a:xfrm>
              <a:off x="2271" y="2805"/>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Oval 122">
              <a:extLst>
                <a:ext uri="{FF2B5EF4-FFF2-40B4-BE49-F238E27FC236}">
                  <a16:creationId xmlns:a16="http://schemas.microsoft.com/office/drawing/2014/main" id="{74E36B8A-00EE-2845-B309-AC90C7FF7900}"/>
                </a:ext>
              </a:extLst>
            </p:cNvPr>
            <p:cNvSpPr>
              <a:spLocks noChangeArrowheads="1"/>
            </p:cNvSpPr>
            <p:nvPr/>
          </p:nvSpPr>
          <p:spPr bwMode="auto">
            <a:xfrm>
              <a:off x="2315" y="2805"/>
              <a:ext cx="29" cy="3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3" name="Freeform 74">
            <a:extLst>
              <a:ext uri="{FF2B5EF4-FFF2-40B4-BE49-F238E27FC236}">
                <a16:creationId xmlns:a16="http://schemas.microsoft.com/office/drawing/2014/main" id="{BE42FA35-100A-EB48-AC82-2D0299D5F6E2}"/>
              </a:ext>
            </a:extLst>
          </p:cNvPr>
          <p:cNvSpPr>
            <a:spLocks noChangeAspect="1"/>
          </p:cNvSpPr>
          <p:nvPr/>
        </p:nvSpPr>
        <p:spPr bwMode="auto">
          <a:xfrm>
            <a:off x="7342651" y="3752860"/>
            <a:ext cx="1416337" cy="869875"/>
          </a:xfrm>
          <a:custGeom>
            <a:avLst/>
            <a:gdLst>
              <a:gd name="T0" fmla="*/ 985 w 1109"/>
              <a:gd name="T1" fmla="*/ 426 h 682"/>
              <a:gd name="T2" fmla="*/ 982 w 1109"/>
              <a:gd name="T3" fmla="*/ 426 h 682"/>
              <a:gd name="T4" fmla="*/ 999 w 1109"/>
              <a:gd name="T5" fmla="*/ 341 h 682"/>
              <a:gd name="T6" fmla="*/ 777 w 1109"/>
              <a:gd name="T7" fmla="*/ 113 h 682"/>
              <a:gd name="T8" fmla="*/ 703 w 1109"/>
              <a:gd name="T9" fmla="*/ 127 h 682"/>
              <a:gd name="T10" fmla="*/ 444 w 1109"/>
              <a:gd name="T11" fmla="*/ 0 h 682"/>
              <a:gd name="T12" fmla="*/ 111 w 1109"/>
              <a:gd name="T13" fmla="*/ 341 h 682"/>
              <a:gd name="T14" fmla="*/ 122 w 1109"/>
              <a:gd name="T15" fmla="*/ 426 h 682"/>
              <a:gd name="T16" fmla="*/ 0 w 1109"/>
              <a:gd name="T17" fmla="*/ 554 h 682"/>
              <a:gd name="T18" fmla="*/ 125 w 1109"/>
              <a:gd name="T19" fmla="*/ 682 h 682"/>
              <a:gd name="T20" fmla="*/ 985 w 1109"/>
              <a:gd name="T21" fmla="*/ 682 h 682"/>
              <a:gd name="T22" fmla="*/ 1109 w 1109"/>
              <a:gd name="T23" fmla="*/ 554 h 682"/>
              <a:gd name="T24" fmla="*/ 985 w 1109"/>
              <a:gd name="T25" fmla="*/ 426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9" h="682">
                <a:moveTo>
                  <a:pt x="985" y="426"/>
                </a:moveTo>
                <a:cubicBezTo>
                  <a:pt x="982" y="426"/>
                  <a:pt x="982" y="426"/>
                  <a:pt x="982" y="426"/>
                </a:cubicBezTo>
                <a:cubicBezTo>
                  <a:pt x="993" y="400"/>
                  <a:pt x="999" y="371"/>
                  <a:pt x="999" y="341"/>
                </a:cubicBezTo>
                <a:cubicBezTo>
                  <a:pt x="999" y="215"/>
                  <a:pt x="899" y="113"/>
                  <a:pt x="777" y="113"/>
                </a:cubicBezTo>
                <a:cubicBezTo>
                  <a:pt x="751" y="113"/>
                  <a:pt x="726" y="118"/>
                  <a:pt x="703" y="127"/>
                </a:cubicBezTo>
                <a:cubicBezTo>
                  <a:pt x="642" y="49"/>
                  <a:pt x="548" y="0"/>
                  <a:pt x="444" y="0"/>
                </a:cubicBezTo>
                <a:cubicBezTo>
                  <a:pt x="260" y="0"/>
                  <a:pt x="111" y="152"/>
                  <a:pt x="111" y="341"/>
                </a:cubicBezTo>
                <a:cubicBezTo>
                  <a:pt x="111" y="370"/>
                  <a:pt x="115" y="399"/>
                  <a:pt x="122" y="426"/>
                </a:cubicBezTo>
                <a:cubicBezTo>
                  <a:pt x="54" y="428"/>
                  <a:pt x="0" y="484"/>
                  <a:pt x="0" y="554"/>
                </a:cubicBezTo>
                <a:cubicBezTo>
                  <a:pt x="0" y="625"/>
                  <a:pt x="56" y="682"/>
                  <a:pt x="125" y="682"/>
                </a:cubicBezTo>
                <a:cubicBezTo>
                  <a:pt x="985" y="682"/>
                  <a:pt x="985" y="682"/>
                  <a:pt x="985" y="682"/>
                </a:cubicBezTo>
                <a:cubicBezTo>
                  <a:pt x="1054" y="682"/>
                  <a:pt x="1109" y="625"/>
                  <a:pt x="1109" y="554"/>
                </a:cubicBezTo>
                <a:cubicBezTo>
                  <a:pt x="1109" y="483"/>
                  <a:pt x="1054" y="426"/>
                  <a:pt x="985" y="42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50" name="Group 149">
            <a:extLst>
              <a:ext uri="{FF2B5EF4-FFF2-40B4-BE49-F238E27FC236}">
                <a16:creationId xmlns:a16="http://schemas.microsoft.com/office/drawing/2014/main" id="{A74045D8-1D5C-8344-A5CC-C8945F92DFA1}"/>
              </a:ext>
            </a:extLst>
          </p:cNvPr>
          <p:cNvGrpSpPr/>
          <p:nvPr/>
        </p:nvGrpSpPr>
        <p:grpSpPr>
          <a:xfrm>
            <a:off x="4107745" y="4291016"/>
            <a:ext cx="383508" cy="491868"/>
            <a:chOff x="4301866" y="4064534"/>
            <a:chExt cx="383508" cy="491868"/>
          </a:xfrm>
        </p:grpSpPr>
        <p:sp>
          <p:nvSpPr>
            <p:cNvPr id="151" name="Oval 150">
              <a:extLst>
                <a:ext uri="{FF2B5EF4-FFF2-40B4-BE49-F238E27FC236}">
                  <a16:creationId xmlns:a16="http://schemas.microsoft.com/office/drawing/2014/main" id="{303FC29C-0CEA-B242-87D6-437E6A459ABC}"/>
                </a:ext>
              </a:extLst>
            </p:cNvPr>
            <p:cNvSpPr/>
            <p:nvPr/>
          </p:nvSpPr>
          <p:spPr bwMode="auto">
            <a:xfrm>
              <a:off x="4340432" y="4080694"/>
              <a:ext cx="344941" cy="133604"/>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152" name="Freeform 182">
              <a:extLst>
                <a:ext uri="{FF2B5EF4-FFF2-40B4-BE49-F238E27FC236}">
                  <a16:creationId xmlns:a16="http://schemas.microsoft.com/office/drawing/2014/main" id="{CC182879-7B79-D641-A35E-FEB2BC15D957}"/>
                </a:ext>
              </a:extLst>
            </p:cNvPr>
            <p:cNvSpPr/>
            <p:nvPr/>
          </p:nvSpPr>
          <p:spPr bwMode="auto">
            <a:xfrm>
              <a:off x="4301866" y="4064534"/>
              <a:ext cx="383508" cy="491868"/>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w="63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sp>
        <p:nvSpPr>
          <p:cNvPr id="159" name="Freeform 182">
            <a:extLst>
              <a:ext uri="{FF2B5EF4-FFF2-40B4-BE49-F238E27FC236}">
                <a16:creationId xmlns:a16="http://schemas.microsoft.com/office/drawing/2014/main" id="{9E7811CC-3DBA-3F43-8081-45A2FB23390D}"/>
              </a:ext>
            </a:extLst>
          </p:cNvPr>
          <p:cNvSpPr/>
          <p:nvPr/>
        </p:nvSpPr>
        <p:spPr bwMode="auto">
          <a:xfrm>
            <a:off x="7845337" y="4019619"/>
            <a:ext cx="383508" cy="491868"/>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62" name="Freeform 74">
            <a:extLst>
              <a:ext uri="{FF2B5EF4-FFF2-40B4-BE49-F238E27FC236}">
                <a16:creationId xmlns:a16="http://schemas.microsoft.com/office/drawing/2014/main" id="{99134012-99F3-824A-8822-02BA8F8842AE}"/>
              </a:ext>
            </a:extLst>
          </p:cNvPr>
          <p:cNvSpPr>
            <a:spLocks noChangeAspect="1"/>
          </p:cNvSpPr>
          <p:nvPr/>
        </p:nvSpPr>
        <p:spPr bwMode="auto">
          <a:xfrm>
            <a:off x="9354331" y="3752860"/>
            <a:ext cx="1416337" cy="869875"/>
          </a:xfrm>
          <a:custGeom>
            <a:avLst/>
            <a:gdLst>
              <a:gd name="T0" fmla="*/ 985 w 1109"/>
              <a:gd name="T1" fmla="*/ 426 h 682"/>
              <a:gd name="T2" fmla="*/ 982 w 1109"/>
              <a:gd name="T3" fmla="*/ 426 h 682"/>
              <a:gd name="T4" fmla="*/ 999 w 1109"/>
              <a:gd name="T5" fmla="*/ 341 h 682"/>
              <a:gd name="T6" fmla="*/ 777 w 1109"/>
              <a:gd name="T7" fmla="*/ 113 h 682"/>
              <a:gd name="T8" fmla="*/ 703 w 1109"/>
              <a:gd name="T9" fmla="*/ 127 h 682"/>
              <a:gd name="T10" fmla="*/ 444 w 1109"/>
              <a:gd name="T11" fmla="*/ 0 h 682"/>
              <a:gd name="T12" fmla="*/ 111 w 1109"/>
              <a:gd name="T13" fmla="*/ 341 h 682"/>
              <a:gd name="T14" fmla="*/ 122 w 1109"/>
              <a:gd name="T15" fmla="*/ 426 h 682"/>
              <a:gd name="T16" fmla="*/ 0 w 1109"/>
              <a:gd name="T17" fmla="*/ 554 h 682"/>
              <a:gd name="T18" fmla="*/ 125 w 1109"/>
              <a:gd name="T19" fmla="*/ 682 h 682"/>
              <a:gd name="T20" fmla="*/ 985 w 1109"/>
              <a:gd name="T21" fmla="*/ 682 h 682"/>
              <a:gd name="T22" fmla="*/ 1109 w 1109"/>
              <a:gd name="T23" fmla="*/ 554 h 682"/>
              <a:gd name="T24" fmla="*/ 985 w 1109"/>
              <a:gd name="T25" fmla="*/ 426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9" h="682">
                <a:moveTo>
                  <a:pt x="985" y="426"/>
                </a:moveTo>
                <a:cubicBezTo>
                  <a:pt x="982" y="426"/>
                  <a:pt x="982" y="426"/>
                  <a:pt x="982" y="426"/>
                </a:cubicBezTo>
                <a:cubicBezTo>
                  <a:pt x="993" y="400"/>
                  <a:pt x="999" y="371"/>
                  <a:pt x="999" y="341"/>
                </a:cubicBezTo>
                <a:cubicBezTo>
                  <a:pt x="999" y="215"/>
                  <a:pt x="899" y="113"/>
                  <a:pt x="777" y="113"/>
                </a:cubicBezTo>
                <a:cubicBezTo>
                  <a:pt x="751" y="113"/>
                  <a:pt x="726" y="118"/>
                  <a:pt x="703" y="127"/>
                </a:cubicBezTo>
                <a:cubicBezTo>
                  <a:pt x="642" y="49"/>
                  <a:pt x="548" y="0"/>
                  <a:pt x="444" y="0"/>
                </a:cubicBezTo>
                <a:cubicBezTo>
                  <a:pt x="260" y="0"/>
                  <a:pt x="111" y="152"/>
                  <a:pt x="111" y="341"/>
                </a:cubicBezTo>
                <a:cubicBezTo>
                  <a:pt x="111" y="370"/>
                  <a:pt x="115" y="399"/>
                  <a:pt x="122" y="426"/>
                </a:cubicBezTo>
                <a:cubicBezTo>
                  <a:pt x="54" y="428"/>
                  <a:pt x="0" y="484"/>
                  <a:pt x="0" y="554"/>
                </a:cubicBezTo>
                <a:cubicBezTo>
                  <a:pt x="0" y="625"/>
                  <a:pt x="56" y="682"/>
                  <a:pt x="125" y="682"/>
                </a:cubicBezTo>
                <a:cubicBezTo>
                  <a:pt x="985" y="682"/>
                  <a:pt x="985" y="682"/>
                  <a:pt x="985" y="682"/>
                </a:cubicBezTo>
                <a:cubicBezTo>
                  <a:pt x="1054" y="682"/>
                  <a:pt x="1109" y="625"/>
                  <a:pt x="1109" y="554"/>
                </a:cubicBezTo>
                <a:cubicBezTo>
                  <a:pt x="1109" y="483"/>
                  <a:pt x="1054" y="426"/>
                  <a:pt x="985" y="42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163" name="Freeform 182">
            <a:extLst>
              <a:ext uri="{FF2B5EF4-FFF2-40B4-BE49-F238E27FC236}">
                <a16:creationId xmlns:a16="http://schemas.microsoft.com/office/drawing/2014/main" id="{EACCF278-2F29-4B48-B1B4-1A703F3778C7}"/>
              </a:ext>
            </a:extLst>
          </p:cNvPr>
          <p:cNvSpPr/>
          <p:nvPr/>
        </p:nvSpPr>
        <p:spPr bwMode="auto">
          <a:xfrm>
            <a:off x="9857017" y="4019619"/>
            <a:ext cx="383508" cy="491868"/>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64" name="Freeform 74">
            <a:extLst>
              <a:ext uri="{FF2B5EF4-FFF2-40B4-BE49-F238E27FC236}">
                <a16:creationId xmlns:a16="http://schemas.microsoft.com/office/drawing/2014/main" id="{E6590573-57E6-044A-8E6F-963A36575313}"/>
              </a:ext>
            </a:extLst>
          </p:cNvPr>
          <p:cNvSpPr>
            <a:spLocks noChangeAspect="1"/>
          </p:cNvSpPr>
          <p:nvPr/>
        </p:nvSpPr>
        <p:spPr bwMode="auto">
          <a:xfrm>
            <a:off x="5303539" y="3752860"/>
            <a:ext cx="1416337" cy="869875"/>
          </a:xfrm>
          <a:custGeom>
            <a:avLst/>
            <a:gdLst>
              <a:gd name="T0" fmla="*/ 985 w 1109"/>
              <a:gd name="T1" fmla="*/ 426 h 682"/>
              <a:gd name="T2" fmla="*/ 982 w 1109"/>
              <a:gd name="T3" fmla="*/ 426 h 682"/>
              <a:gd name="T4" fmla="*/ 999 w 1109"/>
              <a:gd name="T5" fmla="*/ 341 h 682"/>
              <a:gd name="T6" fmla="*/ 777 w 1109"/>
              <a:gd name="T7" fmla="*/ 113 h 682"/>
              <a:gd name="T8" fmla="*/ 703 w 1109"/>
              <a:gd name="T9" fmla="*/ 127 h 682"/>
              <a:gd name="T10" fmla="*/ 444 w 1109"/>
              <a:gd name="T11" fmla="*/ 0 h 682"/>
              <a:gd name="T12" fmla="*/ 111 w 1109"/>
              <a:gd name="T13" fmla="*/ 341 h 682"/>
              <a:gd name="T14" fmla="*/ 122 w 1109"/>
              <a:gd name="T15" fmla="*/ 426 h 682"/>
              <a:gd name="T16" fmla="*/ 0 w 1109"/>
              <a:gd name="T17" fmla="*/ 554 h 682"/>
              <a:gd name="T18" fmla="*/ 125 w 1109"/>
              <a:gd name="T19" fmla="*/ 682 h 682"/>
              <a:gd name="T20" fmla="*/ 985 w 1109"/>
              <a:gd name="T21" fmla="*/ 682 h 682"/>
              <a:gd name="T22" fmla="*/ 1109 w 1109"/>
              <a:gd name="T23" fmla="*/ 554 h 682"/>
              <a:gd name="T24" fmla="*/ 985 w 1109"/>
              <a:gd name="T25" fmla="*/ 426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9" h="682">
                <a:moveTo>
                  <a:pt x="985" y="426"/>
                </a:moveTo>
                <a:cubicBezTo>
                  <a:pt x="982" y="426"/>
                  <a:pt x="982" y="426"/>
                  <a:pt x="982" y="426"/>
                </a:cubicBezTo>
                <a:cubicBezTo>
                  <a:pt x="993" y="400"/>
                  <a:pt x="999" y="371"/>
                  <a:pt x="999" y="341"/>
                </a:cubicBezTo>
                <a:cubicBezTo>
                  <a:pt x="999" y="215"/>
                  <a:pt x="899" y="113"/>
                  <a:pt x="777" y="113"/>
                </a:cubicBezTo>
                <a:cubicBezTo>
                  <a:pt x="751" y="113"/>
                  <a:pt x="726" y="118"/>
                  <a:pt x="703" y="127"/>
                </a:cubicBezTo>
                <a:cubicBezTo>
                  <a:pt x="642" y="49"/>
                  <a:pt x="548" y="0"/>
                  <a:pt x="444" y="0"/>
                </a:cubicBezTo>
                <a:cubicBezTo>
                  <a:pt x="260" y="0"/>
                  <a:pt x="111" y="152"/>
                  <a:pt x="111" y="341"/>
                </a:cubicBezTo>
                <a:cubicBezTo>
                  <a:pt x="111" y="370"/>
                  <a:pt x="115" y="399"/>
                  <a:pt x="122" y="426"/>
                </a:cubicBezTo>
                <a:cubicBezTo>
                  <a:pt x="54" y="428"/>
                  <a:pt x="0" y="484"/>
                  <a:pt x="0" y="554"/>
                </a:cubicBezTo>
                <a:cubicBezTo>
                  <a:pt x="0" y="625"/>
                  <a:pt x="56" y="682"/>
                  <a:pt x="125" y="682"/>
                </a:cubicBezTo>
                <a:cubicBezTo>
                  <a:pt x="985" y="682"/>
                  <a:pt x="985" y="682"/>
                  <a:pt x="985" y="682"/>
                </a:cubicBezTo>
                <a:cubicBezTo>
                  <a:pt x="1054" y="682"/>
                  <a:pt x="1109" y="625"/>
                  <a:pt x="1109" y="554"/>
                </a:cubicBezTo>
                <a:cubicBezTo>
                  <a:pt x="1109" y="483"/>
                  <a:pt x="1054" y="426"/>
                  <a:pt x="985" y="42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165" name="Freeform 182">
            <a:extLst>
              <a:ext uri="{FF2B5EF4-FFF2-40B4-BE49-F238E27FC236}">
                <a16:creationId xmlns:a16="http://schemas.microsoft.com/office/drawing/2014/main" id="{45D9811C-F5F1-CF46-A868-D6AC6DE2429A}"/>
              </a:ext>
            </a:extLst>
          </p:cNvPr>
          <p:cNvSpPr/>
          <p:nvPr/>
        </p:nvSpPr>
        <p:spPr bwMode="auto">
          <a:xfrm>
            <a:off x="5806225" y="4019619"/>
            <a:ext cx="383508" cy="491868"/>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66" name="Freeform 182">
            <a:extLst>
              <a:ext uri="{FF2B5EF4-FFF2-40B4-BE49-F238E27FC236}">
                <a16:creationId xmlns:a16="http://schemas.microsoft.com/office/drawing/2014/main" id="{4C6A7B9F-0426-414A-8F68-4B494816D8CF}"/>
              </a:ext>
            </a:extLst>
          </p:cNvPr>
          <p:cNvSpPr/>
          <p:nvPr/>
        </p:nvSpPr>
        <p:spPr bwMode="auto">
          <a:xfrm>
            <a:off x="10292184" y="2226464"/>
            <a:ext cx="1246846" cy="1126108"/>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a:solidFill>
                  <a:schemeClr val="bg1"/>
                </a:solidFill>
                <a:ea typeface="Segoe UI" pitchFamily="34" charset="0"/>
                <a:cs typeface="Segoe UI" pitchFamily="34" charset="0"/>
              </a:rPr>
              <a:t>Data catalog</a:t>
            </a:r>
          </a:p>
        </p:txBody>
      </p:sp>
    </p:spTree>
    <p:extLst>
      <p:ext uri="{BB962C8B-B14F-4D97-AF65-F5344CB8AC3E}">
        <p14:creationId xmlns:p14="http://schemas.microsoft.com/office/powerpoint/2010/main" val="27954869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4" name="Group 143">
            <a:extLst>
              <a:ext uri="{FF2B5EF4-FFF2-40B4-BE49-F238E27FC236}">
                <a16:creationId xmlns:a16="http://schemas.microsoft.com/office/drawing/2014/main" id="{B44EF6D7-2D1B-40CF-BAE9-7803FDE93985}"/>
              </a:ext>
            </a:extLst>
          </p:cNvPr>
          <p:cNvGrpSpPr/>
          <p:nvPr/>
        </p:nvGrpSpPr>
        <p:grpSpPr>
          <a:xfrm>
            <a:off x="1866812" y="1511908"/>
            <a:ext cx="8615466" cy="4320255"/>
            <a:chOff x="2047772" y="1436688"/>
            <a:chExt cx="8096458" cy="4059997"/>
          </a:xfrm>
        </p:grpSpPr>
        <p:grpSp>
          <p:nvGrpSpPr>
            <p:cNvPr id="145" name="Group 144">
              <a:extLst>
                <a:ext uri="{FF2B5EF4-FFF2-40B4-BE49-F238E27FC236}">
                  <a16:creationId xmlns:a16="http://schemas.microsoft.com/office/drawing/2014/main" id="{EEA5AC41-70E9-4979-8B87-84A8E4CAFD00}"/>
                </a:ext>
              </a:extLst>
            </p:cNvPr>
            <p:cNvGrpSpPr/>
            <p:nvPr/>
          </p:nvGrpSpPr>
          <p:grpSpPr>
            <a:xfrm>
              <a:off x="2178050" y="1561269"/>
              <a:ext cx="7835900" cy="3851772"/>
              <a:chOff x="4445000" y="2891896"/>
              <a:chExt cx="7178035" cy="3528396"/>
            </a:xfrm>
          </p:grpSpPr>
          <p:grpSp>
            <p:nvGrpSpPr>
              <p:cNvPr id="147" name="Group 146">
                <a:extLst>
                  <a:ext uri="{FF2B5EF4-FFF2-40B4-BE49-F238E27FC236}">
                    <a16:creationId xmlns:a16="http://schemas.microsoft.com/office/drawing/2014/main" id="{CE09A6B1-2EA8-4B33-8990-8CCDCCCDD383}"/>
                  </a:ext>
                </a:extLst>
              </p:cNvPr>
              <p:cNvGrpSpPr/>
              <p:nvPr/>
            </p:nvGrpSpPr>
            <p:grpSpPr>
              <a:xfrm>
                <a:off x="4445000" y="2891896"/>
                <a:ext cx="7178035" cy="3528396"/>
                <a:chOff x="621668" y="4852307"/>
                <a:chExt cx="2840157" cy="1396093"/>
              </a:xfrm>
              <a:solidFill>
                <a:schemeClr val="bg1">
                  <a:lumMod val="50000"/>
                  <a:lumOff val="50000"/>
                </a:schemeClr>
              </a:solidFill>
            </p:grpSpPr>
            <p:sp>
              <p:nvSpPr>
                <p:cNvPr id="373" name="Freeform 7">
                  <a:extLst>
                    <a:ext uri="{FF2B5EF4-FFF2-40B4-BE49-F238E27FC236}">
                      <a16:creationId xmlns:a16="http://schemas.microsoft.com/office/drawing/2014/main" id="{EE90E898-7381-4858-80F5-315F82BFFB10}"/>
                    </a:ext>
                  </a:extLst>
                </p:cNvPr>
                <p:cNvSpPr>
                  <a:spLocks noEditPoints="1"/>
                </p:cNvSpPr>
                <p:nvPr/>
              </p:nvSpPr>
              <p:spPr bwMode="auto">
                <a:xfrm>
                  <a:off x="621668" y="4852307"/>
                  <a:ext cx="1295951" cy="1396093"/>
                </a:xfrm>
                <a:custGeom>
                  <a:avLst/>
                  <a:gdLst>
                    <a:gd name="T0" fmla="*/ 556 w 954"/>
                    <a:gd name="T1" fmla="*/ 1009 h 1027"/>
                    <a:gd name="T2" fmla="*/ 506 w 954"/>
                    <a:gd name="T3" fmla="*/ 919 h 1027"/>
                    <a:gd name="T4" fmla="*/ 400 w 954"/>
                    <a:gd name="T5" fmla="*/ 627 h 1027"/>
                    <a:gd name="T6" fmla="*/ 429 w 954"/>
                    <a:gd name="T7" fmla="*/ 554 h 1027"/>
                    <a:gd name="T8" fmla="*/ 370 w 954"/>
                    <a:gd name="T9" fmla="*/ 503 h 1027"/>
                    <a:gd name="T10" fmla="*/ 311 w 954"/>
                    <a:gd name="T11" fmla="*/ 488 h 1027"/>
                    <a:gd name="T12" fmla="*/ 247 w 954"/>
                    <a:gd name="T13" fmla="*/ 410 h 1027"/>
                    <a:gd name="T14" fmla="*/ 242 w 954"/>
                    <a:gd name="T15" fmla="*/ 428 h 1027"/>
                    <a:gd name="T16" fmla="*/ 181 w 954"/>
                    <a:gd name="T17" fmla="*/ 348 h 1027"/>
                    <a:gd name="T18" fmla="*/ 202 w 954"/>
                    <a:gd name="T19" fmla="*/ 236 h 1027"/>
                    <a:gd name="T20" fmla="*/ 150 w 954"/>
                    <a:gd name="T21" fmla="*/ 164 h 1027"/>
                    <a:gd name="T22" fmla="*/ 71 w 954"/>
                    <a:gd name="T23" fmla="*/ 196 h 1027"/>
                    <a:gd name="T24" fmla="*/ 75 w 954"/>
                    <a:gd name="T25" fmla="*/ 164 h 1027"/>
                    <a:gd name="T26" fmla="*/ 73 w 954"/>
                    <a:gd name="T27" fmla="*/ 142 h 1027"/>
                    <a:gd name="T28" fmla="*/ 100 w 954"/>
                    <a:gd name="T29" fmla="*/ 112 h 1027"/>
                    <a:gd name="T30" fmla="*/ 213 w 954"/>
                    <a:gd name="T31" fmla="*/ 65 h 1027"/>
                    <a:gd name="T32" fmla="*/ 379 w 954"/>
                    <a:gd name="T33" fmla="*/ 79 h 1027"/>
                    <a:gd name="T34" fmla="*/ 502 w 954"/>
                    <a:gd name="T35" fmla="*/ 48 h 1027"/>
                    <a:gd name="T36" fmla="*/ 553 w 954"/>
                    <a:gd name="T37" fmla="*/ 71 h 1027"/>
                    <a:gd name="T38" fmla="*/ 603 w 954"/>
                    <a:gd name="T39" fmla="*/ 27 h 1027"/>
                    <a:gd name="T40" fmla="*/ 663 w 954"/>
                    <a:gd name="T41" fmla="*/ 0 h 1027"/>
                    <a:gd name="T42" fmla="*/ 819 w 954"/>
                    <a:gd name="T43" fmla="*/ 0 h 1027"/>
                    <a:gd name="T44" fmla="*/ 948 w 954"/>
                    <a:gd name="T45" fmla="*/ 12 h 1027"/>
                    <a:gd name="T46" fmla="*/ 892 w 954"/>
                    <a:gd name="T47" fmla="*/ 73 h 1027"/>
                    <a:gd name="T48" fmla="*/ 870 w 954"/>
                    <a:gd name="T49" fmla="*/ 104 h 1027"/>
                    <a:gd name="T50" fmla="*/ 737 w 954"/>
                    <a:gd name="T51" fmla="*/ 155 h 1027"/>
                    <a:gd name="T52" fmla="*/ 729 w 954"/>
                    <a:gd name="T53" fmla="*/ 80 h 1027"/>
                    <a:gd name="T54" fmla="*/ 640 w 954"/>
                    <a:gd name="T55" fmla="*/ 59 h 1027"/>
                    <a:gd name="T56" fmla="*/ 665 w 954"/>
                    <a:gd name="T57" fmla="*/ 121 h 1027"/>
                    <a:gd name="T58" fmla="*/ 612 w 954"/>
                    <a:gd name="T59" fmla="*/ 129 h 1027"/>
                    <a:gd name="T60" fmla="*/ 589 w 954"/>
                    <a:gd name="T61" fmla="*/ 107 h 1027"/>
                    <a:gd name="T62" fmla="*/ 502 w 954"/>
                    <a:gd name="T63" fmla="*/ 137 h 1027"/>
                    <a:gd name="T64" fmla="*/ 517 w 954"/>
                    <a:gd name="T65" fmla="*/ 180 h 1027"/>
                    <a:gd name="T66" fmla="*/ 599 w 954"/>
                    <a:gd name="T67" fmla="*/ 136 h 1027"/>
                    <a:gd name="T68" fmla="*/ 662 w 954"/>
                    <a:gd name="T69" fmla="*/ 201 h 1027"/>
                    <a:gd name="T70" fmla="*/ 602 w 954"/>
                    <a:gd name="T71" fmla="*/ 223 h 1027"/>
                    <a:gd name="T72" fmla="*/ 606 w 954"/>
                    <a:gd name="T73" fmla="*/ 263 h 1027"/>
                    <a:gd name="T74" fmla="*/ 495 w 954"/>
                    <a:gd name="T75" fmla="*/ 333 h 1027"/>
                    <a:gd name="T76" fmla="*/ 441 w 954"/>
                    <a:gd name="T77" fmla="*/ 410 h 1027"/>
                    <a:gd name="T78" fmla="*/ 343 w 954"/>
                    <a:gd name="T79" fmla="*/ 394 h 1027"/>
                    <a:gd name="T80" fmla="*/ 366 w 954"/>
                    <a:gd name="T81" fmla="*/ 433 h 1027"/>
                    <a:gd name="T82" fmla="*/ 388 w 954"/>
                    <a:gd name="T83" fmla="*/ 473 h 1027"/>
                    <a:gd name="T84" fmla="*/ 436 w 954"/>
                    <a:gd name="T85" fmla="*/ 517 h 1027"/>
                    <a:gd name="T86" fmla="*/ 560 w 954"/>
                    <a:gd name="T87" fmla="*/ 502 h 1027"/>
                    <a:gd name="T88" fmla="*/ 723 w 954"/>
                    <a:gd name="T89" fmla="*/ 619 h 1027"/>
                    <a:gd name="T90" fmla="*/ 708 w 954"/>
                    <a:gd name="T91" fmla="*/ 765 h 1027"/>
                    <a:gd name="T92" fmla="*/ 618 w 954"/>
                    <a:gd name="T93" fmla="*/ 1009 h 1027"/>
                    <a:gd name="T94" fmla="*/ 398 w 954"/>
                    <a:gd name="T95" fmla="*/ 514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54" h="1027">
                      <a:moveTo>
                        <a:pt x="611" y="1027"/>
                      </a:moveTo>
                      <a:cubicBezTo>
                        <a:pt x="610" y="1027"/>
                        <a:pt x="609" y="1027"/>
                        <a:pt x="608" y="1026"/>
                      </a:cubicBezTo>
                      <a:cubicBezTo>
                        <a:pt x="561" y="1012"/>
                        <a:pt x="561" y="1012"/>
                        <a:pt x="561" y="1012"/>
                      </a:cubicBezTo>
                      <a:cubicBezTo>
                        <a:pt x="559" y="1011"/>
                        <a:pt x="557" y="1010"/>
                        <a:pt x="556" y="1009"/>
                      </a:cubicBezTo>
                      <a:cubicBezTo>
                        <a:pt x="528" y="978"/>
                        <a:pt x="528" y="978"/>
                        <a:pt x="528" y="978"/>
                      </a:cubicBezTo>
                      <a:cubicBezTo>
                        <a:pt x="527" y="977"/>
                        <a:pt x="527" y="976"/>
                        <a:pt x="526" y="974"/>
                      </a:cubicBezTo>
                      <a:cubicBezTo>
                        <a:pt x="507" y="922"/>
                        <a:pt x="507" y="922"/>
                        <a:pt x="507" y="922"/>
                      </a:cubicBezTo>
                      <a:cubicBezTo>
                        <a:pt x="507" y="921"/>
                        <a:pt x="507" y="920"/>
                        <a:pt x="506" y="919"/>
                      </a:cubicBezTo>
                      <a:cubicBezTo>
                        <a:pt x="496" y="753"/>
                        <a:pt x="496" y="753"/>
                        <a:pt x="496" y="753"/>
                      </a:cubicBezTo>
                      <a:cubicBezTo>
                        <a:pt x="450" y="720"/>
                        <a:pt x="450" y="720"/>
                        <a:pt x="450" y="720"/>
                      </a:cubicBezTo>
                      <a:cubicBezTo>
                        <a:pt x="449" y="719"/>
                        <a:pt x="448" y="718"/>
                        <a:pt x="448" y="716"/>
                      </a:cubicBezTo>
                      <a:cubicBezTo>
                        <a:pt x="400" y="627"/>
                        <a:pt x="400" y="627"/>
                        <a:pt x="400" y="627"/>
                      </a:cubicBezTo>
                      <a:cubicBezTo>
                        <a:pt x="398" y="624"/>
                        <a:pt x="398" y="620"/>
                        <a:pt x="400" y="617"/>
                      </a:cubicBezTo>
                      <a:cubicBezTo>
                        <a:pt x="431" y="560"/>
                        <a:pt x="431" y="560"/>
                        <a:pt x="431" y="560"/>
                      </a:cubicBezTo>
                      <a:cubicBezTo>
                        <a:pt x="430" y="553"/>
                        <a:pt x="430" y="553"/>
                        <a:pt x="430" y="553"/>
                      </a:cubicBezTo>
                      <a:cubicBezTo>
                        <a:pt x="429" y="554"/>
                        <a:pt x="429" y="554"/>
                        <a:pt x="429" y="554"/>
                      </a:cubicBezTo>
                      <a:cubicBezTo>
                        <a:pt x="426" y="555"/>
                        <a:pt x="424" y="554"/>
                        <a:pt x="421" y="553"/>
                      </a:cubicBezTo>
                      <a:cubicBezTo>
                        <a:pt x="389" y="537"/>
                        <a:pt x="389" y="537"/>
                        <a:pt x="389" y="537"/>
                      </a:cubicBezTo>
                      <a:cubicBezTo>
                        <a:pt x="387" y="536"/>
                        <a:pt x="385" y="534"/>
                        <a:pt x="384" y="532"/>
                      </a:cubicBezTo>
                      <a:cubicBezTo>
                        <a:pt x="370" y="503"/>
                        <a:pt x="370" y="503"/>
                        <a:pt x="370" y="503"/>
                      </a:cubicBezTo>
                      <a:cubicBezTo>
                        <a:pt x="348" y="500"/>
                        <a:pt x="348" y="500"/>
                        <a:pt x="348" y="500"/>
                      </a:cubicBezTo>
                      <a:cubicBezTo>
                        <a:pt x="346" y="500"/>
                        <a:pt x="345" y="499"/>
                        <a:pt x="344" y="498"/>
                      </a:cubicBezTo>
                      <a:cubicBezTo>
                        <a:pt x="323" y="485"/>
                        <a:pt x="323" y="485"/>
                        <a:pt x="323" y="485"/>
                      </a:cubicBezTo>
                      <a:cubicBezTo>
                        <a:pt x="311" y="488"/>
                        <a:pt x="311" y="488"/>
                        <a:pt x="311" y="488"/>
                      </a:cubicBezTo>
                      <a:cubicBezTo>
                        <a:pt x="309" y="489"/>
                        <a:pt x="306" y="488"/>
                        <a:pt x="304" y="487"/>
                      </a:cubicBezTo>
                      <a:cubicBezTo>
                        <a:pt x="254" y="461"/>
                        <a:pt x="254" y="461"/>
                        <a:pt x="254" y="461"/>
                      </a:cubicBezTo>
                      <a:cubicBezTo>
                        <a:pt x="250" y="459"/>
                        <a:pt x="248" y="456"/>
                        <a:pt x="248" y="452"/>
                      </a:cubicBezTo>
                      <a:cubicBezTo>
                        <a:pt x="247" y="410"/>
                        <a:pt x="247" y="410"/>
                        <a:pt x="247" y="410"/>
                      </a:cubicBezTo>
                      <a:cubicBezTo>
                        <a:pt x="230" y="366"/>
                        <a:pt x="230" y="366"/>
                        <a:pt x="230" y="366"/>
                      </a:cubicBezTo>
                      <a:cubicBezTo>
                        <a:pt x="223" y="368"/>
                        <a:pt x="223" y="368"/>
                        <a:pt x="223" y="368"/>
                      </a:cubicBezTo>
                      <a:cubicBezTo>
                        <a:pt x="242" y="424"/>
                        <a:pt x="242" y="424"/>
                        <a:pt x="242" y="424"/>
                      </a:cubicBezTo>
                      <a:cubicBezTo>
                        <a:pt x="242" y="425"/>
                        <a:pt x="242" y="427"/>
                        <a:pt x="242" y="428"/>
                      </a:cubicBezTo>
                      <a:cubicBezTo>
                        <a:pt x="242" y="434"/>
                        <a:pt x="238" y="438"/>
                        <a:pt x="232" y="438"/>
                      </a:cubicBezTo>
                      <a:cubicBezTo>
                        <a:pt x="228" y="439"/>
                        <a:pt x="224" y="436"/>
                        <a:pt x="223" y="432"/>
                      </a:cubicBezTo>
                      <a:cubicBezTo>
                        <a:pt x="204" y="390"/>
                        <a:pt x="204" y="390"/>
                        <a:pt x="204" y="390"/>
                      </a:cubicBezTo>
                      <a:cubicBezTo>
                        <a:pt x="181" y="348"/>
                        <a:pt x="181" y="348"/>
                        <a:pt x="181" y="348"/>
                      </a:cubicBezTo>
                      <a:cubicBezTo>
                        <a:pt x="180" y="347"/>
                        <a:pt x="180" y="346"/>
                        <a:pt x="179" y="344"/>
                      </a:cubicBezTo>
                      <a:cubicBezTo>
                        <a:pt x="172" y="292"/>
                        <a:pt x="172" y="292"/>
                        <a:pt x="172" y="292"/>
                      </a:cubicBezTo>
                      <a:cubicBezTo>
                        <a:pt x="172" y="289"/>
                        <a:pt x="172" y="287"/>
                        <a:pt x="173" y="285"/>
                      </a:cubicBezTo>
                      <a:cubicBezTo>
                        <a:pt x="202" y="236"/>
                        <a:pt x="202" y="236"/>
                        <a:pt x="202" y="236"/>
                      </a:cubicBezTo>
                      <a:cubicBezTo>
                        <a:pt x="216" y="194"/>
                        <a:pt x="216" y="194"/>
                        <a:pt x="216" y="194"/>
                      </a:cubicBezTo>
                      <a:cubicBezTo>
                        <a:pt x="214" y="173"/>
                        <a:pt x="214" y="173"/>
                        <a:pt x="214" y="173"/>
                      </a:cubicBezTo>
                      <a:cubicBezTo>
                        <a:pt x="178" y="159"/>
                        <a:pt x="178" y="159"/>
                        <a:pt x="178" y="159"/>
                      </a:cubicBezTo>
                      <a:cubicBezTo>
                        <a:pt x="150" y="164"/>
                        <a:pt x="150" y="164"/>
                        <a:pt x="150" y="164"/>
                      </a:cubicBezTo>
                      <a:cubicBezTo>
                        <a:pt x="107" y="184"/>
                        <a:pt x="107" y="184"/>
                        <a:pt x="107" y="184"/>
                      </a:cubicBezTo>
                      <a:cubicBezTo>
                        <a:pt x="106" y="184"/>
                        <a:pt x="106" y="184"/>
                        <a:pt x="106" y="184"/>
                      </a:cubicBezTo>
                      <a:cubicBezTo>
                        <a:pt x="74" y="196"/>
                        <a:pt x="74" y="196"/>
                        <a:pt x="74" y="196"/>
                      </a:cubicBezTo>
                      <a:cubicBezTo>
                        <a:pt x="73" y="196"/>
                        <a:pt x="72" y="196"/>
                        <a:pt x="71" y="196"/>
                      </a:cubicBezTo>
                      <a:cubicBezTo>
                        <a:pt x="11" y="198"/>
                        <a:pt x="11" y="198"/>
                        <a:pt x="11" y="198"/>
                      </a:cubicBezTo>
                      <a:cubicBezTo>
                        <a:pt x="6" y="198"/>
                        <a:pt x="1" y="194"/>
                        <a:pt x="0" y="189"/>
                      </a:cubicBezTo>
                      <a:cubicBezTo>
                        <a:pt x="0" y="183"/>
                        <a:pt x="3" y="179"/>
                        <a:pt x="8" y="177"/>
                      </a:cubicBezTo>
                      <a:cubicBezTo>
                        <a:pt x="75" y="164"/>
                        <a:pt x="75" y="164"/>
                        <a:pt x="75" y="164"/>
                      </a:cubicBezTo>
                      <a:cubicBezTo>
                        <a:pt x="78" y="160"/>
                        <a:pt x="78" y="160"/>
                        <a:pt x="78" y="160"/>
                      </a:cubicBezTo>
                      <a:cubicBezTo>
                        <a:pt x="76" y="158"/>
                        <a:pt x="76" y="158"/>
                        <a:pt x="76" y="158"/>
                      </a:cubicBezTo>
                      <a:cubicBezTo>
                        <a:pt x="73" y="156"/>
                        <a:pt x="71" y="154"/>
                        <a:pt x="71" y="151"/>
                      </a:cubicBezTo>
                      <a:cubicBezTo>
                        <a:pt x="70" y="148"/>
                        <a:pt x="71" y="145"/>
                        <a:pt x="73" y="142"/>
                      </a:cubicBezTo>
                      <a:cubicBezTo>
                        <a:pt x="94" y="120"/>
                        <a:pt x="94" y="120"/>
                        <a:pt x="94" y="120"/>
                      </a:cubicBezTo>
                      <a:cubicBezTo>
                        <a:pt x="95" y="119"/>
                        <a:pt x="97" y="118"/>
                        <a:pt x="99" y="117"/>
                      </a:cubicBezTo>
                      <a:cubicBezTo>
                        <a:pt x="101" y="117"/>
                        <a:pt x="101" y="117"/>
                        <a:pt x="101" y="117"/>
                      </a:cubicBezTo>
                      <a:cubicBezTo>
                        <a:pt x="100" y="116"/>
                        <a:pt x="100" y="114"/>
                        <a:pt x="100" y="112"/>
                      </a:cubicBezTo>
                      <a:cubicBezTo>
                        <a:pt x="100" y="109"/>
                        <a:pt x="102" y="106"/>
                        <a:pt x="105" y="104"/>
                      </a:cubicBezTo>
                      <a:cubicBezTo>
                        <a:pt x="137" y="85"/>
                        <a:pt x="137" y="85"/>
                        <a:pt x="137" y="85"/>
                      </a:cubicBezTo>
                      <a:cubicBezTo>
                        <a:pt x="138" y="84"/>
                        <a:pt x="139" y="84"/>
                        <a:pt x="140" y="84"/>
                      </a:cubicBezTo>
                      <a:cubicBezTo>
                        <a:pt x="213" y="65"/>
                        <a:pt x="213" y="65"/>
                        <a:pt x="213" y="65"/>
                      </a:cubicBezTo>
                      <a:cubicBezTo>
                        <a:pt x="215" y="64"/>
                        <a:pt x="216" y="64"/>
                        <a:pt x="217" y="64"/>
                      </a:cubicBezTo>
                      <a:cubicBezTo>
                        <a:pt x="309" y="76"/>
                        <a:pt x="309" y="76"/>
                        <a:pt x="309" y="76"/>
                      </a:cubicBezTo>
                      <a:cubicBezTo>
                        <a:pt x="380" y="82"/>
                        <a:pt x="380" y="82"/>
                        <a:pt x="380" y="82"/>
                      </a:cubicBezTo>
                      <a:cubicBezTo>
                        <a:pt x="379" y="79"/>
                        <a:pt x="379" y="79"/>
                        <a:pt x="379" y="79"/>
                      </a:cubicBezTo>
                      <a:cubicBezTo>
                        <a:pt x="377" y="77"/>
                        <a:pt x="377" y="74"/>
                        <a:pt x="378" y="71"/>
                      </a:cubicBezTo>
                      <a:cubicBezTo>
                        <a:pt x="379" y="69"/>
                        <a:pt x="381" y="66"/>
                        <a:pt x="383" y="65"/>
                      </a:cubicBezTo>
                      <a:cubicBezTo>
                        <a:pt x="393" y="61"/>
                        <a:pt x="423" y="48"/>
                        <a:pt x="436" y="48"/>
                      </a:cubicBezTo>
                      <a:cubicBezTo>
                        <a:pt x="502" y="48"/>
                        <a:pt x="502" y="48"/>
                        <a:pt x="502" y="48"/>
                      </a:cubicBezTo>
                      <a:cubicBezTo>
                        <a:pt x="510" y="48"/>
                        <a:pt x="529" y="53"/>
                        <a:pt x="533" y="54"/>
                      </a:cubicBezTo>
                      <a:cubicBezTo>
                        <a:pt x="536" y="55"/>
                        <a:pt x="538" y="57"/>
                        <a:pt x="539" y="60"/>
                      </a:cubicBezTo>
                      <a:cubicBezTo>
                        <a:pt x="540" y="61"/>
                        <a:pt x="543" y="68"/>
                        <a:pt x="545" y="75"/>
                      </a:cubicBezTo>
                      <a:cubicBezTo>
                        <a:pt x="548" y="74"/>
                        <a:pt x="550" y="72"/>
                        <a:pt x="553" y="71"/>
                      </a:cubicBezTo>
                      <a:cubicBezTo>
                        <a:pt x="580" y="44"/>
                        <a:pt x="580" y="44"/>
                        <a:pt x="580" y="44"/>
                      </a:cubicBezTo>
                      <a:cubicBezTo>
                        <a:pt x="581" y="43"/>
                        <a:pt x="582" y="42"/>
                        <a:pt x="583" y="42"/>
                      </a:cubicBezTo>
                      <a:cubicBezTo>
                        <a:pt x="609" y="31"/>
                        <a:pt x="609" y="31"/>
                        <a:pt x="609" y="31"/>
                      </a:cubicBezTo>
                      <a:cubicBezTo>
                        <a:pt x="603" y="27"/>
                        <a:pt x="603" y="27"/>
                        <a:pt x="603" y="27"/>
                      </a:cubicBezTo>
                      <a:cubicBezTo>
                        <a:pt x="600" y="25"/>
                        <a:pt x="598" y="21"/>
                        <a:pt x="599" y="17"/>
                      </a:cubicBezTo>
                      <a:cubicBezTo>
                        <a:pt x="600" y="13"/>
                        <a:pt x="603" y="9"/>
                        <a:pt x="607" y="9"/>
                      </a:cubicBezTo>
                      <a:cubicBezTo>
                        <a:pt x="662" y="0"/>
                        <a:pt x="662" y="0"/>
                        <a:pt x="662" y="0"/>
                      </a:cubicBezTo>
                      <a:cubicBezTo>
                        <a:pt x="662" y="0"/>
                        <a:pt x="663" y="0"/>
                        <a:pt x="663" y="0"/>
                      </a:cubicBezTo>
                      <a:cubicBezTo>
                        <a:pt x="732" y="0"/>
                        <a:pt x="732" y="0"/>
                        <a:pt x="732" y="0"/>
                      </a:cubicBezTo>
                      <a:cubicBezTo>
                        <a:pt x="737" y="0"/>
                        <a:pt x="741" y="3"/>
                        <a:pt x="742" y="7"/>
                      </a:cubicBezTo>
                      <a:cubicBezTo>
                        <a:pt x="742" y="7"/>
                        <a:pt x="742" y="8"/>
                        <a:pt x="743" y="8"/>
                      </a:cubicBezTo>
                      <a:cubicBezTo>
                        <a:pt x="819" y="0"/>
                        <a:pt x="819" y="0"/>
                        <a:pt x="819" y="0"/>
                      </a:cubicBezTo>
                      <a:cubicBezTo>
                        <a:pt x="820" y="0"/>
                        <a:pt x="820" y="0"/>
                        <a:pt x="820" y="0"/>
                      </a:cubicBezTo>
                      <a:cubicBezTo>
                        <a:pt x="919" y="0"/>
                        <a:pt x="919" y="0"/>
                        <a:pt x="919" y="0"/>
                      </a:cubicBezTo>
                      <a:cubicBezTo>
                        <a:pt x="920" y="0"/>
                        <a:pt x="922" y="0"/>
                        <a:pt x="923" y="1"/>
                      </a:cubicBezTo>
                      <a:cubicBezTo>
                        <a:pt x="948" y="12"/>
                        <a:pt x="948" y="12"/>
                        <a:pt x="948" y="12"/>
                      </a:cubicBezTo>
                      <a:cubicBezTo>
                        <a:pt x="952" y="14"/>
                        <a:pt x="954" y="18"/>
                        <a:pt x="954" y="22"/>
                      </a:cubicBezTo>
                      <a:cubicBezTo>
                        <a:pt x="954" y="27"/>
                        <a:pt x="951" y="30"/>
                        <a:pt x="947" y="32"/>
                      </a:cubicBezTo>
                      <a:cubicBezTo>
                        <a:pt x="934" y="36"/>
                        <a:pt x="918" y="42"/>
                        <a:pt x="914" y="44"/>
                      </a:cubicBezTo>
                      <a:cubicBezTo>
                        <a:pt x="911" y="47"/>
                        <a:pt x="901" y="61"/>
                        <a:pt x="892" y="73"/>
                      </a:cubicBezTo>
                      <a:cubicBezTo>
                        <a:pt x="892" y="82"/>
                        <a:pt x="892" y="82"/>
                        <a:pt x="892" y="82"/>
                      </a:cubicBezTo>
                      <a:cubicBezTo>
                        <a:pt x="892" y="85"/>
                        <a:pt x="891" y="88"/>
                        <a:pt x="888" y="90"/>
                      </a:cubicBezTo>
                      <a:cubicBezTo>
                        <a:pt x="874" y="102"/>
                        <a:pt x="874" y="102"/>
                        <a:pt x="874" y="102"/>
                      </a:cubicBezTo>
                      <a:cubicBezTo>
                        <a:pt x="873" y="103"/>
                        <a:pt x="871" y="103"/>
                        <a:pt x="870" y="104"/>
                      </a:cubicBezTo>
                      <a:cubicBezTo>
                        <a:pt x="797" y="122"/>
                        <a:pt x="797" y="122"/>
                        <a:pt x="797" y="122"/>
                      </a:cubicBezTo>
                      <a:cubicBezTo>
                        <a:pt x="778" y="136"/>
                        <a:pt x="778" y="136"/>
                        <a:pt x="778" y="136"/>
                      </a:cubicBezTo>
                      <a:cubicBezTo>
                        <a:pt x="750" y="156"/>
                        <a:pt x="750" y="156"/>
                        <a:pt x="750" y="156"/>
                      </a:cubicBezTo>
                      <a:cubicBezTo>
                        <a:pt x="746" y="159"/>
                        <a:pt x="740" y="159"/>
                        <a:pt x="737" y="155"/>
                      </a:cubicBezTo>
                      <a:cubicBezTo>
                        <a:pt x="713" y="131"/>
                        <a:pt x="712" y="127"/>
                        <a:pt x="711" y="125"/>
                      </a:cubicBezTo>
                      <a:cubicBezTo>
                        <a:pt x="710" y="122"/>
                        <a:pt x="708" y="117"/>
                        <a:pt x="717" y="92"/>
                      </a:cubicBezTo>
                      <a:cubicBezTo>
                        <a:pt x="717" y="90"/>
                        <a:pt x="719" y="88"/>
                        <a:pt x="720" y="87"/>
                      </a:cubicBezTo>
                      <a:cubicBezTo>
                        <a:pt x="729" y="80"/>
                        <a:pt x="729" y="80"/>
                        <a:pt x="729" y="80"/>
                      </a:cubicBezTo>
                      <a:cubicBezTo>
                        <a:pt x="714" y="61"/>
                        <a:pt x="714" y="61"/>
                        <a:pt x="714" y="61"/>
                      </a:cubicBezTo>
                      <a:cubicBezTo>
                        <a:pt x="683" y="47"/>
                        <a:pt x="683" y="47"/>
                        <a:pt x="683" y="47"/>
                      </a:cubicBezTo>
                      <a:cubicBezTo>
                        <a:pt x="637" y="56"/>
                        <a:pt x="637" y="56"/>
                        <a:pt x="637" y="56"/>
                      </a:cubicBezTo>
                      <a:cubicBezTo>
                        <a:pt x="640" y="59"/>
                        <a:pt x="640" y="59"/>
                        <a:pt x="640" y="59"/>
                      </a:cubicBezTo>
                      <a:cubicBezTo>
                        <a:pt x="666" y="74"/>
                        <a:pt x="666" y="74"/>
                        <a:pt x="666" y="74"/>
                      </a:cubicBezTo>
                      <a:cubicBezTo>
                        <a:pt x="668" y="76"/>
                        <a:pt x="670" y="79"/>
                        <a:pt x="671" y="82"/>
                      </a:cubicBezTo>
                      <a:cubicBezTo>
                        <a:pt x="674" y="110"/>
                        <a:pt x="674" y="110"/>
                        <a:pt x="674" y="110"/>
                      </a:cubicBezTo>
                      <a:cubicBezTo>
                        <a:pt x="674" y="116"/>
                        <a:pt x="670" y="121"/>
                        <a:pt x="665" y="121"/>
                      </a:cubicBezTo>
                      <a:cubicBezTo>
                        <a:pt x="645" y="124"/>
                        <a:pt x="645" y="124"/>
                        <a:pt x="645" y="124"/>
                      </a:cubicBezTo>
                      <a:cubicBezTo>
                        <a:pt x="641" y="128"/>
                        <a:pt x="641" y="128"/>
                        <a:pt x="641" y="128"/>
                      </a:cubicBezTo>
                      <a:cubicBezTo>
                        <a:pt x="639" y="131"/>
                        <a:pt x="636" y="132"/>
                        <a:pt x="632" y="132"/>
                      </a:cubicBezTo>
                      <a:cubicBezTo>
                        <a:pt x="612" y="129"/>
                        <a:pt x="612" y="129"/>
                        <a:pt x="612" y="129"/>
                      </a:cubicBezTo>
                      <a:cubicBezTo>
                        <a:pt x="611" y="129"/>
                        <a:pt x="609" y="128"/>
                        <a:pt x="608" y="128"/>
                      </a:cubicBezTo>
                      <a:cubicBezTo>
                        <a:pt x="603" y="125"/>
                        <a:pt x="603" y="125"/>
                        <a:pt x="603" y="125"/>
                      </a:cubicBezTo>
                      <a:cubicBezTo>
                        <a:pt x="601" y="124"/>
                        <a:pt x="600" y="123"/>
                        <a:pt x="599" y="121"/>
                      </a:cubicBezTo>
                      <a:cubicBezTo>
                        <a:pt x="589" y="107"/>
                        <a:pt x="589" y="107"/>
                        <a:pt x="589" y="107"/>
                      </a:cubicBezTo>
                      <a:cubicBezTo>
                        <a:pt x="558" y="107"/>
                        <a:pt x="558" y="107"/>
                        <a:pt x="558" y="107"/>
                      </a:cubicBezTo>
                      <a:cubicBezTo>
                        <a:pt x="555" y="125"/>
                        <a:pt x="555" y="125"/>
                        <a:pt x="555" y="125"/>
                      </a:cubicBezTo>
                      <a:cubicBezTo>
                        <a:pt x="554" y="130"/>
                        <a:pt x="551" y="133"/>
                        <a:pt x="546" y="134"/>
                      </a:cubicBezTo>
                      <a:cubicBezTo>
                        <a:pt x="502" y="137"/>
                        <a:pt x="502" y="137"/>
                        <a:pt x="502" y="137"/>
                      </a:cubicBezTo>
                      <a:cubicBezTo>
                        <a:pt x="478" y="161"/>
                        <a:pt x="478" y="161"/>
                        <a:pt x="478" y="161"/>
                      </a:cubicBezTo>
                      <a:cubicBezTo>
                        <a:pt x="510" y="172"/>
                        <a:pt x="510" y="172"/>
                        <a:pt x="510" y="172"/>
                      </a:cubicBezTo>
                      <a:cubicBezTo>
                        <a:pt x="513" y="173"/>
                        <a:pt x="515" y="175"/>
                        <a:pt x="516" y="178"/>
                      </a:cubicBezTo>
                      <a:cubicBezTo>
                        <a:pt x="516" y="179"/>
                        <a:pt x="517" y="179"/>
                        <a:pt x="517" y="180"/>
                      </a:cubicBezTo>
                      <a:cubicBezTo>
                        <a:pt x="534" y="177"/>
                        <a:pt x="534" y="177"/>
                        <a:pt x="534" y="177"/>
                      </a:cubicBezTo>
                      <a:cubicBezTo>
                        <a:pt x="545" y="143"/>
                        <a:pt x="545" y="143"/>
                        <a:pt x="545" y="143"/>
                      </a:cubicBezTo>
                      <a:cubicBezTo>
                        <a:pt x="547" y="139"/>
                        <a:pt x="550" y="136"/>
                        <a:pt x="555" y="136"/>
                      </a:cubicBezTo>
                      <a:cubicBezTo>
                        <a:pt x="599" y="136"/>
                        <a:pt x="599" y="136"/>
                        <a:pt x="599" y="136"/>
                      </a:cubicBezTo>
                      <a:cubicBezTo>
                        <a:pt x="602" y="136"/>
                        <a:pt x="605" y="138"/>
                        <a:pt x="607" y="140"/>
                      </a:cubicBezTo>
                      <a:cubicBezTo>
                        <a:pt x="618" y="154"/>
                        <a:pt x="618" y="154"/>
                        <a:pt x="618" y="154"/>
                      </a:cubicBezTo>
                      <a:cubicBezTo>
                        <a:pt x="659" y="193"/>
                        <a:pt x="659" y="193"/>
                        <a:pt x="659" y="193"/>
                      </a:cubicBezTo>
                      <a:cubicBezTo>
                        <a:pt x="661" y="195"/>
                        <a:pt x="662" y="198"/>
                        <a:pt x="662" y="201"/>
                      </a:cubicBezTo>
                      <a:cubicBezTo>
                        <a:pt x="662" y="204"/>
                        <a:pt x="660" y="207"/>
                        <a:pt x="658" y="209"/>
                      </a:cubicBezTo>
                      <a:cubicBezTo>
                        <a:pt x="642" y="221"/>
                        <a:pt x="642" y="221"/>
                        <a:pt x="642" y="221"/>
                      </a:cubicBezTo>
                      <a:cubicBezTo>
                        <a:pt x="640" y="222"/>
                        <a:pt x="638" y="223"/>
                        <a:pt x="636" y="223"/>
                      </a:cubicBezTo>
                      <a:cubicBezTo>
                        <a:pt x="602" y="223"/>
                        <a:pt x="602" y="223"/>
                        <a:pt x="602" y="223"/>
                      </a:cubicBezTo>
                      <a:cubicBezTo>
                        <a:pt x="599" y="225"/>
                        <a:pt x="599" y="225"/>
                        <a:pt x="599" y="225"/>
                      </a:cubicBezTo>
                      <a:cubicBezTo>
                        <a:pt x="608" y="235"/>
                        <a:pt x="608" y="235"/>
                        <a:pt x="608" y="235"/>
                      </a:cubicBezTo>
                      <a:cubicBezTo>
                        <a:pt x="610" y="238"/>
                        <a:pt x="611" y="241"/>
                        <a:pt x="610" y="244"/>
                      </a:cubicBezTo>
                      <a:cubicBezTo>
                        <a:pt x="606" y="263"/>
                        <a:pt x="606" y="263"/>
                        <a:pt x="606" y="263"/>
                      </a:cubicBezTo>
                      <a:cubicBezTo>
                        <a:pt x="605" y="268"/>
                        <a:pt x="601" y="271"/>
                        <a:pt x="596" y="271"/>
                      </a:cubicBezTo>
                      <a:cubicBezTo>
                        <a:pt x="565" y="271"/>
                        <a:pt x="565" y="271"/>
                        <a:pt x="565" y="271"/>
                      </a:cubicBezTo>
                      <a:cubicBezTo>
                        <a:pt x="497" y="314"/>
                        <a:pt x="497" y="314"/>
                        <a:pt x="497" y="314"/>
                      </a:cubicBezTo>
                      <a:cubicBezTo>
                        <a:pt x="495" y="333"/>
                        <a:pt x="495" y="333"/>
                        <a:pt x="495" y="333"/>
                      </a:cubicBezTo>
                      <a:cubicBezTo>
                        <a:pt x="494" y="335"/>
                        <a:pt x="493" y="338"/>
                        <a:pt x="491" y="339"/>
                      </a:cubicBezTo>
                      <a:cubicBezTo>
                        <a:pt x="455" y="369"/>
                        <a:pt x="455" y="369"/>
                        <a:pt x="455" y="369"/>
                      </a:cubicBezTo>
                      <a:cubicBezTo>
                        <a:pt x="451" y="401"/>
                        <a:pt x="451" y="401"/>
                        <a:pt x="451" y="401"/>
                      </a:cubicBezTo>
                      <a:cubicBezTo>
                        <a:pt x="450" y="406"/>
                        <a:pt x="446" y="410"/>
                        <a:pt x="441" y="410"/>
                      </a:cubicBezTo>
                      <a:cubicBezTo>
                        <a:pt x="427" y="412"/>
                        <a:pt x="427" y="412"/>
                        <a:pt x="427" y="412"/>
                      </a:cubicBezTo>
                      <a:cubicBezTo>
                        <a:pt x="422" y="412"/>
                        <a:pt x="418" y="410"/>
                        <a:pt x="416" y="406"/>
                      </a:cubicBezTo>
                      <a:cubicBezTo>
                        <a:pt x="403" y="376"/>
                        <a:pt x="403" y="376"/>
                        <a:pt x="403" y="376"/>
                      </a:cubicBezTo>
                      <a:cubicBezTo>
                        <a:pt x="343" y="394"/>
                        <a:pt x="343" y="394"/>
                        <a:pt x="343" y="394"/>
                      </a:cubicBezTo>
                      <a:cubicBezTo>
                        <a:pt x="331" y="436"/>
                        <a:pt x="331" y="436"/>
                        <a:pt x="331" y="436"/>
                      </a:cubicBezTo>
                      <a:cubicBezTo>
                        <a:pt x="339" y="439"/>
                        <a:pt x="347" y="442"/>
                        <a:pt x="351" y="443"/>
                      </a:cubicBezTo>
                      <a:cubicBezTo>
                        <a:pt x="353" y="441"/>
                        <a:pt x="356" y="438"/>
                        <a:pt x="358" y="436"/>
                      </a:cubicBezTo>
                      <a:cubicBezTo>
                        <a:pt x="360" y="434"/>
                        <a:pt x="363" y="433"/>
                        <a:pt x="366" y="433"/>
                      </a:cubicBezTo>
                      <a:cubicBezTo>
                        <a:pt x="388" y="433"/>
                        <a:pt x="388" y="433"/>
                        <a:pt x="388" y="433"/>
                      </a:cubicBezTo>
                      <a:cubicBezTo>
                        <a:pt x="391" y="433"/>
                        <a:pt x="394" y="434"/>
                        <a:pt x="396" y="437"/>
                      </a:cubicBezTo>
                      <a:cubicBezTo>
                        <a:pt x="398" y="440"/>
                        <a:pt x="398" y="443"/>
                        <a:pt x="397" y="446"/>
                      </a:cubicBezTo>
                      <a:cubicBezTo>
                        <a:pt x="388" y="473"/>
                        <a:pt x="388" y="473"/>
                        <a:pt x="388" y="473"/>
                      </a:cubicBezTo>
                      <a:cubicBezTo>
                        <a:pt x="412" y="480"/>
                        <a:pt x="412" y="480"/>
                        <a:pt x="412" y="480"/>
                      </a:cubicBezTo>
                      <a:cubicBezTo>
                        <a:pt x="416" y="481"/>
                        <a:pt x="419" y="485"/>
                        <a:pt x="419" y="490"/>
                      </a:cubicBezTo>
                      <a:cubicBezTo>
                        <a:pt x="419" y="511"/>
                        <a:pt x="419" y="511"/>
                        <a:pt x="419" y="511"/>
                      </a:cubicBezTo>
                      <a:cubicBezTo>
                        <a:pt x="436" y="517"/>
                        <a:pt x="436" y="517"/>
                        <a:pt x="436" y="517"/>
                      </a:cubicBezTo>
                      <a:cubicBezTo>
                        <a:pt x="462" y="502"/>
                        <a:pt x="462" y="502"/>
                        <a:pt x="462" y="502"/>
                      </a:cubicBezTo>
                      <a:cubicBezTo>
                        <a:pt x="463" y="501"/>
                        <a:pt x="465" y="500"/>
                        <a:pt x="467" y="500"/>
                      </a:cubicBezTo>
                      <a:cubicBezTo>
                        <a:pt x="553" y="500"/>
                        <a:pt x="553" y="500"/>
                        <a:pt x="553" y="500"/>
                      </a:cubicBezTo>
                      <a:cubicBezTo>
                        <a:pt x="556" y="500"/>
                        <a:pt x="558" y="501"/>
                        <a:pt x="560" y="502"/>
                      </a:cubicBezTo>
                      <a:cubicBezTo>
                        <a:pt x="632" y="561"/>
                        <a:pt x="632" y="561"/>
                        <a:pt x="632" y="561"/>
                      </a:cubicBezTo>
                      <a:cubicBezTo>
                        <a:pt x="634" y="563"/>
                        <a:pt x="636" y="566"/>
                        <a:pt x="636" y="569"/>
                      </a:cubicBezTo>
                      <a:cubicBezTo>
                        <a:pt x="636" y="578"/>
                        <a:pt x="635" y="588"/>
                        <a:pt x="634" y="596"/>
                      </a:cubicBezTo>
                      <a:cubicBezTo>
                        <a:pt x="648" y="602"/>
                        <a:pt x="688" y="612"/>
                        <a:pt x="723" y="619"/>
                      </a:cubicBezTo>
                      <a:cubicBezTo>
                        <a:pt x="726" y="620"/>
                        <a:pt x="729" y="622"/>
                        <a:pt x="730" y="625"/>
                      </a:cubicBezTo>
                      <a:cubicBezTo>
                        <a:pt x="745" y="660"/>
                        <a:pt x="745" y="660"/>
                        <a:pt x="745" y="660"/>
                      </a:cubicBezTo>
                      <a:cubicBezTo>
                        <a:pt x="746" y="663"/>
                        <a:pt x="746" y="666"/>
                        <a:pt x="745" y="668"/>
                      </a:cubicBezTo>
                      <a:cubicBezTo>
                        <a:pt x="708" y="765"/>
                        <a:pt x="708" y="765"/>
                        <a:pt x="708" y="765"/>
                      </a:cubicBezTo>
                      <a:cubicBezTo>
                        <a:pt x="708" y="766"/>
                        <a:pt x="707" y="767"/>
                        <a:pt x="707" y="768"/>
                      </a:cubicBezTo>
                      <a:cubicBezTo>
                        <a:pt x="589" y="916"/>
                        <a:pt x="589" y="916"/>
                        <a:pt x="589" y="916"/>
                      </a:cubicBezTo>
                      <a:cubicBezTo>
                        <a:pt x="589" y="980"/>
                        <a:pt x="589" y="980"/>
                        <a:pt x="589" y="980"/>
                      </a:cubicBezTo>
                      <a:cubicBezTo>
                        <a:pt x="618" y="1009"/>
                        <a:pt x="618" y="1009"/>
                        <a:pt x="618" y="1009"/>
                      </a:cubicBezTo>
                      <a:cubicBezTo>
                        <a:pt x="621" y="1013"/>
                        <a:pt x="622" y="1018"/>
                        <a:pt x="619" y="1022"/>
                      </a:cubicBezTo>
                      <a:cubicBezTo>
                        <a:pt x="617" y="1025"/>
                        <a:pt x="614" y="1027"/>
                        <a:pt x="611" y="1027"/>
                      </a:cubicBezTo>
                      <a:moveTo>
                        <a:pt x="389" y="495"/>
                      </a:moveTo>
                      <a:cubicBezTo>
                        <a:pt x="398" y="514"/>
                        <a:pt x="398" y="514"/>
                        <a:pt x="398" y="514"/>
                      </a:cubicBezTo>
                      <a:cubicBezTo>
                        <a:pt x="398" y="497"/>
                        <a:pt x="398" y="497"/>
                        <a:pt x="398" y="497"/>
                      </a:cubicBezTo>
                      <a:cubicBezTo>
                        <a:pt x="389" y="495"/>
                        <a:pt x="389" y="495"/>
                        <a:pt x="389" y="495"/>
                      </a:cubicBezTo>
                    </a:path>
                  </a:pathLst>
                </a:custGeom>
                <a:solidFill>
                  <a:schemeClr val="bg1">
                    <a:lumMod val="50000"/>
                    <a:lumOff val="50000"/>
                  </a:schemeClr>
                </a:solidFill>
                <a:ln>
                  <a:solidFill>
                    <a:schemeClr val="tx1">
                      <a:lumMod val="65000"/>
                      <a:lumOff val="35000"/>
                    </a:schemeClr>
                  </a:solidFill>
                </a:ln>
              </p:spPr>
              <p:txBody>
                <a:bodyPr vert="horz" wrap="square" lIns="91440" tIns="45720" rIns="91440" bIns="45720" numCol="1" anchor="t" anchorCtr="0" compatLnSpc="1">
                  <a:prstTxWarp prst="textNoShape">
                    <a:avLst/>
                  </a:prstTxWarp>
                </a:bodyPr>
                <a:lstStyle/>
                <a:p>
                  <a:endParaRPr lang="en-US"/>
                </a:p>
              </p:txBody>
            </p:sp>
            <p:sp>
              <p:nvSpPr>
                <p:cNvPr id="374" name="Freeform 8">
                  <a:extLst>
                    <a:ext uri="{FF2B5EF4-FFF2-40B4-BE49-F238E27FC236}">
                      <a16:creationId xmlns:a16="http://schemas.microsoft.com/office/drawing/2014/main" id="{62933C68-4167-410E-AD3D-12C2232D8DAB}"/>
                    </a:ext>
                  </a:extLst>
                </p:cNvPr>
                <p:cNvSpPr>
                  <a:spLocks noEditPoints="1"/>
                </p:cNvSpPr>
                <p:nvPr/>
              </p:nvSpPr>
              <p:spPr bwMode="auto">
                <a:xfrm>
                  <a:off x="1796859" y="4902379"/>
                  <a:ext cx="1566923" cy="1125121"/>
                </a:xfrm>
                <a:custGeom>
                  <a:avLst/>
                  <a:gdLst>
                    <a:gd name="T0" fmla="*/ 235 w 1153"/>
                    <a:gd name="T1" fmla="*/ 777 h 829"/>
                    <a:gd name="T2" fmla="*/ 208 w 1153"/>
                    <a:gd name="T3" fmla="*/ 607 h 829"/>
                    <a:gd name="T4" fmla="*/ 184 w 1153"/>
                    <a:gd name="T5" fmla="*/ 536 h 829"/>
                    <a:gd name="T6" fmla="*/ 111 w 1153"/>
                    <a:gd name="T7" fmla="*/ 535 h 829"/>
                    <a:gd name="T8" fmla="*/ 3 w 1153"/>
                    <a:gd name="T9" fmla="*/ 457 h 829"/>
                    <a:gd name="T10" fmla="*/ 3 w 1153"/>
                    <a:gd name="T11" fmla="*/ 389 h 829"/>
                    <a:gd name="T12" fmla="*/ 146 w 1153"/>
                    <a:gd name="T13" fmla="*/ 282 h 829"/>
                    <a:gd name="T14" fmla="*/ 212 w 1153"/>
                    <a:gd name="T15" fmla="*/ 307 h 829"/>
                    <a:gd name="T16" fmla="*/ 302 w 1153"/>
                    <a:gd name="T17" fmla="*/ 311 h 829"/>
                    <a:gd name="T18" fmla="*/ 340 w 1153"/>
                    <a:gd name="T19" fmla="*/ 299 h 829"/>
                    <a:gd name="T20" fmla="*/ 297 w 1153"/>
                    <a:gd name="T21" fmla="*/ 284 h 829"/>
                    <a:gd name="T22" fmla="*/ 263 w 1153"/>
                    <a:gd name="T23" fmla="*/ 281 h 829"/>
                    <a:gd name="T24" fmla="*/ 218 w 1153"/>
                    <a:gd name="T25" fmla="*/ 227 h 829"/>
                    <a:gd name="T26" fmla="*/ 228 w 1153"/>
                    <a:gd name="T27" fmla="*/ 291 h 829"/>
                    <a:gd name="T28" fmla="*/ 150 w 1153"/>
                    <a:gd name="T29" fmla="*/ 248 h 829"/>
                    <a:gd name="T30" fmla="*/ 78 w 1153"/>
                    <a:gd name="T31" fmla="*/ 290 h 829"/>
                    <a:gd name="T32" fmla="*/ 83 w 1153"/>
                    <a:gd name="T33" fmla="*/ 225 h 829"/>
                    <a:gd name="T34" fmla="*/ 103 w 1153"/>
                    <a:gd name="T35" fmla="*/ 203 h 829"/>
                    <a:gd name="T36" fmla="*/ 110 w 1153"/>
                    <a:gd name="T37" fmla="*/ 162 h 829"/>
                    <a:gd name="T38" fmla="*/ 114 w 1153"/>
                    <a:gd name="T39" fmla="*/ 122 h 829"/>
                    <a:gd name="T40" fmla="*/ 169 w 1153"/>
                    <a:gd name="T41" fmla="*/ 150 h 829"/>
                    <a:gd name="T42" fmla="*/ 280 w 1153"/>
                    <a:gd name="T43" fmla="*/ 120 h 829"/>
                    <a:gd name="T44" fmla="*/ 233 w 1153"/>
                    <a:gd name="T45" fmla="*/ 132 h 829"/>
                    <a:gd name="T46" fmla="*/ 202 w 1153"/>
                    <a:gd name="T47" fmla="*/ 134 h 829"/>
                    <a:gd name="T48" fmla="*/ 169 w 1153"/>
                    <a:gd name="T49" fmla="*/ 99 h 829"/>
                    <a:gd name="T50" fmla="*/ 279 w 1153"/>
                    <a:gd name="T51" fmla="*/ 30 h 829"/>
                    <a:gd name="T52" fmla="*/ 355 w 1153"/>
                    <a:gd name="T53" fmla="*/ 54 h 829"/>
                    <a:gd name="T54" fmla="*/ 359 w 1153"/>
                    <a:gd name="T55" fmla="*/ 60 h 829"/>
                    <a:gd name="T56" fmla="*/ 448 w 1153"/>
                    <a:gd name="T57" fmla="*/ 43 h 829"/>
                    <a:gd name="T58" fmla="*/ 508 w 1153"/>
                    <a:gd name="T59" fmla="*/ 13 h 829"/>
                    <a:gd name="T60" fmla="*/ 681 w 1153"/>
                    <a:gd name="T61" fmla="*/ 0 h 829"/>
                    <a:gd name="T62" fmla="*/ 854 w 1153"/>
                    <a:gd name="T63" fmla="*/ 24 h 829"/>
                    <a:gd name="T64" fmla="*/ 1152 w 1153"/>
                    <a:gd name="T65" fmla="*/ 75 h 829"/>
                    <a:gd name="T66" fmla="*/ 1115 w 1153"/>
                    <a:gd name="T67" fmla="*/ 102 h 829"/>
                    <a:gd name="T68" fmla="*/ 1091 w 1153"/>
                    <a:gd name="T69" fmla="*/ 161 h 829"/>
                    <a:gd name="T70" fmla="*/ 1033 w 1153"/>
                    <a:gd name="T71" fmla="*/ 139 h 829"/>
                    <a:gd name="T72" fmla="*/ 1001 w 1153"/>
                    <a:gd name="T73" fmla="*/ 128 h 829"/>
                    <a:gd name="T74" fmla="*/ 978 w 1153"/>
                    <a:gd name="T75" fmla="*/ 156 h 829"/>
                    <a:gd name="T76" fmla="*/ 995 w 1153"/>
                    <a:gd name="T77" fmla="*/ 214 h 829"/>
                    <a:gd name="T78" fmla="*/ 996 w 1153"/>
                    <a:gd name="T79" fmla="*/ 274 h 829"/>
                    <a:gd name="T80" fmla="*/ 969 w 1153"/>
                    <a:gd name="T81" fmla="*/ 307 h 829"/>
                    <a:gd name="T82" fmla="*/ 913 w 1153"/>
                    <a:gd name="T83" fmla="*/ 269 h 829"/>
                    <a:gd name="T84" fmla="*/ 936 w 1153"/>
                    <a:gd name="T85" fmla="*/ 288 h 829"/>
                    <a:gd name="T86" fmla="*/ 951 w 1153"/>
                    <a:gd name="T87" fmla="*/ 378 h 829"/>
                    <a:gd name="T88" fmla="*/ 865 w 1153"/>
                    <a:gd name="T89" fmla="*/ 416 h 829"/>
                    <a:gd name="T90" fmla="*/ 891 w 1153"/>
                    <a:gd name="T91" fmla="*/ 468 h 829"/>
                    <a:gd name="T92" fmla="*/ 848 w 1153"/>
                    <a:gd name="T93" fmla="*/ 507 h 829"/>
                    <a:gd name="T94" fmla="*/ 849 w 1153"/>
                    <a:gd name="T95" fmla="*/ 552 h 829"/>
                    <a:gd name="T96" fmla="*/ 805 w 1153"/>
                    <a:gd name="T97" fmla="*/ 486 h 829"/>
                    <a:gd name="T98" fmla="*/ 768 w 1153"/>
                    <a:gd name="T99" fmla="*/ 424 h 829"/>
                    <a:gd name="T100" fmla="*/ 708 w 1153"/>
                    <a:gd name="T101" fmla="*/ 441 h 829"/>
                    <a:gd name="T102" fmla="*/ 700 w 1153"/>
                    <a:gd name="T103" fmla="*/ 462 h 829"/>
                    <a:gd name="T104" fmla="*/ 652 w 1153"/>
                    <a:gd name="T105" fmla="*/ 499 h 829"/>
                    <a:gd name="T106" fmla="*/ 602 w 1153"/>
                    <a:gd name="T107" fmla="*/ 408 h 829"/>
                    <a:gd name="T108" fmla="*/ 469 w 1153"/>
                    <a:gd name="T109" fmla="*/ 346 h 829"/>
                    <a:gd name="T110" fmla="*/ 512 w 1153"/>
                    <a:gd name="T111" fmla="*/ 373 h 829"/>
                    <a:gd name="T112" fmla="*/ 510 w 1153"/>
                    <a:gd name="T113" fmla="*/ 442 h 829"/>
                    <a:gd name="T114" fmla="*/ 379 w 1153"/>
                    <a:gd name="T115" fmla="*/ 362 h 829"/>
                    <a:gd name="T116" fmla="*/ 496 w 1153"/>
                    <a:gd name="T117" fmla="*/ 460 h 829"/>
                    <a:gd name="T118" fmla="*/ 480 w 1153"/>
                    <a:gd name="T119" fmla="*/ 539 h 829"/>
                    <a:gd name="T120" fmla="*/ 420 w 1153"/>
                    <a:gd name="T121" fmla="*/ 631 h 829"/>
                    <a:gd name="T122" fmla="*/ 394 w 1153"/>
                    <a:gd name="T123" fmla="*/ 729 h 829"/>
                    <a:gd name="T124" fmla="*/ 1054 w 1153"/>
                    <a:gd name="T125" fmla="*/ 135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53" h="829">
                      <a:moveTo>
                        <a:pt x="306" y="829"/>
                      </a:moveTo>
                      <a:cubicBezTo>
                        <a:pt x="266" y="829"/>
                        <a:pt x="266" y="829"/>
                        <a:pt x="266" y="829"/>
                      </a:cubicBezTo>
                      <a:cubicBezTo>
                        <a:pt x="262" y="829"/>
                        <a:pt x="258" y="827"/>
                        <a:pt x="257" y="823"/>
                      </a:cubicBezTo>
                      <a:cubicBezTo>
                        <a:pt x="235" y="777"/>
                        <a:pt x="235" y="777"/>
                        <a:pt x="235" y="777"/>
                      </a:cubicBezTo>
                      <a:cubicBezTo>
                        <a:pt x="234" y="776"/>
                        <a:pt x="234" y="776"/>
                        <a:pt x="234" y="776"/>
                      </a:cubicBezTo>
                      <a:cubicBezTo>
                        <a:pt x="204" y="699"/>
                        <a:pt x="205" y="695"/>
                        <a:pt x="206" y="691"/>
                      </a:cubicBezTo>
                      <a:cubicBezTo>
                        <a:pt x="208" y="687"/>
                        <a:pt x="217" y="661"/>
                        <a:pt x="220" y="651"/>
                      </a:cubicBezTo>
                      <a:cubicBezTo>
                        <a:pt x="208" y="607"/>
                        <a:pt x="208" y="607"/>
                        <a:pt x="208" y="607"/>
                      </a:cubicBezTo>
                      <a:cubicBezTo>
                        <a:pt x="191" y="578"/>
                        <a:pt x="191" y="578"/>
                        <a:pt x="191" y="578"/>
                      </a:cubicBezTo>
                      <a:cubicBezTo>
                        <a:pt x="190" y="576"/>
                        <a:pt x="190" y="574"/>
                        <a:pt x="190" y="573"/>
                      </a:cubicBezTo>
                      <a:cubicBezTo>
                        <a:pt x="190" y="544"/>
                        <a:pt x="190" y="544"/>
                        <a:pt x="190" y="544"/>
                      </a:cubicBezTo>
                      <a:cubicBezTo>
                        <a:pt x="184" y="536"/>
                        <a:pt x="184" y="536"/>
                        <a:pt x="184" y="536"/>
                      </a:cubicBezTo>
                      <a:cubicBezTo>
                        <a:pt x="171" y="536"/>
                        <a:pt x="171" y="536"/>
                        <a:pt x="171" y="536"/>
                      </a:cubicBezTo>
                      <a:cubicBezTo>
                        <a:pt x="168" y="536"/>
                        <a:pt x="165" y="535"/>
                        <a:pt x="163" y="533"/>
                      </a:cubicBezTo>
                      <a:cubicBezTo>
                        <a:pt x="152" y="521"/>
                        <a:pt x="152" y="521"/>
                        <a:pt x="152" y="521"/>
                      </a:cubicBezTo>
                      <a:cubicBezTo>
                        <a:pt x="111" y="535"/>
                        <a:pt x="111" y="535"/>
                        <a:pt x="111" y="535"/>
                      </a:cubicBezTo>
                      <a:cubicBezTo>
                        <a:pt x="110" y="536"/>
                        <a:pt x="109" y="536"/>
                        <a:pt x="107" y="536"/>
                      </a:cubicBezTo>
                      <a:cubicBezTo>
                        <a:pt x="71" y="536"/>
                        <a:pt x="71" y="536"/>
                        <a:pt x="71" y="536"/>
                      </a:cubicBezTo>
                      <a:cubicBezTo>
                        <a:pt x="68" y="536"/>
                        <a:pt x="65" y="535"/>
                        <a:pt x="63" y="532"/>
                      </a:cubicBezTo>
                      <a:cubicBezTo>
                        <a:pt x="3" y="457"/>
                        <a:pt x="3" y="457"/>
                        <a:pt x="3" y="457"/>
                      </a:cubicBezTo>
                      <a:cubicBezTo>
                        <a:pt x="0" y="454"/>
                        <a:pt x="0" y="450"/>
                        <a:pt x="1" y="447"/>
                      </a:cubicBezTo>
                      <a:cubicBezTo>
                        <a:pt x="11" y="424"/>
                        <a:pt x="11" y="424"/>
                        <a:pt x="11" y="424"/>
                      </a:cubicBezTo>
                      <a:cubicBezTo>
                        <a:pt x="1" y="401"/>
                        <a:pt x="1" y="401"/>
                        <a:pt x="1" y="401"/>
                      </a:cubicBezTo>
                      <a:cubicBezTo>
                        <a:pt x="0" y="397"/>
                        <a:pt x="0" y="392"/>
                        <a:pt x="3" y="389"/>
                      </a:cubicBezTo>
                      <a:cubicBezTo>
                        <a:pt x="91" y="297"/>
                        <a:pt x="91" y="297"/>
                        <a:pt x="91" y="297"/>
                      </a:cubicBezTo>
                      <a:cubicBezTo>
                        <a:pt x="93" y="295"/>
                        <a:pt x="96" y="294"/>
                        <a:pt x="99" y="294"/>
                      </a:cubicBezTo>
                      <a:cubicBezTo>
                        <a:pt x="120" y="294"/>
                        <a:pt x="120" y="294"/>
                        <a:pt x="120" y="294"/>
                      </a:cubicBezTo>
                      <a:cubicBezTo>
                        <a:pt x="146" y="282"/>
                        <a:pt x="146" y="282"/>
                        <a:pt x="146" y="282"/>
                      </a:cubicBezTo>
                      <a:cubicBezTo>
                        <a:pt x="147" y="281"/>
                        <a:pt x="149" y="281"/>
                        <a:pt x="150" y="281"/>
                      </a:cubicBezTo>
                      <a:cubicBezTo>
                        <a:pt x="194" y="282"/>
                        <a:pt x="194" y="282"/>
                        <a:pt x="194" y="282"/>
                      </a:cubicBezTo>
                      <a:cubicBezTo>
                        <a:pt x="198" y="282"/>
                        <a:pt x="202" y="285"/>
                        <a:pt x="203" y="288"/>
                      </a:cubicBezTo>
                      <a:cubicBezTo>
                        <a:pt x="212" y="307"/>
                        <a:pt x="212" y="307"/>
                        <a:pt x="212" y="307"/>
                      </a:cubicBezTo>
                      <a:cubicBezTo>
                        <a:pt x="251" y="314"/>
                        <a:pt x="251" y="314"/>
                        <a:pt x="251" y="314"/>
                      </a:cubicBezTo>
                      <a:cubicBezTo>
                        <a:pt x="256" y="315"/>
                        <a:pt x="256" y="315"/>
                        <a:pt x="256" y="315"/>
                      </a:cubicBezTo>
                      <a:cubicBezTo>
                        <a:pt x="258" y="311"/>
                        <a:pt x="262" y="308"/>
                        <a:pt x="267" y="309"/>
                      </a:cubicBezTo>
                      <a:cubicBezTo>
                        <a:pt x="302" y="311"/>
                        <a:pt x="302" y="311"/>
                        <a:pt x="302" y="311"/>
                      </a:cubicBezTo>
                      <a:cubicBezTo>
                        <a:pt x="355" y="317"/>
                        <a:pt x="355" y="317"/>
                        <a:pt x="355" y="317"/>
                      </a:cubicBezTo>
                      <a:cubicBezTo>
                        <a:pt x="359" y="316"/>
                        <a:pt x="359" y="316"/>
                        <a:pt x="359" y="316"/>
                      </a:cubicBezTo>
                      <a:cubicBezTo>
                        <a:pt x="360" y="295"/>
                        <a:pt x="360" y="295"/>
                        <a:pt x="360" y="295"/>
                      </a:cubicBezTo>
                      <a:cubicBezTo>
                        <a:pt x="340" y="299"/>
                        <a:pt x="340" y="299"/>
                        <a:pt x="340" y="299"/>
                      </a:cubicBezTo>
                      <a:cubicBezTo>
                        <a:pt x="336" y="300"/>
                        <a:pt x="333" y="299"/>
                        <a:pt x="330" y="297"/>
                      </a:cubicBezTo>
                      <a:cubicBezTo>
                        <a:pt x="298" y="266"/>
                        <a:pt x="298" y="266"/>
                        <a:pt x="298" y="266"/>
                      </a:cubicBezTo>
                      <a:cubicBezTo>
                        <a:pt x="297" y="266"/>
                        <a:pt x="297" y="266"/>
                        <a:pt x="297" y="266"/>
                      </a:cubicBezTo>
                      <a:cubicBezTo>
                        <a:pt x="297" y="284"/>
                        <a:pt x="297" y="284"/>
                        <a:pt x="297" y="284"/>
                      </a:cubicBezTo>
                      <a:cubicBezTo>
                        <a:pt x="297" y="287"/>
                        <a:pt x="295" y="291"/>
                        <a:pt x="292" y="293"/>
                      </a:cubicBezTo>
                      <a:cubicBezTo>
                        <a:pt x="288" y="294"/>
                        <a:pt x="284" y="294"/>
                        <a:pt x="281" y="292"/>
                      </a:cubicBezTo>
                      <a:cubicBezTo>
                        <a:pt x="267" y="284"/>
                        <a:pt x="267" y="284"/>
                        <a:pt x="267" y="284"/>
                      </a:cubicBezTo>
                      <a:cubicBezTo>
                        <a:pt x="265" y="283"/>
                        <a:pt x="264" y="282"/>
                        <a:pt x="263" y="281"/>
                      </a:cubicBezTo>
                      <a:cubicBezTo>
                        <a:pt x="250" y="262"/>
                        <a:pt x="250" y="262"/>
                        <a:pt x="250" y="262"/>
                      </a:cubicBezTo>
                      <a:cubicBezTo>
                        <a:pt x="250" y="261"/>
                        <a:pt x="250" y="261"/>
                        <a:pt x="250" y="261"/>
                      </a:cubicBezTo>
                      <a:cubicBezTo>
                        <a:pt x="228" y="223"/>
                        <a:pt x="228" y="223"/>
                        <a:pt x="228" y="223"/>
                      </a:cubicBezTo>
                      <a:cubicBezTo>
                        <a:pt x="218" y="227"/>
                        <a:pt x="218" y="227"/>
                        <a:pt x="218" y="227"/>
                      </a:cubicBezTo>
                      <a:cubicBezTo>
                        <a:pt x="247" y="262"/>
                        <a:pt x="247" y="262"/>
                        <a:pt x="247" y="262"/>
                      </a:cubicBezTo>
                      <a:cubicBezTo>
                        <a:pt x="250" y="266"/>
                        <a:pt x="251" y="271"/>
                        <a:pt x="248" y="275"/>
                      </a:cubicBezTo>
                      <a:cubicBezTo>
                        <a:pt x="239" y="287"/>
                        <a:pt x="239" y="287"/>
                        <a:pt x="239" y="287"/>
                      </a:cubicBezTo>
                      <a:cubicBezTo>
                        <a:pt x="236" y="290"/>
                        <a:pt x="232" y="292"/>
                        <a:pt x="228" y="291"/>
                      </a:cubicBezTo>
                      <a:cubicBezTo>
                        <a:pt x="224" y="290"/>
                        <a:pt x="221" y="286"/>
                        <a:pt x="221" y="282"/>
                      </a:cubicBezTo>
                      <a:cubicBezTo>
                        <a:pt x="218" y="267"/>
                        <a:pt x="218" y="267"/>
                        <a:pt x="218" y="267"/>
                      </a:cubicBezTo>
                      <a:cubicBezTo>
                        <a:pt x="193" y="244"/>
                        <a:pt x="193" y="244"/>
                        <a:pt x="193" y="244"/>
                      </a:cubicBezTo>
                      <a:cubicBezTo>
                        <a:pt x="150" y="248"/>
                        <a:pt x="150" y="248"/>
                        <a:pt x="150" y="248"/>
                      </a:cubicBezTo>
                      <a:cubicBezTo>
                        <a:pt x="129" y="279"/>
                        <a:pt x="129" y="279"/>
                        <a:pt x="129" y="279"/>
                      </a:cubicBezTo>
                      <a:cubicBezTo>
                        <a:pt x="128" y="282"/>
                        <a:pt x="125" y="283"/>
                        <a:pt x="123" y="284"/>
                      </a:cubicBezTo>
                      <a:cubicBezTo>
                        <a:pt x="86" y="292"/>
                        <a:pt x="86" y="292"/>
                        <a:pt x="86" y="292"/>
                      </a:cubicBezTo>
                      <a:cubicBezTo>
                        <a:pt x="83" y="293"/>
                        <a:pt x="80" y="292"/>
                        <a:pt x="78" y="290"/>
                      </a:cubicBezTo>
                      <a:cubicBezTo>
                        <a:pt x="75" y="288"/>
                        <a:pt x="74" y="286"/>
                        <a:pt x="74" y="282"/>
                      </a:cubicBezTo>
                      <a:cubicBezTo>
                        <a:pt x="72" y="235"/>
                        <a:pt x="72" y="235"/>
                        <a:pt x="72" y="235"/>
                      </a:cubicBezTo>
                      <a:cubicBezTo>
                        <a:pt x="72" y="233"/>
                        <a:pt x="73" y="230"/>
                        <a:pt x="75" y="228"/>
                      </a:cubicBezTo>
                      <a:cubicBezTo>
                        <a:pt x="77" y="226"/>
                        <a:pt x="80" y="225"/>
                        <a:pt x="83" y="225"/>
                      </a:cubicBezTo>
                      <a:cubicBezTo>
                        <a:pt x="117" y="225"/>
                        <a:pt x="117" y="225"/>
                        <a:pt x="117" y="225"/>
                      </a:cubicBezTo>
                      <a:cubicBezTo>
                        <a:pt x="118" y="217"/>
                        <a:pt x="118" y="217"/>
                        <a:pt x="118" y="217"/>
                      </a:cubicBezTo>
                      <a:cubicBezTo>
                        <a:pt x="108" y="212"/>
                        <a:pt x="108" y="212"/>
                        <a:pt x="108" y="212"/>
                      </a:cubicBezTo>
                      <a:cubicBezTo>
                        <a:pt x="105" y="210"/>
                        <a:pt x="103" y="207"/>
                        <a:pt x="103" y="203"/>
                      </a:cubicBezTo>
                      <a:cubicBezTo>
                        <a:pt x="103" y="200"/>
                        <a:pt x="105" y="196"/>
                        <a:pt x="108" y="194"/>
                      </a:cubicBezTo>
                      <a:cubicBezTo>
                        <a:pt x="128" y="181"/>
                        <a:pt x="128" y="181"/>
                        <a:pt x="128" y="181"/>
                      </a:cubicBezTo>
                      <a:cubicBezTo>
                        <a:pt x="115" y="172"/>
                        <a:pt x="115" y="172"/>
                        <a:pt x="115" y="172"/>
                      </a:cubicBezTo>
                      <a:cubicBezTo>
                        <a:pt x="112" y="170"/>
                        <a:pt x="110" y="166"/>
                        <a:pt x="110" y="162"/>
                      </a:cubicBezTo>
                      <a:cubicBezTo>
                        <a:pt x="111" y="154"/>
                        <a:pt x="111" y="154"/>
                        <a:pt x="111" y="154"/>
                      </a:cubicBezTo>
                      <a:cubicBezTo>
                        <a:pt x="106" y="149"/>
                        <a:pt x="106" y="149"/>
                        <a:pt x="106" y="149"/>
                      </a:cubicBezTo>
                      <a:cubicBezTo>
                        <a:pt x="103" y="145"/>
                        <a:pt x="102" y="140"/>
                        <a:pt x="105" y="136"/>
                      </a:cubicBezTo>
                      <a:cubicBezTo>
                        <a:pt x="114" y="122"/>
                        <a:pt x="114" y="122"/>
                        <a:pt x="114" y="122"/>
                      </a:cubicBezTo>
                      <a:cubicBezTo>
                        <a:pt x="115" y="120"/>
                        <a:pt x="118" y="118"/>
                        <a:pt x="122" y="118"/>
                      </a:cubicBezTo>
                      <a:cubicBezTo>
                        <a:pt x="125" y="118"/>
                        <a:pt x="128" y="119"/>
                        <a:pt x="130" y="122"/>
                      </a:cubicBezTo>
                      <a:cubicBezTo>
                        <a:pt x="160" y="160"/>
                        <a:pt x="160" y="160"/>
                        <a:pt x="160" y="160"/>
                      </a:cubicBezTo>
                      <a:cubicBezTo>
                        <a:pt x="169" y="150"/>
                        <a:pt x="169" y="150"/>
                        <a:pt x="169" y="150"/>
                      </a:cubicBezTo>
                      <a:cubicBezTo>
                        <a:pt x="171" y="148"/>
                        <a:pt x="174" y="147"/>
                        <a:pt x="176" y="147"/>
                      </a:cubicBezTo>
                      <a:cubicBezTo>
                        <a:pt x="199" y="147"/>
                        <a:pt x="199" y="147"/>
                        <a:pt x="199" y="147"/>
                      </a:cubicBezTo>
                      <a:cubicBezTo>
                        <a:pt x="250" y="139"/>
                        <a:pt x="250" y="139"/>
                        <a:pt x="250" y="139"/>
                      </a:cubicBezTo>
                      <a:cubicBezTo>
                        <a:pt x="280" y="120"/>
                        <a:pt x="280" y="120"/>
                        <a:pt x="280" y="120"/>
                      </a:cubicBezTo>
                      <a:cubicBezTo>
                        <a:pt x="261" y="91"/>
                        <a:pt x="261" y="91"/>
                        <a:pt x="261" y="91"/>
                      </a:cubicBezTo>
                      <a:cubicBezTo>
                        <a:pt x="252" y="112"/>
                        <a:pt x="252" y="112"/>
                        <a:pt x="252" y="112"/>
                      </a:cubicBezTo>
                      <a:cubicBezTo>
                        <a:pt x="251" y="113"/>
                        <a:pt x="251" y="114"/>
                        <a:pt x="250" y="115"/>
                      </a:cubicBezTo>
                      <a:cubicBezTo>
                        <a:pt x="233" y="132"/>
                        <a:pt x="233" y="132"/>
                        <a:pt x="233" y="132"/>
                      </a:cubicBezTo>
                      <a:cubicBezTo>
                        <a:pt x="232" y="133"/>
                        <a:pt x="232" y="133"/>
                        <a:pt x="232" y="133"/>
                      </a:cubicBezTo>
                      <a:cubicBezTo>
                        <a:pt x="223" y="140"/>
                        <a:pt x="223" y="140"/>
                        <a:pt x="223" y="140"/>
                      </a:cubicBezTo>
                      <a:cubicBezTo>
                        <a:pt x="220" y="142"/>
                        <a:pt x="215" y="143"/>
                        <a:pt x="212" y="140"/>
                      </a:cubicBezTo>
                      <a:cubicBezTo>
                        <a:pt x="202" y="134"/>
                        <a:pt x="202" y="134"/>
                        <a:pt x="202" y="134"/>
                      </a:cubicBezTo>
                      <a:cubicBezTo>
                        <a:pt x="182" y="137"/>
                        <a:pt x="182" y="137"/>
                        <a:pt x="182" y="137"/>
                      </a:cubicBezTo>
                      <a:cubicBezTo>
                        <a:pt x="177" y="137"/>
                        <a:pt x="172" y="134"/>
                        <a:pt x="171" y="129"/>
                      </a:cubicBezTo>
                      <a:cubicBezTo>
                        <a:pt x="166" y="108"/>
                        <a:pt x="166" y="108"/>
                        <a:pt x="166" y="108"/>
                      </a:cubicBezTo>
                      <a:cubicBezTo>
                        <a:pt x="166" y="105"/>
                        <a:pt x="167" y="101"/>
                        <a:pt x="169" y="99"/>
                      </a:cubicBezTo>
                      <a:cubicBezTo>
                        <a:pt x="221" y="47"/>
                        <a:pt x="221" y="47"/>
                        <a:pt x="221" y="47"/>
                      </a:cubicBezTo>
                      <a:cubicBezTo>
                        <a:pt x="222" y="46"/>
                        <a:pt x="223" y="45"/>
                        <a:pt x="225" y="45"/>
                      </a:cubicBezTo>
                      <a:cubicBezTo>
                        <a:pt x="278" y="30"/>
                        <a:pt x="278" y="30"/>
                        <a:pt x="278" y="30"/>
                      </a:cubicBezTo>
                      <a:cubicBezTo>
                        <a:pt x="278" y="30"/>
                        <a:pt x="279" y="30"/>
                        <a:pt x="279" y="30"/>
                      </a:cubicBezTo>
                      <a:cubicBezTo>
                        <a:pt x="344" y="20"/>
                        <a:pt x="344" y="20"/>
                        <a:pt x="344" y="20"/>
                      </a:cubicBezTo>
                      <a:cubicBezTo>
                        <a:pt x="349" y="19"/>
                        <a:pt x="354" y="22"/>
                        <a:pt x="355" y="27"/>
                      </a:cubicBezTo>
                      <a:cubicBezTo>
                        <a:pt x="359" y="43"/>
                        <a:pt x="359" y="43"/>
                        <a:pt x="359" y="43"/>
                      </a:cubicBezTo>
                      <a:cubicBezTo>
                        <a:pt x="361" y="47"/>
                        <a:pt x="359" y="52"/>
                        <a:pt x="355" y="54"/>
                      </a:cubicBezTo>
                      <a:cubicBezTo>
                        <a:pt x="329" y="72"/>
                        <a:pt x="329" y="72"/>
                        <a:pt x="329" y="72"/>
                      </a:cubicBezTo>
                      <a:cubicBezTo>
                        <a:pt x="331" y="81"/>
                        <a:pt x="331" y="81"/>
                        <a:pt x="331" y="81"/>
                      </a:cubicBezTo>
                      <a:cubicBezTo>
                        <a:pt x="356" y="62"/>
                        <a:pt x="356" y="62"/>
                        <a:pt x="356" y="62"/>
                      </a:cubicBezTo>
                      <a:cubicBezTo>
                        <a:pt x="357" y="61"/>
                        <a:pt x="358" y="61"/>
                        <a:pt x="359" y="60"/>
                      </a:cubicBezTo>
                      <a:cubicBezTo>
                        <a:pt x="389" y="52"/>
                        <a:pt x="389" y="52"/>
                        <a:pt x="389" y="52"/>
                      </a:cubicBezTo>
                      <a:cubicBezTo>
                        <a:pt x="390" y="52"/>
                        <a:pt x="390" y="52"/>
                        <a:pt x="390" y="52"/>
                      </a:cubicBezTo>
                      <a:cubicBezTo>
                        <a:pt x="446" y="43"/>
                        <a:pt x="446" y="43"/>
                        <a:pt x="446" y="43"/>
                      </a:cubicBezTo>
                      <a:cubicBezTo>
                        <a:pt x="447" y="43"/>
                        <a:pt x="448" y="43"/>
                        <a:pt x="448" y="43"/>
                      </a:cubicBezTo>
                      <a:cubicBezTo>
                        <a:pt x="472" y="44"/>
                        <a:pt x="472" y="44"/>
                        <a:pt x="472" y="44"/>
                      </a:cubicBezTo>
                      <a:cubicBezTo>
                        <a:pt x="471" y="41"/>
                        <a:pt x="471" y="36"/>
                        <a:pt x="474" y="33"/>
                      </a:cubicBezTo>
                      <a:cubicBezTo>
                        <a:pt x="493" y="14"/>
                        <a:pt x="493" y="14"/>
                        <a:pt x="493" y="14"/>
                      </a:cubicBezTo>
                      <a:cubicBezTo>
                        <a:pt x="497" y="10"/>
                        <a:pt x="504" y="10"/>
                        <a:pt x="508" y="13"/>
                      </a:cubicBezTo>
                      <a:cubicBezTo>
                        <a:pt x="523" y="28"/>
                        <a:pt x="523" y="28"/>
                        <a:pt x="523" y="28"/>
                      </a:cubicBezTo>
                      <a:cubicBezTo>
                        <a:pt x="580" y="1"/>
                        <a:pt x="580" y="1"/>
                        <a:pt x="580" y="1"/>
                      </a:cubicBezTo>
                      <a:cubicBezTo>
                        <a:pt x="581" y="1"/>
                        <a:pt x="583" y="0"/>
                        <a:pt x="584" y="0"/>
                      </a:cubicBezTo>
                      <a:cubicBezTo>
                        <a:pt x="681" y="0"/>
                        <a:pt x="681" y="0"/>
                        <a:pt x="681" y="0"/>
                      </a:cubicBezTo>
                      <a:cubicBezTo>
                        <a:pt x="687" y="0"/>
                        <a:pt x="691" y="5"/>
                        <a:pt x="691" y="11"/>
                      </a:cubicBezTo>
                      <a:cubicBezTo>
                        <a:pt x="691" y="20"/>
                        <a:pt x="691" y="20"/>
                        <a:pt x="691" y="20"/>
                      </a:cubicBezTo>
                      <a:cubicBezTo>
                        <a:pt x="814" y="33"/>
                        <a:pt x="814" y="33"/>
                        <a:pt x="814" y="33"/>
                      </a:cubicBezTo>
                      <a:cubicBezTo>
                        <a:pt x="854" y="24"/>
                        <a:pt x="854" y="24"/>
                        <a:pt x="854" y="24"/>
                      </a:cubicBezTo>
                      <a:cubicBezTo>
                        <a:pt x="855" y="24"/>
                        <a:pt x="856" y="24"/>
                        <a:pt x="857" y="24"/>
                      </a:cubicBezTo>
                      <a:cubicBezTo>
                        <a:pt x="954" y="35"/>
                        <a:pt x="1100" y="51"/>
                        <a:pt x="1108" y="52"/>
                      </a:cubicBezTo>
                      <a:cubicBezTo>
                        <a:pt x="1110" y="52"/>
                        <a:pt x="1116" y="52"/>
                        <a:pt x="1146" y="64"/>
                      </a:cubicBezTo>
                      <a:cubicBezTo>
                        <a:pt x="1150" y="66"/>
                        <a:pt x="1153" y="71"/>
                        <a:pt x="1152" y="75"/>
                      </a:cubicBezTo>
                      <a:cubicBezTo>
                        <a:pt x="1151" y="80"/>
                        <a:pt x="1147" y="84"/>
                        <a:pt x="1142" y="84"/>
                      </a:cubicBezTo>
                      <a:cubicBezTo>
                        <a:pt x="1109" y="86"/>
                        <a:pt x="1109" y="86"/>
                        <a:pt x="1109" y="86"/>
                      </a:cubicBezTo>
                      <a:cubicBezTo>
                        <a:pt x="1114" y="93"/>
                        <a:pt x="1114" y="93"/>
                        <a:pt x="1114" y="93"/>
                      </a:cubicBezTo>
                      <a:cubicBezTo>
                        <a:pt x="1115" y="96"/>
                        <a:pt x="1116" y="99"/>
                        <a:pt x="1115" y="102"/>
                      </a:cubicBezTo>
                      <a:cubicBezTo>
                        <a:pt x="1114" y="105"/>
                        <a:pt x="1112" y="107"/>
                        <a:pt x="1109" y="108"/>
                      </a:cubicBezTo>
                      <a:cubicBezTo>
                        <a:pt x="1076" y="124"/>
                        <a:pt x="1076" y="124"/>
                        <a:pt x="1076" y="124"/>
                      </a:cubicBezTo>
                      <a:cubicBezTo>
                        <a:pt x="1092" y="149"/>
                        <a:pt x="1092" y="149"/>
                        <a:pt x="1092" y="149"/>
                      </a:cubicBezTo>
                      <a:cubicBezTo>
                        <a:pt x="1094" y="153"/>
                        <a:pt x="1094" y="157"/>
                        <a:pt x="1091" y="161"/>
                      </a:cubicBezTo>
                      <a:cubicBezTo>
                        <a:pt x="1085" y="168"/>
                        <a:pt x="1085" y="168"/>
                        <a:pt x="1085" y="168"/>
                      </a:cubicBezTo>
                      <a:cubicBezTo>
                        <a:pt x="1082" y="172"/>
                        <a:pt x="1076" y="173"/>
                        <a:pt x="1072" y="170"/>
                      </a:cubicBezTo>
                      <a:cubicBezTo>
                        <a:pt x="1038" y="148"/>
                        <a:pt x="1038" y="148"/>
                        <a:pt x="1038" y="148"/>
                      </a:cubicBezTo>
                      <a:cubicBezTo>
                        <a:pt x="1035" y="146"/>
                        <a:pt x="1033" y="143"/>
                        <a:pt x="1033" y="139"/>
                      </a:cubicBezTo>
                      <a:cubicBezTo>
                        <a:pt x="1035" y="113"/>
                        <a:pt x="1035" y="113"/>
                        <a:pt x="1035" y="113"/>
                      </a:cubicBezTo>
                      <a:cubicBezTo>
                        <a:pt x="1010" y="113"/>
                        <a:pt x="1010" y="113"/>
                        <a:pt x="1010" y="113"/>
                      </a:cubicBezTo>
                      <a:cubicBezTo>
                        <a:pt x="1012" y="116"/>
                        <a:pt x="1012" y="120"/>
                        <a:pt x="1010" y="123"/>
                      </a:cubicBezTo>
                      <a:cubicBezTo>
                        <a:pt x="1008" y="126"/>
                        <a:pt x="1005" y="128"/>
                        <a:pt x="1001" y="128"/>
                      </a:cubicBezTo>
                      <a:cubicBezTo>
                        <a:pt x="951" y="128"/>
                        <a:pt x="951" y="128"/>
                        <a:pt x="951" y="128"/>
                      </a:cubicBezTo>
                      <a:cubicBezTo>
                        <a:pt x="940" y="145"/>
                        <a:pt x="940" y="145"/>
                        <a:pt x="940" y="145"/>
                      </a:cubicBezTo>
                      <a:cubicBezTo>
                        <a:pt x="974" y="153"/>
                        <a:pt x="974" y="153"/>
                        <a:pt x="974" y="153"/>
                      </a:cubicBezTo>
                      <a:cubicBezTo>
                        <a:pt x="976" y="154"/>
                        <a:pt x="977" y="154"/>
                        <a:pt x="978" y="156"/>
                      </a:cubicBezTo>
                      <a:cubicBezTo>
                        <a:pt x="1026" y="198"/>
                        <a:pt x="1026" y="198"/>
                        <a:pt x="1026" y="198"/>
                      </a:cubicBezTo>
                      <a:cubicBezTo>
                        <a:pt x="1029" y="201"/>
                        <a:pt x="1030" y="206"/>
                        <a:pt x="1028" y="210"/>
                      </a:cubicBezTo>
                      <a:cubicBezTo>
                        <a:pt x="1027" y="214"/>
                        <a:pt x="1022" y="216"/>
                        <a:pt x="1018" y="216"/>
                      </a:cubicBezTo>
                      <a:cubicBezTo>
                        <a:pt x="995" y="214"/>
                        <a:pt x="995" y="214"/>
                        <a:pt x="995" y="214"/>
                      </a:cubicBezTo>
                      <a:cubicBezTo>
                        <a:pt x="989" y="238"/>
                        <a:pt x="989" y="238"/>
                        <a:pt x="989" y="238"/>
                      </a:cubicBezTo>
                      <a:cubicBezTo>
                        <a:pt x="989" y="238"/>
                        <a:pt x="989" y="239"/>
                        <a:pt x="988" y="239"/>
                      </a:cubicBezTo>
                      <a:cubicBezTo>
                        <a:pt x="978" y="261"/>
                        <a:pt x="978" y="261"/>
                        <a:pt x="978" y="261"/>
                      </a:cubicBezTo>
                      <a:cubicBezTo>
                        <a:pt x="996" y="274"/>
                        <a:pt x="996" y="274"/>
                        <a:pt x="996" y="274"/>
                      </a:cubicBezTo>
                      <a:cubicBezTo>
                        <a:pt x="1000" y="278"/>
                        <a:pt x="1001" y="284"/>
                        <a:pt x="997" y="288"/>
                      </a:cubicBezTo>
                      <a:cubicBezTo>
                        <a:pt x="984" y="306"/>
                        <a:pt x="984" y="306"/>
                        <a:pt x="984" y="306"/>
                      </a:cubicBezTo>
                      <a:cubicBezTo>
                        <a:pt x="982" y="308"/>
                        <a:pt x="980" y="310"/>
                        <a:pt x="977" y="310"/>
                      </a:cubicBezTo>
                      <a:cubicBezTo>
                        <a:pt x="974" y="310"/>
                        <a:pt x="971" y="309"/>
                        <a:pt x="969" y="307"/>
                      </a:cubicBezTo>
                      <a:cubicBezTo>
                        <a:pt x="942" y="281"/>
                        <a:pt x="942" y="281"/>
                        <a:pt x="942" y="281"/>
                      </a:cubicBezTo>
                      <a:cubicBezTo>
                        <a:pt x="942" y="280"/>
                        <a:pt x="942" y="280"/>
                        <a:pt x="942" y="280"/>
                      </a:cubicBezTo>
                      <a:cubicBezTo>
                        <a:pt x="934" y="270"/>
                        <a:pt x="934" y="270"/>
                        <a:pt x="934" y="270"/>
                      </a:cubicBezTo>
                      <a:cubicBezTo>
                        <a:pt x="913" y="269"/>
                        <a:pt x="913" y="269"/>
                        <a:pt x="913" y="269"/>
                      </a:cubicBezTo>
                      <a:cubicBezTo>
                        <a:pt x="911" y="271"/>
                        <a:pt x="911" y="271"/>
                        <a:pt x="911" y="271"/>
                      </a:cubicBezTo>
                      <a:cubicBezTo>
                        <a:pt x="929" y="275"/>
                        <a:pt x="929" y="275"/>
                        <a:pt x="929" y="275"/>
                      </a:cubicBezTo>
                      <a:cubicBezTo>
                        <a:pt x="931" y="276"/>
                        <a:pt x="934" y="277"/>
                        <a:pt x="935" y="280"/>
                      </a:cubicBezTo>
                      <a:cubicBezTo>
                        <a:pt x="936" y="282"/>
                        <a:pt x="937" y="285"/>
                        <a:pt x="936" y="288"/>
                      </a:cubicBezTo>
                      <a:cubicBezTo>
                        <a:pt x="933" y="299"/>
                        <a:pt x="933" y="299"/>
                        <a:pt x="933" y="299"/>
                      </a:cubicBezTo>
                      <a:cubicBezTo>
                        <a:pt x="956" y="327"/>
                        <a:pt x="956" y="327"/>
                        <a:pt x="956" y="327"/>
                      </a:cubicBezTo>
                      <a:cubicBezTo>
                        <a:pt x="958" y="329"/>
                        <a:pt x="959" y="332"/>
                        <a:pt x="958" y="335"/>
                      </a:cubicBezTo>
                      <a:cubicBezTo>
                        <a:pt x="951" y="378"/>
                        <a:pt x="951" y="378"/>
                        <a:pt x="951" y="378"/>
                      </a:cubicBezTo>
                      <a:cubicBezTo>
                        <a:pt x="950" y="381"/>
                        <a:pt x="948" y="384"/>
                        <a:pt x="945" y="385"/>
                      </a:cubicBezTo>
                      <a:cubicBezTo>
                        <a:pt x="887" y="413"/>
                        <a:pt x="887" y="413"/>
                        <a:pt x="887" y="413"/>
                      </a:cubicBezTo>
                      <a:cubicBezTo>
                        <a:pt x="885" y="414"/>
                        <a:pt x="884" y="414"/>
                        <a:pt x="883" y="414"/>
                      </a:cubicBezTo>
                      <a:cubicBezTo>
                        <a:pt x="865" y="416"/>
                        <a:pt x="865" y="416"/>
                        <a:pt x="865" y="416"/>
                      </a:cubicBezTo>
                      <a:cubicBezTo>
                        <a:pt x="865" y="423"/>
                        <a:pt x="865" y="423"/>
                        <a:pt x="865" y="423"/>
                      </a:cubicBezTo>
                      <a:cubicBezTo>
                        <a:pt x="882" y="433"/>
                        <a:pt x="882" y="433"/>
                        <a:pt x="882" y="433"/>
                      </a:cubicBezTo>
                      <a:cubicBezTo>
                        <a:pt x="884" y="435"/>
                        <a:pt x="886" y="437"/>
                        <a:pt x="886" y="440"/>
                      </a:cubicBezTo>
                      <a:cubicBezTo>
                        <a:pt x="887" y="443"/>
                        <a:pt x="891" y="460"/>
                        <a:pt x="891" y="468"/>
                      </a:cubicBezTo>
                      <a:cubicBezTo>
                        <a:pt x="891" y="481"/>
                        <a:pt x="876" y="489"/>
                        <a:pt x="867" y="493"/>
                      </a:cubicBezTo>
                      <a:cubicBezTo>
                        <a:pt x="864" y="494"/>
                        <a:pt x="860" y="494"/>
                        <a:pt x="857" y="492"/>
                      </a:cubicBezTo>
                      <a:cubicBezTo>
                        <a:pt x="843" y="481"/>
                        <a:pt x="843" y="481"/>
                        <a:pt x="843" y="481"/>
                      </a:cubicBezTo>
                      <a:cubicBezTo>
                        <a:pt x="848" y="507"/>
                        <a:pt x="848" y="507"/>
                        <a:pt x="848" y="507"/>
                      </a:cubicBezTo>
                      <a:cubicBezTo>
                        <a:pt x="859" y="537"/>
                        <a:pt x="859" y="537"/>
                        <a:pt x="859" y="537"/>
                      </a:cubicBezTo>
                      <a:cubicBezTo>
                        <a:pt x="859" y="539"/>
                        <a:pt x="860" y="540"/>
                        <a:pt x="860" y="542"/>
                      </a:cubicBezTo>
                      <a:cubicBezTo>
                        <a:pt x="860" y="547"/>
                        <a:pt x="855" y="552"/>
                        <a:pt x="849" y="552"/>
                      </a:cubicBezTo>
                      <a:cubicBezTo>
                        <a:pt x="849" y="552"/>
                        <a:pt x="849" y="552"/>
                        <a:pt x="849" y="552"/>
                      </a:cubicBezTo>
                      <a:cubicBezTo>
                        <a:pt x="847" y="552"/>
                        <a:pt x="844" y="551"/>
                        <a:pt x="842" y="549"/>
                      </a:cubicBezTo>
                      <a:cubicBezTo>
                        <a:pt x="813" y="519"/>
                        <a:pt x="813" y="519"/>
                        <a:pt x="813" y="519"/>
                      </a:cubicBezTo>
                      <a:cubicBezTo>
                        <a:pt x="812" y="518"/>
                        <a:pt x="811" y="516"/>
                        <a:pt x="811" y="514"/>
                      </a:cubicBezTo>
                      <a:cubicBezTo>
                        <a:pt x="805" y="486"/>
                        <a:pt x="805" y="486"/>
                        <a:pt x="805" y="486"/>
                      </a:cubicBezTo>
                      <a:cubicBezTo>
                        <a:pt x="792" y="446"/>
                        <a:pt x="792" y="446"/>
                        <a:pt x="792" y="446"/>
                      </a:cubicBezTo>
                      <a:cubicBezTo>
                        <a:pt x="789" y="446"/>
                        <a:pt x="789" y="446"/>
                        <a:pt x="789" y="446"/>
                      </a:cubicBezTo>
                      <a:cubicBezTo>
                        <a:pt x="785" y="447"/>
                        <a:pt x="780" y="445"/>
                        <a:pt x="778" y="441"/>
                      </a:cubicBezTo>
                      <a:cubicBezTo>
                        <a:pt x="768" y="424"/>
                        <a:pt x="768" y="424"/>
                        <a:pt x="768" y="424"/>
                      </a:cubicBezTo>
                      <a:cubicBezTo>
                        <a:pt x="767" y="423"/>
                        <a:pt x="767" y="423"/>
                        <a:pt x="767" y="423"/>
                      </a:cubicBezTo>
                      <a:cubicBezTo>
                        <a:pt x="758" y="405"/>
                        <a:pt x="758" y="405"/>
                        <a:pt x="758" y="405"/>
                      </a:cubicBezTo>
                      <a:cubicBezTo>
                        <a:pt x="736" y="405"/>
                        <a:pt x="736" y="405"/>
                        <a:pt x="736" y="405"/>
                      </a:cubicBezTo>
                      <a:cubicBezTo>
                        <a:pt x="708" y="441"/>
                        <a:pt x="708" y="441"/>
                        <a:pt x="708" y="441"/>
                      </a:cubicBezTo>
                      <a:cubicBezTo>
                        <a:pt x="708" y="442"/>
                        <a:pt x="707" y="443"/>
                        <a:pt x="705" y="444"/>
                      </a:cubicBezTo>
                      <a:cubicBezTo>
                        <a:pt x="696" y="449"/>
                        <a:pt x="696" y="449"/>
                        <a:pt x="696" y="449"/>
                      </a:cubicBezTo>
                      <a:cubicBezTo>
                        <a:pt x="699" y="453"/>
                        <a:pt x="699" y="453"/>
                        <a:pt x="699" y="453"/>
                      </a:cubicBezTo>
                      <a:cubicBezTo>
                        <a:pt x="700" y="456"/>
                        <a:pt x="701" y="459"/>
                        <a:pt x="700" y="462"/>
                      </a:cubicBezTo>
                      <a:cubicBezTo>
                        <a:pt x="685" y="504"/>
                        <a:pt x="685" y="504"/>
                        <a:pt x="685" y="504"/>
                      </a:cubicBezTo>
                      <a:cubicBezTo>
                        <a:pt x="684" y="507"/>
                        <a:pt x="682" y="509"/>
                        <a:pt x="679" y="510"/>
                      </a:cubicBezTo>
                      <a:cubicBezTo>
                        <a:pt x="676" y="511"/>
                        <a:pt x="673" y="511"/>
                        <a:pt x="670" y="510"/>
                      </a:cubicBezTo>
                      <a:cubicBezTo>
                        <a:pt x="652" y="499"/>
                        <a:pt x="652" y="499"/>
                        <a:pt x="652" y="499"/>
                      </a:cubicBezTo>
                      <a:cubicBezTo>
                        <a:pt x="650" y="498"/>
                        <a:pt x="649" y="496"/>
                        <a:pt x="648" y="493"/>
                      </a:cubicBezTo>
                      <a:cubicBezTo>
                        <a:pt x="635" y="451"/>
                        <a:pt x="635" y="451"/>
                        <a:pt x="635" y="451"/>
                      </a:cubicBezTo>
                      <a:cubicBezTo>
                        <a:pt x="623" y="428"/>
                        <a:pt x="623" y="428"/>
                        <a:pt x="623" y="428"/>
                      </a:cubicBezTo>
                      <a:cubicBezTo>
                        <a:pt x="602" y="408"/>
                        <a:pt x="602" y="408"/>
                        <a:pt x="602" y="408"/>
                      </a:cubicBezTo>
                      <a:cubicBezTo>
                        <a:pt x="602" y="408"/>
                        <a:pt x="601" y="408"/>
                        <a:pt x="601" y="407"/>
                      </a:cubicBezTo>
                      <a:cubicBezTo>
                        <a:pt x="583" y="384"/>
                        <a:pt x="583" y="384"/>
                        <a:pt x="583" y="384"/>
                      </a:cubicBezTo>
                      <a:cubicBezTo>
                        <a:pt x="534" y="359"/>
                        <a:pt x="534" y="359"/>
                        <a:pt x="534" y="359"/>
                      </a:cubicBezTo>
                      <a:cubicBezTo>
                        <a:pt x="469" y="346"/>
                        <a:pt x="469" y="346"/>
                        <a:pt x="469" y="346"/>
                      </a:cubicBezTo>
                      <a:cubicBezTo>
                        <a:pt x="464" y="350"/>
                        <a:pt x="464" y="350"/>
                        <a:pt x="464" y="350"/>
                      </a:cubicBezTo>
                      <a:cubicBezTo>
                        <a:pt x="484" y="372"/>
                        <a:pt x="484" y="372"/>
                        <a:pt x="484" y="372"/>
                      </a:cubicBezTo>
                      <a:cubicBezTo>
                        <a:pt x="508" y="372"/>
                        <a:pt x="508" y="372"/>
                        <a:pt x="508" y="372"/>
                      </a:cubicBezTo>
                      <a:cubicBezTo>
                        <a:pt x="509" y="372"/>
                        <a:pt x="511" y="372"/>
                        <a:pt x="512" y="373"/>
                      </a:cubicBezTo>
                      <a:cubicBezTo>
                        <a:pt x="542" y="386"/>
                        <a:pt x="542" y="386"/>
                        <a:pt x="542" y="386"/>
                      </a:cubicBezTo>
                      <a:cubicBezTo>
                        <a:pt x="545" y="387"/>
                        <a:pt x="547" y="390"/>
                        <a:pt x="547" y="393"/>
                      </a:cubicBezTo>
                      <a:cubicBezTo>
                        <a:pt x="548" y="396"/>
                        <a:pt x="547" y="399"/>
                        <a:pt x="545" y="402"/>
                      </a:cubicBezTo>
                      <a:cubicBezTo>
                        <a:pt x="510" y="442"/>
                        <a:pt x="510" y="442"/>
                        <a:pt x="510" y="442"/>
                      </a:cubicBezTo>
                      <a:cubicBezTo>
                        <a:pt x="508" y="443"/>
                        <a:pt x="507" y="444"/>
                        <a:pt x="505" y="445"/>
                      </a:cubicBezTo>
                      <a:cubicBezTo>
                        <a:pt x="440" y="461"/>
                        <a:pt x="440" y="461"/>
                        <a:pt x="440" y="461"/>
                      </a:cubicBezTo>
                      <a:cubicBezTo>
                        <a:pt x="436" y="462"/>
                        <a:pt x="431" y="460"/>
                        <a:pt x="428" y="456"/>
                      </a:cubicBezTo>
                      <a:cubicBezTo>
                        <a:pt x="379" y="362"/>
                        <a:pt x="379" y="362"/>
                        <a:pt x="379" y="362"/>
                      </a:cubicBezTo>
                      <a:cubicBezTo>
                        <a:pt x="366" y="370"/>
                        <a:pt x="366" y="370"/>
                        <a:pt x="366" y="370"/>
                      </a:cubicBezTo>
                      <a:cubicBezTo>
                        <a:pt x="433" y="476"/>
                        <a:pt x="433" y="476"/>
                        <a:pt x="433" y="476"/>
                      </a:cubicBezTo>
                      <a:cubicBezTo>
                        <a:pt x="487" y="459"/>
                        <a:pt x="487" y="459"/>
                        <a:pt x="487" y="459"/>
                      </a:cubicBezTo>
                      <a:cubicBezTo>
                        <a:pt x="490" y="458"/>
                        <a:pt x="494" y="458"/>
                        <a:pt x="496" y="460"/>
                      </a:cubicBezTo>
                      <a:cubicBezTo>
                        <a:pt x="499" y="462"/>
                        <a:pt x="501" y="465"/>
                        <a:pt x="501" y="468"/>
                      </a:cubicBezTo>
                      <a:cubicBezTo>
                        <a:pt x="501" y="477"/>
                        <a:pt x="501" y="477"/>
                        <a:pt x="501" y="477"/>
                      </a:cubicBezTo>
                      <a:cubicBezTo>
                        <a:pt x="501" y="478"/>
                        <a:pt x="500" y="480"/>
                        <a:pt x="500" y="481"/>
                      </a:cubicBezTo>
                      <a:cubicBezTo>
                        <a:pt x="480" y="539"/>
                        <a:pt x="480" y="539"/>
                        <a:pt x="480" y="539"/>
                      </a:cubicBezTo>
                      <a:cubicBezTo>
                        <a:pt x="479" y="542"/>
                        <a:pt x="477" y="544"/>
                        <a:pt x="475" y="545"/>
                      </a:cubicBezTo>
                      <a:cubicBezTo>
                        <a:pt x="443" y="563"/>
                        <a:pt x="443" y="563"/>
                        <a:pt x="443" y="563"/>
                      </a:cubicBezTo>
                      <a:cubicBezTo>
                        <a:pt x="417" y="610"/>
                        <a:pt x="417" y="610"/>
                        <a:pt x="417" y="610"/>
                      </a:cubicBezTo>
                      <a:cubicBezTo>
                        <a:pt x="420" y="631"/>
                        <a:pt x="420" y="631"/>
                        <a:pt x="420" y="631"/>
                      </a:cubicBezTo>
                      <a:cubicBezTo>
                        <a:pt x="429" y="676"/>
                        <a:pt x="429" y="676"/>
                        <a:pt x="429" y="676"/>
                      </a:cubicBezTo>
                      <a:cubicBezTo>
                        <a:pt x="429" y="680"/>
                        <a:pt x="428" y="683"/>
                        <a:pt x="426" y="686"/>
                      </a:cubicBezTo>
                      <a:cubicBezTo>
                        <a:pt x="389" y="720"/>
                        <a:pt x="389" y="720"/>
                        <a:pt x="389" y="720"/>
                      </a:cubicBezTo>
                      <a:cubicBezTo>
                        <a:pt x="394" y="729"/>
                        <a:pt x="394" y="729"/>
                        <a:pt x="394" y="729"/>
                      </a:cubicBezTo>
                      <a:cubicBezTo>
                        <a:pt x="396" y="733"/>
                        <a:pt x="395" y="738"/>
                        <a:pt x="392" y="741"/>
                      </a:cubicBezTo>
                      <a:cubicBezTo>
                        <a:pt x="313" y="826"/>
                        <a:pt x="313" y="826"/>
                        <a:pt x="313" y="826"/>
                      </a:cubicBezTo>
                      <a:cubicBezTo>
                        <a:pt x="311" y="828"/>
                        <a:pt x="308" y="829"/>
                        <a:pt x="306" y="829"/>
                      </a:cubicBezTo>
                      <a:moveTo>
                        <a:pt x="1054" y="135"/>
                      </a:moveTo>
                      <a:cubicBezTo>
                        <a:pt x="1062" y="139"/>
                        <a:pt x="1062" y="139"/>
                        <a:pt x="1062" y="139"/>
                      </a:cubicBezTo>
                      <a:cubicBezTo>
                        <a:pt x="1055" y="128"/>
                        <a:pt x="1055" y="128"/>
                        <a:pt x="1055" y="128"/>
                      </a:cubicBezTo>
                      <a:cubicBezTo>
                        <a:pt x="1054" y="135"/>
                        <a:pt x="1054" y="135"/>
                        <a:pt x="1054" y="135"/>
                      </a:cubicBezTo>
                    </a:path>
                  </a:pathLst>
                </a:custGeom>
                <a:grpFill/>
                <a:ln>
                  <a:solidFill>
                    <a:schemeClr val="tx1">
                      <a:lumMod val="65000"/>
                      <a:lumOff val="35000"/>
                    </a:schemeClr>
                  </a:solidFill>
                </a:ln>
              </p:spPr>
              <p:txBody>
                <a:bodyPr vert="horz" wrap="square" lIns="91440" tIns="45720" rIns="91440" bIns="45720" numCol="1" anchor="t" anchorCtr="0" compatLnSpc="1">
                  <a:prstTxWarp prst="textNoShape">
                    <a:avLst/>
                  </a:prstTxWarp>
                </a:bodyPr>
                <a:lstStyle/>
                <a:p>
                  <a:endParaRPr lang="en-US"/>
                </a:p>
              </p:txBody>
            </p:sp>
            <p:sp>
              <p:nvSpPr>
                <p:cNvPr id="375" name="Freeform 17">
                  <a:extLst>
                    <a:ext uri="{FF2B5EF4-FFF2-40B4-BE49-F238E27FC236}">
                      <a16:creationId xmlns:a16="http://schemas.microsoft.com/office/drawing/2014/main" id="{7DB94FA9-CD02-4F89-B31F-EEE54FD11998}"/>
                    </a:ext>
                  </a:extLst>
                </p:cNvPr>
                <p:cNvSpPr>
                  <a:spLocks noEditPoints="1"/>
                </p:cNvSpPr>
                <p:nvPr/>
              </p:nvSpPr>
              <p:spPr bwMode="auto">
                <a:xfrm>
                  <a:off x="3095757" y="5450213"/>
                  <a:ext cx="70688" cy="91307"/>
                </a:xfrm>
                <a:custGeom>
                  <a:avLst/>
                  <a:gdLst>
                    <a:gd name="T0" fmla="*/ 43 w 53"/>
                    <a:gd name="T1" fmla="*/ 66 h 66"/>
                    <a:gd name="T2" fmla="*/ 42 w 53"/>
                    <a:gd name="T3" fmla="*/ 66 h 66"/>
                    <a:gd name="T4" fmla="*/ 9 w 53"/>
                    <a:gd name="T5" fmla="*/ 64 h 66"/>
                    <a:gd name="T6" fmla="*/ 2 w 53"/>
                    <a:gd name="T7" fmla="*/ 60 h 66"/>
                    <a:gd name="T8" fmla="*/ 0 w 53"/>
                    <a:gd name="T9" fmla="*/ 53 h 66"/>
                    <a:gd name="T10" fmla="*/ 4 w 53"/>
                    <a:gd name="T11" fmla="*/ 10 h 66"/>
                    <a:gd name="T12" fmla="*/ 12 w 53"/>
                    <a:gd name="T13" fmla="*/ 1 h 66"/>
                    <a:gd name="T14" fmla="*/ 23 w 53"/>
                    <a:gd name="T15" fmla="*/ 5 h 66"/>
                    <a:gd name="T16" fmla="*/ 51 w 53"/>
                    <a:gd name="T17" fmla="*/ 50 h 66"/>
                    <a:gd name="T18" fmla="*/ 53 w 53"/>
                    <a:gd name="T19" fmla="*/ 56 h 66"/>
                    <a:gd name="T20" fmla="*/ 43 w 53"/>
                    <a:gd name="T21" fmla="*/ 66 h 66"/>
                    <a:gd name="T22" fmla="*/ 21 w 53"/>
                    <a:gd name="T23" fmla="*/ 44 h 66"/>
                    <a:gd name="T24" fmla="*/ 23 w 53"/>
                    <a:gd name="T25" fmla="*/ 44 h 66"/>
                    <a:gd name="T26" fmla="*/ 22 w 53"/>
                    <a:gd name="T27" fmla="*/ 42 h 66"/>
                    <a:gd name="T28" fmla="*/ 21 w 53"/>
                    <a:gd name="T29" fmla="*/ 4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66">
                      <a:moveTo>
                        <a:pt x="43" y="66"/>
                      </a:moveTo>
                      <a:cubicBezTo>
                        <a:pt x="42" y="66"/>
                        <a:pt x="42" y="66"/>
                        <a:pt x="42" y="66"/>
                      </a:cubicBezTo>
                      <a:cubicBezTo>
                        <a:pt x="9" y="64"/>
                        <a:pt x="9" y="64"/>
                        <a:pt x="9" y="64"/>
                      </a:cubicBezTo>
                      <a:cubicBezTo>
                        <a:pt x="7" y="64"/>
                        <a:pt x="4" y="62"/>
                        <a:pt x="2" y="60"/>
                      </a:cubicBezTo>
                      <a:cubicBezTo>
                        <a:pt x="1" y="58"/>
                        <a:pt x="0" y="55"/>
                        <a:pt x="0" y="53"/>
                      </a:cubicBezTo>
                      <a:cubicBezTo>
                        <a:pt x="4" y="10"/>
                        <a:pt x="4" y="10"/>
                        <a:pt x="4" y="10"/>
                      </a:cubicBezTo>
                      <a:cubicBezTo>
                        <a:pt x="4" y="6"/>
                        <a:pt x="8" y="2"/>
                        <a:pt x="12" y="1"/>
                      </a:cubicBezTo>
                      <a:cubicBezTo>
                        <a:pt x="16" y="0"/>
                        <a:pt x="21" y="2"/>
                        <a:pt x="23" y="5"/>
                      </a:cubicBezTo>
                      <a:cubicBezTo>
                        <a:pt x="51" y="50"/>
                        <a:pt x="51" y="50"/>
                        <a:pt x="51" y="50"/>
                      </a:cubicBezTo>
                      <a:cubicBezTo>
                        <a:pt x="52" y="52"/>
                        <a:pt x="53" y="54"/>
                        <a:pt x="53" y="56"/>
                      </a:cubicBezTo>
                      <a:cubicBezTo>
                        <a:pt x="53" y="62"/>
                        <a:pt x="48" y="66"/>
                        <a:pt x="43" y="66"/>
                      </a:cubicBezTo>
                      <a:close/>
                      <a:moveTo>
                        <a:pt x="21" y="44"/>
                      </a:moveTo>
                      <a:cubicBezTo>
                        <a:pt x="23" y="44"/>
                        <a:pt x="23" y="44"/>
                        <a:pt x="23" y="44"/>
                      </a:cubicBezTo>
                      <a:cubicBezTo>
                        <a:pt x="22" y="42"/>
                        <a:pt x="22" y="42"/>
                        <a:pt x="22" y="42"/>
                      </a:cubicBezTo>
                      <a:lnTo>
                        <a:pt x="21" y="44"/>
                      </a:lnTo>
                      <a:close/>
                    </a:path>
                  </a:pathLst>
                </a:custGeom>
                <a:grpFill/>
                <a:ln>
                  <a:solidFill>
                    <a:schemeClr val="tx1">
                      <a:lumMod val="65000"/>
                      <a:lumOff val="35000"/>
                    </a:schemeClr>
                  </a:solidFill>
                </a:ln>
              </p:spPr>
              <p:txBody>
                <a:bodyPr vert="horz" wrap="square" lIns="91440" tIns="45720" rIns="91440" bIns="45720" numCol="1" anchor="t" anchorCtr="0" compatLnSpc="1">
                  <a:prstTxWarp prst="textNoShape">
                    <a:avLst/>
                  </a:prstTxWarp>
                </a:bodyPr>
                <a:lstStyle/>
                <a:p>
                  <a:endParaRPr lang="en-US"/>
                </a:p>
              </p:txBody>
            </p:sp>
            <p:sp>
              <p:nvSpPr>
                <p:cNvPr id="376" name="Freeform: Shape 375">
                  <a:extLst>
                    <a:ext uri="{FF2B5EF4-FFF2-40B4-BE49-F238E27FC236}">
                      <a16:creationId xmlns:a16="http://schemas.microsoft.com/office/drawing/2014/main" id="{BDE2F0BA-CED8-42F7-976E-5ED895514B89}"/>
                    </a:ext>
                  </a:extLst>
                </p:cNvPr>
                <p:cNvSpPr>
                  <a:spLocks/>
                </p:cNvSpPr>
                <p:nvPr/>
              </p:nvSpPr>
              <p:spPr bwMode="auto">
                <a:xfrm>
                  <a:off x="1201900" y="5144740"/>
                  <a:ext cx="2259925" cy="1038862"/>
                </a:xfrm>
                <a:custGeom>
                  <a:avLst/>
                  <a:gdLst>
                    <a:gd name="connsiteX0" fmla="*/ 1974262 w 2259925"/>
                    <a:gd name="connsiteY0" fmla="*/ 960697 h 1038862"/>
                    <a:gd name="connsiteX1" fmla="*/ 1995469 w 2259925"/>
                    <a:gd name="connsiteY1" fmla="*/ 963415 h 1038862"/>
                    <a:gd name="connsiteX2" fmla="*/ 2006072 w 2259925"/>
                    <a:gd name="connsiteY2" fmla="*/ 972931 h 1038862"/>
                    <a:gd name="connsiteX3" fmla="*/ 2003421 w 2259925"/>
                    <a:gd name="connsiteY3" fmla="*/ 987884 h 1038862"/>
                    <a:gd name="connsiteX4" fmla="*/ 1983540 w 2259925"/>
                    <a:gd name="connsiteY4" fmla="*/ 1008275 h 1038862"/>
                    <a:gd name="connsiteX5" fmla="*/ 1972937 w 2259925"/>
                    <a:gd name="connsiteY5" fmla="*/ 1012353 h 1038862"/>
                    <a:gd name="connsiteX6" fmla="*/ 1968961 w 2259925"/>
                    <a:gd name="connsiteY6" fmla="*/ 1010994 h 1038862"/>
                    <a:gd name="connsiteX7" fmla="*/ 1959683 w 2259925"/>
                    <a:gd name="connsiteY7" fmla="*/ 1000119 h 1038862"/>
                    <a:gd name="connsiteX8" fmla="*/ 1955707 w 2259925"/>
                    <a:gd name="connsiteY8" fmla="*/ 977009 h 1038862"/>
                    <a:gd name="connsiteX9" fmla="*/ 1961008 w 2259925"/>
                    <a:gd name="connsiteY9" fmla="*/ 963415 h 1038862"/>
                    <a:gd name="connsiteX10" fmla="*/ 1974262 w 2259925"/>
                    <a:gd name="connsiteY10" fmla="*/ 960697 h 1038862"/>
                    <a:gd name="connsiteX11" fmla="*/ 2161818 w 2259925"/>
                    <a:gd name="connsiteY11" fmla="*/ 954802 h 1038862"/>
                    <a:gd name="connsiteX12" fmla="*/ 2169886 w 2259925"/>
                    <a:gd name="connsiteY12" fmla="*/ 962937 h 1038862"/>
                    <a:gd name="connsiteX13" fmla="*/ 2173920 w 2259925"/>
                    <a:gd name="connsiteY13" fmla="*/ 979207 h 1038862"/>
                    <a:gd name="connsiteX14" fmla="*/ 2167197 w 2259925"/>
                    <a:gd name="connsiteY14" fmla="*/ 995476 h 1038862"/>
                    <a:gd name="connsiteX15" fmla="*/ 2074419 w 2259925"/>
                    <a:gd name="connsiteY15" fmla="*/ 1037506 h 1038862"/>
                    <a:gd name="connsiteX16" fmla="*/ 2069040 w 2259925"/>
                    <a:gd name="connsiteY16" fmla="*/ 1038862 h 1038862"/>
                    <a:gd name="connsiteX17" fmla="*/ 2056939 w 2259925"/>
                    <a:gd name="connsiteY17" fmla="*/ 1032083 h 1038862"/>
                    <a:gd name="connsiteX18" fmla="*/ 2060973 w 2259925"/>
                    <a:gd name="connsiteY18" fmla="*/ 1013102 h 1038862"/>
                    <a:gd name="connsiteX19" fmla="*/ 2149717 w 2259925"/>
                    <a:gd name="connsiteY19" fmla="*/ 956158 h 1038862"/>
                    <a:gd name="connsiteX20" fmla="*/ 2161818 w 2259925"/>
                    <a:gd name="connsiteY20" fmla="*/ 954802 h 1038862"/>
                    <a:gd name="connsiteX21" fmla="*/ 2226681 w 2259925"/>
                    <a:gd name="connsiteY21" fmla="*/ 892949 h 1038862"/>
                    <a:gd name="connsiteX22" fmla="*/ 2238730 w 2259925"/>
                    <a:gd name="connsiteY22" fmla="*/ 902439 h 1038862"/>
                    <a:gd name="connsiteX23" fmla="*/ 2242747 w 2259925"/>
                    <a:gd name="connsiteY23" fmla="*/ 917353 h 1038862"/>
                    <a:gd name="connsiteX24" fmla="*/ 2254796 w 2259925"/>
                    <a:gd name="connsiteY24" fmla="*/ 926844 h 1038862"/>
                    <a:gd name="connsiteX25" fmla="*/ 2249441 w 2259925"/>
                    <a:gd name="connsiteY25" fmla="*/ 943114 h 1038862"/>
                    <a:gd name="connsiteX26" fmla="*/ 2205260 w 2259925"/>
                    <a:gd name="connsiteY26" fmla="*/ 974298 h 1038862"/>
                    <a:gd name="connsiteX27" fmla="*/ 2197227 w 2259925"/>
                    <a:gd name="connsiteY27" fmla="*/ 977009 h 1038862"/>
                    <a:gd name="connsiteX28" fmla="*/ 2189194 w 2259925"/>
                    <a:gd name="connsiteY28" fmla="*/ 974298 h 1038862"/>
                    <a:gd name="connsiteX29" fmla="*/ 2185178 w 2259925"/>
                    <a:gd name="connsiteY29" fmla="*/ 956672 h 1038862"/>
                    <a:gd name="connsiteX30" fmla="*/ 2213293 w 2259925"/>
                    <a:gd name="connsiteY30" fmla="*/ 899728 h 1038862"/>
                    <a:gd name="connsiteX31" fmla="*/ 2226681 w 2259925"/>
                    <a:gd name="connsiteY31" fmla="*/ 892949 h 1038862"/>
                    <a:gd name="connsiteX32" fmla="*/ 1932483 w 2259925"/>
                    <a:gd name="connsiteY32" fmla="*/ 653021 h 1038862"/>
                    <a:gd name="connsiteX33" fmla="*/ 1984111 w 2259925"/>
                    <a:gd name="connsiteY33" fmla="*/ 657093 h 1038862"/>
                    <a:gd name="connsiteX34" fmla="*/ 1993621 w 2259925"/>
                    <a:gd name="connsiteY34" fmla="*/ 663879 h 1038862"/>
                    <a:gd name="connsiteX35" fmla="*/ 1996338 w 2259925"/>
                    <a:gd name="connsiteY35" fmla="*/ 676095 h 1038862"/>
                    <a:gd name="connsiteX36" fmla="*/ 1992263 w 2259925"/>
                    <a:gd name="connsiteY36" fmla="*/ 685596 h 1038862"/>
                    <a:gd name="connsiteX37" fmla="*/ 2011283 w 2259925"/>
                    <a:gd name="connsiteY37" fmla="*/ 692382 h 1038862"/>
                    <a:gd name="connsiteX38" fmla="*/ 2028946 w 2259925"/>
                    <a:gd name="connsiteY38" fmla="*/ 659807 h 1038862"/>
                    <a:gd name="connsiteX39" fmla="*/ 2039815 w 2259925"/>
                    <a:gd name="connsiteY39" fmla="*/ 653021 h 1038862"/>
                    <a:gd name="connsiteX40" fmla="*/ 2050684 w 2259925"/>
                    <a:gd name="connsiteY40" fmla="*/ 657093 h 1038862"/>
                    <a:gd name="connsiteX41" fmla="*/ 2073780 w 2259925"/>
                    <a:gd name="connsiteY41" fmla="*/ 677452 h 1038862"/>
                    <a:gd name="connsiteX42" fmla="*/ 2079215 w 2259925"/>
                    <a:gd name="connsiteY42" fmla="*/ 684239 h 1038862"/>
                    <a:gd name="connsiteX43" fmla="*/ 2088725 w 2259925"/>
                    <a:gd name="connsiteY43" fmla="*/ 734459 h 1038862"/>
                    <a:gd name="connsiteX44" fmla="*/ 2125408 w 2259925"/>
                    <a:gd name="connsiteY44" fmla="*/ 791465 h 1038862"/>
                    <a:gd name="connsiteX45" fmla="*/ 2126767 w 2259925"/>
                    <a:gd name="connsiteY45" fmla="*/ 806396 h 1038862"/>
                    <a:gd name="connsiteX46" fmla="*/ 2087367 w 2259925"/>
                    <a:gd name="connsiteY46" fmla="*/ 883762 h 1038862"/>
                    <a:gd name="connsiteX47" fmla="*/ 2083291 w 2259925"/>
                    <a:gd name="connsiteY47" fmla="*/ 887834 h 1038862"/>
                    <a:gd name="connsiteX48" fmla="*/ 2034380 w 2259925"/>
                    <a:gd name="connsiteY48" fmla="*/ 929910 h 1038862"/>
                    <a:gd name="connsiteX49" fmla="*/ 2028946 w 2259925"/>
                    <a:gd name="connsiteY49" fmla="*/ 932625 h 1038862"/>
                    <a:gd name="connsiteX50" fmla="*/ 1982752 w 2259925"/>
                    <a:gd name="connsiteY50" fmla="*/ 947555 h 1038862"/>
                    <a:gd name="connsiteX51" fmla="*/ 1978676 w 2259925"/>
                    <a:gd name="connsiteY51" fmla="*/ 947555 h 1038862"/>
                    <a:gd name="connsiteX52" fmla="*/ 1973242 w 2259925"/>
                    <a:gd name="connsiteY52" fmla="*/ 946198 h 1038862"/>
                    <a:gd name="connsiteX53" fmla="*/ 1933841 w 2259925"/>
                    <a:gd name="connsiteY53" fmla="*/ 919052 h 1038862"/>
                    <a:gd name="connsiteX54" fmla="*/ 1917538 w 2259925"/>
                    <a:gd name="connsiteY54" fmla="*/ 891905 h 1038862"/>
                    <a:gd name="connsiteX55" fmla="*/ 1883572 w 2259925"/>
                    <a:gd name="connsiteY55" fmla="*/ 864759 h 1038862"/>
                    <a:gd name="connsiteX56" fmla="*/ 1814282 w 2259925"/>
                    <a:gd name="connsiteY56" fmla="*/ 900050 h 1038862"/>
                    <a:gd name="connsiteX57" fmla="*/ 1808847 w 2259925"/>
                    <a:gd name="connsiteY57" fmla="*/ 901407 h 1038862"/>
                    <a:gd name="connsiteX58" fmla="*/ 1740916 w 2259925"/>
                    <a:gd name="connsiteY58" fmla="*/ 905479 h 1038862"/>
                    <a:gd name="connsiteX59" fmla="*/ 1728688 w 2259925"/>
                    <a:gd name="connsiteY59" fmla="*/ 898692 h 1038862"/>
                    <a:gd name="connsiteX60" fmla="*/ 1727330 w 2259925"/>
                    <a:gd name="connsiteY60" fmla="*/ 885119 h 1038862"/>
                    <a:gd name="connsiteX61" fmla="*/ 1736840 w 2259925"/>
                    <a:gd name="connsiteY61" fmla="*/ 867474 h 1038862"/>
                    <a:gd name="connsiteX62" fmla="*/ 1743633 w 2259925"/>
                    <a:gd name="connsiteY62" fmla="*/ 762962 h 1038862"/>
                    <a:gd name="connsiteX63" fmla="*/ 1754502 w 2259925"/>
                    <a:gd name="connsiteY63" fmla="*/ 750746 h 1038862"/>
                    <a:gd name="connsiteX64" fmla="*/ 1810206 w 2259925"/>
                    <a:gd name="connsiteY64" fmla="*/ 735816 h 1038862"/>
                    <a:gd name="connsiteX65" fmla="*/ 1827868 w 2259925"/>
                    <a:gd name="connsiteY65" fmla="*/ 716814 h 1038862"/>
                    <a:gd name="connsiteX66" fmla="*/ 1829227 w 2259925"/>
                    <a:gd name="connsiteY66" fmla="*/ 715457 h 1038862"/>
                    <a:gd name="connsiteX67" fmla="*/ 1882213 w 2259925"/>
                    <a:gd name="connsiteY67" fmla="*/ 676095 h 1038862"/>
                    <a:gd name="connsiteX68" fmla="*/ 1897158 w 2259925"/>
                    <a:gd name="connsiteY68" fmla="*/ 674738 h 1038862"/>
                    <a:gd name="connsiteX69" fmla="*/ 1909386 w 2259925"/>
                    <a:gd name="connsiteY69" fmla="*/ 681524 h 1038862"/>
                    <a:gd name="connsiteX70" fmla="*/ 1917538 w 2259925"/>
                    <a:gd name="connsiteY70" fmla="*/ 661165 h 1038862"/>
                    <a:gd name="connsiteX71" fmla="*/ 1932483 w 2259925"/>
                    <a:gd name="connsiteY71" fmla="*/ 653021 h 1038862"/>
                    <a:gd name="connsiteX72" fmla="*/ 1240163 w 2259925"/>
                    <a:gd name="connsiteY72" fmla="*/ 639645 h 1038862"/>
                    <a:gd name="connsiteX73" fmla="*/ 1249426 w 2259925"/>
                    <a:gd name="connsiteY73" fmla="*/ 650445 h 1038862"/>
                    <a:gd name="connsiteX74" fmla="*/ 1254719 w 2259925"/>
                    <a:gd name="connsiteY74" fmla="*/ 677444 h 1038862"/>
                    <a:gd name="connsiteX75" fmla="*/ 1253396 w 2259925"/>
                    <a:gd name="connsiteY75" fmla="*/ 684194 h 1038862"/>
                    <a:gd name="connsiteX76" fmla="*/ 1220314 w 2259925"/>
                    <a:gd name="connsiteY76" fmla="*/ 790841 h 1038862"/>
                    <a:gd name="connsiteX77" fmla="*/ 1212374 w 2259925"/>
                    <a:gd name="connsiteY77" fmla="*/ 800290 h 1038862"/>
                    <a:gd name="connsiteX78" fmla="*/ 1207081 w 2259925"/>
                    <a:gd name="connsiteY78" fmla="*/ 800290 h 1038862"/>
                    <a:gd name="connsiteX79" fmla="*/ 1200464 w 2259925"/>
                    <a:gd name="connsiteY79" fmla="*/ 798940 h 1038862"/>
                    <a:gd name="connsiteX80" fmla="*/ 1171352 w 2259925"/>
                    <a:gd name="connsiteY80" fmla="*/ 780041 h 1038862"/>
                    <a:gd name="connsiteX81" fmla="*/ 1167382 w 2259925"/>
                    <a:gd name="connsiteY81" fmla="*/ 762491 h 1038862"/>
                    <a:gd name="connsiteX82" fmla="*/ 1173998 w 2259925"/>
                    <a:gd name="connsiteY82" fmla="*/ 747642 h 1038862"/>
                    <a:gd name="connsiteX83" fmla="*/ 1177968 w 2259925"/>
                    <a:gd name="connsiteY83" fmla="*/ 708493 h 1038862"/>
                    <a:gd name="connsiteX84" fmla="*/ 1180615 w 2259925"/>
                    <a:gd name="connsiteY84" fmla="*/ 703093 h 1038862"/>
                    <a:gd name="connsiteX85" fmla="*/ 1193848 w 2259925"/>
                    <a:gd name="connsiteY85" fmla="*/ 681494 h 1038862"/>
                    <a:gd name="connsiteX86" fmla="*/ 1195171 w 2259925"/>
                    <a:gd name="connsiteY86" fmla="*/ 680144 h 1038862"/>
                    <a:gd name="connsiteX87" fmla="*/ 1225607 w 2259925"/>
                    <a:gd name="connsiteY87" fmla="*/ 643695 h 1038862"/>
                    <a:gd name="connsiteX88" fmla="*/ 1240163 w 2259925"/>
                    <a:gd name="connsiteY88" fmla="*/ 639645 h 1038862"/>
                    <a:gd name="connsiteX89" fmla="*/ 1873160 w 2259925"/>
                    <a:gd name="connsiteY89" fmla="*/ 595523 h 1038862"/>
                    <a:gd name="connsiteX90" fmla="*/ 1892106 w 2259925"/>
                    <a:gd name="connsiteY90" fmla="*/ 598340 h 1038862"/>
                    <a:gd name="connsiteX91" fmla="*/ 1904286 w 2259925"/>
                    <a:gd name="connsiteY91" fmla="*/ 613836 h 1038862"/>
                    <a:gd name="connsiteX92" fmla="*/ 1890753 w 2259925"/>
                    <a:gd name="connsiteY92" fmla="*/ 626514 h 1038862"/>
                    <a:gd name="connsiteX93" fmla="*/ 1889399 w 2259925"/>
                    <a:gd name="connsiteY93" fmla="*/ 626514 h 1038862"/>
                    <a:gd name="connsiteX94" fmla="*/ 1869100 w 2259925"/>
                    <a:gd name="connsiteY94" fmla="*/ 623697 h 1038862"/>
                    <a:gd name="connsiteX95" fmla="*/ 1856920 w 2259925"/>
                    <a:gd name="connsiteY95" fmla="*/ 608201 h 1038862"/>
                    <a:gd name="connsiteX96" fmla="*/ 1873160 w 2259925"/>
                    <a:gd name="connsiteY96" fmla="*/ 595523 h 1038862"/>
                    <a:gd name="connsiteX97" fmla="*/ 1786237 w 2259925"/>
                    <a:gd name="connsiteY97" fmla="*/ 576258 h 1038862"/>
                    <a:gd name="connsiteX98" fmla="*/ 1843331 w 2259925"/>
                    <a:gd name="connsiteY98" fmla="*/ 590064 h 1038862"/>
                    <a:gd name="connsiteX99" fmla="*/ 1854206 w 2259925"/>
                    <a:gd name="connsiteY99" fmla="*/ 606632 h 1038862"/>
                    <a:gd name="connsiteX100" fmla="*/ 1840613 w 2259925"/>
                    <a:gd name="connsiteY100" fmla="*/ 617677 h 1038862"/>
                    <a:gd name="connsiteX101" fmla="*/ 1836534 w 2259925"/>
                    <a:gd name="connsiteY101" fmla="*/ 617677 h 1038862"/>
                    <a:gd name="connsiteX102" fmla="*/ 1779440 w 2259925"/>
                    <a:gd name="connsiteY102" fmla="*/ 603871 h 1038862"/>
                    <a:gd name="connsiteX103" fmla="*/ 1768565 w 2259925"/>
                    <a:gd name="connsiteY103" fmla="*/ 585922 h 1038862"/>
                    <a:gd name="connsiteX104" fmla="*/ 1786237 w 2259925"/>
                    <a:gd name="connsiteY104" fmla="*/ 576258 h 1038862"/>
                    <a:gd name="connsiteX105" fmla="*/ 2161884 w 2259925"/>
                    <a:gd name="connsiteY105" fmla="*/ 536749 h 1038862"/>
                    <a:gd name="connsiteX106" fmla="*/ 2172106 w 2259925"/>
                    <a:gd name="connsiteY106" fmla="*/ 540687 h 1038862"/>
                    <a:gd name="connsiteX107" fmla="*/ 2187353 w 2259925"/>
                    <a:gd name="connsiteY107" fmla="*/ 553017 h 1038862"/>
                    <a:gd name="connsiteX108" fmla="*/ 2190125 w 2259925"/>
                    <a:gd name="connsiteY108" fmla="*/ 570826 h 1038862"/>
                    <a:gd name="connsiteX109" fmla="*/ 2186633 w 2259925"/>
                    <a:gd name="connsiteY109" fmla="*/ 577154 h 1038862"/>
                    <a:gd name="connsiteX110" fmla="*/ 2196384 w 2259925"/>
                    <a:gd name="connsiteY110" fmla="*/ 571875 h 1038862"/>
                    <a:gd name="connsiteX111" fmla="*/ 2207181 w 2259925"/>
                    <a:gd name="connsiteY111" fmla="*/ 574519 h 1038862"/>
                    <a:gd name="connsiteX112" fmla="*/ 2253799 w 2259925"/>
                    <a:gd name="connsiteY112" fmla="*/ 611547 h 1038862"/>
                    <a:gd name="connsiteX113" fmla="*/ 2256542 w 2259925"/>
                    <a:gd name="connsiteY113" fmla="*/ 630061 h 1038862"/>
                    <a:gd name="connsiteX114" fmla="*/ 2245573 w 2259925"/>
                    <a:gd name="connsiteY114" fmla="*/ 635350 h 1038862"/>
                    <a:gd name="connsiteX115" fmla="*/ 2237346 w 2259925"/>
                    <a:gd name="connsiteY115" fmla="*/ 632705 h 1038862"/>
                    <a:gd name="connsiteX116" fmla="*/ 2189357 w 2259925"/>
                    <a:gd name="connsiteY116" fmla="*/ 595678 h 1038862"/>
                    <a:gd name="connsiteX117" fmla="*/ 2184386 w 2259925"/>
                    <a:gd name="connsiteY117" fmla="*/ 586917 h 1038862"/>
                    <a:gd name="connsiteX118" fmla="*/ 2186605 w 2259925"/>
                    <a:gd name="connsiteY118" fmla="*/ 577204 h 1038862"/>
                    <a:gd name="connsiteX119" fmla="*/ 2182848 w 2259925"/>
                    <a:gd name="connsiteY119" fmla="*/ 584012 h 1038862"/>
                    <a:gd name="connsiteX120" fmla="*/ 2181808 w 2259925"/>
                    <a:gd name="connsiteY120" fmla="*/ 585896 h 1038862"/>
                    <a:gd name="connsiteX121" fmla="*/ 2169334 w 2259925"/>
                    <a:gd name="connsiteY121" fmla="*/ 594115 h 1038862"/>
                    <a:gd name="connsiteX122" fmla="*/ 2162404 w 2259925"/>
                    <a:gd name="connsiteY122" fmla="*/ 591375 h 1038862"/>
                    <a:gd name="connsiteX123" fmla="*/ 2156859 w 2259925"/>
                    <a:gd name="connsiteY123" fmla="*/ 572196 h 1038862"/>
                    <a:gd name="connsiteX124" fmla="*/ 2159631 w 2259925"/>
                    <a:gd name="connsiteY124" fmla="*/ 566716 h 1038862"/>
                    <a:gd name="connsiteX125" fmla="*/ 2154087 w 2259925"/>
                    <a:gd name="connsiteY125" fmla="*/ 561236 h 1038862"/>
                    <a:gd name="connsiteX126" fmla="*/ 2152701 w 2259925"/>
                    <a:gd name="connsiteY126" fmla="*/ 542057 h 1038862"/>
                    <a:gd name="connsiteX127" fmla="*/ 2161884 w 2259925"/>
                    <a:gd name="connsiteY127" fmla="*/ 536749 h 1038862"/>
                    <a:gd name="connsiteX128" fmla="*/ 2000032 w 2259925"/>
                    <a:gd name="connsiteY128" fmla="*/ 518887 h 1038862"/>
                    <a:gd name="connsiteX129" fmla="*/ 2013736 w 2259925"/>
                    <a:gd name="connsiteY129" fmla="*/ 522945 h 1038862"/>
                    <a:gd name="connsiteX130" fmla="*/ 2024700 w 2259925"/>
                    <a:gd name="connsiteY130" fmla="*/ 537822 h 1038862"/>
                    <a:gd name="connsiteX131" fmla="*/ 2039774 w 2259925"/>
                    <a:gd name="connsiteY131" fmla="*/ 531059 h 1038862"/>
                    <a:gd name="connsiteX132" fmla="*/ 2052108 w 2259925"/>
                    <a:gd name="connsiteY132" fmla="*/ 531059 h 1038862"/>
                    <a:gd name="connsiteX133" fmla="*/ 2128851 w 2259925"/>
                    <a:gd name="connsiteY133" fmla="*/ 570281 h 1038862"/>
                    <a:gd name="connsiteX134" fmla="*/ 2132962 w 2259925"/>
                    <a:gd name="connsiteY134" fmla="*/ 574339 h 1038862"/>
                    <a:gd name="connsiteX135" fmla="*/ 2175445 w 2259925"/>
                    <a:gd name="connsiteY135" fmla="*/ 628437 h 1038862"/>
                    <a:gd name="connsiteX136" fmla="*/ 2174074 w 2259925"/>
                    <a:gd name="connsiteY136" fmla="*/ 646019 h 1038862"/>
                    <a:gd name="connsiteX137" fmla="*/ 2163111 w 2259925"/>
                    <a:gd name="connsiteY137" fmla="*/ 650076 h 1038862"/>
                    <a:gd name="connsiteX138" fmla="*/ 2156259 w 2259925"/>
                    <a:gd name="connsiteY138" fmla="*/ 647371 h 1038862"/>
                    <a:gd name="connsiteX139" fmla="*/ 2104183 w 2259925"/>
                    <a:gd name="connsiteY139" fmla="*/ 613560 h 1038862"/>
                    <a:gd name="connsiteX140" fmla="*/ 2093220 w 2259925"/>
                    <a:gd name="connsiteY140" fmla="*/ 624380 h 1038862"/>
                    <a:gd name="connsiteX141" fmla="*/ 2076775 w 2259925"/>
                    <a:gd name="connsiteY141" fmla="*/ 627084 h 1038862"/>
                    <a:gd name="connsiteX142" fmla="*/ 2038404 w 2259925"/>
                    <a:gd name="connsiteY142" fmla="*/ 608150 h 1038862"/>
                    <a:gd name="connsiteX143" fmla="*/ 2030181 w 2259925"/>
                    <a:gd name="connsiteY143" fmla="*/ 593273 h 1038862"/>
                    <a:gd name="connsiteX144" fmla="*/ 2031552 w 2259925"/>
                    <a:gd name="connsiteY144" fmla="*/ 589216 h 1038862"/>
                    <a:gd name="connsiteX145" fmla="*/ 1991810 w 2259925"/>
                    <a:gd name="connsiteY145" fmla="*/ 572986 h 1038862"/>
                    <a:gd name="connsiteX146" fmla="*/ 1983587 w 2259925"/>
                    <a:gd name="connsiteY146" fmla="*/ 556756 h 1038862"/>
                    <a:gd name="connsiteX147" fmla="*/ 1989069 w 2259925"/>
                    <a:gd name="connsiteY147" fmla="*/ 529707 h 1038862"/>
                    <a:gd name="connsiteX148" fmla="*/ 2000032 w 2259925"/>
                    <a:gd name="connsiteY148" fmla="*/ 518887 h 1038862"/>
                    <a:gd name="connsiteX149" fmla="*/ 1925562 w 2259925"/>
                    <a:gd name="connsiteY149" fmla="*/ 502808 h 1038862"/>
                    <a:gd name="connsiteX150" fmla="*/ 1947738 w 2259925"/>
                    <a:gd name="connsiteY150" fmla="*/ 502808 h 1038862"/>
                    <a:gd name="connsiteX151" fmla="*/ 1961599 w 2259925"/>
                    <a:gd name="connsiteY151" fmla="*/ 516444 h 1038862"/>
                    <a:gd name="connsiteX152" fmla="*/ 1947738 w 2259925"/>
                    <a:gd name="connsiteY152" fmla="*/ 531444 h 1038862"/>
                    <a:gd name="connsiteX153" fmla="*/ 1935264 w 2259925"/>
                    <a:gd name="connsiteY153" fmla="*/ 531444 h 1038862"/>
                    <a:gd name="connsiteX154" fmla="*/ 1920018 w 2259925"/>
                    <a:gd name="connsiteY154" fmla="*/ 568261 h 1038862"/>
                    <a:gd name="connsiteX155" fmla="*/ 1906157 w 2259925"/>
                    <a:gd name="connsiteY155" fmla="*/ 576443 h 1038862"/>
                    <a:gd name="connsiteX156" fmla="*/ 1900613 w 2259925"/>
                    <a:gd name="connsiteY156" fmla="*/ 575080 h 1038862"/>
                    <a:gd name="connsiteX157" fmla="*/ 1893683 w 2259925"/>
                    <a:gd name="connsiteY157" fmla="*/ 557352 h 1038862"/>
                    <a:gd name="connsiteX158" fmla="*/ 1911701 w 2259925"/>
                    <a:gd name="connsiteY158" fmla="*/ 510989 h 1038862"/>
                    <a:gd name="connsiteX159" fmla="*/ 1925562 w 2259925"/>
                    <a:gd name="connsiteY159" fmla="*/ 502808 h 1038862"/>
                    <a:gd name="connsiteX160" fmla="*/ 1690287 w 2259925"/>
                    <a:gd name="connsiteY160" fmla="*/ 469187 h 1038862"/>
                    <a:gd name="connsiteX161" fmla="*/ 1698783 w 2259925"/>
                    <a:gd name="connsiteY161" fmla="*/ 472973 h 1038862"/>
                    <a:gd name="connsiteX162" fmla="*/ 1757237 w 2259925"/>
                    <a:gd name="connsiteY162" fmla="*/ 534922 h 1038862"/>
                    <a:gd name="connsiteX163" fmla="*/ 1761315 w 2259925"/>
                    <a:gd name="connsiteY163" fmla="*/ 547311 h 1038862"/>
                    <a:gd name="connsiteX164" fmla="*/ 1754518 w 2259925"/>
                    <a:gd name="connsiteY164" fmla="*/ 583104 h 1038862"/>
                    <a:gd name="connsiteX165" fmla="*/ 1743643 w 2259925"/>
                    <a:gd name="connsiteY165" fmla="*/ 594117 h 1038862"/>
                    <a:gd name="connsiteX166" fmla="*/ 1740924 w 2259925"/>
                    <a:gd name="connsiteY166" fmla="*/ 594117 h 1038862"/>
                    <a:gd name="connsiteX167" fmla="*/ 1730049 w 2259925"/>
                    <a:gd name="connsiteY167" fmla="*/ 589987 h 1038862"/>
                    <a:gd name="connsiteX168" fmla="*/ 1713737 w 2259925"/>
                    <a:gd name="connsiteY168" fmla="*/ 572091 h 1038862"/>
                    <a:gd name="connsiteX169" fmla="*/ 1709659 w 2259925"/>
                    <a:gd name="connsiteY169" fmla="*/ 566584 h 1038862"/>
                    <a:gd name="connsiteX170" fmla="*/ 1697424 w 2259925"/>
                    <a:gd name="connsiteY170" fmla="*/ 522532 h 1038862"/>
                    <a:gd name="connsiteX171" fmla="*/ 1677033 w 2259925"/>
                    <a:gd name="connsiteY171" fmla="*/ 490869 h 1038862"/>
                    <a:gd name="connsiteX172" fmla="*/ 1679752 w 2259925"/>
                    <a:gd name="connsiteY172" fmla="*/ 471596 h 1038862"/>
                    <a:gd name="connsiteX173" fmla="*/ 1690287 w 2259925"/>
                    <a:gd name="connsiteY173" fmla="*/ 469187 h 1038862"/>
                    <a:gd name="connsiteX174" fmla="*/ 1876320 w 2259925"/>
                    <a:gd name="connsiteY174" fmla="*/ 438012 h 1038862"/>
                    <a:gd name="connsiteX175" fmla="*/ 1907467 w 2259925"/>
                    <a:gd name="connsiteY175" fmla="*/ 468343 h 1038862"/>
                    <a:gd name="connsiteX176" fmla="*/ 1910175 w 2259925"/>
                    <a:gd name="connsiteY176" fmla="*/ 480751 h 1038862"/>
                    <a:gd name="connsiteX177" fmla="*/ 1884445 w 2259925"/>
                    <a:gd name="connsiteY177" fmla="*/ 557957 h 1038862"/>
                    <a:gd name="connsiteX178" fmla="*/ 1870904 w 2259925"/>
                    <a:gd name="connsiteY178" fmla="*/ 567607 h 1038862"/>
                    <a:gd name="connsiteX179" fmla="*/ 1868195 w 2259925"/>
                    <a:gd name="connsiteY179" fmla="*/ 567607 h 1038862"/>
                    <a:gd name="connsiteX180" fmla="*/ 1815382 w 2259925"/>
                    <a:gd name="connsiteY180" fmla="*/ 552442 h 1038862"/>
                    <a:gd name="connsiteX181" fmla="*/ 1805903 w 2259925"/>
                    <a:gd name="connsiteY181" fmla="*/ 544170 h 1038862"/>
                    <a:gd name="connsiteX182" fmla="*/ 1795069 w 2259925"/>
                    <a:gd name="connsiteY182" fmla="*/ 515218 h 1038862"/>
                    <a:gd name="connsiteX183" fmla="*/ 1795069 w 2259925"/>
                    <a:gd name="connsiteY183" fmla="*/ 504188 h 1038862"/>
                    <a:gd name="connsiteX184" fmla="*/ 1803194 w 2259925"/>
                    <a:gd name="connsiteY184" fmla="*/ 495916 h 1038862"/>
                    <a:gd name="connsiteX185" fmla="*/ 1824861 w 2259925"/>
                    <a:gd name="connsiteY185" fmla="*/ 487644 h 1038862"/>
                    <a:gd name="connsiteX186" fmla="*/ 1843820 w 2259925"/>
                    <a:gd name="connsiteY186" fmla="*/ 465585 h 1038862"/>
                    <a:gd name="connsiteX187" fmla="*/ 1876320 w 2259925"/>
                    <a:gd name="connsiteY187" fmla="*/ 438012 h 1038862"/>
                    <a:gd name="connsiteX188" fmla="*/ 2043368 w 2259925"/>
                    <a:gd name="connsiteY188" fmla="*/ 420340 h 1038862"/>
                    <a:gd name="connsiteX189" fmla="*/ 2058796 w 2259925"/>
                    <a:gd name="connsiteY189" fmla="*/ 433934 h 1038862"/>
                    <a:gd name="connsiteX190" fmla="*/ 2058796 w 2259925"/>
                    <a:gd name="connsiteY190" fmla="*/ 442090 h 1038862"/>
                    <a:gd name="connsiteX191" fmla="*/ 2043368 w 2259925"/>
                    <a:gd name="connsiteY191" fmla="*/ 455684 h 1038862"/>
                    <a:gd name="connsiteX192" fmla="*/ 2029343 w 2259925"/>
                    <a:gd name="connsiteY192" fmla="*/ 442090 h 1038862"/>
                    <a:gd name="connsiteX193" fmla="*/ 2029343 w 2259925"/>
                    <a:gd name="connsiteY193" fmla="*/ 433934 h 1038862"/>
                    <a:gd name="connsiteX194" fmla="*/ 2043368 w 2259925"/>
                    <a:gd name="connsiteY194" fmla="*/ 420340 h 1038862"/>
                    <a:gd name="connsiteX195" fmla="*/ 1953568 w 2259925"/>
                    <a:gd name="connsiteY195" fmla="*/ 411331 h 1038862"/>
                    <a:gd name="connsiteX196" fmla="*/ 1969633 w 2259925"/>
                    <a:gd name="connsiteY196" fmla="*/ 412717 h 1038862"/>
                    <a:gd name="connsiteX197" fmla="*/ 1974988 w 2259925"/>
                    <a:gd name="connsiteY197" fmla="*/ 427963 h 1038862"/>
                    <a:gd name="connsiteX198" fmla="*/ 1962939 w 2259925"/>
                    <a:gd name="connsiteY198" fmla="*/ 469545 h 1038862"/>
                    <a:gd name="connsiteX199" fmla="*/ 1952229 w 2259925"/>
                    <a:gd name="connsiteY199" fmla="*/ 479247 h 1038862"/>
                    <a:gd name="connsiteX200" fmla="*/ 1949551 w 2259925"/>
                    <a:gd name="connsiteY200" fmla="*/ 479247 h 1038862"/>
                    <a:gd name="connsiteX201" fmla="*/ 1938841 w 2259925"/>
                    <a:gd name="connsiteY201" fmla="*/ 475089 h 1038862"/>
                    <a:gd name="connsiteX202" fmla="*/ 1921437 w 2259925"/>
                    <a:gd name="connsiteY202" fmla="*/ 454298 h 1038862"/>
                    <a:gd name="connsiteX203" fmla="*/ 1917420 w 2259925"/>
                    <a:gd name="connsiteY203" fmla="*/ 443210 h 1038862"/>
                    <a:gd name="connsiteX204" fmla="*/ 1924114 w 2259925"/>
                    <a:gd name="connsiteY204" fmla="*/ 432121 h 1038862"/>
                    <a:gd name="connsiteX205" fmla="*/ 1953568 w 2259925"/>
                    <a:gd name="connsiteY205" fmla="*/ 411331 h 1038862"/>
                    <a:gd name="connsiteX206" fmla="*/ 1905534 w 2259925"/>
                    <a:gd name="connsiteY206" fmla="*/ 398157 h 1038862"/>
                    <a:gd name="connsiteX207" fmla="*/ 1916407 w 2259925"/>
                    <a:gd name="connsiteY207" fmla="*/ 400919 h 1038862"/>
                    <a:gd name="connsiteX208" fmla="*/ 1917788 w 2259925"/>
                    <a:gd name="connsiteY208" fmla="*/ 421629 h 1038862"/>
                    <a:gd name="connsiteX209" fmla="*/ 1906742 w 2259925"/>
                    <a:gd name="connsiteY209" fmla="*/ 435435 h 1038862"/>
                    <a:gd name="connsiteX210" fmla="*/ 1895697 w 2259925"/>
                    <a:gd name="connsiteY210" fmla="*/ 440958 h 1038862"/>
                    <a:gd name="connsiteX211" fmla="*/ 1887413 w 2259925"/>
                    <a:gd name="connsiteY211" fmla="*/ 436816 h 1038862"/>
                    <a:gd name="connsiteX212" fmla="*/ 1884652 w 2259925"/>
                    <a:gd name="connsiteY212" fmla="*/ 417487 h 1038862"/>
                    <a:gd name="connsiteX213" fmla="*/ 1895697 w 2259925"/>
                    <a:gd name="connsiteY213" fmla="*/ 403680 h 1038862"/>
                    <a:gd name="connsiteX214" fmla="*/ 1905534 w 2259925"/>
                    <a:gd name="connsiteY214" fmla="*/ 398157 h 1038862"/>
                    <a:gd name="connsiteX215" fmla="*/ 225483 w 2259925"/>
                    <a:gd name="connsiteY215" fmla="*/ 352344 h 1038862"/>
                    <a:gd name="connsiteX216" fmla="*/ 242501 w 2259925"/>
                    <a:gd name="connsiteY216" fmla="*/ 361769 h 1038862"/>
                    <a:gd name="connsiteX217" fmla="*/ 249046 w 2259925"/>
                    <a:gd name="connsiteY217" fmla="*/ 379273 h 1038862"/>
                    <a:gd name="connsiteX218" fmla="*/ 239883 w 2259925"/>
                    <a:gd name="connsiteY218" fmla="*/ 396777 h 1038862"/>
                    <a:gd name="connsiteX219" fmla="*/ 235956 w 2259925"/>
                    <a:gd name="connsiteY219" fmla="*/ 396777 h 1038862"/>
                    <a:gd name="connsiteX220" fmla="*/ 222865 w 2259925"/>
                    <a:gd name="connsiteY220" fmla="*/ 387352 h 1038862"/>
                    <a:gd name="connsiteX221" fmla="*/ 217629 w 2259925"/>
                    <a:gd name="connsiteY221" fmla="*/ 369848 h 1038862"/>
                    <a:gd name="connsiteX222" fmla="*/ 225483 w 2259925"/>
                    <a:gd name="connsiteY222" fmla="*/ 352344 h 1038862"/>
                    <a:gd name="connsiteX223" fmla="*/ 161487 w 2259925"/>
                    <a:gd name="connsiteY223" fmla="*/ 315725 h 1038862"/>
                    <a:gd name="connsiteX224" fmla="*/ 209019 w 2259925"/>
                    <a:gd name="connsiteY224" fmla="*/ 322816 h 1038862"/>
                    <a:gd name="connsiteX225" fmla="*/ 219582 w 2259925"/>
                    <a:gd name="connsiteY225" fmla="*/ 339834 h 1038862"/>
                    <a:gd name="connsiteX226" fmla="*/ 206378 w 2259925"/>
                    <a:gd name="connsiteY226" fmla="*/ 352597 h 1038862"/>
                    <a:gd name="connsiteX227" fmla="*/ 205058 w 2259925"/>
                    <a:gd name="connsiteY227" fmla="*/ 352597 h 1038862"/>
                    <a:gd name="connsiteX228" fmla="*/ 157526 w 2259925"/>
                    <a:gd name="connsiteY228" fmla="*/ 344088 h 1038862"/>
                    <a:gd name="connsiteX229" fmla="*/ 145643 w 2259925"/>
                    <a:gd name="connsiteY229" fmla="*/ 328489 h 1038862"/>
                    <a:gd name="connsiteX230" fmla="*/ 161487 w 2259925"/>
                    <a:gd name="connsiteY230" fmla="*/ 315725 h 1038862"/>
                    <a:gd name="connsiteX231" fmla="*/ 13723 w 2259925"/>
                    <a:gd name="connsiteY231" fmla="*/ 287800 h 1038862"/>
                    <a:gd name="connsiteX232" fmla="*/ 56263 w 2259925"/>
                    <a:gd name="connsiteY232" fmla="*/ 287800 h 1038862"/>
                    <a:gd name="connsiteX233" fmla="*/ 63124 w 2259925"/>
                    <a:gd name="connsiteY233" fmla="*/ 289165 h 1038862"/>
                    <a:gd name="connsiteX234" fmla="*/ 82336 w 2259925"/>
                    <a:gd name="connsiteY234" fmla="*/ 300085 h 1038862"/>
                    <a:gd name="connsiteX235" fmla="*/ 111154 w 2259925"/>
                    <a:gd name="connsiteY235" fmla="*/ 311004 h 1038862"/>
                    <a:gd name="connsiteX236" fmla="*/ 119388 w 2259925"/>
                    <a:gd name="connsiteY236" fmla="*/ 326018 h 1038862"/>
                    <a:gd name="connsiteX237" fmla="*/ 107037 w 2259925"/>
                    <a:gd name="connsiteY237" fmla="*/ 338303 h 1038862"/>
                    <a:gd name="connsiteX238" fmla="*/ 53519 w 2259925"/>
                    <a:gd name="connsiteY238" fmla="*/ 343762 h 1038862"/>
                    <a:gd name="connsiteX239" fmla="*/ 52146 w 2259925"/>
                    <a:gd name="connsiteY239" fmla="*/ 343762 h 1038862"/>
                    <a:gd name="connsiteX240" fmla="*/ 38424 w 2259925"/>
                    <a:gd name="connsiteY240" fmla="*/ 331478 h 1038862"/>
                    <a:gd name="connsiteX241" fmla="*/ 50774 w 2259925"/>
                    <a:gd name="connsiteY241" fmla="*/ 316464 h 1038862"/>
                    <a:gd name="connsiteX242" fmla="*/ 53519 w 2259925"/>
                    <a:gd name="connsiteY242" fmla="*/ 316464 h 1038862"/>
                    <a:gd name="connsiteX243" fmla="*/ 52146 w 2259925"/>
                    <a:gd name="connsiteY243" fmla="*/ 315099 h 1038862"/>
                    <a:gd name="connsiteX244" fmla="*/ 13723 w 2259925"/>
                    <a:gd name="connsiteY244" fmla="*/ 315099 h 1038862"/>
                    <a:gd name="connsiteX245" fmla="*/ 0 w 2259925"/>
                    <a:gd name="connsiteY245" fmla="*/ 301450 h 1038862"/>
                    <a:gd name="connsiteX246" fmla="*/ 13723 w 2259925"/>
                    <a:gd name="connsiteY246" fmla="*/ 287800 h 1038862"/>
                    <a:gd name="connsiteX247" fmla="*/ 2026643 w 2259925"/>
                    <a:gd name="connsiteY247" fmla="*/ 116970 h 1038862"/>
                    <a:gd name="connsiteX248" fmla="*/ 2037770 w 2259925"/>
                    <a:gd name="connsiteY248" fmla="*/ 125232 h 1038862"/>
                    <a:gd name="connsiteX249" fmla="*/ 2054460 w 2259925"/>
                    <a:gd name="connsiteY249" fmla="*/ 155527 h 1038862"/>
                    <a:gd name="connsiteX250" fmla="*/ 2055851 w 2259925"/>
                    <a:gd name="connsiteY250" fmla="*/ 161035 h 1038862"/>
                    <a:gd name="connsiteX251" fmla="*/ 2030816 w 2259925"/>
                    <a:gd name="connsiteY251" fmla="*/ 203724 h 1038862"/>
                    <a:gd name="connsiteX252" fmla="*/ 1975181 w 2259925"/>
                    <a:gd name="connsiteY252" fmla="*/ 223002 h 1038862"/>
                    <a:gd name="connsiteX253" fmla="*/ 1971009 w 2259925"/>
                    <a:gd name="connsiteY253" fmla="*/ 223002 h 1038862"/>
                    <a:gd name="connsiteX254" fmla="*/ 1958491 w 2259925"/>
                    <a:gd name="connsiteY254" fmla="*/ 217494 h 1038862"/>
                    <a:gd name="connsiteX255" fmla="*/ 1959882 w 2259925"/>
                    <a:gd name="connsiteY255" fmla="*/ 200970 h 1038862"/>
                    <a:gd name="connsiteX256" fmla="*/ 1986308 w 2259925"/>
                    <a:gd name="connsiteY256" fmla="*/ 169298 h 1038862"/>
                    <a:gd name="connsiteX257" fmla="*/ 2012734 w 2259925"/>
                    <a:gd name="connsiteY257" fmla="*/ 123855 h 1038862"/>
                    <a:gd name="connsiteX258" fmla="*/ 2026643 w 2259925"/>
                    <a:gd name="connsiteY258" fmla="*/ 116970 h 1038862"/>
                    <a:gd name="connsiteX259" fmla="*/ 1998723 w 2259925"/>
                    <a:gd name="connsiteY259" fmla="*/ 59433 h 1038862"/>
                    <a:gd name="connsiteX260" fmla="*/ 2043182 w 2259925"/>
                    <a:gd name="connsiteY260" fmla="*/ 74502 h 1038862"/>
                    <a:gd name="connsiteX261" fmla="*/ 2052907 w 2259925"/>
                    <a:gd name="connsiteY261" fmla="*/ 86831 h 1038862"/>
                    <a:gd name="connsiteX262" fmla="*/ 2043182 w 2259925"/>
                    <a:gd name="connsiteY262" fmla="*/ 100531 h 1038862"/>
                    <a:gd name="connsiteX263" fmla="*/ 2009838 w 2259925"/>
                    <a:gd name="connsiteY263" fmla="*/ 115600 h 1038862"/>
                    <a:gd name="connsiteX264" fmla="*/ 2004280 w 2259925"/>
                    <a:gd name="connsiteY264" fmla="*/ 116970 h 1038862"/>
                    <a:gd name="connsiteX265" fmla="*/ 1998723 w 2259925"/>
                    <a:gd name="connsiteY265" fmla="*/ 115600 h 1038862"/>
                    <a:gd name="connsiteX266" fmla="*/ 1990387 w 2259925"/>
                    <a:gd name="connsiteY266" fmla="*/ 106010 h 1038862"/>
                    <a:gd name="connsiteX267" fmla="*/ 1980661 w 2259925"/>
                    <a:gd name="connsiteY267" fmla="*/ 77242 h 1038862"/>
                    <a:gd name="connsiteX268" fmla="*/ 1984829 w 2259925"/>
                    <a:gd name="connsiteY268" fmla="*/ 63542 h 1038862"/>
                    <a:gd name="connsiteX269" fmla="*/ 1998723 w 2259925"/>
                    <a:gd name="connsiteY269" fmla="*/ 59433 h 1038862"/>
                    <a:gd name="connsiteX270" fmla="*/ 365788 w 2259925"/>
                    <a:gd name="connsiteY270" fmla="*/ 1938 h 1038862"/>
                    <a:gd name="connsiteX271" fmla="*/ 371303 w 2259925"/>
                    <a:gd name="connsiteY271" fmla="*/ 20020 h 1038862"/>
                    <a:gd name="connsiteX272" fmla="*/ 365788 w 2259925"/>
                    <a:gd name="connsiteY272" fmla="*/ 31147 h 1038862"/>
                    <a:gd name="connsiteX273" fmla="*/ 371303 w 2259925"/>
                    <a:gd name="connsiteY273" fmla="*/ 42274 h 1038862"/>
                    <a:gd name="connsiteX274" fmla="*/ 371303 w 2259925"/>
                    <a:gd name="connsiteY274" fmla="*/ 49228 h 1038862"/>
                    <a:gd name="connsiteX275" fmla="*/ 312019 w 2259925"/>
                    <a:gd name="connsiteY275" fmla="*/ 49228 h 1038862"/>
                    <a:gd name="connsiteX276" fmla="*/ 310641 w 2259925"/>
                    <a:gd name="connsiteY276" fmla="*/ 45056 h 1038862"/>
                    <a:gd name="connsiteX277" fmla="*/ 316155 w 2259925"/>
                    <a:gd name="connsiteY277" fmla="*/ 29756 h 1038862"/>
                    <a:gd name="connsiteX278" fmla="*/ 349244 w 2259925"/>
                    <a:gd name="connsiteY278" fmla="*/ 3329 h 1038862"/>
                    <a:gd name="connsiteX279" fmla="*/ 365788 w 2259925"/>
                    <a:gd name="connsiteY279" fmla="*/ 1938 h 1038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Lst>
                  <a:rect l="l" t="t" r="r" b="b"/>
                  <a:pathLst>
                    <a:path w="2259925" h="1038862">
                      <a:moveTo>
                        <a:pt x="1974262" y="960697"/>
                      </a:moveTo>
                      <a:cubicBezTo>
                        <a:pt x="1976913" y="962056"/>
                        <a:pt x="1987516" y="962056"/>
                        <a:pt x="1995469" y="963415"/>
                      </a:cubicBezTo>
                      <a:cubicBezTo>
                        <a:pt x="2000770" y="963415"/>
                        <a:pt x="2004747" y="967494"/>
                        <a:pt x="2006072" y="972931"/>
                      </a:cubicBezTo>
                      <a:cubicBezTo>
                        <a:pt x="2008723" y="978369"/>
                        <a:pt x="2007397" y="983806"/>
                        <a:pt x="2003421" y="987884"/>
                      </a:cubicBezTo>
                      <a:cubicBezTo>
                        <a:pt x="1983540" y="1008275"/>
                        <a:pt x="1983540" y="1008275"/>
                        <a:pt x="1983540" y="1008275"/>
                      </a:cubicBezTo>
                      <a:cubicBezTo>
                        <a:pt x="1980889" y="1010994"/>
                        <a:pt x="1976913" y="1012353"/>
                        <a:pt x="1972937" y="1012353"/>
                      </a:cubicBezTo>
                      <a:cubicBezTo>
                        <a:pt x="1971612" y="1012353"/>
                        <a:pt x="1970286" y="1012353"/>
                        <a:pt x="1968961" y="1010994"/>
                      </a:cubicBezTo>
                      <a:cubicBezTo>
                        <a:pt x="1964985" y="1009634"/>
                        <a:pt x="1961008" y="1005556"/>
                        <a:pt x="1959683" y="1000119"/>
                      </a:cubicBezTo>
                      <a:cubicBezTo>
                        <a:pt x="1955707" y="977009"/>
                        <a:pt x="1955707" y="977009"/>
                        <a:pt x="1955707" y="977009"/>
                      </a:cubicBezTo>
                      <a:cubicBezTo>
                        <a:pt x="1955707" y="971572"/>
                        <a:pt x="1957032" y="966134"/>
                        <a:pt x="1961008" y="963415"/>
                      </a:cubicBezTo>
                      <a:cubicBezTo>
                        <a:pt x="1964985" y="960697"/>
                        <a:pt x="1970286" y="959337"/>
                        <a:pt x="1974262" y="960697"/>
                      </a:cubicBezTo>
                      <a:close/>
                      <a:moveTo>
                        <a:pt x="2161818" y="954802"/>
                      </a:moveTo>
                      <a:cubicBezTo>
                        <a:pt x="2165852" y="956158"/>
                        <a:pt x="2168541" y="958869"/>
                        <a:pt x="2169886" y="962937"/>
                      </a:cubicBezTo>
                      <a:cubicBezTo>
                        <a:pt x="2173920" y="979207"/>
                        <a:pt x="2173920" y="979207"/>
                        <a:pt x="2173920" y="979207"/>
                      </a:cubicBezTo>
                      <a:cubicBezTo>
                        <a:pt x="2176609" y="984630"/>
                        <a:pt x="2173920" y="992765"/>
                        <a:pt x="2167197" y="995476"/>
                      </a:cubicBezTo>
                      <a:cubicBezTo>
                        <a:pt x="2074419" y="1037506"/>
                        <a:pt x="2074419" y="1037506"/>
                        <a:pt x="2074419" y="1037506"/>
                      </a:cubicBezTo>
                      <a:cubicBezTo>
                        <a:pt x="2073074" y="1038862"/>
                        <a:pt x="2070385" y="1038862"/>
                        <a:pt x="2069040" y="1038862"/>
                      </a:cubicBezTo>
                      <a:cubicBezTo>
                        <a:pt x="2063662" y="1038862"/>
                        <a:pt x="2059628" y="1036151"/>
                        <a:pt x="2056939" y="1032083"/>
                      </a:cubicBezTo>
                      <a:cubicBezTo>
                        <a:pt x="2052905" y="1025304"/>
                        <a:pt x="2055594" y="1017169"/>
                        <a:pt x="2060973" y="1013102"/>
                      </a:cubicBezTo>
                      <a:cubicBezTo>
                        <a:pt x="2149717" y="956158"/>
                        <a:pt x="2149717" y="956158"/>
                        <a:pt x="2149717" y="956158"/>
                      </a:cubicBezTo>
                      <a:cubicBezTo>
                        <a:pt x="2152406" y="953446"/>
                        <a:pt x="2157785" y="953446"/>
                        <a:pt x="2161818" y="954802"/>
                      </a:cubicBezTo>
                      <a:close/>
                      <a:moveTo>
                        <a:pt x="2226681" y="892949"/>
                      </a:moveTo>
                      <a:cubicBezTo>
                        <a:pt x="2232036" y="892949"/>
                        <a:pt x="2237392" y="897016"/>
                        <a:pt x="2238730" y="902439"/>
                      </a:cubicBezTo>
                      <a:cubicBezTo>
                        <a:pt x="2242747" y="917353"/>
                        <a:pt x="2242747" y="917353"/>
                        <a:pt x="2242747" y="917353"/>
                      </a:cubicBezTo>
                      <a:cubicBezTo>
                        <a:pt x="2248102" y="917353"/>
                        <a:pt x="2252119" y="921421"/>
                        <a:pt x="2254796" y="926844"/>
                      </a:cubicBezTo>
                      <a:cubicBezTo>
                        <a:pt x="2256135" y="932267"/>
                        <a:pt x="2254796" y="939046"/>
                        <a:pt x="2249441" y="943114"/>
                      </a:cubicBezTo>
                      <a:cubicBezTo>
                        <a:pt x="2205260" y="974298"/>
                        <a:pt x="2205260" y="974298"/>
                        <a:pt x="2205260" y="974298"/>
                      </a:cubicBezTo>
                      <a:cubicBezTo>
                        <a:pt x="2202582" y="975653"/>
                        <a:pt x="2199905" y="977009"/>
                        <a:pt x="2197227" y="977009"/>
                      </a:cubicBezTo>
                      <a:cubicBezTo>
                        <a:pt x="2194549" y="977009"/>
                        <a:pt x="2190533" y="975653"/>
                        <a:pt x="2189194" y="974298"/>
                      </a:cubicBezTo>
                      <a:cubicBezTo>
                        <a:pt x="2183839" y="970230"/>
                        <a:pt x="2182500" y="963451"/>
                        <a:pt x="2185178" y="956672"/>
                      </a:cubicBezTo>
                      <a:cubicBezTo>
                        <a:pt x="2213293" y="899728"/>
                        <a:pt x="2213293" y="899728"/>
                        <a:pt x="2213293" y="899728"/>
                      </a:cubicBezTo>
                      <a:cubicBezTo>
                        <a:pt x="2214632" y="894304"/>
                        <a:pt x="2221326" y="891593"/>
                        <a:pt x="2226681" y="892949"/>
                      </a:cubicBezTo>
                      <a:close/>
                      <a:moveTo>
                        <a:pt x="1932483" y="653021"/>
                      </a:moveTo>
                      <a:cubicBezTo>
                        <a:pt x="1984111" y="657093"/>
                        <a:pt x="1984111" y="657093"/>
                        <a:pt x="1984111" y="657093"/>
                      </a:cubicBezTo>
                      <a:cubicBezTo>
                        <a:pt x="1988187" y="658450"/>
                        <a:pt x="1992263" y="659807"/>
                        <a:pt x="1993621" y="663879"/>
                      </a:cubicBezTo>
                      <a:cubicBezTo>
                        <a:pt x="1996338" y="667951"/>
                        <a:pt x="1997697" y="672023"/>
                        <a:pt x="1996338" y="676095"/>
                      </a:cubicBezTo>
                      <a:cubicBezTo>
                        <a:pt x="1992263" y="685596"/>
                        <a:pt x="1992263" y="685596"/>
                        <a:pt x="1992263" y="685596"/>
                      </a:cubicBezTo>
                      <a:cubicBezTo>
                        <a:pt x="2011283" y="692382"/>
                        <a:pt x="2011283" y="692382"/>
                        <a:pt x="2011283" y="692382"/>
                      </a:cubicBezTo>
                      <a:cubicBezTo>
                        <a:pt x="2028946" y="659807"/>
                        <a:pt x="2028946" y="659807"/>
                        <a:pt x="2028946" y="659807"/>
                      </a:cubicBezTo>
                      <a:cubicBezTo>
                        <a:pt x="2031663" y="655735"/>
                        <a:pt x="2035739" y="654378"/>
                        <a:pt x="2039815" y="653021"/>
                      </a:cubicBezTo>
                      <a:cubicBezTo>
                        <a:pt x="2043890" y="653021"/>
                        <a:pt x="2047966" y="653021"/>
                        <a:pt x="2050684" y="657093"/>
                      </a:cubicBezTo>
                      <a:cubicBezTo>
                        <a:pt x="2073780" y="677452"/>
                        <a:pt x="2073780" y="677452"/>
                        <a:pt x="2073780" y="677452"/>
                      </a:cubicBezTo>
                      <a:cubicBezTo>
                        <a:pt x="2076498" y="678809"/>
                        <a:pt x="2077856" y="681524"/>
                        <a:pt x="2079215" y="684239"/>
                      </a:cubicBezTo>
                      <a:cubicBezTo>
                        <a:pt x="2088725" y="734459"/>
                        <a:pt x="2088725" y="734459"/>
                        <a:pt x="2088725" y="734459"/>
                      </a:cubicBezTo>
                      <a:cubicBezTo>
                        <a:pt x="2125408" y="791465"/>
                        <a:pt x="2125408" y="791465"/>
                        <a:pt x="2125408" y="791465"/>
                      </a:cubicBezTo>
                      <a:cubicBezTo>
                        <a:pt x="2128126" y="795537"/>
                        <a:pt x="2129484" y="800966"/>
                        <a:pt x="2126767" y="806396"/>
                      </a:cubicBezTo>
                      <a:cubicBezTo>
                        <a:pt x="2087367" y="883762"/>
                        <a:pt x="2087367" y="883762"/>
                        <a:pt x="2087367" y="883762"/>
                      </a:cubicBezTo>
                      <a:cubicBezTo>
                        <a:pt x="2086008" y="885119"/>
                        <a:pt x="2084649" y="886476"/>
                        <a:pt x="2083291" y="887834"/>
                      </a:cubicBezTo>
                      <a:cubicBezTo>
                        <a:pt x="2034380" y="929910"/>
                        <a:pt x="2034380" y="929910"/>
                        <a:pt x="2034380" y="929910"/>
                      </a:cubicBezTo>
                      <a:cubicBezTo>
                        <a:pt x="2033021" y="931268"/>
                        <a:pt x="2031663" y="931268"/>
                        <a:pt x="2028946" y="932625"/>
                      </a:cubicBezTo>
                      <a:cubicBezTo>
                        <a:pt x="1982752" y="947555"/>
                        <a:pt x="1982752" y="947555"/>
                        <a:pt x="1982752" y="947555"/>
                      </a:cubicBezTo>
                      <a:cubicBezTo>
                        <a:pt x="1981394" y="947555"/>
                        <a:pt x="1980035" y="947555"/>
                        <a:pt x="1978676" y="947555"/>
                      </a:cubicBezTo>
                      <a:cubicBezTo>
                        <a:pt x="1977318" y="947555"/>
                        <a:pt x="1974600" y="947555"/>
                        <a:pt x="1973242" y="946198"/>
                      </a:cubicBezTo>
                      <a:cubicBezTo>
                        <a:pt x="1946069" y="935340"/>
                        <a:pt x="1935200" y="928553"/>
                        <a:pt x="1933841" y="919052"/>
                      </a:cubicBezTo>
                      <a:cubicBezTo>
                        <a:pt x="1931124" y="914980"/>
                        <a:pt x="1924331" y="902764"/>
                        <a:pt x="1917538" y="891905"/>
                      </a:cubicBezTo>
                      <a:cubicBezTo>
                        <a:pt x="1883572" y="864759"/>
                        <a:pt x="1883572" y="864759"/>
                        <a:pt x="1883572" y="864759"/>
                      </a:cubicBezTo>
                      <a:cubicBezTo>
                        <a:pt x="1814282" y="900050"/>
                        <a:pt x="1814282" y="900050"/>
                        <a:pt x="1814282" y="900050"/>
                      </a:cubicBezTo>
                      <a:cubicBezTo>
                        <a:pt x="1812923" y="901407"/>
                        <a:pt x="1811565" y="901407"/>
                        <a:pt x="1808847" y="901407"/>
                      </a:cubicBezTo>
                      <a:cubicBezTo>
                        <a:pt x="1740916" y="905479"/>
                        <a:pt x="1740916" y="905479"/>
                        <a:pt x="1740916" y="905479"/>
                      </a:cubicBezTo>
                      <a:cubicBezTo>
                        <a:pt x="1735481" y="905479"/>
                        <a:pt x="1731405" y="902764"/>
                        <a:pt x="1728688" y="898692"/>
                      </a:cubicBezTo>
                      <a:cubicBezTo>
                        <a:pt x="1725971" y="894621"/>
                        <a:pt x="1725971" y="889191"/>
                        <a:pt x="1727330" y="885119"/>
                      </a:cubicBezTo>
                      <a:cubicBezTo>
                        <a:pt x="1736840" y="867474"/>
                        <a:pt x="1736840" y="867474"/>
                        <a:pt x="1736840" y="867474"/>
                      </a:cubicBezTo>
                      <a:cubicBezTo>
                        <a:pt x="1743633" y="762962"/>
                        <a:pt x="1743633" y="762962"/>
                        <a:pt x="1743633" y="762962"/>
                      </a:cubicBezTo>
                      <a:cubicBezTo>
                        <a:pt x="1743633" y="756176"/>
                        <a:pt x="1747709" y="752104"/>
                        <a:pt x="1754502" y="750746"/>
                      </a:cubicBezTo>
                      <a:cubicBezTo>
                        <a:pt x="1810206" y="735816"/>
                        <a:pt x="1810206" y="735816"/>
                        <a:pt x="1810206" y="735816"/>
                      </a:cubicBezTo>
                      <a:cubicBezTo>
                        <a:pt x="1827868" y="716814"/>
                        <a:pt x="1827868" y="716814"/>
                        <a:pt x="1827868" y="716814"/>
                      </a:cubicBezTo>
                      <a:cubicBezTo>
                        <a:pt x="1827868" y="716814"/>
                        <a:pt x="1827868" y="715457"/>
                        <a:pt x="1829227" y="715457"/>
                      </a:cubicBezTo>
                      <a:cubicBezTo>
                        <a:pt x="1882213" y="676095"/>
                        <a:pt x="1882213" y="676095"/>
                        <a:pt x="1882213" y="676095"/>
                      </a:cubicBezTo>
                      <a:cubicBezTo>
                        <a:pt x="1886289" y="672023"/>
                        <a:pt x="1891724" y="672023"/>
                        <a:pt x="1897158" y="674738"/>
                      </a:cubicBezTo>
                      <a:cubicBezTo>
                        <a:pt x="1909386" y="681524"/>
                        <a:pt x="1909386" y="681524"/>
                        <a:pt x="1909386" y="681524"/>
                      </a:cubicBezTo>
                      <a:cubicBezTo>
                        <a:pt x="1917538" y="661165"/>
                        <a:pt x="1917538" y="661165"/>
                        <a:pt x="1917538" y="661165"/>
                      </a:cubicBezTo>
                      <a:cubicBezTo>
                        <a:pt x="1920255" y="655735"/>
                        <a:pt x="1925689" y="653021"/>
                        <a:pt x="1932483" y="653021"/>
                      </a:cubicBezTo>
                      <a:close/>
                      <a:moveTo>
                        <a:pt x="1240163" y="639645"/>
                      </a:moveTo>
                      <a:cubicBezTo>
                        <a:pt x="1245456" y="640995"/>
                        <a:pt x="1248103" y="645045"/>
                        <a:pt x="1249426" y="650445"/>
                      </a:cubicBezTo>
                      <a:cubicBezTo>
                        <a:pt x="1254719" y="677444"/>
                        <a:pt x="1254719" y="677444"/>
                        <a:pt x="1254719" y="677444"/>
                      </a:cubicBezTo>
                      <a:cubicBezTo>
                        <a:pt x="1254719" y="680144"/>
                        <a:pt x="1254719" y="681494"/>
                        <a:pt x="1253396" y="684194"/>
                      </a:cubicBezTo>
                      <a:cubicBezTo>
                        <a:pt x="1220314" y="790841"/>
                        <a:pt x="1220314" y="790841"/>
                        <a:pt x="1220314" y="790841"/>
                      </a:cubicBezTo>
                      <a:cubicBezTo>
                        <a:pt x="1218990" y="794890"/>
                        <a:pt x="1216344" y="798940"/>
                        <a:pt x="1212374" y="800290"/>
                      </a:cubicBezTo>
                      <a:cubicBezTo>
                        <a:pt x="1209727" y="800290"/>
                        <a:pt x="1208404" y="800290"/>
                        <a:pt x="1207081" y="800290"/>
                      </a:cubicBezTo>
                      <a:cubicBezTo>
                        <a:pt x="1204434" y="800290"/>
                        <a:pt x="1201788" y="800290"/>
                        <a:pt x="1200464" y="798940"/>
                      </a:cubicBezTo>
                      <a:cubicBezTo>
                        <a:pt x="1171352" y="780041"/>
                        <a:pt x="1171352" y="780041"/>
                        <a:pt x="1171352" y="780041"/>
                      </a:cubicBezTo>
                      <a:cubicBezTo>
                        <a:pt x="1166059" y="777341"/>
                        <a:pt x="1163412" y="769241"/>
                        <a:pt x="1167382" y="762491"/>
                      </a:cubicBezTo>
                      <a:cubicBezTo>
                        <a:pt x="1173998" y="747642"/>
                        <a:pt x="1173998" y="747642"/>
                        <a:pt x="1173998" y="747642"/>
                      </a:cubicBezTo>
                      <a:cubicBezTo>
                        <a:pt x="1177968" y="708493"/>
                        <a:pt x="1177968" y="708493"/>
                        <a:pt x="1177968" y="708493"/>
                      </a:cubicBezTo>
                      <a:cubicBezTo>
                        <a:pt x="1177968" y="707143"/>
                        <a:pt x="1179292" y="704443"/>
                        <a:pt x="1180615" y="703093"/>
                      </a:cubicBezTo>
                      <a:cubicBezTo>
                        <a:pt x="1193848" y="681494"/>
                        <a:pt x="1193848" y="681494"/>
                        <a:pt x="1193848" y="681494"/>
                      </a:cubicBezTo>
                      <a:cubicBezTo>
                        <a:pt x="1195171" y="680144"/>
                        <a:pt x="1195171" y="680144"/>
                        <a:pt x="1195171" y="680144"/>
                      </a:cubicBezTo>
                      <a:cubicBezTo>
                        <a:pt x="1225607" y="643695"/>
                        <a:pt x="1225607" y="643695"/>
                        <a:pt x="1225607" y="643695"/>
                      </a:cubicBezTo>
                      <a:cubicBezTo>
                        <a:pt x="1229577" y="639645"/>
                        <a:pt x="1234870" y="638295"/>
                        <a:pt x="1240163" y="639645"/>
                      </a:cubicBezTo>
                      <a:close/>
                      <a:moveTo>
                        <a:pt x="1873160" y="595523"/>
                      </a:moveTo>
                      <a:cubicBezTo>
                        <a:pt x="1892106" y="598340"/>
                        <a:pt x="1892106" y="598340"/>
                        <a:pt x="1892106" y="598340"/>
                      </a:cubicBezTo>
                      <a:cubicBezTo>
                        <a:pt x="1900226" y="598340"/>
                        <a:pt x="1905639" y="606793"/>
                        <a:pt x="1904286" y="613836"/>
                      </a:cubicBezTo>
                      <a:cubicBezTo>
                        <a:pt x="1904286" y="620879"/>
                        <a:pt x="1897519" y="626514"/>
                        <a:pt x="1890753" y="626514"/>
                      </a:cubicBezTo>
                      <a:cubicBezTo>
                        <a:pt x="1890753" y="626514"/>
                        <a:pt x="1889399" y="626514"/>
                        <a:pt x="1889399" y="626514"/>
                      </a:cubicBezTo>
                      <a:cubicBezTo>
                        <a:pt x="1869100" y="623697"/>
                        <a:pt x="1869100" y="623697"/>
                        <a:pt x="1869100" y="623697"/>
                      </a:cubicBezTo>
                      <a:cubicBezTo>
                        <a:pt x="1860980" y="622288"/>
                        <a:pt x="1855567" y="615245"/>
                        <a:pt x="1856920" y="608201"/>
                      </a:cubicBezTo>
                      <a:cubicBezTo>
                        <a:pt x="1858273" y="599749"/>
                        <a:pt x="1865040" y="594114"/>
                        <a:pt x="1873160" y="595523"/>
                      </a:cubicBezTo>
                      <a:close/>
                      <a:moveTo>
                        <a:pt x="1786237" y="576258"/>
                      </a:moveTo>
                      <a:cubicBezTo>
                        <a:pt x="1843331" y="590064"/>
                        <a:pt x="1843331" y="590064"/>
                        <a:pt x="1843331" y="590064"/>
                      </a:cubicBezTo>
                      <a:cubicBezTo>
                        <a:pt x="1851488" y="591445"/>
                        <a:pt x="1855566" y="599729"/>
                        <a:pt x="1854206" y="606632"/>
                      </a:cubicBezTo>
                      <a:cubicBezTo>
                        <a:pt x="1852847" y="613535"/>
                        <a:pt x="1846050" y="617677"/>
                        <a:pt x="1840613" y="617677"/>
                      </a:cubicBezTo>
                      <a:cubicBezTo>
                        <a:pt x="1839253" y="617677"/>
                        <a:pt x="1837894" y="617677"/>
                        <a:pt x="1836534" y="617677"/>
                      </a:cubicBezTo>
                      <a:cubicBezTo>
                        <a:pt x="1779440" y="603871"/>
                        <a:pt x="1779440" y="603871"/>
                        <a:pt x="1779440" y="603871"/>
                      </a:cubicBezTo>
                      <a:cubicBezTo>
                        <a:pt x="1771284" y="601109"/>
                        <a:pt x="1767206" y="594206"/>
                        <a:pt x="1768565" y="585922"/>
                      </a:cubicBezTo>
                      <a:cubicBezTo>
                        <a:pt x="1771284" y="579019"/>
                        <a:pt x="1778081" y="573496"/>
                        <a:pt x="1786237" y="576258"/>
                      </a:cubicBezTo>
                      <a:close/>
                      <a:moveTo>
                        <a:pt x="2161884" y="536749"/>
                      </a:moveTo>
                      <a:cubicBezTo>
                        <a:pt x="2165522" y="536578"/>
                        <a:pt x="2169334" y="537948"/>
                        <a:pt x="2172106" y="540687"/>
                      </a:cubicBezTo>
                      <a:cubicBezTo>
                        <a:pt x="2187353" y="553017"/>
                        <a:pt x="2187353" y="553017"/>
                        <a:pt x="2187353" y="553017"/>
                      </a:cubicBezTo>
                      <a:cubicBezTo>
                        <a:pt x="2192897" y="557127"/>
                        <a:pt x="2194283" y="563976"/>
                        <a:pt x="2190125" y="570826"/>
                      </a:cubicBezTo>
                      <a:lnTo>
                        <a:pt x="2186633" y="577154"/>
                      </a:lnTo>
                      <a:lnTo>
                        <a:pt x="2196384" y="571875"/>
                      </a:lnTo>
                      <a:cubicBezTo>
                        <a:pt x="2199983" y="571544"/>
                        <a:pt x="2203753" y="572536"/>
                        <a:pt x="2207181" y="574519"/>
                      </a:cubicBezTo>
                      <a:cubicBezTo>
                        <a:pt x="2253799" y="611547"/>
                        <a:pt x="2253799" y="611547"/>
                        <a:pt x="2253799" y="611547"/>
                      </a:cubicBezTo>
                      <a:cubicBezTo>
                        <a:pt x="2260655" y="615514"/>
                        <a:pt x="2262026" y="624771"/>
                        <a:pt x="2256542" y="630061"/>
                      </a:cubicBezTo>
                      <a:cubicBezTo>
                        <a:pt x="2253799" y="634028"/>
                        <a:pt x="2249686" y="635350"/>
                        <a:pt x="2245573" y="635350"/>
                      </a:cubicBezTo>
                      <a:cubicBezTo>
                        <a:pt x="2242830" y="635350"/>
                        <a:pt x="2240088" y="634028"/>
                        <a:pt x="2237346" y="632705"/>
                      </a:cubicBezTo>
                      <a:cubicBezTo>
                        <a:pt x="2189357" y="595678"/>
                        <a:pt x="2189357" y="595678"/>
                        <a:pt x="2189357" y="595678"/>
                      </a:cubicBezTo>
                      <a:cubicBezTo>
                        <a:pt x="2186614" y="593695"/>
                        <a:pt x="2184900" y="590388"/>
                        <a:pt x="2184386" y="586917"/>
                      </a:cubicBezTo>
                      <a:lnTo>
                        <a:pt x="2186605" y="577204"/>
                      </a:lnTo>
                      <a:lnTo>
                        <a:pt x="2182848" y="584012"/>
                      </a:lnTo>
                      <a:cubicBezTo>
                        <a:pt x="2181808" y="585896"/>
                        <a:pt x="2181808" y="585896"/>
                        <a:pt x="2181808" y="585896"/>
                      </a:cubicBezTo>
                      <a:cubicBezTo>
                        <a:pt x="2179036" y="591375"/>
                        <a:pt x="2173492" y="594115"/>
                        <a:pt x="2169334" y="594115"/>
                      </a:cubicBezTo>
                      <a:cubicBezTo>
                        <a:pt x="2166562" y="594115"/>
                        <a:pt x="2163790" y="592745"/>
                        <a:pt x="2162404" y="591375"/>
                      </a:cubicBezTo>
                      <a:cubicBezTo>
                        <a:pt x="2155473" y="588636"/>
                        <a:pt x="2152701" y="579046"/>
                        <a:pt x="2156859" y="572196"/>
                      </a:cubicBezTo>
                      <a:cubicBezTo>
                        <a:pt x="2159631" y="566716"/>
                        <a:pt x="2159631" y="566716"/>
                        <a:pt x="2159631" y="566716"/>
                      </a:cubicBezTo>
                      <a:cubicBezTo>
                        <a:pt x="2154087" y="561236"/>
                        <a:pt x="2154087" y="561236"/>
                        <a:pt x="2154087" y="561236"/>
                      </a:cubicBezTo>
                      <a:cubicBezTo>
                        <a:pt x="2147157" y="555757"/>
                        <a:pt x="2147157" y="547537"/>
                        <a:pt x="2152701" y="542057"/>
                      </a:cubicBezTo>
                      <a:cubicBezTo>
                        <a:pt x="2154780" y="538633"/>
                        <a:pt x="2158245" y="536920"/>
                        <a:pt x="2161884" y="536749"/>
                      </a:cubicBezTo>
                      <a:close/>
                      <a:moveTo>
                        <a:pt x="2000032" y="518887"/>
                      </a:moveTo>
                      <a:cubicBezTo>
                        <a:pt x="2005514" y="517535"/>
                        <a:pt x="2010995" y="518887"/>
                        <a:pt x="2013736" y="522945"/>
                      </a:cubicBezTo>
                      <a:cubicBezTo>
                        <a:pt x="2024700" y="537822"/>
                        <a:pt x="2024700" y="537822"/>
                        <a:pt x="2024700" y="537822"/>
                      </a:cubicBezTo>
                      <a:cubicBezTo>
                        <a:pt x="2039774" y="531059"/>
                        <a:pt x="2039774" y="531059"/>
                        <a:pt x="2039774" y="531059"/>
                      </a:cubicBezTo>
                      <a:cubicBezTo>
                        <a:pt x="2043885" y="529707"/>
                        <a:pt x="2047997" y="529707"/>
                        <a:pt x="2052108" y="531059"/>
                      </a:cubicBezTo>
                      <a:cubicBezTo>
                        <a:pt x="2128851" y="570281"/>
                        <a:pt x="2128851" y="570281"/>
                        <a:pt x="2128851" y="570281"/>
                      </a:cubicBezTo>
                      <a:cubicBezTo>
                        <a:pt x="2130221" y="570281"/>
                        <a:pt x="2131592" y="571634"/>
                        <a:pt x="2132962" y="574339"/>
                      </a:cubicBezTo>
                      <a:cubicBezTo>
                        <a:pt x="2175445" y="628437"/>
                        <a:pt x="2175445" y="628437"/>
                        <a:pt x="2175445" y="628437"/>
                      </a:cubicBezTo>
                      <a:cubicBezTo>
                        <a:pt x="2179556" y="633847"/>
                        <a:pt x="2178185" y="640609"/>
                        <a:pt x="2174074" y="646019"/>
                      </a:cubicBezTo>
                      <a:cubicBezTo>
                        <a:pt x="2171333" y="648724"/>
                        <a:pt x="2167222" y="650076"/>
                        <a:pt x="2163111" y="650076"/>
                      </a:cubicBezTo>
                      <a:cubicBezTo>
                        <a:pt x="2160370" y="650076"/>
                        <a:pt x="2157629" y="650076"/>
                        <a:pt x="2156259" y="647371"/>
                      </a:cubicBezTo>
                      <a:cubicBezTo>
                        <a:pt x="2104183" y="613560"/>
                        <a:pt x="2104183" y="613560"/>
                        <a:pt x="2104183" y="613560"/>
                      </a:cubicBezTo>
                      <a:cubicBezTo>
                        <a:pt x="2093220" y="624380"/>
                        <a:pt x="2093220" y="624380"/>
                        <a:pt x="2093220" y="624380"/>
                      </a:cubicBezTo>
                      <a:cubicBezTo>
                        <a:pt x="2089109" y="628437"/>
                        <a:pt x="2082257" y="629789"/>
                        <a:pt x="2076775" y="627084"/>
                      </a:cubicBezTo>
                      <a:cubicBezTo>
                        <a:pt x="2038404" y="608150"/>
                        <a:pt x="2038404" y="608150"/>
                        <a:pt x="2038404" y="608150"/>
                      </a:cubicBezTo>
                      <a:cubicBezTo>
                        <a:pt x="2032922" y="605445"/>
                        <a:pt x="2028811" y="598683"/>
                        <a:pt x="2030181" y="593273"/>
                      </a:cubicBezTo>
                      <a:cubicBezTo>
                        <a:pt x="2031552" y="589216"/>
                        <a:pt x="2031552" y="589216"/>
                        <a:pt x="2031552" y="589216"/>
                      </a:cubicBezTo>
                      <a:cubicBezTo>
                        <a:pt x="1991810" y="572986"/>
                        <a:pt x="1991810" y="572986"/>
                        <a:pt x="1991810" y="572986"/>
                      </a:cubicBezTo>
                      <a:cubicBezTo>
                        <a:pt x="1984958" y="570281"/>
                        <a:pt x="1982217" y="563518"/>
                        <a:pt x="1983587" y="556756"/>
                      </a:cubicBezTo>
                      <a:cubicBezTo>
                        <a:pt x="1989069" y="529707"/>
                        <a:pt x="1989069" y="529707"/>
                        <a:pt x="1989069" y="529707"/>
                      </a:cubicBezTo>
                      <a:cubicBezTo>
                        <a:pt x="1990439" y="524297"/>
                        <a:pt x="1994551" y="520240"/>
                        <a:pt x="2000032" y="518887"/>
                      </a:cubicBezTo>
                      <a:close/>
                      <a:moveTo>
                        <a:pt x="1925562" y="502808"/>
                      </a:moveTo>
                      <a:cubicBezTo>
                        <a:pt x="1947738" y="502808"/>
                        <a:pt x="1947738" y="502808"/>
                        <a:pt x="1947738" y="502808"/>
                      </a:cubicBezTo>
                      <a:cubicBezTo>
                        <a:pt x="1954669" y="502808"/>
                        <a:pt x="1961599" y="509626"/>
                        <a:pt x="1961599" y="516444"/>
                      </a:cubicBezTo>
                      <a:cubicBezTo>
                        <a:pt x="1961599" y="524626"/>
                        <a:pt x="1954669" y="531444"/>
                        <a:pt x="1947738" y="531444"/>
                      </a:cubicBezTo>
                      <a:cubicBezTo>
                        <a:pt x="1935264" y="531444"/>
                        <a:pt x="1935264" y="531444"/>
                        <a:pt x="1935264" y="531444"/>
                      </a:cubicBezTo>
                      <a:cubicBezTo>
                        <a:pt x="1920018" y="568261"/>
                        <a:pt x="1920018" y="568261"/>
                        <a:pt x="1920018" y="568261"/>
                      </a:cubicBezTo>
                      <a:cubicBezTo>
                        <a:pt x="1917246" y="573716"/>
                        <a:pt x="1911701" y="576443"/>
                        <a:pt x="1906157" y="576443"/>
                      </a:cubicBezTo>
                      <a:cubicBezTo>
                        <a:pt x="1904771" y="576443"/>
                        <a:pt x="1903385" y="576443"/>
                        <a:pt x="1900613" y="575080"/>
                      </a:cubicBezTo>
                      <a:cubicBezTo>
                        <a:pt x="1893683" y="572352"/>
                        <a:pt x="1890911" y="564170"/>
                        <a:pt x="1893683" y="557352"/>
                      </a:cubicBezTo>
                      <a:cubicBezTo>
                        <a:pt x="1911701" y="510989"/>
                        <a:pt x="1911701" y="510989"/>
                        <a:pt x="1911701" y="510989"/>
                      </a:cubicBezTo>
                      <a:cubicBezTo>
                        <a:pt x="1914474" y="506899"/>
                        <a:pt x="1920018" y="502808"/>
                        <a:pt x="1925562" y="502808"/>
                      </a:cubicBezTo>
                      <a:close/>
                      <a:moveTo>
                        <a:pt x="1690287" y="469187"/>
                      </a:moveTo>
                      <a:cubicBezTo>
                        <a:pt x="1693686" y="469531"/>
                        <a:pt x="1696744" y="470908"/>
                        <a:pt x="1698783" y="472973"/>
                      </a:cubicBezTo>
                      <a:cubicBezTo>
                        <a:pt x="1757237" y="534922"/>
                        <a:pt x="1757237" y="534922"/>
                        <a:pt x="1757237" y="534922"/>
                      </a:cubicBezTo>
                      <a:cubicBezTo>
                        <a:pt x="1759956" y="539052"/>
                        <a:pt x="1761315" y="543182"/>
                        <a:pt x="1761315" y="547311"/>
                      </a:cubicBezTo>
                      <a:cubicBezTo>
                        <a:pt x="1754518" y="583104"/>
                        <a:pt x="1754518" y="583104"/>
                        <a:pt x="1754518" y="583104"/>
                      </a:cubicBezTo>
                      <a:cubicBezTo>
                        <a:pt x="1753159" y="588611"/>
                        <a:pt x="1749081" y="592741"/>
                        <a:pt x="1743643" y="594117"/>
                      </a:cubicBezTo>
                      <a:cubicBezTo>
                        <a:pt x="1742284" y="594117"/>
                        <a:pt x="1740924" y="594117"/>
                        <a:pt x="1740924" y="594117"/>
                      </a:cubicBezTo>
                      <a:cubicBezTo>
                        <a:pt x="1736846" y="594117"/>
                        <a:pt x="1732768" y="592741"/>
                        <a:pt x="1730049" y="589987"/>
                      </a:cubicBezTo>
                      <a:cubicBezTo>
                        <a:pt x="1713737" y="572091"/>
                        <a:pt x="1713737" y="572091"/>
                        <a:pt x="1713737" y="572091"/>
                      </a:cubicBezTo>
                      <a:cubicBezTo>
                        <a:pt x="1712377" y="570714"/>
                        <a:pt x="1711018" y="569338"/>
                        <a:pt x="1709659" y="566584"/>
                      </a:cubicBezTo>
                      <a:cubicBezTo>
                        <a:pt x="1705580" y="551441"/>
                        <a:pt x="1698783" y="528038"/>
                        <a:pt x="1697424" y="522532"/>
                      </a:cubicBezTo>
                      <a:cubicBezTo>
                        <a:pt x="1694705" y="518402"/>
                        <a:pt x="1685190" y="503259"/>
                        <a:pt x="1677033" y="490869"/>
                      </a:cubicBezTo>
                      <a:cubicBezTo>
                        <a:pt x="1672955" y="485363"/>
                        <a:pt x="1674315" y="477103"/>
                        <a:pt x="1679752" y="471596"/>
                      </a:cubicBezTo>
                      <a:cubicBezTo>
                        <a:pt x="1683151" y="469531"/>
                        <a:pt x="1686889" y="468843"/>
                        <a:pt x="1690287" y="469187"/>
                      </a:cubicBezTo>
                      <a:close/>
                      <a:moveTo>
                        <a:pt x="1876320" y="438012"/>
                      </a:moveTo>
                      <a:cubicBezTo>
                        <a:pt x="1883091" y="438012"/>
                        <a:pt x="1887154" y="439390"/>
                        <a:pt x="1907467" y="468343"/>
                      </a:cubicBezTo>
                      <a:cubicBezTo>
                        <a:pt x="1910175" y="471100"/>
                        <a:pt x="1911529" y="476615"/>
                        <a:pt x="1910175" y="480751"/>
                      </a:cubicBezTo>
                      <a:cubicBezTo>
                        <a:pt x="1884445" y="557957"/>
                        <a:pt x="1884445" y="557957"/>
                        <a:pt x="1884445" y="557957"/>
                      </a:cubicBezTo>
                      <a:cubicBezTo>
                        <a:pt x="1883091" y="563471"/>
                        <a:pt x="1877675" y="567607"/>
                        <a:pt x="1870904" y="567607"/>
                      </a:cubicBezTo>
                      <a:cubicBezTo>
                        <a:pt x="1870904" y="567607"/>
                        <a:pt x="1869549" y="567607"/>
                        <a:pt x="1868195" y="567607"/>
                      </a:cubicBezTo>
                      <a:cubicBezTo>
                        <a:pt x="1815382" y="552442"/>
                        <a:pt x="1815382" y="552442"/>
                        <a:pt x="1815382" y="552442"/>
                      </a:cubicBezTo>
                      <a:cubicBezTo>
                        <a:pt x="1809965" y="552442"/>
                        <a:pt x="1807257" y="548306"/>
                        <a:pt x="1805903" y="544170"/>
                      </a:cubicBezTo>
                      <a:cubicBezTo>
                        <a:pt x="1795069" y="515218"/>
                        <a:pt x="1795069" y="515218"/>
                        <a:pt x="1795069" y="515218"/>
                      </a:cubicBezTo>
                      <a:cubicBezTo>
                        <a:pt x="1793715" y="511082"/>
                        <a:pt x="1793715" y="506946"/>
                        <a:pt x="1795069" y="504188"/>
                      </a:cubicBezTo>
                      <a:cubicBezTo>
                        <a:pt x="1796423" y="500052"/>
                        <a:pt x="1799132" y="497295"/>
                        <a:pt x="1803194" y="495916"/>
                      </a:cubicBezTo>
                      <a:cubicBezTo>
                        <a:pt x="1811320" y="493159"/>
                        <a:pt x="1820799" y="490402"/>
                        <a:pt x="1824861" y="487644"/>
                      </a:cubicBezTo>
                      <a:cubicBezTo>
                        <a:pt x="1828924" y="482130"/>
                        <a:pt x="1838403" y="471100"/>
                        <a:pt x="1843820" y="465585"/>
                      </a:cubicBezTo>
                      <a:cubicBezTo>
                        <a:pt x="1865487" y="439390"/>
                        <a:pt x="1869549" y="438012"/>
                        <a:pt x="1876320" y="438012"/>
                      </a:cubicBezTo>
                      <a:close/>
                      <a:moveTo>
                        <a:pt x="2043368" y="420340"/>
                      </a:moveTo>
                      <a:cubicBezTo>
                        <a:pt x="2051784" y="420340"/>
                        <a:pt x="2058796" y="427137"/>
                        <a:pt x="2058796" y="433934"/>
                      </a:cubicBezTo>
                      <a:cubicBezTo>
                        <a:pt x="2058796" y="442090"/>
                        <a:pt x="2058796" y="442090"/>
                        <a:pt x="2058796" y="442090"/>
                      </a:cubicBezTo>
                      <a:cubicBezTo>
                        <a:pt x="2058796" y="450246"/>
                        <a:pt x="2051784" y="455684"/>
                        <a:pt x="2043368" y="455684"/>
                      </a:cubicBezTo>
                      <a:cubicBezTo>
                        <a:pt x="2036356" y="455684"/>
                        <a:pt x="2029343" y="450246"/>
                        <a:pt x="2029343" y="442090"/>
                      </a:cubicBezTo>
                      <a:cubicBezTo>
                        <a:pt x="2029343" y="433934"/>
                        <a:pt x="2029343" y="433934"/>
                        <a:pt x="2029343" y="433934"/>
                      </a:cubicBezTo>
                      <a:cubicBezTo>
                        <a:pt x="2029343" y="427137"/>
                        <a:pt x="2036356" y="420340"/>
                        <a:pt x="2043368" y="420340"/>
                      </a:cubicBezTo>
                      <a:close/>
                      <a:moveTo>
                        <a:pt x="1953568" y="411331"/>
                      </a:moveTo>
                      <a:cubicBezTo>
                        <a:pt x="1958923" y="408559"/>
                        <a:pt x="1964278" y="408559"/>
                        <a:pt x="1969633" y="412717"/>
                      </a:cubicBezTo>
                      <a:cubicBezTo>
                        <a:pt x="1973650" y="415489"/>
                        <a:pt x="1976327" y="422419"/>
                        <a:pt x="1974988" y="427963"/>
                      </a:cubicBezTo>
                      <a:cubicBezTo>
                        <a:pt x="1962939" y="469545"/>
                        <a:pt x="1962939" y="469545"/>
                        <a:pt x="1962939" y="469545"/>
                      </a:cubicBezTo>
                      <a:cubicBezTo>
                        <a:pt x="1961600" y="473703"/>
                        <a:pt x="1957584" y="477861"/>
                        <a:pt x="1952229" y="479247"/>
                      </a:cubicBezTo>
                      <a:cubicBezTo>
                        <a:pt x="1952229" y="479247"/>
                        <a:pt x="1950890" y="479247"/>
                        <a:pt x="1949551" y="479247"/>
                      </a:cubicBezTo>
                      <a:cubicBezTo>
                        <a:pt x="1945535" y="479247"/>
                        <a:pt x="1941518" y="477861"/>
                        <a:pt x="1938841" y="475089"/>
                      </a:cubicBezTo>
                      <a:cubicBezTo>
                        <a:pt x="1921437" y="454298"/>
                        <a:pt x="1921437" y="454298"/>
                        <a:pt x="1921437" y="454298"/>
                      </a:cubicBezTo>
                      <a:cubicBezTo>
                        <a:pt x="1918759" y="451526"/>
                        <a:pt x="1917420" y="447368"/>
                        <a:pt x="1917420" y="443210"/>
                      </a:cubicBezTo>
                      <a:cubicBezTo>
                        <a:pt x="1918759" y="439052"/>
                        <a:pt x="1920098" y="434893"/>
                        <a:pt x="1924114" y="432121"/>
                      </a:cubicBezTo>
                      <a:cubicBezTo>
                        <a:pt x="1953568" y="411331"/>
                        <a:pt x="1953568" y="411331"/>
                        <a:pt x="1953568" y="411331"/>
                      </a:cubicBezTo>
                      <a:close/>
                      <a:moveTo>
                        <a:pt x="1905534" y="398157"/>
                      </a:moveTo>
                      <a:cubicBezTo>
                        <a:pt x="1909158" y="397812"/>
                        <a:pt x="1912955" y="398848"/>
                        <a:pt x="1916407" y="400919"/>
                      </a:cubicBezTo>
                      <a:cubicBezTo>
                        <a:pt x="1921929" y="406441"/>
                        <a:pt x="1923310" y="414725"/>
                        <a:pt x="1917788" y="421629"/>
                      </a:cubicBezTo>
                      <a:cubicBezTo>
                        <a:pt x="1906742" y="435435"/>
                        <a:pt x="1906742" y="435435"/>
                        <a:pt x="1906742" y="435435"/>
                      </a:cubicBezTo>
                      <a:cubicBezTo>
                        <a:pt x="1903981" y="438196"/>
                        <a:pt x="1899839" y="440958"/>
                        <a:pt x="1895697" y="440958"/>
                      </a:cubicBezTo>
                      <a:cubicBezTo>
                        <a:pt x="1892936" y="440958"/>
                        <a:pt x="1888794" y="439577"/>
                        <a:pt x="1887413" y="436816"/>
                      </a:cubicBezTo>
                      <a:cubicBezTo>
                        <a:pt x="1880510" y="432674"/>
                        <a:pt x="1879129" y="423009"/>
                        <a:pt x="1884652" y="417487"/>
                      </a:cubicBezTo>
                      <a:cubicBezTo>
                        <a:pt x="1895697" y="403680"/>
                        <a:pt x="1895697" y="403680"/>
                        <a:pt x="1895697" y="403680"/>
                      </a:cubicBezTo>
                      <a:cubicBezTo>
                        <a:pt x="1898458" y="400229"/>
                        <a:pt x="1901910" y="398503"/>
                        <a:pt x="1905534" y="398157"/>
                      </a:cubicBezTo>
                      <a:close/>
                      <a:moveTo>
                        <a:pt x="225483" y="352344"/>
                      </a:moveTo>
                      <a:cubicBezTo>
                        <a:pt x="233337" y="349651"/>
                        <a:pt x="239883" y="353691"/>
                        <a:pt x="242501" y="361769"/>
                      </a:cubicBezTo>
                      <a:cubicBezTo>
                        <a:pt x="249046" y="379273"/>
                        <a:pt x="249046" y="379273"/>
                        <a:pt x="249046" y="379273"/>
                      </a:cubicBezTo>
                      <a:cubicBezTo>
                        <a:pt x="250355" y="386006"/>
                        <a:pt x="246428" y="394084"/>
                        <a:pt x="239883" y="396777"/>
                      </a:cubicBezTo>
                      <a:cubicBezTo>
                        <a:pt x="238574" y="396777"/>
                        <a:pt x="237265" y="396777"/>
                        <a:pt x="235956" y="396777"/>
                      </a:cubicBezTo>
                      <a:cubicBezTo>
                        <a:pt x="229410" y="396777"/>
                        <a:pt x="224174" y="394084"/>
                        <a:pt x="222865" y="387352"/>
                      </a:cubicBezTo>
                      <a:cubicBezTo>
                        <a:pt x="217629" y="369848"/>
                        <a:pt x="217629" y="369848"/>
                        <a:pt x="217629" y="369848"/>
                      </a:cubicBezTo>
                      <a:cubicBezTo>
                        <a:pt x="215011" y="363116"/>
                        <a:pt x="218938" y="355037"/>
                        <a:pt x="225483" y="352344"/>
                      </a:cubicBezTo>
                      <a:close/>
                      <a:moveTo>
                        <a:pt x="161487" y="315725"/>
                      </a:moveTo>
                      <a:cubicBezTo>
                        <a:pt x="209019" y="322816"/>
                        <a:pt x="209019" y="322816"/>
                        <a:pt x="209019" y="322816"/>
                      </a:cubicBezTo>
                      <a:cubicBezTo>
                        <a:pt x="215621" y="324234"/>
                        <a:pt x="220902" y="331325"/>
                        <a:pt x="219582" y="339834"/>
                      </a:cubicBezTo>
                      <a:cubicBezTo>
                        <a:pt x="219582" y="346925"/>
                        <a:pt x="212980" y="352597"/>
                        <a:pt x="206378" y="352597"/>
                      </a:cubicBezTo>
                      <a:cubicBezTo>
                        <a:pt x="206378" y="352597"/>
                        <a:pt x="205058" y="352597"/>
                        <a:pt x="205058" y="352597"/>
                      </a:cubicBezTo>
                      <a:cubicBezTo>
                        <a:pt x="157526" y="344088"/>
                        <a:pt x="157526" y="344088"/>
                        <a:pt x="157526" y="344088"/>
                      </a:cubicBezTo>
                      <a:cubicBezTo>
                        <a:pt x="149604" y="344088"/>
                        <a:pt x="144323" y="335579"/>
                        <a:pt x="145643" y="328489"/>
                      </a:cubicBezTo>
                      <a:cubicBezTo>
                        <a:pt x="146964" y="319980"/>
                        <a:pt x="153565" y="314307"/>
                        <a:pt x="161487" y="315725"/>
                      </a:cubicBezTo>
                      <a:close/>
                      <a:moveTo>
                        <a:pt x="13723" y="287800"/>
                      </a:moveTo>
                      <a:cubicBezTo>
                        <a:pt x="56263" y="287800"/>
                        <a:pt x="56263" y="287800"/>
                        <a:pt x="56263" y="287800"/>
                      </a:cubicBezTo>
                      <a:cubicBezTo>
                        <a:pt x="57635" y="287800"/>
                        <a:pt x="60380" y="287800"/>
                        <a:pt x="63124" y="289165"/>
                      </a:cubicBezTo>
                      <a:cubicBezTo>
                        <a:pt x="82336" y="300085"/>
                        <a:pt x="82336" y="300085"/>
                        <a:pt x="82336" y="300085"/>
                      </a:cubicBezTo>
                      <a:cubicBezTo>
                        <a:pt x="111154" y="311004"/>
                        <a:pt x="111154" y="311004"/>
                        <a:pt x="111154" y="311004"/>
                      </a:cubicBezTo>
                      <a:cubicBezTo>
                        <a:pt x="116643" y="313734"/>
                        <a:pt x="120760" y="320558"/>
                        <a:pt x="119388" y="326018"/>
                      </a:cubicBezTo>
                      <a:cubicBezTo>
                        <a:pt x="118015" y="332843"/>
                        <a:pt x="113899" y="338303"/>
                        <a:pt x="107037" y="338303"/>
                      </a:cubicBezTo>
                      <a:cubicBezTo>
                        <a:pt x="53519" y="343762"/>
                        <a:pt x="53519" y="343762"/>
                        <a:pt x="53519" y="343762"/>
                      </a:cubicBezTo>
                      <a:cubicBezTo>
                        <a:pt x="53519" y="343762"/>
                        <a:pt x="52146" y="343762"/>
                        <a:pt x="52146" y="343762"/>
                      </a:cubicBezTo>
                      <a:cubicBezTo>
                        <a:pt x="45285" y="343762"/>
                        <a:pt x="38424" y="339667"/>
                        <a:pt x="38424" y="331478"/>
                      </a:cubicBezTo>
                      <a:cubicBezTo>
                        <a:pt x="37051" y="324653"/>
                        <a:pt x="42540" y="317829"/>
                        <a:pt x="50774" y="316464"/>
                      </a:cubicBezTo>
                      <a:cubicBezTo>
                        <a:pt x="53519" y="316464"/>
                        <a:pt x="53519" y="316464"/>
                        <a:pt x="53519" y="316464"/>
                      </a:cubicBezTo>
                      <a:cubicBezTo>
                        <a:pt x="52146" y="315099"/>
                        <a:pt x="52146" y="315099"/>
                        <a:pt x="52146" y="315099"/>
                      </a:cubicBezTo>
                      <a:cubicBezTo>
                        <a:pt x="13723" y="315099"/>
                        <a:pt x="13723" y="315099"/>
                        <a:pt x="13723" y="315099"/>
                      </a:cubicBezTo>
                      <a:cubicBezTo>
                        <a:pt x="5489" y="315099"/>
                        <a:pt x="0" y="309639"/>
                        <a:pt x="0" y="301450"/>
                      </a:cubicBezTo>
                      <a:cubicBezTo>
                        <a:pt x="0" y="293260"/>
                        <a:pt x="5489" y="287800"/>
                        <a:pt x="13723" y="287800"/>
                      </a:cubicBezTo>
                      <a:close/>
                      <a:moveTo>
                        <a:pt x="2026643" y="116970"/>
                      </a:moveTo>
                      <a:cubicBezTo>
                        <a:pt x="2030816" y="116970"/>
                        <a:pt x="2036379" y="119724"/>
                        <a:pt x="2037770" y="125232"/>
                      </a:cubicBezTo>
                      <a:cubicBezTo>
                        <a:pt x="2054460" y="155527"/>
                        <a:pt x="2054460" y="155527"/>
                        <a:pt x="2054460" y="155527"/>
                      </a:cubicBezTo>
                      <a:cubicBezTo>
                        <a:pt x="2054460" y="156904"/>
                        <a:pt x="2055851" y="159658"/>
                        <a:pt x="2055851" y="161035"/>
                      </a:cubicBezTo>
                      <a:cubicBezTo>
                        <a:pt x="2055851" y="165167"/>
                        <a:pt x="2054460" y="194084"/>
                        <a:pt x="2030816" y="203724"/>
                      </a:cubicBezTo>
                      <a:cubicBezTo>
                        <a:pt x="2015516" y="210609"/>
                        <a:pt x="1976572" y="223002"/>
                        <a:pt x="1975181" y="223002"/>
                      </a:cubicBezTo>
                      <a:cubicBezTo>
                        <a:pt x="1973790" y="223002"/>
                        <a:pt x="1972399" y="223002"/>
                        <a:pt x="1971009" y="223002"/>
                      </a:cubicBezTo>
                      <a:cubicBezTo>
                        <a:pt x="1966836" y="223002"/>
                        <a:pt x="1961273" y="221625"/>
                        <a:pt x="1958491" y="217494"/>
                      </a:cubicBezTo>
                      <a:cubicBezTo>
                        <a:pt x="1955709" y="211986"/>
                        <a:pt x="1955709" y="205101"/>
                        <a:pt x="1959882" y="200970"/>
                      </a:cubicBezTo>
                      <a:cubicBezTo>
                        <a:pt x="1986308" y="169298"/>
                        <a:pt x="1986308" y="169298"/>
                        <a:pt x="1986308" y="169298"/>
                      </a:cubicBezTo>
                      <a:cubicBezTo>
                        <a:pt x="2012734" y="123855"/>
                        <a:pt x="2012734" y="123855"/>
                        <a:pt x="2012734" y="123855"/>
                      </a:cubicBezTo>
                      <a:cubicBezTo>
                        <a:pt x="2015516" y="119724"/>
                        <a:pt x="2021080" y="116970"/>
                        <a:pt x="2026643" y="116970"/>
                      </a:cubicBezTo>
                      <a:close/>
                      <a:moveTo>
                        <a:pt x="1998723" y="59433"/>
                      </a:moveTo>
                      <a:cubicBezTo>
                        <a:pt x="2043182" y="74502"/>
                        <a:pt x="2043182" y="74502"/>
                        <a:pt x="2043182" y="74502"/>
                      </a:cubicBezTo>
                      <a:cubicBezTo>
                        <a:pt x="2048739" y="75872"/>
                        <a:pt x="2051518" y="81352"/>
                        <a:pt x="2052907" y="86831"/>
                      </a:cubicBezTo>
                      <a:cubicBezTo>
                        <a:pt x="2052907" y="93681"/>
                        <a:pt x="2048739" y="97791"/>
                        <a:pt x="2043182" y="100531"/>
                      </a:cubicBezTo>
                      <a:cubicBezTo>
                        <a:pt x="2009838" y="115600"/>
                        <a:pt x="2009838" y="115600"/>
                        <a:pt x="2009838" y="115600"/>
                      </a:cubicBezTo>
                      <a:cubicBezTo>
                        <a:pt x="2008448" y="115600"/>
                        <a:pt x="2005670" y="116970"/>
                        <a:pt x="2004280" y="116970"/>
                      </a:cubicBezTo>
                      <a:cubicBezTo>
                        <a:pt x="2001502" y="116970"/>
                        <a:pt x="2000112" y="115600"/>
                        <a:pt x="1998723" y="115600"/>
                      </a:cubicBezTo>
                      <a:cubicBezTo>
                        <a:pt x="1994555" y="112860"/>
                        <a:pt x="1991776" y="110120"/>
                        <a:pt x="1990387" y="106010"/>
                      </a:cubicBezTo>
                      <a:cubicBezTo>
                        <a:pt x="1980661" y="77242"/>
                        <a:pt x="1980661" y="77242"/>
                        <a:pt x="1980661" y="77242"/>
                      </a:cubicBezTo>
                      <a:cubicBezTo>
                        <a:pt x="1979272" y="73132"/>
                        <a:pt x="1980661" y="67652"/>
                        <a:pt x="1984829" y="63542"/>
                      </a:cubicBezTo>
                      <a:cubicBezTo>
                        <a:pt x="1988998" y="59433"/>
                        <a:pt x="1994555" y="58063"/>
                        <a:pt x="1998723" y="59433"/>
                      </a:cubicBezTo>
                      <a:close/>
                      <a:moveTo>
                        <a:pt x="365788" y="1938"/>
                      </a:moveTo>
                      <a:cubicBezTo>
                        <a:pt x="371303" y="6111"/>
                        <a:pt x="374060" y="13065"/>
                        <a:pt x="371303" y="20020"/>
                      </a:cubicBezTo>
                      <a:cubicBezTo>
                        <a:pt x="371303" y="20020"/>
                        <a:pt x="371303" y="20020"/>
                        <a:pt x="365788" y="31147"/>
                      </a:cubicBezTo>
                      <a:cubicBezTo>
                        <a:pt x="365788" y="31147"/>
                        <a:pt x="365788" y="31147"/>
                        <a:pt x="371303" y="42274"/>
                      </a:cubicBezTo>
                      <a:cubicBezTo>
                        <a:pt x="371303" y="43665"/>
                        <a:pt x="372681" y="46446"/>
                        <a:pt x="371303" y="49228"/>
                      </a:cubicBezTo>
                      <a:cubicBezTo>
                        <a:pt x="371303" y="49228"/>
                        <a:pt x="371303" y="49228"/>
                        <a:pt x="312019" y="49228"/>
                      </a:cubicBezTo>
                      <a:cubicBezTo>
                        <a:pt x="312019" y="47837"/>
                        <a:pt x="310641" y="46446"/>
                        <a:pt x="310641" y="45056"/>
                      </a:cubicBezTo>
                      <a:cubicBezTo>
                        <a:pt x="309262" y="39492"/>
                        <a:pt x="310641" y="33928"/>
                        <a:pt x="316155" y="29756"/>
                      </a:cubicBezTo>
                      <a:cubicBezTo>
                        <a:pt x="316155" y="29756"/>
                        <a:pt x="316155" y="29756"/>
                        <a:pt x="349244" y="3329"/>
                      </a:cubicBezTo>
                      <a:cubicBezTo>
                        <a:pt x="353380" y="-844"/>
                        <a:pt x="361652" y="-844"/>
                        <a:pt x="365788" y="1938"/>
                      </a:cubicBezTo>
                      <a:close/>
                    </a:path>
                  </a:pathLst>
                </a:custGeom>
                <a:grpFill/>
                <a:ln>
                  <a:solidFill>
                    <a:schemeClr val="tx1">
                      <a:lumMod val="65000"/>
                      <a:lumOff val="35000"/>
                    </a:schemeClr>
                  </a:solidFill>
                </a:ln>
              </p:spPr>
              <p:txBody>
                <a:bodyPr vert="horz" wrap="square" lIns="91440" tIns="45720" rIns="91440" bIns="45720" numCol="1" anchor="t" anchorCtr="0" compatLnSpc="1">
                  <a:prstTxWarp prst="textNoShape">
                    <a:avLst/>
                  </a:prstTxWarp>
                  <a:noAutofit/>
                </a:bodyPr>
                <a:lstStyle/>
                <a:p>
                  <a:endParaRPr lang="en-US"/>
                </a:p>
              </p:txBody>
            </p:sp>
          </p:grpSp>
          <p:grpSp>
            <p:nvGrpSpPr>
              <p:cNvPr id="148" name="Group 147">
                <a:extLst>
                  <a:ext uri="{FF2B5EF4-FFF2-40B4-BE49-F238E27FC236}">
                    <a16:creationId xmlns:a16="http://schemas.microsoft.com/office/drawing/2014/main" id="{089E6E0F-E8FB-4363-A825-651D71CDCBC4}"/>
                  </a:ext>
                </a:extLst>
              </p:cNvPr>
              <p:cNvGrpSpPr/>
              <p:nvPr/>
            </p:nvGrpSpPr>
            <p:grpSpPr>
              <a:xfrm>
                <a:off x="5617118" y="3233861"/>
                <a:ext cx="460499" cy="345804"/>
                <a:chOff x="3590925" y="4901240"/>
                <a:chExt cx="1419794" cy="1066171"/>
              </a:xfrm>
            </p:grpSpPr>
            <p:sp>
              <p:nvSpPr>
                <p:cNvPr id="365" name="Rectangle 364">
                  <a:extLst>
                    <a:ext uri="{FF2B5EF4-FFF2-40B4-BE49-F238E27FC236}">
                      <a16:creationId xmlns:a16="http://schemas.microsoft.com/office/drawing/2014/main" id="{7CC3B1C5-9BD7-4277-9BDA-2117D4BCDDEB}"/>
                    </a:ext>
                  </a:extLst>
                </p:cNvPr>
                <p:cNvSpPr/>
                <p:nvPr/>
              </p:nvSpPr>
              <p:spPr bwMode="auto">
                <a:xfrm>
                  <a:off x="3590925" y="4901240"/>
                  <a:ext cx="996908" cy="1066171"/>
                </a:xfrm>
                <a:prstGeom prst="rect">
                  <a:avLst/>
                </a:prstGeom>
                <a:solidFill>
                  <a:schemeClr val="bg2"/>
                </a:solidFill>
                <a:ln w="9525"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1100">
                    <a:solidFill>
                      <a:srgbClr val="FFFFFF"/>
                    </a:solidFill>
                    <a:cs typeface="Arial" charset="0"/>
                  </a:endParaRPr>
                </a:p>
              </p:txBody>
            </p:sp>
            <p:grpSp>
              <p:nvGrpSpPr>
                <p:cNvPr id="366" name="Group 365">
                  <a:extLst>
                    <a:ext uri="{FF2B5EF4-FFF2-40B4-BE49-F238E27FC236}">
                      <a16:creationId xmlns:a16="http://schemas.microsoft.com/office/drawing/2014/main" id="{51771D4E-DF32-4244-82D8-C828A265DF14}"/>
                    </a:ext>
                  </a:extLst>
                </p:cNvPr>
                <p:cNvGrpSpPr/>
                <p:nvPr/>
              </p:nvGrpSpPr>
              <p:grpSpPr>
                <a:xfrm>
                  <a:off x="3650966" y="4956181"/>
                  <a:ext cx="445652" cy="966753"/>
                  <a:chOff x="637405" y="4652927"/>
                  <a:chExt cx="914400" cy="1390647"/>
                </a:xfrm>
              </p:grpSpPr>
              <p:sp>
                <p:nvSpPr>
                  <p:cNvPr id="369" name="Right Arrow 2">
                    <a:extLst>
                      <a:ext uri="{FF2B5EF4-FFF2-40B4-BE49-F238E27FC236}">
                        <a16:creationId xmlns:a16="http://schemas.microsoft.com/office/drawing/2014/main" id="{12190D69-68BC-4E03-89A9-8088375C97C2}"/>
                      </a:ext>
                    </a:extLst>
                  </p:cNvPr>
                  <p:cNvSpPr>
                    <a:spLocks noChangeArrowheads="1"/>
                  </p:cNvSpPr>
                  <p:nvPr/>
                </p:nvSpPr>
                <p:spPr bwMode="auto">
                  <a:xfrm>
                    <a:off x="637405" y="5024880"/>
                    <a:ext cx="914400" cy="274787"/>
                  </a:xfrm>
                  <a:prstGeom prst="homePlate">
                    <a:avLst/>
                  </a:prstGeom>
                  <a:solidFill>
                    <a:schemeClr val="tx1"/>
                  </a:solidFill>
                  <a:ln>
                    <a:solidFill>
                      <a:schemeClr val="tx1">
                        <a:lumMod val="65000"/>
                        <a:lumOff val="35000"/>
                      </a:schemeClr>
                    </a:solidFill>
                  </a:ln>
                </p:spPr>
                <p:txBody>
                  <a:bodyPr anchor="ctr"/>
                  <a:lstStyle/>
                  <a:p>
                    <a:pPr algn="l"/>
                    <a:endParaRPr lang="en-US" sz="1000">
                      <a:solidFill>
                        <a:schemeClr val="bg1"/>
                      </a:solidFill>
                      <a:latin typeface="+mj-lt"/>
                      <a:cs typeface="Arial" charset="0"/>
                    </a:endParaRPr>
                  </a:p>
                </p:txBody>
              </p:sp>
              <p:sp>
                <p:nvSpPr>
                  <p:cNvPr id="370" name="Right Arrow 51">
                    <a:extLst>
                      <a:ext uri="{FF2B5EF4-FFF2-40B4-BE49-F238E27FC236}">
                        <a16:creationId xmlns:a16="http://schemas.microsoft.com/office/drawing/2014/main" id="{DC36E46D-AC14-4D94-9DB5-6B761E964189}"/>
                      </a:ext>
                    </a:extLst>
                  </p:cNvPr>
                  <p:cNvSpPr>
                    <a:spLocks noChangeArrowheads="1"/>
                  </p:cNvSpPr>
                  <p:nvPr/>
                </p:nvSpPr>
                <p:spPr bwMode="auto">
                  <a:xfrm>
                    <a:off x="637405" y="5396833"/>
                    <a:ext cx="914400" cy="274787"/>
                  </a:xfrm>
                  <a:prstGeom prst="homePlate">
                    <a:avLst/>
                  </a:prstGeom>
                  <a:solidFill>
                    <a:schemeClr val="tx1"/>
                  </a:solidFill>
                  <a:ln>
                    <a:solidFill>
                      <a:schemeClr val="tx1">
                        <a:lumMod val="65000"/>
                        <a:lumOff val="35000"/>
                      </a:schemeClr>
                    </a:solidFill>
                  </a:ln>
                </p:spPr>
                <p:txBody>
                  <a:bodyPr anchor="ctr"/>
                  <a:lstStyle/>
                  <a:p>
                    <a:pPr algn="l"/>
                    <a:endParaRPr lang="en-US" sz="1000">
                      <a:solidFill>
                        <a:schemeClr val="bg1"/>
                      </a:solidFill>
                      <a:latin typeface="+mj-lt"/>
                      <a:cs typeface="Arial" charset="0"/>
                    </a:endParaRPr>
                  </a:p>
                </p:txBody>
              </p:sp>
              <p:sp>
                <p:nvSpPr>
                  <p:cNvPr id="371" name="Right Arrow 90">
                    <a:extLst>
                      <a:ext uri="{FF2B5EF4-FFF2-40B4-BE49-F238E27FC236}">
                        <a16:creationId xmlns:a16="http://schemas.microsoft.com/office/drawing/2014/main" id="{81638D75-2F72-4FDA-9D66-B26633D5753B}"/>
                      </a:ext>
                    </a:extLst>
                  </p:cNvPr>
                  <p:cNvSpPr>
                    <a:spLocks noChangeArrowheads="1"/>
                  </p:cNvSpPr>
                  <p:nvPr/>
                </p:nvSpPr>
                <p:spPr bwMode="auto">
                  <a:xfrm>
                    <a:off x="637405" y="4652927"/>
                    <a:ext cx="914400" cy="274787"/>
                  </a:xfrm>
                  <a:prstGeom prst="homePlate">
                    <a:avLst/>
                  </a:prstGeom>
                  <a:solidFill>
                    <a:schemeClr val="tx1"/>
                  </a:solidFill>
                  <a:ln>
                    <a:solidFill>
                      <a:schemeClr val="tx1">
                        <a:lumMod val="65000"/>
                        <a:lumOff val="35000"/>
                      </a:schemeClr>
                    </a:solidFill>
                  </a:ln>
                </p:spPr>
                <p:txBody>
                  <a:bodyPr rIns="0" anchor="ctr"/>
                  <a:lstStyle/>
                  <a:p>
                    <a:pPr algn="l"/>
                    <a:endParaRPr lang="en-US" sz="1000">
                      <a:solidFill>
                        <a:schemeClr val="bg1"/>
                      </a:solidFill>
                      <a:latin typeface="+mj-lt"/>
                      <a:cs typeface="Arial" charset="0"/>
                    </a:endParaRPr>
                  </a:p>
                </p:txBody>
              </p:sp>
              <p:sp>
                <p:nvSpPr>
                  <p:cNvPr id="372" name="Right Arrow 51">
                    <a:extLst>
                      <a:ext uri="{FF2B5EF4-FFF2-40B4-BE49-F238E27FC236}">
                        <a16:creationId xmlns:a16="http://schemas.microsoft.com/office/drawing/2014/main" id="{9F654899-611C-4011-8880-AD8382B21AB1}"/>
                      </a:ext>
                    </a:extLst>
                  </p:cNvPr>
                  <p:cNvSpPr>
                    <a:spLocks noChangeArrowheads="1"/>
                  </p:cNvSpPr>
                  <p:nvPr/>
                </p:nvSpPr>
                <p:spPr bwMode="auto">
                  <a:xfrm>
                    <a:off x="637405" y="5768787"/>
                    <a:ext cx="914400" cy="274787"/>
                  </a:xfrm>
                  <a:prstGeom prst="homePlate">
                    <a:avLst/>
                  </a:prstGeom>
                  <a:solidFill>
                    <a:schemeClr val="tx1"/>
                  </a:solidFill>
                  <a:ln>
                    <a:solidFill>
                      <a:schemeClr val="tx1">
                        <a:lumMod val="65000"/>
                        <a:lumOff val="35000"/>
                      </a:schemeClr>
                    </a:solidFill>
                  </a:ln>
                </p:spPr>
                <p:txBody>
                  <a:bodyPr anchor="ctr"/>
                  <a:lstStyle/>
                  <a:p>
                    <a:pPr algn="l"/>
                    <a:endParaRPr lang="en-US" sz="1000">
                      <a:solidFill>
                        <a:schemeClr val="bg1"/>
                      </a:solidFill>
                      <a:latin typeface="+mj-lt"/>
                      <a:cs typeface="Arial" charset="0"/>
                    </a:endParaRPr>
                  </a:p>
                </p:txBody>
              </p:sp>
            </p:grpSp>
            <p:sp useBgFill="1">
              <p:nvSpPr>
                <p:cNvPr id="367" name="Oval 366">
                  <a:extLst>
                    <a:ext uri="{FF2B5EF4-FFF2-40B4-BE49-F238E27FC236}">
                      <a16:creationId xmlns:a16="http://schemas.microsoft.com/office/drawing/2014/main" id="{97C740D6-4C0A-4D3D-AE70-39C815D1E203}"/>
                    </a:ext>
                  </a:extLst>
                </p:cNvPr>
                <p:cNvSpPr/>
                <p:nvPr/>
              </p:nvSpPr>
              <p:spPr bwMode="auto">
                <a:xfrm>
                  <a:off x="4231364" y="4956181"/>
                  <a:ext cx="701863" cy="236449"/>
                </a:xfrm>
                <a:prstGeom prst="ellipse">
                  <a:avLst/>
                </a:prstGeom>
                <a:solidFill>
                  <a:schemeClr val="bg1">
                    <a:lumMod val="50000"/>
                    <a:lumOff val="50000"/>
                  </a:schemeClr>
                </a:solidFill>
                <a:ln>
                  <a:solidFill>
                    <a:schemeClr val="tx1">
                      <a:lumMod val="65000"/>
                      <a:lumOff val="35000"/>
                    </a:schemeClr>
                  </a:solidFill>
                </a:ln>
              </p:spPr>
              <p:txBody>
                <a:bodyPr vert="horz" wrap="square" lIns="91440" tIns="45720" rIns="91440" bIns="45720" numCol="1" anchor="t" anchorCtr="0" compatLnSpc="1">
                  <a:prstTxWarp prst="textNoShape">
                    <a:avLst/>
                  </a:prstTxWarp>
                </a:bodyPr>
                <a:lstStyle/>
                <a:p>
                  <a:endParaRPr lang="en-US" err="1">
                    <a:solidFill>
                      <a:schemeClr val="tx1"/>
                    </a:solidFill>
                  </a:endParaRPr>
                </a:p>
              </p:txBody>
            </p:sp>
            <p:sp>
              <p:nvSpPr>
                <p:cNvPr id="368" name="Freeform 182">
                  <a:extLst>
                    <a:ext uri="{FF2B5EF4-FFF2-40B4-BE49-F238E27FC236}">
                      <a16:creationId xmlns:a16="http://schemas.microsoft.com/office/drawing/2014/main" id="{0F06C61D-6E4C-4F4D-8019-4B46DF76F89D}"/>
                    </a:ext>
                  </a:extLst>
                </p:cNvPr>
                <p:cNvSpPr/>
                <p:nvPr/>
              </p:nvSpPr>
              <p:spPr bwMode="auto">
                <a:xfrm>
                  <a:off x="4179429" y="4901240"/>
                  <a:ext cx="831290" cy="1066171"/>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pSp>
          <p:grpSp>
            <p:nvGrpSpPr>
              <p:cNvPr id="149" name="Group 148">
                <a:extLst>
                  <a:ext uri="{FF2B5EF4-FFF2-40B4-BE49-F238E27FC236}">
                    <a16:creationId xmlns:a16="http://schemas.microsoft.com/office/drawing/2014/main" id="{A3DA52E4-4E35-4252-B439-FF5CFC5DF7EA}"/>
                  </a:ext>
                </a:extLst>
              </p:cNvPr>
              <p:cNvGrpSpPr/>
              <p:nvPr/>
            </p:nvGrpSpPr>
            <p:grpSpPr>
              <a:xfrm>
                <a:off x="5307590" y="4090995"/>
                <a:ext cx="460499" cy="345804"/>
                <a:chOff x="3590925" y="4901240"/>
                <a:chExt cx="1419794" cy="1066171"/>
              </a:xfrm>
            </p:grpSpPr>
            <p:sp>
              <p:nvSpPr>
                <p:cNvPr id="357" name="Rectangle 356">
                  <a:extLst>
                    <a:ext uri="{FF2B5EF4-FFF2-40B4-BE49-F238E27FC236}">
                      <a16:creationId xmlns:a16="http://schemas.microsoft.com/office/drawing/2014/main" id="{1361F999-9412-4A5E-BA6D-936FDE525685}"/>
                    </a:ext>
                  </a:extLst>
                </p:cNvPr>
                <p:cNvSpPr/>
                <p:nvPr/>
              </p:nvSpPr>
              <p:spPr bwMode="auto">
                <a:xfrm>
                  <a:off x="3590925" y="4901240"/>
                  <a:ext cx="996908" cy="1066171"/>
                </a:xfrm>
                <a:prstGeom prst="rect">
                  <a:avLst/>
                </a:prstGeom>
                <a:solidFill>
                  <a:schemeClr val="bg2"/>
                </a:solidFill>
                <a:ln w="9525"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1100">
                    <a:solidFill>
                      <a:srgbClr val="FFFFFF"/>
                    </a:solidFill>
                    <a:cs typeface="Arial" charset="0"/>
                  </a:endParaRPr>
                </a:p>
              </p:txBody>
            </p:sp>
            <p:grpSp>
              <p:nvGrpSpPr>
                <p:cNvPr id="358" name="Group 357">
                  <a:extLst>
                    <a:ext uri="{FF2B5EF4-FFF2-40B4-BE49-F238E27FC236}">
                      <a16:creationId xmlns:a16="http://schemas.microsoft.com/office/drawing/2014/main" id="{1FBCDF06-249B-4061-ACC7-1E23A3C4EE62}"/>
                    </a:ext>
                  </a:extLst>
                </p:cNvPr>
                <p:cNvGrpSpPr/>
                <p:nvPr/>
              </p:nvGrpSpPr>
              <p:grpSpPr>
                <a:xfrm>
                  <a:off x="3650966" y="4956181"/>
                  <a:ext cx="445652" cy="966753"/>
                  <a:chOff x="637405" y="4652927"/>
                  <a:chExt cx="914400" cy="1390647"/>
                </a:xfrm>
              </p:grpSpPr>
              <p:sp>
                <p:nvSpPr>
                  <p:cNvPr id="361" name="Right Arrow 2">
                    <a:extLst>
                      <a:ext uri="{FF2B5EF4-FFF2-40B4-BE49-F238E27FC236}">
                        <a16:creationId xmlns:a16="http://schemas.microsoft.com/office/drawing/2014/main" id="{D1CC03B7-92AC-47E0-83EE-D78D289A84B0}"/>
                      </a:ext>
                    </a:extLst>
                  </p:cNvPr>
                  <p:cNvSpPr>
                    <a:spLocks noChangeArrowheads="1"/>
                  </p:cNvSpPr>
                  <p:nvPr/>
                </p:nvSpPr>
                <p:spPr bwMode="auto">
                  <a:xfrm>
                    <a:off x="637405" y="5024880"/>
                    <a:ext cx="914400" cy="274787"/>
                  </a:xfrm>
                  <a:prstGeom prst="homePlate">
                    <a:avLst/>
                  </a:prstGeom>
                  <a:solidFill>
                    <a:schemeClr val="tx1"/>
                  </a:solidFill>
                  <a:ln>
                    <a:solidFill>
                      <a:schemeClr val="tx1">
                        <a:lumMod val="65000"/>
                        <a:lumOff val="35000"/>
                      </a:schemeClr>
                    </a:solidFill>
                  </a:ln>
                </p:spPr>
                <p:txBody>
                  <a:bodyPr anchor="ctr"/>
                  <a:lstStyle/>
                  <a:p>
                    <a:pPr algn="l"/>
                    <a:endParaRPr lang="en-US" sz="1000">
                      <a:solidFill>
                        <a:schemeClr val="bg1"/>
                      </a:solidFill>
                      <a:latin typeface="+mj-lt"/>
                      <a:cs typeface="Arial" charset="0"/>
                    </a:endParaRPr>
                  </a:p>
                </p:txBody>
              </p:sp>
              <p:sp>
                <p:nvSpPr>
                  <p:cNvPr id="362" name="Right Arrow 51">
                    <a:extLst>
                      <a:ext uri="{FF2B5EF4-FFF2-40B4-BE49-F238E27FC236}">
                        <a16:creationId xmlns:a16="http://schemas.microsoft.com/office/drawing/2014/main" id="{90C17879-5C09-4EF7-8F72-FAEA901D5964}"/>
                      </a:ext>
                    </a:extLst>
                  </p:cNvPr>
                  <p:cNvSpPr>
                    <a:spLocks noChangeArrowheads="1"/>
                  </p:cNvSpPr>
                  <p:nvPr/>
                </p:nvSpPr>
                <p:spPr bwMode="auto">
                  <a:xfrm>
                    <a:off x="637405" y="5396833"/>
                    <a:ext cx="914400" cy="274787"/>
                  </a:xfrm>
                  <a:prstGeom prst="homePlate">
                    <a:avLst/>
                  </a:prstGeom>
                  <a:solidFill>
                    <a:schemeClr val="tx1"/>
                  </a:solidFill>
                  <a:ln>
                    <a:solidFill>
                      <a:schemeClr val="tx1">
                        <a:lumMod val="65000"/>
                        <a:lumOff val="35000"/>
                      </a:schemeClr>
                    </a:solidFill>
                  </a:ln>
                </p:spPr>
                <p:txBody>
                  <a:bodyPr anchor="ctr"/>
                  <a:lstStyle/>
                  <a:p>
                    <a:pPr algn="l"/>
                    <a:endParaRPr lang="en-US" sz="1000">
                      <a:solidFill>
                        <a:schemeClr val="bg1"/>
                      </a:solidFill>
                      <a:latin typeface="+mj-lt"/>
                      <a:cs typeface="Arial" charset="0"/>
                    </a:endParaRPr>
                  </a:p>
                </p:txBody>
              </p:sp>
              <p:sp>
                <p:nvSpPr>
                  <p:cNvPr id="363" name="Right Arrow 90">
                    <a:extLst>
                      <a:ext uri="{FF2B5EF4-FFF2-40B4-BE49-F238E27FC236}">
                        <a16:creationId xmlns:a16="http://schemas.microsoft.com/office/drawing/2014/main" id="{DDFA8C46-A469-40FD-8F21-8043288A3AD1}"/>
                      </a:ext>
                    </a:extLst>
                  </p:cNvPr>
                  <p:cNvSpPr>
                    <a:spLocks noChangeArrowheads="1"/>
                  </p:cNvSpPr>
                  <p:nvPr/>
                </p:nvSpPr>
                <p:spPr bwMode="auto">
                  <a:xfrm>
                    <a:off x="637405" y="4652927"/>
                    <a:ext cx="914400" cy="274787"/>
                  </a:xfrm>
                  <a:prstGeom prst="homePlate">
                    <a:avLst/>
                  </a:prstGeom>
                  <a:solidFill>
                    <a:schemeClr val="tx1"/>
                  </a:solidFill>
                  <a:ln>
                    <a:solidFill>
                      <a:schemeClr val="tx1">
                        <a:lumMod val="65000"/>
                        <a:lumOff val="35000"/>
                      </a:schemeClr>
                    </a:solidFill>
                  </a:ln>
                </p:spPr>
                <p:txBody>
                  <a:bodyPr rIns="0" anchor="ctr"/>
                  <a:lstStyle/>
                  <a:p>
                    <a:pPr algn="l"/>
                    <a:endParaRPr lang="en-US" sz="1000">
                      <a:solidFill>
                        <a:schemeClr val="bg1"/>
                      </a:solidFill>
                      <a:latin typeface="+mj-lt"/>
                      <a:cs typeface="Arial" charset="0"/>
                    </a:endParaRPr>
                  </a:p>
                </p:txBody>
              </p:sp>
              <p:sp>
                <p:nvSpPr>
                  <p:cNvPr id="364" name="Right Arrow 51">
                    <a:extLst>
                      <a:ext uri="{FF2B5EF4-FFF2-40B4-BE49-F238E27FC236}">
                        <a16:creationId xmlns:a16="http://schemas.microsoft.com/office/drawing/2014/main" id="{B46F0B6A-DCB1-453A-8E73-C87D70EB3AD9}"/>
                      </a:ext>
                    </a:extLst>
                  </p:cNvPr>
                  <p:cNvSpPr>
                    <a:spLocks noChangeArrowheads="1"/>
                  </p:cNvSpPr>
                  <p:nvPr/>
                </p:nvSpPr>
                <p:spPr bwMode="auto">
                  <a:xfrm>
                    <a:off x="637405" y="5768787"/>
                    <a:ext cx="914400" cy="274787"/>
                  </a:xfrm>
                  <a:prstGeom prst="homePlate">
                    <a:avLst/>
                  </a:prstGeom>
                  <a:solidFill>
                    <a:schemeClr val="tx1"/>
                  </a:solidFill>
                  <a:ln>
                    <a:solidFill>
                      <a:schemeClr val="tx1">
                        <a:lumMod val="65000"/>
                        <a:lumOff val="35000"/>
                      </a:schemeClr>
                    </a:solidFill>
                  </a:ln>
                </p:spPr>
                <p:txBody>
                  <a:bodyPr anchor="ctr"/>
                  <a:lstStyle/>
                  <a:p>
                    <a:pPr algn="l"/>
                    <a:endParaRPr lang="en-US" sz="1000">
                      <a:solidFill>
                        <a:schemeClr val="bg1"/>
                      </a:solidFill>
                      <a:latin typeface="+mj-lt"/>
                      <a:cs typeface="Arial" charset="0"/>
                    </a:endParaRPr>
                  </a:p>
                </p:txBody>
              </p:sp>
            </p:grpSp>
            <p:sp useBgFill="1">
              <p:nvSpPr>
                <p:cNvPr id="359" name="Oval 358">
                  <a:extLst>
                    <a:ext uri="{FF2B5EF4-FFF2-40B4-BE49-F238E27FC236}">
                      <a16:creationId xmlns:a16="http://schemas.microsoft.com/office/drawing/2014/main" id="{B401D07A-D99C-4AD8-9FCA-DFC993F4D2AE}"/>
                    </a:ext>
                  </a:extLst>
                </p:cNvPr>
                <p:cNvSpPr/>
                <p:nvPr/>
              </p:nvSpPr>
              <p:spPr bwMode="auto">
                <a:xfrm>
                  <a:off x="4231364" y="4956181"/>
                  <a:ext cx="701863" cy="236449"/>
                </a:xfrm>
                <a:prstGeom prst="ellipse">
                  <a:avLst/>
                </a:prstGeom>
                <a:solidFill>
                  <a:schemeClr val="bg1">
                    <a:lumMod val="50000"/>
                    <a:lumOff val="50000"/>
                  </a:schemeClr>
                </a:solidFill>
                <a:ln>
                  <a:solidFill>
                    <a:schemeClr val="tx1">
                      <a:lumMod val="65000"/>
                      <a:lumOff val="35000"/>
                    </a:schemeClr>
                  </a:solidFill>
                </a:ln>
              </p:spPr>
              <p:txBody>
                <a:bodyPr vert="horz" wrap="square" lIns="91440" tIns="45720" rIns="91440" bIns="45720" numCol="1" anchor="t" anchorCtr="0" compatLnSpc="1">
                  <a:prstTxWarp prst="textNoShape">
                    <a:avLst/>
                  </a:prstTxWarp>
                </a:bodyPr>
                <a:lstStyle/>
                <a:p>
                  <a:endParaRPr lang="en-US" err="1">
                    <a:solidFill>
                      <a:schemeClr val="tx1"/>
                    </a:solidFill>
                  </a:endParaRPr>
                </a:p>
              </p:txBody>
            </p:sp>
            <p:sp>
              <p:nvSpPr>
                <p:cNvPr id="360" name="Freeform 182">
                  <a:extLst>
                    <a:ext uri="{FF2B5EF4-FFF2-40B4-BE49-F238E27FC236}">
                      <a16:creationId xmlns:a16="http://schemas.microsoft.com/office/drawing/2014/main" id="{572A553D-FDF6-422E-9F74-DD0EA4EC4C23}"/>
                    </a:ext>
                  </a:extLst>
                </p:cNvPr>
                <p:cNvSpPr/>
                <p:nvPr/>
              </p:nvSpPr>
              <p:spPr bwMode="auto">
                <a:xfrm>
                  <a:off x="4179429" y="4901240"/>
                  <a:ext cx="831290" cy="1066171"/>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pSp>
          <p:grpSp>
            <p:nvGrpSpPr>
              <p:cNvPr id="150" name="Group 149">
                <a:extLst>
                  <a:ext uri="{FF2B5EF4-FFF2-40B4-BE49-F238E27FC236}">
                    <a16:creationId xmlns:a16="http://schemas.microsoft.com/office/drawing/2014/main" id="{C1347FD9-CF20-4FFC-A59E-BB915204BC94}"/>
                  </a:ext>
                </a:extLst>
              </p:cNvPr>
              <p:cNvGrpSpPr/>
              <p:nvPr/>
            </p:nvGrpSpPr>
            <p:grpSpPr>
              <a:xfrm>
                <a:off x="6521203" y="5181124"/>
                <a:ext cx="460499" cy="345804"/>
                <a:chOff x="3590925" y="4901240"/>
                <a:chExt cx="1419794" cy="1066171"/>
              </a:xfrm>
            </p:grpSpPr>
            <p:sp>
              <p:nvSpPr>
                <p:cNvPr id="349" name="Rectangle 348">
                  <a:extLst>
                    <a:ext uri="{FF2B5EF4-FFF2-40B4-BE49-F238E27FC236}">
                      <a16:creationId xmlns:a16="http://schemas.microsoft.com/office/drawing/2014/main" id="{0A930B96-8C7D-45F8-BF0C-B95A7501C476}"/>
                    </a:ext>
                  </a:extLst>
                </p:cNvPr>
                <p:cNvSpPr/>
                <p:nvPr/>
              </p:nvSpPr>
              <p:spPr bwMode="auto">
                <a:xfrm>
                  <a:off x="3590925" y="4901240"/>
                  <a:ext cx="996908" cy="1066171"/>
                </a:xfrm>
                <a:prstGeom prst="rect">
                  <a:avLst/>
                </a:prstGeom>
                <a:solidFill>
                  <a:schemeClr val="bg2"/>
                </a:solidFill>
                <a:ln w="9525"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1100">
                    <a:solidFill>
                      <a:srgbClr val="FFFFFF"/>
                    </a:solidFill>
                    <a:cs typeface="Arial" charset="0"/>
                  </a:endParaRPr>
                </a:p>
              </p:txBody>
            </p:sp>
            <p:grpSp>
              <p:nvGrpSpPr>
                <p:cNvPr id="350" name="Group 349">
                  <a:extLst>
                    <a:ext uri="{FF2B5EF4-FFF2-40B4-BE49-F238E27FC236}">
                      <a16:creationId xmlns:a16="http://schemas.microsoft.com/office/drawing/2014/main" id="{01DEA850-BCE2-4782-89AE-E7310EE5663A}"/>
                    </a:ext>
                  </a:extLst>
                </p:cNvPr>
                <p:cNvGrpSpPr/>
                <p:nvPr/>
              </p:nvGrpSpPr>
              <p:grpSpPr>
                <a:xfrm>
                  <a:off x="3650966" y="4956181"/>
                  <a:ext cx="445652" cy="966753"/>
                  <a:chOff x="637405" y="4652927"/>
                  <a:chExt cx="914400" cy="1390647"/>
                </a:xfrm>
              </p:grpSpPr>
              <p:sp>
                <p:nvSpPr>
                  <p:cNvPr id="353" name="Right Arrow 2">
                    <a:extLst>
                      <a:ext uri="{FF2B5EF4-FFF2-40B4-BE49-F238E27FC236}">
                        <a16:creationId xmlns:a16="http://schemas.microsoft.com/office/drawing/2014/main" id="{CF76377D-EC4F-437A-94BB-36A6F6E51BEE}"/>
                      </a:ext>
                    </a:extLst>
                  </p:cNvPr>
                  <p:cNvSpPr>
                    <a:spLocks noChangeArrowheads="1"/>
                  </p:cNvSpPr>
                  <p:nvPr/>
                </p:nvSpPr>
                <p:spPr bwMode="auto">
                  <a:xfrm>
                    <a:off x="637405" y="5024880"/>
                    <a:ext cx="914400" cy="274787"/>
                  </a:xfrm>
                  <a:prstGeom prst="homePlate">
                    <a:avLst/>
                  </a:prstGeom>
                  <a:solidFill>
                    <a:schemeClr val="tx1"/>
                  </a:solidFill>
                  <a:ln>
                    <a:solidFill>
                      <a:schemeClr val="tx1">
                        <a:lumMod val="65000"/>
                        <a:lumOff val="35000"/>
                      </a:schemeClr>
                    </a:solidFill>
                  </a:ln>
                </p:spPr>
                <p:txBody>
                  <a:bodyPr anchor="ctr"/>
                  <a:lstStyle/>
                  <a:p>
                    <a:pPr algn="l"/>
                    <a:endParaRPr lang="en-US" sz="1000">
                      <a:solidFill>
                        <a:schemeClr val="bg1"/>
                      </a:solidFill>
                      <a:latin typeface="+mj-lt"/>
                      <a:cs typeface="Arial" charset="0"/>
                    </a:endParaRPr>
                  </a:p>
                </p:txBody>
              </p:sp>
              <p:sp>
                <p:nvSpPr>
                  <p:cNvPr id="354" name="Right Arrow 51">
                    <a:extLst>
                      <a:ext uri="{FF2B5EF4-FFF2-40B4-BE49-F238E27FC236}">
                        <a16:creationId xmlns:a16="http://schemas.microsoft.com/office/drawing/2014/main" id="{7DD1C1C4-3EFB-4E5A-8F4F-378A9C4210BB}"/>
                      </a:ext>
                    </a:extLst>
                  </p:cNvPr>
                  <p:cNvSpPr>
                    <a:spLocks noChangeArrowheads="1"/>
                  </p:cNvSpPr>
                  <p:nvPr/>
                </p:nvSpPr>
                <p:spPr bwMode="auto">
                  <a:xfrm>
                    <a:off x="637405" y="5396833"/>
                    <a:ext cx="914400" cy="274787"/>
                  </a:xfrm>
                  <a:prstGeom prst="homePlate">
                    <a:avLst/>
                  </a:prstGeom>
                  <a:solidFill>
                    <a:schemeClr val="tx1"/>
                  </a:solidFill>
                  <a:ln>
                    <a:solidFill>
                      <a:schemeClr val="tx1">
                        <a:lumMod val="65000"/>
                        <a:lumOff val="35000"/>
                      </a:schemeClr>
                    </a:solidFill>
                  </a:ln>
                </p:spPr>
                <p:txBody>
                  <a:bodyPr anchor="ctr"/>
                  <a:lstStyle/>
                  <a:p>
                    <a:pPr algn="l"/>
                    <a:endParaRPr lang="en-US" sz="1000">
                      <a:solidFill>
                        <a:schemeClr val="bg1"/>
                      </a:solidFill>
                      <a:latin typeface="+mj-lt"/>
                      <a:cs typeface="Arial" charset="0"/>
                    </a:endParaRPr>
                  </a:p>
                </p:txBody>
              </p:sp>
              <p:sp>
                <p:nvSpPr>
                  <p:cNvPr id="355" name="Right Arrow 90">
                    <a:extLst>
                      <a:ext uri="{FF2B5EF4-FFF2-40B4-BE49-F238E27FC236}">
                        <a16:creationId xmlns:a16="http://schemas.microsoft.com/office/drawing/2014/main" id="{E772E08C-1641-4BA9-8F43-E3895FB632B7}"/>
                      </a:ext>
                    </a:extLst>
                  </p:cNvPr>
                  <p:cNvSpPr>
                    <a:spLocks noChangeArrowheads="1"/>
                  </p:cNvSpPr>
                  <p:nvPr/>
                </p:nvSpPr>
                <p:spPr bwMode="auto">
                  <a:xfrm>
                    <a:off x="637405" y="4652927"/>
                    <a:ext cx="914400" cy="274787"/>
                  </a:xfrm>
                  <a:prstGeom prst="homePlate">
                    <a:avLst/>
                  </a:prstGeom>
                  <a:solidFill>
                    <a:schemeClr val="tx1"/>
                  </a:solidFill>
                  <a:ln>
                    <a:solidFill>
                      <a:schemeClr val="tx1">
                        <a:lumMod val="65000"/>
                        <a:lumOff val="35000"/>
                      </a:schemeClr>
                    </a:solidFill>
                  </a:ln>
                </p:spPr>
                <p:txBody>
                  <a:bodyPr rIns="0" anchor="ctr"/>
                  <a:lstStyle/>
                  <a:p>
                    <a:pPr algn="l"/>
                    <a:endParaRPr lang="en-US" sz="1000">
                      <a:solidFill>
                        <a:schemeClr val="bg1"/>
                      </a:solidFill>
                      <a:latin typeface="+mj-lt"/>
                      <a:cs typeface="Arial" charset="0"/>
                    </a:endParaRPr>
                  </a:p>
                </p:txBody>
              </p:sp>
              <p:sp>
                <p:nvSpPr>
                  <p:cNvPr id="356" name="Right Arrow 51">
                    <a:extLst>
                      <a:ext uri="{FF2B5EF4-FFF2-40B4-BE49-F238E27FC236}">
                        <a16:creationId xmlns:a16="http://schemas.microsoft.com/office/drawing/2014/main" id="{BAE8FF24-BBC1-4167-B3CD-CF99AB77EDE5}"/>
                      </a:ext>
                    </a:extLst>
                  </p:cNvPr>
                  <p:cNvSpPr>
                    <a:spLocks noChangeArrowheads="1"/>
                  </p:cNvSpPr>
                  <p:nvPr/>
                </p:nvSpPr>
                <p:spPr bwMode="auto">
                  <a:xfrm>
                    <a:off x="637405" y="5768787"/>
                    <a:ext cx="914400" cy="274787"/>
                  </a:xfrm>
                  <a:prstGeom prst="homePlate">
                    <a:avLst/>
                  </a:prstGeom>
                  <a:solidFill>
                    <a:schemeClr val="tx1"/>
                  </a:solidFill>
                  <a:ln>
                    <a:solidFill>
                      <a:schemeClr val="tx1">
                        <a:lumMod val="65000"/>
                        <a:lumOff val="35000"/>
                      </a:schemeClr>
                    </a:solidFill>
                  </a:ln>
                </p:spPr>
                <p:txBody>
                  <a:bodyPr anchor="ctr"/>
                  <a:lstStyle/>
                  <a:p>
                    <a:pPr algn="l"/>
                    <a:endParaRPr lang="en-US" sz="1000">
                      <a:solidFill>
                        <a:schemeClr val="bg1"/>
                      </a:solidFill>
                      <a:latin typeface="+mj-lt"/>
                      <a:cs typeface="Arial" charset="0"/>
                    </a:endParaRPr>
                  </a:p>
                </p:txBody>
              </p:sp>
            </p:grpSp>
            <p:sp useBgFill="1">
              <p:nvSpPr>
                <p:cNvPr id="351" name="Oval 350">
                  <a:extLst>
                    <a:ext uri="{FF2B5EF4-FFF2-40B4-BE49-F238E27FC236}">
                      <a16:creationId xmlns:a16="http://schemas.microsoft.com/office/drawing/2014/main" id="{55038CE1-AF87-4613-9E30-5C52998FB662}"/>
                    </a:ext>
                  </a:extLst>
                </p:cNvPr>
                <p:cNvSpPr/>
                <p:nvPr/>
              </p:nvSpPr>
              <p:spPr bwMode="auto">
                <a:xfrm>
                  <a:off x="4231364" y="4956181"/>
                  <a:ext cx="701863" cy="236449"/>
                </a:xfrm>
                <a:prstGeom prst="ellipse">
                  <a:avLst/>
                </a:prstGeom>
                <a:solidFill>
                  <a:schemeClr val="bg1">
                    <a:lumMod val="50000"/>
                    <a:lumOff val="50000"/>
                  </a:schemeClr>
                </a:solidFill>
                <a:ln>
                  <a:solidFill>
                    <a:schemeClr val="tx1">
                      <a:lumMod val="65000"/>
                      <a:lumOff val="35000"/>
                    </a:schemeClr>
                  </a:solidFill>
                </a:ln>
              </p:spPr>
              <p:txBody>
                <a:bodyPr vert="horz" wrap="square" lIns="91440" tIns="45720" rIns="91440" bIns="45720" numCol="1" anchor="t" anchorCtr="0" compatLnSpc="1">
                  <a:prstTxWarp prst="textNoShape">
                    <a:avLst/>
                  </a:prstTxWarp>
                </a:bodyPr>
                <a:lstStyle/>
                <a:p>
                  <a:endParaRPr lang="en-US" err="1">
                    <a:solidFill>
                      <a:schemeClr val="tx1"/>
                    </a:solidFill>
                  </a:endParaRPr>
                </a:p>
              </p:txBody>
            </p:sp>
            <p:sp>
              <p:nvSpPr>
                <p:cNvPr id="352" name="Freeform 182">
                  <a:extLst>
                    <a:ext uri="{FF2B5EF4-FFF2-40B4-BE49-F238E27FC236}">
                      <a16:creationId xmlns:a16="http://schemas.microsoft.com/office/drawing/2014/main" id="{1242D621-46DD-41CA-A473-906B75C84634}"/>
                    </a:ext>
                  </a:extLst>
                </p:cNvPr>
                <p:cNvSpPr/>
                <p:nvPr/>
              </p:nvSpPr>
              <p:spPr bwMode="auto">
                <a:xfrm>
                  <a:off x="4179429" y="4901240"/>
                  <a:ext cx="831290" cy="1066171"/>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pSp>
          <p:grpSp>
            <p:nvGrpSpPr>
              <p:cNvPr id="151" name="Group 150">
                <a:extLst>
                  <a:ext uri="{FF2B5EF4-FFF2-40B4-BE49-F238E27FC236}">
                    <a16:creationId xmlns:a16="http://schemas.microsoft.com/office/drawing/2014/main" id="{58644C22-8814-40BD-9C50-80476FC04FBF}"/>
                  </a:ext>
                </a:extLst>
              </p:cNvPr>
              <p:cNvGrpSpPr/>
              <p:nvPr/>
            </p:nvGrpSpPr>
            <p:grpSpPr>
              <a:xfrm>
                <a:off x="5919881" y="3802218"/>
                <a:ext cx="460499" cy="345804"/>
                <a:chOff x="3590925" y="4901240"/>
                <a:chExt cx="1419794" cy="1066171"/>
              </a:xfrm>
            </p:grpSpPr>
            <p:sp>
              <p:nvSpPr>
                <p:cNvPr id="341" name="Rectangle 340">
                  <a:extLst>
                    <a:ext uri="{FF2B5EF4-FFF2-40B4-BE49-F238E27FC236}">
                      <a16:creationId xmlns:a16="http://schemas.microsoft.com/office/drawing/2014/main" id="{16655BE6-BF78-48AC-BB94-49CD10BFC963}"/>
                    </a:ext>
                  </a:extLst>
                </p:cNvPr>
                <p:cNvSpPr/>
                <p:nvPr/>
              </p:nvSpPr>
              <p:spPr bwMode="auto">
                <a:xfrm>
                  <a:off x="3590925" y="4901240"/>
                  <a:ext cx="996908" cy="1066171"/>
                </a:xfrm>
                <a:prstGeom prst="rect">
                  <a:avLst/>
                </a:prstGeom>
                <a:solidFill>
                  <a:schemeClr val="bg2"/>
                </a:solidFill>
                <a:ln w="9525"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1100">
                    <a:solidFill>
                      <a:srgbClr val="FFFFFF"/>
                    </a:solidFill>
                    <a:cs typeface="Arial" charset="0"/>
                  </a:endParaRPr>
                </a:p>
              </p:txBody>
            </p:sp>
            <p:grpSp>
              <p:nvGrpSpPr>
                <p:cNvPr id="342" name="Group 341">
                  <a:extLst>
                    <a:ext uri="{FF2B5EF4-FFF2-40B4-BE49-F238E27FC236}">
                      <a16:creationId xmlns:a16="http://schemas.microsoft.com/office/drawing/2014/main" id="{4940DFE7-81FB-4E70-8222-9541B31DC0C6}"/>
                    </a:ext>
                  </a:extLst>
                </p:cNvPr>
                <p:cNvGrpSpPr/>
                <p:nvPr/>
              </p:nvGrpSpPr>
              <p:grpSpPr>
                <a:xfrm>
                  <a:off x="3650966" y="4956181"/>
                  <a:ext cx="445652" cy="966753"/>
                  <a:chOff x="637405" y="4652927"/>
                  <a:chExt cx="914400" cy="1390647"/>
                </a:xfrm>
              </p:grpSpPr>
              <p:sp>
                <p:nvSpPr>
                  <p:cNvPr id="345" name="Right Arrow 2">
                    <a:extLst>
                      <a:ext uri="{FF2B5EF4-FFF2-40B4-BE49-F238E27FC236}">
                        <a16:creationId xmlns:a16="http://schemas.microsoft.com/office/drawing/2014/main" id="{5819D63E-359E-4161-ADF3-9210EA456A01}"/>
                      </a:ext>
                    </a:extLst>
                  </p:cNvPr>
                  <p:cNvSpPr>
                    <a:spLocks noChangeArrowheads="1"/>
                  </p:cNvSpPr>
                  <p:nvPr/>
                </p:nvSpPr>
                <p:spPr bwMode="auto">
                  <a:xfrm>
                    <a:off x="637405" y="5024880"/>
                    <a:ext cx="914400" cy="274787"/>
                  </a:xfrm>
                  <a:prstGeom prst="homePlate">
                    <a:avLst/>
                  </a:prstGeom>
                  <a:solidFill>
                    <a:schemeClr val="tx1"/>
                  </a:solidFill>
                  <a:ln>
                    <a:solidFill>
                      <a:schemeClr val="tx1">
                        <a:lumMod val="65000"/>
                        <a:lumOff val="35000"/>
                      </a:schemeClr>
                    </a:solidFill>
                  </a:ln>
                </p:spPr>
                <p:txBody>
                  <a:bodyPr anchor="ctr"/>
                  <a:lstStyle/>
                  <a:p>
                    <a:pPr algn="l"/>
                    <a:endParaRPr lang="en-US" sz="1000">
                      <a:solidFill>
                        <a:schemeClr val="bg1"/>
                      </a:solidFill>
                      <a:latin typeface="+mj-lt"/>
                      <a:cs typeface="Arial" charset="0"/>
                    </a:endParaRPr>
                  </a:p>
                </p:txBody>
              </p:sp>
              <p:sp>
                <p:nvSpPr>
                  <p:cNvPr id="346" name="Right Arrow 51">
                    <a:extLst>
                      <a:ext uri="{FF2B5EF4-FFF2-40B4-BE49-F238E27FC236}">
                        <a16:creationId xmlns:a16="http://schemas.microsoft.com/office/drawing/2014/main" id="{50620F4C-BD5A-4F6D-956C-89AF62A831B0}"/>
                      </a:ext>
                    </a:extLst>
                  </p:cNvPr>
                  <p:cNvSpPr>
                    <a:spLocks noChangeArrowheads="1"/>
                  </p:cNvSpPr>
                  <p:nvPr/>
                </p:nvSpPr>
                <p:spPr bwMode="auto">
                  <a:xfrm>
                    <a:off x="637405" y="5396833"/>
                    <a:ext cx="914400" cy="274787"/>
                  </a:xfrm>
                  <a:prstGeom prst="homePlate">
                    <a:avLst/>
                  </a:prstGeom>
                  <a:solidFill>
                    <a:schemeClr val="tx1"/>
                  </a:solidFill>
                  <a:ln>
                    <a:solidFill>
                      <a:schemeClr val="tx1">
                        <a:lumMod val="65000"/>
                        <a:lumOff val="35000"/>
                      </a:schemeClr>
                    </a:solidFill>
                  </a:ln>
                </p:spPr>
                <p:txBody>
                  <a:bodyPr anchor="ctr"/>
                  <a:lstStyle/>
                  <a:p>
                    <a:pPr algn="l"/>
                    <a:endParaRPr lang="en-US" sz="1000">
                      <a:solidFill>
                        <a:schemeClr val="bg1"/>
                      </a:solidFill>
                      <a:latin typeface="+mj-lt"/>
                      <a:cs typeface="Arial" charset="0"/>
                    </a:endParaRPr>
                  </a:p>
                </p:txBody>
              </p:sp>
              <p:sp>
                <p:nvSpPr>
                  <p:cNvPr id="347" name="Right Arrow 90">
                    <a:extLst>
                      <a:ext uri="{FF2B5EF4-FFF2-40B4-BE49-F238E27FC236}">
                        <a16:creationId xmlns:a16="http://schemas.microsoft.com/office/drawing/2014/main" id="{6901C761-DFAC-4D80-ACE9-ABE1DEEEAFA0}"/>
                      </a:ext>
                    </a:extLst>
                  </p:cNvPr>
                  <p:cNvSpPr>
                    <a:spLocks noChangeArrowheads="1"/>
                  </p:cNvSpPr>
                  <p:nvPr/>
                </p:nvSpPr>
                <p:spPr bwMode="auto">
                  <a:xfrm>
                    <a:off x="637405" y="4652927"/>
                    <a:ext cx="914400" cy="274787"/>
                  </a:xfrm>
                  <a:prstGeom prst="homePlate">
                    <a:avLst/>
                  </a:prstGeom>
                  <a:solidFill>
                    <a:schemeClr val="tx1"/>
                  </a:solidFill>
                  <a:ln>
                    <a:solidFill>
                      <a:schemeClr val="tx1">
                        <a:lumMod val="65000"/>
                        <a:lumOff val="35000"/>
                      </a:schemeClr>
                    </a:solidFill>
                  </a:ln>
                </p:spPr>
                <p:txBody>
                  <a:bodyPr rIns="0" anchor="ctr"/>
                  <a:lstStyle/>
                  <a:p>
                    <a:pPr algn="l"/>
                    <a:endParaRPr lang="en-US" sz="1000">
                      <a:solidFill>
                        <a:schemeClr val="bg1"/>
                      </a:solidFill>
                      <a:latin typeface="+mj-lt"/>
                      <a:cs typeface="Arial" charset="0"/>
                    </a:endParaRPr>
                  </a:p>
                </p:txBody>
              </p:sp>
              <p:sp>
                <p:nvSpPr>
                  <p:cNvPr id="348" name="Right Arrow 51">
                    <a:extLst>
                      <a:ext uri="{FF2B5EF4-FFF2-40B4-BE49-F238E27FC236}">
                        <a16:creationId xmlns:a16="http://schemas.microsoft.com/office/drawing/2014/main" id="{165FD33F-455B-419C-9557-B07CF698CB96}"/>
                      </a:ext>
                    </a:extLst>
                  </p:cNvPr>
                  <p:cNvSpPr>
                    <a:spLocks noChangeArrowheads="1"/>
                  </p:cNvSpPr>
                  <p:nvPr/>
                </p:nvSpPr>
                <p:spPr bwMode="auto">
                  <a:xfrm>
                    <a:off x="637405" y="5768787"/>
                    <a:ext cx="914400" cy="274787"/>
                  </a:xfrm>
                  <a:prstGeom prst="homePlate">
                    <a:avLst/>
                  </a:prstGeom>
                  <a:solidFill>
                    <a:schemeClr val="tx1"/>
                  </a:solidFill>
                  <a:ln>
                    <a:solidFill>
                      <a:schemeClr val="tx1">
                        <a:lumMod val="65000"/>
                        <a:lumOff val="35000"/>
                      </a:schemeClr>
                    </a:solidFill>
                  </a:ln>
                </p:spPr>
                <p:txBody>
                  <a:bodyPr anchor="ctr"/>
                  <a:lstStyle/>
                  <a:p>
                    <a:pPr algn="l"/>
                    <a:endParaRPr lang="en-US" sz="1000">
                      <a:solidFill>
                        <a:schemeClr val="bg1"/>
                      </a:solidFill>
                      <a:latin typeface="+mj-lt"/>
                      <a:cs typeface="Arial" charset="0"/>
                    </a:endParaRPr>
                  </a:p>
                </p:txBody>
              </p:sp>
            </p:grpSp>
            <p:sp useBgFill="1">
              <p:nvSpPr>
                <p:cNvPr id="343" name="Oval 342">
                  <a:extLst>
                    <a:ext uri="{FF2B5EF4-FFF2-40B4-BE49-F238E27FC236}">
                      <a16:creationId xmlns:a16="http://schemas.microsoft.com/office/drawing/2014/main" id="{90F8B4F6-94A4-4509-8EAF-18E1EBA904C6}"/>
                    </a:ext>
                  </a:extLst>
                </p:cNvPr>
                <p:cNvSpPr/>
                <p:nvPr/>
              </p:nvSpPr>
              <p:spPr bwMode="auto">
                <a:xfrm>
                  <a:off x="4231364" y="4956181"/>
                  <a:ext cx="701863" cy="236449"/>
                </a:xfrm>
                <a:prstGeom prst="ellipse">
                  <a:avLst/>
                </a:prstGeom>
                <a:solidFill>
                  <a:schemeClr val="bg1">
                    <a:lumMod val="50000"/>
                    <a:lumOff val="50000"/>
                  </a:schemeClr>
                </a:solidFill>
                <a:ln>
                  <a:solidFill>
                    <a:schemeClr val="tx1">
                      <a:lumMod val="65000"/>
                      <a:lumOff val="35000"/>
                    </a:schemeClr>
                  </a:solidFill>
                </a:ln>
              </p:spPr>
              <p:txBody>
                <a:bodyPr vert="horz" wrap="square" lIns="91440" tIns="45720" rIns="91440" bIns="45720" numCol="1" anchor="t" anchorCtr="0" compatLnSpc="1">
                  <a:prstTxWarp prst="textNoShape">
                    <a:avLst/>
                  </a:prstTxWarp>
                </a:bodyPr>
                <a:lstStyle/>
                <a:p>
                  <a:endParaRPr lang="en-US" err="1">
                    <a:solidFill>
                      <a:schemeClr val="tx1"/>
                    </a:solidFill>
                  </a:endParaRPr>
                </a:p>
              </p:txBody>
            </p:sp>
            <p:sp>
              <p:nvSpPr>
                <p:cNvPr id="344" name="Freeform 182">
                  <a:extLst>
                    <a:ext uri="{FF2B5EF4-FFF2-40B4-BE49-F238E27FC236}">
                      <a16:creationId xmlns:a16="http://schemas.microsoft.com/office/drawing/2014/main" id="{E1198B37-187D-4B76-A39B-78C4167B206B}"/>
                    </a:ext>
                  </a:extLst>
                </p:cNvPr>
                <p:cNvSpPr/>
                <p:nvPr/>
              </p:nvSpPr>
              <p:spPr bwMode="auto">
                <a:xfrm>
                  <a:off x="4179429" y="4901240"/>
                  <a:ext cx="831290" cy="1066171"/>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pSp>
          <p:grpSp>
            <p:nvGrpSpPr>
              <p:cNvPr id="152" name="Group 151">
                <a:extLst>
                  <a:ext uri="{FF2B5EF4-FFF2-40B4-BE49-F238E27FC236}">
                    <a16:creationId xmlns:a16="http://schemas.microsoft.com/office/drawing/2014/main" id="{41F96083-6D63-4F5F-AB7A-720BE7ECAF07}"/>
                  </a:ext>
                </a:extLst>
              </p:cNvPr>
              <p:cNvGrpSpPr/>
              <p:nvPr/>
            </p:nvGrpSpPr>
            <p:grpSpPr>
              <a:xfrm>
                <a:off x="7989422" y="5480902"/>
                <a:ext cx="460499" cy="345804"/>
                <a:chOff x="3590925" y="4901240"/>
                <a:chExt cx="1419794" cy="1066171"/>
              </a:xfrm>
            </p:grpSpPr>
            <p:sp>
              <p:nvSpPr>
                <p:cNvPr id="333" name="Rectangle 332">
                  <a:extLst>
                    <a:ext uri="{FF2B5EF4-FFF2-40B4-BE49-F238E27FC236}">
                      <a16:creationId xmlns:a16="http://schemas.microsoft.com/office/drawing/2014/main" id="{0B7AF98F-3D8C-457D-83A3-D6D95D02C023}"/>
                    </a:ext>
                  </a:extLst>
                </p:cNvPr>
                <p:cNvSpPr/>
                <p:nvPr/>
              </p:nvSpPr>
              <p:spPr bwMode="auto">
                <a:xfrm>
                  <a:off x="3590925" y="4901240"/>
                  <a:ext cx="996908" cy="1066171"/>
                </a:xfrm>
                <a:prstGeom prst="rect">
                  <a:avLst/>
                </a:prstGeom>
                <a:solidFill>
                  <a:schemeClr val="bg2"/>
                </a:solidFill>
                <a:ln w="9525"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1100">
                    <a:solidFill>
                      <a:srgbClr val="FFFFFF"/>
                    </a:solidFill>
                    <a:cs typeface="Arial" charset="0"/>
                  </a:endParaRPr>
                </a:p>
              </p:txBody>
            </p:sp>
            <p:grpSp>
              <p:nvGrpSpPr>
                <p:cNvPr id="334" name="Group 333">
                  <a:extLst>
                    <a:ext uri="{FF2B5EF4-FFF2-40B4-BE49-F238E27FC236}">
                      <a16:creationId xmlns:a16="http://schemas.microsoft.com/office/drawing/2014/main" id="{550B2D15-24A7-48C0-9EA2-CD58B981F78B}"/>
                    </a:ext>
                  </a:extLst>
                </p:cNvPr>
                <p:cNvGrpSpPr/>
                <p:nvPr/>
              </p:nvGrpSpPr>
              <p:grpSpPr>
                <a:xfrm>
                  <a:off x="3650966" y="4956181"/>
                  <a:ext cx="445652" cy="966753"/>
                  <a:chOff x="637405" y="4652927"/>
                  <a:chExt cx="914400" cy="1390647"/>
                </a:xfrm>
              </p:grpSpPr>
              <p:sp>
                <p:nvSpPr>
                  <p:cNvPr id="337" name="Right Arrow 2">
                    <a:extLst>
                      <a:ext uri="{FF2B5EF4-FFF2-40B4-BE49-F238E27FC236}">
                        <a16:creationId xmlns:a16="http://schemas.microsoft.com/office/drawing/2014/main" id="{FFA1F5FD-948A-41C9-8F8F-7BAD430B4AFB}"/>
                      </a:ext>
                    </a:extLst>
                  </p:cNvPr>
                  <p:cNvSpPr>
                    <a:spLocks noChangeArrowheads="1"/>
                  </p:cNvSpPr>
                  <p:nvPr/>
                </p:nvSpPr>
                <p:spPr bwMode="auto">
                  <a:xfrm>
                    <a:off x="637405" y="5024880"/>
                    <a:ext cx="914400" cy="274787"/>
                  </a:xfrm>
                  <a:prstGeom prst="homePlate">
                    <a:avLst/>
                  </a:prstGeom>
                  <a:solidFill>
                    <a:schemeClr val="tx1"/>
                  </a:solidFill>
                  <a:ln>
                    <a:solidFill>
                      <a:schemeClr val="tx1">
                        <a:lumMod val="65000"/>
                        <a:lumOff val="35000"/>
                      </a:schemeClr>
                    </a:solidFill>
                  </a:ln>
                </p:spPr>
                <p:txBody>
                  <a:bodyPr anchor="ctr"/>
                  <a:lstStyle/>
                  <a:p>
                    <a:pPr algn="l"/>
                    <a:endParaRPr lang="en-US" sz="1000">
                      <a:solidFill>
                        <a:schemeClr val="bg1"/>
                      </a:solidFill>
                      <a:latin typeface="+mj-lt"/>
                      <a:cs typeface="Arial" charset="0"/>
                    </a:endParaRPr>
                  </a:p>
                </p:txBody>
              </p:sp>
              <p:sp>
                <p:nvSpPr>
                  <p:cNvPr id="338" name="Right Arrow 51">
                    <a:extLst>
                      <a:ext uri="{FF2B5EF4-FFF2-40B4-BE49-F238E27FC236}">
                        <a16:creationId xmlns:a16="http://schemas.microsoft.com/office/drawing/2014/main" id="{654F070A-DF53-42A2-8CFC-EE5739633C30}"/>
                      </a:ext>
                    </a:extLst>
                  </p:cNvPr>
                  <p:cNvSpPr>
                    <a:spLocks noChangeArrowheads="1"/>
                  </p:cNvSpPr>
                  <p:nvPr/>
                </p:nvSpPr>
                <p:spPr bwMode="auto">
                  <a:xfrm>
                    <a:off x="637405" y="5396833"/>
                    <a:ext cx="914400" cy="274787"/>
                  </a:xfrm>
                  <a:prstGeom prst="homePlate">
                    <a:avLst/>
                  </a:prstGeom>
                  <a:solidFill>
                    <a:schemeClr val="tx1"/>
                  </a:solidFill>
                  <a:ln>
                    <a:solidFill>
                      <a:schemeClr val="tx1">
                        <a:lumMod val="65000"/>
                        <a:lumOff val="35000"/>
                      </a:schemeClr>
                    </a:solidFill>
                  </a:ln>
                </p:spPr>
                <p:txBody>
                  <a:bodyPr anchor="ctr"/>
                  <a:lstStyle/>
                  <a:p>
                    <a:pPr algn="l"/>
                    <a:endParaRPr lang="en-US" sz="1000">
                      <a:solidFill>
                        <a:schemeClr val="bg1"/>
                      </a:solidFill>
                      <a:latin typeface="+mj-lt"/>
                      <a:cs typeface="Arial" charset="0"/>
                    </a:endParaRPr>
                  </a:p>
                </p:txBody>
              </p:sp>
              <p:sp>
                <p:nvSpPr>
                  <p:cNvPr id="339" name="Right Arrow 90">
                    <a:extLst>
                      <a:ext uri="{FF2B5EF4-FFF2-40B4-BE49-F238E27FC236}">
                        <a16:creationId xmlns:a16="http://schemas.microsoft.com/office/drawing/2014/main" id="{748784CF-7D79-4EB0-9441-5299594281F8}"/>
                      </a:ext>
                    </a:extLst>
                  </p:cNvPr>
                  <p:cNvSpPr>
                    <a:spLocks noChangeArrowheads="1"/>
                  </p:cNvSpPr>
                  <p:nvPr/>
                </p:nvSpPr>
                <p:spPr bwMode="auto">
                  <a:xfrm>
                    <a:off x="637405" y="4652927"/>
                    <a:ext cx="914400" cy="274787"/>
                  </a:xfrm>
                  <a:prstGeom prst="homePlate">
                    <a:avLst/>
                  </a:prstGeom>
                  <a:solidFill>
                    <a:schemeClr val="tx1"/>
                  </a:solidFill>
                  <a:ln>
                    <a:solidFill>
                      <a:schemeClr val="tx1">
                        <a:lumMod val="65000"/>
                        <a:lumOff val="35000"/>
                      </a:schemeClr>
                    </a:solidFill>
                  </a:ln>
                </p:spPr>
                <p:txBody>
                  <a:bodyPr rIns="0" anchor="ctr"/>
                  <a:lstStyle/>
                  <a:p>
                    <a:pPr algn="l"/>
                    <a:endParaRPr lang="en-US" sz="1000">
                      <a:solidFill>
                        <a:schemeClr val="bg1"/>
                      </a:solidFill>
                      <a:latin typeface="+mj-lt"/>
                      <a:cs typeface="Arial" charset="0"/>
                    </a:endParaRPr>
                  </a:p>
                </p:txBody>
              </p:sp>
              <p:sp>
                <p:nvSpPr>
                  <p:cNvPr id="340" name="Right Arrow 51">
                    <a:extLst>
                      <a:ext uri="{FF2B5EF4-FFF2-40B4-BE49-F238E27FC236}">
                        <a16:creationId xmlns:a16="http://schemas.microsoft.com/office/drawing/2014/main" id="{7D01CB36-7796-4B9E-9E3D-F52AC05A2DAB}"/>
                      </a:ext>
                    </a:extLst>
                  </p:cNvPr>
                  <p:cNvSpPr>
                    <a:spLocks noChangeArrowheads="1"/>
                  </p:cNvSpPr>
                  <p:nvPr/>
                </p:nvSpPr>
                <p:spPr bwMode="auto">
                  <a:xfrm>
                    <a:off x="637405" y="5768787"/>
                    <a:ext cx="914400" cy="274787"/>
                  </a:xfrm>
                  <a:prstGeom prst="homePlate">
                    <a:avLst/>
                  </a:prstGeom>
                  <a:solidFill>
                    <a:schemeClr val="tx1"/>
                  </a:solidFill>
                  <a:ln>
                    <a:solidFill>
                      <a:schemeClr val="tx1">
                        <a:lumMod val="65000"/>
                        <a:lumOff val="35000"/>
                      </a:schemeClr>
                    </a:solidFill>
                  </a:ln>
                </p:spPr>
                <p:txBody>
                  <a:bodyPr anchor="ctr"/>
                  <a:lstStyle/>
                  <a:p>
                    <a:pPr algn="l"/>
                    <a:endParaRPr lang="en-US" sz="1000">
                      <a:solidFill>
                        <a:schemeClr val="bg1"/>
                      </a:solidFill>
                      <a:latin typeface="+mj-lt"/>
                      <a:cs typeface="Arial" charset="0"/>
                    </a:endParaRPr>
                  </a:p>
                </p:txBody>
              </p:sp>
            </p:grpSp>
            <p:sp useBgFill="1">
              <p:nvSpPr>
                <p:cNvPr id="335" name="Oval 334">
                  <a:extLst>
                    <a:ext uri="{FF2B5EF4-FFF2-40B4-BE49-F238E27FC236}">
                      <a16:creationId xmlns:a16="http://schemas.microsoft.com/office/drawing/2014/main" id="{D486A33C-8575-4F29-B66B-CEAC2B180D85}"/>
                    </a:ext>
                  </a:extLst>
                </p:cNvPr>
                <p:cNvSpPr/>
                <p:nvPr/>
              </p:nvSpPr>
              <p:spPr bwMode="auto">
                <a:xfrm>
                  <a:off x="4231364" y="4956181"/>
                  <a:ext cx="701863" cy="236449"/>
                </a:xfrm>
                <a:prstGeom prst="ellipse">
                  <a:avLst/>
                </a:prstGeom>
                <a:solidFill>
                  <a:schemeClr val="bg1">
                    <a:lumMod val="50000"/>
                    <a:lumOff val="50000"/>
                  </a:schemeClr>
                </a:solidFill>
                <a:ln>
                  <a:solidFill>
                    <a:schemeClr val="tx1">
                      <a:lumMod val="65000"/>
                      <a:lumOff val="35000"/>
                    </a:schemeClr>
                  </a:solidFill>
                </a:ln>
              </p:spPr>
              <p:txBody>
                <a:bodyPr vert="horz" wrap="square" lIns="91440" tIns="45720" rIns="91440" bIns="45720" numCol="1" anchor="t" anchorCtr="0" compatLnSpc="1">
                  <a:prstTxWarp prst="textNoShape">
                    <a:avLst/>
                  </a:prstTxWarp>
                </a:bodyPr>
                <a:lstStyle/>
                <a:p>
                  <a:endParaRPr lang="en-US" err="1">
                    <a:solidFill>
                      <a:schemeClr val="tx1"/>
                    </a:solidFill>
                  </a:endParaRPr>
                </a:p>
              </p:txBody>
            </p:sp>
            <p:sp>
              <p:nvSpPr>
                <p:cNvPr id="336" name="Freeform 182">
                  <a:extLst>
                    <a:ext uri="{FF2B5EF4-FFF2-40B4-BE49-F238E27FC236}">
                      <a16:creationId xmlns:a16="http://schemas.microsoft.com/office/drawing/2014/main" id="{D6A933A3-84FB-4163-B75A-5321D1A732E4}"/>
                    </a:ext>
                  </a:extLst>
                </p:cNvPr>
                <p:cNvSpPr/>
                <p:nvPr/>
              </p:nvSpPr>
              <p:spPr bwMode="auto">
                <a:xfrm>
                  <a:off x="4179429" y="4901240"/>
                  <a:ext cx="831290" cy="1066171"/>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pSp>
          <p:grpSp>
            <p:nvGrpSpPr>
              <p:cNvPr id="153" name="Group 152">
                <a:extLst>
                  <a:ext uri="{FF2B5EF4-FFF2-40B4-BE49-F238E27FC236}">
                    <a16:creationId xmlns:a16="http://schemas.microsoft.com/office/drawing/2014/main" id="{5DDB8CD2-D82D-4AB1-871B-B9EB8651832D}"/>
                  </a:ext>
                </a:extLst>
              </p:cNvPr>
              <p:cNvGrpSpPr/>
              <p:nvPr/>
            </p:nvGrpSpPr>
            <p:grpSpPr>
              <a:xfrm>
                <a:off x="10202130" y="5535497"/>
                <a:ext cx="460499" cy="345804"/>
                <a:chOff x="3590925" y="4901240"/>
                <a:chExt cx="1419794" cy="1066171"/>
              </a:xfrm>
            </p:grpSpPr>
            <p:sp>
              <p:nvSpPr>
                <p:cNvPr id="325" name="Rectangle 324">
                  <a:extLst>
                    <a:ext uri="{FF2B5EF4-FFF2-40B4-BE49-F238E27FC236}">
                      <a16:creationId xmlns:a16="http://schemas.microsoft.com/office/drawing/2014/main" id="{5A19D5FF-4DE5-47EA-B821-70682F1636FB}"/>
                    </a:ext>
                  </a:extLst>
                </p:cNvPr>
                <p:cNvSpPr/>
                <p:nvPr/>
              </p:nvSpPr>
              <p:spPr bwMode="auto">
                <a:xfrm>
                  <a:off x="3590925" y="4901240"/>
                  <a:ext cx="996908" cy="1066171"/>
                </a:xfrm>
                <a:prstGeom prst="rect">
                  <a:avLst/>
                </a:prstGeom>
                <a:solidFill>
                  <a:schemeClr val="bg2"/>
                </a:solidFill>
                <a:ln w="9525"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1100">
                    <a:solidFill>
                      <a:srgbClr val="FFFFFF"/>
                    </a:solidFill>
                    <a:cs typeface="Arial" charset="0"/>
                  </a:endParaRPr>
                </a:p>
              </p:txBody>
            </p:sp>
            <p:grpSp>
              <p:nvGrpSpPr>
                <p:cNvPr id="326" name="Group 325">
                  <a:extLst>
                    <a:ext uri="{FF2B5EF4-FFF2-40B4-BE49-F238E27FC236}">
                      <a16:creationId xmlns:a16="http://schemas.microsoft.com/office/drawing/2014/main" id="{011DD9FA-5EEA-4389-A2EE-43BF1B85E50A}"/>
                    </a:ext>
                  </a:extLst>
                </p:cNvPr>
                <p:cNvGrpSpPr/>
                <p:nvPr/>
              </p:nvGrpSpPr>
              <p:grpSpPr>
                <a:xfrm>
                  <a:off x="3650966" y="4956181"/>
                  <a:ext cx="445652" cy="966753"/>
                  <a:chOff x="637405" y="4652927"/>
                  <a:chExt cx="914400" cy="1390647"/>
                </a:xfrm>
              </p:grpSpPr>
              <p:sp>
                <p:nvSpPr>
                  <p:cNvPr id="329" name="Right Arrow 2">
                    <a:extLst>
                      <a:ext uri="{FF2B5EF4-FFF2-40B4-BE49-F238E27FC236}">
                        <a16:creationId xmlns:a16="http://schemas.microsoft.com/office/drawing/2014/main" id="{B9712492-7037-4A9F-9E34-D6D7F59DEE1E}"/>
                      </a:ext>
                    </a:extLst>
                  </p:cNvPr>
                  <p:cNvSpPr>
                    <a:spLocks noChangeArrowheads="1"/>
                  </p:cNvSpPr>
                  <p:nvPr/>
                </p:nvSpPr>
                <p:spPr bwMode="auto">
                  <a:xfrm>
                    <a:off x="637405" y="5024880"/>
                    <a:ext cx="914400" cy="274787"/>
                  </a:xfrm>
                  <a:prstGeom prst="homePlate">
                    <a:avLst/>
                  </a:prstGeom>
                  <a:solidFill>
                    <a:schemeClr val="tx1"/>
                  </a:solidFill>
                  <a:ln>
                    <a:solidFill>
                      <a:schemeClr val="tx1">
                        <a:lumMod val="65000"/>
                        <a:lumOff val="35000"/>
                      </a:schemeClr>
                    </a:solidFill>
                  </a:ln>
                </p:spPr>
                <p:txBody>
                  <a:bodyPr anchor="ctr"/>
                  <a:lstStyle/>
                  <a:p>
                    <a:pPr algn="l"/>
                    <a:endParaRPr lang="en-US" sz="1000">
                      <a:solidFill>
                        <a:schemeClr val="bg1"/>
                      </a:solidFill>
                      <a:latin typeface="+mj-lt"/>
                      <a:cs typeface="Arial" charset="0"/>
                    </a:endParaRPr>
                  </a:p>
                </p:txBody>
              </p:sp>
              <p:sp>
                <p:nvSpPr>
                  <p:cNvPr id="330" name="Right Arrow 51">
                    <a:extLst>
                      <a:ext uri="{FF2B5EF4-FFF2-40B4-BE49-F238E27FC236}">
                        <a16:creationId xmlns:a16="http://schemas.microsoft.com/office/drawing/2014/main" id="{D40485FA-7E11-4F4A-971A-5253B195EE18}"/>
                      </a:ext>
                    </a:extLst>
                  </p:cNvPr>
                  <p:cNvSpPr>
                    <a:spLocks noChangeArrowheads="1"/>
                  </p:cNvSpPr>
                  <p:nvPr/>
                </p:nvSpPr>
                <p:spPr bwMode="auto">
                  <a:xfrm>
                    <a:off x="637405" y="5396833"/>
                    <a:ext cx="914400" cy="274787"/>
                  </a:xfrm>
                  <a:prstGeom prst="homePlate">
                    <a:avLst/>
                  </a:prstGeom>
                  <a:solidFill>
                    <a:schemeClr val="tx1"/>
                  </a:solidFill>
                  <a:ln>
                    <a:solidFill>
                      <a:schemeClr val="tx1">
                        <a:lumMod val="65000"/>
                        <a:lumOff val="35000"/>
                      </a:schemeClr>
                    </a:solidFill>
                  </a:ln>
                </p:spPr>
                <p:txBody>
                  <a:bodyPr anchor="ctr"/>
                  <a:lstStyle/>
                  <a:p>
                    <a:pPr algn="l"/>
                    <a:endParaRPr lang="en-US" sz="1000">
                      <a:solidFill>
                        <a:schemeClr val="bg1"/>
                      </a:solidFill>
                      <a:latin typeface="+mj-lt"/>
                      <a:cs typeface="Arial" charset="0"/>
                    </a:endParaRPr>
                  </a:p>
                </p:txBody>
              </p:sp>
              <p:sp>
                <p:nvSpPr>
                  <p:cNvPr id="331" name="Right Arrow 90">
                    <a:extLst>
                      <a:ext uri="{FF2B5EF4-FFF2-40B4-BE49-F238E27FC236}">
                        <a16:creationId xmlns:a16="http://schemas.microsoft.com/office/drawing/2014/main" id="{F0D354F5-E4C4-4959-A382-487E6FC19A4D}"/>
                      </a:ext>
                    </a:extLst>
                  </p:cNvPr>
                  <p:cNvSpPr>
                    <a:spLocks noChangeArrowheads="1"/>
                  </p:cNvSpPr>
                  <p:nvPr/>
                </p:nvSpPr>
                <p:spPr bwMode="auto">
                  <a:xfrm>
                    <a:off x="637405" y="4652927"/>
                    <a:ext cx="914400" cy="274787"/>
                  </a:xfrm>
                  <a:prstGeom prst="homePlate">
                    <a:avLst/>
                  </a:prstGeom>
                  <a:solidFill>
                    <a:schemeClr val="tx1"/>
                  </a:solidFill>
                  <a:ln>
                    <a:solidFill>
                      <a:schemeClr val="tx1">
                        <a:lumMod val="65000"/>
                        <a:lumOff val="35000"/>
                      </a:schemeClr>
                    </a:solidFill>
                  </a:ln>
                </p:spPr>
                <p:txBody>
                  <a:bodyPr rIns="0" anchor="ctr"/>
                  <a:lstStyle/>
                  <a:p>
                    <a:pPr algn="l"/>
                    <a:endParaRPr lang="en-US" sz="1000">
                      <a:solidFill>
                        <a:schemeClr val="bg1"/>
                      </a:solidFill>
                      <a:latin typeface="+mj-lt"/>
                      <a:cs typeface="Arial" charset="0"/>
                    </a:endParaRPr>
                  </a:p>
                </p:txBody>
              </p:sp>
              <p:sp>
                <p:nvSpPr>
                  <p:cNvPr id="332" name="Right Arrow 51">
                    <a:extLst>
                      <a:ext uri="{FF2B5EF4-FFF2-40B4-BE49-F238E27FC236}">
                        <a16:creationId xmlns:a16="http://schemas.microsoft.com/office/drawing/2014/main" id="{F1E8AEBA-D4F8-452C-BBAB-041198257827}"/>
                      </a:ext>
                    </a:extLst>
                  </p:cNvPr>
                  <p:cNvSpPr>
                    <a:spLocks noChangeArrowheads="1"/>
                  </p:cNvSpPr>
                  <p:nvPr/>
                </p:nvSpPr>
                <p:spPr bwMode="auto">
                  <a:xfrm>
                    <a:off x="637405" y="5768787"/>
                    <a:ext cx="914400" cy="274787"/>
                  </a:xfrm>
                  <a:prstGeom prst="homePlate">
                    <a:avLst/>
                  </a:prstGeom>
                  <a:solidFill>
                    <a:schemeClr val="tx1"/>
                  </a:solidFill>
                  <a:ln>
                    <a:solidFill>
                      <a:schemeClr val="tx1">
                        <a:lumMod val="65000"/>
                        <a:lumOff val="35000"/>
                      </a:schemeClr>
                    </a:solidFill>
                  </a:ln>
                </p:spPr>
                <p:txBody>
                  <a:bodyPr anchor="ctr"/>
                  <a:lstStyle/>
                  <a:p>
                    <a:pPr algn="l"/>
                    <a:endParaRPr lang="en-US" sz="1000">
                      <a:solidFill>
                        <a:schemeClr val="bg1"/>
                      </a:solidFill>
                      <a:latin typeface="+mj-lt"/>
                      <a:cs typeface="Arial" charset="0"/>
                    </a:endParaRPr>
                  </a:p>
                </p:txBody>
              </p:sp>
            </p:grpSp>
            <p:sp useBgFill="1">
              <p:nvSpPr>
                <p:cNvPr id="327" name="Oval 326">
                  <a:extLst>
                    <a:ext uri="{FF2B5EF4-FFF2-40B4-BE49-F238E27FC236}">
                      <a16:creationId xmlns:a16="http://schemas.microsoft.com/office/drawing/2014/main" id="{3448B638-F464-4704-B241-7B76D89B33D6}"/>
                    </a:ext>
                  </a:extLst>
                </p:cNvPr>
                <p:cNvSpPr/>
                <p:nvPr/>
              </p:nvSpPr>
              <p:spPr bwMode="auto">
                <a:xfrm>
                  <a:off x="4231364" y="4956181"/>
                  <a:ext cx="701863" cy="236449"/>
                </a:xfrm>
                <a:prstGeom prst="ellipse">
                  <a:avLst/>
                </a:prstGeom>
                <a:solidFill>
                  <a:schemeClr val="bg1">
                    <a:lumMod val="50000"/>
                    <a:lumOff val="50000"/>
                  </a:schemeClr>
                </a:solidFill>
                <a:ln>
                  <a:solidFill>
                    <a:schemeClr val="tx1">
                      <a:lumMod val="65000"/>
                      <a:lumOff val="35000"/>
                    </a:schemeClr>
                  </a:solidFill>
                </a:ln>
              </p:spPr>
              <p:txBody>
                <a:bodyPr vert="horz" wrap="square" lIns="91440" tIns="45720" rIns="91440" bIns="45720" numCol="1" anchor="t" anchorCtr="0" compatLnSpc="1">
                  <a:prstTxWarp prst="textNoShape">
                    <a:avLst/>
                  </a:prstTxWarp>
                </a:bodyPr>
                <a:lstStyle/>
                <a:p>
                  <a:endParaRPr lang="en-US" err="1">
                    <a:solidFill>
                      <a:schemeClr val="tx1"/>
                    </a:solidFill>
                  </a:endParaRPr>
                </a:p>
              </p:txBody>
            </p:sp>
            <p:sp>
              <p:nvSpPr>
                <p:cNvPr id="328" name="Freeform 182">
                  <a:extLst>
                    <a:ext uri="{FF2B5EF4-FFF2-40B4-BE49-F238E27FC236}">
                      <a16:creationId xmlns:a16="http://schemas.microsoft.com/office/drawing/2014/main" id="{66F8BD89-4A49-4430-AA15-221F93CE3A6B}"/>
                    </a:ext>
                  </a:extLst>
                </p:cNvPr>
                <p:cNvSpPr/>
                <p:nvPr/>
              </p:nvSpPr>
              <p:spPr bwMode="auto">
                <a:xfrm>
                  <a:off x="4179429" y="4901240"/>
                  <a:ext cx="831290" cy="1066171"/>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pSp>
          <p:grpSp>
            <p:nvGrpSpPr>
              <p:cNvPr id="154" name="Group 153">
                <a:extLst>
                  <a:ext uri="{FF2B5EF4-FFF2-40B4-BE49-F238E27FC236}">
                    <a16:creationId xmlns:a16="http://schemas.microsoft.com/office/drawing/2014/main" id="{13CE0C78-5026-4B41-935C-75044F1204E6}"/>
                  </a:ext>
                </a:extLst>
              </p:cNvPr>
              <p:cNvGrpSpPr/>
              <p:nvPr/>
            </p:nvGrpSpPr>
            <p:grpSpPr>
              <a:xfrm>
                <a:off x="10676724" y="3799016"/>
                <a:ext cx="460499" cy="345804"/>
                <a:chOff x="3590925" y="4901240"/>
                <a:chExt cx="1419794" cy="1066171"/>
              </a:xfrm>
            </p:grpSpPr>
            <p:sp>
              <p:nvSpPr>
                <p:cNvPr id="192" name="Rectangle 191">
                  <a:extLst>
                    <a:ext uri="{FF2B5EF4-FFF2-40B4-BE49-F238E27FC236}">
                      <a16:creationId xmlns:a16="http://schemas.microsoft.com/office/drawing/2014/main" id="{CE77BFD4-E1C4-494B-9003-976DC143DCA2}"/>
                    </a:ext>
                  </a:extLst>
                </p:cNvPr>
                <p:cNvSpPr/>
                <p:nvPr/>
              </p:nvSpPr>
              <p:spPr bwMode="auto">
                <a:xfrm>
                  <a:off x="3590925" y="4901240"/>
                  <a:ext cx="996908" cy="1066171"/>
                </a:xfrm>
                <a:prstGeom prst="rect">
                  <a:avLst/>
                </a:prstGeom>
                <a:solidFill>
                  <a:schemeClr val="bg2"/>
                </a:solidFill>
                <a:ln w="9525"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1100">
                    <a:solidFill>
                      <a:srgbClr val="FFFFFF"/>
                    </a:solidFill>
                    <a:cs typeface="Arial" charset="0"/>
                  </a:endParaRPr>
                </a:p>
              </p:txBody>
            </p:sp>
            <p:grpSp>
              <p:nvGrpSpPr>
                <p:cNvPr id="193" name="Group 192">
                  <a:extLst>
                    <a:ext uri="{FF2B5EF4-FFF2-40B4-BE49-F238E27FC236}">
                      <a16:creationId xmlns:a16="http://schemas.microsoft.com/office/drawing/2014/main" id="{0965CB6E-D2F1-435D-8F2F-341EDEDC3DFE}"/>
                    </a:ext>
                  </a:extLst>
                </p:cNvPr>
                <p:cNvGrpSpPr/>
                <p:nvPr/>
              </p:nvGrpSpPr>
              <p:grpSpPr>
                <a:xfrm>
                  <a:off x="3650966" y="4956181"/>
                  <a:ext cx="445652" cy="966753"/>
                  <a:chOff x="637405" y="4652927"/>
                  <a:chExt cx="914400" cy="1390647"/>
                </a:xfrm>
              </p:grpSpPr>
              <p:sp>
                <p:nvSpPr>
                  <p:cNvPr id="215" name="Right Arrow 2">
                    <a:extLst>
                      <a:ext uri="{FF2B5EF4-FFF2-40B4-BE49-F238E27FC236}">
                        <a16:creationId xmlns:a16="http://schemas.microsoft.com/office/drawing/2014/main" id="{0116FB7F-0F3A-47C3-8C58-BBCF3AB34567}"/>
                      </a:ext>
                    </a:extLst>
                  </p:cNvPr>
                  <p:cNvSpPr>
                    <a:spLocks noChangeArrowheads="1"/>
                  </p:cNvSpPr>
                  <p:nvPr/>
                </p:nvSpPr>
                <p:spPr bwMode="auto">
                  <a:xfrm>
                    <a:off x="637405" y="5024880"/>
                    <a:ext cx="914400" cy="274787"/>
                  </a:xfrm>
                  <a:prstGeom prst="homePlate">
                    <a:avLst/>
                  </a:prstGeom>
                  <a:solidFill>
                    <a:schemeClr val="tx1"/>
                  </a:solidFill>
                  <a:ln>
                    <a:solidFill>
                      <a:schemeClr val="tx1">
                        <a:lumMod val="65000"/>
                        <a:lumOff val="35000"/>
                      </a:schemeClr>
                    </a:solidFill>
                  </a:ln>
                </p:spPr>
                <p:txBody>
                  <a:bodyPr anchor="ctr"/>
                  <a:lstStyle/>
                  <a:p>
                    <a:pPr algn="l"/>
                    <a:endParaRPr lang="en-US" sz="1000">
                      <a:solidFill>
                        <a:schemeClr val="bg1"/>
                      </a:solidFill>
                      <a:latin typeface="+mj-lt"/>
                      <a:cs typeface="Arial" charset="0"/>
                    </a:endParaRPr>
                  </a:p>
                </p:txBody>
              </p:sp>
              <p:sp>
                <p:nvSpPr>
                  <p:cNvPr id="220" name="Right Arrow 51">
                    <a:extLst>
                      <a:ext uri="{FF2B5EF4-FFF2-40B4-BE49-F238E27FC236}">
                        <a16:creationId xmlns:a16="http://schemas.microsoft.com/office/drawing/2014/main" id="{408DBE23-9693-44E0-B0A5-D2D357BC3D64}"/>
                      </a:ext>
                    </a:extLst>
                  </p:cNvPr>
                  <p:cNvSpPr>
                    <a:spLocks noChangeArrowheads="1"/>
                  </p:cNvSpPr>
                  <p:nvPr/>
                </p:nvSpPr>
                <p:spPr bwMode="auto">
                  <a:xfrm>
                    <a:off x="637405" y="5396833"/>
                    <a:ext cx="914400" cy="274787"/>
                  </a:xfrm>
                  <a:prstGeom prst="homePlate">
                    <a:avLst/>
                  </a:prstGeom>
                  <a:solidFill>
                    <a:schemeClr val="tx1"/>
                  </a:solidFill>
                  <a:ln>
                    <a:solidFill>
                      <a:schemeClr val="tx1">
                        <a:lumMod val="65000"/>
                        <a:lumOff val="35000"/>
                      </a:schemeClr>
                    </a:solidFill>
                  </a:ln>
                </p:spPr>
                <p:txBody>
                  <a:bodyPr anchor="ctr"/>
                  <a:lstStyle/>
                  <a:p>
                    <a:pPr algn="l"/>
                    <a:endParaRPr lang="en-US" sz="1000">
                      <a:solidFill>
                        <a:schemeClr val="bg1"/>
                      </a:solidFill>
                      <a:latin typeface="+mj-lt"/>
                      <a:cs typeface="Arial" charset="0"/>
                    </a:endParaRPr>
                  </a:p>
                </p:txBody>
              </p:sp>
              <p:sp>
                <p:nvSpPr>
                  <p:cNvPr id="225" name="Right Arrow 90">
                    <a:extLst>
                      <a:ext uri="{FF2B5EF4-FFF2-40B4-BE49-F238E27FC236}">
                        <a16:creationId xmlns:a16="http://schemas.microsoft.com/office/drawing/2014/main" id="{97BFC960-7C65-4F46-8C6C-E10DD9218FC7}"/>
                      </a:ext>
                    </a:extLst>
                  </p:cNvPr>
                  <p:cNvSpPr>
                    <a:spLocks noChangeArrowheads="1"/>
                  </p:cNvSpPr>
                  <p:nvPr/>
                </p:nvSpPr>
                <p:spPr bwMode="auto">
                  <a:xfrm>
                    <a:off x="637405" y="4652927"/>
                    <a:ext cx="914400" cy="274787"/>
                  </a:xfrm>
                  <a:prstGeom prst="homePlate">
                    <a:avLst/>
                  </a:prstGeom>
                  <a:solidFill>
                    <a:schemeClr val="tx1"/>
                  </a:solidFill>
                  <a:ln>
                    <a:solidFill>
                      <a:schemeClr val="tx1">
                        <a:lumMod val="65000"/>
                        <a:lumOff val="35000"/>
                      </a:schemeClr>
                    </a:solidFill>
                  </a:ln>
                </p:spPr>
                <p:txBody>
                  <a:bodyPr rIns="0" anchor="ctr"/>
                  <a:lstStyle/>
                  <a:p>
                    <a:pPr algn="l"/>
                    <a:endParaRPr lang="en-US" sz="1000">
                      <a:solidFill>
                        <a:schemeClr val="bg1"/>
                      </a:solidFill>
                      <a:latin typeface="+mj-lt"/>
                      <a:cs typeface="Arial" charset="0"/>
                    </a:endParaRPr>
                  </a:p>
                </p:txBody>
              </p:sp>
              <p:sp>
                <p:nvSpPr>
                  <p:cNvPr id="231" name="Right Arrow 51">
                    <a:extLst>
                      <a:ext uri="{FF2B5EF4-FFF2-40B4-BE49-F238E27FC236}">
                        <a16:creationId xmlns:a16="http://schemas.microsoft.com/office/drawing/2014/main" id="{1B918010-FDF0-4C2F-BD4B-31AEB030DAA2}"/>
                      </a:ext>
                    </a:extLst>
                  </p:cNvPr>
                  <p:cNvSpPr>
                    <a:spLocks noChangeArrowheads="1"/>
                  </p:cNvSpPr>
                  <p:nvPr/>
                </p:nvSpPr>
                <p:spPr bwMode="auto">
                  <a:xfrm>
                    <a:off x="637405" y="5768787"/>
                    <a:ext cx="914400" cy="274787"/>
                  </a:xfrm>
                  <a:prstGeom prst="homePlate">
                    <a:avLst/>
                  </a:prstGeom>
                  <a:solidFill>
                    <a:schemeClr val="tx1"/>
                  </a:solidFill>
                  <a:ln>
                    <a:solidFill>
                      <a:schemeClr val="tx1">
                        <a:lumMod val="65000"/>
                        <a:lumOff val="35000"/>
                      </a:schemeClr>
                    </a:solidFill>
                  </a:ln>
                </p:spPr>
                <p:txBody>
                  <a:bodyPr anchor="ctr"/>
                  <a:lstStyle/>
                  <a:p>
                    <a:pPr algn="l"/>
                    <a:endParaRPr lang="en-US" sz="1000">
                      <a:solidFill>
                        <a:schemeClr val="bg1"/>
                      </a:solidFill>
                      <a:latin typeface="+mj-lt"/>
                      <a:cs typeface="Arial" charset="0"/>
                    </a:endParaRPr>
                  </a:p>
                </p:txBody>
              </p:sp>
            </p:grpSp>
            <p:sp useBgFill="1">
              <p:nvSpPr>
                <p:cNvPr id="194" name="Oval 193">
                  <a:extLst>
                    <a:ext uri="{FF2B5EF4-FFF2-40B4-BE49-F238E27FC236}">
                      <a16:creationId xmlns:a16="http://schemas.microsoft.com/office/drawing/2014/main" id="{1757088F-5292-4D63-92C9-0D6D50DF42C8}"/>
                    </a:ext>
                  </a:extLst>
                </p:cNvPr>
                <p:cNvSpPr/>
                <p:nvPr/>
              </p:nvSpPr>
              <p:spPr bwMode="auto">
                <a:xfrm>
                  <a:off x="4231364" y="4956181"/>
                  <a:ext cx="701863" cy="236449"/>
                </a:xfrm>
                <a:prstGeom prst="ellipse">
                  <a:avLst/>
                </a:prstGeom>
                <a:solidFill>
                  <a:schemeClr val="bg1">
                    <a:lumMod val="50000"/>
                    <a:lumOff val="50000"/>
                  </a:schemeClr>
                </a:solidFill>
                <a:ln>
                  <a:solidFill>
                    <a:schemeClr val="tx1">
                      <a:lumMod val="65000"/>
                      <a:lumOff val="35000"/>
                    </a:schemeClr>
                  </a:solidFill>
                </a:ln>
              </p:spPr>
              <p:txBody>
                <a:bodyPr vert="horz" wrap="square" lIns="91440" tIns="45720" rIns="91440" bIns="45720" numCol="1" anchor="t" anchorCtr="0" compatLnSpc="1">
                  <a:prstTxWarp prst="textNoShape">
                    <a:avLst/>
                  </a:prstTxWarp>
                </a:bodyPr>
                <a:lstStyle/>
                <a:p>
                  <a:endParaRPr lang="en-US" err="1">
                    <a:solidFill>
                      <a:schemeClr val="tx1"/>
                    </a:solidFill>
                  </a:endParaRPr>
                </a:p>
              </p:txBody>
            </p:sp>
            <p:sp>
              <p:nvSpPr>
                <p:cNvPr id="208" name="Freeform 182">
                  <a:extLst>
                    <a:ext uri="{FF2B5EF4-FFF2-40B4-BE49-F238E27FC236}">
                      <a16:creationId xmlns:a16="http://schemas.microsoft.com/office/drawing/2014/main" id="{C4E2AC94-8143-4FD7-94B0-07959C7F239A}"/>
                    </a:ext>
                  </a:extLst>
                </p:cNvPr>
                <p:cNvSpPr/>
                <p:nvPr/>
              </p:nvSpPr>
              <p:spPr bwMode="auto">
                <a:xfrm>
                  <a:off x="4179429" y="4901240"/>
                  <a:ext cx="831290" cy="1066171"/>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pSp>
          <p:grpSp>
            <p:nvGrpSpPr>
              <p:cNvPr id="155" name="Group 154">
                <a:extLst>
                  <a:ext uri="{FF2B5EF4-FFF2-40B4-BE49-F238E27FC236}">
                    <a16:creationId xmlns:a16="http://schemas.microsoft.com/office/drawing/2014/main" id="{EDBF702D-BCC3-4DE7-AF33-A79CEFB534DD}"/>
                  </a:ext>
                </a:extLst>
              </p:cNvPr>
              <p:cNvGrpSpPr/>
              <p:nvPr/>
            </p:nvGrpSpPr>
            <p:grpSpPr>
              <a:xfrm>
                <a:off x="9930909" y="3851017"/>
                <a:ext cx="460499" cy="345804"/>
                <a:chOff x="3590925" y="4901240"/>
                <a:chExt cx="1419794" cy="1066171"/>
              </a:xfrm>
            </p:grpSpPr>
            <p:sp>
              <p:nvSpPr>
                <p:cNvPr id="184" name="Rectangle 183">
                  <a:extLst>
                    <a:ext uri="{FF2B5EF4-FFF2-40B4-BE49-F238E27FC236}">
                      <a16:creationId xmlns:a16="http://schemas.microsoft.com/office/drawing/2014/main" id="{AB9DAD0F-6986-4B31-B130-00CBF2F6F34B}"/>
                    </a:ext>
                  </a:extLst>
                </p:cNvPr>
                <p:cNvSpPr/>
                <p:nvPr/>
              </p:nvSpPr>
              <p:spPr bwMode="auto">
                <a:xfrm>
                  <a:off x="3590925" y="4901240"/>
                  <a:ext cx="996908" cy="1066171"/>
                </a:xfrm>
                <a:prstGeom prst="rect">
                  <a:avLst/>
                </a:prstGeom>
                <a:solidFill>
                  <a:schemeClr val="bg2"/>
                </a:solidFill>
                <a:ln w="9525"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1100">
                    <a:solidFill>
                      <a:srgbClr val="FFFFFF"/>
                    </a:solidFill>
                    <a:cs typeface="Arial" charset="0"/>
                  </a:endParaRPr>
                </a:p>
              </p:txBody>
            </p:sp>
            <p:grpSp>
              <p:nvGrpSpPr>
                <p:cNvPr id="185" name="Group 184">
                  <a:extLst>
                    <a:ext uri="{FF2B5EF4-FFF2-40B4-BE49-F238E27FC236}">
                      <a16:creationId xmlns:a16="http://schemas.microsoft.com/office/drawing/2014/main" id="{39769D41-ED1A-42B2-9C47-772A64DE9B4D}"/>
                    </a:ext>
                  </a:extLst>
                </p:cNvPr>
                <p:cNvGrpSpPr/>
                <p:nvPr/>
              </p:nvGrpSpPr>
              <p:grpSpPr>
                <a:xfrm>
                  <a:off x="3650966" y="4956181"/>
                  <a:ext cx="445652" cy="966753"/>
                  <a:chOff x="637405" y="4652927"/>
                  <a:chExt cx="914400" cy="1390647"/>
                </a:xfrm>
              </p:grpSpPr>
              <p:sp>
                <p:nvSpPr>
                  <p:cNvPr id="188" name="Right Arrow 2">
                    <a:extLst>
                      <a:ext uri="{FF2B5EF4-FFF2-40B4-BE49-F238E27FC236}">
                        <a16:creationId xmlns:a16="http://schemas.microsoft.com/office/drawing/2014/main" id="{E416BAC3-D0F8-4429-8973-BF11923D82CD}"/>
                      </a:ext>
                    </a:extLst>
                  </p:cNvPr>
                  <p:cNvSpPr>
                    <a:spLocks noChangeArrowheads="1"/>
                  </p:cNvSpPr>
                  <p:nvPr/>
                </p:nvSpPr>
                <p:spPr bwMode="auto">
                  <a:xfrm>
                    <a:off x="637405" y="5024880"/>
                    <a:ext cx="914400" cy="274787"/>
                  </a:xfrm>
                  <a:prstGeom prst="homePlate">
                    <a:avLst/>
                  </a:prstGeom>
                  <a:solidFill>
                    <a:schemeClr val="tx1"/>
                  </a:solidFill>
                  <a:ln>
                    <a:solidFill>
                      <a:schemeClr val="tx1">
                        <a:lumMod val="65000"/>
                        <a:lumOff val="35000"/>
                      </a:schemeClr>
                    </a:solidFill>
                  </a:ln>
                </p:spPr>
                <p:txBody>
                  <a:bodyPr anchor="ctr"/>
                  <a:lstStyle/>
                  <a:p>
                    <a:pPr algn="l"/>
                    <a:endParaRPr lang="en-US" sz="1000">
                      <a:solidFill>
                        <a:schemeClr val="bg1"/>
                      </a:solidFill>
                      <a:latin typeface="+mj-lt"/>
                      <a:cs typeface="Arial" charset="0"/>
                    </a:endParaRPr>
                  </a:p>
                </p:txBody>
              </p:sp>
              <p:sp>
                <p:nvSpPr>
                  <p:cNvPr id="189" name="Right Arrow 51">
                    <a:extLst>
                      <a:ext uri="{FF2B5EF4-FFF2-40B4-BE49-F238E27FC236}">
                        <a16:creationId xmlns:a16="http://schemas.microsoft.com/office/drawing/2014/main" id="{A0344926-E59B-4D86-9AB5-F166C180E70F}"/>
                      </a:ext>
                    </a:extLst>
                  </p:cNvPr>
                  <p:cNvSpPr>
                    <a:spLocks noChangeArrowheads="1"/>
                  </p:cNvSpPr>
                  <p:nvPr/>
                </p:nvSpPr>
                <p:spPr bwMode="auto">
                  <a:xfrm>
                    <a:off x="637405" y="5396833"/>
                    <a:ext cx="914400" cy="274787"/>
                  </a:xfrm>
                  <a:prstGeom prst="homePlate">
                    <a:avLst/>
                  </a:prstGeom>
                  <a:solidFill>
                    <a:schemeClr val="tx1"/>
                  </a:solidFill>
                  <a:ln>
                    <a:solidFill>
                      <a:schemeClr val="tx1">
                        <a:lumMod val="65000"/>
                        <a:lumOff val="35000"/>
                      </a:schemeClr>
                    </a:solidFill>
                  </a:ln>
                </p:spPr>
                <p:txBody>
                  <a:bodyPr anchor="ctr"/>
                  <a:lstStyle/>
                  <a:p>
                    <a:pPr algn="l"/>
                    <a:endParaRPr lang="en-US" sz="1000">
                      <a:solidFill>
                        <a:schemeClr val="bg1"/>
                      </a:solidFill>
                      <a:latin typeface="+mj-lt"/>
                      <a:cs typeface="Arial" charset="0"/>
                    </a:endParaRPr>
                  </a:p>
                </p:txBody>
              </p:sp>
              <p:sp>
                <p:nvSpPr>
                  <p:cNvPr id="190" name="Right Arrow 90">
                    <a:extLst>
                      <a:ext uri="{FF2B5EF4-FFF2-40B4-BE49-F238E27FC236}">
                        <a16:creationId xmlns:a16="http://schemas.microsoft.com/office/drawing/2014/main" id="{05E64E72-CEC0-40DF-AC4E-F83CD5209EA3}"/>
                      </a:ext>
                    </a:extLst>
                  </p:cNvPr>
                  <p:cNvSpPr>
                    <a:spLocks noChangeArrowheads="1"/>
                  </p:cNvSpPr>
                  <p:nvPr/>
                </p:nvSpPr>
                <p:spPr bwMode="auto">
                  <a:xfrm>
                    <a:off x="637405" y="4652927"/>
                    <a:ext cx="914400" cy="274787"/>
                  </a:xfrm>
                  <a:prstGeom prst="homePlate">
                    <a:avLst/>
                  </a:prstGeom>
                  <a:solidFill>
                    <a:schemeClr val="tx1"/>
                  </a:solidFill>
                  <a:ln>
                    <a:solidFill>
                      <a:schemeClr val="tx1">
                        <a:lumMod val="65000"/>
                        <a:lumOff val="35000"/>
                      </a:schemeClr>
                    </a:solidFill>
                  </a:ln>
                </p:spPr>
                <p:txBody>
                  <a:bodyPr rIns="0" anchor="ctr"/>
                  <a:lstStyle/>
                  <a:p>
                    <a:pPr algn="l"/>
                    <a:endParaRPr lang="en-US" sz="1000">
                      <a:solidFill>
                        <a:schemeClr val="bg1"/>
                      </a:solidFill>
                      <a:latin typeface="+mj-lt"/>
                      <a:cs typeface="Arial" charset="0"/>
                    </a:endParaRPr>
                  </a:p>
                </p:txBody>
              </p:sp>
              <p:sp>
                <p:nvSpPr>
                  <p:cNvPr id="191" name="Right Arrow 51">
                    <a:extLst>
                      <a:ext uri="{FF2B5EF4-FFF2-40B4-BE49-F238E27FC236}">
                        <a16:creationId xmlns:a16="http://schemas.microsoft.com/office/drawing/2014/main" id="{C2E41764-2782-4E47-AE64-4A6FF147AB0E}"/>
                      </a:ext>
                    </a:extLst>
                  </p:cNvPr>
                  <p:cNvSpPr>
                    <a:spLocks noChangeArrowheads="1"/>
                  </p:cNvSpPr>
                  <p:nvPr/>
                </p:nvSpPr>
                <p:spPr bwMode="auto">
                  <a:xfrm>
                    <a:off x="637405" y="5768787"/>
                    <a:ext cx="914400" cy="274787"/>
                  </a:xfrm>
                  <a:prstGeom prst="homePlate">
                    <a:avLst/>
                  </a:prstGeom>
                  <a:solidFill>
                    <a:schemeClr val="tx1"/>
                  </a:solidFill>
                  <a:ln>
                    <a:solidFill>
                      <a:schemeClr val="tx1">
                        <a:lumMod val="65000"/>
                        <a:lumOff val="35000"/>
                      </a:schemeClr>
                    </a:solidFill>
                  </a:ln>
                </p:spPr>
                <p:txBody>
                  <a:bodyPr anchor="ctr"/>
                  <a:lstStyle/>
                  <a:p>
                    <a:pPr algn="l"/>
                    <a:endParaRPr lang="en-US" sz="1000">
                      <a:solidFill>
                        <a:schemeClr val="bg1"/>
                      </a:solidFill>
                      <a:latin typeface="+mj-lt"/>
                      <a:cs typeface="Arial" charset="0"/>
                    </a:endParaRPr>
                  </a:p>
                </p:txBody>
              </p:sp>
            </p:grpSp>
            <p:sp useBgFill="1">
              <p:nvSpPr>
                <p:cNvPr id="186" name="Oval 185">
                  <a:extLst>
                    <a:ext uri="{FF2B5EF4-FFF2-40B4-BE49-F238E27FC236}">
                      <a16:creationId xmlns:a16="http://schemas.microsoft.com/office/drawing/2014/main" id="{9B63FA25-61CF-4A9E-89CF-64CB25DD6AC4}"/>
                    </a:ext>
                  </a:extLst>
                </p:cNvPr>
                <p:cNvSpPr/>
                <p:nvPr/>
              </p:nvSpPr>
              <p:spPr bwMode="auto">
                <a:xfrm>
                  <a:off x="4231364" y="4956181"/>
                  <a:ext cx="701863" cy="236449"/>
                </a:xfrm>
                <a:prstGeom prst="ellipse">
                  <a:avLst/>
                </a:prstGeom>
                <a:solidFill>
                  <a:schemeClr val="bg1">
                    <a:lumMod val="50000"/>
                    <a:lumOff val="50000"/>
                  </a:schemeClr>
                </a:solidFill>
                <a:ln>
                  <a:solidFill>
                    <a:schemeClr val="tx1">
                      <a:lumMod val="65000"/>
                      <a:lumOff val="35000"/>
                    </a:schemeClr>
                  </a:solidFill>
                </a:ln>
              </p:spPr>
              <p:txBody>
                <a:bodyPr vert="horz" wrap="square" lIns="91440" tIns="45720" rIns="91440" bIns="45720" numCol="1" anchor="t" anchorCtr="0" compatLnSpc="1">
                  <a:prstTxWarp prst="textNoShape">
                    <a:avLst/>
                  </a:prstTxWarp>
                </a:bodyPr>
                <a:lstStyle/>
                <a:p>
                  <a:endParaRPr lang="en-US" err="1">
                    <a:solidFill>
                      <a:schemeClr val="tx1"/>
                    </a:solidFill>
                  </a:endParaRPr>
                </a:p>
              </p:txBody>
            </p:sp>
            <p:sp>
              <p:nvSpPr>
                <p:cNvPr id="187" name="Freeform 182">
                  <a:extLst>
                    <a:ext uri="{FF2B5EF4-FFF2-40B4-BE49-F238E27FC236}">
                      <a16:creationId xmlns:a16="http://schemas.microsoft.com/office/drawing/2014/main" id="{E229C52B-1B4A-4550-BEB0-9CD67D063686}"/>
                    </a:ext>
                  </a:extLst>
                </p:cNvPr>
                <p:cNvSpPr/>
                <p:nvPr/>
              </p:nvSpPr>
              <p:spPr bwMode="auto">
                <a:xfrm>
                  <a:off x="4179429" y="4901240"/>
                  <a:ext cx="831290" cy="1066171"/>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pSp>
          <p:grpSp>
            <p:nvGrpSpPr>
              <p:cNvPr id="156" name="Group 155">
                <a:extLst>
                  <a:ext uri="{FF2B5EF4-FFF2-40B4-BE49-F238E27FC236}">
                    <a16:creationId xmlns:a16="http://schemas.microsoft.com/office/drawing/2014/main" id="{85992E55-29BA-465D-A2A0-89E1673CAB30}"/>
                  </a:ext>
                </a:extLst>
              </p:cNvPr>
              <p:cNvGrpSpPr/>
              <p:nvPr/>
            </p:nvGrpSpPr>
            <p:grpSpPr>
              <a:xfrm>
                <a:off x="9317526" y="3126784"/>
                <a:ext cx="460499" cy="345804"/>
                <a:chOff x="3590925" y="4901240"/>
                <a:chExt cx="1419794" cy="1066171"/>
              </a:xfrm>
            </p:grpSpPr>
            <p:sp>
              <p:nvSpPr>
                <p:cNvPr id="176" name="Rectangle 175">
                  <a:extLst>
                    <a:ext uri="{FF2B5EF4-FFF2-40B4-BE49-F238E27FC236}">
                      <a16:creationId xmlns:a16="http://schemas.microsoft.com/office/drawing/2014/main" id="{366D8203-D728-4D04-8378-1C0DC04722D1}"/>
                    </a:ext>
                  </a:extLst>
                </p:cNvPr>
                <p:cNvSpPr/>
                <p:nvPr/>
              </p:nvSpPr>
              <p:spPr bwMode="auto">
                <a:xfrm>
                  <a:off x="3590925" y="4901240"/>
                  <a:ext cx="996908" cy="1066171"/>
                </a:xfrm>
                <a:prstGeom prst="rect">
                  <a:avLst/>
                </a:prstGeom>
                <a:solidFill>
                  <a:schemeClr val="bg2"/>
                </a:solidFill>
                <a:ln w="9525"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1100">
                    <a:solidFill>
                      <a:srgbClr val="FFFFFF"/>
                    </a:solidFill>
                    <a:cs typeface="Arial" charset="0"/>
                  </a:endParaRPr>
                </a:p>
              </p:txBody>
            </p:sp>
            <p:grpSp>
              <p:nvGrpSpPr>
                <p:cNvPr id="177" name="Group 176">
                  <a:extLst>
                    <a:ext uri="{FF2B5EF4-FFF2-40B4-BE49-F238E27FC236}">
                      <a16:creationId xmlns:a16="http://schemas.microsoft.com/office/drawing/2014/main" id="{E0B5CD73-9690-4028-9F0D-78B88876C5FB}"/>
                    </a:ext>
                  </a:extLst>
                </p:cNvPr>
                <p:cNvGrpSpPr/>
                <p:nvPr/>
              </p:nvGrpSpPr>
              <p:grpSpPr>
                <a:xfrm>
                  <a:off x="3650966" y="4956181"/>
                  <a:ext cx="445652" cy="966753"/>
                  <a:chOff x="637405" y="4652927"/>
                  <a:chExt cx="914400" cy="1390647"/>
                </a:xfrm>
              </p:grpSpPr>
              <p:sp>
                <p:nvSpPr>
                  <p:cNvPr id="180" name="Right Arrow 2">
                    <a:extLst>
                      <a:ext uri="{FF2B5EF4-FFF2-40B4-BE49-F238E27FC236}">
                        <a16:creationId xmlns:a16="http://schemas.microsoft.com/office/drawing/2014/main" id="{D8F9C1A0-BE1F-4B97-B978-5D5CEAA259EB}"/>
                      </a:ext>
                    </a:extLst>
                  </p:cNvPr>
                  <p:cNvSpPr>
                    <a:spLocks noChangeArrowheads="1"/>
                  </p:cNvSpPr>
                  <p:nvPr/>
                </p:nvSpPr>
                <p:spPr bwMode="auto">
                  <a:xfrm>
                    <a:off x="637405" y="5024880"/>
                    <a:ext cx="914400" cy="274787"/>
                  </a:xfrm>
                  <a:prstGeom prst="homePlate">
                    <a:avLst/>
                  </a:prstGeom>
                  <a:solidFill>
                    <a:schemeClr val="tx1"/>
                  </a:solidFill>
                  <a:ln>
                    <a:solidFill>
                      <a:schemeClr val="tx1">
                        <a:lumMod val="65000"/>
                        <a:lumOff val="35000"/>
                      </a:schemeClr>
                    </a:solidFill>
                  </a:ln>
                </p:spPr>
                <p:txBody>
                  <a:bodyPr anchor="ctr"/>
                  <a:lstStyle/>
                  <a:p>
                    <a:pPr algn="l"/>
                    <a:endParaRPr lang="en-US" sz="1000">
                      <a:solidFill>
                        <a:schemeClr val="bg1"/>
                      </a:solidFill>
                      <a:latin typeface="+mj-lt"/>
                      <a:cs typeface="Arial" charset="0"/>
                    </a:endParaRPr>
                  </a:p>
                </p:txBody>
              </p:sp>
              <p:sp>
                <p:nvSpPr>
                  <p:cNvPr id="181" name="Right Arrow 51">
                    <a:extLst>
                      <a:ext uri="{FF2B5EF4-FFF2-40B4-BE49-F238E27FC236}">
                        <a16:creationId xmlns:a16="http://schemas.microsoft.com/office/drawing/2014/main" id="{D846894F-E2BC-43EA-B2FF-8CA71BCD663F}"/>
                      </a:ext>
                    </a:extLst>
                  </p:cNvPr>
                  <p:cNvSpPr>
                    <a:spLocks noChangeArrowheads="1"/>
                  </p:cNvSpPr>
                  <p:nvPr/>
                </p:nvSpPr>
                <p:spPr bwMode="auto">
                  <a:xfrm>
                    <a:off x="637405" y="5396833"/>
                    <a:ext cx="914400" cy="274787"/>
                  </a:xfrm>
                  <a:prstGeom prst="homePlate">
                    <a:avLst/>
                  </a:prstGeom>
                  <a:solidFill>
                    <a:schemeClr val="tx1"/>
                  </a:solidFill>
                  <a:ln>
                    <a:solidFill>
                      <a:schemeClr val="tx1">
                        <a:lumMod val="65000"/>
                        <a:lumOff val="35000"/>
                      </a:schemeClr>
                    </a:solidFill>
                  </a:ln>
                </p:spPr>
                <p:txBody>
                  <a:bodyPr anchor="ctr"/>
                  <a:lstStyle/>
                  <a:p>
                    <a:pPr algn="l"/>
                    <a:endParaRPr lang="en-US" sz="1000">
                      <a:solidFill>
                        <a:schemeClr val="bg1"/>
                      </a:solidFill>
                      <a:latin typeface="+mj-lt"/>
                      <a:cs typeface="Arial" charset="0"/>
                    </a:endParaRPr>
                  </a:p>
                </p:txBody>
              </p:sp>
              <p:sp>
                <p:nvSpPr>
                  <p:cNvPr id="182" name="Right Arrow 90">
                    <a:extLst>
                      <a:ext uri="{FF2B5EF4-FFF2-40B4-BE49-F238E27FC236}">
                        <a16:creationId xmlns:a16="http://schemas.microsoft.com/office/drawing/2014/main" id="{9639F7F0-245B-432E-8C61-02DC2D358BBF}"/>
                      </a:ext>
                    </a:extLst>
                  </p:cNvPr>
                  <p:cNvSpPr>
                    <a:spLocks noChangeArrowheads="1"/>
                  </p:cNvSpPr>
                  <p:nvPr/>
                </p:nvSpPr>
                <p:spPr bwMode="auto">
                  <a:xfrm>
                    <a:off x="637405" y="4652927"/>
                    <a:ext cx="914400" cy="274787"/>
                  </a:xfrm>
                  <a:prstGeom prst="homePlate">
                    <a:avLst/>
                  </a:prstGeom>
                  <a:solidFill>
                    <a:schemeClr val="tx1"/>
                  </a:solidFill>
                  <a:ln>
                    <a:solidFill>
                      <a:schemeClr val="tx1">
                        <a:lumMod val="65000"/>
                        <a:lumOff val="35000"/>
                      </a:schemeClr>
                    </a:solidFill>
                  </a:ln>
                </p:spPr>
                <p:txBody>
                  <a:bodyPr rIns="0" anchor="ctr"/>
                  <a:lstStyle/>
                  <a:p>
                    <a:pPr algn="l"/>
                    <a:endParaRPr lang="en-US" sz="1000">
                      <a:solidFill>
                        <a:schemeClr val="bg1"/>
                      </a:solidFill>
                      <a:latin typeface="+mj-lt"/>
                      <a:cs typeface="Arial" charset="0"/>
                    </a:endParaRPr>
                  </a:p>
                </p:txBody>
              </p:sp>
              <p:sp>
                <p:nvSpPr>
                  <p:cNvPr id="183" name="Right Arrow 51">
                    <a:extLst>
                      <a:ext uri="{FF2B5EF4-FFF2-40B4-BE49-F238E27FC236}">
                        <a16:creationId xmlns:a16="http://schemas.microsoft.com/office/drawing/2014/main" id="{696BB7EE-5F1B-4D10-94EA-7377F5FFC1AC}"/>
                      </a:ext>
                    </a:extLst>
                  </p:cNvPr>
                  <p:cNvSpPr>
                    <a:spLocks noChangeArrowheads="1"/>
                  </p:cNvSpPr>
                  <p:nvPr/>
                </p:nvSpPr>
                <p:spPr bwMode="auto">
                  <a:xfrm>
                    <a:off x="637405" y="5768787"/>
                    <a:ext cx="914400" cy="274787"/>
                  </a:xfrm>
                  <a:prstGeom prst="homePlate">
                    <a:avLst/>
                  </a:prstGeom>
                  <a:solidFill>
                    <a:schemeClr val="tx1"/>
                  </a:solidFill>
                  <a:ln>
                    <a:solidFill>
                      <a:schemeClr val="tx1">
                        <a:lumMod val="65000"/>
                        <a:lumOff val="35000"/>
                      </a:schemeClr>
                    </a:solidFill>
                  </a:ln>
                </p:spPr>
                <p:txBody>
                  <a:bodyPr anchor="ctr"/>
                  <a:lstStyle/>
                  <a:p>
                    <a:pPr algn="l"/>
                    <a:endParaRPr lang="en-US" sz="1000">
                      <a:solidFill>
                        <a:schemeClr val="bg1"/>
                      </a:solidFill>
                      <a:latin typeface="+mj-lt"/>
                      <a:cs typeface="Arial" charset="0"/>
                    </a:endParaRPr>
                  </a:p>
                </p:txBody>
              </p:sp>
            </p:grpSp>
            <p:sp useBgFill="1">
              <p:nvSpPr>
                <p:cNvPr id="178" name="Oval 177">
                  <a:extLst>
                    <a:ext uri="{FF2B5EF4-FFF2-40B4-BE49-F238E27FC236}">
                      <a16:creationId xmlns:a16="http://schemas.microsoft.com/office/drawing/2014/main" id="{EFB1A560-EDEC-48F6-8A47-B1951C3EE274}"/>
                    </a:ext>
                  </a:extLst>
                </p:cNvPr>
                <p:cNvSpPr/>
                <p:nvPr/>
              </p:nvSpPr>
              <p:spPr bwMode="auto">
                <a:xfrm>
                  <a:off x="4231364" y="4956181"/>
                  <a:ext cx="701863" cy="236449"/>
                </a:xfrm>
                <a:prstGeom prst="ellipse">
                  <a:avLst/>
                </a:prstGeom>
                <a:solidFill>
                  <a:schemeClr val="bg1">
                    <a:lumMod val="50000"/>
                    <a:lumOff val="50000"/>
                  </a:schemeClr>
                </a:solidFill>
                <a:ln>
                  <a:solidFill>
                    <a:schemeClr val="tx1">
                      <a:lumMod val="65000"/>
                      <a:lumOff val="35000"/>
                    </a:schemeClr>
                  </a:solidFill>
                </a:ln>
              </p:spPr>
              <p:txBody>
                <a:bodyPr vert="horz" wrap="square" lIns="91440" tIns="45720" rIns="91440" bIns="45720" numCol="1" anchor="t" anchorCtr="0" compatLnSpc="1">
                  <a:prstTxWarp prst="textNoShape">
                    <a:avLst/>
                  </a:prstTxWarp>
                </a:bodyPr>
                <a:lstStyle/>
                <a:p>
                  <a:endParaRPr lang="en-US" err="1">
                    <a:solidFill>
                      <a:schemeClr val="tx1"/>
                    </a:solidFill>
                  </a:endParaRPr>
                </a:p>
              </p:txBody>
            </p:sp>
            <p:sp>
              <p:nvSpPr>
                <p:cNvPr id="179" name="Freeform 182">
                  <a:extLst>
                    <a:ext uri="{FF2B5EF4-FFF2-40B4-BE49-F238E27FC236}">
                      <a16:creationId xmlns:a16="http://schemas.microsoft.com/office/drawing/2014/main" id="{13252D84-BDDB-4B02-B810-4B9FD0C10980}"/>
                    </a:ext>
                  </a:extLst>
                </p:cNvPr>
                <p:cNvSpPr/>
                <p:nvPr/>
              </p:nvSpPr>
              <p:spPr bwMode="auto">
                <a:xfrm>
                  <a:off x="4179429" y="4901240"/>
                  <a:ext cx="831290" cy="1066171"/>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pSp>
          <p:grpSp>
            <p:nvGrpSpPr>
              <p:cNvPr id="157" name="Group 156">
                <a:extLst>
                  <a:ext uri="{FF2B5EF4-FFF2-40B4-BE49-F238E27FC236}">
                    <a16:creationId xmlns:a16="http://schemas.microsoft.com/office/drawing/2014/main" id="{3D13CA24-5702-494C-9BDC-B54DA6637D6C}"/>
                  </a:ext>
                </a:extLst>
              </p:cNvPr>
              <p:cNvGrpSpPr/>
              <p:nvPr/>
            </p:nvGrpSpPr>
            <p:grpSpPr>
              <a:xfrm>
                <a:off x="8510996" y="3712788"/>
                <a:ext cx="460499" cy="345804"/>
                <a:chOff x="3590925" y="4901240"/>
                <a:chExt cx="1419794" cy="1066171"/>
              </a:xfrm>
            </p:grpSpPr>
            <p:sp>
              <p:nvSpPr>
                <p:cNvPr id="168" name="Rectangle 167">
                  <a:extLst>
                    <a:ext uri="{FF2B5EF4-FFF2-40B4-BE49-F238E27FC236}">
                      <a16:creationId xmlns:a16="http://schemas.microsoft.com/office/drawing/2014/main" id="{5B0E1874-2501-456C-829C-73EAA7E23D81}"/>
                    </a:ext>
                  </a:extLst>
                </p:cNvPr>
                <p:cNvSpPr/>
                <p:nvPr/>
              </p:nvSpPr>
              <p:spPr bwMode="auto">
                <a:xfrm>
                  <a:off x="3590925" y="4901240"/>
                  <a:ext cx="996908" cy="1066171"/>
                </a:xfrm>
                <a:prstGeom prst="rect">
                  <a:avLst/>
                </a:prstGeom>
                <a:solidFill>
                  <a:schemeClr val="bg2"/>
                </a:solidFill>
                <a:ln w="9525"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1100">
                    <a:solidFill>
                      <a:srgbClr val="FFFFFF"/>
                    </a:solidFill>
                    <a:cs typeface="Arial" charset="0"/>
                  </a:endParaRPr>
                </a:p>
              </p:txBody>
            </p:sp>
            <p:grpSp>
              <p:nvGrpSpPr>
                <p:cNvPr id="169" name="Group 168">
                  <a:extLst>
                    <a:ext uri="{FF2B5EF4-FFF2-40B4-BE49-F238E27FC236}">
                      <a16:creationId xmlns:a16="http://schemas.microsoft.com/office/drawing/2014/main" id="{ECBC22D1-C48B-401B-8C0D-474121C5C001}"/>
                    </a:ext>
                  </a:extLst>
                </p:cNvPr>
                <p:cNvGrpSpPr/>
                <p:nvPr/>
              </p:nvGrpSpPr>
              <p:grpSpPr>
                <a:xfrm>
                  <a:off x="3650966" y="4956181"/>
                  <a:ext cx="445652" cy="966753"/>
                  <a:chOff x="637405" y="4652927"/>
                  <a:chExt cx="914400" cy="1390647"/>
                </a:xfrm>
              </p:grpSpPr>
              <p:sp>
                <p:nvSpPr>
                  <p:cNvPr id="172" name="Right Arrow 2">
                    <a:extLst>
                      <a:ext uri="{FF2B5EF4-FFF2-40B4-BE49-F238E27FC236}">
                        <a16:creationId xmlns:a16="http://schemas.microsoft.com/office/drawing/2014/main" id="{979F240A-A297-4777-8236-E311ADD3DC89}"/>
                      </a:ext>
                    </a:extLst>
                  </p:cNvPr>
                  <p:cNvSpPr>
                    <a:spLocks noChangeArrowheads="1"/>
                  </p:cNvSpPr>
                  <p:nvPr/>
                </p:nvSpPr>
                <p:spPr bwMode="auto">
                  <a:xfrm>
                    <a:off x="637405" y="5024880"/>
                    <a:ext cx="914400" cy="274787"/>
                  </a:xfrm>
                  <a:prstGeom prst="homePlate">
                    <a:avLst/>
                  </a:prstGeom>
                  <a:solidFill>
                    <a:schemeClr val="tx1"/>
                  </a:solidFill>
                  <a:ln>
                    <a:solidFill>
                      <a:schemeClr val="tx1">
                        <a:lumMod val="65000"/>
                        <a:lumOff val="35000"/>
                      </a:schemeClr>
                    </a:solidFill>
                  </a:ln>
                </p:spPr>
                <p:txBody>
                  <a:bodyPr anchor="ctr"/>
                  <a:lstStyle/>
                  <a:p>
                    <a:pPr algn="l"/>
                    <a:endParaRPr lang="en-US" sz="1000">
                      <a:solidFill>
                        <a:schemeClr val="bg1"/>
                      </a:solidFill>
                      <a:latin typeface="+mj-lt"/>
                      <a:cs typeface="Arial" charset="0"/>
                    </a:endParaRPr>
                  </a:p>
                </p:txBody>
              </p:sp>
              <p:sp>
                <p:nvSpPr>
                  <p:cNvPr id="173" name="Right Arrow 51">
                    <a:extLst>
                      <a:ext uri="{FF2B5EF4-FFF2-40B4-BE49-F238E27FC236}">
                        <a16:creationId xmlns:a16="http://schemas.microsoft.com/office/drawing/2014/main" id="{FD48B63F-56EF-4C4A-A1B8-1A44AFAE2439}"/>
                      </a:ext>
                    </a:extLst>
                  </p:cNvPr>
                  <p:cNvSpPr>
                    <a:spLocks noChangeArrowheads="1"/>
                  </p:cNvSpPr>
                  <p:nvPr/>
                </p:nvSpPr>
                <p:spPr bwMode="auto">
                  <a:xfrm>
                    <a:off x="637405" y="5396833"/>
                    <a:ext cx="914400" cy="274787"/>
                  </a:xfrm>
                  <a:prstGeom prst="homePlate">
                    <a:avLst/>
                  </a:prstGeom>
                  <a:solidFill>
                    <a:schemeClr val="tx1"/>
                  </a:solidFill>
                  <a:ln>
                    <a:solidFill>
                      <a:schemeClr val="tx1">
                        <a:lumMod val="65000"/>
                        <a:lumOff val="35000"/>
                      </a:schemeClr>
                    </a:solidFill>
                  </a:ln>
                </p:spPr>
                <p:txBody>
                  <a:bodyPr anchor="ctr"/>
                  <a:lstStyle/>
                  <a:p>
                    <a:pPr algn="l"/>
                    <a:endParaRPr lang="en-US" sz="1000">
                      <a:solidFill>
                        <a:schemeClr val="bg1"/>
                      </a:solidFill>
                      <a:latin typeface="+mj-lt"/>
                      <a:cs typeface="Arial" charset="0"/>
                    </a:endParaRPr>
                  </a:p>
                </p:txBody>
              </p:sp>
              <p:sp>
                <p:nvSpPr>
                  <p:cNvPr id="174" name="Right Arrow 90">
                    <a:extLst>
                      <a:ext uri="{FF2B5EF4-FFF2-40B4-BE49-F238E27FC236}">
                        <a16:creationId xmlns:a16="http://schemas.microsoft.com/office/drawing/2014/main" id="{10E940B1-5818-48DD-A894-B705E1F7F39F}"/>
                      </a:ext>
                    </a:extLst>
                  </p:cNvPr>
                  <p:cNvSpPr>
                    <a:spLocks noChangeArrowheads="1"/>
                  </p:cNvSpPr>
                  <p:nvPr/>
                </p:nvSpPr>
                <p:spPr bwMode="auto">
                  <a:xfrm>
                    <a:off x="637405" y="4652927"/>
                    <a:ext cx="914400" cy="274787"/>
                  </a:xfrm>
                  <a:prstGeom prst="homePlate">
                    <a:avLst/>
                  </a:prstGeom>
                  <a:solidFill>
                    <a:schemeClr val="tx1"/>
                  </a:solidFill>
                  <a:ln>
                    <a:solidFill>
                      <a:schemeClr val="tx1">
                        <a:lumMod val="65000"/>
                        <a:lumOff val="35000"/>
                      </a:schemeClr>
                    </a:solidFill>
                  </a:ln>
                </p:spPr>
                <p:txBody>
                  <a:bodyPr rIns="0" anchor="ctr"/>
                  <a:lstStyle/>
                  <a:p>
                    <a:pPr algn="l"/>
                    <a:endParaRPr lang="en-US" sz="1000">
                      <a:solidFill>
                        <a:schemeClr val="bg1"/>
                      </a:solidFill>
                      <a:latin typeface="+mj-lt"/>
                      <a:cs typeface="Arial" charset="0"/>
                    </a:endParaRPr>
                  </a:p>
                </p:txBody>
              </p:sp>
              <p:sp>
                <p:nvSpPr>
                  <p:cNvPr id="175" name="Right Arrow 51">
                    <a:extLst>
                      <a:ext uri="{FF2B5EF4-FFF2-40B4-BE49-F238E27FC236}">
                        <a16:creationId xmlns:a16="http://schemas.microsoft.com/office/drawing/2014/main" id="{F700E189-A28B-4D43-B215-8EACB68FB926}"/>
                      </a:ext>
                    </a:extLst>
                  </p:cNvPr>
                  <p:cNvSpPr>
                    <a:spLocks noChangeArrowheads="1"/>
                  </p:cNvSpPr>
                  <p:nvPr/>
                </p:nvSpPr>
                <p:spPr bwMode="auto">
                  <a:xfrm>
                    <a:off x="637405" y="5768787"/>
                    <a:ext cx="914400" cy="274787"/>
                  </a:xfrm>
                  <a:prstGeom prst="homePlate">
                    <a:avLst/>
                  </a:prstGeom>
                  <a:solidFill>
                    <a:schemeClr val="tx1"/>
                  </a:solidFill>
                  <a:ln>
                    <a:solidFill>
                      <a:schemeClr val="tx1">
                        <a:lumMod val="65000"/>
                        <a:lumOff val="35000"/>
                      </a:schemeClr>
                    </a:solidFill>
                  </a:ln>
                </p:spPr>
                <p:txBody>
                  <a:bodyPr anchor="ctr"/>
                  <a:lstStyle/>
                  <a:p>
                    <a:pPr algn="l"/>
                    <a:endParaRPr lang="en-US" sz="1000">
                      <a:solidFill>
                        <a:schemeClr val="bg1"/>
                      </a:solidFill>
                      <a:latin typeface="+mj-lt"/>
                      <a:cs typeface="Arial" charset="0"/>
                    </a:endParaRPr>
                  </a:p>
                </p:txBody>
              </p:sp>
            </p:grpSp>
            <p:sp useBgFill="1">
              <p:nvSpPr>
                <p:cNvPr id="170" name="Oval 169">
                  <a:extLst>
                    <a:ext uri="{FF2B5EF4-FFF2-40B4-BE49-F238E27FC236}">
                      <a16:creationId xmlns:a16="http://schemas.microsoft.com/office/drawing/2014/main" id="{51CFF9CA-7D06-4248-A843-D624C948C35C}"/>
                    </a:ext>
                  </a:extLst>
                </p:cNvPr>
                <p:cNvSpPr/>
                <p:nvPr/>
              </p:nvSpPr>
              <p:spPr bwMode="auto">
                <a:xfrm>
                  <a:off x="4231364" y="4956181"/>
                  <a:ext cx="701863" cy="236449"/>
                </a:xfrm>
                <a:prstGeom prst="ellipse">
                  <a:avLst/>
                </a:prstGeom>
                <a:solidFill>
                  <a:schemeClr val="bg1">
                    <a:lumMod val="50000"/>
                    <a:lumOff val="50000"/>
                  </a:schemeClr>
                </a:solidFill>
                <a:ln>
                  <a:solidFill>
                    <a:schemeClr val="tx1">
                      <a:lumMod val="65000"/>
                      <a:lumOff val="35000"/>
                    </a:schemeClr>
                  </a:solidFill>
                </a:ln>
              </p:spPr>
              <p:txBody>
                <a:bodyPr vert="horz" wrap="square" lIns="91440" tIns="45720" rIns="91440" bIns="45720" numCol="1" anchor="t" anchorCtr="0" compatLnSpc="1">
                  <a:prstTxWarp prst="textNoShape">
                    <a:avLst/>
                  </a:prstTxWarp>
                </a:bodyPr>
                <a:lstStyle/>
                <a:p>
                  <a:endParaRPr lang="en-US" err="1">
                    <a:solidFill>
                      <a:schemeClr val="tx1"/>
                    </a:solidFill>
                  </a:endParaRPr>
                </a:p>
              </p:txBody>
            </p:sp>
            <p:sp>
              <p:nvSpPr>
                <p:cNvPr id="171" name="Freeform 182">
                  <a:extLst>
                    <a:ext uri="{FF2B5EF4-FFF2-40B4-BE49-F238E27FC236}">
                      <a16:creationId xmlns:a16="http://schemas.microsoft.com/office/drawing/2014/main" id="{4E299098-82D4-44D4-AC8A-BAB57EA178CB}"/>
                    </a:ext>
                  </a:extLst>
                </p:cNvPr>
                <p:cNvSpPr/>
                <p:nvPr/>
              </p:nvSpPr>
              <p:spPr bwMode="auto">
                <a:xfrm>
                  <a:off x="4179429" y="4901240"/>
                  <a:ext cx="831290" cy="1066171"/>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pSp>
          <p:grpSp>
            <p:nvGrpSpPr>
              <p:cNvPr id="158" name="Group 157">
                <a:extLst>
                  <a:ext uri="{FF2B5EF4-FFF2-40B4-BE49-F238E27FC236}">
                    <a16:creationId xmlns:a16="http://schemas.microsoft.com/office/drawing/2014/main" id="{3E18DE0A-A6C2-4F3D-8B99-BD6D5FBD6410}"/>
                  </a:ext>
                </a:extLst>
              </p:cNvPr>
              <p:cNvGrpSpPr/>
              <p:nvPr/>
            </p:nvGrpSpPr>
            <p:grpSpPr>
              <a:xfrm>
                <a:off x="7734397" y="3530629"/>
                <a:ext cx="460499" cy="345804"/>
                <a:chOff x="3590925" y="4901240"/>
                <a:chExt cx="1419794" cy="1066171"/>
              </a:xfrm>
            </p:grpSpPr>
            <p:sp>
              <p:nvSpPr>
                <p:cNvPr id="159" name="Rectangle 158">
                  <a:extLst>
                    <a:ext uri="{FF2B5EF4-FFF2-40B4-BE49-F238E27FC236}">
                      <a16:creationId xmlns:a16="http://schemas.microsoft.com/office/drawing/2014/main" id="{E6409085-7D9A-47F0-8575-3BFFCF657EA7}"/>
                    </a:ext>
                  </a:extLst>
                </p:cNvPr>
                <p:cNvSpPr/>
                <p:nvPr/>
              </p:nvSpPr>
              <p:spPr bwMode="auto">
                <a:xfrm>
                  <a:off x="3590925" y="4901240"/>
                  <a:ext cx="996908" cy="1066171"/>
                </a:xfrm>
                <a:prstGeom prst="rect">
                  <a:avLst/>
                </a:prstGeom>
                <a:solidFill>
                  <a:schemeClr val="bg2"/>
                </a:solidFill>
                <a:ln w="9525"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1100">
                    <a:solidFill>
                      <a:srgbClr val="FFFFFF"/>
                    </a:solidFill>
                    <a:cs typeface="Arial" charset="0"/>
                  </a:endParaRPr>
                </a:p>
              </p:txBody>
            </p:sp>
            <p:grpSp>
              <p:nvGrpSpPr>
                <p:cNvPr id="160" name="Group 159">
                  <a:extLst>
                    <a:ext uri="{FF2B5EF4-FFF2-40B4-BE49-F238E27FC236}">
                      <a16:creationId xmlns:a16="http://schemas.microsoft.com/office/drawing/2014/main" id="{6E7A080F-65EF-41DB-97EA-F4AA1F570E7E}"/>
                    </a:ext>
                  </a:extLst>
                </p:cNvPr>
                <p:cNvGrpSpPr/>
                <p:nvPr/>
              </p:nvGrpSpPr>
              <p:grpSpPr>
                <a:xfrm>
                  <a:off x="3650966" y="4956181"/>
                  <a:ext cx="445652" cy="966753"/>
                  <a:chOff x="637405" y="4652927"/>
                  <a:chExt cx="914400" cy="1390647"/>
                </a:xfrm>
              </p:grpSpPr>
              <p:sp>
                <p:nvSpPr>
                  <p:cNvPr id="163" name="Right Arrow 2">
                    <a:extLst>
                      <a:ext uri="{FF2B5EF4-FFF2-40B4-BE49-F238E27FC236}">
                        <a16:creationId xmlns:a16="http://schemas.microsoft.com/office/drawing/2014/main" id="{229178CA-00AA-4A5E-B0D2-45D77E16D4CB}"/>
                      </a:ext>
                    </a:extLst>
                  </p:cNvPr>
                  <p:cNvSpPr>
                    <a:spLocks noChangeArrowheads="1"/>
                  </p:cNvSpPr>
                  <p:nvPr/>
                </p:nvSpPr>
                <p:spPr bwMode="auto">
                  <a:xfrm>
                    <a:off x="637405" y="5024880"/>
                    <a:ext cx="914400" cy="274787"/>
                  </a:xfrm>
                  <a:prstGeom prst="homePlate">
                    <a:avLst/>
                  </a:prstGeom>
                  <a:solidFill>
                    <a:schemeClr val="tx1"/>
                  </a:solidFill>
                  <a:ln>
                    <a:solidFill>
                      <a:schemeClr val="tx1">
                        <a:lumMod val="65000"/>
                        <a:lumOff val="35000"/>
                      </a:schemeClr>
                    </a:solidFill>
                  </a:ln>
                </p:spPr>
                <p:txBody>
                  <a:bodyPr anchor="ctr"/>
                  <a:lstStyle/>
                  <a:p>
                    <a:pPr algn="l"/>
                    <a:endParaRPr lang="en-US" sz="1000">
                      <a:solidFill>
                        <a:schemeClr val="bg1"/>
                      </a:solidFill>
                      <a:latin typeface="+mj-lt"/>
                      <a:cs typeface="Arial" charset="0"/>
                    </a:endParaRPr>
                  </a:p>
                </p:txBody>
              </p:sp>
              <p:sp>
                <p:nvSpPr>
                  <p:cNvPr id="164" name="Right Arrow 51">
                    <a:extLst>
                      <a:ext uri="{FF2B5EF4-FFF2-40B4-BE49-F238E27FC236}">
                        <a16:creationId xmlns:a16="http://schemas.microsoft.com/office/drawing/2014/main" id="{C35E2EB1-8653-45A2-81A4-FEC83D88479C}"/>
                      </a:ext>
                    </a:extLst>
                  </p:cNvPr>
                  <p:cNvSpPr>
                    <a:spLocks noChangeArrowheads="1"/>
                  </p:cNvSpPr>
                  <p:nvPr/>
                </p:nvSpPr>
                <p:spPr bwMode="auto">
                  <a:xfrm>
                    <a:off x="637405" y="5396833"/>
                    <a:ext cx="914400" cy="274787"/>
                  </a:xfrm>
                  <a:prstGeom prst="homePlate">
                    <a:avLst/>
                  </a:prstGeom>
                  <a:solidFill>
                    <a:schemeClr val="tx1"/>
                  </a:solidFill>
                  <a:ln>
                    <a:solidFill>
                      <a:schemeClr val="tx1">
                        <a:lumMod val="65000"/>
                        <a:lumOff val="35000"/>
                      </a:schemeClr>
                    </a:solidFill>
                  </a:ln>
                </p:spPr>
                <p:txBody>
                  <a:bodyPr anchor="ctr"/>
                  <a:lstStyle/>
                  <a:p>
                    <a:pPr algn="l"/>
                    <a:endParaRPr lang="en-US" sz="1000">
                      <a:solidFill>
                        <a:schemeClr val="bg1"/>
                      </a:solidFill>
                      <a:latin typeface="+mj-lt"/>
                      <a:cs typeface="Arial" charset="0"/>
                    </a:endParaRPr>
                  </a:p>
                </p:txBody>
              </p:sp>
              <p:sp>
                <p:nvSpPr>
                  <p:cNvPr id="165" name="Right Arrow 90">
                    <a:extLst>
                      <a:ext uri="{FF2B5EF4-FFF2-40B4-BE49-F238E27FC236}">
                        <a16:creationId xmlns:a16="http://schemas.microsoft.com/office/drawing/2014/main" id="{96601988-4D7F-4160-BE65-4052D9CCB604}"/>
                      </a:ext>
                    </a:extLst>
                  </p:cNvPr>
                  <p:cNvSpPr>
                    <a:spLocks noChangeArrowheads="1"/>
                  </p:cNvSpPr>
                  <p:nvPr/>
                </p:nvSpPr>
                <p:spPr bwMode="auto">
                  <a:xfrm>
                    <a:off x="637405" y="4652927"/>
                    <a:ext cx="914400" cy="274787"/>
                  </a:xfrm>
                  <a:prstGeom prst="homePlate">
                    <a:avLst/>
                  </a:prstGeom>
                  <a:solidFill>
                    <a:schemeClr val="tx1"/>
                  </a:solidFill>
                  <a:ln>
                    <a:solidFill>
                      <a:schemeClr val="tx1">
                        <a:lumMod val="65000"/>
                        <a:lumOff val="35000"/>
                      </a:schemeClr>
                    </a:solidFill>
                  </a:ln>
                </p:spPr>
                <p:txBody>
                  <a:bodyPr rIns="0" anchor="ctr"/>
                  <a:lstStyle/>
                  <a:p>
                    <a:pPr algn="l"/>
                    <a:endParaRPr lang="en-US" sz="1000">
                      <a:solidFill>
                        <a:schemeClr val="bg1"/>
                      </a:solidFill>
                      <a:latin typeface="+mj-lt"/>
                      <a:cs typeface="Arial" charset="0"/>
                    </a:endParaRPr>
                  </a:p>
                </p:txBody>
              </p:sp>
              <p:sp>
                <p:nvSpPr>
                  <p:cNvPr id="167" name="Right Arrow 51">
                    <a:extLst>
                      <a:ext uri="{FF2B5EF4-FFF2-40B4-BE49-F238E27FC236}">
                        <a16:creationId xmlns:a16="http://schemas.microsoft.com/office/drawing/2014/main" id="{0E60426F-AF7A-4BAA-9602-DEA7C9AD7BAB}"/>
                      </a:ext>
                    </a:extLst>
                  </p:cNvPr>
                  <p:cNvSpPr>
                    <a:spLocks noChangeArrowheads="1"/>
                  </p:cNvSpPr>
                  <p:nvPr/>
                </p:nvSpPr>
                <p:spPr bwMode="auto">
                  <a:xfrm>
                    <a:off x="637405" y="5768787"/>
                    <a:ext cx="914400" cy="274787"/>
                  </a:xfrm>
                  <a:prstGeom prst="homePlate">
                    <a:avLst/>
                  </a:prstGeom>
                  <a:solidFill>
                    <a:schemeClr val="tx1"/>
                  </a:solidFill>
                  <a:ln>
                    <a:solidFill>
                      <a:schemeClr val="tx1">
                        <a:lumMod val="65000"/>
                        <a:lumOff val="35000"/>
                      </a:schemeClr>
                    </a:solidFill>
                  </a:ln>
                </p:spPr>
                <p:txBody>
                  <a:bodyPr anchor="ctr"/>
                  <a:lstStyle/>
                  <a:p>
                    <a:pPr algn="l"/>
                    <a:endParaRPr lang="en-US" sz="1000">
                      <a:solidFill>
                        <a:schemeClr val="bg1"/>
                      </a:solidFill>
                      <a:latin typeface="+mj-lt"/>
                      <a:cs typeface="Arial" charset="0"/>
                    </a:endParaRPr>
                  </a:p>
                </p:txBody>
              </p:sp>
            </p:grpSp>
            <p:sp useBgFill="1">
              <p:nvSpPr>
                <p:cNvPr id="161" name="Oval 160">
                  <a:extLst>
                    <a:ext uri="{FF2B5EF4-FFF2-40B4-BE49-F238E27FC236}">
                      <a16:creationId xmlns:a16="http://schemas.microsoft.com/office/drawing/2014/main" id="{3C9C1D09-BD82-4B07-B6DC-9969228E42F1}"/>
                    </a:ext>
                  </a:extLst>
                </p:cNvPr>
                <p:cNvSpPr/>
                <p:nvPr/>
              </p:nvSpPr>
              <p:spPr bwMode="auto">
                <a:xfrm>
                  <a:off x="4231364" y="4956181"/>
                  <a:ext cx="701863" cy="236449"/>
                </a:xfrm>
                <a:prstGeom prst="ellipse">
                  <a:avLst/>
                </a:prstGeom>
                <a:solidFill>
                  <a:schemeClr val="bg1">
                    <a:lumMod val="50000"/>
                    <a:lumOff val="50000"/>
                  </a:schemeClr>
                </a:solidFill>
                <a:ln>
                  <a:solidFill>
                    <a:schemeClr val="tx1">
                      <a:lumMod val="65000"/>
                      <a:lumOff val="35000"/>
                    </a:schemeClr>
                  </a:solidFill>
                </a:ln>
              </p:spPr>
              <p:txBody>
                <a:bodyPr vert="horz" wrap="square" lIns="91440" tIns="45720" rIns="91440" bIns="45720" numCol="1" anchor="t" anchorCtr="0" compatLnSpc="1">
                  <a:prstTxWarp prst="textNoShape">
                    <a:avLst/>
                  </a:prstTxWarp>
                </a:bodyPr>
                <a:lstStyle/>
                <a:p>
                  <a:endParaRPr lang="en-US" err="1">
                    <a:solidFill>
                      <a:schemeClr val="tx1"/>
                    </a:solidFill>
                  </a:endParaRPr>
                </a:p>
              </p:txBody>
            </p:sp>
            <p:sp>
              <p:nvSpPr>
                <p:cNvPr id="162" name="Freeform 182">
                  <a:extLst>
                    <a:ext uri="{FF2B5EF4-FFF2-40B4-BE49-F238E27FC236}">
                      <a16:creationId xmlns:a16="http://schemas.microsoft.com/office/drawing/2014/main" id="{B8F2BE88-53D5-422A-93B7-36EBD9525A0D}"/>
                    </a:ext>
                  </a:extLst>
                </p:cNvPr>
                <p:cNvSpPr/>
                <p:nvPr/>
              </p:nvSpPr>
              <p:spPr bwMode="auto">
                <a:xfrm>
                  <a:off x="4179429" y="4901240"/>
                  <a:ext cx="831290" cy="1066171"/>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46" name="Rectangle 145">
              <a:extLst>
                <a:ext uri="{FF2B5EF4-FFF2-40B4-BE49-F238E27FC236}">
                  <a16:creationId xmlns:a16="http://schemas.microsoft.com/office/drawing/2014/main" id="{CAC8E910-472B-42BF-9863-9A72CEF559C5}"/>
                </a:ext>
              </a:extLst>
            </p:cNvPr>
            <p:cNvSpPr/>
            <p:nvPr/>
          </p:nvSpPr>
          <p:spPr bwMode="auto">
            <a:xfrm>
              <a:off x="2047772" y="1436688"/>
              <a:ext cx="8096458" cy="4059997"/>
            </a:xfrm>
            <a:prstGeom prst="rect">
              <a:avLst/>
            </a:prstGeom>
            <a:solidFill>
              <a:schemeClr val="bg1">
                <a:alpha val="65000"/>
              </a:schemeClr>
            </a:solidFill>
            <a:ln>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grpSp>
      <p:sp>
        <p:nvSpPr>
          <p:cNvPr id="12" name="Title 11"/>
          <p:cNvSpPr>
            <a:spLocks noGrp="1"/>
          </p:cNvSpPr>
          <p:nvPr>
            <p:ph type="title" idx="4294967295"/>
          </p:nvPr>
        </p:nvSpPr>
        <p:spPr>
          <a:xfrm>
            <a:off x="389899" y="562163"/>
            <a:ext cx="11463130" cy="862013"/>
          </a:xfrm>
        </p:spPr>
        <p:txBody>
          <a:bodyPr anchor="ctr">
            <a:normAutofit fontScale="90000"/>
          </a:bodyPr>
          <a:lstStyle/>
          <a:p>
            <a:r>
              <a:rPr lang="en-US" dirty="0">
                <a:solidFill>
                  <a:schemeClr val="tx1"/>
                </a:solidFill>
              </a:rPr>
              <a:t>We need to discover what data exists in which systems, where it is across the data landscape, and how it represents data entities</a:t>
            </a:r>
          </a:p>
        </p:txBody>
      </p:sp>
      <p:sp>
        <p:nvSpPr>
          <p:cNvPr id="4" name="Rectangle 3">
            <a:extLst>
              <a:ext uri="{FF2B5EF4-FFF2-40B4-BE49-F238E27FC236}">
                <a16:creationId xmlns:a16="http://schemas.microsoft.com/office/drawing/2014/main" id="{C777F1BF-F136-B747-AEF9-7898A081C061}"/>
              </a:ext>
            </a:extLst>
          </p:cNvPr>
          <p:cNvSpPr/>
          <p:nvPr/>
        </p:nvSpPr>
        <p:spPr>
          <a:xfrm>
            <a:off x="2073234" y="5885333"/>
            <a:ext cx="8096459" cy="492443"/>
          </a:xfrm>
          <a:prstGeom prst="rect">
            <a:avLst/>
          </a:prstGeom>
        </p:spPr>
        <p:txBody>
          <a:bodyPr wrap="square" lIns="0" tIns="0" rIns="0" bIns="0">
            <a:spAutoFit/>
          </a:bodyPr>
          <a:lstStyle/>
          <a:p>
            <a:pPr algn="ctr" defTabSz="850900"/>
            <a:r>
              <a:rPr lang="en-GB" sz="1600" dirty="0">
                <a:solidFill>
                  <a:schemeClr val="tx1"/>
                </a:solidFill>
              </a:rPr>
              <a:t>Identify data attributes in source data systems and derive data entities</a:t>
            </a:r>
          </a:p>
          <a:p>
            <a:pPr algn="ctr" defTabSz="850900"/>
            <a:r>
              <a:rPr lang="en-GB" sz="1600" dirty="0">
                <a:solidFill>
                  <a:schemeClr val="tx1"/>
                </a:solidFill>
              </a:rPr>
              <a:t>This makes mapping easier and enforces rigor based on the Common Vocabulary</a:t>
            </a:r>
          </a:p>
        </p:txBody>
      </p:sp>
      <p:grpSp>
        <p:nvGrpSpPr>
          <p:cNvPr id="15" name="Group 14">
            <a:extLst>
              <a:ext uri="{FF2B5EF4-FFF2-40B4-BE49-F238E27FC236}">
                <a16:creationId xmlns:a16="http://schemas.microsoft.com/office/drawing/2014/main" id="{6FA774FD-D082-4F96-90DC-CC1D0716135F}"/>
              </a:ext>
            </a:extLst>
          </p:cNvPr>
          <p:cNvGrpSpPr/>
          <p:nvPr/>
        </p:nvGrpSpPr>
        <p:grpSpPr>
          <a:xfrm>
            <a:off x="2718302" y="2458205"/>
            <a:ext cx="7063470" cy="2443507"/>
            <a:chOff x="3133228" y="2487565"/>
            <a:chExt cx="7063470" cy="2443507"/>
          </a:xfrm>
        </p:grpSpPr>
        <p:grpSp>
          <p:nvGrpSpPr>
            <p:cNvPr id="11" name="Group 10">
              <a:extLst>
                <a:ext uri="{FF2B5EF4-FFF2-40B4-BE49-F238E27FC236}">
                  <a16:creationId xmlns:a16="http://schemas.microsoft.com/office/drawing/2014/main" id="{545BCB05-3CA3-4485-A17B-CA066A840801}"/>
                </a:ext>
              </a:extLst>
            </p:cNvPr>
            <p:cNvGrpSpPr/>
            <p:nvPr/>
          </p:nvGrpSpPr>
          <p:grpSpPr>
            <a:xfrm>
              <a:off x="7281085" y="4634067"/>
              <a:ext cx="1032261" cy="286232"/>
              <a:chOff x="8196020" y="5153525"/>
              <a:chExt cx="1032261" cy="286232"/>
            </a:xfrm>
          </p:grpSpPr>
          <p:sp>
            <p:nvSpPr>
              <p:cNvPr id="212" name="Rectangle 8">
                <a:extLst>
                  <a:ext uri="{FF2B5EF4-FFF2-40B4-BE49-F238E27FC236}">
                    <a16:creationId xmlns:a16="http://schemas.microsoft.com/office/drawing/2014/main" id="{2590FD60-B339-A740-A371-0E11AEA32B1D}"/>
                  </a:ext>
                </a:extLst>
              </p:cNvPr>
              <p:cNvSpPr>
                <a:spLocks noChangeArrowheads="1"/>
              </p:cNvSpPr>
              <p:nvPr/>
            </p:nvSpPr>
            <p:spPr bwMode="ltGray">
              <a:xfrm>
                <a:off x="8196020" y="5205201"/>
                <a:ext cx="182880" cy="182880"/>
              </a:xfrm>
              <a:prstGeom prst="rect">
                <a:avLst/>
              </a:prstGeom>
              <a:solidFill>
                <a:schemeClr val="bg2"/>
              </a:solidFill>
              <a:ln w="12700">
                <a:solidFill>
                  <a:schemeClr val="tx1"/>
                </a:solidFill>
                <a:miter lim="800000"/>
                <a:headEnd type="none" w="sm" len="sm"/>
                <a:tailEnd type="none" w="sm" len="sm"/>
              </a:ln>
              <a:effec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800" u="none" strike="noStrike" kern="0" cap="none" spc="0" normalizeH="0" baseline="0" noProof="0">
                  <a:ln>
                    <a:noFill/>
                  </a:ln>
                  <a:effectLst/>
                  <a:uLnTx/>
                  <a:uFillTx/>
                  <a:cs typeface="Arial" charset="0"/>
                </a:endParaRPr>
              </a:p>
            </p:txBody>
          </p:sp>
          <p:sp>
            <p:nvSpPr>
              <p:cNvPr id="213" name="Text Box 9">
                <a:extLst>
                  <a:ext uri="{FF2B5EF4-FFF2-40B4-BE49-F238E27FC236}">
                    <a16:creationId xmlns:a16="http://schemas.microsoft.com/office/drawing/2014/main" id="{C60C953B-C6F6-8C4B-8956-09ED82F61C74}"/>
                  </a:ext>
                </a:extLst>
              </p:cNvPr>
              <p:cNvSpPr txBox="1">
                <a:spLocks noChangeArrowheads="1"/>
              </p:cNvSpPr>
              <p:nvPr/>
            </p:nvSpPr>
            <p:spPr bwMode="ltGray">
              <a:xfrm>
                <a:off x="8423252" y="5153525"/>
                <a:ext cx="805029" cy="286232"/>
              </a:xfrm>
              <a:prstGeom prst="rect">
                <a:avLst/>
              </a:prstGeom>
              <a:noFill/>
              <a:ln w="12700">
                <a:noFill/>
                <a:miter lim="800000"/>
                <a:headEnd type="none" w="sm" len="sm"/>
                <a:tailEnd type="none" w="sm" len="sm"/>
              </a:ln>
              <a:effectLst/>
            </p:spPr>
            <p:txBody>
              <a:bodyPr wrap="none">
                <a:spAutoFit/>
              </a:bodyPr>
              <a:lstStyle/>
              <a:p>
                <a:pPr marL="0" marR="0" lvl="0" indent="0" algn="l" defTabSz="914400" eaLnBrk="0" fontAlgn="auto" latinLnBrk="0" hangingPunct="0">
                  <a:lnSpc>
                    <a:spcPct val="90000"/>
                  </a:lnSpc>
                  <a:spcBef>
                    <a:spcPts val="0"/>
                  </a:spcBef>
                  <a:spcAft>
                    <a:spcPts val="0"/>
                  </a:spcAft>
                  <a:buClrTx/>
                  <a:buSzTx/>
                  <a:buFontTx/>
                  <a:buNone/>
                  <a:tabLst/>
                  <a:defRPr/>
                </a:pPr>
                <a:r>
                  <a:rPr kumimoji="0" lang="en-GB" sz="1400" u="none" strike="noStrike" kern="0" cap="none" spc="0" normalizeH="0" baseline="0" noProof="0">
                    <a:ln>
                      <a:noFill/>
                    </a:ln>
                    <a:effectLst/>
                    <a:uLnTx/>
                    <a:uFillTx/>
                    <a:cs typeface="Arial" charset="0"/>
                  </a:rPr>
                  <a:t>Product</a:t>
                </a:r>
              </a:p>
            </p:txBody>
          </p:sp>
        </p:grpSp>
        <p:grpSp>
          <p:nvGrpSpPr>
            <p:cNvPr id="13" name="Group 12">
              <a:extLst>
                <a:ext uri="{FF2B5EF4-FFF2-40B4-BE49-F238E27FC236}">
                  <a16:creationId xmlns:a16="http://schemas.microsoft.com/office/drawing/2014/main" id="{05A47262-2932-4E18-B4D1-2788219BCFF2}"/>
                </a:ext>
              </a:extLst>
            </p:cNvPr>
            <p:cNvGrpSpPr/>
            <p:nvPr/>
          </p:nvGrpSpPr>
          <p:grpSpPr>
            <a:xfrm>
              <a:off x="9265575" y="4623295"/>
              <a:ext cx="876722" cy="307777"/>
              <a:chOff x="3130996" y="5437686"/>
              <a:chExt cx="876722" cy="307777"/>
            </a:xfrm>
          </p:grpSpPr>
          <p:sp>
            <p:nvSpPr>
              <p:cNvPr id="218" name="Rectangle 14">
                <a:extLst>
                  <a:ext uri="{FF2B5EF4-FFF2-40B4-BE49-F238E27FC236}">
                    <a16:creationId xmlns:a16="http://schemas.microsoft.com/office/drawing/2014/main" id="{792823FC-3675-754E-9371-2343DD12A614}"/>
                  </a:ext>
                </a:extLst>
              </p:cNvPr>
              <p:cNvSpPr>
                <a:spLocks noChangeArrowheads="1"/>
              </p:cNvSpPr>
              <p:nvPr/>
            </p:nvSpPr>
            <p:spPr bwMode="ltGray">
              <a:xfrm>
                <a:off x="3130996" y="5500134"/>
                <a:ext cx="182880" cy="182880"/>
              </a:xfrm>
              <a:prstGeom prst="rect">
                <a:avLst/>
              </a:prstGeom>
              <a:solidFill>
                <a:schemeClr val="tx2">
                  <a:lumMod val="90000"/>
                </a:schemeClr>
              </a:solidFill>
              <a:ln w="12700">
                <a:solidFill>
                  <a:schemeClr val="tx1"/>
                </a:solidFill>
                <a:miter lim="800000"/>
                <a:headEnd type="none" w="sm" len="sm"/>
                <a:tailEnd type="none" w="sm" len="sm"/>
              </a:ln>
              <a:effectLst/>
            </p:spPr>
            <p:txBody>
              <a:bodyPr wrap="none" anchor="ctr"/>
              <a:lstStyle/>
              <a:p>
                <a:pPr marL="0" marR="0" lvl="0" indent="0" defTabSz="914400" eaLnBrk="0" fontAlgn="auto" latinLnBrk="0" hangingPunct="0">
                  <a:lnSpc>
                    <a:spcPct val="90000"/>
                  </a:lnSpc>
                  <a:spcBef>
                    <a:spcPts val="0"/>
                  </a:spcBef>
                  <a:spcAft>
                    <a:spcPts val="0"/>
                  </a:spcAft>
                  <a:buClrTx/>
                  <a:buSzTx/>
                  <a:buFontTx/>
                  <a:buNone/>
                  <a:tabLst/>
                  <a:defRPr/>
                </a:pPr>
                <a:endParaRPr kumimoji="0" lang="en-US" sz="1800" u="none" strike="noStrike" kern="0" cap="none" spc="0" normalizeH="0" baseline="0" noProof="0">
                  <a:ln>
                    <a:noFill/>
                  </a:ln>
                  <a:effectLst/>
                  <a:uLnTx/>
                  <a:uFillTx/>
                  <a:cs typeface="Arial" charset="0"/>
                </a:endParaRPr>
              </a:p>
            </p:txBody>
          </p:sp>
          <p:sp>
            <p:nvSpPr>
              <p:cNvPr id="219" name="Text Box 15">
                <a:extLst>
                  <a:ext uri="{FF2B5EF4-FFF2-40B4-BE49-F238E27FC236}">
                    <a16:creationId xmlns:a16="http://schemas.microsoft.com/office/drawing/2014/main" id="{8513D823-DC7F-804F-BB5E-0D9EF7927119}"/>
                  </a:ext>
                </a:extLst>
              </p:cNvPr>
              <p:cNvSpPr txBox="1">
                <a:spLocks noChangeArrowheads="1"/>
              </p:cNvSpPr>
              <p:nvPr/>
            </p:nvSpPr>
            <p:spPr bwMode="ltGray">
              <a:xfrm>
                <a:off x="3362990" y="5437686"/>
                <a:ext cx="644728" cy="307777"/>
              </a:xfrm>
              <a:prstGeom prst="rect">
                <a:avLst/>
              </a:prstGeom>
              <a:noFill/>
              <a:ln w="12700">
                <a:noFill/>
                <a:miter lim="800000"/>
                <a:headEnd/>
                <a:tailEnd/>
              </a:ln>
              <a:effectLst/>
            </p:spPr>
            <p:txBody>
              <a:bodyPr wrap="none">
                <a:spAutoFit/>
              </a:bodyPr>
              <a:lstStyle/>
              <a:p>
                <a:pPr marL="0" marR="0" lvl="0" indent="0" algn="l" defTabSz="914400" eaLnBrk="0" fontAlgn="auto" latinLnBrk="0" hangingPunct="0">
                  <a:lnSpc>
                    <a:spcPct val="100000"/>
                  </a:lnSpc>
                  <a:spcBef>
                    <a:spcPts val="0"/>
                  </a:spcBef>
                  <a:spcAft>
                    <a:spcPts val="0"/>
                  </a:spcAft>
                  <a:buClrTx/>
                  <a:buSzTx/>
                  <a:buFontTx/>
                  <a:buNone/>
                  <a:tabLst/>
                  <a:defRPr/>
                </a:pPr>
                <a:r>
                  <a:rPr kumimoji="0" lang="en-US" sz="1400" u="none" strike="noStrike" kern="0" cap="none" spc="0" normalizeH="0" baseline="0" noProof="0">
                    <a:ln>
                      <a:noFill/>
                    </a:ln>
                    <a:effectLst/>
                    <a:uLnTx/>
                    <a:uFillTx/>
                    <a:cs typeface="Arial" charset="0"/>
                  </a:rPr>
                  <a:t>Order</a:t>
                </a:r>
              </a:p>
            </p:txBody>
          </p:sp>
        </p:grpSp>
        <p:grpSp>
          <p:nvGrpSpPr>
            <p:cNvPr id="5" name="Group 4">
              <a:extLst>
                <a:ext uri="{FF2B5EF4-FFF2-40B4-BE49-F238E27FC236}">
                  <a16:creationId xmlns:a16="http://schemas.microsoft.com/office/drawing/2014/main" id="{A926615D-94A1-4C05-B2AC-6BD70E428BF8}"/>
                </a:ext>
              </a:extLst>
            </p:cNvPr>
            <p:cNvGrpSpPr/>
            <p:nvPr/>
          </p:nvGrpSpPr>
          <p:grpSpPr>
            <a:xfrm>
              <a:off x="5264534" y="4634067"/>
              <a:ext cx="1064321" cy="286232"/>
              <a:chOff x="5656019" y="5191625"/>
              <a:chExt cx="1064321" cy="286232"/>
            </a:xfrm>
          </p:grpSpPr>
          <p:sp>
            <p:nvSpPr>
              <p:cNvPr id="223" name="Rectangle 19">
                <a:extLst>
                  <a:ext uri="{FF2B5EF4-FFF2-40B4-BE49-F238E27FC236}">
                    <a16:creationId xmlns:a16="http://schemas.microsoft.com/office/drawing/2014/main" id="{90F32343-F819-BC43-9120-0973D9CAA731}"/>
                  </a:ext>
                </a:extLst>
              </p:cNvPr>
              <p:cNvSpPr>
                <a:spLocks noChangeArrowheads="1"/>
              </p:cNvSpPr>
              <p:nvPr/>
            </p:nvSpPr>
            <p:spPr bwMode="ltGray">
              <a:xfrm>
                <a:off x="5656019" y="5243301"/>
                <a:ext cx="182880" cy="182880"/>
              </a:xfrm>
              <a:prstGeom prst="rect">
                <a:avLst/>
              </a:prstGeom>
              <a:solidFill>
                <a:schemeClr val="accent3"/>
              </a:solidFill>
              <a:ln w="12700">
                <a:solidFill>
                  <a:schemeClr val="tx1"/>
                </a:solidFill>
                <a:miter lim="800000"/>
                <a:headEnd type="none" w="sm" len="sm"/>
                <a:tailEnd type="none" w="sm" len="sm"/>
              </a:ln>
              <a:effec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800" u="none" strike="noStrike" kern="0" cap="none" spc="0" normalizeH="0" baseline="0" noProof="0">
                  <a:ln>
                    <a:noFill/>
                  </a:ln>
                  <a:effectLst/>
                  <a:uLnTx/>
                  <a:uFillTx/>
                  <a:cs typeface="Arial" charset="0"/>
                </a:endParaRPr>
              </a:p>
            </p:txBody>
          </p:sp>
          <p:sp>
            <p:nvSpPr>
              <p:cNvPr id="224" name="Text Box 20">
                <a:extLst>
                  <a:ext uri="{FF2B5EF4-FFF2-40B4-BE49-F238E27FC236}">
                    <a16:creationId xmlns:a16="http://schemas.microsoft.com/office/drawing/2014/main" id="{F5C252EE-685B-B848-ADF8-11ED3AE90EE5}"/>
                  </a:ext>
                </a:extLst>
              </p:cNvPr>
              <p:cNvSpPr txBox="1">
                <a:spLocks noChangeArrowheads="1"/>
              </p:cNvSpPr>
              <p:nvPr/>
            </p:nvSpPr>
            <p:spPr bwMode="ltGray">
              <a:xfrm>
                <a:off x="5883251" y="5191625"/>
                <a:ext cx="837089" cy="286232"/>
              </a:xfrm>
              <a:prstGeom prst="rect">
                <a:avLst/>
              </a:prstGeom>
              <a:noFill/>
              <a:ln w="12700">
                <a:noFill/>
                <a:miter lim="800000"/>
                <a:headEnd type="none" w="sm" len="sm"/>
                <a:tailEnd type="none" w="sm" len="sm"/>
              </a:ln>
              <a:effectLst/>
            </p:spPr>
            <p:txBody>
              <a:bodyPr wrap="none">
                <a:spAutoFit/>
              </a:bodyPr>
              <a:lstStyle/>
              <a:p>
                <a:pPr marL="0" marR="0" lvl="0" indent="0" algn="l" defTabSz="914400" eaLnBrk="0" fontAlgn="auto" latinLnBrk="0" hangingPunct="0">
                  <a:lnSpc>
                    <a:spcPct val="90000"/>
                  </a:lnSpc>
                  <a:spcBef>
                    <a:spcPts val="0"/>
                  </a:spcBef>
                  <a:spcAft>
                    <a:spcPts val="0"/>
                  </a:spcAft>
                  <a:buClrTx/>
                  <a:buSzTx/>
                  <a:buFontTx/>
                  <a:buNone/>
                  <a:tabLst/>
                  <a:defRPr/>
                </a:pPr>
                <a:r>
                  <a:rPr kumimoji="0" lang="en-GB" sz="1400" u="none" strike="noStrike" kern="0" cap="none" spc="0" normalizeH="0" baseline="0" noProof="0">
                    <a:ln>
                      <a:noFill/>
                    </a:ln>
                    <a:effectLst/>
                    <a:uLnTx/>
                    <a:uFillTx/>
                    <a:cs typeface="Arial" charset="0"/>
                  </a:rPr>
                  <a:t>Supplier</a:t>
                </a:r>
              </a:p>
            </p:txBody>
          </p:sp>
        </p:grpSp>
        <p:grpSp>
          <p:nvGrpSpPr>
            <p:cNvPr id="9" name="Group 8">
              <a:extLst>
                <a:ext uri="{FF2B5EF4-FFF2-40B4-BE49-F238E27FC236}">
                  <a16:creationId xmlns:a16="http://schemas.microsoft.com/office/drawing/2014/main" id="{F27FD181-505E-4706-910C-FB149AE9430B}"/>
                </a:ext>
              </a:extLst>
            </p:cNvPr>
            <p:cNvGrpSpPr/>
            <p:nvPr/>
          </p:nvGrpSpPr>
          <p:grpSpPr>
            <a:xfrm>
              <a:off x="5675071" y="2868555"/>
              <a:ext cx="1828800" cy="1463040"/>
              <a:chOff x="5675071" y="9025751"/>
              <a:chExt cx="1828800" cy="1361780"/>
            </a:xfrm>
          </p:grpSpPr>
          <p:sp>
            <p:nvSpPr>
              <p:cNvPr id="209" name="Rectangle 5">
                <a:extLst>
                  <a:ext uri="{FF2B5EF4-FFF2-40B4-BE49-F238E27FC236}">
                    <a16:creationId xmlns:a16="http://schemas.microsoft.com/office/drawing/2014/main" id="{30A90EA6-1DB7-234F-89D3-93D0354C944F}"/>
                  </a:ext>
                </a:extLst>
              </p:cNvPr>
              <p:cNvSpPr>
                <a:spLocks noChangeArrowheads="1"/>
              </p:cNvSpPr>
              <p:nvPr/>
            </p:nvSpPr>
            <p:spPr bwMode="ltGray">
              <a:xfrm>
                <a:off x="5675071" y="9357540"/>
                <a:ext cx="1828800" cy="306388"/>
              </a:xfrm>
              <a:prstGeom prst="rect">
                <a:avLst/>
              </a:prstGeom>
              <a:solidFill>
                <a:schemeClr val="bg2"/>
              </a:solidFill>
              <a:ln w="12700">
                <a:noFill/>
                <a:miter lim="800000"/>
                <a:headEnd type="none" w="sm" len="sm"/>
                <a:tailEnd type="none" w="sm" len="sm"/>
              </a:ln>
              <a:effectLst/>
            </p:spPr>
            <p:txBody>
              <a:bodyPr wrap="none" anchor="ctr"/>
              <a:lstStyle/>
              <a:p>
                <a:pPr marL="0" marR="0" lvl="0" indent="0" defTabSz="914400" eaLnBrk="0" fontAlgn="auto" latinLnBrk="0" hangingPunct="0">
                  <a:lnSpc>
                    <a:spcPct val="90000"/>
                  </a:lnSpc>
                  <a:spcBef>
                    <a:spcPts val="0"/>
                  </a:spcBef>
                  <a:spcAft>
                    <a:spcPts val="0"/>
                  </a:spcAft>
                  <a:buClrTx/>
                  <a:buSzTx/>
                  <a:buFontTx/>
                  <a:buNone/>
                  <a:tabLst/>
                  <a:defRPr/>
                </a:pPr>
                <a:endParaRPr kumimoji="0" lang="en-US" u="none" strike="noStrike" kern="0" cap="none" spc="0" normalizeH="0" baseline="0" noProof="0">
                  <a:ln>
                    <a:noFill/>
                  </a:ln>
                  <a:effectLst/>
                  <a:uLnTx/>
                  <a:uFillTx/>
                  <a:latin typeface="+mj-lt"/>
                  <a:cs typeface="Arial" charset="0"/>
                </a:endParaRPr>
              </a:p>
            </p:txBody>
          </p:sp>
          <p:sp>
            <p:nvSpPr>
              <p:cNvPr id="211" name="Rectangle 7">
                <a:extLst>
                  <a:ext uri="{FF2B5EF4-FFF2-40B4-BE49-F238E27FC236}">
                    <a16:creationId xmlns:a16="http://schemas.microsoft.com/office/drawing/2014/main" id="{C25CE238-0D42-F04C-9CB5-9E2D1616DA33}"/>
                  </a:ext>
                </a:extLst>
              </p:cNvPr>
              <p:cNvSpPr>
                <a:spLocks noChangeArrowheads="1"/>
              </p:cNvSpPr>
              <p:nvPr/>
            </p:nvSpPr>
            <p:spPr bwMode="ltGray">
              <a:xfrm>
                <a:off x="5675071" y="9941443"/>
                <a:ext cx="1828800" cy="446088"/>
              </a:xfrm>
              <a:prstGeom prst="rect">
                <a:avLst/>
              </a:prstGeom>
              <a:solidFill>
                <a:schemeClr val="bg2"/>
              </a:solidFill>
              <a:ln w="12700">
                <a:noFill/>
                <a:miter lim="800000"/>
                <a:headEnd type="none" w="sm" len="sm"/>
                <a:tailEnd type="none" w="sm" len="sm"/>
              </a:ln>
              <a:effectLst/>
            </p:spPr>
            <p:txBody>
              <a:bodyPr wrap="none" anchor="ctr"/>
              <a:lstStyle/>
              <a:p>
                <a:pPr marL="0" marR="0" lvl="0" indent="0" defTabSz="914400" eaLnBrk="0" fontAlgn="auto" latinLnBrk="0" hangingPunct="0">
                  <a:lnSpc>
                    <a:spcPct val="90000"/>
                  </a:lnSpc>
                  <a:spcBef>
                    <a:spcPts val="0"/>
                  </a:spcBef>
                  <a:spcAft>
                    <a:spcPts val="0"/>
                  </a:spcAft>
                  <a:buClrTx/>
                  <a:buSzTx/>
                  <a:buFontTx/>
                  <a:buNone/>
                  <a:tabLst/>
                  <a:defRPr/>
                </a:pPr>
                <a:endParaRPr kumimoji="0" lang="en-US" u="none" strike="noStrike" kern="0" cap="none" spc="0" normalizeH="0" baseline="0" noProof="0">
                  <a:ln>
                    <a:noFill/>
                  </a:ln>
                  <a:effectLst/>
                  <a:uLnTx/>
                  <a:uFillTx/>
                  <a:latin typeface="+mj-lt"/>
                  <a:cs typeface="Arial" charset="0"/>
                </a:endParaRPr>
              </a:p>
            </p:txBody>
          </p:sp>
          <p:sp>
            <p:nvSpPr>
              <p:cNvPr id="222" name="Rectangle 18">
                <a:extLst>
                  <a:ext uri="{FF2B5EF4-FFF2-40B4-BE49-F238E27FC236}">
                    <a16:creationId xmlns:a16="http://schemas.microsoft.com/office/drawing/2014/main" id="{FCECC660-AD89-5E46-9DC7-A185D50CA7AA}"/>
                  </a:ext>
                </a:extLst>
              </p:cNvPr>
              <p:cNvSpPr>
                <a:spLocks noChangeArrowheads="1"/>
              </p:cNvSpPr>
              <p:nvPr/>
            </p:nvSpPr>
            <p:spPr bwMode="ltGray">
              <a:xfrm>
                <a:off x="5675071" y="9660455"/>
                <a:ext cx="1828800" cy="280988"/>
              </a:xfrm>
              <a:prstGeom prst="rect">
                <a:avLst/>
              </a:prstGeom>
              <a:solidFill>
                <a:schemeClr val="accent3"/>
              </a:solidFill>
              <a:ln w="12700">
                <a:noFill/>
                <a:miter lim="800000"/>
                <a:headEnd type="none" w="sm" len="sm"/>
                <a:tailEnd type="none" w="sm" len="sm"/>
              </a:ln>
              <a:effectLst/>
            </p:spPr>
            <p:txBody>
              <a:bodyPr wrap="none" anchor="ctr"/>
              <a:lstStyle/>
              <a:p>
                <a:pPr marL="0" marR="0" lvl="0" indent="0" defTabSz="914400" eaLnBrk="0" fontAlgn="auto" latinLnBrk="0" hangingPunct="0">
                  <a:lnSpc>
                    <a:spcPct val="90000"/>
                  </a:lnSpc>
                  <a:spcBef>
                    <a:spcPts val="0"/>
                  </a:spcBef>
                  <a:spcAft>
                    <a:spcPts val="0"/>
                  </a:spcAft>
                  <a:buClrTx/>
                  <a:buSzTx/>
                  <a:buFontTx/>
                  <a:buNone/>
                  <a:tabLst/>
                  <a:defRPr/>
                </a:pPr>
                <a:endParaRPr kumimoji="0" lang="en-US" u="none" strike="noStrike" kern="0" cap="none" spc="0" normalizeH="0" baseline="0" noProof="0">
                  <a:ln>
                    <a:noFill/>
                  </a:ln>
                  <a:effectLst/>
                  <a:uLnTx/>
                  <a:uFillTx/>
                  <a:latin typeface="+mj-lt"/>
                  <a:cs typeface="Arial" charset="0"/>
                </a:endParaRPr>
              </a:p>
            </p:txBody>
          </p:sp>
          <p:sp>
            <p:nvSpPr>
              <p:cNvPr id="226" name="Rectangle 22">
                <a:extLst>
                  <a:ext uri="{FF2B5EF4-FFF2-40B4-BE49-F238E27FC236}">
                    <a16:creationId xmlns:a16="http://schemas.microsoft.com/office/drawing/2014/main" id="{69EFE354-2035-8D4B-A842-02196E38E784}"/>
                  </a:ext>
                </a:extLst>
              </p:cNvPr>
              <p:cNvSpPr>
                <a:spLocks noChangeArrowheads="1"/>
              </p:cNvSpPr>
              <p:nvPr/>
            </p:nvSpPr>
            <p:spPr bwMode="ltGray">
              <a:xfrm>
                <a:off x="5675071" y="9025751"/>
                <a:ext cx="1828800" cy="331788"/>
              </a:xfrm>
              <a:prstGeom prst="rect">
                <a:avLst/>
              </a:prstGeom>
              <a:solidFill>
                <a:schemeClr val="accent1"/>
              </a:solidFill>
              <a:ln w="12700">
                <a:noFill/>
                <a:miter lim="800000"/>
                <a:headEnd type="none" w="sm" len="sm"/>
                <a:tailEnd type="none" w="sm" len="sm"/>
              </a:ln>
              <a:effectLst/>
            </p:spPr>
            <p:txBody>
              <a:bodyPr wrap="none" anchor="ctr"/>
              <a:lstStyle/>
              <a:p>
                <a:pPr marL="0" marR="0" lvl="0" indent="0" defTabSz="914400" eaLnBrk="0" fontAlgn="auto" latinLnBrk="0" hangingPunct="0">
                  <a:lnSpc>
                    <a:spcPct val="90000"/>
                  </a:lnSpc>
                  <a:spcBef>
                    <a:spcPts val="0"/>
                  </a:spcBef>
                  <a:spcAft>
                    <a:spcPts val="0"/>
                  </a:spcAft>
                  <a:buClrTx/>
                  <a:buSzTx/>
                  <a:buFontTx/>
                  <a:buNone/>
                  <a:tabLst/>
                  <a:defRPr/>
                </a:pPr>
                <a:endParaRPr kumimoji="0" lang="en-US" u="none" strike="noStrike" kern="0" cap="none" spc="0" normalizeH="0" baseline="0" noProof="0">
                  <a:ln>
                    <a:noFill/>
                  </a:ln>
                  <a:effectLst/>
                  <a:uLnTx/>
                  <a:uFillTx/>
                  <a:latin typeface="+mj-lt"/>
                  <a:cs typeface="Arial" charset="0"/>
                </a:endParaRPr>
              </a:p>
            </p:txBody>
          </p:sp>
        </p:grpSp>
        <p:grpSp>
          <p:nvGrpSpPr>
            <p:cNvPr id="10" name="Group 9">
              <a:extLst>
                <a:ext uri="{FF2B5EF4-FFF2-40B4-BE49-F238E27FC236}">
                  <a16:creationId xmlns:a16="http://schemas.microsoft.com/office/drawing/2014/main" id="{D0D05B10-3E4C-41C4-B332-C22B034D01A0}"/>
                </a:ext>
              </a:extLst>
            </p:cNvPr>
            <p:cNvGrpSpPr/>
            <p:nvPr/>
          </p:nvGrpSpPr>
          <p:grpSpPr>
            <a:xfrm>
              <a:off x="8342072" y="2868555"/>
              <a:ext cx="1828800" cy="1463040"/>
              <a:chOff x="8342072" y="9025751"/>
              <a:chExt cx="1828800" cy="1403358"/>
            </a:xfrm>
          </p:grpSpPr>
          <p:sp>
            <p:nvSpPr>
              <p:cNvPr id="214" name="Rectangle 10">
                <a:extLst>
                  <a:ext uri="{FF2B5EF4-FFF2-40B4-BE49-F238E27FC236}">
                    <a16:creationId xmlns:a16="http://schemas.microsoft.com/office/drawing/2014/main" id="{CA210DAB-E4FA-6749-9EB7-33EAA687AEF1}"/>
                  </a:ext>
                </a:extLst>
              </p:cNvPr>
              <p:cNvSpPr>
                <a:spLocks noChangeArrowheads="1"/>
              </p:cNvSpPr>
              <p:nvPr/>
            </p:nvSpPr>
            <p:spPr bwMode="ltGray">
              <a:xfrm>
                <a:off x="8342072" y="9852846"/>
                <a:ext cx="1828800" cy="127000"/>
              </a:xfrm>
              <a:prstGeom prst="rect">
                <a:avLst/>
              </a:prstGeom>
              <a:solidFill>
                <a:schemeClr val="bg2"/>
              </a:solidFill>
              <a:ln w="12700">
                <a:noFill/>
                <a:miter lim="800000"/>
                <a:headEnd/>
                <a:tailEnd/>
              </a:ln>
              <a:effec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800" u="none" strike="noStrike" kern="0" cap="none" spc="0" normalizeH="0" baseline="0" noProof="0">
                  <a:ln>
                    <a:noFill/>
                  </a:ln>
                  <a:effectLst/>
                  <a:uLnTx/>
                  <a:uFillTx/>
                  <a:cs typeface="Arial" charset="0"/>
                </a:endParaRPr>
              </a:p>
            </p:txBody>
          </p:sp>
          <p:sp>
            <p:nvSpPr>
              <p:cNvPr id="221" name="Rectangle 17">
                <a:extLst>
                  <a:ext uri="{FF2B5EF4-FFF2-40B4-BE49-F238E27FC236}">
                    <a16:creationId xmlns:a16="http://schemas.microsoft.com/office/drawing/2014/main" id="{BFE96C9C-B832-FF4D-B6D3-D093F5DA7D23}"/>
                  </a:ext>
                </a:extLst>
              </p:cNvPr>
              <p:cNvSpPr>
                <a:spLocks noChangeArrowheads="1"/>
              </p:cNvSpPr>
              <p:nvPr/>
            </p:nvSpPr>
            <p:spPr bwMode="ltGray">
              <a:xfrm>
                <a:off x="8342072" y="9025751"/>
                <a:ext cx="1828800" cy="827088"/>
              </a:xfrm>
              <a:prstGeom prst="rect">
                <a:avLst/>
              </a:prstGeom>
              <a:solidFill>
                <a:schemeClr val="accent3"/>
              </a:solidFill>
              <a:ln w="12700">
                <a:noFill/>
                <a:miter lim="800000"/>
                <a:headEnd type="none" w="sm" len="sm"/>
                <a:tailEnd type="none" w="sm" len="sm"/>
              </a:ln>
              <a:effectLst/>
            </p:spPr>
            <p:txBody>
              <a:bodyPr wrap="none" anchor="ctr"/>
              <a:lstStyle/>
              <a:p>
                <a:pPr marL="0" marR="0" lvl="0" indent="0" defTabSz="914400" eaLnBrk="0" fontAlgn="auto" latinLnBrk="0" hangingPunct="0">
                  <a:lnSpc>
                    <a:spcPct val="90000"/>
                  </a:lnSpc>
                  <a:spcBef>
                    <a:spcPts val="0"/>
                  </a:spcBef>
                  <a:spcAft>
                    <a:spcPts val="0"/>
                  </a:spcAft>
                  <a:buClrTx/>
                  <a:buSzTx/>
                  <a:buFontTx/>
                  <a:buNone/>
                  <a:tabLst/>
                  <a:defRPr/>
                </a:pPr>
                <a:endParaRPr kumimoji="0" lang="en-US" sz="1800" u="none" strike="noStrike" kern="0" cap="none" spc="0" normalizeH="0" baseline="0" noProof="0">
                  <a:ln>
                    <a:noFill/>
                  </a:ln>
                  <a:effectLst/>
                  <a:uLnTx/>
                  <a:uFillTx/>
                  <a:cs typeface="Arial" charset="0"/>
                </a:endParaRPr>
              </a:p>
            </p:txBody>
          </p:sp>
          <p:sp>
            <p:nvSpPr>
              <p:cNvPr id="227" name="Rectangle 23">
                <a:extLst>
                  <a:ext uri="{FF2B5EF4-FFF2-40B4-BE49-F238E27FC236}">
                    <a16:creationId xmlns:a16="http://schemas.microsoft.com/office/drawing/2014/main" id="{5FB86A0F-E734-3846-8FC6-ECA7210DAE45}"/>
                  </a:ext>
                </a:extLst>
              </p:cNvPr>
              <p:cNvSpPr>
                <a:spLocks noChangeArrowheads="1"/>
              </p:cNvSpPr>
              <p:nvPr/>
            </p:nvSpPr>
            <p:spPr bwMode="ltGray">
              <a:xfrm>
                <a:off x="8342072" y="9979846"/>
                <a:ext cx="1828800" cy="449263"/>
              </a:xfrm>
              <a:prstGeom prst="rect">
                <a:avLst/>
              </a:prstGeom>
              <a:solidFill>
                <a:schemeClr val="accent1"/>
              </a:solidFill>
              <a:ln w="12700">
                <a:noFill/>
                <a:miter lim="800000"/>
                <a:headEnd type="none" w="sm" len="sm"/>
                <a:tailEnd type="none" w="sm" len="sm"/>
              </a:ln>
              <a:effectLst/>
            </p:spPr>
            <p:txBody>
              <a:bodyPr wrap="none" anchor="ctr"/>
              <a:lstStyle/>
              <a:p>
                <a:pPr marL="0" marR="0" lvl="0" indent="0" defTabSz="914400" eaLnBrk="0" fontAlgn="auto" latinLnBrk="0" hangingPunct="0">
                  <a:lnSpc>
                    <a:spcPct val="90000"/>
                  </a:lnSpc>
                  <a:spcBef>
                    <a:spcPts val="0"/>
                  </a:spcBef>
                  <a:spcAft>
                    <a:spcPts val="0"/>
                  </a:spcAft>
                  <a:buClrTx/>
                  <a:buSzTx/>
                  <a:buFontTx/>
                  <a:buNone/>
                  <a:tabLst/>
                  <a:defRPr/>
                </a:pPr>
                <a:endParaRPr kumimoji="0" lang="en-US" sz="1800" u="none" strike="noStrike" kern="0" cap="none" spc="0" normalizeH="0" baseline="0" noProof="0">
                  <a:ln>
                    <a:noFill/>
                  </a:ln>
                  <a:effectLst/>
                  <a:uLnTx/>
                  <a:uFillTx/>
                  <a:cs typeface="Arial" charset="0"/>
                </a:endParaRPr>
              </a:p>
            </p:txBody>
          </p:sp>
        </p:grpSp>
        <p:grpSp>
          <p:nvGrpSpPr>
            <p:cNvPr id="8" name="Group 7">
              <a:extLst>
                <a:ext uri="{FF2B5EF4-FFF2-40B4-BE49-F238E27FC236}">
                  <a16:creationId xmlns:a16="http://schemas.microsoft.com/office/drawing/2014/main" id="{93DB6A4D-DB94-4804-96E9-7671EFDA41AF}"/>
                </a:ext>
              </a:extLst>
            </p:cNvPr>
            <p:cNvGrpSpPr/>
            <p:nvPr/>
          </p:nvGrpSpPr>
          <p:grpSpPr>
            <a:xfrm>
              <a:off x="3141420" y="2868554"/>
              <a:ext cx="1828800" cy="1463040"/>
              <a:chOff x="3141420" y="9025751"/>
              <a:chExt cx="1828800" cy="1409763"/>
            </a:xfrm>
          </p:grpSpPr>
          <p:sp>
            <p:nvSpPr>
              <p:cNvPr id="210" name="Rectangle 6">
                <a:extLst>
                  <a:ext uri="{FF2B5EF4-FFF2-40B4-BE49-F238E27FC236}">
                    <a16:creationId xmlns:a16="http://schemas.microsoft.com/office/drawing/2014/main" id="{FAF4E73A-AA0E-2A4D-A141-5E88A6A6A87E}"/>
                  </a:ext>
                </a:extLst>
              </p:cNvPr>
              <p:cNvSpPr>
                <a:spLocks noChangeArrowheads="1"/>
              </p:cNvSpPr>
              <p:nvPr/>
            </p:nvSpPr>
            <p:spPr bwMode="ltGray">
              <a:xfrm>
                <a:off x="3141420" y="9861611"/>
                <a:ext cx="1828800" cy="320675"/>
              </a:xfrm>
              <a:prstGeom prst="rect">
                <a:avLst/>
              </a:prstGeom>
              <a:solidFill>
                <a:schemeClr val="bg2"/>
              </a:solidFill>
              <a:ln w="12700">
                <a:noFill/>
                <a:miter lim="800000"/>
                <a:headEnd type="none" w="sm" len="sm"/>
                <a:tailEnd type="none" w="sm" len="sm"/>
              </a:ln>
              <a:effectLst/>
            </p:spPr>
            <p:txBody>
              <a:bodyPr wrap="none" anchor="ctr"/>
              <a:lstStyle/>
              <a:p>
                <a:pPr marL="0" marR="0" lvl="0" indent="0" defTabSz="914400" eaLnBrk="0" fontAlgn="auto" latinLnBrk="0" hangingPunct="0">
                  <a:lnSpc>
                    <a:spcPct val="90000"/>
                  </a:lnSpc>
                  <a:spcBef>
                    <a:spcPts val="0"/>
                  </a:spcBef>
                  <a:spcAft>
                    <a:spcPts val="0"/>
                  </a:spcAft>
                  <a:buClrTx/>
                  <a:buSzTx/>
                  <a:buFontTx/>
                  <a:buNone/>
                  <a:tabLst/>
                  <a:defRPr/>
                </a:pPr>
                <a:endParaRPr kumimoji="0" lang="en-US" sz="1800" u="none" strike="noStrike" kern="0" cap="none" spc="0" normalizeH="0" baseline="0" noProof="0">
                  <a:ln>
                    <a:noFill/>
                  </a:ln>
                  <a:effectLst/>
                  <a:uLnTx/>
                  <a:uFillTx/>
                  <a:cs typeface="Arial" charset="0"/>
                </a:endParaRPr>
              </a:p>
            </p:txBody>
          </p:sp>
          <p:sp>
            <p:nvSpPr>
              <p:cNvPr id="216" name="Rectangle 12">
                <a:extLst>
                  <a:ext uri="{FF2B5EF4-FFF2-40B4-BE49-F238E27FC236}">
                    <a16:creationId xmlns:a16="http://schemas.microsoft.com/office/drawing/2014/main" id="{3CC25959-3D64-894E-91D6-7D50BB2D68CE}"/>
                  </a:ext>
                </a:extLst>
              </p:cNvPr>
              <p:cNvSpPr>
                <a:spLocks noChangeArrowheads="1"/>
              </p:cNvSpPr>
              <p:nvPr/>
            </p:nvSpPr>
            <p:spPr bwMode="ltGray">
              <a:xfrm>
                <a:off x="3141420" y="9723477"/>
                <a:ext cx="1828800" cy="139700"/>
              </a:xfrm>
              <a:prstGeom prst="rect">
                <a:avLst/>
              </a:prstGeom>
              <a:solidFill>
                <a:schemeClr val="tx2">
                  <a:lumMod val="90000"/>
                </a:schemeClr>
              </a:solidFill>
              <a:ln w="12700">
                <a:noFill/>
                <a:miter lim="800000"/>
                <a:headEnd/>
                <a:tailEnd/>
              </a:ln>
              <a:effec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800" u="none" strike="noStrike" kern="0" cap="none" spc="0" normalizeH="0" baseline="0" noProof="0">
                  <a:ln>
                    <a:noFill/>
                  </a:ln>
                  <a:effectLst/>
                  <a:uLnTx/>
                  <a:uFillTx/>
                  <a:cs typeface="Arial" charset="0"/>
                </a:endParaRPr>
              </a:p>
            </p:txBody>
          </p:sp>
          <p:sp>
            <p:nvSpPr>
              <p:cNvPr id="217" name="Rectangle 13">
                <a:extLst>
                  <a:ext uri="{FF2B5EF4-FFF2-40B4-BE49-F238E27FC236}">
                    <a16:creationId xmlns:a16="http://schemas.microsoft.com/office/drawing/2014/main" id="{57FE63E1-694A-374B-BB7A-DCA1025E5309}"/>
                  </a:ext>
                </a:extLst>
              </p:cNvPr>
              <p:cNvSpPr>
                <a:spLocks noChangeArrowheads="1"/>
              </p:cNvSpPr>
              <p:nvPr/>
            </p:nvSpPr>
            <p:spPr bwMode="ltGray">
              <a:xfrm>
                <a:off x="3141420" y="10181514"/>
                <a:ext cx="1828800" cy="254000"/>
              </a:xfrm>
              <a:prstGeom prst="rect">
                <a:avLst/>
              </a:prstGeom>
              <a:solidFill>
                <a:schemeClr val="tx2">
                  <a:lumMod val="90000"/>
                </a:schemeClr>
              </a:solidFill>
              <a:ln w="12700">
                <a:noFill/>
                <a:miter lim="800000"/>
                <a:headEnd/>
                <a:tailEnd/>
              </a:ln>
              <a:effec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800" u="none" strike="noStrike" kern="0" cap="none" spc="0" normalizeH="0" baseline="0" noProof="0">
                  <a:ln>
                    <a:noFill/>
                  </a:ln>
                  <a:effectLst/>
                  <a:uLnTx/>
                  <a:uFillTx/>
                  <a:cs typeface="Arial" charset="0"/>
                </a:endParaRPr>
              </a:p>
            </p:txBody>
          </p:sp>
          <p:sp>
            <p:nvSpPr>
              <p:cNvPr id="228" name="Rectangle 24">
                <a:extLst>
                  <a:ext uri="{FF2B5EF4-FFF2-40B4-BE49-F238E27FC236}">
                    <a16:creationId xmlns:a16="http://schemas.microsoft.com/office/drawing/2014/main" id="{F592CA97-4098-C843-BAC3-27BB8F7AEDB1}"/>
                  </a:ext>
                </a:extLst>
              </p:cNvPr>
              <p:cNvSpPr>
                <a:spLocks noChangeArrowheads="1"/>
              </p:cNvSpPr>
              <p:nvPr/>
            </p:nvSpPr>
            <p:spPr bwMode="ltGray">
              <a:xfrm>
                <a:off x="3141420" y="9025751"/>
                <a:ext cx="1828800" cy="700088"/>
              </a:xfrm>
              <a:prstGeom prst="rect">
                <a:avLst/>
              </a:prstGeom>
              <a:solidFill>
                <a:schemeClr val="accent1"/>
              </a:solidFill>
              <a:ln w="12700">
                <a:noFill/>
                <a:miter lim="800000"/>
                <a:headEnd type="none" w="sm" len="sm"/>
                <a:tailEnd type="none" w="sm" len="sm"/>
              </a:ln>
              <a:effectLst/>
            </p:spPr>
            <p:txBody>
              <a:bodyPr wrap="none" anchor="ctr"/>
              <a:lstStyle/>
              <a:p>
                <a:pPr marL="0" marR="0" lvl="0" indent="0" defTabSz="914400" eaLnBrk="0" fontAlgn="auto" latinLnBrk="0" hangingPunct="0">
                  <a:lnSpc>
                    <a:spcPct val="90000"/>
                  </a:lnSpc>
                  <a:spcBef>
                    <a:spcPts val="0"/>
                  </a:spcBef>
                  <a:spcAft>
                    <a:spcPts val="0"/>
                  </a:spcAft>
                  <a:buClrTx/>
                  <a:buSzTx/>
                  <a:buFontTx/>
                  <a:buNone/>
                  <a:tabLst/>
                  <a:defRPr/>
                </a:pPr>
                <a:endParaRPr kumimoji="0" lang="en-US" sz="1800" u="none" strike="noStrike" kern="0" cap="none" spc="0" normalizeH="0" baseline="0" noProof="0">
                  <a:ln>
                    <a:noFill/>
                  </a:ln>
                  <a:effectLst/>
                  <a:uLnTx/>
                  <a:uFillTx/>
                  <a:cs typeface="Arial" charset="0"/>
                </a:endParaRPr>
              </a:p>
            </p:txBody>
          </p:sp>
        </p:grpSp>
        <p:grpSp>
          <p:nvGrpSpPr>
            <p:cNvPr id="2" name="Group 1">
              <a:extLst>
                <a:ext uri="{FF2B5EF4-FFF2-40B4-BE49-F238E27FC236}">
                  <a16:creationId xmlns:a16="http://schemas.microsoft.com/office/drawing/2014/main" id="{91BF4500-619C-4A08-B3E8-5EEC9231D4AD}"/>
                </a:ext>
              </a:extLst>
            </p:cNvPr>
            <p:cNvGrpSpPr/>
            <p:nvPr/>
          </p:nvGrpSpPr>
          <p:grpSpPr>
            <a:xfrm>
              <a:off x="3134171" y="4634067"/>
              <a:ext cx="1178133" cy="286232"/>
              <a:chOff x="3134171" y="5178925"/>
              <a:chExt cx="1178133" cy="286232"/>
            </a:xfrm>
          </p:grpSpPr>
          <p:sp>
            <p:nvSpPr>
              <p:cNvPr id="229" name="Rectangle 25">
                <a:extLst>
                  <a:ext uri="{FF2B5EF4-FFF2-40B4-BE49-F238E27FC236}">
                    <a16:creationId xmlns:a16="http://schemas.microsoft.com/office/drawing/2014/main" id="{8D14476E-2FB8-474D-9325-2767ED898CE8}"/>
                  </a:ext>
                </a:extLst>
              </p:cNvPr>
              <p:cNvSpPr>
                <a:spLocks noChangeArrowheads="1"/>
              </p:cNvSpPr>
              <p:nvPr/>
            </p:nvSpPr>
            <p:spPr bwMode="ltGray">
              <a:xfrm>
                <a:off x="3134171" y="5230601"/>
                <a:ext cx="182880" cy="18288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800" u="none" strike="noStrike" kern="0" cap="none" spc="0" normalizeH="0" baseline="0" noProof="0">
                  <a:ln>
                    <a:noFill/>
                  </a:ln>
                  <a:effectLst/>
                  <a:uLnTx/>
                  <a:uFillTx/>
                  <a:cs typeface="Arial" charset="0"/>
                </a:endParaRPr>
              </a:p>
            </p:txBody>
          </p:sp>
          <p:sp>
            <p:nvSpPr>
              <p:cNvPr id="230" name="Text Box 26">
                <a:extLst>
                  <a:ext uri="{FF2B5EF4-FFF2-40B4-BE49-F238E27FC236}">
                    <a16:creationId xmlns:a16="http://schemas.microsoft.com/office/drawing/2014/main" id="{7BD7E14D-5336-4342-BA0D-C9201327FC47}"/>
                  </a:ext>
                </a:extLst>
              </p:cNvPr>
              <p:cNvSpPr txBox="1">
                <a:spLocks noChangeArrowheads="1"/>
              </p:cNvSpPr>
              <p:nvPr/>
            </p:nvSpPr>
            <p:spPr bwMode="ltGray">
              <a:xfrm>
                <a:off x="3361403" y="5178925"/>
                <a:ext cx="950901" cy="286232"/>
              </a:xfrm>
              <a:prstGeom prst="rect">
                <a:avLst/>
              </a:prstGeom>
              <a:noFill/>
              <a:ln w="12700">
                <a:noFill/>
                <a:miter lim="800000"/>
                <a:headEnd type="none" w="sm" len="sm"/>
                <a:tailEnd type="none" w="sm" len="sm"/>
              </a:ln>
              <a:effectLst/>
            </p:spPr>
            <p:txBody>
              <a:bodyPr wrap="none">
                <a:spAutoFit/>
              </a:bodyPr>
              <a:lstStyle/>
              <a:p>
                <a:pPr marL="0" marR="0" lvl="0" indent="0" algn="l" defTabSz="914400" eaLnBrk="0" fontAlgn="auto" latinLnBrk="0" hangingPunct="0">
                  <a:lnSpc>
                    <a:spcPct val="90000"/>
                  </a:lnSpc>
                  <a:spcBef>
                    <a:spcPts val="0"/>
                  </a:spcBef>
                  <a:spcAft>
                    <a:spcPts val="0"/>
                  </a:spcAft>
                  <a:buClrTx/>
                  <a:buSzTx/>
                  <a:buFontTx/>
                  <a:buNone/>
                  <a:tabLst/>
                  <a:defRPr/>
                </a:pPr>
                <a:r>
                  <a:rPr kumimoji="0" lang="en-GB" sz="1400" u="none" strike="noStrike" kern="0" cap="none" spc="0" normalizeH="0" baseline="0" noProof="0">
                    <a:ln>
                      <a:noFill/>
                    </a:ln>
                    <a:effectLst/>
                    <a:uLnTx/>
                    <a:uFillTx/>
                    <a:cs typeface="Arial" charset="0"/>
                  </a:rPr>
                  <a:t>Customer</a:t>
                </a:r>
              </a:p>
            </p:txBody>
          </p:sp>
        </p:grpSp>
        <p:sp>
          <p:nvSpPr>
            <p:cNvPr id="232" name="Text Box 28">
              <a:extLst>
                <a:ext uri="{FF2B5EF4-FFF2-40B4-BE49-F238E27FC236}">
                  <a16:creationId xmlns:a16="http://schemas.microsoft.com/office/drawing/2014/main" id="{B064D696-3FD6-9F40-A6A0-11B386874588}"/>
                </a:ext>
              </a:extLst>
            </p:cNvPr>
            <p:cNvSpPr txBox="1">
              <a:spLocks noChangeArrowheads="1"/>
            </p:cNvSpPr>
            <p:nvPr/>
          </p:nvSpPr>
          <p:spPr bwMode="auto">
            <a:xfrm>
              <a:off x="3133228" y="2487565"/>
              <a:ext cx="1845185" cy="341632"/>
            </a:xfrm>
            <a:prstGeom prst="rect">
              <a:avLst/>
            </a:prstGeom>
            <a:noFill/>
            <a:ln w="12700">
              <a:noFill/>
              <a:miter lim="800000"/>
              <a:headEnd type="none" w="sm" len="sm"/>
              <a:tailEnd type="none" w="sm" len="sm"/>
            </a:ln>
            <a:effectLst/>
          </p:spPr>
          <p:txBody>
            <a:bodyPr wrap="none">
              <a:spAutoFit/>
            </a:bodyPr>
            <a:lstStyle/>
            <a:p>
              <a:pPr algn="ctr" eaLnBrk="0" hangingPunct="0">
                <a:lnSpc>
                  <a:spcPct val="90000"/>
                </a:lnSpc>
              </a:pPr>
              <a:r>
                <a:rPr lang="en-GB">
                  <a:latin typeface="+mj-lt"/>
                  <a:cs typeface="Arial" charset="0"/>
                </a:rPr>
                <a:t>Source system 1</a:t>
              </a:r>
            </a:p>
          </p:txBody>
        </p:sp>
        <p:sp>
          <p:nvSpPr>
            <p:cNvPr id="233" name="Text Box 29">
              <a:extLst>
                <a:ext uri="{FF2B5EF4-FFF2-40B4-BE49-F238E27FC236}">
                  <a16:creationId xmlns:a16="http://schemas.microsoft.com/office/drawing/2014/main" id="{4B1798C7-52B6-9C46-9F8F-696B7B32F5B4}"/>
                </a:ext>
              </a:extLst>
            </p:cNvPr>
            <p:cNvSpPr txBox="1">
              <a:spLocks noChangeArrowheads="1"/>
            </p:cNvSpPr>
            <p:nvPr/>
          </p:nvSpPr>
          <p:spPr bwMode="auto">
            <a:xfrm>
              <a:off x="5649246" y="2487565"/>
              <a:ext cx="1880451" cy="341632"/>
            </a:xfrm>
            <a:prstGeom prst="rect">
              <a:avLst/>
            </a:prstGeom>
            <a:noFill/>
            <a:ln w="12700">
              <a:noFill/>
              <a:miter lim="800000"/>
              <a:headEnd type="none" w="sm" len="sm"/>
              <a:tailEnd type="none" w="sm" len="sm"/>
            </a:ln>
            <a:effectLst/>
          </p:spPr>
          <p:txBody>
            <a:bodyPr wrap="none">
              <a:spAutoFit/>
            </a:bodyPr>
            <a:lstStyle/>
            <a:p>
              <a:pPr algn="ctr" eaLnBrk="0" hangingPunct="0">
                <a:lnSpc>
                  <a:spcPct val="90000"/>
                </a:lnSpc>
              </a:pPr>
              <a:r>
                <a:rPr lang="en-GB">
                  <a:latin typeface="+mj-lt"/>
                  <a:cs typeface="Arial" charset="0"/>
                </a:rPr>
                <a:t>Source system 2</a:t>
              </a:r>
            </a:p>
          </p:txBody>
        </p:sp>
        <p:sp>
          <p:nvSpPr>
            <p:cNvPr id="234" name="Text Box 30">
              <a:extLst>
                <a:ext uri="{FF2B5EF4-FFF2-40B4-BE49-F238E27FC236}">
                  <a16:creationId xmlns:a16="http://schemas.microsoft.com/office/drawing/2014/main" id="{2B9027EC-D273-CF4F-8EE0-143ACA871C7E}"/>
                </a:ext>
              </a:extLst>
            </p:cNvPr>
            <p:cNvSpPr txBox="1">
              <a:spLocks noChangeArrowheads="1"/>
            </p:cNvSpPr>
            <p:nvPr/>
          </p:nvSpPr>
          <p:spPr bwMode="auto">
            <a:xfrm>
              <a:off x="8316247" y="2487565"/>
              <a:ext cx="1880451" cy="341632"/>
            </a:xfrm>
            <a:prstGeom prst="rect">
              <a:avLst/>
            </a:prstGeom>
            <a:noFill/>
            <a:ln w="12700">
              <a:noFill/>
              <a:miter lim="800000"/>
              <a:headEnd type="none" w="sm" len="sm"/>
              <a:tailEnd type="none" w="sm" len="sm"/>
            </a:ln>
            <a:effectLst/>
          </p:spPr>
          <p:txBody>
            <a:bodyPr wrap="none">
              <a:spAutoFit/>
            </a:bodyPr>
            <a:lstStyle/>
            <a:p>
              <a:pPr algn="ctr" eaLnBrk="0" hangingPunct="0">
                <a:lnSpc>
                  <a:spcPct val="90000"/>
                </a:lnSpc>
              </a:pPr>
              <a:r>
                <a:rPr lang="en-GB">
                  <a:latin typeface="+mj-lt"/>
                  <a:cs typeface="Arial" charset="0"/>
                </a:rPr>
                <a:t>Source system 3</a:t>
              </a:r>
            </a:p>
          </p:txBody>
        </p:sp>
        <p:sp>
          <p:nvSpPr>
            <p:cNvPr id="235" name="Rectangle 31">
              <a:extLst>
                <a:ext uri="{FF2B5EF4-FFF2-40B4-BE49-F238E27FC236}">
                  <a16:creationId xmlns:a16="http://schemas.microsoft.com/office/drawing/2014/main" id="{165A1C3C-C5F4-2341-AE09-346DFE17F554}"/>
                </a:ext>
              </a:extLst>
            </p:cNvPr>
            <p:cNvSpPr>
              <a:spLocks noChangeArrowheads="1"/>
            </p:cNvSpPr>
            <p:nvPr/>
          </p:nvSpPr>
          <p:spPr bwMode="black">
            <a:xfrm>
              <a:off x="5675071" y="2868555"/>
              <a:ext cx="1828800" cy="1463040"/>
            </a:xfrm>
            <a:prstGeom prst="rect">
              <a:avLst/>
            </a:prstGeom>
            <a:noFill/>
            <a:ln w="12700">
              <a:solidFill>
                <a:schemeClr val="tx1"/>
              </a:solidFill>
              <a:miter lim="800000"/>
              <a:headEnd type="none" w="sm" len="sm"/>
              <a:tailEnd type="none" w="sm" len="sm"/>
            </a:ln>
            <a:effectLst/>
          </p:spPr>
          <p:txBody>
            <a:bodyPr wrap="none" anchor="ctr"/>
            <a:lstStyle/>
            <a:p>
              <a:pPr marL="0" marR="0" lvl="0" indent="0" algn="ctr" defTabSz="914400" eaLnBrk="0" fontAlgn="auto" latinLnBrk="0" hangingPunct="0">
                <a:lnSpc>
                  <a:spcPct val="105000"/>
                </a:lnSpc>
                <a:spcBef>
                  <a:spcPts val="0"/>
                </a:spcBef>
                <a:spcAft>
                  <a:spcPts val="0"/>
                </a:spcAft>
                <a:buClrTx/>
                <a:buSzTx/>
                <a:buFontTx/>
                <a:buNone/>
                <a:tabLst/>
                <a:defRPr/>
              </a:pPr>
              <a:r>
                <a:rPr kumimoji="0" lang="en-GB" sz="1600" u="none" strike="noStrike" kern="0" cap="none" spc="0" normalizeH="0" baseline="0" noProof="0">
                  <a:ln>
                    <a:noFill/>
                  </a:ln>
                  <a:solidFill>
                    <a:schemeClr val="bg1"/>
                  </a:solidFill>
                  <a:effectLst/>
                  <a:uLnTx/>
                  <a:uFillTx/>
                  <a:latin typeface="+mj-lt"/>
                  <a:cs typeface="Arial" charset="0"/>
                </a:rPr>
                <a:t>Attribute 1</a:t>
              </a:r>
            </a:p>
            <a:p>
              <a:pPr marL="0" marR="0" lvl="0" indent="0" algn="ctr" defTabSz="914400" eaLnBrk="0" fontAlgn="auto" latinLnBrk="0" hangingPunct="0">
                <a:lnSpc>
                  <a:spcPct val="105000"/>
                </a:lnSpc>
                <a:spcBef>
                  <a:spcPts val="0"/>
                </a:spcBef>
                <a:spcAft>
                  <a:spcPts val="0"/>
                </a:spcAft>
                <a:buClrTx/>
                <a:buSzTx/>
                <a:buFontTx/>
                <a:buNone/>
                <a:tabLst/>
                <a:defRPr/>
              </a:pPr>
              <a:r>
                <a:rPr kumimoji="0" lang="en-GB" sz="1600" u="none" strike="noStrike" kern="0" cap="none" spc="0" normalizeH="0" baseline="0" noProof="0">
                  <a:ln>
                    <a:noFill/>
                  </a:ln>
                  <a:effectLst/>
                  <a:uLnTx/>
                  <a:uFillTx/>
                  <a:latin typeface="+mj-lt"/>
                  <a:cs typeface="Arial" charset="0"/>
                </a:rPr>
                <a:t>Attribute 2</a:t>
              </a:r>
            </a:p>
            <a:p>
              <a:pPr marL="0" marR="0" lvl="0" indent="0" algn="ctr" defTabSz="914400" eaLnBrk="0" fontAlgn="auto" latinLnBrk="0" hangingPunct="0">
                <a:lnSpc>
                  <a:spcPct val="105000"/>
                </a:lnSpc>
                <a:spcBef>
                  <a:spcPts val="0"/>
                </a:spcBef>
                <a:spcAft>
                  <a:spcPts val="0"/>
                </a:spcAft>
                <a:buClrTx/>
                <a:buSzTx/>
                <a:buFontTx/>
                <a:buNone/>
                <a:tabLst/>
                <a:defRPr/>
              </a:pPr>
              <a:r>
                <a:rPr kumimoji="0" lang="en-GB" sz="1600" u="none" strike="noStrike" kern="0" cap="none" spc="0" normalizeH="0" baseline="0" noProof="0">
                  <a:ln>
                    <a:noFill/>
                  </a:ln>
                  <a:effectLst/>
                  <a:uLnTx/>
                  <a:uFillTx/>
                  <a:latin typeface="+mj-lt"/>
                  <a:cs typeface="Arial" charset="0"/>
                </a:rPr>
                <a:t>.</a:t>
              </a:r>
            </a:p>
            <a:p>
              <a:pPr marL="0" marR="0" lvl="0" indent="0" algn="ctr" defTabSz="914400" eaLnBrk="0" fontAlgn="auto" latinLnBrk="0" hangingPunct="0">
                <a:lnSpc>
                  <a:spcPct val="105000"/>
                </a:lnSpc>
                <a:spcBef>
                  <a:spcPts val="0"/>
                </a:spcBef>
                <a:spcAft>
                  <a:spcPts val="0"/>
                </a:spcAft>
                <a:buClrTx/>
                <a:buSzTx/>
                <a:buFontTx/>
                <a:buNone/>
                <a:tabLst/>
                <a:defRPr/>
              </a:pPr>
              <a:r>
                <a:rPr kumimoji="0" lang="en-GB" sz="1600" u="none" strike="noStrike" kern="0" cap="none" spc="0" normalizeH="0" baseline="0" noProof="0">
                  <a:ln>
                    <a:noFill/>
                  </a:ln>
                  <a:effectLst/>
                  <a:uLnTx/>
                  <a:uFillTx/>
                  <a:latin typeface="+mj-lt"/>
                  <a:cs typeface="Arial" charset="0"/>
                </a:rPr>
                <a:t>.</a:t>
              </a:r>
            </a:p>
            <a:p>
              <a:pPr marL="0" marR="0" lvl="0" indent="0" algn="ctr" defTabSz="914400" eaLnBrk="0" fontAlgn="auto" latinLnBrk="0" hangingPunct="0">
                <a:lnSpc>
                  <a:spcPct val="105000"/>
                </a:lnSpc>
                <a:spcBef>
                  <a:spcPts val="0"/>
                </a:spcBef>
                <a:spcAft>
                  <a:spcPts val="0"/>
                </a:spcAft>
                <a:buClrTx/>
                <a:buSzTx/>
                <a:buFontTx/>
                <a:buNone/>
                <a:tabLst/>
                <a:defRPr/>
              </a:pPr>
              <a:r>
                <a:rPr kumimoji="0" lang="en-GB" sz="1600" u="none" strike="noStrike" kern="0" cap="none" spc="0" normalizeH="0" baseline="0" noProof="0">
                  <a:ln>
                    <a:noFill/>
                  </a:ln>
                  <a:effectLst/>
                  <a:uLnTx/>
                  <a:uFillTx/>
                  <a:latin typeface="+mj-lt"/>
                  <a:cs typeface="Arial" charset="0"/>
                </a:rPr>
                <a:t>Attribute n</a:t>
              </a:r>
            </a:p>
          </p:txBody>
        </p:sp>
        <p:sp>
          <p:nvSpPr>
            <p:cNvPr id="236" name="Rectangle 32">
              <a:extLst>
                <a:ext uri="{FF2B5EF4-FFF2-40B4-BE49-F238E27FC236}">
                  <a16:creationId xmlns:a16="http://schemas.microsoft.com/office/drawing/2014/main" id="{B24B8920-1D68-4D4B-9F59-6B2020526FEC}"/>
                </a:ext>
              </a:extLst>
            </p:cNvPr>
            <p:cNvSpPr>
              <a:spLocks noChangeArrowheads="1"/>
            </p:cNvSpPr>
            <p:nvPr/>
          </p:nvSpPr>
          <p:spPr bwMode="black">
            <a:xfrm>
              <a:off x="8342072" y="2868555"/>
              <a:ext cx="1828800" cy="1463040"/>
            </a:xfrm>
            <a:prstGeom prst="rect">
              <a:avLst/>
            </a:prstGeom>
            <a:noFill/>
            <a:ln w="12700">
              <a:solidFill>
                <a:schemeClr val="tx1"/>
              </a:solidFill>
              <a:miter lim="800000"/>
              <a:headEnd type="none" w="sm" len="sm"/>
              <a:tailEnd type="none" w="sm" len="sm"/>
            </a:ln>
            <a:effectLst/>
          </p:spPr>
          <p:txBody>
            <a:bodyPr wrap="none" anchor="ctr"/>
            <a:lstStyle/>
            <a:p>
              <a:pPr marL="0" marR="0" lvl="0" indent="0" algn="ctr" defTabSz="914400" eaLnBrk="0" fontAlgn="auto" latinLnBrk="0" hangingPunct="0">
                <a:lnSpc>
                  <a:spcPct val="105000"/>
                </a:lnSpc>
                <a:spcBef>
                  <a:spcPts val="0"/>
                </a:spcBef>
                <a:spcAft>
                  <a:spcPts val="0"/>
                </a:spcAft>
                <a:buClrTx/>
                <a:buSzTx/>
                <a:buFontTx/>
                <a:buNone/>
                <a:tabLst/>
                <a:defRPr/>
              </a:pPr>
              <a:r>
                <a:rPr kumimoji="0" lang="en-GB" sz="1600" u="none" strike="noStrike" kern="0" cap="none" spc="0" normalizeH="0" baseline="0" noProof="0">
                  <a:ln>
                    <a:noFill/>
                  </a:ln>
                  <a:effectLst/>
                  <a:uLnTx/>
                  <a:uFillTx/>
                  <a:latin typeface="+mj-lt"/>
                  <a:cs typeface="Arial" charset="0"/>
                </a:rPr>
                <a:t>Attribute 1</a:t>
              </a:r>
            </a:p>
            <a:p>
              <a:pPr marL="0" marR="0" lvl="0" indent="0" algn="ctr" defTabSz="914400" eaLnBrk="0" fontAlgn="auto" latinLnBrk="0" hangingPunct="0">
                <a:lnSpc>
                  <a:spcPct val="105000"/>
                </a:lnSpc>
                <a:spcBef>
                  <a:spcPts val="0"/>
                </a:spcBef>
                <a:spcAft>
                  <a:spcPts val="0"/>
                </a:spcAft>
                <a:buClrTx/>
                <a:buSzTx/>
                <a:buFontTx/>
                <a:buNone/>
                <a:tabLst/>
                <a:defRPr/>
              </a:pPr>
              <a:r>
                <a:rPr kumimoji="0" lang="en-GB" sz="1600" u="none" strike="noStrike" kern="0" cap="none" spc="0" normalizeH="0" baseline="0" noProof="0">
                  <a:ln>
                    <a:noFill/>
                  </a:ln>
                  <a:effectLst/>
                  <a:uLnTx/>
                  <a:uFillTx/>
                  <a:latin typeface="+mj-lt"/>
                  <a:cs typeface="Arial" charset="0"/>
                </a:rPr>
                <a:t>Attribute 2</a:t>
              </a:r>
            </a:p>
            <a:p>
              <a:pPr marL="0" marR="0" lvl="0" indent="0" algn="ctr" defTabSz="914400" eaLnBrk="0" fontAlgn="auto" latinLnBrk="0" hangingPunct="0">
                <a:lnSpc>
                  <a:spcPct val="105000"/>
                </a:lnSpc>
                <a:spcBef>
                  <a:spcPts val="0"/>
                </a:spcBef>
                <a:spcAft>
                  <a:spcPts val="0"/>
                </a:spcAft>
                <a:buClrTx/>
                <a:buSzTx/>
                <a:buFontTx/>
                <a:buNone/>
                <a:tabLst/>
                <a:defRPr/>
              </a:pPr>
              <a:r>
                <a:rPr kumimoji="0" lang="en-GB" sz="1600" u="none" strike="noStrike" kern="0" cap="none" spc="0" normalizeH="0" baseline="0" noProof="0">
                  <a:ln>
                    <a:noFill/>
                  </a:ln>
                  <a:effectLst/>
                  <a:uLnTx/>
                  <a:uFillTx/>
                  <a:latin typeface="+mj-lt"/>
                  <a:cs typeface="Arial" charset="0"/>
                </a:rPr>
                <a:t>.</a:t>
              </a:r>
            </a:p>
            <a:p>
              <a:pPr marL="0" marR="0" lvl="0" indent="0" algn="ctr" defTabSz="914400" eaLnBrk="0" fontAlgn="auto" latinLnBrk="0" hangingPunct="0">
                <a:lnSpc>
                  <a:spcPct val="105000"/>
                </a:lnSpc>
                <a:spcBef>
                  <a:spcPts val="0"/>
                </a:spcBef>
                <a:spcAft>
                  <a:spcPts val="0"/>
                </a:spcAft>
                <a:buClrTx/>
                <a:buSzTx/>
                <a:buFontTx/>
                <a:buNone/>
                <a:tabLst/>
                <a:defRPr/>
              </a:pPr>
              <a:r>
                <a:rPr kumimoji="0" lang="en-GB" sz="1600" u="none" strike="noStrike" kern="0" cap="none" spc="0" normalizeH="0" baseline="0" noProof="0">
                  <a:ln>
                    <a:noFill/>
                  </a:ln>
                  <a:solidFill>
                    <a:schemeClr val="bg1"/>
                  </a:solidFill>
                  <a:effectLst/>
                  <a:uLnTx/>
                  <a:uFillTx/>
                  <a:latin typeface="+mj-lt"/>
                  <a:cs typeface="Arial" charset="0"/>
                </a:rPr>
                <a:t>.</a:t>
              </a:r>
            </a:p>
            <a:p>
              <a:pPr marL="0" marR="0" lvl="0" indent="0" algn="ctr" defTabSz="914400" eaLnBrk="0" fontAlgn="auto" latinLnBrk="0" hangingPunct="0">
                <a:lnSpc>
                  <a:spcPct val="105000"/>
                </a:lnSpc>
                <a:spcBef>
                  <a:spcPts val="0"/>
                </a:spcBef>
                <a:spcAft>
                  <a:spcPts val="0"/>
                </a:spcAft>
                <a:buClrTx/>
                <a:buSzTx/>
                <a:buFontTx/>
                <a:buNone/>
                <a:tabLst/>
                <a:defRPr/>
              </a:pPr>
              <a:r>
                <a:rPr kumimoji="0" lang="en-GB" sz="1600" u="none" strike="noStrike" kern="0" cap="none" spc="0" normalizeH="0" baseline="0" noProof="0">
                  <a:ln>
                    <a:noFill/>
                  </a:ln>
                  <a:solidFill>
                    <a:schemeClr val="bg1"/>
                  </a:solidFill>
                  <a:effectLst/>
                  <a:uLnTx/>
                  <a:uFillTx/>
                  <a:latin typeface="+mj-lt"/>
                  <a:cs typeface="Arial" charset="0"/>
                </a:rPr>
                <a:t>Attribute n</a:t>
              </a:r>
            </a:p>
          </p:txBody>
        </p:sp>
        <p:sp>
          <p:nvSpPr>
            <p:cNvPr id="237" name="Rectangle 33">
              <a:extLst>
                <a:ext uri="{FF2B5EF4-FFF2-40B4-BE49-F238E27FC236}">
                  <a16:creationId xmlns:a16="http://schemas.microsoft.com/office/drawing/2014/main" id="{1894B9B4-C0D8-7646-8737-F20E91377D0A}"/>
                </a:ext>
              </a:extLst>
            </p:cNvPr>
            <p:cNvSpPr>
              <a:spLocks noChangeArrowheads="1"/>
            </p:cNvSpPr>
            <p:nvPr/>
          </p:nvSpPr>
          <p:spPr bwMode="black">
            <a:xfrm>
              <a:off x="3141420" y="2868555"/>
              <a:ext cx="1828800" cy="1463040"/>
            </a:xfrm>
            <a:prstGeom prst="rect">
              <a:avLst/>
            </a:prstGeom>
            <a:noFill/>
            <a:ln w="12700">
              <a:solidFill>
                <a:schemeClr val="tx1"/>
              </a:solidFill>
              <a:miter lim="800000"/>
              <a:headEnd type="none" w="sm" len="sm"/>
              <a:tailEnd type="none" w="sm" len="sm"/>
            </a:ln>
            <a:effectLst/>
          </p:spPr>
          <p:txBody>
            <a:bodyPr wrap="none" anchor="ctr"/>
            <a:lstStyle/>
            <a:p>
              <a:pPr marL="0" marR="0" lvl="0" indent="0" algn="ctr" defTabSz="914400" eaLnBrk="0" fontAlgn="auto" latinLnBrk="0" hangingPunct="0">
                <a:lnSpc>
                  <a:spcPct val="95000"/>
                </a:lnSpc>
                <a:spcBef>
                  <a:spcPts val="0"/>
                </a:spcBef>
                <a:spcAft>
                  <a:spcPts val="0"/>
                </a:spcAft>
                <a:buClrTx/>
                <a:buSzTx/>
                <a:buFontTx/>
                <a:buNone/>
                <a:tabLst/>
                <a:defRPr/>
              </a:pPr>
              <a:r>
                <a:rPr kumimoji="0" lang="en-GB" sz="1600" u="none" strike="noStrike" kern="0" cap="none" spc="0" normalizeH="0" baseline="0" noProof="0">
                  <a:ln>
                    <a:noFill/>
                  </a:ln>
                  <a:solidFill>
                    <a:schemeClr val="bg1"/>
                  </a:solidFill>
                  <a:effectLst/>
                  <a:uLnTx/>
                  <a:uFillTx/>
                  <a:latin typeface="+mj-lt"/>
                  <a:cs typeface="Arial" charset="0"/>
                </a:rPr>
                <a:t>Attribute 1</a:t>
              </a:r>
            </a:p>
            <a:p>
              <a:pPr marL="0" marR="0" lvl="0" indent="0" algn="ctr" defTabSz="914400" eaLnBrk="0" fontAlgn="auto" latinLnBrk="0" hangingPunct="0">
                <a:lnSpc>
                  <a:spcPct val="95000"/>
                </a:lnSpc>
                <a:spcBef>
                  <a:spcPts val="0"/>
                </a:spcBef>
                <a:spcAft>
                  <a:spcPts val="0"/>
                </a:spcAft>
                <a:buClrTx/>
                <a:buSzTx/>
                <a:buFontTx/>
                <a:buNone/>
                <a:tabLst/>
                <a:defRPr/>
              </a:pPr>
              <a:r>
                <a:rPr kumimoji="0" lang="en-GB" sz="1600" u="none" strike="noStrike" kern="0" cap="none" spc="0" normalizeH="0" baseline="0" noProof="0">
                  <a:ln>
                    <a:noFill/>
                  </a:ln>
                  <a:solidFill>
                    <a:schemeClr val="bg1"/>
                  </a:solidFill>
                  <a:effectLst/>
                  <a:uLnTx/>
                  <a:uFillTx/>
                  <a:latin typeface="+mj-lt"/>
                  <a:cs typeface="Arial" charset="0"/>
                </a:rPr>
                <a:t>Attribute 2</a:t>
              </a:r>
            </a:p>
            <a:p>
              <a:pPr marL="0" marR="0" lvl="0" indent="0" algn="ctr" defTabSz="914400" eaLnBrk="0" fontAlgn="auto" latinLnBrk="0" hangingPunct="0">
                <a:lnSpc>
                  <a:spcPct val="95000"/>
                </a:lnSpc>
                <a:spcBef>
                  <a:spcPts val="0"/>
                </a:spcBef>
                <a:spcAft>
                  <a:spcPts val="0"/>
                </a:spcAft>
                <a:buClrTx/>
                <a:buSzTx/>
                <a:buFontTx/>
                <a:buNone/>
                <a:tabLst/>
                <a:defRPr/>
              </a:pPr>
              <a:r>
                <a:rPr kumimoji="0" lang="en-GB" sz="1600" u="none" strike="noStrike" kern="0" cap="none" spc="0" normalizeH="0" baseline="0" noProof="0">
                  <a:ln>
                    <a:noFill/>
                  </a:ln>
                  <a:solidFill>
                    <a:schemeClr val="bg1"/>
                  </a:solidFill>
                  <a:effectLst/>
                  <a:uLnTx/>
                  <a:uFillTx/>
                  <a:latin typeface="+mj-lt"/>
                  <a:cs typeface="Arial" charset="0"/>
                </a:rPr>
                <a:t>.</a:t>
              </a:r>
            </a:p>
            <a:p>
              <a:pPr marL="0" marR="0" lvl="0" indent="0" algn="ctr" defTabSz="914400" eaLnBrk="0" fontAlgn="auto" latinLnBrk="0" hangingPunct="0">
                <a:lnSpc>
                  <a:spcPct val="95000"/>
                </a:lnSpc>
                <a:spcBef>
                  <a:spcPts val="0"/>
                </a:spcBef>
                <a:spcAft>
                  <a:spcPts val="0"/>
                </a:spcAft>
                <a:buClrTx/>
                <a:buSzTx/>
                <a:buFontTx/>
                <a:buNone/>
                <a:tabLst/>
                <a:defRPr/>
              </a:pPr>
              <a:r>
                <a:rPr kumimoji="0" lang="en-GB" sz="1600" u="none" strike="noStrike" kern="0" cap="none" spc="0" normalizeH="0" baseline="0" noProof="0">
                  <a:ln>
                    <a:noFill/>
                  </a:ln>
                  <a:effectLst/>
                  <a:uLnTx/>
                  <a:uFillTx/>
                  <a:latin typeface="+mj-lt"/>
                  <a:cs typeface="Arial" charset="0"/>
                </a:rPr>
                <a:t>.</a:t>
              </a:r>
            </a:p>
            <a:p>
              <a:pPr marL="0" marR="0" lvl="0" indent="0" algn="ctr" defTabSz="914400" eaLnBrk="0" fontAlgn="auto" latinLnBrk="0" hangingPunct="0">
                <a:lnSpc>
                  <a:spcPct val="95000"/>
                </a:lnSpc>
                <a:spcBef>
                  <a:spcPts val="0"/>
                </a:spcBef>
                <a:spcAft>
                  <a:spcPts val="0"/>
                </a:spcAft>
                <a:buClrTx/>
                <a:buSzTx/>
                <a:buFontTx/>
                <a:buNone/>
                <a:tabLst/>
                <a:defRPr/>
              </a:pPr>
              <a:r>
                <a:rPr kumimoji="0" lang="en-GB" sz="1600" u="none" strike="noStrike" kern="0" cap="none" spc="0" normalizeH="0" baseline="0" noProof="0">
                  <a:ln>
                    <a:noFill/>
                  </a:ln>
                  <a:effectLst/>
                  <a:uLnTx/>
                  <a:uFillTx/>
                  <a:latin typeface="+mj-lt"/>
                  <a:cs typeface="Arial" charset="0"/>
                </a:rPr>
                <a:t>.</a:t>
              </a:r>
            </a:p>
            <a:p>
              <a:pPr marL="0" marR="0" lvl="0" indent="0" algn="ctr" defTabSz="914400" eaLnBrk="0" fontAlgn="auto" latinLnBrk="0" hangingPunct="0">
                <a:lnSpc>
                  <a:spcPct val="95000"/>
                </a:lnSpc>
                <a:spcBef>
                  <a:spcPts val="0"/>
                </a:spcBef>
                <a:spcAft>
                  <a:spcPts val="0"/>
                </a:spcAft>
                <a:buClrTx/>
                <a:buSzTx/>
                <a:buFontTx/>
                <a:buNone/>
                <a:tabLst/>
                <a:defRPr/>
              </a:pPr>
              <a:r>
                <a:rPr kumimoji="0" lang="en-GB" sz="1600" u="none" strike="noStrike" kern="0" cap="none" spc="0" normalizeH="0" baseline="0" noProof="0">
                  <a:ln>
                    <a:noFill/>
                  </a:ln>
                  <a:solidFill>
                    <a:schemeClr val="bg1"/>
                  </a:solidFill>
                  <a:effectLst/>
                  <a:uLnTx/>
                  <a:uFillTx/>
                  <a:latin typeface="+mj-lt"/>
                  <a:cs typeface="Arial" charset="0"/>
                </a:rPr>
                <a:t>Attribute n</a:t>
              </a:r>
            </a:p>
          </p:txBody>
        </p:sp>
      </p:grpSp>
    </p:spTree>
    <p:extLst>
      <p:ext uri="{BB962C8B-B14F-4D97-AF65-F5344CB8AC3E}">
        <p14:creationId xmlns:p14="http://schemas.microsoft.com/office/powerpoint/2010/main" val="3473235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6" name="Group 155">
            <a:extLst>
              <a:ext uri="{FF2B5EF4-FFF2-40B4-BE49-F238E27FC236}">
                <a16:creationId xmlns:a16="http://schemas.microsoft.com/office/drawing/2014/main" id="{CFF79187-78AE-4C05-87C5-6B3FE249FCA1}"/>
              </a:ext>
            </a:extLst>
          </p:cNvPr>
          <p:cNvGrpSpPr/>
          <p:nvPr/>
        </p:nvGrpSpPr>
        <p:grpSpPr>
          <a:xfrm>
            <a:off x="1866812" y="1548139"/>
            <a:ext cx="8615466" cy="4320255"/>
            <a:chOff x="2047772" y="1436688"/>
            <a:chExt cx="8096458" cy="4059997"/>
          </a:xfrm>
        </p:grpSpPr>
        <p:grpSp>
          <p:nvGrpSpPr>
            <p:cNvPr id="157" name="Group 156">
              <a:extLst>
                <a:ext uri="{FF2B5EF4-FFF2-40B4-BE49-F238E27FC236}">
                  <a16:creationId xmlns:a16="http://schemas.microsoft.com/office/drawing/2014/main" id="{590A8CA4-435C-4C83-AAA2-DC3153884BF6}"/>
                </a:ext>
              </a:extLst>
            </p:cNvPr>
            <p:cNvGrpSpPr/>
            <p:nvPr/>
          </p:nvGrpSpPr>
          <p:grpSpPr>
            <a:xfrm>
              <a:off x="2178050" y="1561269"/>
              <a:ext cx="7835900" cy="3851772"/>
              <a:chOff x="4445000" y="2891896"/>
              <a:chExt cx="7178035" cy="3528396"/>
            </a:xfrm>
          </p:grpSpPr>
          <p:grpSp>
            <p:nvGrpSpPr>
              <p:cNvPr id="159" name="Group 158">
                <a:extLst>
                  <a:ext uri="{FF2B5EF4-FFF2-40B4-BE49-F238E27FC236}">
                    <a16:creationId xmlns:a16="http://schemas.microsoft.com/office/drawing/2014/main" id="{D8480C82-A1DA-48F0-8FFF-C3A6E02DB2E4}"/>
                  </a:ext>
                </a:extLst>
              </p:cNvPr>
              <p:cNvGrpSpPr/>
              <p:nvPr/>
            </p:nvGrpSpPr>
            <p:grpSpPr>
              <a:xfrm>
                <a:off x="4445000" y="2891896"/>
                <a:ext cx="7178035" cy="3528396"/>
                <a:chOff x="621668" y="4852307"/>
                <a:chExt cx="2840157" cy="1396093"/>
              </a:xfrm>
              <a:solidFill>
                <a:schemeClr val="bg1">
                  <a:lumMod val="50000"/>
                  <a:lumOff val="50000"/>
                </a:schemeClr>
              </a:solidFill>
            </p:grpSpPr>
            <p:sp>
              <p:nvSpPr>
                <p:cNvPr id="411" name="Freeform 7">
                  <a:extLst>
                    <a:ext uri="{FF2B5EF4-FFF2-40B4-BE49-F238E27FC236}">
                      <a16:creationId xmlns:a16="http://schemas.microsoft.com/office/drawing/2014/main" id="{B343B66A-605E-49B3-9647-C666F5ACBBCB}"/>
                    </a:ext>
                  </a:extLst>
                </p:cNvPr>
                <p:cNvSpPr>
                  <a:spLocks noEditPoints="1"/>
                </p:cNvSpPr>
                <p:nvPr/>
              </p:nvSpPr>
              <p:spPr bwMode="auto">
                <a:xfrm>
                  <a:off x="621668" y="4852307"/>
                  <a:ext cx="1295951" cy="1396093"/>
                </a:xfrm>
                <a:custGeom>
                  <a:avLst/>
                  <a:gdLst>
                    <a:gd name="T0" fmla="*/ 556 w 954"/>
                    <a:gd name="T1" fmla="*/ 1009 h 1027"/>
                    <a:gd name="T2" fmla="*/ 506 w 954"/>
                    <a:gd name="T3" fmla="*/ 919 h 1027"/>
                    <a:gd name="T4" fmla="*/ 400 w 954"/>
                    <a:gd name="T5" fmla="*/ 627 h 1027"/>
                    <a:gd name="T6" fmla="*/ 429 w 954"/>
                    <a:gd name="T7" fmla="*/ 554 h 1027"/>
                    <a:gd name="T8" fmla="*/ 370 w 954"/>
                    <a:gd name="T9" fmla="*/ 503 h 1027"/>
                    <a:gd name="T10" fmla="*/ 311 w 954"/>
                    <a:gd name="T11" fmla="*/ 488 h 1027"/>
                    <a:gd name="T12" fmla="*/ 247 w 954"/>
                    <a:gd name="T13" fmla="*/ 410 h 1027"/>
                    <a:gd name="T14" fmla="*/ 242 w 954"/>
                    <a:gd name="T15" fmla="*/ 428 h 1027"/>
                    <a:gd name="T16" fmla="*/ 181 w 954"/>
                    <a:gd name="T17" fmla="*/ 348 h 1027"/>
                    <a:gd name="T18" fmla="*/ 202 w 954"/>
                    <a:gd name="T19" fmla="*/ 236 h 1027"/>
                    <a:gd name="T20" fmla="*/ 150 w 954"/>
                    <a:gd name="T21" fmla="*/ 164 h 1027"/>
                    <a:gd name="T22" fmla="*/ 71 w 954"/>
                    <a:gd name="T23" fmla="*/ 196 h 1027"/>
                    <a:gd name="T24" fmla="*/ 75 w 954"/>
                    <a:gd name="T25" fmla="*/ 164 h 1027"/>
                    <a:gd name="T26" fmla="*/ 73 w 954"/>
                    <a:gd name="T27" fmla="*/ 142 h 1027"/>
                    <a:gd name="T28" fmla="*/ 100 w 954"/>
                    <a:gd name="T29" fmla="*/ 112 h 1027"/>
                    <a:gd name="T30" fmla="*/ 213 w 954"/>
                    <a:gd name="T31" fmla="*/ 65 h 1027"/>
                    <a:gd name="T32" fmla="*/ 379 w 954"/>
                    <a:gd name="T33" fmla="*/ 79 h 1027"/>
                    <a:gd name="T34" fmla="*/ 502 w 954"/>
                    <a:gd name="T35" fmla="*/ 48 h 1027"/>
                    <a:gd name="T36" fmla="*/ 553 w 954"/>
                    <a:gd name="T37" fmla="*/ 71 h 1027"/>
                    <a:gd name="T38" fmla="*/ 603 w 954"/>
                    <a:gd name="T39" fmla="*/ 27 h 1027"/>
                    <a:gd name="T40" fmla="*/ 663 w 954"/>
                    <a:gd name="T41" fmla="*/ 0 h 1027"/>
                    <a:gd name="T42" fmla="*/ 819 w 954"/>
                    <a:gd name="T43" fmla="*/ 0 h 1027"/>
                    <a:gd name="T44" fmla="*/ 948 w 954"/>
                    <a:gd name="T45" fmla="*/ 12 h 1027"/>
                    <a:gd name="T46" fmla="*/ 892 w 954"/>
                    <a:gd name="T47" fmla="*/ 73 h 1027"/>
                    <a:gd name="T48" fmla="*/ 870 w 954"/>
                    <a:gd name="T49" fmla="*/ 104 h 1027"/>
                    <a:gd name="T50" fmla="*/ 737 w 954"/>
                    <a:gd name="T51" fmla="*/ 155 h 1027"/>
                    <a:gd name="T52" fmla="*/ 729 w 954"/>
                    <a:gd name="T53" fmla="*/ 80 h 1027"/>
                    <a:gd name="T54" fmla="*/ 640 w 954"/>
                    <a:gd name="T55" fmla="*/ 59 h 1027"/>
                    <a:gd name="T56" fmla="*/ 665 w 954"/>
                    <a:gd name="T57" fmla="*/ 121 h 1027"/>
                    <a:gd name="T58" fmla="*/ 612 w 954"/>
                    <a:gd name="T59" fmla="*/ 129 h 1027"/>
                    <a:gd name="T60" fmla="*/ 589 w 954"/>
                    <a:gd name="T61" fmla="*/ 107 h 1027"/>
                    <a:gd name="T62" fmla="*/ 502 w 954"/>
                    <a:gd name="T63" fmla="*/ 137 h 1027"/>
                    <a:gd name="T64" fmla="*/ 517 w 954"/>
                    <a:gd name="T65" fmla="*/ 180 h 1027"/>
                    <a:gd name="T66" fmla="*/ 599 w 954"/>
                    <a:gd name="T67" fmla="*/ 136 h 1027"/>
                    <a:gd name="T68" fmla="*/ 662 w 954"/>
                    <a:gd name="T69" fmla="*/ 201 h 1027"/>
                    <a:gd name="T70" fmla="*/ 602 w 954"/>
                    <a:gd name="T71" fmla="*/ 223 h 1027"/>
                    <a:gd name="T72" fmla="*/ 606 w 954"/>
                    <a:gd name="T73" fmla="*/ 263 h 1027"/>
                    <a:gd name="T74" fmla="*/ 495 w 954"/>
                    <a:gd name="T75" fmla="*/ 333 h 1027"/>
                    <a:gd name="T76" fmla="*/ 441 w 954"/>
                    <a:gd name="T77" fmla="*/ 410 h 1027"/>
                    <a:gd name="T78" fmla="*/ 343 w 954"/>
                    <a:gd name="T79" fmla="*/ 394 h 1027"/>
                    <a:gd name="T80" fmla="*/ 366 w 954"/>
                    <a:gd name="T81" fmla="*/ 433 h 1027"/>
                    <a:gd name="T82" fmla="*/ 388 w 954"/>
                    <a:gd name="T83" fmla="*/ 473 h 1027"/>
                    <a:gd name="T84" fmla="*/ 436 w 954"/>
                    <a:gd name="T85" fmla="*/ 517 h 1027"/>
                    <a:gd name="T86" fmla="*/ 560 w 954"/>
                    <a:gd name="T87" fmla="*/ 502 h 1027"/>
                    <a:gd name="T88" fmla="*/ 723 w 954"/>
                    <a:gd name="T89" fmla="*/ 619 h 1027"/>
                    <a:gd name="T90" fmla="*/ 708 w 954"/>
                    <a:gd name="T91" fmla="*/ 765 h 1027"/>
                    <a:gd name="T92" fmla="*/ 618 w 954"/>
                    <a:gd name="T93" fmla="*/ 1009 h 1027"/>
                    <a:gd name="T94" fmla="*/ 398 w 954"/>
                    <a:gd name="T95" fmla="*/ 514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54" h="1027">
                      <a:moveTo>
                        <a:pt x="611" y="1027"/>
                      </a:moveTo>
                      <a:cubicBezTo>
                        <a:pt x="610" y="1027"/>
                        <a:pt x="609" y="1027"/>
                        <a:pt x="608" y="1026"/>
                      </a:cubicBezTo>
                      <a:cubicBezTo>
                        <a:pt x="561" y="1012"/>
                        <a:pt x="561" y="1012"/>
                        <a:pt x="561" y="1012"/>
                      </a:cubicBezTo>
                      <a:cubicBezTo>
                        <a:pt x="559" y="1011"/>
                        <a:pt x="557" y="1010"/>
                        <a:pt x="556" y="1009"/>
                      </a:cubicBezTo>
                      <a:cubicBezTo>
                        <a:pt x="528" y="978"/>
                        <a:pt x="528" y="978"/>
                        <a:pt x="528" y="978"/>
                      </a:cubicBezTo>
                      <a:cubicBezTo>
                        <a:pt x="527" y="977"/>
                        <a:pt x="527" y="976"/>
                        <a:pt x="526" y="974"/>
                      </a:cubicBezTo>
                      <a:cubicBezTo>
                        <a:pt x="507" y="922"/>
                        <a:pt x="507" y="922"/>
                        <a:pt x="507" y="922"/>
                      </a:cubicBezTo>
                      <a:cubicBezTo>
                        <a:pt x="507" y="921"/>
                        <a:pt x="507" y="920"/>
                        <a:pt x="506" y="919"/>
                      </a:cubicBezTo>
                      <a:cubicBezTo>
                        <a:pt x="496" y="753"/>
                        <a:pt x="496" y="753"/>
                        <a:pt x="496" y="753"/>
                      </a:cubicBezTo>
                      <a:cubicBezTo>
                        <a:pt x="450" y="720"/>
                        <a:pt x="450" y="720"/>
                        <a:pt x="450" y="720"/>
                      </a:cubicBezTo>
                      <a:cubicBezTo>
                        <a:pt x="449" y="719"/>
                        <a:pt x="448" y="718"/>
                        <a:pt x="448" y="716"/>
                      </a:cubicBezTo>
                      <a:cubicBezTo>
                        <a:pt x="400" y="627"/>
                        <a:pt x="400" y="627"/>
                        <a:pt x="400" y="627"/>
                      </a:cubicBezTo>
                      <a:cubicBezTo>
                        <a:pt x="398" y="624"/>
                        <a:pt x="398" y="620"/>
                        <a:pt x="400" y="617"/>
                      </a:cubicBezTo>
                      <a:cubicBezTo>
                        <a:pt x="431" y="560"/>
                        <a:pt x="431" y="560"/>
                        <a:pt x="431" y="560"/>
                      </a:cubicBezTo>
                      <a:cubicBezTo>
                        <a:pt x="430" y="553"/>
                        <a:pt x="430" y="553"/>
                        <a:pt x="430" y="553"/>
                      </a:cubicBezTo>
                      <a:cubicBezTo>
                        <a:pt x="429" y="554"/>
                        <a:pt x="429" y="554"/>
                        <a:pt x="429" y="554"/>
                      </a:cubicBezTo>
                      <a:cubicBezTo>
                        <a:pt x="426" y="555"/>
                        <a:pt x="424" y="554"/>
                        <a:pt x="421" y="553"/>
                      </a:cubicBezTo>
                      <a:cubicBezTo>
                        <a:pt x="389" y="537"/>
                        <a:pt x="389" y="537"/>
                        <a:pt x="389" y="537"/>
                      </a:cubicBezTo>
                      <a:cubicBezTo>
                        <a:pt x="387" y="536"/>
                        <a:pt x="385" y="534"/>
                        <a:pt x="384" y="532"/>
                      </a:cubicBezTo>
                      <a:cubicBezTo>
                        <a:pt x="370" y="503"/>
                        <a:pt x="370" y="503"/>
                        <a:pt x="370" y="503"/>
                      </a:cubicBezTo>
                      <a:cubicBezTo>
                        <a:pt x="348" y="500"/>
                        <a:pt x="348" y="500"/>
                        <a:pt x="348" y="500"/>
                      </a:cubicBezTo>
                      <a:cubicBezTo>
                        <a:pt x="346" y="500"/>
                        <a:pt x="345" y="499"/>
                        <a:pt x="344" y="498"/>
                      </a:cubicBezTo>
                      <a:cubicBezTo>
                        <a:pt x="323" y="485"/>
                        <a:pt x="323" y="485"/>
                        <a:pt x="323" y="485"/>
                      </a:cubicBezTo>
                      <a:cubicBezTo>
                        <a:pt x="311" y="488"/>
                        <a:pt x="311" y="488"/>
                        <a:pt x="311" y="488"/>
                      </a:cubicBezTo>
                      <a:cubicBezTo>
                        <a:pt x="309" y="489"/>
                        <a:pt x="306" y="488"/>
                        <a:pt x="304" y="487"/>
                      </a:cubicBezTo>
                      <a:cubicBezTo>
                        <a:pt x="254" y="461"/>
                        <a:pt x="254" y="461"/>
                        <a:pt x="254" y="461"/>
                      </a:cubicBezTo>
                      <a:cubicBezTo>
                        <a:pt x="250" y="459"/>
                        <a:pt x="248" y="456"/>
                        <a:pt x="248" y="452"/>
                      </a:cubicBezTo>
                      <a:cubicBezTo>
                        <a:pt x="247" y="410"/>
                        <a:pt x="247" y="410"/>
                        <a:pt x="247" y="410"/>
                      </a:cubicBezTo>
                      <a:cubicBezTo>
                        <a:pt x="230" y="366"/>
                        <a:pt x="230" y="366"/>
                        <a:pt x="230" y="366"/>
                      </a:cubicBezTo>
                      <a:cubicBezTo>
                        <a:pt x="223" y="368"/>
                        <a:pt x="223" y="368"/>
                        <a:pt x="223" y="368"/>
                      </a:cubicBezTo>
                      <a:cubicBezTo>
                        <a:pt x="242" y="424"/>
                        <a:pt x="242" y="424"/>
                        <a:pt x="242" y="424"/>
                      </a:cubicBezTo>
                      <a:cubicBezTo>
                        <a:pt x="242" y="425"/>
                        <a:pt x="242" y="427"/>
                        <a:pt x="242" y="428"/>
                      </a:cubicBezTo>
                      <a:cubicBezTo>
                        <a:pt x="242" y="434"/>
                        <a:pt x="238" y="438"/>
                        <a:pt x="232" y="438"/>
                      </a:cubicBezTo>
                      <a:cubicBezTo>
                        <a:pt x="228" y="439"/>
                        <a:pt x="224" y="436"/>
                        <a:pt x="223" y="432"/>
                      </a:cubicBezTo>
                      <a:cubicBezTo>
                        <a:pt x="204" y="390"/>
                        <a:pt x="204" y="390"/>
                        <a:pt x="204" y="390"/>
                      </a:cubicBezTo>
                      <a:cubicBezTo>
                        <a:pt x="181" y="348"/>
                        <a:pt x="181" y="348"/>
                        <a:pt x="181" y="348"/>
                      </a:cubicBezTo>
                      <a:cubicBezTo>
                        <a:pt x="180" y="347"/>
                        <a:pt x="180" y="346"/>
                        <a:pt x="179" y="344"/>
                      </a:cubicBezTo>
                      <a:cubicBezTo>
                        <a:pt x="172" y="292"/>
                        <a:pt x="172" y="292"/>
                        <a:pt x="172" y="292"/>
                      </a:cubicBezTo>
                      <a:cubicBezTo>
                        <a:pt x="172" y="289"/>
                        <a:pt x="172" y="287"/>
                        <a:pt x="173" y="285"/>
                      </a:cubicBezTo>
                      <a:cubicBezTo>
                        <a:pt x="202" y="236"/>
                        <a:pt x="202" y="236"/>
                        <a:pt x="202" y="236"/>
                      </a:cubicBezTo>
                      <a:cubicBezTo>
                        <a:pt x="216" y="194"/>
                        <a:pt x="216" y="194"/>
                        <a:pt x="216" y="194"/>
                      </a:cubicBezTo>
                      <a:cubicBezTo>
                        <a:pt x="214" y="173"/>
                        <a:pt x="214" y="173"/>
                        <a:pt x="214" y="173"/>
                      </a:cubicBezTo>
                      <a:cubicBezTo>
                        <a:pt x="178" y="159"/>
                        <a:pt x="178" y="159"/>
                        <a:pt x="178" y="159"/>
                      </a:cubicBezTo>
                      <a:cubicBezTo>
                        <a:pt x="150" y="164"/>
                        <a:pt x="150" y="164"/>
                        <a:pt x="150" y="164"/>
                      </a:cubicBezTo>
                      <a:cubicBezTo>
                        <a:pt x="107" y="184"/>
                        <a:pt x="107" y="184"/>
                        <a:pt x="107" y="184"/>
                      </a:cubicBezTo>
                      <a:cubicBezTo>
                        <a:pt x="106" y="184"/>
                        <a:pt x="106" y="184"/>
                        <a:pt x="106" y="184"/>
                      </a:cubicBezTo>
                      <a:cubicBezTo>
                        <a:pt x="74" y="196"/>
                        <a:pt x="74" y="196"/>
                        <a:pt x="74" y="196"/>
                      </a:cubicBezTo>
                      <a:cubicBezTo>
                        <a:pt x="73" y="196"/>
                        <a:pt x="72" y="196"/>
                        <a:pt x="71" y="196"/>
                      </a:cubicBezTo>
                      <a:cubicBezTo>
                        <a:pt x="11" y="198"/>
                        <a:pt x="11" y="198"/>
                        <a:pt x="11" y="198"/>
                      </a:cubicBezTo>
                      <a:cubicBezTo>
                        <a:pt x="6" y="198"/>
                        <a:pt x="1" y="194"/>
                        <a:pt x="0" y="189"/>
                      </a:cubicBezTo>
                      <a:cubicBezTo>
                        <a:pt x="0" y="183"/>
                        <a:pt x="3" y="179"/>
                        <a:pt x="8" y="177"/>
                      </a:cubicBezTo>
                      <a:cubicBezTo>
                        <a:pt x="75" y="164"/>
                        <a:pt x="75" y="164"/>
                        <a:pt x="75" y="164"/>
                      </a:cubicBezTo>
                      <a:cubicBezTo>
                        <a:pt x="78" y="160"/>
                        <a:pt x="78" y="160"/>
                        <a:pt x="78" y="160"/>
                      </a:cubicBezTo>
                      <a:cubicBezTo>
                        <a:pt x="76" y="158"/>
                        <a:pt x="76" y="158"/>
                        <a:pt x="76" y="158"/>
                      </a:cubicBezTo>
                      <a:cubicBezTo>
                        <a:pt x="73" y="156"/>
                        <a:pt x="71" y="154"/>
                        <a:pt x="71" y="151"/>
                      </a:cubicBezTo>
                      <a:cubicBezTo>
                        <a:pt x="70" y="148"/>
                        <a:pt x="71" y="145"/>
                        <a:pt x="73" y="142"/>
                      </a:cubicBezTo>
                      <a:cubicBezTo>
                        <a:pt x="94" y="120"/>
                        <a:pt x="94" y="120"/>
                        <a:pt x="94" y="120"/>
                      </a:cubicBezTo>
                      <a:cubicBezTo>
                        <a:pt x="95" y="119"/>
                        <a:pt x="97" y="118"/>
                        <a:pt x="99" y="117"/>
                      </a:cubicBezTo>
                      <a:cubicBezTo>
                        <a:pt x="101" y="117"/>
                        <a:pt x="101" y="117"/>
                        <a:pt x="101" y="117"/>
                      </a:cubicBezTo>
                      <a:cubicBezTo>
                        <a:pt x="100" y="116"/>
                        <a:pt x="100" y="114"/>
                        <a:pt x="100" y="112"/>
                      </a:cubicBezTo>
                      <a:cubicBezTo>
                        <a:pt x="100" y="109"/>
                        <a:pt x="102" y="106"/>
                        <a:pt x="105" y="104"/>
                      </a:cubicBezTo>
                      <a:cubicBezTo>
                        <a:pt x="137" y="85"/>
                        <a:pt x="137" y="85"/>
                        <a:pt x="137" y="85"/>
                      </a:cubicBezTo>
                      <a:cubicBezTo>
                        <a:pt x="138" y="84"/>
                        <a:pt x="139" y="84"/>
                        <a:pt x="140" y="84"/>
                      </a:cubicBezTo>
                      <a:cubicBezTo>
                        <a:pt x="213" y="65"/>
                        <a:pt x="213" y="65"/>
                        <a:pt x="213" y="65"/>
                      </a:cubicBezTo>
                      <a:cubicBezTo>
                        <a:pt x="215" y="64"/>
                        <a:pt x="216" y="64"/>
                        <a:pt x="217" y="64"/>
                      </a:cubicBezTo>
                      <a:cubicBezTo>
                        <a:pt x="309" y="76"/>
                        <a:pt x="309" y="76"/>
                        <a:pt x="309" y="76"/>
                      </a:cubicBezTo>
                      <a:cubicBezTo>
                        <a:pt x="380" y="82"/>
                        <a:pt x="380" y="82"/>
                        <a:pt x="380" y="82"/>
                      </a:cubicBezTo>
                      <a:cubicBezTo>
                        <a:pt x="379" y="79"/>
                        <a:pt x="379" y="79"/>
                        <a:pt x="379" y="79"/>
                      </a:cubicBezTo>
                      <a:cubicBezTo>
                        <a:pt x="377" y="77"/>
                        <a:pt x="377" y="74"/>
                        <a:pt x="378" y="71"/>
                      </a:cubicBezTo>
                      <a:cubicBezTo>
                        <a:pt x="379" y="69"/>
                        <a:pt x="381" y="66"/>
                        <a:pt x="383" y="65"/>
                      </a:cubicBezTo>
                      <a:cubicBezTo>
                        <a:pt x="393" y="61"/>
                        <a:pt x="423" y="48"/>
                        <a:pt x="436" y="48"/>
                      </a:cubicBezTo>
                      <a:cubicBezTo>
                        <a:pt x="502" y="48"/>
                        <a:pt x="502" y="48"/>
                        <a:pt x="502" y="48"/>
                      </a:cubicBezTo>
                      <a:cubicBezTo>
                        <a:pt x="510" y="48"/>
                        <a:pt x="529" y="53"/>
                        <a:pt x="533" y="54"/>
                      </a:cubicBezTo>
                      <a:cubicBezTo>
                        <a:pt x="536" y="55"/>
                        <a:pt x="538" y="57"/>
                        <a:pt x="539" y="60"/>
                      </a:cubicBezTo>
                      <a:cubicBezTo>
                        <a:pt x="540" y="61"/>
                        <a:pt x="543" y="68"/>
                        <a:pt x="545" y="75"/>
                      </a:cubicBezTo>
                      <a:cubicBezTo>
                        <a:pt x="548" y="74"/>
                        <a:pt x="550" y="72"/>
                        <a:pt x="553" y="71"/>
                      </a:cubicBezTo>
                      <a:cubicBezTo>
                        <a:pt x="580" y="44"/>
                        <a:pt x="580" y="44"/>
                        <a:pt x="580" y="44"/>
                      </a:cubicBezTo>
                      <a:cubicBezTo>
                        <a:pt x="581" y="43"/>
                        <a:pt x="582" y="42"/>
                        <a:pt x="583" y="42"/>
                      </a:cubicBezTo>
                      <a:cubicBezTo>
                        <a:pt x="609" y="31"/>
                        <a:pt x="609" y="31"/>
                        <a:pt x="609" y="31"/>
                      </a:cubicBezTo>
                      <a:cubicBezTo>
                        <a:pt x="603" y="27"/>
                        <a:pt x="603" y="27"/>
                        <a:pt x="603" y="27"/>
                      </a:cubicBezTo>
                      <a:cubicBezTo>
                        <a:pt x="600" y="25"/>
                        <a:pt x="598" y="21"/>
                        <a:pt x="599" y="17"/>
                      </a:cubicBezTo>
                      <a:cubicBezTo>
                        <a:pt x="600" y="13"/>
                        <a:pt x="603" y="9"/>
                        <a:pt x="607" y="9"/>
                      </a:cubicBezTo>
                      <a:cubicBezTo>
                        <a:pt x="662" y="0"/>
                        <a:pt x="662" y="0"/>
                        <a:pt x="662" y="0"/>
                      </a:cubicBezTo>
                      <a:cubicBezTo>
                        <a:pt x="662" y="0"/>
                        <a:pt x="663" y="0"/>
                        <a:pt x="663" y="0"/>
                      </a:cubicBezTo>
                      <a:cubicBezTo>
                        <a:pt x="732" y="0"/>
                        <a:pt x="732" y="0"/>
                        <a:pt x="732" y="0"/>
                      </a:cubicBezTo>
                      <a:cubicBezTo>
                        <a:pt x="737" y="0"/>
                        <a:pt x="741" y="3"/>
                        <a:pt x="742" y="7"/>
                      </a:cubicBezTo>
                      <a:cubicBezTo>
                        <a:pt x="742" y="7"/>
                        <a:pt x="742" y="8"/>
                        <a:pt x="743" y="8"/>
                      </a:cubicBezTo>
                      <a:cubicBezTo>
                        <a:pt x="819" y="0"/>
                        <a:pt x="819" y="0"/>
                        <a:pt x="819" y="0"/>
                      </a:cubicBezTo>
                      <a:cubicBezTo>
                        <a:pt x="820" y="0"/>
                        <a:pt x="820" y="0"/>
                        <a:pt x="820" y="0"/>
                      </a:cubicBezTo>
                      <a:cubicBezTo>
                        <a:pt x="919" y="0"/>
                        <a:pt x="919" y="0"/>
                        <a:pt x="919" y="0"/>
                      </a:cubicBezTo>
                      <a:cubicBezTo>
                        <a:pt x="920" y="0"/>
                        <a:pt x="922" y="0"/>
                        <a:pt x="923" y="1"/>
                      </a:cubicBezTo>
                      <a:cubicBezTo>
                        <a:pt x="948" y="12"/>
                        <a:pt x="948" y="12"/>
                        <a:pt x="948" y="12"/>
                      </a:cubicBezTo>
                      <a:cubicBezTo>
                        <a:pt x="952" y="14"/>
                        <a:pt x="954" y="18"/>
                        <a:pt x="954" y="22"/>
                      </a:cubicBezTo>
                      <a:cubicBezTo>
                        <a:pt x="954" y="27"/>
                        <a:pt x="951" y="30"/>
                        <a:pt x="947" y="32"/>
                      </a:cubicBezTo>
                      <a:cubicBezTo>
                        <a:pt x="934" y="36"/>
                        <a:pt x="918" y="42"/>
                        <a:pt x="914" y="44"/>
                      </a:cubicBezTo>
                      <a:cubicBezTo>
                        <a:pt x="911" y="47"/>
                        <a:pt x="901" y="61"/>
                        <a:pt x="892" y="73"/>
                      </a:cubicBezTo>
                      <a:cubicBezTo>
                        <a:pt x="892" y="82"/>
                        <a:pt x="892" y="82"/>
                        <a:pt x="892" y="82"/>
                      </a:cubicBezTo>
                      <a:cubicBezTo>
                        <a:pt x="892" y="85"/>
                        <a:pt x="891" y="88"/>
                        <a:pt x="888" y="90"/>
                      </a:cubicBezTo>
                      <a:cubicBezTo>
                        <a:pt x="874" y="102"/>
                        <a:pt x="874" y="102"/>
                        <a:pt x="874" y="102"/>
                      </a:cubicBezTo>
                      <a:cubicBezTo>
                        <a:pt x="873" y="103"/>
                        <a:pt x="871" y="103"/>
                        <a:pt x="870" y="104"/>
                      </a:cubicBezTo>
                      <a:cubicBezTo>
                        <a:pt x="797" y="122"/>
                        <a:pt x="797" y="122"/>
                        <a:pt x="797" y="122"/>
                      </a:cubicBezTo>
                      <a:cubicBezTo>
                        <a:pt x="778" y="136"/>
                        <a:pt x="778" y="136"/>
                        <a:pt x="778" y="136"/>
                      </a:cubicBezTo>
                      <a:cubicBezTo>
                        <a:pt x="750" y="156"/>
                        <a:pt x="750" y="156"/>
                        <a:pt x="750" y="156"/>
                      </a:cubicBezTo>
                      <a:cubicBezTo>
                        <a:pt x="746" y="159"/>
                        <a:pt x="740" y="159"/>
                        <a:pt x="737" y="155"/>
                      </a:cubicBezTo>
                      <a:cubicBezTo>
                        <a:pt x="713" y="131"/>
                        <a:pt x="712" y="127"/>
                        <a:pt x="711" y="125"/>
                      </a:cubicBezTo>
                      <a:cubicBezTo>
                        <a:pt x="710" y="122"/>
                        <a:pt x="708" y="117"/>
                        <a:pt x="717" y="92"/>
                      </a:cubicBezTo>
                      <a:cubicBezTo>
                        <a:pt x="717" y="90"/>
                        <a:pt x="719" y="88"/>
                        <a:pt x="720" y="87"/>
                      </a:cubicBezTo>
                      <a:cubicBezTo>
                        <a:pt x="729" y="80"/>
                        <a:pt x="729" y="80"/>
                        <a:pt x="729" y="80"/>
                      </a:cubicBezTo>
                      <a:cubicBezTo>
                        <a:pt x="714" y="61"/>
                        <a:pt x="714" y="61"/>
                        <a:pt x="714" y="61"/>
                      </a:cubicBezTo>
                      <a:cubicBezTo>
                        <a:pt x="683" y="47"/>
                        <a:pt x="683" y="47"/>
                        <a:pt x="683" y="47"/>
                      </a:cubicBezTo>
                      <a:cubicBezTo>
                        <a:pt x="637" y="56"/>
                        <a:pt x="637" y="56"/>
                        <a:pt x="637" y="56"/>
                      </a:cubicBezTo>
                      <a:cubicBezTo>
                        <a:pt x="640" y="59"/>
                        <a:pt x="640" y="59"/>
                        <a:pt x="640" y="59"/>
                      </a:cubicBezTo>
                      <a:cubicBezTo>
                        <a:pt x="666" y="74"/>
                        <a:pt x="666" y="74"/>
                        <a:pt x="666" y="74"/>
                      </a:cubicBezTo>
                      <a:cubicBezTo>
                        <a:pt x="668" y="76"/>
                        <a:pt x="670" y="79"/>
                        <a:pt x="671" y="82"/>
                      </a:cubicBezTo>
                      <a:cubicBezTo>
                        <a:pt x="674" y="110"/>
                        <a:pt x="674" y="110"/>
                        <a:pt x="674" y="110"/>
                      </a:cubicBezTo>
                      <a:cubicBezTo>
                        <a:pt x="674" y="116"/>
                        <a:pt x="670" y="121"/>
                        <a:pt x="665" y="121"/>
                      </a:cubicBezTo>
                      <a:cubicBezTo>
                        <a:pt x="645" y="124"/>
                        <a:pt x="645" y="124"/>
                        <a:pt x="645" y="124"/>
                      </a:cubicBezTo>
                      <a:cubicBezTo>
                        <a:pt x="641" y="128"/>
                        <a:pt x="641" y="128"/>
                        <a:pt x="641" y="128"/>
                      </a:cubicBezTo>
                      <a:cubicBezTo>
                        <a:pt x="639" y="131"/>
                        <a:pt x="636" y="132"/>
                        <a:pt x="632" y="132"/>
                      </a:cubicBezTo>
                      <a:cubicBezTo>
                        <a:pt x="612" y="129"/>
                        <a:pt x="612" y="129"/>
                        <a:pt x="612" y="129"/>
                      </a:cubicBezTo>
                      <a:cubicBezTo>
                        <a:pt x="611" y="129"/>
                        <a:pt x="609" y="128"/>
                        <a:pt x="608" y="128"/>
                      </a:cubicBezTo>
                      <a:cubicBezTo>
                        <a:pt x="603" y="125"/>
                        <a:pt x="603" y="125"/>
                        <a:pt x="603" y="125"/>
                      </a:cubicBezTo>
                      <a:cubicBezTo>
                        <a:pt x="601" y="124"/>
                        <a:pt x="600" y="123"/>
                        <a:pt x="599" y="121"/>
                      </a:cubicBezTo>
                      <a:cubicBezTo>
                        <a:pt x="589" y="107"/>
                        <a:pt x="589" y="107"/>
                        <a:pt x="589" y="107"/>
                      </a:cubicBezTo>
                      <a:cubicBezTo>
                        <a:pt x="558" y="107"/>
                        <a:pt x="558" y="107"/>
                        <a:pt x="558" y="107"/>
                      </a:cubicBezTo>
                      <a:cubicBezTo>
                        <a:pt x="555" y="125"/>
                        <a:pt x="555" y="125"/>
                        <a:pt x="555" y="125"/>
                      </a:cubicBezTo>
                      <a:cubicBezTo>
                        <a:pt x="554" y="130"/>
                        <a:pt x="551" y="133"/>
                        <a:pt x="546" y="134"/>
                      </a:cubicBezTo>
                      <a:cubicBezTo>
                        <a:pt x="502" y="137"/>
                        <a:pt x="502" y="137"/>
                        <a:pt x="502" y="137"/>
                      </a:cubicBezTo>
                      <a:cubicBezTo>
                        <a:pt x="478" y="161"/>
                        <a:pt x="478" y="161"/>
                        <a:pt x="478" y="161"/>
                      </a:cubicBezTo>
                      <a:cubicBezTo>
                        <a:pt x="510" y="172"/>
                        <a:pt x="510" y="172"/>
                        <a:pt x="510" y="172"/>
                      </a:cubicBezTo>
                      <a:cubicBezTo>
                        <a:pt x="513" y="173"/>
                        <a:pt x="515" y="175"/>
                        <a:pt x="516" y="178"/>
                      </a:cubicBezTo>
                      <a:cubicBezTo>
                        <a:pt x="516" y="179"/>
                        <a:pt x="517" y="179"/>
                        <a:pt x="517" y="180"/>
                      </a:cubicBezTo>
                      <a:cubicBezTo>
                        <a:pt x="534" y="177"/>
                        <a:pt x="534" y="177"/>
                        <a:pt x="534" y="177"/>
                      </a:cubicBezTo>
                      <a:cubicBezTo>
                        <a:pt x="545" y="143"/>
                        <a:pt x="545" y="143"/>
                        <a:pt x="545" y="143"/>
                      </a:cubicBezTo>
                      <a:cubicBezTo>
                        <a:pt x="547" y="139"/>
                        <a:pt x="550" y="136"/>
                        <a:pt x="555" y="136"/>
                      </a:cubicBezTo>
                      <a:cubicBezTo>
                        <a:pt x="599" y="136"/>
                        <a:pt x="599" y="136"/>
                        <a:pt x="599" y="136"/>
                      </a:cubicBezTo>
                      <a:cubicBezTo>
                        <a:pt x="602" y="136"/>
                        <a:pt x="605" y="138"/>
                        <a:pt x="607" y="140"/>
                      </a:cubicBezTo>
                      <a:cubicBezTo>
                        <a:pt x="618" y="154"/>
                        <a:pt x="618" y="154"/>
                        <a:pt x="618" y="154"/>
                      </a:cubicBezTo>
                      <a:cubicBezTo>
                        <a:pt x="659" y="193"/>
                        <a:pt x="659" y="193"/>
                        <a:pt x="659" y="193"/>
                      </a:cubicBezTo>
                      <a:cubicBezTo>
                        <a:pt x="661" y="195"/>
                        <a:pt x="662" y="198"/>
                        <a:pt x="662" y="201"/>
                      </a:cubicBezTo>
                      <a:cubicBezTo>
                        <a:pt x="662" y="204"/>
                        <a:pt x="660" y="207"/>
                        <a:pt x="658" y="209"/>
                      </a:cubicBezTo>
                      <a:cubicBezTo>
                        <a:pt x="642" y="221"/>
                        <a:pt x="642" y="221"/>
                        <a:pt x="642" y="221"/>
                      </a:cubicBezTo>
                      <a:cubicBezTo>
                        <a:pt x="640" y="222"/>
                        <a:pt x="638" y="223"/>
                        <a:pt x="636" y="223"/>
                      </a:cubicBezTo>
                      <a:cubicBezTo>
                        <a:pt x="602" y="223"/>
                        <a:pt x="602" y="223"/>
                        <a:pt x="602" y="223"/>
                      </a:cubicBezTo>
                      <a:cubicBezTo>
                        <a:pt x="599" y="225"/>
                        <a:pt x="599" y="225"/>
                        <a:pt x="599" y="225"/>
                      </a:cubicBezTo>
                      <a:cubicBezTo>
                        <a:pt x="608" y="235"/>
                        <a:pt x="608" y="235"/>
                        <a:pt x="608" y="235"/>
                      </a:cubicBezTo>
                      <a:cubicBezTo>
                        <a:pt x="610" y="238"/>
                        <a:pt x="611" y="241"/>
                        <a:pt x="610" y="244"/>
                      </a:cubicBezTo>
                      <a:cubicBezTo>
                        <a:pt x="606" y="263"/>
                        <a:pt x="606" y="263"/>
                        <a:pt x="606" y="263"/>
                      </a:cubicBezTo>
                      <a:cubicBezTo>
                        <a:pt x="605" y="268"/>
                        <a:pt x="601" y="271"/>
                        <a:pt x="596" y="271"/>
                      </a:cubicBezTo>
                      <a:cubicBezTo>
                        <a:pt x="565" y="271"/>
                        <a:pt x="565" y="271"/>
                        <a:pt x="565" y="271"/>
                      </a:cubicBezTo>
                      <a:cubicBezTo>
                        <a:pt x="497" y="314"/>
                        <a:pt x="497" y="314"/>
                        <a:pt x="497" y="314"/>
                      </a:cubicBezTo>
                      <a:cubicBezTo>
                        <a:pt x="495" y="333"/>
                        <a:pt x="495" y="333"/>
                        <a:pt x="495" y="333"/>
                      </a:cubicBezTo>
                      <a:cubicBezTo>
                        <a:pt x="494" y="335"/>
                        <a:pt x="493" y="338"/>
                        <a:pt x="491" y="339"/>
                      </a:cubicBezTo>
                      <a:cubicBezTo>
                        <a:pt x="455" y="369"/>
                        <a:pt x="455" y="369"/>
                        <a:pt x="455" y="369"/>
                      </a:cubicBezTo>
                      <a:cubicBezTo>
                        <a:pt x="451" y="401"/>
                        <a:pt x="451" y="401"/>
                        <a:pt x="451" y="401"/>
                      </a:cubicBezTo>
                      <a:cubicBezTo>
                        <a:pt x="450" y="406"/>
                        <a:pt x="446" y="410"/>
                        <a:pt x="441" y="410"/>
                      </a:cubicBezTo>
                      <a:cubicBezTo>
                        <a:pt x="427" y="412"/>
                        <a:pt x="427" y="412"/>
                        <a:pt x="427" y="412"/>
                      </a:cubicBezTo>
                      <a:cubicBezTo>
                        <a:pt x="422" y="412"/>
                        <a:pt x="418" y="410"/>
                        <a:pt x="416" y="406"/>
                      </a:cubicBezTo>
                      <a:cubicBezTo>
                        <a:pt x="403" y="376"/>
                        <a:pt x="403" y="376"/>
                        <a:pt x="403" y="376"/>
                      </a:cubicBezTo>
                      <a:cubicBezTo>
                        <a:pt x="343" y="394"/>
                        <a:pt x="343" y="394"/>
                        <a:pt x="343" y="394"/>
                      </a:cubicBezTo>
                      <a:cubicBezTo>
                        <a:pt x="331" y="436"/>
                        <a:pt x="331" y="436"/>
                        <a:pt x="331" y="436"/>
                      </a:cubicBezTo>
                      <a:cubicBezTo>
                        <a:pt x="339" y="439"/>
                        <a:pt x="347" y="442"/>
                        <a:pt x="351" y="443"/>
                      </a:cubicBezTo>
                      <a:cubicBezTo>
                        <a:pt x="353" y="441"/>
                        <a:pt x="356" y="438"/>
                        <a:pt x="358" y="436"/>
                      </a:cubicBezTo>
                      <a:cubicBezTo>
                        <a:pt x="360" y="434"/>
                        <a:pt x="363" y="433"/>
                        <a:pt x="366" y="433"/>
                      </a:cubicBezTo>
                      <a:cubicBezTo>
                        <a:pt x="388" y="433"/>
                        <a:pt x="388" y="433"/>
                        <a:pt x="388" y="433"/>
                      </a:cubicBezTo>
                      <a:cubicBezTo>
                        <a:pt x="391" y="433"/>
                        <a:pt x="394" y="434"/>
                        <a:pt x="396" y="437"/>
                      </a:cubicBezTo>
                      <a:cubicBezTo>
                        <a:pt x="398" y="440"/>
                        <a:pt x="398" y="443"/>
                        <a:pt x="397" y="446"/>
                      </a:cubicBezTo>
                      <a:cubicBezTo>
                        <a:pt x="388" y="473"/>
                        <a:pt x="388" y="473"/>
                        <a:pt x="388" y="473"/>
                      </a:cubicBezTo>
                      <a:cubicBezTo>
                        <a:pt x="412" y="480"/>
                        <a:pt x="412" y="480"/>
                        <a:pt x="412" y="480"/>
                      </a:cubicBezTo>
                      <a:cubicBezTo>
                        <a:pt x="416" y="481"/>
                        <a:pt x="419" y="485"/>
                        <a:pt x="419" y="490"/>
                      </a:cubicBezTo>
                      <a:cubicBezTo>
                        <a:pt x="419" y="511"/>
                        <a:pt x="419" y="511"/>
                        <a:pt x="419" y="511"/>
                      </a:cubicBezTo>
                      <a:cubicBezTo>
                        <a:pt x="436" y="517"/>
                        <a:pt x="436" y="517"/>
                        <a:pt x="436" y="517"/>
                      </a:cubicBezTo>
                      <a:cubicBezTo>
                        <a:pt x="462" y="502"/>
                        <a:pt x="462" y="502"/>
                        <a:pt x="462" y="502"/>
                      </a:cubicBezTo>
                      <a:cubicBezTo>
                        <a:pt x="463" y="501"/>
                        <a:pt x="465" y="500"/>
                        <a:pt x="467" y="500"/>
                      </a:cubicBezTo>
                      <a:cubicBezTo>
                        <a:pt x="553" y="500"/>
                        <a:pt x="553" y="500"/>
                        <a:pt x="553" y="500"/>
                      </a:cubicBezTo>
                      <a:cubicBezTo>
                        <a:pt x="556" y="500"/>
                        <a:pt x="558" y="501"/>
                        <a:pt x="560" y="502"/>
                      </a:cubicBezTo>
                      <a:cubicBezTo>
                        <a:pt x="632" y="561"/>
                        <a:pt x="632" y="561"/>
                        <a:pt x="632" y="561"/>
                      </a:cubicBezTo>
                      <a:cubicBezTo>
                        <a:pt x="634" y="563"/>
                        <a:pt x="636" y="566"/>
                        <a:pt x="636" y="569"/>
                      </a:cubicBezTo>
                      <a:cubicBezTo>
                        <a:pt x="636" y="578"/>
                        <a:pt x="635" y="588"/>
                        <a:pt x="634" y="596"/>
                      </a:cubicBezTo>
                      <a:cubicBezTo>
                        <a:pt x="648" y="602"/>
                        <a:pt x="688" y="612"/>
                        <a:pt x="723" y="619"/>
                      </a:cubicBezTo>
                      <a:cubicBezTo>
                        <a:pt x="726" y="620"/>
                        <a:pt x="729" y="622"/>
                        <a:pt x="730" y="625"/>
                      </a:cubicBezTo>
                      <a:cubicBezTo>
                        <a:pt x="745" y="660"/>
                        <a:pt x="745" y="660"/>
                        <a:pt x="745" y="660"/>
                      </a:cubicBezTo>
                      <a:cubicBezTo>
                        <a:pt x="746" y="663"/>
                        <a:pt x="746" y="666"/>
                        <a:pt x="745" y="668"/>
                      </a:cubicBezTo>
                      <a:cubicBezTo>
                        <a:pt x="708" y="765"/>
                        <a:pt x="708" y="765"/>
                        <a:pt x="708" y="765"/>
                      </a:cubicBezTo>
                      <a:cubicBezTo>
                        <a:pt x="708" y="766"/>
                        <a:pt x="707" y="767"/>
                        <a:pt x="707" y="768"/>
                      </a:cubicBezTo>
                      <a:cubicBezTo>
                        <a:pt x="589" y="916"/>
                        <a:pt x="589" y="916"/>
                        <a:pt x="589" y="916"/>
                      </a:cubicBezTo>
                      <a:cubicBezTo>
                        <a:pt x="589" y="980"/>
                        <a:pt x="589" y="980"/>
                        <a:pt x="589" y="980"/>
                      </a:cubicBezTo>
                      <a:cubicBezTo>
                        <a:pt x="618" y="1009"/>
                        <a:pt x="618" y="1009"/>
                        <a:pt x="618" y="1009"/>
                      </a:cubicBezTo>
                      <a:cubicBezTo>
                        <a:pt x="621" y="1013"/>
                        <a:pt x="622" y="1018"/>
                        <a:pt x="619" y="1022"/>
                      </a:cubicBezTo>
                      <a:cubicBezTo>
                        <a:pt x="617" y="1025"/>
                        <a:pt x="614" y="1027"/>
                        <a:pt x="611" y="1027"/>
                      </a:cubicBezTo>
                      <a:moveTo>
                        <a:pt x="389" y="495"/>
                      </a:moveTo>
                      <a:cubicBezTo>
                        <a:pt x="398" y="514"/>
                        <a:pt x="398" y="514"/>
                        <a:pt x="398" y="514"/>
                      </a:cubicBezTo>
                      <a:cubicBezTo>
                        <a:pt x="398" y="497"/>
                        <a:pt x="398" y="497"/>
                        <a:pt x="398" y="497"/>
                      </a:cubicBezTo>
                      <a:cubicBezTo>
                        <a:pt x="389" y="495"/>
                        <a:pt x="389" y="495"/>
                        <a:pt x="389" y="495"/>
                      </a:cubicBezTo>
                    </a:path>
                  </a:pathLst>
                </a:custGeom>
                <a:solidFill>
                  <a:schemeClr val="bg1">
                    <a:lumMod val="50000"/>
                    <a:lumOff val="50000"/>
                  </a:schemeClr>
                </a:solidFill>
                <a:ln>
                  <a:solidFill>
                    <a:schemeClr val="tx1">
                      <a:lumMod val="65000"/>
                      <a:lumOff val="35000"/>
                    </a:schemeClr>
                  </a:solidFill>
                </a:ln>
              </p:spPr>
              <p:txBody>
                <a:bodyPr vert="horz" wrap="square" lIns="91440" tIns="45720" rIns="91440" bIns="45720" numCol="1" anchor="t" anchorCtr="0" compatLnSpc="1">
                  <a:prstTxWarp prst="textNoShape">
                    <a:avLst/>
                  </a:prstTxWarp>
                </a:bodyPr>
                <a:lstStyle/>
                <a:p>
                  <a:endParaRPr lang="en-US"/>
                </a:p>
              </p:txBody>
            </p:sp>
            <p:sp>
              <p:nvSpPr>
                <p:cNvPr id="412" name="Freeform 8">
                  <a:extLst>
                    <a:ext uri="{FF2B5EF4-FFF2-40B4-BE49-F238E27FC236}">
                      <a16:creationId xmlns:a16="http://schemas.microsoft.com/office/drawing/2014/main" id="{540B996B-1E89-47F3-9A81-301BDED05595}"/>
                    </a:ext>
                  </a:extLst>
                </p:cNvPr>
                <p:cNvSpPr>
                  <a:spLocks noEditPoints="1"/>
                </p:cNvSpPr>
                <p:nvPr/>
              </p:nvSpPr>
              <p:spPr bwMode="auto">
                <a:xfrm>
                  <a:off x="1796859" y="4902379"/>
                  <a:ext cx="1566923" cy="1125121"/>
                </a:xfrm>
                <a:custGeom>
                  <a:avLst/>
                  <a:gdLst>
                    <a:gd name="T0" fmla="*/ 235 w 1153"/>
                    <a:gd name="T1" fmla="*/ 777 h 829"/>
                    <a:gd name="T2" fmla="*/ 208 w 1153"/>
                    <a:gd name="T3" fmla="*/ 607 h 829"/>
                    <a:gd name="T4" fmla="*/ 184 w 1153"/>
                    <a:gd name="T5" fmla="*/ 536 h 829"/>
                    <a:gd name="T6" fmla="*/ 111 w 1153"/>
                    <a:gd name="T7" fmla="*/ 535 h 829"/>
                    <a:gd name="T8" fmla="*/ 3 w 1153"/>
                    <a:gd name="T9" fmla="*/ 457 h 829"/>
                    <a:gd name="T10" fmla="*/ 3 w 1153"/>
                    <a:gd name="T11" fmla="*/ 389 h 829"/>
                    <a:gd name="T12" fmla="*/ 146 w 1153"/>
                    <a:gd name="T13" fmla="*/ 282 h 829"/>
                    <a:gd name="T14" fmla="*/ 212 w 1153"/>
                    <a:gd name="T15" fmla="*/ 307 h 829"/>
                    <a:gd name="T16" fmla="*/ 302 w 1153"/>
                    <a:gd name="T17" fmla="*/ 311 h 829"/>
                    <a:gd name="T18" fmla="*/ 340 w 1153"/>
                    <a:gd name="T19" fmla="*/ 299 h 829"/>
                    <a:gd name="T20" fmla="*/ 297 w 1153"/>
                    <a:gd name="T21" fmla="*/ 284 h 829"/>
                    <a:gd name="T22" fmla="*/ 263 w 1153"/>
                    <a:gd name="T23" fmla="*/ 281 h 829"/>
                    <a:gd name="T24" fmla="*/ 218 w 1153"/>
                    <a:gd name="T25" fmla="*/ 227 h 829"/>
                    <a:gd name="T26" fmla="*/ 228 w 1153"/>
                    <a:gd name="T27" fmla="*/ 291 h 829"/>
                    <a:gd name="T28" fmla="*/ 150 w 1153"/>
                    <a:gd name="T29" fmla="*/ 248 h 829"/>
                    <a:gd name="T30" fmla="*/ 78 w 1153"/>
                    <a:gd name="T31" fmla="*/ 290 h 829"/>
                    <a:gd name="T32" fmla="*/ 83 w 1153"/>
                    <a:gd name="T33" fmla="*/ 225 h 829"/>
                    <a:gd name="T34" fmla="*/ 103 w 1153"/>
                    <a:gd name="T35" fmla="*/ 203 h 829"/>
                    <a:gd name="T36" fmla="*/ 110 w 1153"/>
                    <a:gd name="T37" fmla="*/ 162 h 829"/>
                    <a:gd name="T38" fmla="*/ 114 w 1153"/>
                    <a:gd name="T39" fmla="*/ 122 h 829"/>
                    <a:gd name="T40" fmla="*/ 169 w 1153"/>
                    <a:gd name="T41" fmla="*/ 150 h 829"/>
                    <a:gd name="T42" fmla="*/ 280 w 1153"/>
                    <a:gd name="T43" fmla="*/ 120 h 829"/>
                    <a:gd name="T44" fmla="*/ 233 w 1153"/>
                    <a:gd name="T45" fmla="*/ 132 h 829"/>
                    <a:gd name="T46" fmla="*/ 202 w 1153"/>
                    <a:gd name="T47" fmla="*/ 134 h 829"/>
                    <a:gd name="T48" fmla="*/ 169 w 1153"/>
                    <a:gd name="T49" fmla="*/ 99 h 829"/>
                    <a:gd name="T50" fmla="*/ 279 w 1153"/>
                    <a:gd name="T51" fmla="*/ 30 h 829"/>
                    <a:gd name="T52" fmla="*/ 355 w 1153"/>
                    <a:gd name="T53" fmla="*/ 54 h 829"/>
                    <a:gd name="T54" fmla="*/ 359 w 1153"/>
                    <a:gd name="T55" fmla="*/ 60 h 829"/>
                    <a:gd name="T56" fmla="*/ 448 w 1153"/>
                    <a:gd name="T57" fmla="*/ 43 h 829"/>
                    <a:gd name="T58" fmla="*/ 508 w 1153"/>
                    <a:gd name="T59" fmla="*/ 13 h 829"/>
                    <a:gd name="T60" fmla="*/ 681 w 1153"/>
                    <a:gd name="T61" fmla="*/ 0 h 829"/>
                    <a:gd name="T62" fmla="*/ 854 w 1153"/>
                    <a:gd name="T63" fmla="*/ 24 h 829"/>
                    <a:gd name="T64" fmla="*/ 1152 w 1153"/>
                    <a:gd name="T65" fmla="*/ 75 h 829"/>
                    <a:gd name="T66" fmla="*/ 1115 w 1153"/>
                    <a:gd name="T67" fmla="*/ 102 h 829"/>
                    <a:gd name="T68" fmla="*/ 1091 w 1153"/>
                    <a:gd name="T69" fmla="*/ 161 h 829"/>
                    <a:gd name="T70" fmla="*/ 1033 w 1153"/>
                    <a:gd name="T71" fmla="*/ 139 h 829"/>
                    <a:gd name="T72" fmla="*/ 1001 w 1153"/>
                    <a:gd name="T73" fmla="*/ 128 h 829"/>
                    <a:gd name="T74" fmla="*/ 978 w 1153"/>
                    <a:gd name="T75" fmla="*/ 156 h 829"/>
                    <a:gd name="T76" fmla="*/ 995 w 1153"/>
                    <a:gd name="T77" fmla="*/ 214 h 829"/>
                    <a:gd name="T78" fmla="*/ 996 w 1153"/>
                    <a:gd name="T79" fmla="*/ 274 h 829"/>
                    <a:gd name="T80" fmla="*/ 969 w 1153"/>
                    <a:gd name="T81" fmla="*/ 307 h 829"/>
                    <a:gd name="T82" fmla="*/ 913 w 1153"/>
                    <a:gd name="T83" fmla="*/ 269 h 829"/>
                    <a:gd name="T84" fmla="*/ 936 w 1153"/>
                    <a:gd name="T85" fmla="*/ 288 h 829"/>
                    <a:gd name="T86" fmla="*/ 951 w 1153"/>
                    <a:gd name="T87" fmla="*/ 378 h 829"/>
                    <a:gd name="T88" fmla="*/ 865 w 1153"/>
                    <a:gd name="T89" fmla="*/ 416 h 829"/>
                    <a:gd name="T90" fmla="*/ 891 w 1153"/>
                    <a:gd name="T91" fmla="*/ 468 h 829"/>
                    <a:gd name="T92" fmla="*/ 848 w 1153"/>
                    <a:gd name="T93" fmla="*/ 507 h 829"/>
                    <a:gd name="T94" fmla="*/ 849 w 1153"/>
                    <a:gd name="T95" fmla="*/ 552 h 829"/>
                    <a:gd name="T96" fmla="*/ 805 w 1153"/>
                    <a:gd name="T97" fmla="*/ 486 h 829"/>
                    <a:gd name="T98" fmla="*/ 768 w 1153"/>
                    <a:gd name="T99" fmla="*/ 424 h 829"/>
                    <a:gd name="T100" fmla="*/ 708 w 1153"/>
                    <a:gd name="T101" fmla="*/ 441 h 829"/>
                    <a:gd name="T102" fmla="*/ 700 w 1153"/>
                    <a:gd name="T103" fmla="*/ 462 h 829"/>
                    <a:gd name="T104" fmla="*/ 652 w 1153"/>
                    <a:gd name="T105" fmla="*/ 499 h 829"/>
                    <a:gd name="T106" fmla="*/ 602 w 1153"/>
                    <a:gd name="T107" fmla="*/ 408 h 829"/>
                    <a:gd name="T108" fmla="*/ 469 w 1153"/>
                    <a:gd name="T109" fmla="*/ 346 h 829"/>
                    <a:gd name="T110" fmla="*/ 512 w 1153"/>
                    <a:gd name="T111" fmla="*/ 373 h 829"/>
                    <a:gd name="T112" fmla="*/ 510 w 1153"/>
                    <a:gd name="T113" fmla="*/ 442 h 829"/>
                    <a:gd name="T114" fmla="*/ 379 w 1153"/>
                    <a:gd name="T115" fmla="*/ 362 h 829"/>
                    <a:gd name="T116" fmla="*/ 496 w 1153"/>
                    <a:gd name="T117" fmla="*/ 460 h 829"/>
                    <a:gd name="T118" fmla="*/ 480 w 1153"/>
                    <a:gd name="T119" fmla="*/ 539 h 829"/>
                    <a:gd name="T120" fmla="*/ 420 w 1153"/>
                    <a:gd name="T121" fmla="*/ 631 h 829"/>
                    <a:gd name="T122" fmla="*/ 394 w 1153"/>
                    <a:gd name="T123" fmla="*/ 729 h 829"/>
                    <a:gd name="T124" fmla="*/ 1054 w 1153"/>
                    <a:gd name="T125" fmla="*/ 135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53" h="829">
                      <a:moveTo>
                        <a:pt x="306" y="829"/>
                      </a:moveTo>
                      <a:cubicBezTo>
                        <a:pt x="266" y="829"/>
                        <a:pt x="266" y="829"/>
                        <a:pt x="266" y="829"/>
                      </a:cubicBezTo>
                      <a:cubicBezTo>
                        <a:pt x="262" y="829"/>
                        <a:pt x="258" y="827"/>
                        <a:pt x="257" y="823"/>
                      </a:cubicBezTo>
                      <a:cubicBezTo>
                        <a:pt x="235" y="777"/>
                        <a:pt x="235" y="777"/>
                        <a:pt x="235" y="777"/>
                      </a:cubicBezTo>
                      <a:cubicBezTo>
                        <a:pt x="234" y="776"/>
                        <a:pt x="234" y="776"/>
                        <a:pt x="234" y="776"/>
                      </a:cubicBezTo>
                      <a:cubicBezTo>
                        <a:pt x="204" y="699"/>
                        <a:pt x="205" y="695"/>
                        <a:pt x="206" y="691"/>
                      </a:cubicBezTo>
                      <a:cubicBezTo>
                        <a:pt x="208" y="687"/>
                        <a:pt x="217" y="661"/>
                        <a:pt x="220" y="651"/>
                      </a:cubicBezTo>
                      <a:cubicBezTo>
                        <a:pt x="208" y="607"/>
                        <a:pt x="208" y="607"/>
                        <a:pt x="208" y="607"/>
                      </a:cubicBezTo>
                      <a:cubicBezTo>
                        <a:pt x="191" y="578"/>
                        <a:pt x="191" y="578"/>
                        <a:pt x="191" y="578"/>
                      </a:cubicBezTo>
                      <a:cubicBezTo>
                        <a:pt x="190" y="576"/>
                        <a:pt x="190" y="574"/>
                        <a:pt x="190" y="573"/>
                      </a:cubicBezTo>
                      <a:cubicBezTo>
                        <a:pt x="190" y="544"/>
                        <a:pt x="190" y="544"/>
                        <a:pt x="190" y="544"/>
                      </a:cubicBezTo>
                      <a:cubicBezTo>
                        <a:pt x="184" y="536"/>
                        <a:pt x="184" y="536"/>
                        <a:pt x="184" y="536"/>
                      </a:cubicBezTo>
                      <a:cubicBezTo>
                        <a:pt x="171" y="536"/>
                        <a:pt x="171" y="536"/>
                        <a:pt x="171" y="536"/>
                      </a:cubicBezTo>
                      <a:cubicBezTo>
                        <a:pt x="168" y="536"/>
                        <a:pt x="165" y="535"/>
                        <a:pt x="163" y="533"/>
                      </a:cubicBezTo>
                      <a:cubicBezTo>
                        <a:pt x="152" y="521"/>
                        <a:pt x="152" y="521"/>
                        <a:pt x="152" y="521"/>
                      </a:cubicBezTo>
                      <a:cubicBezTo>
                        <a:pt x="111" y="535"/>
                        <a:pt x="111" y="535"/>
                        <a:pt x="111" y="535"/>
                      </a:cubicBezTo>
                      <a:cubicBezTo>
                        <a:pt x="110" y="536"/>
                        <a:pt x="109" y="536"/>
                        <a:pt x="107" y="536"/>
                      </a:cubicBezTo>
                      <a:cubicBezTo>
                        <a:pt x="71" y="536"/>
                        <a:pt x="71" y="536"/>
                        <a:pt x="71" y="536"/>
                      </a:cubicBezTo>
                      <a:cubicBezTo>
                        <a:pt x="68" y="536"/>
                        <a:pt x="65" y="535"/>
                        <a:pt x="63" y="532"/>
                      </a:cubicBezTo>
                      <a:cubicBezTo>
                        <a:pt x="3" y="457"/>
                        <a:pt x="3" y="457"/>
                        <a:pt x="3" y="457"/>
                      </a:cubicBezTo>
                      <a:cubicBezTo>
                        <a:pt x="0" y="454"/>
                        <a:pt x="0" y="450"/>
                        <a:pt x="1" y="447"/>
                      </a:cubicBezTo>
                      <a:cubicBezTo>
                        <a:pt x="11" y="424"/>
                        <a:pt x="11" y="424"/>
                        <a:pt x="11" y="424"/>
                      </a:cubicBezTo>
                      <a:cubicBezTo>
                        <a:pt x="1" y="401"/>
                        <a:pt x="1" y="401"/>
                        <a:pt x="1" y="401"/>
                      </a:cubicBezTo>
                      <a:cubicBezTo>
                        <a:pt x="0" y="397"/>
                        <a:pt x="0" y="392"/>
                        <a:pt x="3" y="389"/>
                      </a:cubicBezTo>
                      <a:cubicBezTo>
                        <a:pt x="91" y="297"/>
                        <a:pt x="91" y="297"/>
                        <a:pt x="91" y="297"/>
                      </a:cubicBezTo>
                      <a:cubicBezTo>
                        <a:pt x="93" y="295"/>
                        <a:pt x="96" y="294"/>
                        <a:pt x="99" y="294"/>
                      </a:cubicBezTo>
                      <a:cubicBezTo>
                        <a:pt x="120" y="294"/>
                        <a:pt x="120" y="294"/>
                        <a:pt x="120" y="294"/>
                      </a:cubicBezTo>
                      <a:cubicBezTo>
                        <a:pt x="146" y="282"/>
                        <a:pt x="146" y="282"/>
                        <a:pt x="146" y="282"/>
                      </a:cubicBezTo>
                      <a:cubicBezTo>
                        <a:pt x="147" y="281"/>
                        <a:pt x="149" y="281"/>
                        <a:pt x="150" y="281"/>
                      </a:cubicBezTo>
                      <a:cubicBezTo>
                        <a:pt x="194" y="282"/>
                        <a:pt x="194" y="282"/>
                        <a:pt x="194" y="282"/>
                      </a:cubicBezTo>
                      <a:cubicBezTo>
                        <a:pt x="198" y="282"/>
                        <a:pt x="202" y="285"/>
                        <a:pt x="203" y="288"/>
                      </a:cubicBezTo>
                      <a:cubicBezTo>
                        <a:pt x="212" y="307"/>
                        <a:pt x="212" y="307"/>
                        <a:pt x="212" y="307"/>
                      </a:cubicBezTo>
                      <a:cubicBezTo>
                        <a:pt x="251" y="314"/>
                        <a:pt x="251" y="314"/>
                        <a:pt x="251" y="314"/>
                      </a:cubicBezTo>
                      <a:cubicBezTo>
                        <a:pt x="256" y="315"/>
                        <a:pt x="256" y="315"/>
                        <a:pt x="256" y="315"/>
                      </a:cubicBezTo>
                      <a:cubicBezTo>
                        <a:pt x="258" y="311"/>
                        <a:pt x="262" y="308"/>
                        <a:pt x="267" y="309"/>
                      </a:cubicBezTo>
                      <a:cubicBezTo>
                        <a:pt x="302" y="311"/>
                        <a:pt x="302" y="311"/>
                        <a:pt x="302" y="311"/>
                      </a:cubicBezTo>
                      <a:cubicBezTo>
                        <a:pt x="355" y="317"/>
                        <a:pt x="355" y="317"/>
                        <a:pt x="355" y="317"/>
                      </a:cubicBezTo>
                      <a:cubicBezTo>
                        <a:pt x="359" y="316"/>
                        <a:pt x="359" y="316"/>
                        <a:pt x="359" y="316"/>
                      </a:cubicBezTo>
                      <a:cubicBezTo>
                        <a:pt x="360" y="295"/>
                        <a:pt x="360" y="295"/>
                        <a:pt x="360" y="295"/>
                      </a:cubicBezTo>
                      <a:cubicBezTo>
                        <a:pt x="340" y="299"/>
                        <a:pt x="340" y="299"/>
                        <a:pt x="340" y="299"/>
                      </a:cubicBezTo>
                      <a:cubicBezTo>
                        <a:pt x="336" y="300"/>
                        <a:pt x="333" y="299"/>
                        <a:pt x="330" y="297"/>
                      </a:cubicBezTo>
                      <a:cubicBezTo>
                        <a:pt x="298" y="266"/>
                        <a:pt x="298" y="266"/>
                        <a:pt x="298" y="266"/>
                      </a:cubicBezTo>
                      <a:cubicBezTo>
                        <a:pt x="297" y="266"/>
                        <a:pt x="297" y="266"/>
                        <a:pt x="297" y="266"/>
                      </a:cubicBezTo>
                      <a:cubicBezTo>
                        <a:pt x="297" y="284"/>
                        <a:pt x="297" y="284"/>
                        <a:pt x="297" y="284"/>
                      </a:cubicBezTo>
                      <a:cubicBezTo>
                        <a:pt x="297" y="287"/>
                        <a:pt x="295" y="291"/>
                        <a:pt x="292" y="293"/>
                      </a:cubicBezTo>
                      <a:cubicBezTo>
                        <a:pt x="288" y="294"/>
                        <a:pt x="284" y="294"/>
                        <a:pt x="281" y="292"/>
                      </a:cubicBezTo>
                      <a:cubicBezTo>
                        <a:pt x="267" y="284"/>
                        <a:pt x="267" y="284"/>
                        <a:pt x="267" y="284"/>
                      </a:cubicBezTo>
                      <a:cubicBezTo>
                        <a:pt x="265" y="283"/>
                        <a:pt x="264" y="282"/>
                        <a:pt x="263" y="281"/>
                      </a:cubicBezTo>
                      <a:cubicBezTo>
                        <a:pt x="250" y="262"/>
                        <a:pt x="250" y="262"/>
                        <a:pt x="250" y="262"/>
                      </a:cubicBezTo>
                      <a:cubicBezTo>
                        <a:pt x="250" y="261"/>
                        <a:pt x="250" y="261"/>
                        <a:pt x="250" y="261"/>
                      </a:cubicBezTo>
                      <a:cubicBezTo>
                        <a:pt x="228" y="223"/>
                        <a:pt x="228" y="223"/>
                        <a:pt x="228" y="223"/>
                      </a:cubicBezTo>
                      <a:cubicBezTo>
                        <a:pt x="218" y="227"/>
                        <a:pt x="218" y="227"/>
                        <a:pt x="218" y="227"/>
                      </a:cubicBezTo>
                      <a:cubicBezTo>
                        <a:pt x="247" y="262"/>
                        <a:pt x="247" y="262"/>
                        <a:pt x="247" y="262"/>
                      </a:cubicBezTo>
                      <a:cubicBezTo>
                        <a:pt x="250" y="266"/>
                        <a:pt x="251" y="271"/>
                        <a:pt x="248" y="275"/>
                      </a:cubicBezTo>
                      <a:cubicBezTo>
                        <a:pt x="239" y="287"/>
                        <a:pt x="239" y="287"/>
                        <a:pt x="239" y="287"/>
                      </a:cubicBezTo>
                      <a:cubicBezTo>
                        <a:pt x="236" y="290"/>
                        <a:pt x="232" y="292"/>
                        <a:pt x="228" y="291"/>
                      </a:cubicBezTo>
                      <a:cubicBezTo>
                        <a:pt x="224" y="290"/>
                        <a:pt x="221" y="286"/>
                        <a:pt x="221" y="282"/>
                      </a:cubicBezTo>
                      <a:cubicBezTo>
                        <a:pt x="218" y="267"/>
                        <a:pt x="218" y="267"/>
                        <a:pt x="218" y="267"/>
                      </a:cubicBezTo>
                      <a:cubicBezTo>
                        <a:pt x="193" y="244"/>
                        <a:pt x="193" y="244"/>
                        <a:pt x="193" y="244"/>
                      </a:cubicBezTo>
                      <a:cubicBezTo>
                        <a:pt x="150" y="248"/>
                        <a:pt x="150" y="248"/>
                        <a:pt x="150" y="248"/>
                      </a:cubicBezTo>
                      <a:cubicBezTo>
                        <a:pt x="129" y="279"/>
                        <a:pt x="129" y="279"/>
                        <a:pt x="129" y="279"/>
                      </a:cubicBezTo>
                      <a:cubicBezTo>
                        <a:pt x="128" y="282"/>
                        <a:pt x="125" y="283"/>
                        <a:pt x="123" y="284"/>
                      </a:cubicBezTo>
                      <a:cubicBezTo>
                        <a:pt x="86" y="292"/>
                        <a:pt x="86" y="292"/>
                        <a:pt x="86" y="292"/>
                      </a:cubicBezTo>
                      <a:cubicBezTo>
                        <a:pt x="83" y="293"/>
                        <a:pt x="80" y="292"/>
                        <a:pt x="78" y="290"/>
                      </a:cubicBezTo>
                      <a:cubicBezTo>
                        <a:pt x="75" y="288"/>
                        <a:pt x="74" y="286"/>
                        <a:pt x="74" y="282"/>
                      </a:cubicBezTo>
                      <a:cubicBezTo>
                        <a:pt x="72" y="235"/>
                        <a:pt x="72" y="235"/>
                        <a:pt x="72" y="235"/>
                      </a:cubicBezTo>
                      <a:cubicBezTo>
                        <a:pt x="72" y="233"/>
                        <a:pt x="73" y="230"/>
                        <a:pt x="75" y="228"/>
                      </a:cubicBezTo>
                      <a:cubicBezTo>
                        <a:pt x="77" y="226"/>
                        <a:pt x="80" y="225"/>
                        <a:pt x="83" y="225"/>
                      </a:cubicBezTo>
                      <a:cubicBezTo>
                        <a:pt x="117" y="225"/>
                        <a:pt x="117" y="225"/>
                        <a:pt x="117" y="225"/>
                      </a:cubicBezTo>
                      <a:cubicBezTo>
                        <a:pt x="118" y="217"/>
                        <a:pt x="118" y="217"/>
                        <a:pt x="118" y="217"/>
                      </a:cubicBezTo>
                      <a:cubicBezTo>
                        <a:pt x="108" y="212"/>
                        <a:pt x="108" y="212"/>
                        <a:pt x="108" y="212"/>
                      </a:cubicBezTo>
                      <a:cubicBezTo>
                        <a:pt x="105" y="210"/>
                        <a:pt x="103" y="207"/>
                        <a:pt x="103" y="203"/>
                      </a:cubicBezTo>
                      <a:cubicBezTo>
                        <a:pt x="103" y="200"/>
                        <a:pt x="105" y="196"/>
                        <a:pt x="108" y="194"/>
                      </a:cubicBezTo>
                      <a:cubicBezTo>
                        <a:pt x="128" y="181"/>
                        <a:pt x="128" y="181"/>
                        <a:pt x="128" y="181"/>
                      </a:cubicBezTo>
                      <a:cubicBezTo>
                        <a:pt x="115" y="172"/>
                        <a:pt x="115" y="172"/>
                        <a:pt x="115" y="172"/>
                      </a:cubicBezTo>
                      <a:cubicBezTo>
                        <a:pt x="112" y="170"/>
                        <a:pt x="110" y="166"/>
                        <a:pt x="110" y="162"/>
                      </a:cubicBezTo>
                      <a:cubicBezTo>
                        <a:pt x="111" y="154"/>
                        <a:pt x="111" y="154"/>
                        <a:pt x="111" y="154"/>
                      </a:cubicBezTo>
                      <a:cubicBezTo>
                        <a:pt x="106" y="149"/>
                        <a:pt x="106" y="149"/>
                        <a:pt x="106" y="149"/>
                      </a:cubicBezTo>
                      <a:cubicBezTo>
                        <a:pt x="103" y="145"/>
                        <a:pt x="102" y="140"/>
                        <a:pt x="105" y="136"/>
                      </a:cubicBezTo>
                      <a:cubicBezTo>
                        <a:pt x="114" y="122"/>
                        <a:pt x="114" y="122"/>
                        <a:pt x="114" y="122"/>
                      </a:cubicBezTo>
                      <a:cubicBezTo>
                        <a:pt x="115" y="120"/>
                        <a:pt x="118" y="118"/>
                        <a:pt x="122" y="118"/>
                      </a:cubicBezTo>
                      <a:cubicBezTo>
                        <a:pt x="125" y="118"/>
                        <a:pt x="128" y="119"/>
                        <a:pt x="130" y="122"/>
                      </a:cubicBezTo>
                      <a:cubicBezTo>
                        <a:pt x="160" y="160"/>
                        <a:pt x="160" y="160"/>
                        <a:pt x="160" y="160"/>
                      </a:cubicBezTo>
                      <a:cubicBezTo>
                        <a:pt x="169" y="150"/>
                        <a:pt x="169" y="150"/>
                        <a:pt x="169" y="150"/>
                      </a:cubicBezTo>
                      <a:cubicBezTo>
                        <a:pt x="171" y="148"/>
                        <a:pt x="174" y="147"/>
                        <a:pt x="176" y="147"/>
                      </a:cubicBezTo>
                      <a:cubicBezTo>
                        <a:pt x="199" y="147"/>
                        <a:pt x="199" y="147"/>
                        <a:pt x="199" y="147"/>
                      </a:cubicBezTo>
                      <a:cubicBezTo>
                        <a:pt x="250" y="139"/>
                        <a:pt x="250" y="139"/>
                        <a:pt x="250" y="139"/>
                      </a:cubicBezTo>
                      <a:cubicBezTo>
                        <a:pt x="280" y="120"/>
                        <a:pt x="280" y="120"/>
                        <a:pt x="280" y="120"/>
                      </a:cubicBezTo>
                      <a:cubicBezTo>
                        <a:pt x="261" y="91"/>
                        <a:pt x="261" y="91"/>
                        <a:pt x="261" y="91"/>
                      </a:cubicBezTo>
                      <a:cubicBezTo>
                        <a:pt x="252" y="112"/>
                        <a:pt x="252" y="112"/>
                        <a:pt x="252" y="112"/>
                      </a:cubicBezTo>
                      <a:cubicBezTo>
                        <a:pt x="251" y="113"/>
                        <a:pt x="251" y="114"/>
                        <a:pt x="250" y="115"/>
                      </a:cubicBezTo>
                      <a:cubicBezTo>
                        <a:pt x="233" y="132"/>
                        <a:pt x="233" y="132"/>
                        <a:pt x="233" y="132"/>
                      </a:cubicBezTo>
                      <a:cubicBezTo>
                        <a:pt x="232" y="133"/>
                        <a:pt x="232" y="133"/>
                        <a:pt x="232" y="133"/>
                      </a:cubicBezTo>
                      <a:cubicBezTo>
                        <a:pt x="223" y="140"/>
                        <a:pt x="223" y="140"/>
                        <a:pt x="223" y="140"/>
                      </a:cubicBezTo>
                      <a:cubicBezTo>
                        <a:pt x="220" y="142"/>
                        <a:pt x="215" y="143"/>
                        <a:pt x="212" y="140"/>
                      </a:cubicBezTo>
                      <a:cubicBezTo>
                        <a:pt x="202" y="134"/>
                        <a:pt x="202" y="134"/>
                        <a:pt x="202" y="134"/>
                      </a:cubicBezTo>
                      <a:cubicBezTo>
                        <a:pt x="182" y="137"/>
                        <a:pt x="182" y="137"/>
                        <a:pt x="182" y="137"/>
                      </a:cubicBezTo>
                      <a:cubicBezTo>
                        <a:pt x="177" y="137"/>
                        <a:pt x="172" y="134"/>
                        <a:pt x="171" y="129"/>
                      </a:cubicBezTo>
                      <a:cubicBezTo>
                        <a:pt x="166" y="108"/>
                        <a:pt x="166" y="108"/>
                        <a:pt x="166" y="108"/>
                      </a:cubicBezTo>
                      <a:cubicBezTo>
                        <a:pt x="166" y="105"/>
                        <a:pt x="167" y="101"/>
                        <a:pt x="169" y="99"/>
                      </a:cubicBezTo>
                      <a:cubicBezTo>
                        <a:pt x="221" y="47"/>
                        <a:pt x="221" y="47"/>
                        <a:pt x="221" y="47"/>
                      </a:cubicBezTo>
                      <a:cubicBezTo>
                        <a:pt x="222" y="46"/>
                        <a:pt x="223" y="45"/>
                        <a:pt x="225" y="45"/>
                      </a:cubicBezTo>
                      <a:cubicBezTo>
                        <a:pt x="278" y="30"/>
                        <a:pt x="278" y="30"/>
                        <a:pt x="278" y="30"/>
                      </a:cubicBezTo>
                      <a:cubicBezTo>
                        <a:pt x="278" y="30"/>
                        <a:pt x="279" y="30"/>
                        <a:pt x="279" y="30"/>
                      </a:cubicBezTo>
                      <a:cubicBezTo>
                        <a:pt x="344" y="20"/>
                        <a:pt x="344" y="20"/>
                        <a:pt x="344" y="20"/>
                      </a:cubicBezTo>
                      <a:cubicBezTo>
                        <a:pt x="349" y="19"/>
                        <a:pt x="354" y="22"/>
                        <a:pt x="355" y="27"/>
                      </a:cubicBezTo>
                      <a:cubicBezTo>
                        <a:pt x="359" y="43"/>
                        <a:pt x="359" y="43"/>
                        <a:pt x="359" y="43"/>
                      </a:cubicBezTo>
                      <a:cubicBezTo>
                        <a:pt x="361" y="47"/>
                        <a:pt x="359" y="52"/>
                        <a:pt x="355" y="54"/>
                      </a:cubicBezTo>
                      <a:cubicBezTo>
                        <a:pt x="329" y="72"/>
                        <a:pt x="329" y="72"/>
                        <a:pt x="329" y="72"/>
                      </a:cubicBezTo>
                      <a:cubicBezTo>
                        <a:pt x="331" y="81"/>
                        <a:pt x="331" y="81"/>
                        <a:pt x="331" y="81"/>
                      </a:cubicBezTo>
                      <a:cubicBezTo>
                        <a:pt x="356" y="62"/>
                        <a:pt x="356" y="62"/>
                        <a:pt x="356" y="62"/>
                      </a:cubicBezTo>
                      <a:cubicBezTo>
                        <a:pt x="357" y="61"/>
                        <a:pt x="358" y="61"/>
                        <a:pt x="359" y="60"/>
                      </a:cubicBezTo>
                      <a:cubicBezTo>
                        <a:pt x="389" y="52"/>
                        <a:pt x="389" y="52"/>
                        <a:pt x="389" y="52"/>
                      </a:cubicBezTo>
                      <a:cubicBezTo>
                        <a:pt x="390" y="52"/>
                        <a:pt x="390" y="52"/>
                        <a:pt x="390" y="52"/>
                      </a:cubicBezTo>
                      <a:cubicBezTo>
                        <a:pt x="446" y="43"/>
                        <a:pt x="446" y="43"/>
                        <a:pt x="446" y="43"/>
                      </a:cubicBezTo>
                      <a:cubicBezTo>
                        <a:pt x="447" y="43"/>
                        <a:pt x="448" y="43"/>
                        <a:pt x="448" y="43"/>
                      </a:cubicBezTo>
                      <a:cubicBezTo>
                        <a:pt x="472" y="44"/>
                        <a:pt x="472" y="44"/>
                        <a:pt x="472" y="44"/>
                      </a:cubicBezTo>
                      <a:cubicBezTo>
                        <a:pt x="471" y="41"/>
                        <a:pt x="471" y="36"/>
                        <a:pt x="474" y="33"/>
                      </a:cubicBezTo>
                      <a:cubicBezTo>
                        <a:pt x="493" y="14"/>
                        <a:pt x="493" y="14"/>
                        <a:pt x="493" y="14"/>
                      </a:cubicBezTo>
                      <a:cubicBezTo>
                        <a:pt x="497" y="10"/>
                        <a:pt x="504" y="10"/>
                        <a:pt x="508" y="13"/>
                      </a:cubicBezTo>
                      <a:cubicBezTo>
                        <a:pt x="523" y="28"/>
                        <a:pt x="523" y="28"/>
                        <a:pt x="523" y="28"/>
                      </a:cubicBezTo>
                      <a:cubicBezTo>
                        <a:pt x="580" y="1"/>
                        <a:pt x="580" y="1"/>
                        <a:pt x="580" y="1"/>
                      </a:cubicBezTo>
                      <a:cubicBezTo>
                        <a:pt x="581" y="1"/>
                        <a:pt x="583" y="0"/>
                        <a:pt x="584" y="0"/>
                      </a:cubicBezTo>
                      <a:cubicBezTo>
                        <a:pt x="681" y="0"/>
                        <a:pt x="681" y="0"/>
                        <a:pt x="681" y="0"/>
                      </a:cubicBezTo>
                      <a:cubicBezTo>
                        <a:pt x="687" y="0"/>
                        <a:pt x="691" y="5"/>
                        <a:pt x="691" y="11"/>
                      </a:cubicBezTo>
                      <a:cubicBezTo>
                        <a:pt x="691" y="20"/>
                        <a:pt x="691" y="20"/>
                        <a:pt x="691" y="20"/>
                      </a:cubicBezTo>
                      <a:cubicBezTo>
                        <a:pt x="814" y="33"/>
                        <a:pt x="814" y="33"/>
                        <a:pt x="814" y="33"/>
                      </a:cubicBezTo>
                      <a:cubicBezTo>
                        <a:pt x="854" y="24"/>
                        <a:pt x="854" y="24"/>
                        <a:pt x="854" y="24"/>
                      </a:cubicBezTo>
                      <a:cubicBezTo>
                        <a:pt x="855" y="24"/>
                        <a:pt x="856" y="24"/>
                        <a:pt x="857" y="24"/>
                      </a:cubicBezTo>
                      <a:cubicBezTo>
                        <a:pt x="954" y="35"/>
                        <a:pt x="1100" y="51"/>
                        <a:pt x="1108" y="52"/>
                      </a:cubicBezTo>
                      <a:cubicBezTo>
                        <a:pt x="1110" y="52"/>
                        <a:pt x="1116" y="52"/>
                        <a:pt x="1146" y="64"/>
                      </a:cubicBezTo>
                      <a:cubicBezTo>
                        <a:pt x="1150" y="66"/>
                        <a:pt x="1153" y="71"/>
                        <a:pt x="1152" y="75"/>
                      </a:cubicBezTo>
                      <a:cubicBezTo>
                        <a:pt x="1151" y="80"/>
                        <a:pt x="1147" y="84"/>
                        <a:pt x="1142" y="84"/>
                      </a:cubicBezTo>
                      <a:cubicBezTo>
                        <a:pt x="1109" y="86"/>
                        <a:pt x="1109" y="86"/>
                        <a:pt x="1109" y="86"/>
                      </a:cubicBezTo>
                      <a:cubicBezTo>
                        <a:pt x="1114" y="93"/>
                        <a:pt x="1114" y="93"/>
                        <a:pt x="1114" y="93"/>
                      </a:cubicBezTo>
                      <a:cubicBezTo>
                        <a:pt x="1115" y="96"/>
                        <a:pt x="1116" y="99"/>
                        <a:pt x="1115" y="102"/>
                      </a:cubicBezTo>
                      <a:cubicBezTo>
                        <a:pt x="1114" y="105"/>
                        <a:pt x="1112" y="107"/>
                        <a:pt x="1109" y="108"/>
                      </a:cubicBezTo>
                      <a:cubicBezTo>
                        <a:pt x="1076" y="124"/>
                        <a:pt x="1076" y="124"/>
                        <a:pt x="1076" y="124"/>
                      </a:cubicBezTo>
                      <a:cubicBezTo>
                        <a:pt x="1092" y="149"/>
                        <a:pt x="1092" y="149"/>
                        <a:pt x="1092" y="149"/>
                      </a:cubicBezTo>
                      <a:cubicBezTo>
                        <a:pt x="1094" y="153"/>
                        <a:pt x="1094" y="157"/>
                        <a:pt x="1091" y="161"/>
                      </a:cubicBezTo>
                      <a:cubicBezTo>
                        <a:pt x="1085" y="168"/>
                        <a:pt x="1085" y="168"/>
                        <a:pt x="1085" y="168"/>
                      </a:cubicBezTo>
                      <a:cubicBezTo>
                        <a:pt x="1082" y="172"/>
                        <a:pt x="1076" y="173"/>
                        <a:pt x="1072" y="170"/>
                      </a:cubicBezTo>
                      <a:cubicBezTo>
                        <a:pt x="1038" y="148"/>
                        <a:pt x="1038" y="148"/>
                        <a:pt x="1038" y="148"/>
                      </a:cubicBezTo>
                      <a:cubicBezTo>
                        <a:pt x="1035" y="146"/>
                        <a:pt x="1033" y="143"/>
                        <a:pt x="1033" y="139"/>
                      </a:cubicBezTo>
                      <a:cubicBezTo>
                        <a:pt x="1035" y="113"/>
                        <a:pt x="1035" y="113"/>
                        <a:pt x="1035" y="113"/>
                      </a:cubicBezTo>
                      <a:cubicBezTo>
                        <a:pt x="1010" y="113"/>
                        <a:pt x="1010" y="113"/>
                        <a:pt x="1010" y="113"/>
                      </a:cubicBezTo>
                      <a:cubicBezTo>
                        <a:pt x="1012" y="116"/>
                        <a:pt x="1012" y="120"/>
                        <a:pt x="1010" y="123"/>
                      </a:cubicBezTo>
                      <a:cubicBezTo>
                        <a:pt x="1008" y="126"/>
                        <a:pt x="1005" y="128"/>
                        <a:pt x="1001" y="128"/>
                      </a:cubicBezTo>
                      <a:cubicBezTo>
                        <a:pt x="951" y="128"/>
                        <a:pt x="951" y="128"/>
                        <a:pt x="951" y="128"/>
                      </a:cubicBezTo>
                      <a:cubicBezTo>
                        <a:pt x="940" y="145"/>
                        <a:pt x="940" y="145"/>
                        <a:pt x="940" y="145"/>
                      </a:cubicBezTo>
                      <a:cubicBezTo>
                        <a:pt x="974" y="153"/>
                        <a:pt x="974" y="153"/>
                        <a:pt x="974" y="153"/>
                      </a:cubicBezTo>
                      <a:cubicBezTo>
                        <a:pt x="976" y="154"/>
                        <a:pt x="977" y="154"/>
                        <a:pt x="978" y="156"/>
                      </a:cubicBezTo>
                      <a:cubicBezTo>
                        <a:pt x="1026" y="198"/>
                        <a:pt x="1026" y="198"/>
                        <a:pt x="1026" y="198"/>
                      </a:cubicBezTo>
                      <a:cubicBezTo>
                        <a:pt x="1029" y="201"/>
                        <a:pt x="1030" y="206"/>
                        <a:pt x="1028" y="210"/>
                      </a:cubicBezTo>
                      <a:cubicBezTo>
                        <a:pt x="1027" y="214"/>
                        <a:pt x="1022" y="216"/>
                        <a:pt x="1018" y="216"/>
                      </a:cubicBezTo>
                      <a:cubicBezTo>
                        <a:pt x="995" y="214"/>
                        <a:pt x="995" y="214"/>
                        <a:pt x="995" y="214"/>
                      </a:cubicBezTo>
                      <a:cubicBezTo>
                        <a:pt x="989" y="238"/>
                        <a:pt x="989" y="238"/>
                        <a:pt x="989" y="238"/>
                      </a:cubicBezTo>
                      <a:cubicBezTo>
                        <a:pt x="989" y="238"/>
                        <a:pt x="989" y="239"/>
                        <a:pt x="988" y="239"/>
                      </a:cubicBezTo>
                      <a:cubicBezTo>
                        <a:pt x="978" y="261"/>
                        <a:pt x="978" y="261"/>
                        <a:pt x="978" y="261"/>
                      </a:cubicBezTo>
                      <a:cubicBezTo>
                        <a:pt x="996" y="274"/>
                        <a:pt x="996" y="274"/>
                        <a:pt x="996" y="274"/>
                      </a:cubicBezTo>
                      <a:cubicBezTo>
                        <a:pt x="1000" y="278"/>
                        <a:pt x="1001" y="284"/>
                        <a:pt x="997" y="288"/>
                      </a:cubicBezTo>
                      <a:cubicBezTo>
                        <a:pt x="984" y="306"/>
                        <a:pt x="984" y="306"/>
                        <a:pt x="984" y="306"/>
                      </a:cubicBezTo>
                      <a:cubicBezTo>
                        <a:pt x="982" y="308"/>
                        <a:pt x="980" y="310"/>
                        <a:pt x="977" y="310"/>
                      </a:cubicBezTo>
                      <a:cubicBezTo>
                        <a:pt x="974" y="310"/>
                        <a:pt x="971" y="309"/>
                        <a:pt x="969" y="307"/>
                      </a:cubicBezTo>
                      <a:cubicBezTo>
                        <a:pt x="942" y="281"/>
                        <a:pt x="942" y="281"/>
                        <a:pt x="942" y="281"/>
                      </a:cubicBezTo>
                      <a:cubicBezTo>
                        <a:pt x="942" y="280"/>
                        <a:pt x="942" y="280"/>
                        <a:pt x="942" y="280"/>
                      </a:cubicBezTo>
                      <a:cubicBezTo>
                        <a:pt x="934" y="270"/>
                        <a:pt x="934" y="270"/>
                        <a:pt x="934" y="270"/>
                      </a:cubicBezTo>
                      <a:cubicBezTo>
                        <a:pt x="913" y="269"/>
                        <a:pt x="913" y="269"/>
                        <a:pt x="913" y="269"/>
                      </a:cubicBezTo>
                      <a:cubicBezTo>
                        <a:pt x="911" y="271"/>
                        <a:pt x="911" y="271"/>
                        <a:pt x="911" y="271"/>
                      </a:cubicBezTo>
                      <a:cubicBezTo>
                        <a:pt x="929" y="275"/>
                        <a:pt x="929" y="275"/>
                        <a:pt x="929" y="275"/>
                      </a:cubicBezTo>
                      <a:cubicBezTo>
                        <a:pt x="931" y="276"/>
                        <a:pt x="934" y="277"/>
                        <a:pt x="935" y="280"/>
                      </a:cubicBezTo>
                      <a:cubicBezTo>
                        <a:pt x="936" y="282"/>
                        <a:pt x="937" y="285"/>
                        <a:pt x="936" y="288"/>
                      </a:cubicBezTo>
                      <a:cubicBezTo>
                        <a:pt x="933" y="299"/>
                        <a:pt x="933" y="299"/>
                        <a:pt x="933" y="299"/>
                      </a:cubicBezTo>
                      <a:cubicBezTo>
                        <a:pt x="956" y="327"/>
                        <a:pt x="956" y="327"/>
                        <a:pt x="956" y="327"/>
                      </a:cubicBezTo>
                      <a:cubicBezTo>
                        <a:pt x="958" y="329"/>
                        <a:pt x="959" y="332"/>
                        <a:pt x="958" y="335"/>
                      </a:cubicBezTo>
                      <a:cubicBezTo>
                        <a:pt x="951" y="378"/>
                        <a:pt x="951" y="378"/>
                        <a:pt x="951" y="378"/>
                      </a:cubicBezTo>
                      <a:cubicBezTo>
                        <a:pt x="950" y="381"/>
                        <a:pt x="948" y="384"/>
                        <a:pt x="945" y="385"/>
                      </a:cubicBezTo>
                      <a:cubicBezTo>
                        <a:pt x="887" y="413"/>
                        <a:pt x="887" y="413"/>
                        <a:pt x="887" y="413"/>
                      </a:cubicBezTo>
                      <a:cubicBezTo>
                        <a:pt x="885" y="414"/>
                        <a:pt x="884" y="414"/>
                        <a:pt x="883" y="414"/>
                      </a:cubicBezTo>
                      <a:cubicBezTo>
                        <a:pt x="865" y="416"/>
                        <a:pt x="865" y="416"/>
                        <a:pt x="865" y="416"/>
                      </a:cubicBezTo>
                      <a:cubicBezTo>
                        <a:pt x="865" y="423"/>
                        <a:pt x="865" y="423"/>
                        <a:pt x="865" y="423"/>
                      </a:cubicBezTo>
                      <a:cubicBezTo>
                        <a:pt x="882" y="433"/>
                        <a:pt x="882" y="433"/>
                        <a:pt x="882" y="433"/>
                      </a:cubicBezTo>
                      <a:cubicBezTo>
                        <a:pt x="884" y="435"/>
                        <a:pt x="886" y="437"/>
                        <a:pt x="886" y="440"/>
                      </a:cubicBezTo>
                      <a:cubicBezTo>
                        <a:pt x="887" y="443"/>
                        <a:pt x="891" y="460"/>
                        <a:pt x="891" y="468"/>
                      </a:cubicBezTo>
                      <a:cubicBezTo>
                        <a:pt x="891" y="481"/>
                        <a:pt x="876" y="489"/>
                        <a:pt x="867" y="493"/>
                      </a:cubicBezTo>
                      <a:cubicBezTo>
                        <a:pt x="864" y="494"/>
                        <a:pt x="860" y="494"/>
                        <a:pt x="857" y="492"/>
                      </a:cubicBezTo>
                      <a:cubicBezTo>
                        <a:pt x="843" y="481"/>
                        <a:pt x="843" y="481"/>
                        <a:pt x="843" y="481"/>
                      </a:cubicBezTo>
                      <a:cubicBezTo>
                        <a:pt x="848" y="507"/>
                        <a:pt x="848" y="507"/>
                        <a:pt x="848" y="507"/>
                      </a:cubicBezTo>
                      <a:cubicBezTo>
                        <a:pt x="859" y="537"/>
                        <a:pt x="859" y="537"/>
                        <a:pt x="859" y="537"/>
                      </a:cubicBezTo>
                      <a:cubicBezTo>
                        <a:pt x="859" y="539"/>
                        <a:pt x="860" y="540"/>
                        <a:pt x="860" y="542"/>
                      </a:cubicBezTo>
                      <a:cubicBezTo>
                        <a:pt x="860" y="547"/>
                        <a:pt x="855" y="552"/>
                        <a:pt x="849" y="552"/>
                      </a:cubicBezTo>
                      <a:cubicBezTo>
                        <a:pt x="849" y="552"/>
                        <a:pt x="849" y="552"/>
                        <a:pt x="849" y="552"/>
                      </a:cubicBezTo>
                      <a:cubicBezTo>
                        <a:pt x="847" y="552"/>
                        <a:pt x="844" y="551"/>
                        <a:pt x="842" y="549"/>
                      </a:cubicBezTo>
                      <a:cubicBezTo>
                        <a:pt x="813" y="519"/>
                        <a:pt x="813" y="519"/>
                        <a:pt x="813" y="519"/>
                      </a:cubicBezTo>
                      <a:cubicBezTo>
                        <a:pt x="812" y="518"/>
                        <a:pt x="811" y="516"/>
                        <a:pt x="811" y="514"/>
                      </a:cubicBezTo>
                      <a:cubicBezTo>
                        <a:pt x="805" y="486"/>
                        <a:pt x="805" y="486"/>
                        <a:pt x="805" y="486"/>
                      </a:cubicBezTo>
                      <a:cubicBezTo>
                        <a:pt x="792" y="446"/>
                        <a:pt x="792" y="446"/>
                        <a:pt x="792" y="446"/>
                      </a:cubicBezTo>
                      <a:cubicBezTo>
                        <a:pt x="789" y="446"/>
                        <a:pt x="789" y="446"/>
                        <a:pt x="789" y="446"/>
                      </a:cubicBezTo>
                      <a:cubicBezTo>
                        <a:pt x="785" y="447"/>
                        <a:pt x="780" y="445"/>
                        <a:pt x="778" y="441"/>
                      </a:cubicBezTo>
                      <a:cubicBezTo>
                        <a:pt x="768" y="424"/>
                        <a:pt x="768" y="424"/>
                        <a:pt x="768" y="424"/>
                      </a:cubicBezTo>
                      <a:cubicBezTo>
                        <a:pt x="767" y="423"/>
                        <a:pt x="767" y="423"/>
                        <a:pt x="767" y="423"/>
                      </a:cubicBezTo>
                      <a:cubicBezTo>
                        <a:pt x="758" y="405"/>
                        <a:pt x="758" y="405"/>
                        <a:pt x="758" y="405"/>
                      </a:cubicBezTo>
                      <a:cubicBezTo>
                        <a:pt x="736" y="405"/>
                        <a:pt x="736" y="405"/>
                        <a:pt x="736" y="405"/>
                      </a:cubicBezTo>
                      <a:cubicBezTo>
                        <a:pt x="708" y="441"/>
                        <a:pt x="708" y="441"/>
                        <a:pt x="708" y="441"/>
                      </a:cubicBezTo>
                      <a:cubicBezTo>
                        <a:pt x="708" y="442"/>
                        <a:pt x="707" y="443"/>
                        <a:pt x="705" y="444"/>
                      </a:cubicBezTo>
                      <a:cubicBezTo>
                        <a:pt x="696" y="449"/>
                        <a:pt x="696" y="449"/>
                        <a:pt x="696" y="449"/>
                      </a:cubicBezTo>
                      <a:cubicBezTo>
                        <a:pt x="699" y="453"/>
                        <a:pt x="699" y="453"/>
                        <a:pt x="699" y="453"/>
                      </a:cubicBezTo>
                      <a:cubicBezTo>
                        <a:pt x="700" y="456"/>
                        <a:pt x="701" y="459"/>
                        <a:pt x="700" y="462"/>
                      </a:cubicBezTo>
                      <a:cubicBezTo>
                        <a:pt x="685" y="504"/>
                        <a:pt x="685" y="504"/>
                        <a:pt x="685" y="504"/>
                      </a:cubicBezTo>
                      <a:cubicBezTo>
                        <a:pt x="684" y="507"/>
                        <a:pt x="682" y="509"/>
                        <a:pt x="679" y="510"/>
                      </a:cubicBezTo>
                      <a:cubicBezTo>
                        <a:pt x="676" y="511"/>
                        <a:pt x="673" y="511"/>
                        <a:pt x="670" y="510"/>
                      </a:cubicBezTo>
                      <a:cubicBezTo>
                        <a:pt x="652" y="499"/>
                        <a:pt x="652" y="499"/>
                        <a:pt x="652" y="499"/>
                      </a:cubicBezTo>
                      <a:cubicBezTo>
                        <a:pt x="650" y="498"/>
                        <a:pt x="649" y="496"/>
                        <a:pt x="648" y="493"/>
                      </a:cubicBezTo>
                      <a:cubicBezTo>
                        <a:pt x="635" y="451"/>
                        <a:pt x="635" y="451"/>
                        <a:pt x="635" y="451"/>
                      </a:cubicBezTo>
                      <a:cubicBezTo>
                        <a:pt x="623" y="428"/>
                        <a:pt x="623" y="428"/>
                        <a:pt x="623" y="428"/>
                      </a:cubicBezTo>
                      <a:cubicBezTo>
                        <a:pt x="602" y="408"/>
                        <a:pt x="602" y="408"/>
                        <a:pt x="602" y="408"/>
                      </a:cubicBezTo>
                      <a:cubicBezTo>
                        <a:pt x="602" y="408"/>
                        <a:pt x="601" y="408"/>
                        <a:pt x="601" y="407"/>
                      </a:cubicBezTo>
                      <a:cubicBezTo>
                        <a:pt x="583" y="384"/>
                        <a:pt x="583" y="384"/>
                        <a:pt x="583" y="384"/>
                      </a:cubicBezTo>
                      <a:cubicBezTo>
                        <a:pt x="534" y="359"/>
                        <a:pt x="534" y="359"/>
                        <a:pt x="534" y="359"/>
                      </a:cubicBezTo>
                      <a:cubicBezTo>
                        <a:pt x="469" y="346"/>
                        <a:pt x="469" y="346"/>
                        <a:pt x="469" y="346"/>
                      </a:cubicBezTo>
                      <a:cubicBezTo>
                        <a:pt x="464" y="350"/>
                        <a:pt x="464" y="350"/>
                        <a:pt x="464" y="350"/>
                      </a:cubicBezTo>
                      <a:cubicBezTo>
                        <a:pt x="484" y="372"/>
                        <a:pt x="484" y="372"/>
                        <a:pt x="484" y="372"/>
                      </a:cubicBezTo>
                      <a:cubicBezTo>
                        <a:pt x="508" y="372"/>
                        <a:pt x="508" y="372"/>
                        <a:pt x="508" y="372"/>
                      </a:cubicBezTo>
                      <a:cubicBezTo>
                        <a:pt x="509" y="372"/>
                        <a:pt x="511" y="372"/>
                        <a:pt x="512" y="373"/>
                      </a:cubicBezTo>
                      <a:cubicBezTo>
                        <a:pt x="542" y="386"/>
                        <a:pt x="542" y="386"/>
                        <a:pt x="542" y="386"/>
                      </a:cubicBezTo>
                      <a:cubicBezTo>
                        <a:pt x="545" y="387"/>
                        <a:pt x="547" y="390"/>
                        <a:pt x="547" y="393"/>
                      </a:cubicBezTo>
                      <a:cubicBezTo>
                        <a:pt x="548" y="396"/>
                        <a:pt x="547" y="399"/>
                        <a:pt x="545" y="402"/>
                      </a:cubicBezTo>
                      <a:cubicBezTo>
                        <a:pt x="510" y="442"/>
                        <a:pt x="510" y="442"/>
                        <a:pt x="510" y="442"/>
                      </a:cubicBezTo>
                      <a:cubicBezTo>
                        <a:pt x="508" y="443"/>
                        <a:pt x="507" y="444"/>
                        <a:pt x="505" y="445"/>
                      </a:cubicBezTo>
                      <a:cubicBezTo>
                        <a:pt x="440" y="461"/>
                        <a:pt x="440" y="461"/>
                        <a:pt x="440" y="461"/>
                      </a:cubicBezTo>
                      <a:cubicBezTo>
                        <a:pt x="436" y="462"/>
                        <a:pt x="431" y="460"/>
                        <a:pt x="428" y="456"/>
                      </a:cubicBezTo>
                      <a:cubicBezTo>
                        <a:pt x="379" y="362"/>
                        <a:pt x="379" y="362"/>
                        <a:pt x="379" y="362"/>
                      </a:cubicBezTo>
                      <a:cubicBezTo>
                        <a:pt x="366" y="370"/>
                        <a:pt x="366" y="370"/>
                        <a:pt x="366" y="370"/>
                      </a:cubicBezTo>
                      <a:cubicBezTo>
                        <a:pt x="433" y="476"/>
                        <a:pt x="433" y="476"/>
                        <a:pt x="433" y="476"/>
                      </a:cubicBezTo>
                      <a:cubicBezTo>
                        <a:pt x="487" y="459"/>
                        <a:pt x="487" y="459"/>
                        <a:pt x="487" y="459"/>
                      </a:cubicBezTo>
                      <a:cubicBezTo>
                        <a:pt x="490" y="458"/>
                        <a:pt x="494" y="458"/>
                        <a:pt x="496" y="460"/>
                      </a:cubicBezTo>
                      <a:cubicBezTo>
                        <a:pt x="499" y="462"/>
                        <a:pt x="501" y="465"/>
                        <a:pt x="501" y="468"/>
                      </a:cubicBezTo>
                      <a:cubicBezTo>
                        <a:pt x="501" y="477"/>
                        <a:pt x="501" y="477"/>
                        <a:pt x="501" y="477"/>
                      </a:cubicBezTo>
                      <a:cubicBezTo>
                        <a:pt x="501" y="478"/>
                        <a:pt x="500" y="480"/>
                        <a:pt x="500" y="481"/>
                      </a:cubicBezTo>
                      <a:cubicBezTo>
                        <a:pt x="480" y="539"/>
                        <a:pt x="480" y="539"/>
                        <a:pt x="480" y="539"/>
                      </a:cubicBezTo>
                      <a:cubicBezTo>
                        <a:pt x="479" y="542"/>
                        <a:pt x="477" y="544"/>
                        <a:pt x="475" y="545"/>
                      </a:cubicBezTo>
                      <a:cubicBezTo>
                        <a:pt x="443" y="563"/>
                        <a:pt x="443" y="563"/>
                        <a:pt x="443" y="563"/>
                      </a:cubicBezTo>
                      <a:cubicBezTo>
                        <a:pt x="417" y="610"/>
                        <a:pt x="417" y="610"/>
                        <a:pt x="417" y="610"/>
                      </a:cubicBezTo>
                      <a:cubicBezTo>
                        <a:pt x="420" y="631"/>
                        <a:pt x="420" y="631"/>
                        <a:pt x="420" y="631"/>
                      </a:cubicBezTo>
                      <a:cubicBezTo>
                        <a:pt x="429" y="676"/>
                        <a:pt x="429" y="676"/>
                        <a:pt x="429" y="676"/>
                      </a:cubicBezTo>
                      <a:cubicBezTo>
                        <a:pt x="429" y="680"/>
                        <a:pt x="428" y="683"/>
                        <a:pt x="426" y="686"/>
                      </a:cubicBezTo>
                      <a:cubicBezTo>
                        <a:pt x="389" y="720"/>
                        <a:pt x="389" y="720"/>
                        <a:pt x="389" y="720"/>
                      </a:cubicBezTo>
                      <a:cubicBezTo>
                        <a:pt x="394" y="729"/>
                        <a:pt x="394" y="729"/>
                        <a:pt x="394" y="729"/>
                      </a:cubicBezTo>
                      <a:cubicBezTo>
                        <a:pt x="396" y="733"/>
                        <a:pt x="395" y="738"/>
                        <a:pt x="392" y="741"/>
                      </a:cubicBezTo>
                      <a:cubicBezTo>
                        <a:pt x="313" y="826"/>
                        <a:pt x="313" y="826"/>
                        <a:pt x="313" y="826"/>
                      </a:cubicBezTo>
                      <a:cubicBezTo>
                        <a:pt x="311" y="828"/>
                        <a:pt x="308" y="829"/>
                        <a:pt x="306" y="829"/>
                      </a:cubicBezTo>
                      <a:moveTo>
                        <a:pt x="1054" y="135"/>
                      </a:moveTo>
                      <a:cubicBezTo>
                        <a:pt x="1062" y="139"/>
                        <a:pt x="1062" y="139"/>
                        <a:pt x="1062" y="139"/>
                      </a:cubicBezTo>
                      <a:cubicBezTo>
                        <a:pt x="1055" y="128"/>
                        <a:pt x="1055" y="128"/>
                        <a:pt x="1055" y="128"/>
                      </a:cubicBezTo>
                      <a:cubicBezTo>
                        <a:pt x="1054" y="135"/>
                        <a:pt x="1054" y="135"/>
                        <a:pt x="1054" y="135"/>
                      </a:cubicBezTo>
                    </a:path>
                  </a:pathLst>
                </a:custGeom>
                <a:grpFill/>
                <a:ln>
                  <a:solidFill>
                    <a:schemeClr val="tx1">
                      <a:lumMod val="65000"/>
                      <a:lumOff val="35000"/>
                    </a:schemeClr>
                  </a:solidFill>
                </a:ln>
              </p:spPr>
              <p:txBody>
                <a:bodyPr vert="horz" wrap="square" lIns="91440" tIns="45720" rIns="91440" bIns="45720" numCol="1" anchor="t" anchorCtr="0" compatLnSpc="1">
                  <a:prstTxWarp prst="textNoShape">
                    <a:avLst/>
                  </a:prstTxWarp>
                </a:bodyPr>
                <a:lstStyle/>
                <a:p>
                  <a:endParaRPr lang="en-US"/>
                </a:p>
              </p:txBody>
            </p:sp>
            <p:sp>
              <p:nvSpPr>
                <p:cNvPr id="413" name="Freeform 17">
                  <a:extLst>
                    <a:ext uri="{FF2B5EF4-FFF2-40B4-BE49-F238E27FC236}">
                      <a16:creationId xmlns:a16="http://schemas.microsoft.com/office/drawing/2014/main" id="{95F7D7C6-3EE5-4A71-A74C-8E4780600982}"/>
                    </a:ext>
                  </a:extLst>
                </p:cNvPr>
                <p:cNvSpPr>
                  <a:spLocks noEditPoints="1"/>
                </p:cNvSpPr>
                <p:nvPr/>
              </p:nvSpPr>
              <p:spPr bwMode="auto">
                <a:xfrm>
                  <a:off x="3095757" y="5450213"/>
                  <a:ext cx="70688" cy="91307"/>
                </a:xfrm>
                <a:custGeom>
                  <a:avLst/>
                  <a:gdLst>
                    <a:gd name="T0" fmla="*/ 43 w 53"/>
                    <a:gd name="T1" fmla="*/ 66 h 66"/>
                    <a:gd name="T2" fmla="*/ 42 w 53"/>
                    <a:gd name="T3" fmla="*/ 66 h 66"/>
                    <a:gd name="T4" fmla="*/ 9 w 53"/>
                    <a:gd name="T5" fmla="*/ 64 h 66"/>
                    <a:gd name="T6" fmla="*/ 2 w 53"/>
                    <a:gd name="T7" fmla="*/ 60 h 66"/>
                    <a:gd name="T8" fmla="*/ 0 w 53"/>
                    <a:gd name="T9" fmla="*/ 53 h 66"/>
                    <a:gd name="T10" fmla="*/ 4 w 53"/>
                    <a:gd name="T11" fmla="*/ 10 h 66"/>
                    <a:gd name="T12" fmla="*/ 12 w 53"/>
                    <a:gd name="T13" fmla="*/ 1 h 66"/>
                    <a:gd name="T14" fmla="*/ 23 w 53"/>
                    <a:gd name="T15" fmla="*/ 5 h 66"/>
                    <a:gd name="T16" fmla="*/ 51 w 53"/>
                    <a:gd name="T17" fmla="*/ 50 h 66"/>
                    <a:gd name="T18" fmla="*/ 53 w 53"/>
                    <a:gd name="T19" fmla="*/ 56 h 66"/>
                    <a:gd name="T20" fmla="*/ 43 w 53"/>
                    <a:gd name="T21" fmla="*/ 66 h 66"/>
                    <a:gd name="T22" fmla="*/ 21 w 53"/>
                    <a:gd name="T23" fmla="*/ 44 h 66"/>
                    <a:gd name="T24" fmla="*/ 23 w 53"/>
                    <a:gd name="T25" fmla="*/ 44 h 66"/>
                    <a:gd name="T26" fmla="*/ 22 w 53"/>
                    <a:gd name="T27" fmla="*/ 42 h 66"/>
                    <a:gd name="T28" fmla="*/ 21 w 53"/>
                    <a:gd name="T29" fmla="*/ 4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66">
                      <a:moveTo>
                        <a:pt x="43" y="66"/>
                      </a:moveTo>
                      <a:cubicBezTo>
                        <a:pt x="42" y="66"/>
                        <a:pt x="42" y="66"/>
                        <a:pt x="42" y="66"/>
                      </a:cubicBezTo>
                      <a:cubicBezTo>
                        <a:pt x="9" y="64"/>
                        <a:pt x="9" y="64"/>
                        <a:pt x="9" y="64"/>
                      </a:cubicBezTo>
                      <a:cubicBezTo>
                        <a:pt x="7" y="64"/>
                        <a:pt x="4" y="62"/>
                        <a:pt x="2" y="60"/>
                      </a:cubicBezTo>
                      <a:cubicBezTo>
                        <a:pt x="1" y="58"/>
                        <a:pt x="0" y="55"/>
                        <a:pt x="0" y="53"/>
                      </a:cubicBezTo>
                      <a:cubicBezTo>
                        <a:pt x="4" y="10"/>
                        <a:pt x="4" y="10"/>
                        <a:pt x="4" y="10"/>
                      </a:cubicBezTo>
                      <a:cubicBezTo>
                        <a:pt x="4" y="6"/>
                        <a:pt x="8" y="2"/>
                        <a:pt x="12" y="1"/>
                      </a:cubicBezTo>
                      <a:cubicBezTo>
                        <a:pt x="16" y="0"/>
                        <a:pt x="21" y="2"/>
                        <a:pt x="23" y="5"/>
                      </a:cubicBezTo>
                      <a:cubicBezTo>
                        <a:pt x="51" y="50"/>
                        <a:pt x="51" y="50"/>
                        <a:pt x="51" y="50"/>
                      </a:cubicBezTo>
                      <a:cubicBezTo>
                        <a:pt x="52" y="52"/>
                        <a:pt x="53" y="54"/>
                        <a:pt x="53" y="56"/>
                      </a:cubicBezTo>
                      <a:cubicBezTo>
                        <a:pt x="53" y="62"/>
                        <a:pt x="48" y="66"/>
                        <a:pt x="43" y="66"/>
                      </a:cubicBezTo>
                      <a:close/>
                      <a:moveTo>
                        <a:pt x="21" y="44"/>
                      </a:moveTo>
                      <a:cubicBezTo>
                        <a:pt x="23" y="44"/>
                        <a:pt x="23" y="44"/>
                        <a:pt x="23" y="44"/>
                      </a:cubicBezTo>
                      <a:cubicBezTo>
                        <a:pt x="22" y="42"/>
                        <a:pt x="22" y="42"/>
                        <a:pt x="22" y="42"/>
                      </a:cubicBezTo>
                      <a:lnTo>
                        <a:pt x="21" y="44"/>
                      </a:lnTo>
                      <a:close/>
                    </a:path>
                  </a:pathLst>
                </a:custGeom>
                <a:grpFill/>
                <a:ln>
                  <a:solidFill>
                    <a:schemeClr val="tx1">
                      <a:lumMod val="65000"/>
                      <a:lumOff val="35000"/>
                    </a:schemeClr>
                  </a:solidFill>
                </a:ln>
              </p:spPr>
              <p:txBody>
                <a:bodyPr vert="horz" wrap="square" lIns="91440" tIns="45720" rIns="91440" bIns="45720" numCol="1" anchor="t" anchorCtr="0" compatLnSpc="1">
                  <a:prstTxWarp prst="textNoShape">
                    <a:avLst/>
                  </a:prstTxWarp>
                </a:bodyPr>
                <a:lstStyle/>
                <a:p>
                  <a:endParaRPr lang="en-US"/>
                </a:p>
              </p:txBody>
            </p:sp>
            <p:sp>
              <p:nvSpPr>
                <p:cNvPr id="414" name="Freeform: Shape 413">
                  <a:extLst>
                    <a:ext uri="{FF2B5EF4-FFF2-40B4-BE49-F238E27FC236}">
                      <a16:creationId xmlns:a16="http://schemas.microsoft.com/office/drawing/2014/main" id="{C9B554DE-C2FA-4459-A4B0-1AC328450E43}"/>
                    </a:ext>
                  </a:extLst>
                </p:cNvPr>
                <p:cNvSpPr>
                  <a:spLocks/>
                </p:cNvSpPr>
                <p:nvPr/>
              </p:nvSpPr>
              <p:spPr bwMode="auto">
                <a:xfrm>
                  <a:off x="1201900" y="5144740"/>
                  <a:ext cx="2259925" cy="1038862"/>
                </a:xfrm>
                <a:custGeom>
                  <a:avLst/>
                  <a:gdLst>
                    <a:gd name="connsiteX0" fmla="*/ 1974262 w 2259925"/>
                    <a:gd name="connsiteY0" fmla="*/ 960697 h 1038862"/>
                    <a:gd name="connsiteX1" fmla="*/ 1995469 w 2259925"/>
                    <a:gd name="connsiteY1" fmla="*/ 963415 h 1038862"/>
                    <a:gd name="connsiteX2" fmla="*/ 2006072 w 2259925"/>
                    <a:gd name="connsiteY2" fmla="*/ 972931 h 1038862"/>
                    <a:gd name="connsiteX3" fmla="*/ 2003421 w 2259925"/>
                    <a:gd name="connsiteY3" fmla="*/ 987884 h 1038862"/>
                    <a:gd name="connsiteX4" fmla="*/ 1983540 w 2259925"/>
                    <a:gd name="connsiteY4" fmla="*/ 1008275 h 1038862"/>
                    <a:gd name="connsiteX5" fmla="*/ 1972937 w 2259925"/>
                    <a:gd name="connsiteY5" fmla="*/ 1012353 h 1038862"/>
                    <a:gd name="connsiteX6" fmla="*/ 1968961 w 2259925"/>
                    <a:gd name="connsiteY6" fmla="*/ 1010994 h 1038862"/>
                    <a:gd name="connsiteX7" fmla="*/ 1959683 w 2259925"/>
                    <a:gd name="connsiteY7" fmla="*/ 1000119 h 1038862"/>
                    <a:gd name="connsiteX8" fmla="*/ 1955707 w 2259925"/>
                    <a:gd name="connsiteY8" fmla="*/ 977009 h 1038862"/>
                    <a:gd name="connsiteX9" fmla="*/ 1961008 w 2259925"/>
                    <a:gd name="connsiteY9" fmla="*/ 963415 h 1038862"/>
                    <a:gd name="connsiteX10" fmla="*/ 1974262 w 2259925"/>
                    <a:gd name="connsiteY10" fmla="*/ 960697 h 1038862"/>
                    <a:gd name="connsiteX11" fmla="*/ 2161818 w 2259925"/>
                    <a:gd name="connsiteY11" fmla="*/ 954802 h 1038862"/>
                    <a:gd name="connsiteX12" fmla="*/ 2169886 w 2259925"/>
                    <a:gd name="connsiteY12" fmla="*/ 962937 h 1038862"/>
                    <a:gd name="connsiteX13" fmla="*/ 2173920 w 2259925"/>
                    <a:gd name="connsiteY13" fmla="*/ 979207 h 1038862"/>
                    <a:gd name="connsiteX14" fmla="*/ 2167197 w 2259925"/>
                    <a:gd name="connsiteY14" fmla="*/ 995476 h 1038862"/>
                    <a:gd name="connsiteX15" fmla="*/ 2074419 w 2259925"/>
                    <a:gd name="connsiteY15" fmla="*/ 1037506 h 1038862"/>
                    <a:gd name="connsiteX16" fmla="*/ 2069040 w 2259925"/>
                    <a:gd name="connsiteY16" fmla="*/ 1038862 h 1038862"/>
                    <a:gd name="connsiteX17" fmla="*/ 2056939 w 2259925"/>
                    <a:gd name="connsiteY17" fmla="*/ 1032083 h 1038862"/>
                    <a:gd name="connsiteX18" fmla="*/ 2060973 w 2259925"/>
                    <a:gd name="connsiteY18" fmla="*/ 1013102 h 1038862"/>
                    <a:gd name="connsiteX19" fmla="*/ 2149717 w 2259925"/>
                    <a:gd name="connsiteY19" fmla="*/ 956158 h 1038862"/>
                    <a:gd name="connsiteX20" fmla="*/ 2161818 w 2259925"/>
                    <a:gd name="connsiteY20" fmla="*/ 954802 h 1038862"/>
                    <a:gd name="connsiteX21" fmla="*/ 2226681 w 2259925"/>
                    <a:gd name="connsiteY21" fmla="*/ 892949 h 1038862"/>
                    <a:gd name="connsiteX22" fmla="*/ 2238730 w 2259925"/>
                    <a:gd name="connsiteY22" fmla="*/ 902439 h 1038862"/>
                    <a:gd name="connsiteX23" fmla="*/ 2242747 w 2259925"/>
                    <a:gd name="connsiteY23" fmla="*/ 917353 h 1038862"/>
                    <a:gd name="connsiteX24" fmla="*/ 2254796 w 2259925"/>
                    <a:gd name="connsiteY24" fmla="*/ 926844 h 1038862"/>
                    <a:gd name="connsiteX25" fmla="*/ 2249441 w 2259925"/>
                    <a:gd name="connsiteY25" fmla="*/ 943114 h 1038862"/>
                    <a:gd name="connsiteX26" fmla="*/ 2205260 w 2259925"/>
                    <a:gd name="connsiteY26" fmla="*/ 974298 h 1038862"/>
                    <a:gd name="connsiteX27" fmla="*/ 2197227 w 2259925"/>
                    <a:gd name="connsiteY27" fmla="*/ 977009 h 1038862"/>
                    <a:gd name="connsiteX28" fmla="*/ 2189194 w 2259925"/>
                    <a:gd name="connsiteY28" fmla="*/ 974298 h 1038862"/>
                    <a:gd name="connsiteX29" fmla="*/ 2185178 w 2259925"/>
                    <a:gd name="connsiteY29" fmla="*/ 956672 h 1038862"/>
                    <a:gd name="connsiteX30" fmla="*/ 2213293 w 2259925"/>
                    <a:gd name="connsiteY30" fmla="*/ 899728 h 1038862"/>
                    <a:gd name="connsiteX31" fmla="*/ 2226681 w 2259925"/>
                    <a:gd name="connsiteY31" fmla="*/ 892949 h 1038862"/>
                    <a:gd name="connsiteX32" fmla="*/ 1932483 w 2259925"/>
                    <a:gd name="connsiteY32" fmla="*/ 653021 h 1038862"/>
                    <a:gd name="connsiteX33" fmla="*/ 1984111 w 2259925"/>
                    <a:gd name="connsiteY33" fmla="*/ 657093 h 1038862"/>
                    <a:gd name="connsiteX34" fmla="*/ 1993621 w 2259925"/>
                    <a:gd name="connsiteY34" fmla="*/ 663879 h 1038862"/>
                    <a:gd name="connsiteX35" fmla="*/ 1996338 w 2259925"/>
                    <a:gd name="connsiteY35" fmla="*/ 676095 h 1038862"/>
                    <a:gd name="connsiteX36" fmla="*/ 1992263 w 2259925"/>
                    <a:gd name="connsiteY36" fmla="*/ 685596 h 1038862"/>
                    <a:gd name="connsiteX37" fmla="*/ 2011283 w 2259925"/>
                    <a:gd name="connsiteY37" fmla="*/ 692382 h 1038862"/>
                    <a:gd name="connsiteX38" fmla="*/ 2028946 w 2259925"/>
                    <a:gd name="connsiteY38" fmla="*/ 659807 h 1038862"/>
                    <a:gd name="connsiteX39" fmla="*/ 2039815 w 2259925"/>
                    <a:gd name="connsiteY39" fmla="*/ 653021 h 1038862"/>
                    <a:gd name="connsiteX40" fmla="*/ 2050684 w 2259925"/>
                    <a:gd name="connsiteY40" fmla="*/ 657093 h 1038862"/>
                    <a:gd name="connsiteX41" fmla="*/ 2073780 w 2259925"/>
                    <a:gd name="connsiteY41" fmla="*/ 677452 h 1038862"/>
                    <a:gd name="connsiteX42" fmla="*/ 2079215 w 2259925"/>
                    <a:gd name="connsiteY42" fmla="*/ 684239 h 1038862"/>
                    <a:gd name="connsiteX43" fmla="*/ 2088725 w 2259925"/>
                    <a:gd name="connsiteY43" fmla="*/ 734459 h 1038862"/>
                    <a:gd name="connsiteX44" fmla="*/ 2125408 w 2259925"/>
                    <a:gd name="connsiteY44" fmla="*/ 791465 h 1038862"/>
                    <a:gd name="connsiteX45" fmla="*/ 2126767 w 2259925"/>
                    <a:gd name="connsiteY45" fmla="*/ 806396 h 1038862"/>
                    <a:gd name="connsiteX46" fmla="*/ 2087367 w 2259925"/>
                    <a:gd name="connsiteY46" fmla="*/ 883762 h 1038862"/>
                    <a:gd name="connsiteX47" fmla="*/ 2083291 w 2259925"/>
                    <a:gd name="connsiteY47" fmla="*/ 887834 h 1038862"/>
                    <a:gd name="connsiteX48" fmla="*/ 2034380 w 2259925"/>
                    <a:gd name="connsiteY48" fmla="*/ 929910 h 1038862"/>
                    <a:gd name="connsiteX49" fmla="*/ 2028946 w 2259925"/>
                    <a:gd name="connsiteY49" fmla="*/ 932625 h 1038862"/>
                    <a:gd name="connsiteX50" fmla="*/ 1982752 w 2259925"/>
                    <a:gd name="connsiteY50" fmla="*/ 947555 h 1038862"/>
                    <a:gd name="connsiteX51" fmla="*/ 1978676 w 2259925"/>
                    <a:gd name="connsiteY51" fmla="*/ 947555 h 1038862"/>
                    <a:gd name="connsiteX52" fmla="*/ 1973242 w 2259925"/>
                    <a:gd name="connsiteY52" fmla="*/ 946198 h 1038862"/>
                    <a:gd name="connsiteX53" fmla="*/ 1933841 w 2259925"/>
                    <a:gd name="connsiteY53" fmla="*/ 919052 h 1038862"/>
                    <a:gd name="connsiteX54" fmla="*/ 1917538 w 2259925"/>
                    <a:gd name="connsiteY54" fmla="*/ 891905 h 1038862"/>
                    <a:gd name="connsiteX55" fmla="*/ 1883572 w 2259925"/>
                    <a:gd name="connsiteY55" fmla="*/ 864759 h 1038862"/>
                    <a:gd name="connsiteX56" fmla="*/ 1814282 w 2259925"/>
                    <a:gd name="connsiteY56" fmla="*/ 900050 h 1038862"/>
                    <a:gd name="connsiteX57" fmla="*/ 1808847 w 2259925"/>
                    <a:gd name="connsiteY57" fmla="*/ 901407 h 1038862"/>
                    <a:gd name="connsiteX58" fmla="*/ 1740916 w 2259925"/>
                    <a:gd name="connsiteY58" fmla="*/ 905479 h 1038862"/>
                    <a:gd name="connsiteX59" fmla="*/ 1728688 w 2259925"/>
                    <a:gd name="connsiteY59" fmla="*/ 898692 h 1038862"/>
                    <a:gd name="connsiteX60" fmla="*/ 1727330 w 2259925"/>
                    <a:gd name="connsiteY60" fmla="*/ 885119 h 1038862"/>
                    <a:gd name="connsiteX61" fmla="*/ 1736840 w 2259925"/>
                    <a:gd name="connsiteY61" fmla="*/ 867474 h 1038862"/>
                    <a:gd name="connsiteX62" fmla="*/ 1743633 w 2259925"/>
                    <a:gd name="connsiteY62" fmla="*/ 762962 h 1038862"/>
                    <a:gd name="connsiteX63" fmla="*/ 1754502 w 2259925"/>
                    <a:gd name="connsiteY63" fmla="*/ 750746 h 1038862"/>
                    <a:gd name="connsiteX64" fmla="*/ 1810206 w 2259925"/>
                    <a:gd name="connsiteY64" fmla="*/ 735816 h 1038862"/>
                    <a:gd name="connsiteX65" fmla="*/ 1827868 w 2259925"/>
                    <a:gd name="connsiteY65" fmla="*/ 716814 h 1038862"/>
                    <a:gd name="connsiteX66" fmla="*/ 1829227 w 2259925"/>
                    <a:gd name="connsiteY66" fmla="*/ 715457 h 1038862"/>
                    <a:gd name="connsiteX67" fmla="*/ 1882213 w 2259925"/>
                    <a:gd name="connsiteY67" fmla="*/ 676095 h 1038862"/>
                    <a:gd name="connsiteX68" fmla="*/ 1897158 w 2259925"/>
                    <a:gd name="connsiteY68" fmla="*/ 674738 h 1038862"/>
                    <a:gd name="connsiteX69" fmla="*/ 1909386 w 2259925"/>
                    <a:gd name="connsiteY69" fmla="*/ 681524 h 1038862"/>
                    <a:gd name="connsiteX70" fmla="*/ 1917538 w 2259925"/>
                    <a:gd name="connsiteY70" fmla="*/ 661165 h 1038862"/>
                    <a:gd name="connsiteX71" fmla="*/ 1932483 w 2259925"/>
                    <a:gd name="connsiteY71" fmla="*/ 653021 h 1038862"/>
                    <a:gd name="connsiteX72" fmla="*/ 1240163 w 2259925"/>
                    <a:gd name="connsiteY72" fmla="*/ 639645 h 1038862"/>
                    <a:gd name="connsiteX73" fmla="*/ 1249426 w 2259925"/>
                    <a:gd name="connsiteY73" fmla="*/ 650445 h 1038862"/>
                    <a:gd name="connsiteX74" fmla="*/ 1254719 w 2259925"/>
                    <a:gd name="connsiteY74" fmla="*/ 677444 h 1038862"/>
                    <a:gd name="connsiteX75" fmla="*/ 1253396 w 2259925"/>
                    <a:gd name="connsiteY75" fmla="*/ 684194 h 1038862"/>
                    <a:gd name="connsiteX76" fmla="*/ 1220314 w 2259925"/>
                    <a:gd name="connsiteY76" fmla="*/ 790841 h 1038862"/>
                    <a:gd name="connsiteX77" fmla="*/ 1212374 w 2259925"/>
                    <a:gd name="connsiteY77" fmla="*/ 800290 h 1038862"/>
                    <a:gd name="connsiteX78" fmla="*/ 1207081 w 2259925"/>
                    <a:gd name="connsiteY78" fmla="*/ 800290 h 1038862"/>
                    <a:gd name="connsiteX79" fmla="*/ 1200464 w 2259925"/>
                    <a:gd name="connsiteY79" fmla="*/ 798940 h 1038862"/>
                    <a:gd name="connsiteX80" fmla="*/ 1171352 w 2259925"/>
                    <a:gd name="connsiteY80" fmla="*/ 780041 h 1038862"/>
                    <a:gd name="connsiteX81" fmla="*/ 1167382 w 2259925"/>
                    <a:gd name="connsiteY81" fmla="*/ 762491 h 1038862"/>
                    <a:gd name="connsiteX82" fmla="*/ 1173998 w 2259925"/>
                    <a:gd name="connsiteY82" fmla="*/ 747642 h 1038862"/>
                    <a:gd name="connsiteX83" fmla="*/ 1177968 w 2259925"/>
                    <a:gd name="connsiteY83" fmla="*/ 708493 h 1038862"/>
                    <a:gd name="connsiteX84" fmla="*/ 1180615 w 2259925"/>
                    <a:gd name="connsiteY84" fmla="*/ 703093 h 1038862"/>
                    <a:gd name="connsiteX85" fmla="*/ 1193848 w 2259925"/>
                    <a:gd name="connsiteY85" fmla="*/ 681494 h 1038862"/>
                    <a:gd name="connsiteX86" fmla="*/ 1195171 w 2259925"/>
                    <a:gd name="connsiteY86" fmla="*/ 680144 h 1038862"/>
                    <a:gd name="connsiteX87" fmla="*/ 1225607 w 2259925"/>
                    <a:gd name="connsiteY87" fmla="*/ 643695 h 1038862"/>
                    <a:gd name="connsiteX88" fmla="*/ 1240163 w 2259925"/>
                    <a:gd name="connsiteY88" fmla="*/ 639645 h 1038862"/>
                    <a:gd name="connsiteX89" fmla="*/ 1873160 w 2259925"/>
                    <a:gd name="connsiteY89" fmla="*/ 595523 h 1038862"/>
                    <a:gd name="connsiteX90" fmla="*/ 1892106 w 2259925"/>
                    <a:gd name="connsiteY90" fmla="*/ 598340 h 1038862"/>
                    <a:gd name="connsiteX91" fmla="*/ 1904286 w 2259925"/>
                    <a:gd name="connsiteY91" fmla="*/ 613836 h 1038862"/>
                    <a:gd name="connsiteX92" fmla="*/ 1890753 w 2259925"/>
                    <a:gd name="connsiteY92" fmla="*/ 626514 h 1038862"/>
                    <a:gd name="connsiteX93" fmla="*/ 1889399 w 2259925"/>
                    <a:gd name="connsiteY93" fmla="*/ 626514 h 1038862"/>
                    <a:gd name="connsiteX94" fmla="*/ 1869100 w 2259925"/>
                    <a:gd name="connsiteY94" fmla="*/ 623697 h 1038862"/>
                    <a:gd name="connsiteX95" fmla="*/ 1856920 w 2259925"/>
                    <a:gd name="connsiteY95" fmla="*/ 608201 h 1038862"/>
                    <a:gd name="connsiteX96" fmla="*/ 1873160 w 2259925"/>
                    <a:gd name="connsiteY96" fmla="*/ 595523 h 1038862"/>
                    <a:gd name="connsiteX97" fmla="*/ 1786237 w 2259925"/>
                    <a:gd name="connsiteY97" fmla="*/ 576258 h 1038862"/>
                    <a:gd name="connsiteX98" fmla="*/ 1843331 w 2259925"/>
                    <a:gd name="connsiteY98" fmla="*/ 590064 h 1038862"/>
                    <a:gd name="connsiteX99" fmla="*/ 1854206 w 2259925"/>
                    <a:gd name="connsiteY99" fmla="*/ 606632 h 1038862"/>
                    <a:gd name="connsiteX100" fmla="*/ 1840613 w 2259925"/>
                    <a:gd name="connsiteY100" fmla="*/ 617677 h 1038862"/>
                    <a:gd name="connsiteX101" fmla="*/ 1836534 w 2259925"/>
                    <a:gd name="connsiteY101" fmla="*/ 617677 h 1038862"/>
                    <a:gd name="connsiteX102" fmla="*/ 1779440 w 2259925"/>
                    <a:gd name="connsiteY102" fmla="*/ 603871 h 1038862"/>
                    <a:gd name="connsiteX103" fmla="*/ 1768565 w 2259925"/>
                    <a:gd name="connsiteY103" fmla="*/ 585922 h 1038862"/>
                    <a:gd name="connsiteX104" fmla="*/ 1786237 w 2259925"/>
                    <a:gd name="connsiteY104" fmla="*/ 576258 h 1038862"/>
                    <a:gd name="connsiteX105" fmla="*/ 2161884 w 2259925"/>
                    <a:gd name="connsiteY105" fmla="*/ 536749 h 1038862"/>
                    <a:gd name="connsiteX106" fmla="*/ 2172106 w 2259925"/>
                    <a:gd name="connsiteY106" fmla="*/ 540687 h 1038862"/>
                    <a:gd name="connsiteX107" fmla="*/ 2187353 w 2259925"/>
                    <a:gd name="connsiteY107" fmla="*/ 553017 h 1038862"/>
                    <a:gd name="connsiteX108" fmla="*/ 2190125 w 2259925"/>
                    <a:gd name="connsiteY108" fmla="*/ 570826 h 1038862"/>
                    <a:gd name="connsiteX109" fmla="*/ 2186633 w 2259925"/>
                    <a:gd name="connsiteY109" fmla="*/ 577154 h 1038862"/>
                    <a:gd name="connsiteX110" fmla="*/ 2196384 w 2259925"/>
                    <a:gd name="connsiteY110" fmla="*/ 571875 h 1038862"/>
                    <a:gd name="connsiteX111" fmla="*/ 2207181 w 2259925"/>
                    <a:gd name="connsiteY111" fmla="*/ 574519 h 1038862"/>
                    <a:gd name="connsiteX112" fmla="*/ 2253799 w 2259925"/>
                    <a:gd name="connsiteY112" fmla="*/ 611547 h 1038862"/>
                    <a:gd name="connsiteX113" fmla="*/ 2256542 w 2259925"/>
                    <a:gd name="connsiteY113" fmla="*/ 630061 h 1038862"/>
                    <a:gd name="connsiteX114" fmla="*/ 2245573 w 2259925"/>
                    <a:gd name="connsiteY114" fmla="*/ 635350 h 1038862"/>
                    <a:gd name="connsiteX115" fmla="*/ 2237346 w 2259925"/>
                    <a:gd name="connsiteY115" fmla="*/ 632705 h 1038862"/>
                    <a:gd name="connsiteX116" fmla="*/ 2189357 w 2259925"/>
                    <a:gd name="connsiteY116" fmla="*/ 595678 h 1038862"/>
                    <a:gd name="connsiteX117" fmla="*/ 2184386 w 2259925"/>
                    <a:gd name="connsiteY117" fmla="*/ 586917 h 1038862"/>
                    <a:gd name="connsiteX118" fmla="*/ 2186605 w 2259925"/>
                    <a:gd name="connsiteY118" fmla="*/ 577204 h 1038862"/>
                    <a:gd name="connsiteX119" fmla="*/ 2182848 w 2259925"/>
                    <a:gd name="connsiteY119" fmla="*/ 584012 h 1038862"/>
                    <a:gd name="connsiteX120" fmla="*/ 2181808 w 2259925"/>
                    <a:gd name="connsiteY120" fmla="*/ 585896 h 1038862"/>
                    <a:gd name="connsiteX121" fmla="*/ 2169334 w 2259925"/>
                    <a:gd name="connsiteY121" fmla="*/ 594115 h 1038862"/>
                    <a:gd name="connsiteX122" fmla="*/ 2162404 w 2259925"/>
                    <a:gd name="connsiteY122" fmla="*/ 591375 h 1038862"/>
                    <a:gd name="connsiteX123" fmla="*/ 2156859 w 2259925"/>
                    <a:gd name="connsiteY123" fmla="*/ 572196 h 1038862"/>
                    <a:gd name="connsiteX124" fmla="*/ 2159631 w 2259925"/>
                    <a:gd name="connsiteY124" fmla="*/ 566716 h 1038862"/>
                    <a:gd name="connsiteX125" fmla="*/ 2154087 w 2259925"/>
                    <a:gd name="connsiteY125" fmla="*/ 561236 h 1038862"/>
                    <a:gd name="connsiteX126" fmla="*/ 2152701 w 2259925"/>
                    <a:gd name="connsiteY126" fmla="*/ 542057 h 1038862"/>
                    <a:gd name="connsiteX127" fmla="*/ 2161884 w 2259925"/>
                    <a:gd name="connsiteY127" fmla="*/ 536749 h 1038862"/>
                    <a:gd name="connsiteX128" fmla="*/ 2000032 w 2259925"/>
                    <a:gd name="connsiteY128" fmla="*/ 518887 h 1038862"/>
                    <a:gd name="connsiteX129" fmla="*/ 2013736 w 2259925"/>
                    <a:gd name="connsiteY129" fmla="*/ 522945 h 1038862"/>
                    <a:gd name="connsiteX130" fmla="*/ 2024700 w 2259925"/>
                    <a:gd name="connsiteY130" fmla="*/ 537822 h 1038862"/>
                    <a:gd name="connsiteX131" fmla="*/ 2039774 w 2259925"/>
                    <a:gd name="connsiteY131" fmla="*/ 531059 h 1038862"/>
                    <a:gd name="connsiteX132" fmla="*/ 2052108 w 2259925"/>
                    <a:gd name="connsiteY132" fmla="*/ 531059 h 1038862"/>
                    <a:gd name="connsiteX133" fmla="*/ 2128851 w 2259925"/>
                    <a:gd name="connsiteY133" fmla="*/ 570281 h 1038862"/>
                    <a:gd name="connsiteX134" fmla="*/ 2132962 w 2259925"/>
                    <a:gd name="connsiteY134" fmla="*/ 574339 h 1038862"/>
                    <a:gd name="connsiteX135" fmla="*/ 2175445 w 2259925"/>
                    <a:gd name="connsiteY135" fmla="*/ 628437 h 1038862"/>
                    <a:gd name="connsiteX136" fmla="*/ 2174074 w 2259925"/>
                    <a:gd name="connsiteY136" fmla="*/ 646019 h 1038862"/>
                    <a:gd name="connsiteX137" fmla="*/ 2163111 w 2259925"/>
                    <a:gd name="connsiteY137" fmla="*/ 650076 h 1038862"/>
                    <a:gd name="connsiteX138" fmla="*/ 2156259 w 2259925"/>
                    <a:gd name="connsiteY138" fmla="*/ 647371 h 1038862"/>
                    <a:gd name="connsiteX139" fmla="*/ 2104183 w 2259925"/>
                    <a:gd name="connsiteY139" fmla="*/ 613560 h 1038862"/>
                    <a:gd name="connsiteX140" fmla="*/ 2093220 w 2259925"/>
                    <a:gd name="connsiteY140" fmla="*/ 624380 h 1038862"/>
                    <a:gd name="connsiteX141" fmla="*/ 2076775 w 2259925"/>
                    <a:gd name="connsiteY141" fmla="*/ 627084 h 1038862"/>
                    <a:gd name="connsiteX142" fmla="*/ 2038404 w 2259925"/>
                    <a:gd name="connsiteY142" fmla="*/ 608150 h 1038862"/>
                    <a:gd name="connsiteX143" fmla="*/ 2030181 w 2259925"/>
                    <a:gd name="connsiteY143" fmla="*/ 593273 h 1038862"/>
                    <a:gd name="connsiteX144" fmla="*/ 2031552 w 2259925"/>
                    <a:gd name="connsiteY144" fmla="*/ 589216 h 1038862"/>
                    <a:gd name="connsiteX145" fmla="*/ 1991810 w 2259925"/>
                    <a:gd name="connsiteY145" fmla="*/ 572986 h 1038862"/>
                    <a:gd name="connsiteX146" fmla="*/ 1983587 w 2259925"/>
                    <a:gd name="connsiteY146" fmla="*/ 556756 h 1038862"/>
                    <a:gd name="connsiteX147" fmla="*/ 1989069 w 2259925"/>
                    <a:gd name="connsiteY147" fmla="*/ 529707 h 1038862"/>
                    <a:gd name="connsiteX148" fmla="*/ 2000032 w 2259925"/>
                    <a:gd name="connsiteY148" fmla="*/ 518887 h 1038862"/>
                    <a:gd name="connsiteX149" fmla="*/ 1925562 w 2259925"/>
                    <a:gd name="connsiteY149" fmla="*/ 502808 h 1038862"/>
                    <a:gd name="connsiteX150" fmla="*/ 1947738 w 2259925"/>
                    <a:gd name="connsiteY150" fmla="*/ 502808 h 1038862"/>
                    <a:gd name="connsiteX151" fmla="*/ 1961599 w 2259925"/>
                    <a:gd name="connsiteY151" fmla="*/ 516444 h 1038862"/>
                    <a:gd name="connsiteX152" fmla="*/ 1947738 w 2259925"/>
                    <a:gd name="connsiteY152" fmla="*/ 531444 h 1038862"/>
                    <a:gd name="connsiteX153" fmla="*/ 1935264 w 2259925"/>
                    <a:gd name="connsiteY153" fmla="*/ 531444 h 1038862"/>
                    <a:gd name="connsiteX154" fmla="*/ 1920018 w 2259925"/>
                    <a:gd name="connsiteY154" fmla="*/ 568261 h 1038862"/>
                    <a:gd name="connsiteX155" fmla="*/ 1906157 w 2259925"/>
                    <a:gd name="connsiteY155" fmla="*/ 576443 h 1038862"/>
                    <a:gd name="connsiteX156" fmla="*/ 1900613 w 2259925"/>
                    <a:gd name="connsiteY156" fmla="*/ 575080 h 1038862"/>
                    <a:gd name="connsiteX157" fmla="*/ 1893683 w 2259925"/>
                    <a:gd name="connsiteY157" fmla="*/ 557352 h 1038862"/>
                    <a:gd name="connsiteX158" fmla="*/ 1911701 w 2259925"/>
                    <a:gd name="connsiteY158" fmla="*/ 510989 h 1038862"/>
                    <a:gd name="connsiteX159" fmla="*/ 1925562 w 2259925"/>
                    <a:gd name="connsiteY159" fmla="*/ 502808 h 1038862"/>
                    <a:gd name="connsiteX160" fmla="*/ 1690287 w 2259925"/>
                    <a:gd name="connsiteY160" fmla="*/ 469187 h 1038862"/>
                    <a:gd name="connsiteX161" fmla="*/ 1698783 w 2259925"/>
                    <a:gd name="connsiteY161" fmla="*/ 472973 h 1038862"/>
                    <a:gd name="connsiteX162" fmla="*/ 1757237 w 2259925"/>
                    <a:gd name="connsiteY162" fmla="*/ 534922 h 1038862"/>
                    <a:gd name="connsiteX163" fmla="*/ 1761315 w 2259925"/>
                    <a:gd name="connsiteY163" fmla="*/ 547311 h 1038862"/>
                    <a:gd name="connsiteX164" fmla="*/ 1754518 w 2259925"/>
                    <a:gd name="connsiteY164" fmla="*/ 583104 h 1038862"/>
                    <a:gd name="connsiteX165" fmla="*/ 1743643 w 2259925"/>
                    <a:gd name="connsiteY165" fmla="*/ 594117 h 1038862"/>
                    <a:gd name="connsiteX166" fmla="*/ 1740924 w 2259925"/>
                    <a:gd name="connsiteY166" fmla="*/ 594117 h 1038862"/>
                    <a:gd name="connsiteX167" fmla="*/ 1730049 w 2259925"/>
                    <a:gd name="connsiteY167" fmla="*/ 589987 h 1038862"/>
                    <a:gd name="connsiteX168" fmla="*/ 1713737 w 2259925"/>
                    <a:gd name="connsiteY168" fmla="*/ 572091 h 1038862"/>
                    <a:gd name="connsiteX169" fmla="*/ 1709659 w 2259925"/>
                    <a:gd name="connsiteY169" fmla="*/ 566584 h 1038862"/>
                    <a:gd name="connsiteX170" fmla="*/ 1697424 w 2259925"/>
                    <a:gd name="connsiteY170" fmla="*/ 522532 h 1038862"/>
                    <a:gd name="connsiteX171" fmla="*/ 1677033 w 2259925"/>
                    <a:gd name="connsiteY171" fmla="*/ 490869 h 1038862"/>
                    <a:gd name="connsiteX172" fmla="*/ 1679752 w 2259925"/>
                    <a:gd name="connsiteY172" fmla="*/ 471596 h 1038862"/>
                    <a:gd name="connsiteX173" fmla="*/ 1690287 w 2259925"/>
                    <a:gd name="connsiteY173" fmla="*/ 469187 h 1038862"/>
                    <a:gd name="connsiteX174" fmla="*/ 1876320 w 2259925"/>
                    <a:gd name="connsiteY174" fmla="*/ 438012 h 1038862"/>
                    <a:gd name="connsiteX175" fmla="*/ 1907467 w 2259925"/>
                    <a:gd name="connsiteY175" fmla="*/ 468343 h 1038862"/>
                    <a:gd name="connsiteX176" fmla="*/ 1910175 w 2259925"/>
                    <a:gd name="connsiteY176" fmla="*/ 480751 h 1038862"/>
                    <a:gd name="connsiteX177" fmla="*/ 1884445 w 2259925"/>
                    <a:gd name="connsiteY177" fmla="*/ 557957 h 1038862"/>
                    <a:gd name="connsiteX178" fmla="*/ 1870904 w 2259925"/>
                    <a:gd name="connsiteY178" fmla="*/ 567607 h 1038862"/>
                    <a:gd name="connsiteX179" fmla="*/ 1868195 w 2259925"/>
                    <a:gd name="connsiteY179" fmla="*/ 567607 h 1038862"/>
                    <a:gd name="connsiteX180" fmla="*/ 1815382 w 2259925"/>
                    <a:gd name="connsiteY180" fmla="*/ 552442 h 1038862"/>
                    <a:gd name="connsiteX181" fmla="*/ 1805903 w 2259925"/>
                    <a:gd name="connsiteY181" fmla="*/ 544170 h 1038862"/>
                    <a:gd name="connsiteX182" fmla="*/ 1795069 w 2259925"/>
                    <a:gd name="connsiteY182" fmla="*/ 515218 h 1038862"/>
                    <a:gd name="connsiteX183" fmla="*/ 1795069 w 2259925"/>
                    <a:gd name="connsiteY183" fmla="*/ 504188 h 1038862"/>
                    <a:gd name="connsiteX184" fmla="*/ 1803194 w 2259925"/>
                    <a:gd name="connsiteY184" fmla="*/ 495916 h 1038862"/>
                    <a:gd name="connsiteX185" fmla="*/ 1824861 w 2259925"/>
                    <a:gd name="connsiteY185" fmla="*/ 487644 h 1038862"/>
                    <a:gd name="connsiteX186" fmla="*/ 1843820 w 2259925"/>
                    <a:gd name="connsiteY186" fmla="*/ 465585 h 1038862"/>
                    <a:gd name="connsiteX187" fmla="*/ 1876320 w 2259925"/>
                    <a:gd name="connsiteY187" fmla="*/ 438012 h 1038862"/>
                    <a:gd name="connsiteX188" fmla="*/ 2043368 w 2259925"/>
                    <a:gd name="connsiteY188" fmla="*/ 420340 h 1038862"/>
                    <a:gd name="connsiteX189" fmla="*/ 2058796 w 2259925"/>
                    <a:gd name="connsiteY189" fmla="*/ 433934 h 1038862"/>
                    <a:gd name="connsiteX190" fmla="*/ 2058796 w 2259925"/>
                    <a:gd name="connsiteY190" fmla="*/ 442090 h 1038862"/>
                    <a:gd name="connsiteX191" fmla="*/ 2043368 w 2259925"/>
                    <a:gd name="connsiteY191" fmla="*/ 455684 h 1038862"/>
                    <a:gd name="connsiteX192" fmla="*/ 2029343 w 2259925"/>
                    <a:gd name="connsiteY192" fmla="*/ 442090 h 1038862"/>
                    <a:gd name="connsiteX193" fmla="*/ 2029343 w 2259925"/>
                    <a:gd name="connsiteY193" fmla="*/ 433934 h 1038862"/>
                    <a:gd name="connsiteX194" fmla="*/ 2043368 w 2259925"/>
                    <a:gd name="connsiteY194" fmla="*/ 420340 h 1038862"/>
                    <a:gd name="connsiteX195" fmla="*/ 1953568 w 2259925"/>
                    <a:gd name="connsiteY195" fmla="*/ 411331 h 1038862"/>
                    <a:gd name="connsiteX196" fmla="*/ 1969633 w 2259925"/>
                    <a:gd name="connsiteY196" fmla="*/ 412717 h 1038862"/>
                    <a:gd name="connsiteX197" fmla="*/ 1974988 w 2259925"/>
                    <a:gd name="connsiteY197" fmla="*/ 427963 h 1038862"/>
                    <a:gd name="connsiteX198" fmla="*/ 1962939 w 2259925"/>
                    <a:gd name="connsiteY198" fmla="*/ 469545 h 1038862"/>
                    <a:gd name="connsiteX199" fmla="*/ 1952229 w 2259925"/>
                    <a:gd name="connsiteY199" fmla="*/ 479247 h 1038862"/>
                    <a:gd name="connsiteX200" fmla="*/ 1949551 w 2259925"/>
                    <a:gd name="connsiteY200" fmla="*/ 479247 h 1038862"/>
                    <a:gd name="connsiteX201" fmla="*/ 1938841 w 2259925"/>
                    <a:gd name="connsiteY201" fmla="*/ 475089 h 1038862"/>
                    <a:gd name="connsiteX202" fmla="*/ 1921437 w 2259925"/>
                    <a:gd name="connsiteY202" fmla="*/ 454298 h 1038862"/>
                    <a:gd name="connsiteX203" fmla="*/ 1917420 w 2259925"/>
                    <a:gd name="connsiteY203" fmla="*/ 443210 h 1038862"/>
                    <a:gd name="connsiteX204" fmla="*/ 1924114 w 2259925"/>
                    <a:gd name="connsiteY204" fmla="*/ 432121 h 1038862"/>
                    <a:gd name="connsiteX205" fmla="*/ 1953568 w 2259925"/>
                    <a:gd name="connsiteY205" fmla="*/ 411331 h 1038862"/>
                    <a:gd name="connsiteX206" fmla="*/ 1905534 w 2259925"/>
                    <a:gd name="connsiteY206" fmla="*/ 398157 h 1038862"/>
                    <a:gd name="connsiteX207" fmla="*/ 1916407 w 2259925"/>
                    <a:gd name="connsiteY207" fmla="*/ 400919 h 1038862"/>
                    <a:gd name="connsiteX208" fmla="*/ 1917788 w 2259925"/>
                    <a:gd name="connsiteY208" fmla="*/ 421629 h 1038862"/>
                    <a:gd name="connsiteX209" fmla="*/ 1906742 w 2259925"/>
                    <a:gd name="connsiteY209" fmla="*/ 435435 h 1038862"/>
                    <a:gd name="connsiteX210" fmla="*/ 1895697 w 2259925"/>
                    <a:gd name="connsiteY210" fmla="*/ 440958 h 1038862"/>
                    <a:gd name="connsiteX211" fmla="*/ 1887413 w 2259925"/>
                    <a:gd name="connsiteY211" fmla="*/ 436816 h 1038862"/>
                    <a:gd name="connsiteX212" fmla="*/ 1884652 w 2259925"/>
                    <a:gd name="connsiteY212" fmla="*/ 417487 h 1038862"/>
                    <a:gd name="connsiteX213" fmla="*/ 1895697 w 2259925"/>
                    <a:gd name="connsiteY213" fmla="*/ 403680 h 1038862"/>
                    <a:gd name="connsiteX214" fmla="*/ 1905534 w 2259925"/>
                    <a:gd name="connsiteY214" fmla="*/ 398157 h 1038862"/>
                    <a:gd name="connsiteX215" fmla="*/ 225483 w 2259925"/>
                    <a:gd name="connsiteY215" fmla="*/ 352344 h 1038862"/>
                    <a:gd name="connsiteX216" fmla="*/ 242501 w 2259925"/>
                    <a:gd name="connsiteY216" fmla="*/ 361769 h 1038862"/>
                    <a:gd name="connsiteX217" fmla="*/ 249046 w 2259925"/>
                    <a:gd name="connsiteY217" fmla="*/ 379273 h 1038862"/>
                    <a:gd name="connsiteX218" fmla="*/ 239883 w 2259925"/>
                    <a:gd name="connsiteY218" fmla="*/ 396777 h 1038862"/>
                    <a:gd name="connsiteX219" fmla="*/ 235956 w 2259925"/>
                    <a:gd name="connsiteY219" fmla="*/ 396777 h 1038862"/>
                    <a:gd name="connsiteX220" fmla="*/ 222865 w 2259925"/>
                    <a:gd name="connsiteY220" fmla="*/ 387352 h 1038862"/>
                    <a:gd name="connsiteX221" fmla="*/ 217629 w 2259925"/>
                    <a:gd name="connsiteY221" fmla="*/ 369848 h 1038862"/>
                    <a:gd name="connsiteX222" fmla="*/ 225483 w 2259925"/>
                    <a:gd name="connsiteY222" fmla="*/ 352344 h 1038862"/>
                    <a:gd name="connsiteX223" fmla="*/ 161487 w 2259925"/>
                    <a:gd name="connsiteY223" fmla="*/ 315725 h 1038862"/>
                    <a:gd name="connsiteX224" fmla="*/ 209019 w 2259925"/>
                    <a:gd name="connsiteY224" fmla="*/ 322816 h 1038862"/>
                    <a:gd name="connsiteX225" fmla="*/ 219582 w 2259925"/>
                    <a:gd name="connsiteY225" fmla="*/ 339834 h 1038862"/>
                    <a:gd name="connsiteX226" fmla="*/ 206378 w 2259925"/>
                    <a:gd name="connsiteY226" fmla="*/ 352597 h 1038862"/>
                    <a:gd name="connsiteX227" fmla="*/ 205058 w 2259925"/>
                    <a:gd name="connsiteY227" fmla="*/ 352597 h 1038862"/>
                    <a:gd name="connsiteX228" fmla="*/ 157526 w 2259925"/>
                    <a:gd name="connsiteY228" fmla="*/ 344088 h 1038862"/>
                    <a:gd name="connsiteX229" fmla="*/ 145643 w 2259925"/>
                    <a:gd name="connsiteY229" fmla="*/ 328489 h 1038862"/>
                    <a:gd name="connsiteX230" fmla="*/ 161487 w 2259925"/>
                    <a:gd name="connsiteY230" fmla="*/ 315725 h 1038862"/>
                    <a:gd name="connsiteX231" fmla="*/ 13723 w 2259925"/>
                    <a:gd name="connsiteY231" fmla="*/ 287800 h 1038862"/>
                    <a:gd name="connsiteX232" fmla="*/ 56263 w 2259925"/>
                    <a:gd name="connsiteY232" fmla="*/ 287800 h 1038862"/>
                    <a:gd name="connsiteX233" fmla="*/ 63124 w 2259925"/>
                    <a:gd name="connsiteY233" fmla="*/ 289165 h 1038862"/>
                    <a:gd name="connsiteX234" fmla="*/ 82336 w 2259925"/>
                    <a:gd name="connsiteY234" fmla="*/ 300085 h 1038862"/>
                    <a:gd name="connsiteX235" fmla="*/ 111154 w 2259925"/>
                    <a:gd name="connsiteY235" fmla="*/ 311004 h 1038862"/>
                    <a:gd name="connsiteX236" fmla="*/ 119388 w 2259925"/>
                    <a:gd name="connsiteY236" fmla="*/ 326018 h 1038862"/>
                    <a:gd name="connsiteX237" fmla="*/ 107037 w 2259925"/>
                    <a:gd name="connsiteY237" fmla="*/ 338303 h 1038862"/>
                    <a:gd name="connsiteX238" fmla="*/ 53519 w 2259925"/>
                    <a:gd name="connsiteY238" fmla="*/ 343762 h 1038862"/>
                    <a:gd name="connsiteX239" fmla="*/ 52146 w 2259925"/>
                    <a:gd name="connsiteY239" fmla="*/ 343762 h 1038862"/>
                    <a:gd name="connsiteX240" fmla="*/ 38424 w 2259925"/>
                    <a:gd name="connsiteY240" fmla="*/ 331478 h 1038862"/>
                    <a:gd name="connsiteX241" fmla="*/ 50774 w 2259925"/>
                    <a:gd name="connsiteY241" fmla="*/ 316464 h 1038862"/>
                    <a:gd name="connsiteX242" fmla="*/ 53519 w 2259925"/>
                    <a:gd name="connsiteY242" fmla="*/ 316464 h 1038862"/>
                    <a:gd name="connsiteX243" fmla="*/ 52146 w 2259925"/>
                    <a:gd name="connsiteY243" fmla="*/ 315099 h 1038862"/>
                    <a:gd name="connsiteX244" fmla="*/ 13723 w 2259925"/>
                    <a:gd name="connsiteY244" fmla="*/ 315099 h 1038862"/>
                    <a:gd name="connsiteX245" fmla="*/ 0 w 2259925"/>
                    <a:gd name="connsiteY245" fmla="*/ 301450 h 1038862"/>
                    <a:gd name="connsiteX246" fmla="*/ 13723 w 2259925"/>
                    <a:gd name="connsiteY246" fmla="*/ 287800 h 1038862"/>
                    <a:gd name="connsiteX247" fmla="*/ 2026643 w 2259925"/>
                    <a:gd name="connsiteY247" fmla="*/ 116970 h 1038862"/>
                    <a:gd name="connsiteX248" fmla="*/ 2037770 w 2259925"/>
                    <a:gd name="connsiteY248" fmla="*/ 125232 h 1038862"/>
                    <a:gd name="connsiteX249" fmla="*/ 2054460 w 2259925"/>
                    <a:gd name="connsiteY249" fmla="*/ 155527 h 1038862"/>
                    <a:gd name="connsiteX250" fmla="*/ 2055851 w 2259925"/>
                    <a:gd name="connsiteY250" fmla="*/ 161035 h 1038862"/>
                    <a:gd name="connsiteX251" fmla="*/ 2030816 w 2259925"/>
                    <a:gd name="connsiteY251" fmla="*/ 203724 h 1038862"/>
                    <a:gd name="connsiteX252" fmla="*/ 1975181 w 2259925"/>
                    <a:gd name="connsiteY252" fmla="*/ 223002 h 1038862"/>
                    <a:gd name="connsiteX253" fmla="*/ 1971009 w 2259925"/>
                    <a:gd name="connsiteY253" fmla="*/ 223002 h 1038862"/>
                    <a:gd name="connsiteX254" fmla="*/ 1958491 w 2259925"/>
                    <a:gd name="connsiteY254" fmla="*/ 217494 h 1038862"/>
                    <a:gd name="connsiteX255" fmla="*/ 1959882 w 2259925"/>
                    <a:gd name="connsiteY255" fmla="*/ 200970 h 1038862"/>
                    <a:gd name="connsiteX256" fmla="*/ 1986308 w 2259925"/>
                    <a:gd name="connsiteY256" fmla="*/ 169298 h 1038862"/>
                    <a:gd name="connsiteX257" fmla="*/ 2012734 w 2259925"/>
                    <a:gd name="connsiteY257" fmla="*/ 123855 h 1038862"/>
                    <a:gd name="connsiteX258" fmla="*/ 2026643 w 2259925"/>
                    <a:gd name="connsiteY258" fmla="*/ 116970 h 1038862"/>
                    <a:gd name="connsiteX259" fmla="*/ 1998723 w 2259925"/>
                    <a:gd name="connsiteY259" fmla="*/ 59433 h 1038862"/>
                    <a:gd name="connsiteX260" fmla="*/ 2043182 w 2259925"/>
                    <a:gd name="connsiteY260" fmla="*/ 74502 h 1038862"/>
                    <a:gd name="connsiteX261" fmla="*/ 2052907 w 2259925"/>
                    <a:gd name="connsiteY261" fmla="*/ 86831 h 1038862"/>
                    <a:gd name="connsiteX262" fmla="*/ 2043182 w 2259925"/>
                    <a:gd name="connsiteY262" fmla="*/ 100531 h 1038862"/>
                    <a:gd name="connsiteX263" fmla="*/ 2009838 w 2259925"/>
                    <a:gd name="connsiteY263" fmla="*/ 115600 h 1038862"/>
                    <a:gd name="connsiteX264" fmla="*/ 2004280 w 2259925"/>
                    <a:gd name="connsiteY264" fmla="*/ 116970 h 1038862"/>
                    <a:gd name="connsiteX265" fmla="*/ 1998723 w 2259925"/>
                    <a:gd name="connsiteY265" fmla="*/ 115600 h 1038862"/>
                    <a:gd name="connsiteX266" fmla="*/ 1990387 w 2259925"/>
                    <a:gd name="connsiteY266" fmla="*/ 106010 h 1038862"/>
                    <a:gd name="connsiteX267" fmla="*/ 1980661 w 2259925"/>
                    <a:gd name="connsiteY267" fmla="*/ 77242 h 1038862"/>
                    <a:gd name="connsiteX268" fmla="*/ 1984829 w 2259925"/>
                    <a:gd name="connsiteY268" fmla="*/ 63542 h 1038862"/>
                    <a:gd name="connsiteX269" fmla="*/ 1998723 w 2259925"/>
                    <a:gd name="connsiteY269" fmla="*/ 59433 h 1038862"/>
                    <a:gd name="connsiteX270" fmla="*/ 365788 w 2259925"/>
                    <a:gd name="connsiteY270" fmla="*/ 1938 h 1038862"/>
                    <a:gd name="connsiteX271" fmla="*/ 371303 w 2259925"/>
                    <a:gd name="connsiteY271" fmla="*/ 20020 h 1038862"/>
                    <a:gd name="connsiteX272" fmla="*/ 365788 w 2259925"/>
                    <a:gd name="connsiteY272" fmla="*/ 31147 h 1038862"/>
                    <a:gd name="connsiteX273" fmla="*/ 371303 w 2259925"/>
                    <a:gd name="connsiteY273" fmla="*/ 42274 h 1038862"/>
                    <a:gd name="connsiteX274" fmla="*/ 371303 w 2259925"/>
                    <a:gd name="connsiteY274" fmla="*/ 49228 h 1038862"/>
                    <a:gd name="connsiteX275" fmla="*/ 312019 w 2259925"/>
                    <a:gd name="connsiteY275" fmla="*/ 49228 h 1038862"/>
                    <a:gd name="connsiteX276" fmla="*/ 310641 w 2259925"/>
                    <a:gd name="connsiteY276" fmla="*/ 45056 h 1038862"/>
                    <a:gd name="connsiteX277" fmla="*/ 316155 w 2259925"/>
                    <a:gd name="connsiteY277" fmla="*/ 29756 h 1038862"/>
                    <a:gd name="connsiteX278" fmla="*/ 349244 w 2259925"/>
                    <a:gd name="connsiteY278" fmla="*/ 3329 h 1038862"/>
                    <a:gd name="connsiteX279" fmla="*/ 365788 w 2259925"/>
                    <a:gd name="connsiteY279" fmla="*/ 1938 h 1038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Lst>
                  <a:rect l="l" t="t" r="r" b="b"/>
                  <a:pathLst>
                    <a:path w="2259925" h="1038862">
                      <a:moveTo>
                        <a:pt x="1974262" y="960697"/>
                      </a:moveTo>
                      <a:cubicBezTo>
                        <a:pt x="1976913" y="962056"/>
                        <a:pt x="1987516" y="962056"/>
                        <a:pt x="1995469" y="963415"/>
                      </a:cubicBezTo>
                      <a:cubicBezTo>
                        <a:pt x="2000770" y="963415"/>
                        <a:pt x="2004747" y="967494"/>
                        <a:pt x="2006072" y="972931"/>
                      </a:cubicBezTo>
                      <a:cubicBezTo>
                        <a:pt x="2008723" y="978369"/>
                        <a:pt x="2007397" y="983806"/>
                        <a:pt x="2003421" y="987884"/>
                      </a:cubicBezTo>
                      <a:cubicBezTo>
                        <a:pt x="1983540" y="1008275"/>
                        <a:pt x="1983540" y="1008275"/>
                        <a:pt x="1983540" y="1008275"/>
                      </a:cubicBezTo>
                      <a:cubicBezTo>
                        <a:pt x="1980889" y="1010994"/>
                        <a:pt x="1976913" y="1012353"/>
                        <a:pt x="1972937" y="1012353"/>
                      </a:cubicBezTo>
                      <a:cubicBezTo>
                        <a:pt x="1971612" y="1012353"/>
                        <a:pt x="1970286" y="1012353"/>
                        <a:pt x="1968961" y="1010994"/>
                      </a:cubicBezTo>
                      <a:cubicBezTo>
                        <a:pt x="1964985" y="1009634"/>
                        <a:pt x="1961008" y="1005556"/>
                        <a:pt x="1959683" y="1000119"/>
                      </a:cubicBezTo>
                      <a:cubicBezTo>
                        <a:pt x="1955707" y="977009"/>
                        <a:pt x="1955707" y="977009"/>
                        <a:pt x="1955707" y="977009"/>
                      </a:cubicBezTo>
                      <a:cubicBezTo>
                        <a:pt x="1955707" y="971572"/>
                        <a:pt x="1957032" y="966134"/>
                        <a:pt x="1961008" y="963415"/>
                      </a:cubicBezTo>
                      <a:cubicBezTo>
                        <a:pt x="1964985" y="960697"/>
                        <a:pt x="1970286" y="959337"/>
                        <a:pt x="1974262" y="960697"/>
                      </a:cubicBezTo>
                      <a:close/>
                      <a:moveTo>
                        <a:pt x="2161818" y="954802"/>
                      </a:moveTo>
                      <a:cubicBezTo>
                        <a:pt x="2165852" y="956158"/>
                        <a:pt x="2168541" y="958869"/>
                        <a:pt x="2169886" y="962937"/>
                      </a:cubicBezTo>
                      <a:cubicBezTo>
                        <a:pt x="2173920" y="979207"/>
                        <a:pt x="2173920" y="979207"/>
                        <a:pt x="2173920" y="979207"/>
                      </a:cubicBezTo>
                      <a:cubicBezTo>
                        <a:pt x="2176609" y="984630"/>
                        <a:pt x="2173920" y="992765"/>
                        <a:pt x="2167197" y="995476"/>
                      </a:cubicBezTo>
                      <a:cubicBezTo>
                        <a:pt x="2074419" y="1037506"/>
                        <a:pt x="2074419" y="1037506"/>
                        <a:pt x="2074419" y="1037506"/>
                      </a:cubicBezTo>
                      <a:cubicBezTo>
                        <a:pt x="2073074" y="1038862"/>
                        <a:pt x="2070385" y="1038862"/>
                        <a:pt x="2069040" y="1038862"/>
                      </a:cubicBezTo>
                      <a:cubicBezTo>
                        <a:pt x="2063662" y="1038862"/>
                        <a:pt x="2059628" y="1036151"/>
                        <a:pt x="2056939" y="1032083"/>
                      </a:cubicBezTo>
                      <a:cubicBezTo>
                        <a:pt x="2052905" y="1025304"/>
                        <a:pt x="2055594" y="1017169"/>
                        <a:pt x="2060973" y="1013102"/>
                      </a:cubicBezTo>
                      <a:cubicBezTo>
                        <a:pt x="2149717" y="956158"/>
                        <a:pt x="2149717" y="956158"/>
                        <a:pt x="2149717" y="956158"/>
                      </a:cubicBezTo>
                      <a:cubicBezTo>
                        <a:pt x="2152406" y="953446"/>
                        <a:pt x="2157785" y="953446"/>
                        <a:pt x="2161818" y="954802"/>
                      </a:cubicBezTo>
                      <a:close/>
                      <a:moveTo>
                        <a:pt x="2226681" y="892949"/>
                      </a:moveTo>
                      <a:cubicBezTo>
                        <a:pt x="2232036" y="892949"/>
                        <a:pt x="2237392" y="897016"/>
                        <a:pt x="2238730" y="902439"/>
                      </a:cubicBezTo>
                      <a:cubicBezTo>
                        <a:pt x="2242747" y="917353"/>
                        <a:pt x="2242747" y="917353"/>
                        <a:pt x="2242747" y="917353"/>
                      </a:cubicBezTo>
                      <a:cubicBezTo>
                        <a:pt x="2248102" y="917353"/>
                        <a:pt x="2252119" y="921421"/>
                        <a:pt x="2254796" y="926844"/>
                      </a:cubicBezTo>
                      <a:cubicBezTo>
                        <a:pt x="2256135" y="932267"/>
                        <a:pt x="2254796" y="939046"/>
                        <a:pt x="2249441" y="943114"/>
                      </a:cubicBezTo>
                      <a:cubicBezTo>
                        <a:pt x="2205260" y="974298"/>
                        <a:pt x="2205260" y="974298"/>
                        <a:pt x="2205260" y="974298"/>
                      </a:cubicBezTo>
                      <a:cubicBezTo>
                        <a:pt x="2202582" y="975653"/>
                        <a:pt x="2199905" y="977009"/>
                        <a:pt x="2197227" y="977009"/>
                      </a:cubicBezTo>
                      <a:cubicBezTo>
                        <a:pt x="2194549" y="977009"/>
                        <a:pt x="2190533" y="975653"/>
                        <a:pt x="2189194" y="974298"/>
                      </a:cubicBezTo>
                      <a:cubicBezTo>
                        <a:pt x="2183839" y="970230"/>
                        <a:pt x="2182500" y="963451"/>
                        <a:pt x="2185178" y="956672"/>
                      </a:cubicBezTo>
                      <a:cubicBezTo>
                        <a:pt x="2213293" y="899728"/>
                        <a:pt x="2213293" y="899728"/>
                        <a:pt x="2213293" y="899728"/>
                      </a:cubicBezTo>
                      <a:cubicBezTo>
                        <a:pt x="2214632" y="894304"/>
                        <a:pt x="2221326" y="891593"/>
                        <a:pt x="2226681" y="892949"/>
                      </a:cubicBezTo>
                      <a:close/>
                      <a:moveTo>
                        <a:pt x="1932483" y="653021"/>
                      </a:moveTo>
                      <a:cubicBezTo>
                        <a:pt x="1984111" y="657093"/>
                        <a:pt x="1984111" y="657093"/>
                        <a:pt x="1984111" y="657093"/>
                      </a:cubicBezTo>
                      <a:cubicBezTo>
                        <a:pt x="1988187" y="658450"/>
                        <a:pt x="1992263" y="659807"/>
                        <a:pt x="1993621" y="663879"/>
                      </a:cubicBezTo>
                      <a:cubicBezTo>
                        <a:pt x="1996338" y="667951"/>
                        <a:pt x="1997697" y="672023"/>
                        <a:pt x="1996338" y="676095"/>
                      </a:cubicBezTo>
                      <a:cubicBezTo>
                        <a:pt x="1992263" y="685596"/>
                        <a:pt x="1992263" y="685596"/>
                        <a:pt x="1992263" y="685596"/>
                      </a:cubicBezTo>
                      <a:cubicBezTo>
                        <a:pt x="2011283" y="692382"/>
                        <a:pt x="2011283" y="692382"/>
                        <a:pt x="2011283" y="692382"/>
                      </a:cubicBezTo>
                      <a:cubicBezTo>
                        <a:pt x="2028946" y="659807"/>
                        <a:pt x="2028946" y="659807"/>
                        <a:pt x="2028946" y="659807"/>
                      </a:cubicBezTo>
                      <a:cubicBezTo>
                        <a:pt x="2031663" y="655735"/>
                        <a:pt x="2035739" y="654378"/>
                        <a:pt x="2039815" y="653021"/>
                      </a:cubicBezTo>
                      <a:cubicBezTo>
                        <a:pt x="2043890" y="653021"/>
                        <a:pt x="2047966" y="653021"/>
                        <a:pt x="2050684" y="657093"/>
                      </a:cubicBezTo>
                      <a:cubicBezTo>
                        <a:pt x="2073780" y="677452"/>
                        <a:pt x="2073780" y="677452"/>
                        <a:pt x="2073780" y="677452"/>
                      </a:cubicBezTo>
                      <a:cubicBezTo>
                        <a:pt x="2076498" y="678809"/>
                        <a:pt x="2077856" y="681524"/>
                        <a:pt x="2079215" y="684239"/>
                      </a:cubicBezTo>
                      <a:cubicBezTo>
                        <a:pt x="2088725" y="734459"/>
                        <a:pt x="2088725" y="734459"/>
                        <a:pt x="2088725" y="734459"/>
                      </a:cubicBezTo>
                      <a:cubicBezTo>
                        <a:pt x="2125408" y="791465"/>
                        <a:pt x="2125408" y="791465"/>
                        <a:pt x="2125408" y="791465"/>
                      </a:cubicBezTo>
                      <a:cubicBezTo>
                        <a:pt x="2128126" y="795537"/>
                        <a:pt x="2129484" y="800966"/>
                        <a:pt x="2126767" y="806396"/>
                      </a:cubicBezTo>
                      <a:cubicBezTo>
                        <a:pt x="2087367" y="883762"/>
                        <a:pt x="2087367" y="883762"/>
                        <a:pt x="2087367" y="883762"/>
                      </a:cubicBezTo>
                      <a:cubicBezTo>
                        <a:pt x="2086008" y="885119"/>
                        <a:pt x="2084649" y="886476"/>
                        <a:pt x="2083291" y="887834"/>
                      </a:cubicBezTo>
                      <a:cubicBezTo>
                        <a:pt x="2034380" y="929910"/>
                        <a:pt x="2034380" y="929910"/>
                        <a:pt x="2034380" y="929910"/>
                      </a:cubicBezTo>
                      <a:cubicBezTo>
                        <a:pt x="2033021" y="931268"/>
                        <a:pt x="2031663" y="931268"/>
                        <a:pt x="2028946" y="932625"/>
                      </a:cubicBezTo>
                      <a:cubicBezTo>
                        <a:pt x="1982752" y="947555"/>
                        <a:pt x="1982752" y="947555"/>
                        <a:pt x="1982752" y="947555"/>
                      </a:cubicBezTo>
                      <a:cubicBezTo>
                        <a:pt x="1981394" y="947555"/>
                        <a:pt x="1980035" y="947555"/>
                        <a:pt x="1978676" y="947555"/>
                      </a:cubicBezTo>
                      <a:cubicBezTo>
                        <a:pt x="1977318" y="947555"/>
                        <a:pt x="1974600" y="947555"/>
                        <a:pt x="1973242" y="946198"/>
                      </a:cubicBezTo>
                      <a:cubicBezTo>
                        <a:pt x="1946069" y="935340"/>
                        <a:pt x="1935200" y="928553"/>
                        <a:pt x="1933841" y="919052"/>
                      </a:cubicBezTo>
                      <a:cubicBezTo>
                        <a:pt x="1931124" y="914980"/>
                        <a:pt x="1924331" y="902764"/>
                        <a:pt x="1917538" y="891905"/>
                      </a:cubicBezTo>
                      <a:cubicBezTo>
                        <a:pt x="1883572" y="864759"/>
                        <a:pt x="1883572" y="864759"/>
                        <a:pt x="1883572" y="864759"/>
                      </a:cubicBezTo>
                      <a:cubicBezTo>
                        <a:pt x="1814282" y="900050"/>
                        <a:pt x="1814282" y="900050"/>
                        <a:pt x="1814282" y="900050"/>
                      </a:cubicBezTo>
                      <a:cubicBezTo>
                        <a:pt x="1812923" y="901407"/>
                        <a:pt x="1811565" y="901407"/>
                        <a:pt x="1808847" y="901407"/>
                      </a:cubicBezTo>
                      <a:cubicBezTo>
                        <a:pt x="1740916" y="905479"/>
                        <a:pt x="1740916" y="905479"/>
                        <a:pt x="1740916" y="905479"/>
                      </a:cubicBezTo>
                      <a:cubicBezTo>
                        <a:pt x="1735481" y="905479"/>
                        <a:pt x="1731405" y="902764"/>
                        <a:pt x="1728688" y="898692"/>
                      </a:cubicBezTo>
                      <a:cubicBezTo>
                        <a:pt x="1725971" y="894621"/>
                        <a:pt x="1725971" y="889191"/>
                        <a:pt x="1727330" y="885119"/>
                      </a:cubicBezTo>
                      <a:cubicBezTo>
                        <a:pt x="1736840" y="867474"/>
                        <a:pt x="1736840" y="867474"/>
                        <a:pt x="1736840" y="867474"/>
                      </a:cubicBezTo>
                      <a:cubicBezTo>
                        <a:pt x="1743633" y="762962"/>
                        <a:pt x="1743633" y="762962"/>
                        <a:pt x="1743633" y="762962"/>
                      </a:cubicBezTo>
                      <a:cubicBezTo>
                        <a:pt x="1743633" y="756176"/>
                        <a:pt x="1747709" y="752104"/>
                        <a:pt x="1754502" y="750746"/>
                      </a:cubicBezTo>
                      <a:cubicBezTo>
                        <a:pt x="1810206" y="735816"/>
                        <a:pt x="1810206" y="735816"/>
                        <a:pt x="1810206" y="735816"/>
                      </a:cubicBezTo>
                      <a:cubicBezTo>
                        <a:pt x="1827868" y="716814"/>
                        <a:pt x="1827868" y="716814"/>
                        <a:pt x="1827868" y="716814"/>
                      </a:cubicBezTo>
                      <a:cubicBezTo>
                        <a:pt x="1827868" y="716814"/>
                        <a:pt x="1827868" y="715457"/>
                        <a:pt x="1829227" y="715457"/>
                      </a:cubicBezTo>
                      <a:cubicBezTo>
                        <a:pt x="1882213" y="676095"/>
                        <a:pt x="1882213" y="676095"/>
                        <a:pt x="1882213" y="676095"/>
                      </a:cubicBezTo>
                      <a:cubicBezTo>
                        <a:pt x="1886289" y="672023"/>
                        <a:pt x="1891724" y="672023"/>
                        <a:pt x="1897158" y="674738"/>
                      </a:cubicBezTo>
                      <a:cubicBezTo>
                        <a:pt x="1909386" y="681524"/>
                        <a:pt x="1909386" y="681524"/>
                        <a:pt x="1909386" y="681524"/>
                      </a:cubicBezTo>
                      <a:cubicBezTo>
                        <a:pt x="1917538" y="661165"/>
                        <a:pt x="1917538" y="661165"/>
                        <a:pt x="1917538" y="661165"/>
                      </a:cubicBezTo>
                      <a:cubicBezTo>
                        <a:pt x="1920255" y="655735"/>
                        <a:pt x="1925689" y="653021"/>
                        <a:pt x="1932483" y="653021"/>
                      </a:cubicBezTo>
                      <a:close/>
                      <a:moveTo>
                        <a:pt x="1240163" y="639645"/>
                      </a:moveTo>
                      <a:cubicBezTo>
                        <a:pt x="1245456" y="640995"/>
                        <a:pt x="1248103" y="645045"/>
                        <a:pt x="1249426" y="650445"/>
                      </a:cubicBezTo>
                      <a:cubicBezTo>
                        <a:pt x="1254719" y="677444"/>
                        <a:pt x="1254719" y="677444"/>
                        <a:pt x="1254719" y="677444"/>
                      </a:cubicBezTo>
                      <a:cubicBezTo>
                        <a:pt x="1254719" y="680144"/>
                        <a:pt x="1254719" y="681494"/>
                        <a:pt x="1253396" y="684194"/>
                      </a:cubicBezTo>
                      <a:cubicBezTo>
                        <a:pt x="1220314" y="790841"/>
                        <a:pt x="1220314" y="790841"/>
                        <a:pt x="1220314" y="790841"/>
                      </a:cubicBezTo>
                      <a:cubicBezTo>
                        <a:pt x="1218990" y="794890"/>
                        <a:pt x="1216344" y="798940"/>
                        <a:pt x="1212374" y="800290"/>
                      </a:cubicBezTo>
                      <a:cubicBezTo>
                        <a:pt x="1209727" y="800290"/>
                        <a:pt x="1208404" y="800290"/>
                        <a:pt x="1207081" y="800290"/>
                      </a:cubicBezTo>
                      <a:cubicBezTo>
                        <a:pt x="1204434" y="800290"/>
                        <a:pt x="1201788" y="800290"/>
                        <a:pt x="1200464" y="798940"/>
                      </a:cubicBezTo>
                      <a:cubicBezTo>
                        <a:pt x="1171352" y="780041"/>
                        <a:pt x="1171352" y="780041"/>
                        <a:pt x="1171352" y="780041"/>
                      </a:cubicBezTo>
                      <a:cubicBezTo>
                        <a:pt x="1166059" y="777341"/>
                        <a:pt x="1163412" y="769241"/>
                        <a:pt x="1167382" y="762491"/>
                      </a:cubicBezTo>
                      <a:cubicBezTo>
                        <a:pt x="1173998" y="747642"/>
                        <a:pt x="1173998" y="747642"/>
                        <a:pt x="1173998" y="747642"/>
                      </a:cubicBezTo>
                      <a:cubicBezTo>
                        <a:pt x="1177968" y="708493"/>
                        <a:pt x="1177968" y="708493"/>
                        <a:pt x="1177968" y="708493"/>
                      </a:cubicBezTo>
                      <a:cubicBezTo>
                        <a:pt x="1177968" y="707143"/>
                        <a:pt x="1179292" y="704443"/>
                        <a:pt x="1180615" y="703093"/>
                      </a:cubicBezTo>
                      <a:cubicBezTo>
                        <a:pt x="1193848" y="681494"/>
                        <a:pt x="1193848" y="681494"/>
                        <a:pt x="1193848" y="681494"/>
                      </a:cubicBezTo>
                      <a:cubicBezTo>
                        <a:pt x="1195171" y="680144"/>
                        <a:pt x="1195171" y="680144"/>
                        <a:pt x="1195171" y="680144"/>
                      </a:cubicBezTo>
                      <a:cubicBezTo>
                        <a:pt x="1225607" y="643695"/>
                        <a:pt x="1225607" y="643695"/>
                        <a:pt x="1225607" y="643695"/>
                      </a:cubicBezTo>
                      <a:cubicBezTo>
                        <a:pt x="1229577" y="639645"/>
                        <a:pt x="1234870" y="638295"/>
                        <a:pt x="1240163" y="639645"/>
                      </a:cubicBezTo>
                      <a:close/>
                      <a:moveTo>
                        <a:pt x="1873160" y="595523"/>
                      </a:moveTo>
                      <a:cubicBezTo>
                        <a:pt x="1892106" y="598340"/>
                        <a:pt x="1892106" y="598340"/>
                        <a:pt x="1892106" y="598340"/>
                      </a:cubicBezTo>
                      <a:cubicBezTo>
                        <a:pt x="1900226" y="598340"/>
                        <a:pt x="1905639" y="606793"/>
                        <a:pt x="1904286" y="613836"/>
                      </a:cubicBezTo>
                      <a:cubicBezTo>
                        <a:pt x="1904286" y="620879"/>
                        <a:pt x="1897519" y="626514"/>
                        <a:pt x="1890753" y="626514"/>
                      </a:cubicBezTo>
                      <a:cubicBezTo>
                        <a:pt x="1890753" y="626514"/>
                        <a:pt x="1889399" y="626514"/>
                        <a:pt x="1889399" y="626514"/>
                      </a:cubicBezTo>
                      <a:cubicBezTo>
                        <a:pt x="1869100" y="623697"/>
                        <a:pt x="1869100" y="623697"/>
                        <a:pt x="1869100" y="623697"/>
                      </a:cubicBezTo>
                      <a:cubicBezTo>
                        <a:pt x="1860980" y="622288"/>
                        <a:pt x="1855567" y="615245"/>
                        <a:pt x="1856920" y="608201"/>
                      </a:cubicBezTo>
                      <a:cubicBezTo>
                        <a:pt x="1858273" y="599749"/>
                        <a:pt x="1865040" y="594114"/>
                        <a:pt x="1873160" y="595523"/>
                      </a:cubicBezTo>
                      <a:close/>
                      <a:moveTo>
                        <a:pt x="1786237" y="576258"/>
                      </a:moveTo>
                      <a:cubicBezTo>
                        <a:pt x="1843331" y="590064"/>
                        <a:pt x="1843331" y="590064"/>
                        <a:pt x="1843331" y="590064"/>
                      </a:cubicBezTo>
                      <a:cubicBezTo>
                        <a:pt x="1851488" y="591445"/>
                        <a:pt x="1855566" y="599729"/>
                        <a:pt x="1854206" y="606632"/>
                      </a:cubicBezTo>
                      <a:cubicBezTo>
                        <a:pt x="1852847" y="613535"/>
                        <a:pt x="1846050" y="617677"/>
                        <a:pt x="1840613" y="617677"/>
                      </a:cubicBezTo>
                      <a:cubicBezTo>
                        <a:pt x="1839253" y="617677"/>
                        <a:pt x="1837894" y="617677"/>
                        <a:pt x="1836534" y="617677"/>
                      </a:cubicBezTo>
                      <a:cubicBezTo>
                        <a:pt x="1779440" y="603871"/>
                        <a:pt x="1779440" y="603871"/>
                        <a:pt x="1779440" y="603871"/>
                      </a:cubicBezTo>
                      <a:cubicBezTo>
                        <a:pt x="1771284" y="601109"/>
                        <a:pt x="1767206" y="594206"/>
                        <a:pt x="1768565" y="585922"/>
                      </a:cubicBezTo>
                      <a:cubicBezTo>
                        <a:pt x="1771284" y="579019"/>
                        <a:pt x="1778081" y="573496"/>
                        <a:pt x="1786237" y="576258"/>
                      </a:cubicBezTo>
                      <a:close/>
                      <a:moveTo>
                        <a:pt x="2161884" y="536749"/>
                      </a:moveTo>
                      <a:cubicBezTo>
                        <a:pt x="2165522" y="536578"/>
                        <a:pt x="2169334" y="537948"/>
                        <a:pt x="2172106" y="540687"/>
                      </a:cubicBezTo>
                      <a:cubicBezTo>
                        <a:pt x="2187353" y="553017"/>
                        <a:pt x="2187353" y="553017"/>
                        <a:pt x="2187353" y="553017"/>
                      </a:cubicBezTo>
                      <a:cubicBezTo>
                        <a:pt x="2192897" y="557127"/>
                        <a:pt x="2194283" y="563976"/>
                        <a:pt x="2190125" y="570826"/>
                      </a:cubicBezTo>
                      <a:lnTo>
                        <a:pt x="2186633" y="577154"/>
                      </a:lnTo>
                      <a:lnTo>
                        <a:pt x="2196384" y="571875"/>
                      </a:lnTo>
                      <a:cubicBezTo>
                        <a:pt x="2199983" y="571544"/>
                        <a:pt x="2203753" y="572536"/>
                        <a:pt x="2207181" y="574519"/>
                      </a:cubicBezTo>
                      <a:cubicBezTo>
                        <a:pt x="2253799" y="611547"/>
                        <a:pt x="2253799" y="611547"/>
                        <a:pt x="2253799" y="611547"/>
                      </a:cubicBezTo>
                      <a:cubicBezTo>
                        <a:pt x="2260655" y="615514"/>
                        <a:pt x="2262026" y="624771"/>
                        <a:pt x="2256542" y="630061"/>
                      </a:cubicBezTo>
                      <a:cubicBezTo>
                        <a:pt x="2253799" y="634028"/>
                        <a:pt x="2249686" y="635350"/>
                        <a:pt x="2245573" y="635350"/>
                      </a:cubicBezTo>
                      <a:cubicBezTo>
                        <a:pt x="2242830" y="635350"/>
                        <a:pt x="2240088" y="634028"/>
                        <a:pt x="2237346" y="632705"/>
                      </a:cubicBezTo>
                      <a:cubicBezTo>
                        <a:pt x="2189357" y="595678"/>
                        <a:pt x="2189357" y="595678"/>
                        <a:pt x="2189357" y="595678"/>
                      </a:cubicBezTo>
                      <a:cubicBezTo>
                        <a:pt x="2186614" y="593695"/>
                        <a:pt x="2184900" y="590388"/>
                        <a:pt x="2184386" y="586917"/>
                      </a:cubicBezTo>
                      <a:lnTo>
                        <a:pt x="2186605" y="577204"/>
                      </a:lnTo>
                      <a:lnTo>
                        <a:pt x="2182848" y="584012"/>
                      </a:lnTo>
                      <a:cubicBezTo>
                        <a:pt x="2181808" y="585896"/>
                        <a:pt x="2181808" y="585896"/>
                        <a:pt x="2181808" y="585896"/>
                      </a:cubicBezTo>
                      <a:cubicBezTo>
                        <a:pt x="2179036" y="591375"/>
                        <a:pt x="2173492" y="594115"/>
                        <a:pt x="2169334" y="594115"/>
                      </a:cubicBezTo>
                      <a:cubicBezTo>
                        <a:pt x="2166562" y="594115"/>
                        <a:pt x="2163790" y="592745"/>
                        <a:pt x="2162404" y="591375"/>
                      </a:cubicBezTo>
                      <a:cubicBezTo>
                        <a:pt x="2155473" y="588636"/>
                        <a:pt x="2152701" y="579046"/>
                        <a:pt x="2156859" y="572196"/>
                      </a:cubicBezTo>
                      <a:cubicBezTo>
                        <a:pt x="2159631" y="566716"/>
                        <a:pt x="2159631" y="566716"/>
                        <a:pt x="2159631" y="566716"/>
                      </a:cubicBezTo>
                      <a:cubicBezTo>
                        <a:pt x="2154087" y="561236"/>
                        <a:pt x="2154087" y="561236"/>
                        <a:pt x="2154087" y="561236"/>
                      </a:cubicBezTo>
                      <a:cubicBezTo>
                        <a:pt x="2147157" y="555757"/>
                        <a:pt x="2147157" y="547537"/>
                        <a:pt x="2152701" y="542057"/>
                      </a:cubicBezTo>
                      <a:cubicBezTo>
                        <a:pt x="2154780" y="538633"/>
                        <a:pt x="2158245" y="536920"/>
                        <a:pt x="2161884" y="536749"/>
                      </a:cubicBezTo>
                      <a:close/>
                      <a:moveTo>
                        <a:pt x="2000032" y="518887"/>
                      </a:moveTo>
                      <a:cubicBezTo>
                        <a:pt x="2005514" y="517535"/>
                        <a:pt x="2010995" y="518887"/>
                        <a:pt x="2013736" y="522945"/>
                      </a:cubicBezTo>
                      <a:cubicBezTo>
                        <a:pt x="2024700" y="537822"/>
                        <a:pt x="2024700" y="537822"/>
                        <a:pt x="2024700" y="537822"/>
                      </a:cubicBezTo>
                      <a:cubicBezTo>
                        <a:pt x="2039774" y="531059"/>
                        <a:pt x="2039774" y="531059"/>
                        <a:pt x="2039774" y="531059"/>
                      </a:cubicBezTo>
                      <a:cubicBezTo>
                        <a:pt x="2043885" y="529707"/>
                        <a:pt x="2047997" y="529707"/>
                        <a:pt x="2052108" y="531059"/>
                      </a:cubicBezTo>
                      <a:cubicBezTo>
                        <a:pt x="2128851" y="570281"/>
                        <a:pt x="2128851" y="570281"/>
                        <a:pt x="2128851" y="570281"/>
                      </a:cubicBezTo>
                      <a:cubicBezTo>
                        <a:pt x="2130221" y="570281"/>
                        <a:pt x="2131592" y="571634"/>
                        <a:pt x="2132962" y="574339"/>
                      </a:cubicBezTo>
                      <a:cubicBezTo>
                        <a:pt x="2175445" y="628437"/>
                        <a:pt x="2175445" y="628437"/>
                        <a:pt x="2175445" y="628437"/>
                      </a:cubicBezTo>
                      <a:cubicBezTo>
                        <a:pt x="2179556" y="633847"/>
                        <a:pt x="2178185" y="640609"/>
                        <a:pt x="2174074" y="646019"/>
                      </a:cubicBezTo>
                      <a:cubicBezTo>
                        <a:pt x="2171333" y="648724"/>
                        <a:pt x="2167222" y="650076"/>
                        <a:pt x="2163111" y="650076"/>
                      </a:cubicBezTo>
                      <a:cubicBezTo>
                        <a:pt x="2160370" y="650076"/>
                        <a:pt x="2157629" y="650076"/>
                        <a:pt x="2156259" y="647371"/>
                      </a:cubicBezTo>
                      <a:cubicBezTo>
                        <a:pt x="2104183" y="613560"/>
                        <a:pt x="2104183" y="613560"/>
                        <a:pt x="2104183" y="613560"/>
                      </a:cubicBezTo>
                      <a:cubicBezTo>
                        <a:pt x="2093220" y="624380"/>
                        <a:pt x="2093220" y="624380"/>
                        <a:pt x="2093220" y="624380"/>
                      </a:cubicBezTo>
                      <a:cubicBezTo>
                        <a:pt x="2089109" y="628437"/>
                        <a:pt x="2082257" y="629789"/>
                        <a:pt x="2076775" y="627084"/>
                      </a:cubicBezTo>
                      <a:cubicBezTo>
                        <a:pt x="2038404" y="608150"/>
                        <a:pt x="2038404" y="608150"/>
                        <a:pt x="2038404" y="608150"/>
                      </a:cubicBezTo>
                      <a:cubicBezTo>
                        <a:pt x="2032922" y="605445"/>
                        <a:pt x="2028811" y="598683"/>
                        <a:pt x="2030181" y="593273"/>
                      </a:cubicBezTo>
                      <a:cubicBezTo>
                        <a:pt x="2031552" y="589216"/>
                        <a:pt x="2031552" y="589216"/>
                        <a:pt x="2031552" y="589216"/>
                      </a:cubicBezTo>
                      <a:cubicBezTo>
                        <a:pt x="1991810" y="572986"/>
                        <a:pt x="1991810" y="572986"/>
                        <a:pt x="1991810" y="572986"/>
                      </a:cubicBezTo>
                      <a:cubicBezTo>
                        <a:pt x="1984958" y="570281"/>
                        <a:pt x="1982217" y="563518"/>
                        <a:pt x="1983587" y="556756"/>
                      </a:cubicBezTo>
                      <a:cubicBezTo>
                        <a:pt x="1989069" y="529707"/>
                        <a:pt x="1989069" y="529707"/>
                        <a:pt x="1989069" y="529707"/>
                      </a:cubicBezTo>
                      <a:cubicBezTo>
                        <a:pt x="1990439" y="524297"/>
                        <a:pt x="1994551" y="520240"/>
                        <a:pt x="2000032" y="518887"/>
                      </a:cubicBezTo>
                      <a:close/>
                      <a:moveTo>
                        <a:pt x="1925562" y="502808"/>
                      </a:moveTo>
                      <a:cubicBezTo>
                        <a:pt x="1947738" y="502808"/>
                        <a:pt x="1947738" y="502808"/>
                        <a:pt x="1947738" y="502808"/>
                      </a:cubicBezTo>
                      <a:cubicBezTo>
                        <a:pt x="1954669" y="502808"/>
                        <a:pt x="1961599" y="509626"/>
                        <a:pt x="1961599" y="516444"/>
                      </a:cubicBezTo>
                      <a:cubicBezTo>
                        <a:pt x="1961599" y="524626"/>
                        <a:pt x="1954669" y="531444"/>
                        <a:pt x="1947738" y="531444"/>
                      </a:cubicBezTo>
                      <a:cubicBezTo>
                        <a:pt x="1935264" y="531444"/>
                        <a:pt x="1935264" y="531444"/>
                        <a:pt x="1935264" y="531444"/>
                      </a:cubicBezTo>
                      <a:cubicBezTo>
                        <a:pt x="1920018" y="568261"/>
                        <a:pt x="1920018" y="568261"/>
                        <a:pt x="1920018" y="568261"/>
                      </a:cubicBezTo>
                      <a:cubicBezTo>
                        <a:pt x="1917246" y="573716"/>
                        <a:pt x="1911701" y="576443"/>
                        <a:pt x="1906157" y="576443"/>
                      </a:cubicBezTo>
                      <a:cubicBezTo>
                        <a:pt x="1904771" y="576443"/>
                        <a:pt x="1903385" y="576443"/>
                        <a:pt x="1900613" y="575080"/>
                      </a:cubicBezTo>
                      <a:cubicBezTo>
                        <a:pt x="1893683" y="572352"/>
                        <a:pt x="1890911" y="564170"/>
                        <a:pt x="1893683" y="557352"/>
                      </a:cubicBezTo>
                      <a:cubicBezTo>
                        <a:pt x="1911701" y="510989"/>
                        <a:pt x="1911701" y="510989"/>
                        <a:pt x="1911701" y="510989"/>
                      </a:cubicBezTo>
                      <a:cubicBezTo>
                        <a:pt x="1914474" y="506899"/>
                        <a:pt x="1920018" y="502808"/>
                        <a:pt x="1925562" y="502808"/>
                      </a:cubicBezTo>
                      <a:close/>
                      <a:moveTo>
                        <a:pt x="1690287" y="469187"/>
                      </a:moveTo>
                      <a:cubicBezTo>
                        <a:pt x="1693686" y="469531"/>
                        <a:pt x="1696744" y="470908"/>
                        <a:pt x="1698783" y="472973"/>
                      </a:cubicBezTo>
                      <a:cubicBezTo>
                        <a:pt x="1757237" y="534922"/>
                        <a:pt x="1757237" y="534922"/>
                        <a:pt x="1757237" y="534922"/>
                      </a:cubicBezTo>
                      <a:cubicBezTo>
                        <a:pt x="1759956" y="539052"/>
                        <a:pt x="1761315" y="543182"/>
                        <a:pt x="1761315" y="547311"/>
                      </a:cubicBezTo>
                      <a:cubicBezTo>
                        <a:pt x="1754518" y="583104"/>
                        <a:pt x="1754518" y="583104"/>
                        <a:pt x="1754518" y="583104"/>
                      </a:cubicBezTo>
                      <a:cubicBezTo>
                        <a:pt x="1753159" y="588611"/>
                        <a:pt x="1749081" y="592741"/>
                        <a:pt x="1743643" y="594117"/>
                      </a:cubicBezTo>
                      <a:cubicBezTo>
                        <a:pt x="1742284" y="594117"/>
                        <a:pt x="1740924" y="594117"/>
                        <a:pt x="1740924" y="594117"/>
                      </a:cubicBezTo>
                      <a:cubicBezTo>
                        <a:pt x="1736846" y="594117"/>
                        <a:pt x="1732768" y="592741"/>
                        <a:pt x="1730049" y="589987"/>
                      </a:cubicBezTo>
                      <a:cubicBezTo>
                        <a:pt x="1713737" y="572091"/>
                        <a:pt x="1713737" y="572091"/>
                        <a:pt x="1713737" y="572091"/>
                      </a:cubicBezTo>
                      <a:cubicBezTo>
                        <a:pt x="1712377" y="570714"/>
                        <a:pt x="1711018" y="569338"/>
                        <a:pt x="1709659" y="566584"/>
                      </a:cubicBezTo>
                      <a:cubicBezTo>
                        <a:pt x="1705580" y="551441"/>
                        <a:pt x="1698783" y="528038"/>
                        <a:pt x="1697424" y="522532"/>
                      </a:cubicBezTo>
                      <a:cubicBezTo>
                        <a:pt x="1694705" y="518402"/>
                        <a:pt x="1685190" y="503259"/>
                        <a:pt x="1677033" y="490869"/>
                      </a:cubicBezTo>
                      <a:cubicBezTo>
                        <a:pt x="1672955" y="485363"/>
                        <a:pt x="1674315" y="477103"/>
                        <a:pt x="1679752" y="471596"/>
                      </a:cubicBezTo>
                      <a:cubicBezTo>
                        <a:pt x="1683151" y="469531"/>
                        <a:pt x="1686889" y="468843"/>
                        <a:pt x="1690287" y="469187"/>
                      </a:cubicBezTo>
                      <a:close/>
                      <a:moveTo>
                        <a:pt x="1876320" y="438012"/>
                      </a:moveTo>
                      <a:cubicBezTo>
                        <a:pt x="1883091" y="438012"/>
                        <a:pt x="1887154" y="439390"/>
                        <a:pt x="1907467" y="468343"/>
                      </a:cubicBezTo>
                      <a:cubicBezTo>
                        <a:pt x="1910175" y="471100"/>
                        <a:pt x="1911529" y="476615"/>
                        <a:pt x="1910175" y="480751"/>
                      </a:cubicBezTo>
                      <a:cubicBezTo>
                        <a:pt x="1884445" y="557957"/>
                        <a:pt x="1884445" y="557957"/>
                        <a:pt x="1884445" y="557957"/>
                      </a:cubicBezTo>
                      <a:cubicBezTo>
                        <a:pt x="1883091" y="563471"/>
                        <a:pt x="1877675" y="567607"/>
                        <a:pt x="1870904" y="567607"/>
                      </a:cubicBezTo>
                      <a:cubicBezTo>
                        <a:pt x="1870904" y="567607"/>
                        <a:pt x="1869549" y="567607"/>
                        <a:pt x="1868195" y="567607"/>
                      </a:cubicBezTo>
                      <a:cubicBezTo>
                        <a:pt x="1815382" y="552442"/>
                        <a:pt x="1815382" y="552442"/>
                        <a:pt x="1815382" y="552442"/>
                      </a:cubicBezTo>
                      <a:cubicBezTo>
                        <a:pt x="1809965" y="552442"/>
                        <a:pt x="1807257" y="548306"/>
                        <a:pt x="1805903" y="544170"/>
                      </a:cubicBezTo>
                      <a:cubicBezTo>
                        <a:pt x="1795069" y="515218"/>
                        <a:pt x="1795069" y="515218"/>
                        <a:pt x="1795069" y="515218"/>
                      </a:cubicBezTo>
                      <a:cubicBezTo>
                        <a:pt x="1793715" y="511082"/>
                        <a:pt x="1793715" y="506946"/>
                        <a:pt x="1795069" y="504188"/>
                      </a:cubicBezTo>
                      <a:cubicBezTo>
                        <a:pt x="1796423" y="500052"/>
                        <a:pt x="1799132" y="497295"/>
                        <a:pt x="1803194" y="495916"/>
                      </a:cubicBezTo>
                      <a:cubicBezTo>
                        <a:pt x="1811320" y="493159"/>
                        <a:pt x="1820799" y="490402"/>
                        <a:pt x="1824861" y="487644"/>
                      </a:cubicBezTo>
                      <a:cubicBezTo>
                        <a:pt x="1828924" y="482130"/>
                        <a:pt x="1838403" y="471100"/>
                        <a:pt x="1843820" y="465585"/>
                      </a:cubicBezTo>
                      <a:cubicBezTo>
                        <a:pt x="1865487" y="439390"/>
                        <a:pt x="1869549" y="438012"/>
                        <a:pt x="1876320" y="438012"/>
                      </a:cubicBezTo>
                      <a:close/>
                      <a:moveTo>
                        <a:pt x="2043368" y="420340"/>
                      </a:moveTo>
                      <a:cubicBezTo>
                        <a:pt x="2051784" y="420340"/>
                        <a:pt x="2058796" y="427137"/>
                        <a:pt x="2058796" y="433934"/>
                      </a:cubicBezTo>
                      <a:cubicBezTo>
                        <a:pt x="2058796" y="442090"/>
                        <a:pt x="2058796" y="442090"/>
                        <a:pt x="2058796" y="442090"/>
                      </a:cubicBezTo>
                      <a:cubicBezTo>
                        <a:pt x="2058796" y="450246"/>
                        <a:pt x="2051784" y="455684"/>
                        <a:pt x="2043368" y="455684"/>
                      </a:cubicBezTo>
                      <a:cubicBezTo>
                        <a:pt x="2036356" y="455684"/>
                        <a:pt x="2029343" y="450246"/>
                        <a:pt x="2029343" y="442090"/>
                      </a:cubicBezTo>
                      <a:cubicBezTo>
                        <a:pt x="2029343" y="433934"/>
                        <a:pt x="2029343" y="433934"/>
                        <a:pt x="2029343" y="433934"/>
                      </a:cubicBezTo>
                      <a:cubicBezTo>
                        <a:pt x="2029343" y="427137"/>
                        <a:pt x="2036356" y="420340"/>
                        <a:pt x="2043368" y="420340"/>
                      </a:cubicBezTo>
                      <a:close/>
                      <a:moveTo>
                        <a:pt x="1953568" y="411331"/>
                      </a:moveTo>
                      <a:cubicBezTo>
                        <a:pt x="1958923" y="408559"/>
                        <a:pt x="1964278" y="408559"/>
                        <a:pt x="1969633" y="412717"/>
                      </a:cubicBezTo>
                      <a:cubicBezTo>
                        <a:pt x="1973650" y="415489"/>
                        <a:pt x="1976327" y="422419"/>
                        <a:pt x="1974988" y="427963"/>
                      </a:cubicBezTo>
                      <a:cubicBezTo>
                        <a:pt x="1962939" y="469545"/>
                        <a:pt x="1962939" y="469545"/>
                        <a:pt x="1962939" y="469545"/>
                      </a:cubicBezTo>
                      <a:cubicBezTo>
                        <a:pt x="1961600" y="473703"/>
                        <a:pt x="1957584" y="477861"/>
                        <a:pt x="1952229" y="479247"/>
                      </a:cubicBezTo>
                      <a:cubicBezTo>
                        <a:pt x="1952229" y="479247"/>
                        <a:pt x="1950890" y="479247"/>
                        <a:pt x="1949551" y="479247"/>
                      </a:cubicBezTo>
                      <a:cubicBezTo>
                        <a:pt x="1945535" y="479247"/>
                        <a:pt x="1941518" y="477861"/>
                        <a:pt x="1938841" y="475089"/>
                      </a:cubicBezTo>
                      <a:cubicBezTo>
                        <a:pt x="1921437" y="454298"/>
                        <a:pt x="1921437" y="454298"/>
                        <a:pt x="1921437" y="454298"/>
                      </a:cubicBezTo>
                      <a:cubicBezTo>
                        <a:pt x="1918759" y="451526"/>
                        <a:pt x="1917420" y="447368"/>
                        <a:pt x="1917420" y="443210"/>
                      </a:cubicBezTo>
                      <a:cubicBezTo>
                        <a:pt x="1918759" y="439052"/>
                        <a:pt x="1920098" y="434893"/>
                        <a:pt x="1924114" y="432121"/>
                      </a:cubicBezTo>
                      <a:cubicBezTo>
                        <a:pt x="1953568" y="411331"/>
                        <a:pt x="1953568" y="411331"/>
                        <a:pt x="1953568" y="411331"/>
                      </a:cubicBezTo>
                      <a:close/>
                      <a:moveTo>
                        <a:pt x="1905534" y="398157"/>
                      </a:moveTo>
                      <a:cubicBezTo>
                        <a:pt x="1909158" y="397812"/>
                        <a:pt x="1912955" y="398848"/>
                        <a:pt x="1916407" y="400919"/>
                      </a:cubicBezTo>
                      <a:cubicBezTo>
                        <a:pt x="1921929" y="406441"/>
                        <a:pt x="1923310" y="414725"/>
                        <a:pt x="1917788" y="421629"/>
                      </a:cubicBezTo>
                      <a:cubicBezTo>
                        <a:pt x="1906742" y="435435"/>
                        <a:pt x="1906742" y="435435"/>
                        <a:pt x="1906742" y="435435"/>
                      </a:cubicBezTo>
                      <a:cubicBezTo>
                        <a:pt x="1903981" y="438196"/>
                        <a:pt x="1899839" y="440958"/>
                        <a:pt x="1895697" y="440958"/>
                      </a:cubicBezTo>
                      <a:cubicBezTo>
                        <a:pt x="1892936" y="440958"/>
                        <a:pt x="1888794" y="439577"/>
                        <a:pt x="1887413" y="436816"/>
                      </a:cubicBezTo>
                      <a:cubicBezTo>
                        <a:pt x="1880510" y="432674"/>
                        <a:pt x="1879129" y="423009"/>
                        <a:pt x="1884652" y="417487"/>
                      </a:cubicBezTo>
                      <a:cubicBezTo>
                        <a:pt x="1895697" y="403680"/>
                        <a:pt x="1895697" y="403680"/>
                        <a:pt x="1895697" y="403680"/>
                      </a:cubicBezTo>
                      <a:cubicBezTo>
                        <a:pt x="1898458" y="400229"/>
                        <a:pt x="1901910" y="398503"/>
                        <a:pt x="1905534" y="398157"/>
                      </a:cubicBezTo>
                      <a:close/>
                      <a:moveTo>
                        <a:pt x="225483" y="352344"/>
                      </a:moveTo>
                      <a:cubicBezTo>
                        <a:pt x="233337" y="349651"/>
                        <a:pt x="239883" y="353691"/>
                        <a:pt x="242501" y="361769"/>
                      </a:cubicBezTo>
                      <a:cubicBezTo>
                        <a:pt x="249046" y="379273"/>
                        <a:pt x="249046" y="379273"/>
                        <a:pt x="249046" y="379273"/>
                      </a:cubicBezTo>
                      <a:cubicBezTo>
                        <a:pt x="250355" y="386006"/>
                        <a:pt x="246428" y="394084"/>
                        <a:pt x="239883" y="396777"/>
                      </a:cubicBezTo>
                      <a:cubicBezTo>
                        <a:pt x="238574" y="396777"/>
                        <a:pt x="237265" y="396777"/>
                        <a:pt x="235956" y="396777"/>
                      </a:cubicBezTo>
                      <a:cubicBezTo>
                        <a:pt x="229410" y="396777"/>
                        <a:pt x="224174" y="394084"/>
                        <a:pt x="222865" y="387352"/>
                      </a:cubicBezTo>
                      <a:cubicBezTo>
                        <a:pt x="217629" y="369848"/>
                        <a:pt x="217629" y="369848"/>
                        <a:pt x="217629" y="369848"/>
                      </a:cubicBezTo>
                      <a:cubicBezTo>
                        <a:pt x="215011" y="363116"/>
                        <a:pt x="218938" y="355037"/>
                        <a:pt x="225483" y="352344"/>
                      </a:cubicBezTo>
                      <a:close/>
                      <a:moveTo>
                        <a:pt x="161487" y="315725"/>
                      </a:moveTo>
                      <a:cubicBezTo>
                        <a:pt x="209019" y="322816"/>
                        <a:pt x="209019" y="322816"/>
                        <a:pt x="209019" y="322816"/>
                      </a:cubicBezTo>
                      <a:cubicBezTo>
                        <a:pt x="215621" y="324234"/>
                        <a:pt x="220902" y="331325"/>
                        <a:pt x="219582" y="339834"/>
                      </a:cubicBezTo>
                      <a:cubicBezTo>
                        <a:pt x="219582" y="346925"/>
                        <a:pt x="212980" y="352597"/>
                        <a:pt x="206378" y="352597"/>
                      </a:cubicBezTo>
                      <a:cubicBezTo>
                        <a:pt x="206378" y="352597"/>
                        <a:pt x="205058" y="352597"/>
                        <a:pt x="205058" y="352597"/>
                      </a:cubicBezTo>
                      <a:cubicBezTo>
                        <a:pt x="157526" y="344088"/>
                        <a:pt x="157526" y="344088"/>
                        <a:pt x="157526" y="344088"/>
                      </a:cubicBezTo>
                      <a:cubicBezTo>
                        <a:pt x="149604" y="344088"/>
                        <a:pt x="144323" y="335579"/>
                        <a:pt x="145643" y="328489"/>
                      </a:cubicBezTo>
                      <a:cubicBezTo>
                        <a:pt x="146964" y="319980"/>
                        <a:pt x="153565" y="314307"/>
                        <a:pt x="161487" y="315725"/>
                      </a:cubicBezTo>
                      <a:close/>
                      <a:moveTo>
                        <a:pt x="13723" y="287800"/>
                      </a:moveTo>
                      <a:cubicBezTo>
                        <a:pt x="56263" y="287800"/>
                        <a:pt x="56263" y="287800"/>
                        <a:pt x="56263" y="287800"/>
                      </a:cubicBezTo>
                      <a:cubicBezTo>
                        <a:pt x="57635" y="287800"/>
                        <a:pt x="60380" y="287800"/>
                        <a:pt x="63124" y="289165"/>
                      </a:cubicBezTo>
                      <a:cubicBezTo>
                        <a:pt x="82336" y="300085"/>
                        <a:pt x="82336" y="300085"/>
                        <a:pt x="82336" y="300085"/>
                      </a:cubicBezTo>
                      <a:cubicBezTo>
                        <a:pt x="111154" y="311004"/>
                        <a:pt x="111154" y="311004"/>
                        <a:pt x="111154" y="311004"/>
                      </a:cubicBezTo>
                      <a:cubicBezTo>
                        <a:pt x="116643" y="313734"/>
                        <a:pt x="120760" y="320558"/>
                        <a:pt x="119388" y="326018"/>
                      </a:cubicBezTo>
                      <a:cubicBezTo>
                        <a:pt x="118015" y="332843"/>
                        <a:pt x="113899" y="338303"/>
                        <a:pt x="107037" y="338303"/>
                      </a:cubicBezTo>
                      <a:cubicBezTo>
                        <a:pt x="53519" y="343762"/>
                        <a:pt x="53519" y="343762"/>
                        <a:pt x="53519" y="343762"/>
                      </a:cubicBezTo>
                      <a:cubicBezTo>
                        <a:pt x="53519" y="343762"/>
                        <a:pt x="52146" y="343762"/>
                        <a:pt x="52146" y="343762"/>
                      </a:cubicBezTo>
                      <a:cubicBezTo>
                        <a:pt x="45285" y="343762"/>
                        <a:pt x="38424" y="339667"/>
                        <a:pt x="38424" y="331478"/>
                      </a:cubicBezTo>
                      <a:cubicBezTo>
                        <a:pt x="37051" y="324653"/>
                        <a:pt x="42540" y="317829"/>
                        <a:pt x="50774" y="316464"/>
                      </a:cubicBezTo>
                      <a:cubicBezTo>
                        <a:pt x="53519" y="316464"/>
                        <a:pt x="53519" y="316464"/>
                        <a:pt x="53519" y="316464"/>
                      </a:cubicBezTo>
                      <a:cubicBezTo>
                        <a:pt x="52146" y="315099"/>
                        <a:pt x="52146" y="315099"/>
                        <a:pt x="52146" y="315099"/>
                      </a:cubicBezTo>
                      <a:cubicBezTo>
                        <a:pt x="13723" y="315099"/>
                        <a:pt x="13723" y="315099"/>
                        <a:pt x="13723" y="315099"/>
                      </a:cubicBezTo>
                      <a:cubicBezTo>
                        <a:pt x="5489" y="315099"/>
                        <a:pt x="0" y="309639"/>
                        <a:pt x="0" y="301450"/>
                      </a:cubicBezTo>
                      <a:cubicBezTo>
                        <a:pt x="0" y="293260"/>
                        <a:pt x="5489" y="287800"/>
                        <a:pt x="13723" y="287800"/>
                      </a:cubicBezTo>
                      <a:close/>
                      <a:moveTo>
                        <a:pt x="2026643" y="116970"/>
                      </a:moveTo>
                      <a:cubicBezTo>
                        <a:pt x="2030816" y="116970"/>
                        <a:pt x="2036379" y="119724"/>
                        <a:pt x="2037770" y="125232"/>
                      </a:cubicBezTo>
                      <a:cubicBezTo>
                        <a:pt x="2054460" y="155527"/>
                        <a:pt x="2054460" y="155527"/>
                        <a:pt x="2054460" y="155527"/>
                      </a:cubicBezTo>
                      <a:cubicBezTo>
                        <a:pt x="2054460" y="156904"/>
                        <a:pt x="2055851" y="159658"/>
                        <a:pt x="2055851" y="161035"/>
                      </a:cubicBezTo>
                      <a:cubicBezTo>
                        <a:pt x="2055851" y="165167"/>
                        <a:pt x="2054460" y="194084"/>
                        <a:pt x="2030816" y="203724"/>
                      </a:cubicBezTo>
                      <a:cubicBezTo>
                        <a:pt x="2015516" y="210609"/>
                        <a:pt x="1976572" y="223002"/>
                        <a:pt x="1975181" y="223002"/>
                      </a:cubicBezTo>
                      <a:cubicBezTo>
                        <a:pt x="1973790" y="223002"/>
                        <a:pt x="1972399" y="223002"/>
                        <a:pt x="1971009" y="223002"/>
                      </a:cubicBezTo>
                      <a:cubicBezTo>
                        <a:pt x="1966836" y="223002"/>
                        <a:pt x="1961273" y="221625"/>
                        <a:pt x="1958491" y="217494"/>
                      </a:cubicBezTo>
                      <a:cubicBezTo>
                        <a:pt x="1955709" y="211986"/>
                        <a:pt x="1955709" y="205101"/>
                        <a:pt x="1959882" y="200970"/>
                      </a:cubicBezTo>
                      <a:cubicBezTo>
                        <a:pt x="1986308" y="169298"/>
                        <a:pt x="1986308" y="169298"/>
                        <a:pt x="1986308" y="169298"/>
                      </a:cubicBezTo>
                      <a:cubicBezTo>
                        <a:pt x="2012734" y="123855"/>
                        <a:pt x="2012734" y="123855"/>
                        <a:pt x="2012734" y="123855"/>
                      </a:cubicBezTo>
                      <a:cubicBezTo>
                        <a:pt x="2015516" y="119724"/>
                        <a:pt x="2021080" y="116970"/>
                        <a:pt x="2026643" y="116970"/>
                      </a:cubicBezTo>
                      <a:close/>
                      <a:moveTo>
                        <a:pt x="1998723" y="59433"/>
                      </a:moveTo>
                      <a:cubicBezTo>
                        <a:pt x="2043182" y="74502"/>
                        <a:pt x="2043182" y="74502"/>
                        <a:pt x="2043182" y="74502"/>
                      </a:cubicBezTo>
                      <a:cubicBezTo>
                        <a:pt x="2048739" y="75872"/>
                        <a:pt x="2051518" y="81352"/>
                        <a:pt x="2052907" y="86831"/>
                      </a:cubicBezTo>
                      <a:cubicBezTo>
                        <a:pt x="2052907" y="93681"/>
                        <a:pt x="2048739" y="97791"/>
                        <a:pt x="2043182" y="100531"/>
                      </a:cubicBezTo>
                      <a:cubicBezTo>
                        <a:pt x="2009838" y="115600"/>
                        <a:pt x="2009838" y="115600"/>
                        <a:pt x="2009838" y="115600"/>
                      </a:cubicBezTo>
                      <a:cubicBezTo>
                        <a:pt x="2008448" y="115600"/>
                        <a:pt x="2005670" y="116970"/>
                        <a:pt x="2004280" y="116970"/>
                      </a:cubicBezTo>
                      <a:cubicBezTo>
                        <a:pt x="2001502" y="116970"/>
                        <a:pt x="2000112" y="115600"/>
                        <a:pt x="1998723" y="115600"/>
                      </a:cubicBezTo>
                      <a:cubicBezTo>
                        <a:pt x="1994555" y="112860"/>
                        <a:pt x="1991776" y="110120"/>
                        <a:pt x="1990387" y="106010"/>
                      </a:cubicBezTo>
                      <a:cubicBezTo>
                        <a:pt x="1980661" y="77242"/>
                        <a:pt x="1980661" y="77242"/>
                        <a:pt x="1980661" y="77242"/>
                      </a:cubicBezTo>
                      <a:cubicBezTo>
                        <a:pt x="1979272" y="73132"/>
                        <a:pt x="1980661" y="67652"/>
                        <a:pt x="1984829" y="63542"/>
                      </a:cubicBezTo>
                      <a:cubicBezTo>
                        <a:pt x="1988998" y="59433"/>
                        <a:pt x="1994555" y="58063"/>
                        <a:pt x="1998723" y="59433"/>
                      </a:cubicBezTo>
                      <a:close/>
                      <a:moveTo>
                        <a:pt x="365788" y="1938"/>
                      </a:moveTo>
                      <a:cubicBezTo>
                        <a:pt x="371303" y="6111"/>
                        <a:pt x="374060" y="13065"/>
                        <a:pt x="371303" y="20020"/>
                      </a:cubicBezTo>
                      <a:cubicBezTo>
                        <a:pt x="371303" y="20020"/>
                        <a:pt x="371303" y="20020"/>
                        <a:pt x="365788" y="31147"/>
                      </a:cubicBezTo>
                      <a:cubicBezTo>
                        <a:pt x="365788" y="31147"/>
                        <a:pt x="365788" y="31147"/>
                        <a:pt x="371303" y="42274"/>
                      </a:cubicBezTo>
                      <a:cubicBezTo>
                        <a:pt x="371303" y="43665"/>
                        <a:pt x="372681" y="46446"/>
                        <a:pt x="371303" y="49228"/>
                      </a:cubicBezTo>
                      <a:cubicBezTo>
                        <a:pt x="371303" y="49228"/>
                        <a:pt x="371303" y="49228"/>
                        <a:pt x="312019" y="49228"/>
                      </a:cubicBezTo>
                      <a:cubicBezTo>
                        <a:pt x="312019" y="47837"/>
                        <a:pt x="310641" y="46446"/>
                        <a:pt x="310641" y="45056"/>
                      </a:cubicBezTo>
                      <a:cubicBezTo>
                        <a:pt x="309262" y="39492"/>
                        <a:pt x="310641" y="33928"/>
                        <a:pt x="316155" y="29756"/>
                      </a:cubicBezTo>
                      <a:cubicBezTo>
                        <a:pt x="316155" y="29756"/>
                        <a:pt x="316155" y="29756"/>
                        <a:pt x="349244" y="3329"/>
                      </a:cubicBezTo>
                      <a:cubicBezTo>
                        <a:pt x="353380" y="-844"/>
                        <a:pt x="361652" y="-844"/>
                        <a:pt x="365788" y="1938"/>
                      </a:cubicBezTo>
                      <a:close/>
                    </a:path>
                  </a:pathLst>
                </a:custGeom>
                <a:grpFill/>
                <a:ln>
                  <a:solidFill>
                    <a:schemeClr val="tx1">
                      <a:lumMod val="65000"/>
                      <a:lumOff val="35000"/>
                    </a:schemeClr>
                  </a:solidFill>
                </a:ln>
              </p:spPr>
              <p:txBody>
                <a:bodyPr vert="horz" wrap="square" lIns="91440" tIns="45720" rIns="91440" bIns="45720" numCol="1" anchor="t" anchorCtr="0" compatLnSpc="1">
                  <a:prstTxWarp prst="textNoShape">
                    <a:avLst/>
                  </a:prstTxWarp>
                  <a:noAutofit/>
                </a:bodyPr>
                <a:lstStyle/>
                <a:p>
                  <a:endParaRPr lang="en-US"/>
                </a:p>
              </p:txBody>
            </p:sp>
          </p:grpSp>
          <p:grpSp>
            <p:nvGrpSpPr>
              <p:cNvPr id="160" name="Group 159">
                <a:extLst>
                  <a:ext uri="{FF2B5EF4-FFF2-40B4-BE49-F238E27FC236}">
                    <a16:creationId xmlns:a16="http://schemas.microsoft.com/office/drawing/2014/main" id="{65E3317C-D18D-4E49-80AE-7202B15FB063}"/>
                  </a:ext>
                </a:extLst>
              </p:cNvPr>
              <p:cNvGrpSpPr/>
              <p:nvPr/>
            </p:nvGrpSpPr>
            <p:grpSpPr>
              <a:xfrm>
                <a:off x="5617118" y="3233861"/>
                <a:ext cx="460499" cy="345804"/>
                <a:chOff x="3590925" y="4901240"/>
                <a:chExt cx="1419794" cy="1066171"/>
              </a:xfrm>
            </p:grpSpPr>
            <p:sp>
              <p:nvSpPr>
                <p:cNvPr id="403" name="Rectangle 402">
                  <a:extLst>
                    <a:ext uri="{FF2B5EF4-FFF2-40B4-BE49-F238E27FC236}">
                      <a16:creationId xmlns:a16="http://schemas.microsoft.com/office/drawing/2014/main" id="{1B788E25-485F-4E29-ADF4-DA9B69B26CBF}"/>
                    </a:ext>
                  </a:extLst>
                </p:cNvPr>
                <p:cNvSpPr/>
                <p:nvPr/>
              </p:nvSpPr>
              <p:spPr bwMode="auto">
                <a:xfrm>
                  <a:off x="3590925" y="4901240"/>
                  <a:ext cx="996908" cy="1066171"/>
                </a:xfrm>
                <a:prstGeom prst="rect">
                  <a:avLst/>
                </a:prstGeom>
                <a:solidFill>
                  <a:schemeClr val="bg2"/>
                </a:solidFill>
                <a:ln w="9525"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1100">
                    <a:solidFill>
                      <a:srgbClr val="FFFFFF"/>
                    </a:solidFill>
                    <a:cs typeface="Arial" charset="0"/>
                  </a:endParaRPr>
                </a:p>
              </p:txBody>
            </p:sp>
            <p:grpSp>
              <p:nvGrpSpPr>
                <p:cNvPr id="404" name="Group 403">
                  <a:extLst>
                    <a:ext uri="{FF2B5EF4-FFF2-40B4-BE49-F238E27FC236}">
                      <a16:creationId xmlns:a16="http://schemas.microsoft.com/office/drawing/2014/main" id="{643AA752-5456-42B5-A802-172B6CC4FF9A}"/>
                    </a:ext>
                  </a:extLst>
                </p:cNvPr>
                <p:cNvGrpSpPr/>
                <p:nvPr/>
              </p:nvGrpSpPr>
              <p:grpSpPr>
                <a:xfrm>
                  <a:off x="3650966" y="4956181"/>
                  <a:ext cx="445652" cy="966753"/>
                  <a:chOff x="637405" y="4652927"/>
                  <a:chExt cx="914400" cy="1390647"/>
                </a:xfrm>
              </p:grpSpPr>
              <p:sp>
                <p:nvSpPr>
                  <p:cNvPr id="407" name="Right Arrow 2">
                    <a:extLst>
                      <a:ext uri="{FF2B5EF4-FFF2-40B4-BE49-F238E27FC236}">
                        <a16:creationId xmlns:a16="http://schemas.microsoft.com/office/drawing/2014/main" id="{8383538C-A038-4404-A006-AD64B3CD9AD6}"/>
                      </a:ext>
                    </a:extLst>
                  </p:cNvPr>
                  <p:cNvSpPr>
                    <a:spLocks noChangeArrowheads="1"/>
                  </p:cNvSpPr>
                  <p:nvPr/>
                </p:nvSpPr>
                <p:spPr bwMode="auto">
                  <a:xfrm>
                    <a:off x="637405" y="5024880"/>
                    <a:ext cx="914400" cy="274787"/>
                  </a:xfrm>
                  <a:prstGeom prst="homePlate">
                    <a:avLst/>
                  </a:prstGeom>
                  <a:solidFill>
                    <a:schemeClr val="tx1"/>
                  </a:solidFill>
                  <a:ln>
                    <a:solidFill>
                      <a:schemeClr val="tx1">
                        <a:lumMod val="65000"/>
                        <a:lumOff val="35000"/>
                      </a:schemeClr>
                    </a:solidFill>
                  </a:ln>
                </p:spPr>
                <p:txBody>
                  <a:bodyPr anchor="ctr"/>
                  <a:lstStyle/>
                  <a:p>
                    <a:pPr algn="l"/>
                    <a:endParaRPr lang="en-US" sz="1000">
                      <a:solidFill>
                        <a:schemeClr val="bg1"/>
                      </a:solidFill>
                      <a:latin typeface="+mj-lt"/>
                      <a:cs typeface="Arial" charset="0"/>
                    </a:endParaRPr>
                  </a:p>
                </p:txBody>
              </p:sp>
              <p:sp>
                <p:nvSpPr>
                  <p:cNvPr id="408" name="Right Arrow 51">
                    <a:extLst>
                      <a:ext uri="{FF2B5EF4-FFF2-40B4-BE49-F238E27FC236}">
                        <a16:creationId xmlns:a16="http://schemas.microsoft.com/office/drawing/2014/main" id="{FFB892D2-BFAB-418A-86E7-94044101D875}"/>
                      </a:ext>
                    </a:extLst>
                  </p:cNvPr>
                  <p:cNvSpPr>
                    <a:spLocks noChangeArrowheads="1"/>
                  </p:cNvSpPr>
                  <p:nvPr/>
                </p:nvSpPr>
                <p:spPr bwMode="auto">
                  <a:xfrm>
                    <a:off x="637405" y="5396833"/>
                    <a:ext cx="914400" cy="274787"/>
                  </a:xfrm>
                  <a:prstGeom prst="homePlate">
                    <a:avLst/>
                  </a:prstGeom>
                  <a:solidFill>
                    <a:schemeClr val="tx1"/>
                  </a:solidFill>
                  <a:ln>
                    <a:solidFill>
                      <a:schemeClr val="tx1">
                        <a:lumMod val="65000"/>
                        <a:lumOff val="35000"/>
                      </a:schemeClr>
                    </a:solidFill>
                  </a:ln>
                </p:spPr>
                <p:txBody>
                  <a:bodyPr anchor="ctr"/>
                  <a:lstStyle/>
                  <a:p>
                    <a:pPr algn="l"/>
                    <a:endParaRPr lang="en-US" sz="1000">
                      <a:solidFill>
                        <a:schemeClr val="bg1"/>
                      </a:solidFill>
                      <a:latin typeface="+mj-lt"/>
                      <a:cs typeface="Arial" charset="0"/>
                    </a:endParaRPr>
                  </a:p>
                </p:txBody>
              </p:sp>
              <p:sp>
                <p:nvSpPr>
                  <p:cNvPr id="409" name="Right Arrow 90">
                    <a:extLst>
                      <a:ext uri="{FF2B5EF4-FFF2-40B4-BE49-F238E27FC236}">
                        <a16:creationId xmlns:a16="http://schemas.microsoft.com/office/drawing/2014/main" id="{D2D06ECF-0A08-4721-A2E0-8F148FE213FE}"/>
                      </a:ext>
                    </a:extLst>
                  </p:cNvPr>
                  <p:cNvSpPr>
                    <a:spLocks noChangeArrowheads="1"/>
                  </p:cNvSpPr>
                  <p:nvPr/>
                </p:nvSpPr>
                <p:spPr bwMode="auto">
                  <a:xfrm>
                    <a:off x="637405" y="4652927"/>
                    <a:ext cx="914400" cy="274787"/>
                  </a:xfrm>
                  <a:prstGeom prst="homePlate">
                    <a:avLst/>
                  </a:prstGeom>
                  <a:solidFill>
                    <a:schemeClr val="tx1"/>
                  </a:solidFill>
                  <a:ln>
                    <a:solidFill>
                      <a:schemeClr val="tx1">
                        <a:lumMod val="65000"/>
                        <a:lumOff val="35000"/>
                      </a:schemeClr>
                    </a:solidFill>
                  </a:ln>
                </p:spPr>
                <p:txBody>
                  <a:bodyPr rIns="0" anchor="ctr"/>
                  <a:lstStyle/>
                  <a:p>
                    <a:pPr algn="l"/>
                    <a:endParaRPr lang="en-US" sz="1000">
                      <a:solidFill>
                        <a:schemeClr val="bg1"/>
                      </a:solidFill>
                      <a:latin typeface="+mj-lt"/>
                      <a:cs typeface="Arial" charset="0"/>
                    </a:endParaRPr>
                  </a:p>
                </p:txBody>
              </p:sp>
              <p:sp>
                <p:nvSpPr>
                  <p:cNvPr id="410" name="Right Arrow 51">
                    <a:extLst>
                      <a:ext uri="{FF2B5EF4-FFF2-40B4-BE49-F238E27FC236}">
                        <a16:creationId xmlns:a16="http://schemas.microsoft.com/office/drawing/2014/main" id="{45966063-379F-4D88-8753-10C3312E5148}"/>
                      </a:ext>
                    </a:extLst>
                  </p:cNvPr>
                  <p:cNvSpPr>
                    <a:spLocks noChangeArrowheads="1"/>
                  </p:cNvSpPr>
                  <p:nvPr/>
                </p:nvSpPr>
                <p:spPr bwMode="auto">
                  <a:xfrm>
                    <a:off x="637405" y="5768787"/>
                    <a:ext cx="914400" cy="274787"/>
                  </a:xfrm>
                  <a:prstGeom prst="homePlate">
                    <a:avLst/>
                  </a:prstGeom>
                  <a:solidFill>
                    <a:schemeClr val="tx1"/>
                  </a:solidFill>
                  <a:ln>
                    <a:solidFill>
                      <a:schemeClr val="tx1">
                        <a:lumMod val="65000"/>
                        <a:lumOff val="35000"/>
                      </a:schemeClr>
                    </a:solidFill>
                  </a:ln>
                </p:spPr>
                <p:txBody>
                  <a:bodyPr anchor="ctr"/>
                  <a:lstStyle/>
                  <a:p>
                    <a:pPr algn="l"/>
                    <a:endParaRPr lang="en-US" sz="1000">
                      <a:solidFill>
                        <a:schemeClr val="bg1"/>
                      </a:solidFill>
                      <a:latin typeface="+mj-lt"/>
                      <a:cs typeface="Arial" charset="0"/>
                    </a:endParaRPr>
                  </a:p>
                </p:txBody>
              </p:sp>
            </p:grpSp>
            <p:sp useBgFill="1">
              <p:nvSpPr>
                <p:cNvPr id="405" name="Oval 404">
                  <a:extLst>
                    <a:ext uri="{FF2B5EF4-FFF2-40B4-BE49-F238E27FC236}">
                      <a16:creationId xmlns:a16="http://schemas.microsoft.com/office/drawing/2014/main" id="{58E0247B-48CD-4C9D-A084-EF3790D12C13}"/>
                    </a:ext>
                  </a:extLst>
                </p:cNvPr>
                <p:cNvSpPr/>
                <p:nvPr/>
              </p:nvSpPr>
              <p:spPr bwMode="auto">
                <a:xfrm>
                  <a:off x="4231364" y="4956181"/>
                  <a:ext cx="701863" cy="236449"/>
                </a:xfrm>
                <a:prstGeom prst="ellipse">
                  <a:avLst/>
                </a:prstGeom>
                <a:solidFill>
                  <a:schemeClr val="bg1">
                    <a:lumMod val="50000"/>
                    <a:lumOff val="50000"/>
                  </a:schemeClr>
                </a:solidFill>
                <a:ln>
                  <a:solidFill>
                    <a:schemeClr val="tx1">
                      <a:lumMod val="65000"/>
                      <a:lumOff val="35000"/>
                    </a:schemeClr>
                  </a:solidFill>
                </a:ln>
              </p:spPr>
              <p:txBody>
                <a:bodyPr vert="horz" wrap="square" lIns="91440" tIns="45720" rIns="91440" bIns="45720" numCol="1" anchor="t" anchorCtr="0" compatLnSpc="1">
                  <a:prstTxWarp prst="textNoShape">
                    <a:avLst/>
                  </a:prstTxWarp>
                </a:bodyPr>
                <a:lstStyle/>
                <a:p>
                  <a:endParaRPr lang="en-US" err="1">
                    <a:solidFill>
                      <a:schemeClr val="tx1"/>
                    </a:solidFill>
                  </a:endParaRPr>
                </a:p>
              </p:txBody>
            </p:sp>
            <p:sp>
              <p:nvSpPr>
                <p:cNvPr id="406" name="Freeform 182">
                  <a:extLst>
                    <a:ext uri="{FF2B5EF4-FFF2-40B4-BE49-F238E27FC236}">
                      <a16:creationId xmlns:a16="http://schemas.microsoft.com/office/drawing/2014/main" id="{84D42F49-2207-41EB-B465-8683898BFEA6}"/>
                    </a:ext>
                  </a:extLst>
                </p:cNvPr>
                <p:cNvSpPr/>
                <p:nvPr/>
              </p:nvSpPr>
              <p:spPr bwMode="auto">
                <a:xfrm>
                  <a:off x="4179429" y="4901240"/>
                  <a:ext cx="831290" cy="1066171"/>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pSp>
          <p:grpSp>
            <p:nvGrpSpPr>
              <p:cNvPr id="161" name="Group 160">
                <a:extLst>
                  <a:ext uri="{FF2B5EF4-FFF2-40B4-BE49-F238E27FC236}">
                    <a16:creationId xmlns:a16="http://schemas.microsoft.com/office/drawing/2014/main" id="{5C842A42-705F-4CC9-B567-66C9C53AFD93}"/>
                  </a:ext>
                </a:extLst>
              </p:cNvPr>
              <p:cNvGrpSpPr/>
              <p:nvPr/>
            </p:nvGrpSpPr>
            <p:grpSpPr>
              <a:xfrm>
                <a:off x="5307590" y="4090995"/>
                <a:ext cx="460499" cy="345804"/>
                <a:chOff x="3590925" y="4901240"/>
                <a:chExt cx="1419794" cy="1066171"/>
              </a:xfrm>
            </p:grpSpPr>
            <p:sp>
              <p:nvSpPr>
                <p:cNvPr id="395" name="Rectangle 394">
                  <a:extLst>
                    <a:ext uri="{FF2B5EF4-FFF2-40B4-BE49-F238E27FC236}">
                      <a16:creationId xmlns:a16="http://schemas.microsoft.com/office/drawing/2014/main" id="{3C5409D2-F1EB-4DA1-AE58-C88D1D4D75CF}"/>
                    </a:ext>
                  </a:extLst>
                </p:cNvPr>
                <p:cNvSpPr/>
                <p:nvPr/>
              </p:nvSpPr>
              <p:spPr bwMode="auto">
                <a:xfrm>
                  <a:off x="3590925" y="4901240"/>
                  <a:ext cx="996908" cy="1066171"/>
                </a:xfrm>
                <a:prstGeom prst="rect">
                  <a:avLst/>
                </a:prstGeom>
                <a:solidFill>
                  <a:schemeClr val="bg2"/>
                </a:solidFill>
                <a:ln w="9525"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1100">
                    <a:solidFill>
                      <a:srgbClr val="FFFFFF"/>
                    </a:solidFill>
                    <a:cs typeface="Arial" charset="0"/>
                  </a:endParaRPr>
                </a:p>
              </p:txBody>
            </p:sp>
            <p:grpSp>
              <p:nvGrpSpPr>
                <p:cNvPr id="396" name="Group 395">
                  <a:extLst>
                    <a:ext uri="{FF2B5EF4-FFF2-40B4-BE49-F238E27FC236}">
                      <a16:creationId xmlns:a16="http://schemas.microsoft.com/office/drawing/2014/main" id="{456D30DC-9E0B-43DE-98BC-3341356C86C2}"/>
                    </a:ext>
                  </a:extLst>
                </p:cNvPr>
                <p:cNvGrpSpPr/>
                <p:nvPr/>
              </p:nvGrpSpPr>
              <p:grpSpPr>
                <a:xfrm>
                  <a:off x="3650966" y="4956181"/>
                  <a:ext cx="445652" cy="966753"/>
                  <a:chOff x="637405" y="4652927"/>
                  <a:chExt cx="914400" cy="1390647"/>
                </a:xfrm>
              </p:grpSpPr>
              <p:sp>
                <p:nvSpPr>
                  <p:cNvPr id="399" name="Right Arrow 2">
                    <a:extLst>
                      <a:ext uri="{FF2B5EF4-FFF2-40B4-BE49-F238E27FC236}">
                        <a16:creationId xmlns:a16="http://schemas.microsoft.com/office/drawing/2014/main" id="{AD7FFC0C-488A-4708-A5FD-078E5400AC28}"/>
                      </a:ext>
                    </a:extLst>
                  </p:cNvPr>
                  <p:cNvSpPr>
                    <a:spLocks noChangeArrowheads="1"/>
                  </p:cNvSpPr>
                  <p:nvPr/>
                </p:nvSpPr>
                <p:spPr bwMode="auto">
                  <a:xfrm>
                    <a:off x="637405" y="5024880"/>
                    <a:ext cx="914400" cy="274787"/>
                  </a:xfrm>
                  <a:prstGeom prst="homePlate">
                    <a:avLst/>
                  </a:prstGeom>
                  <a:solidFill>
                    <a:schemeClr val="tx1"/>
                  </a:solidFill>
                  <a:ln>
                    <a:solidFill>
                      <a:schemeClr val="tx1">
                        <a:lumMod val="65000"/>
                        <a:lumOff val="35000"/>
                      </a:schemeClr>
                    </a:solidFill>
                  </a:ln>
                </p:spPr>
                <p:txBody>
                  <a:bodyPr anchor="ctr"/>
                  <a:lstStyle/>
                  <a:p>
                    <a:pPr algn="l"/>
                    <a:endParaRPr lang="en-US" sz="1000">
                      <a:solidFill>
                        <a:schemeClr val="bg1"/>
                      </a:solidFill>
                      <a:latin typeface="+mj-lt"/>
                      <a:cs typeface="Arial" charset="0"/>
                    </a:endParaRPr>
                  </a:p>
                </p:txBody>
              </p:sp>
              <p:sp>
                <p:nvSpPr>
                  <p:cNvPr id="400" name="Right Arrow 51">
                    <a:extLst>
                      <a:ext uri="{FF2B5EF4-FFF2-40B4-BE49-F238E27FC236}">
                        <a16:creationId xmlns:a16="http://schemas.microsoft.com/office/drawing/2014/main" id="{D391446C-3F0D-458C-B742-DBC7E9575A08}"/>
                      </a:ext>
                    </a:extLst>
                  </p:cNvPr>
                  <p:cNvSpPr>
                    <a:spLocks noChangeArrowheads="1"/>
                  </p:cNvSpPr>
                  <p:nvPr/>
                </p:nvSpPr>
                <p:spPr bwMode="auto">
                  <a:xfrm>
                    <a:off x="637405" y="5396833"/>
                    <a:ext cx="914400" cy="274787"/>
                  </a:xfrm>
                  <a:prstGeom prst="homePlate">
                    <a:avLst/>
                  </a:prstGeom>
                  <a:solidFill>
                    <a:schemeClr val="tx1"/>
                  </a:solidFill>
                  <a:ln>
                    <a:solidFill>
                      <a:schemeClr val="tx1">
                        <a:lumMod val="65000"/>
                        <a:lumOff val="35000"/>
                      </a:schemeClr>
                    </a:solidFill>
                  </a:ln>
                </p:spPr>
                <p:txBody>
                  <a:bodyPr anchor="ctr"/>
                  <a:lstStyle/>
                  <a:p>
                    <a:pPr algn="l"/>
                    <a:endParaRPr lang="en-US" sz="1000">
                      <a:solidFill>
                        <a:schemeClr val="bg1"/>
                      </a:solidFill>
                      <a:latin typeface="+mj-lt"/>
                      <a:cs typeface="Arial" charset="0"/>
                    </a:endParaRPr>
                  </a:p>
                </p:txBody>
              </p:sp>
              <p:sp>
                <p:nvSpPr>
                  <p:cNvPr id="401" name="Right Arrow 90">
                    <a:extLst>
                      <a:ext uri="{FF2B5EF4-FFF2-40B4-BE49-F238E27FC236}">
                        <a16:creationId xmlns:a16="http://schemas.microsoft.com/office/drawing/2014/main" id="{E2A47E66-ACAA-4C44-94E2-A5D14D94191E}"/>
                      </a:ext>
                    </a:extLst>
                  </p:cNvPr>
                  <p:cNvSpPr>
                    <a:spLocks noChangeArrowheads="1"/>
                  </p:cNvSpPr>
                  <p:nvPr/>
                </p:nvSpPr>
                <p:spPr bwMode="auto">
                  <a:xfrm>
                    <a:off x="637405" y="4652927"/>
                    <a:ext cx="914400" cy="274787"/>
                  </a:xfrm>
                  <a:prstGeom prst="homePlate">
                    <a:avLst/>
                  </a:prstGeom>
                  <a:solidFill>
                    <a:schemeClr val="tx1"/>
                  </a:solidFill>
                  <a:ln>
                    <a:solidFill>
                      <a:schemeClr val="tx1">
                        <a:lumMod val="65000"/>
                        <a:lumOff val="35000"/>
                      </a:schemeClr>
                    </a:solidFill>
                  </a:ln>
                </p:spPr>
                <p:txBody>
                  <a:bodyPr rIns="0" anchor="ctr"/>
                  <a:lstStyle/>
                  <a:p>
                    <a:pPr algn="l"/>
                    <a:endParaRPr lang="en-US" sz="1000">
                      <a:solidFill>
                        <a:schemeClr val="bg1"/>
                      </a:solidFill>
                      <a:latin typeface="+mj-lt"/>
                      <a:cs typeface="Arial" charset="0"/>
                    </a:endParaRPr>
                  </a:p>
                </p:txBody>
              </p:sp>
              <p:sp>
                <p:nvSpPr>
                  <p:cNvPr id="402" name="Right Arrow 51">
                    <a:extLst>
                      <a:ext uri="{FF2B5EF4-FFF2-40B4-BE49-F238E27FC236}">
                        <a16:creationId xmlns:a16="http://schemas.microsoft.com/office/drawing/2014/main" id="{7DE7F4D8-FEAB-4476-B0E8-F178D4D8FF6D}"/>
                      </a:ext>
                    </a:extLst>
                  </p:cNvPr>
                  <p:cNvSpPr>
                    <a:spLocks noChangeArrowheads="1"/>
                  </p:cNvSpPr>
                  <p:nvPr/>
                </p:nvSpPr>
                <p:spPr bwMode="auto">
                  <a:xfrm>
                    <a:off x="637405" y="5768787"/>
                    <a:ext cx="914400" cy="274787"/>
                  </a:xfrm>
                  <a:prstGeom prst="homePlate">
                    <a:avLst/>
                  </a:prstGeom>
                  <a:solidFill>
                    <a:schemeClr val="tx1"/>
                  </a:solidFill>
                  <a:ln>
                    <a:solidFill>
                      <a:schemeClr val="tx1">
                        <a:lumMod val="65000"/>
                        <a:lumOff val="35000"/>
                      </a:schemeClr>
                    </a:solidFill>
                  </a:ln>
                </p:spPr>
                <p:txBody>
                  <a:bodyPr anchor="ctr"/>
                  <a:lstStyle/>
                  <a:p>
                    <a:pPr algn="l"/>
                    <a:endParaRPr lang="en-US" sz="1000">
                      <a:solidFill>
                        <a:schemeClr val="bg1"/>
                      </a:solidFill>
                      <a:latin typeface="+mj-lt"/>
                      <a:cs typeface="Arial" charset="0"/>
                    </a:endParaRPr>
                  </a:p>
                </p:txBody>
              </p:sp>
            </p:grpSp>
            <p:sp useBgFill="1">
              <p:nvSpPr>
                <p:cNvPr id="397" name="Oval 396">
                  <a:extLst>
                    <a:ext uri="{FF2B5EF4-FFF2-40B4-BE49-F238E27FC236}">
                      <a16:creationId xmlns:a16="http://schemas.microsoft.com/office/drawing/2014/main" id="{7E00DC6B-E995-4756-881A-F1E5368F7442}"/>
                    </a:ext>
                  </a:extLst>
                </p:cNvPr>
                <p:cNvSpPr/>
                <p:nvPr/>
              </p:nvSpPr>
              <p:spPr bwMode="auto">
                <a:xfrm>
                  <a:off x="4231364" y="4956181"/>
                  <a:ext cx="701863" cy="236449"/>
                </a:xfrm>
                <a:prstGeom prst="ellipse">
                  <a:avLst/>
                </a:prstGeom>
                <a:solidFill>
                  <a:schemeClr val="bg1">
                    <a:lumMod val="50000"/>
                    <a:lumOff val="50000"/>
                  </a:schemeClr>
                </a:solidFill>
                <a:ln>
                  <a:solidFill>
                    <a:schemeClr val="tx1">
                      <a:lumMod val="65000"/>
                      <a:lumOff val="35000"/>
                    </a:schemeClr>
                  </a:solidFill>
                </a:ln>
              </p:spPr>
              <p:txBody>
                <a:bodyPr vert="horz" wrap="square" lIns="91440" tIns="45720" rIns="91440" bIns="45720" numCol="1" anchor="t" anchorCtr="0" compatLnSpc="1">
                  <a:prstTxWarp prst="textNoShape">
                    <a:avLst/>
                  </a:prstTxWarp>
                </a:bodyPr>
                <a:lstStyle/>
                <a:p>
                  <a:endParaRPr lang="en-US" err="1">
                    <a:solidFill>
                      <a:schemeClr val="tx1"/>
                    </a:solidFill>
                  </a:endParaRPr>
                </a:p>
              </p:txBody>
            </p:sp>
            <p:sp>
              <p:nvSpPr>
                <p:cNvPr id="398" name="Freeform 182">
                  <a:extLst>
                    <a:ext uri="{FF2B5EF4-FFF2-40B4-BE49-F238E27FC236}">
                      <a16:creationId xmlns:a16="http://schemas.microsoft.com/office/drawing/2014/main" id="{BD6C8CF7-57E3-44BB-9D61-F0F9FE7399C4}"/>
                    </a:ext>
                  </a:extLst>
                </p:cNvPr>
                <p:cNvSpPr/>
                <p:nvPr/>
              </p:nvSpPr>
              <p:spPr bwMode="auto">
                <a:xfrm>
                  <a:off x="4179429" y="4901240"/>
                  <a:ext cx="831290" cy="1066171"/>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pSp>
          <p:grpSp>
            <p:nvGrpSpPr>
              <p:cNvPr id="162" name="Group 161">
                <a:extLst>
                  <a:ext uri="{FF2B5EF4-FFF2-40B4-BE49-F238E27FC236}">
                    <a16:creationId xmlns:a16="http://schemas.microsoft.com/office/drawing/2014/main" id="{1F718AE3-A4E7-4433-89EF-29808C40CE78}"/>
                  </a:ext>
                </a:extLst>
              </p:cNvPr>
              <p:cNvGrpSpPr/>
              <p:nvPr/>
            </p:nvGrpSpPr>
            <p:grpSpPr>
              <a:xfrm>
                <a:off x="6521203" y="5181124"/>
                <a:ext cx="460499" cy="345804"/>
                <a:chOff x="3590925" y="4901240"/>
                <a:chExt cx="1419794" cy="1066171"/>
              </a:xfrm>
            </p:grpSpPr>
            <p:sp>
              <p:nvSpPr>
                <p:cNvPr id="387" name="Rectangle 386">
                  <a:extLst>
                    <a:ext uri="{FF2B5EF4-FFF2-40B4-BE49-F238E27FC236}">
                      <a16:creationId xmlns:a16="http://schemas.microsoft.com/office/drawing/2014/main" id="{9398E3D6-09CB-4BE4-B7C4-FEF5D9744C03}"/>
                    </a:ext>
                  </a:extLst>
                </p:cNvPr>
                <p:cNvSpPr/>
                <p:nvPr/>
              </p:nvSpPr>
              <p:spPr bwMode="auto">
                <a:xfrm>
                  <a:off x="3590925" y="4901240"/>
                  <a:ext cx="996908" cy="1066171"/>
                </a:xfrm>
                <a:prstGeom prst="rect">
                  <a:avLst/>
                </a:prstGeom>
                <a:solidFill>
                  <a:schemeClr val="bg2"/>
                </a:solidFill>
                <a:ln w="9525"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1100">
                    <a:solidFill>
                      <a:srgbClr val="FFFFFF"/>
                    </a:solidFill>
                    <a:cs typeface="Arial" charset="0"/>
                  </a:endParaRPr>
                </a:p>
              </p:txBody>
            </p:sp>
            <p:grpSp>
              <p:nvGrpSpPr>
                <p:cNvPr id="388" name="Group 387">
                  <a:extLst>
                    <a:ext uri="{FF2B5EF4-FFF2-40B4-BE49-F238E27FC236}">
                      <a16:creationId xmlns:a16="http://schemas.microsoft.com/office/drawing/2014/main" id="{A2FFEA6E-838C-4F20-82EC-C4D9B251EE55}"/>
                    </a:ext>
                  </a:extLst>
                </p:cNvPr>
                <p:cNvGrpSpPr/>
                <p:nvPr/>
              </p:nvGrpSpPr>
              <p:grpSpPr>
                <a:xfrm>
                  <a:off x="3650966" y="4956181"/>
                  <a:ext cx="445652" cy="966753"/>
                  <a:chOff x="637405" y="4652927"/>
                  <a:chExt cx="914400" cy="1390647"/>
                </a:xfrm>
              </p:grpSpPr>
              <p:sp>
                <p:nvSpPr>
                  <p:cNvPr id="391" name="Right Arrow 2">
                    <a:extLst>
                      <a:ext uri="{FF2B5EF4-FFF2-40B4-BE49-F238E27FC236}">
                        <a16:creationId xmlns:a16="http://schemas.microsoft.com/office/drawing/2014/main" id="{E68201E3-6531-47DF-93C2-481E55CDF634}"/>
                      </a:ext>
                    </a:extLst>
                  </p:cNvPr>
                  <p:cNvSpPr>
                    <a:spLocks noChangeArrowheads="1"/>
                  </p:cNvSpPr>
                  <p:nvPr/>
                </p:nvSpPr>
                <p:spPr bwMode="auto">
                  <a:xfrm>
                    <a:off x="637405" y="5024880"/>
                    <a:ext cx="914400" cy="274787"/>
                  </a:xfrm>
                  <a:prstGeom prst="homePlate">
                    <a:avLst/>
                  </a:prstGeom>
                  <a:solidFill>
                    <a:schemeClr val="tx1"/>
                  </a:solidFill>
                  <a:ln>
                    <a:solidFill>
                      <a:schemeClr val="tx1">
                        <a:lumMod val="65000"/>
                        <a:lumOff val="35000"/>
                      </a:schemeClr>
                    </a:solidFill>
                  </a:ln>
                </p:spPr>
                <p:txBody>
                  <a:bodyPr anchor="ctr"/>
                  <a:lstStyle/>
                  <a:p>
                    <a:pPr algn="l"/>
                    <a:endParaRPr lang="en-US" sz="1000">
                      <a:solidFill>
                        <a:schemeClr val="bg1"/>
                      </a:solidFill>
                      <a:latin typeface="+mj-lt"/>
                      <a:cs typeface="Arial" charset="0"/>
                    </a:endParaRPr>
                  </a:p>
                </p:txBody>
              </p:sp>
              <p:sp>
                <p:nvSpPr>
                  <p:cNvPr id="392" name="Right Arrow 51">
                    <a:extLst>
                      <a:ext uri="{FF2B5EF4-FFF2-40B4-BE49-F238E27FC236}">
                        <a16:creationId xmlns:a16="http://schemas.microsoft.com/office/drawing/2014/main" id="{020D7B3C-ABDA-42C3-A4AC-AE945C255059}"/>
                      </a:ext>
                    </a:extLst>
                  </p:cNvPr>
                  <p:cNvSpPr>
                    <a:spLocks noChangeArrowheads="1"/>
                  </p:cNvSpPr>
                  <p:nvPr/>
                </p:nvSpPr>
                <p:spPr bwMode="auto">
                  <a:xfrm>
                    <a:off x="637405" y="5396833"/>
                    <a:ext cx="914400" cy="274787"/>
                  </a:xfrm>
                  <a:prstGeom prst="homePlate">
                    <a:avLst/>
                  </a:prstGeom>
                  <a:solidFill>
                    <a:schemeClr val="tx1"/>
                  </a:solidFill>
                  <a:ln>
                    <a:solidFill>
                      <a:schemeClr val="tx1">
                        <a:lumMod val="65000"/>
                        <a:lumOff val="35000"/>
                      </a:schemeClr>
                    </a:solidFill>
                  </a:ln>
                </p:spPr>
                <p:txBody>
                  <a:bodyPr anchor="ctr"/>
                  <a:lstStyle/>
                  <a:p>
                    <a:pPr algn="l"/>
                    <a:endParaRPr lang="en-US" sz="1000">
                      <a:solidFill>
                        <a:schemeClr val="bg1"/>
                      </a:solidFill>
                      <a:latin typeface="+mj-lt"/>
                      <a:cs typeface="Arial" charset="0"/>
                    </a:endParaRPr>
                  </a:p>
                </p:txBody>
              </p:sp>
              <p:sp>
                <p:nvSpPr>
                  <p:cNvPr id="393" name="Right Arrow 90">
                    <a:extLst>
                      <a:ext uri="{FF2B5EF4-FFF2-40B4-BE49-F238E27FC236}">
                        <a16:creationId xmlns:a16="http://schemas.microsoft.com/office/drawing/2014/main" id="{B6C1FB41-6F89-4F35-A57D-CF333C40A6CC}"/>
                      </a:ext>
                    </a:extLst>
                  </p:cNvPr>
                  <p:cNvSpPr>
                    <a:spLocks noChangeArrowheads="1"/>
                  </p:cNvSpPr>
                  <p:nvPr/>
                </p:nvSpPr>
                <p:spPr bwMode="auto">
                  <a:xfrm>
                    <a:off x="637405" y="4652927"/>
                    <a:ext cx="914400" cy="274787"/>
                  </a:xfrm>
                  <a:prstGeom prst="homePlate">
                    <a:avLst/>
                  </a:prstGeom>
                  <a:solidFill>
                    <a:schemeClr val="tx1"/>
                  </a:solidFill>
                  <a:ln>
                    <a:solidFill>
                      <a:schemeClr val="tx1">
                        <a:lumMod val="65000"/>
                        <a:lumOff val="35000"/>
                      </a:schemeClr>
                    </a:solidFill>
                  </a:ln>
                </p:spPr>
                <p:txBody>
                  <a:bodyPr rIns="0" anchor="ctr"/>
                  <a:lstStyle/>
                  <a:p>
                    <a:pPr algn="l"/>
                    <a:endParaRPr lang="en-US" sz="1000">
                      <a:solidFill>
                        <a:schemeClr val="bg1"/>
                      </a:solidFill>
                      <a:latin typeface="+mj-lt"/>
                      <a:cs typeface="Arial" charset="0"/>
                    </a:endParaRPr>
                  </a:p>
                </p:txBody>
              </p:sp>
              <p:sp>
                <p:nvSpPr>
                  <p:cNvPr id="394" name="Right Arrow 51">
                    <a:extLst>
                      <a:ext uri="{FF2B5EF4-FFF2-40B4-BE49-F238E27FC236}">
                        <a16:creationId xmlns:a16="http://schemas.microsoft.com/office/drawing/2014/main" id="{3047BAF1-960B-4A8D-8E87-ACA37D583F96}"/>
                      </a:ext>
                    </a:extLst>
                  </p:cNvPr>
                  <p:cNvSpPr>
                    <a:spLocks noChangeArrowheads="1"/>
                  </p:cNvSpPr>
                  <p:nvPr/>
                </p:nvSpPr>
                <p:spPr bwMode="auto">
                  <a:xfrm>
                    <a:off x="637405" y="5768787"/>
                    <a:ext cx="914400" cy="274787"/>
                  </a:xfrm>
                  <a:prstGeom prst="homePlate">
                    <a:avLst/>
                  </a:prstGeom>
                  <a:solidFill>
                    <a:schemeClr val="tx1"/>
                  </a:solidFill>
                  <a:ln>
                    <a:solidFill>
                      <a:schemeClr val="tx1">
                        <a:lumMod val="65000"/>
                        <a:lumOff val="35000"/>
                      </a:schemeClr>
                    </a:solidFill>
                  </a:ln>
                </p:spPr>
                <p:txBody>
                  <a:bodyPr anchor="ctr"/>
                  <a:lstStyle/>
                  <a:p>
                    <a:pPr algn="l"/>
                    <a:endParaRPr lang="en-US" sz="1000">
                      <a:solidFill>
                        <a:schemeClr val="bg1"/>
                      </a:solidFill>
                      <a:latin typeface="+mj-lt"/>
                      <a:cs typeface="Arial" charset="0"/>
                    </a:endParaRPr>
                  </a:p>
                </p:txBody>
              </p:sp>
            </p:grpSp>
            <p:sp useBgFill="1">
              <p:nvSpPr>
                <p:cNvPr id="389" name="Oval 388">
                  <a:extLst>
                    <a:ext uri="{FF2B5EF4-FFF2-40B4-BE49-F238E27FC236}">
                      <a16:creationId xmlns:a16="http://schemas.microsoft.com/office/drawing/2014/main" id="{12D0674B-FC34-466E-8ACA-E6E5392AB0BD}"/>
                    </a:ext>
                  </a:extLst>
                </p:cNvPr>
                <p:cNvSpPr/>
                <p:nvPr/>
              </p:nvSpPr>
              <p:spPr bwMode="auto">
                <a:xfrm>
                  <a:off x="4231364" y="4956181"/>
                  <a:ext cx="701863" cy="236449"/>
                </a:xfrm>
                <a:prstGeom prst="ellipse">
                  <a:avLst/>
                </a:prstGeom>
                <a:solidFill>
                  <a:schemeClr val="bg1">
                    <a:lumMod val="50000"/>
                    <a:lumOff val="50000"/>
                  </a:schemeClr>
                </a:solidFill>
                <a:ln>
                  <a:solidFill>
                    <a:schemeClr val="tx1">
                      <a:lumMod val="65000"/>
                      <a:lumOff val="35000"/>
                    </a:schemeClr>
                  </a:solidFill>
                </a:ln>
              </p:spPr>
              <p:txBody>
                <a:bodyPr vert="horz" wrap="square" lIns="91440" tIns="45720" rIns="91440" bIns="45720" numCol="1" anchor="t" anchorCtr="0" compatLnSpc="1">
                  <a:prstTxWarp prst="textNoShape">
                    <a:avLst/>
                  </a:prstTxWarp>
                </a:bodyPr>
                <a:lstStyle/>
                <a:p>
                  <a:endParaRPr lang="en-US" err="1">
                    <a:solidFill>
                      <a:schemeClr val="tx1"/>
                    </a:solidFill>
                  </a:endParaRPr>
                </a:p>
              </p:txBody>
            </p:sp>
            <p:sp>
              <p:nvSpPr>
                <p:cNvPr id="390" name="Freeform 182">
                  <a:extLst>
                    <a:ext uri="{FF2B5EF4-FFF2-40B4-BE49-F238E27FC236}">
                      <a16:creationId xmlns:a16="http://schemas.microsoft.com/office/drawing/2014/main" id="{1FBFF1DC-B93D-422F-82EF-9DC504D20F36}"/>
                    </a:ext>
                  </a:extLst>
                </p:cNvPr>
                <p:cNvSpPr/>
                <p:nvPr/>
              </p:nvSpPr>
              <p:spPr bwMode="auto">
                <a:xfrm>
                  <a:off x="4179429" y="4901240"/>
                  <a:ext cx="831290" cy="1066171"/>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pSp>
          <p:grpSp>
            <p:nvGrpSpPr>
              <p:cNvPr id="163" name="Group 162">
                <a:extLst>
                  <a:ext uri="{FF2B5EF4-FFF2-40B4-BE49-F238E27FC236}">
                    <a16:creationId xmlns:a16="http://schemas.microsoft.com/office/drawing/2014/main" id="{04C705AF-790E-4F09-B9AA-39C29796A673}"/>
                  </a:ext>
                </a:extLst>
              </p:cNvPr>
              <p:cNvGrpSpPr/>
              <p:nvPr/>
            </p:nvGrpSpPr>
            <p:grpSpPr>
              <a:xfrm>
                <a:off x="5919881" y="3802218"/>
                <a:ext cx="460499" cy="345804"/>
                <a:chOff x="3590925" y="4901240"/>
                <a:chExt cx="1419794" cy="1066171"/>
              </a:xfrm>
            </p:grpSpPr>
            <p:sp>
              <p:nvSpPr>
                <p:cNvPr id="335" name="Rectangle 334">
                  <a:extLst>
                    <a:ext uri="{FF2B5EF4-FFF2-40B4-BE49-F238E27FC236}">
                      <a16:creationId xmlns:a16="http://schemas.microsoft.com/office/drawing/2014/main" id="{27DA21FA-A12A-479F-BF93-FE540A4C5AA7}"/>
                    </a:ext>
                  </a:extLst>
                </p:cNvPr>
                <p:cNvSpPr/>
                <p:nvPr/>
              </p:nvSpPr>
              <p:spPr bwMode="auto">
                <a:xfrm>
                  <a:off x="3590925" y="4901240"/>
                  <a:ext cx="996908" cy="1066171"/>
                </a:xfrm>
                <a:prstGeom prst="rect">
                  <a:avLst/>
                </a:prstGeom>
                <a:solidFill>
                  <a:schemeClr val="bg2"/>
                </a:solidFill>
                <a:ln w="9525"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1100">
                    <a:solidFill>
                      <a:srgbClr val="FFFFFF"/>
                    </a:solidFill>
                    <a:cs typeface="Arial" charset="0"/>
                  </a:endParaRPr>
                </a:p>
              </p:txBody>
            </p:sp>
            <p:grpSp>
              <p:nvGrpSpPr>
                <p:cNvPr id="380" name="Group 379">
                  <a:extLst>
                    <a:ext uri="{FF2B5EF4-FFF2-40B4-BE49-F238E27FC236}">
                      <a16:creationId xmlns:a16="http://schemas.microsoft.com/office/drawing/2014/main" id="{29C3AA51-A3B2-42A6-BE7B-19DB853E1345}"/>
                    </a:ext>
                  </a:extLst>
                </p:cNvPr>
                <p:cNvGrpSpPr/>
                <p:nvPr/>
              </p:nvGrpSpPr>
              <p:grpSpPr>
                <a:xfrm>
                  <a:off x="3650966" y="4956181"/>
                  <a:ext cx="445652" cy="966753"/>
                  <a:chOff x="637405" y="4652927"/>
                  <a:chExt cx="914400" cy="1390647"/>
                </a:xfrm>
              </p:grpSpPr>
              <p:sp>
                <p:nvSpPr>
                  <p:cNvPr id="383" name="Right Arrow 2">
                    <a:extLst>
                      <a:ext uri="{FF2B5EF4-FFF2-40B4-BE49-F238E27FC236}">
                        <a16:creationId xmlns:a16="http://schemas.microsoft.com/office/drawing/2014/main" id="{052C88B2-5B16-4329-8060-6D3EED4860A4}"/>
                      </a:ext>
                    </a:extLst>
                  </p:cNvPr>
                  <p:cNvSpPr>
                    <a:spLocks noChangeArrowheads="1"/>
                  </p:cNvSpPr>
                  <p:nvPr/>
                </p:nvSpPr>
                <p:spPr bwMode="auto">
                  <a:xfrm>
                    <a:off x="637405" y="5024880"/>
                    <a:ext cx="914400" cy="274787"/>
                  </a:xfrm>
                  <a:prstGeom prst="homePlate">
                    <a:avLst/>
                  </a:prstGeom>
                  <a:solidFill>
                    <a:schemeClr val="tx1"/>
                  </a:solidFill>
                  <a:ln>
                    <a:solidFill>
                      <a:schemeClr val="tx1">
                        <a:lumMod val="65000"/>
                        <a:lumOff val="35000"/>
                      </a:schemeClr>
                    </a:solidFill>
                  </a:ln>
                </p:spPr>
                <p:txBody>
                  <a:bodyPr anchor="ctr"/>
                  <a:lstStyle/>
                  <a:p>
                    <a:pPr algn="l"/>
                    <a:endParaRPr lang="en-US" sz="1000">
                      <a:solidFill>
                        <a:schemeClr val="bg1"/>
                      </a:solidFill>
                      <a:latin typeface="+mj-lt"/>
                      <a:cs typeface="Arial" charset="0"/>
                    </a:endParaRPr>
                  </a:p>
                </p:txBody>
              </p:sp>
              <p:sp>
                <p:nvSpPr>
                  <p:cNvPr id="384" name="Right Arrow 51">
                    <a:extLst>
                      <a:ext uri="{FF2B5EF4-FFF2-40B4-BE49-F238E27FC236}">
                        <a16:creationId xmlns:a16="http://schemas.microsoft.com/office/drawing/2014/main" id="{CFD203F8-217C-4DD3-BF77-F6A2C756058E}"/>
                      </a:ext>
                    </a:extLst>
                  </p:cNvPr>
                  <p:cNvSpPr>
                    <a:spLocks noChangeArrowheads="1"/>
                  </p:cNvSpPr>
                  <p:nvPr/>
                </p:nvSpPr>
                <p:spPr bwMode="auto">
                  <a:xfrm>
                    <a:off x="637405" y="5396833"/>
                    <a:ext cx="914400" cy="274787"/>
                  </a:xfrm>
                  <a:prstGeom prst="homePlate">
                    <a:avLst/>
                  </a:prstGeom>
                  <a:solidFill>
                    <a:schemeClr val="tx1"/>
                  </a:solidFill>
                  <a:ln>
                    <a:solidFill>
                      <a:schemeClr val="tx1">
                        <a:lumMod val="65000"/>
                        <a:lumOff val="35000"/>
                      </a:schemeClr>
                    </a:solidFill>
                  </a:ln>
                </p:spPr>
                <p:txBody>
                  <a:bodyPr anchor="ctr"/>
                  <a:lstStyle/>
                  <a:p>
                    <a:pPr algn="l"/>
                    <a:endParaRPr lang="en-US" sz="1000">
                      <a:solidFill>
                        <a:schemeClr val="bg1"/>
                      </a:solidFill>
                      <a:latin typeface="+mj-lt"/>
                      <a:cs typeface="Arial" charset="0"/>
                    </a:endParaRPr>
                  </a:p>
                </p:txBody>
              </p:sp>
              <p:sp>
                <p:nvSpPr>
                  <p:cNvPr id="385" name="Right Arrow 90">
                    <a:extLst>
                      <a:ext uri="{FF2B5EF4-FFF2-40B4-BE49-F238E27FC236}">
                        <a16:creationId xmlns:a16="http://schemas.microsoft.com/office/drawing/2014/main" id="{63C3FB82-DA6F-44C6-B429-BEBEB1AF4DE6}"/>
                      </a:ext>
                    </a:extLst>
                  </p:cNvPr>
                  <p:cNvSpPr>
                    <a:spLocks noChangeArrowheads="1"/>
                  </p:cNvSpPr>
                  <p:nvPr/>
                </p:nvSpPr>
                <p:spPr bwMode="auto">
                  <a:xfrm>
                    <a:off x="637405" y="4652927"/>
                    <a:ext cx="914400" cy="274787"/>
                  </a:xfrm>
                  <a:prstGeom prst="homePlate">
                    <a:avLst/>
                  </a:prstGeom>
                  <a:solidFill>
                    <a:schemeClr val="tx1"/>
                  </a:solidFill>
                  <a:ln>
                    <a:solidFill>
                      <a:schemeClr val="tx1">
                        <a:lumMod val="65000"/>
                        <a:lumOff val="35000"/>
                      </a:schemeClr>
                    </a:solidFill>
                  </a:ln>
                </p:spPr>
                <p:txBody>
                  <a:bodyPr rIns="0" anchor="ctr"/>
                  <a:lstStyle/>
                  <a:p>
                    <a:pPr algn="l"/>
                    <a:endParaRPr lang="en-US" sz="1000">
                      <a:solidFill>
                        <a:schemeClr val="bg1"/>
                      </a:solidFill>
                      <a:latin typeface="+mj-lt"/>
                      <a:cs typeface="Arial" charset="0"/>
                    </a:endParaRPr>
                  </a:p>
                </p:txBody>
              </p:sp>
              <p:sp>
                <p:nvSpPr>
                  <p:cNvPr id="386" name="Right Arrow 51">
                    <a:extLst>
                      <a:ext uri="{FF2B5EF4-FFF2-40B4-BE49-F238E27FC236}">
                        <a16:creationId xmlns:a16="http://schemas.microsoft.com/office/drawing/2014/main" id="{CF9EFB7E-310F-41CB-B1E1-8A2D206A8D21}"/>
                      </a:ext>
                    </a:extLst>
                  </p:cNvPr>
                  <p:cNvSpPr>
                    <a:spLocks noChangeArrowheads="1"/>
                  </p:cNvSpPr>
                  <p:nvPr/>
                </p:nvSpPr>
                <p:spPr bwMode="auto">
                  <a:xfrm>
                    <a:off x="637405" y="5768787"/>
                    <a:ext cx="914400" cy="274787"/>
                  </a:xfrm>
                  <a:prstGeom prst="homePlate">
                    <a:avLst/>
                  </a:prstGeom>
                  <a:solidFill>
                    <a:schemeClr val="tx1"/>
                  </a:solidFill>
                  <a:ln>
                    <a:solidFill>
                      <a:schemeClr val="tx1">
                        <a:lumMod val="65000"/>
                        <a:lumOff val="35000"/>
                      </a:schemeClr>
                    </a:solidFill>
                  </a:ln>
                </p:spPr>
                <p:txBody>
                  <a:bodyPr anchor="ctr"/>
                  <a:lstStyle/>
                  <a:p>
                    <a:pPr algn="l"/>
                    <a:endParaRPr lang="en-US" sz="1000">
                      <a:solidFill>
                        <a:schemeClr val="bg1"/>
                      </a:solidFill>
                      <a:latin typeface="+mj-lt"/>
                      <a:cs typeface="Arial" charset="0"/>
                    </a:endParaRPr>
                  </a:p>
                </p:txBody>
              </p:sp>
            </p:grpSp>
            <p:sp useBgFill="1">
              <p:nvSpPr>
                <p:cNvPr id="381" name="Oval 380">
                  <a:extLst>
                    <a:ext uri="{FF2B5EF4-FFF2-40B4-BE49-F238E27FC236}">
                      <a16:creationId xmlns:a16="http://schemas.microsoft.com/office/drawing/2014/main" id="{DD034E4D-04CF-417F-9E52-946B1E157901}"/>
                    </a:ext>
                  </a:extLst>
                </p:cNvPr>
                <p:cNvSpPr/>
                <p:nvPr/>
              </p:nvSpPr>
              <p:spPr bwMode="auto">
                <a:xfrm>
                  <a:off x="4231364" y="4956181"/>
                  <a:ext cx="701863" cy="236449"/>
                </a:xfrm>
                <a:prstGeom prst="ellipse">
                  <a:avLst/>
                </a:prstGeom>
                <a:solidFill>
                  <a:schemeClr val="bg1">
                    <a:lumMod val="50000"/>
                    <a:lumOff val="50000"/>
                  </a:schemeClr>
                </a:solidFill>
                <a:ln>
                  <a:solidFill>
                    <a:schemeClr val="tx1">
                      <a:lumMod val="65000"/>
                      <a:lumOff val="35000"/>
                    </a:schemeClr>
                  </a:solidFill>
                </a:ln>
              </p:spPr>
              <p:txBody>
                <a:bodyPr vert="horz" wrap="square" lIns="91440" tIns="45720" rIns="91440" bIns="45720" numCol="1" anchor="t" anchorCtr="0" compatLnSpc="1">
                  <a:prstTxWarp prst="textNoShape">
                    <a:avLst/>
                  </a:prstTxWarp>
                </a:bodyPr>
                <a:lstStyle/>
                <a:p>
                  <a:endParaRPr lang="en-US" err="1">
                    <a:solidFill>
                      <a:schemeClr val="tx1"/>
                    </a:solidFill>
                  </a:endParaRPr>
                </a:p>
              </p:txBody>
            </p:sp>
            <p:sp>
              <p:nvSpPr>
                <p:cNvPr id="382" name="Freeform 182">
                  <a:extLst>
                    <a:ext uri="{FF2B5EF4-FFF2-40B4-BE49-F238E27FC236}">
                      <a16:creationId xmlns:a16="http://schemas.microsoft.com/office/drawing/2014/main" id="{E2280DCC-88AB-44B3-969C-7DA69E89BABC}"/>
                    </a:ext>
                  </a:extLst>
                </p:cNvPr>
                <p:cNvSpPr/>
                <p:nvPr/>
              </p:nvSpPr>
              <p:spPr bwMode="auto">
                <a:xfrm>
                  <a:off x="4179429" y="4901240"/>
                  <a:ext cx="831290" cy="1066171"/>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pSp>
          <p:grpSp>
            <p:nvGrpSpPr>
              <p:cNvPr id="164" name="Group 163">
                <a:extLst>
                  <a:ext uri="{FF2B5EF4-FFF2-40B4-BE49-F238E27FC236}">
                    <a16:creationId xmlns:a16="http://schemas.microsoft.com/office/drawing/2014/main" id="{52BA2BF9-FDC6-449D-B0D0-539EDEFC6F47}"/>
                  </a:ext>
                </a:extLst>
              </p:cNvPr>
              <p:cNvGrpSpPr/>
              <p:nvPr/>
            </p:nvGrpSpPr>
            <p:grpSpPr>
              <a:xfrm>
                <a:off x="7989422" y="5480902"/>
                <a:ext cx="460499" cy="345804"/>
                <a:chOff x="3590925" y="4901240"/>
                <a:chExt cx="1419794" cy="1066171"/>
              </a:xfrm>
            </p:grpSpPr>
            <p:sp>
              <p:nvSpPr>
                <p:cNvPr id="230" name="Rectangle 229">
                  <a:extLst>
                    <a:ext uri="{FF2B5EF4-FFF2-40B4-BE49-F238E27FC236}">
                      <a16:creationId xmlns:a16="http://schemas.microsoft.com/office/drawing/2014/main" id="{6C2B7595-74E0-42E1-BAD4-1C9EFF0A16E2}"/>
                    </a:ext>
                  </a:extLst>
                </p:cNvPr>
                <p:cNvSpPr/>
                <p:nvPr/>
              </p:nvSpPr>
              <p:spPr bwMode="auto">
                <a:xfrm>
                  <a:off x="3590925" y="4901240"/>
                  <a:ext cx="996908" cy="1066171"/>
                </a:xfrm>
                <a:prstGeom prst="rect">
                  <a:avLst/>
                </a:prstGeom>
                <a:solidFill>
                  <a:schemeClr val="bg2"/>
                </a:solidFill>
                <a:ln w="9525"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1100">
                    <a:solidFill>
                      <a:srgbClr val="FFFFFF"/>
                    </a:solidFill>
                    <a:cs typeface="Arial" charset="0"/>
                  </a:endParaRPr>
                </a:p>
              </p:txBody>
            </p:sp>
            <p:grpSp>
              <p:nvGrpSpPr>
                <p:cNvPr id="231" name="Group 230">
                  <a:extLst>
                    <a:ext uri="{FF2B5EF4-FFF2-40B4-BE49-F238E27FC236}">
                      <a16:creationId xmlns:a16="http://schemas.microsoft.com/office/drawing/2014/main" id="{E3E144C7-C317-4E4F-88D7-C59A4B4908AF}"/>
                    </a:ext>
                  </a:extLst>
                </p:cNvPr>
                <p:cNvGrpSpPr/>
                <p:nvPr/>
              </p:nvGrpSpPr>
              <p:grpSpPr>
                <a:xfrm>
                  <a:off x="3650966" y="4956181"/>
                  <a:ext cx="445652" cy="966753"/>
                  <a:chOff x="637405" y="4652927"/>
                  <a:chExt cx="914400" cy="1390647"/>
                </a:xfrm>
              </p:grpSpPr>
              <p:sp>
                <p:nvSpPr>
                  <p:cNvPr id="234" name="Right Arrow 2">
                    <a:extLst>
                      <a:ext uri="{FF2B5EF4-FFF2-40B4-BE49-F238E27FC236}">
                        <a16:creationId xmlns:a16="http://schemas.microsoft.com/office/drawing/2014/main" id="{73E751DF-10FC-4B2C-A495-9FBB540BC2CE}"/>
                      </a:ext>
                    </a:extLst>
                  </p:cNvPr>
                  <p:cNvSpPr>
                    <a:spLocks noChangeArrowheads="1"/>
                  </p:cNvSpPr>
                  <p:nvPr/>
                </p:nvSpPr>
                <p:spPr bwMode="auto">
                  <a:xfrm>
                    <a:off x="637405" y="5024880"/>
                    <a:ext cx="914400" cy="274787"/>
                  </a:xfrm>
                  <a:prstGeom prst="homePlate">
                    <a:avLst/>
                  </a:prstGeom>
                  <a:solidFill>
                    <a:schemeClr val="tx1"/>
                  </a:solidFill>
                  <a:ln>
                    <a:solidFill>
                      <a:schemeClr val="tx1">
                        <a:lumMod val="65000"/>
                        <a:lumOff val="35000"/>
                      </a:schemeClr>
                    </a:solidFill>
                  </a:ln>
                </p:spPr>
                <p:txBody>
                  <a:bodyPr anchor="ctr"/>
                  <a:lstStyle/>
                  <a:p>
                    <a:pPr algn="l"/>
                    <a:endParaRPr lang="en-US" sz="1000">
                      <a:solidFill>
                        <a:schemeClr val="bg1"/>
                      </a:solidFill>
                      <a:latin typeface="+mj-lt"/>
                      <a:cs typeface="Arial" charset="0"/>
                    </a:endParaRPr>
                  </a:p>
                </p:txBody>
              </p:sp>
              <p:sp>
                <p:nvSpPr>
                  <p:cNvPr id="235" name="Right Arrow 51">
                    <a:extLst>
                      <a:ext uri="{FF2B5EF4-FFF2-40B4-BE49-F238E27FC236}">
                        <a16:creationId xmlns:a16="http://schemas.microsoft.com/office/drawing/2014/main" id="{657B3A37-D874-4665-944E-DFB70F4A5A0D}"/>
                      </a:ext>
                    </a:extLst>
                  </p:cNvPr>
                  <p:cNvSpPr>
                    <a:spLocks noChangeArrowheads="1"/>
                  </p:cNvSpPr>
                  <p:nvPr/>
                </p:nvSpPr>
                <p:spPr bwMode="auto">
                  <a:xfrm>
                    <a:off x="637405" y="5396833"/>
                    <a:ext cx="914400" cy="274787"/>
                  </a:xfrm>
                  <a:prstGeom prst="homePlate">
                    <a:avLst/>
                  </a:prstGeom>
                  <a:solidFill>
                    <a:schemeClr val="tx1"/>
                  </a:solidFill>
                  <a:ln>
                    <a:solidFill>
                      <a:schemeClr val="tx1">
                        <a:lumMod val="65000"/>
                        <a:lumOff val="35000"/>
                      </a:schemeClr>
                    </a:solidFill>
                  </a:ln>
                </p:spPr>
                <p:txBody>
                  <a:bodyPr anchor="ctr"/>
                  <a:lstStyle/>
                  <a:p>
                    <a:pPr algn="l"/>
                    <a:endParaRPr lang="en-US" sz="1000">
                      <a:solidFill>
                        <a:schemeClr val="bg1"/>
                      </a:solidFill>
                      <a:latin typeface="+mj-lt"/>
                      <a:cs typeface="Arial" charset="0"/>
                    </a:endParaRPr>
                  </a:p>
                </p:txBody>
              </p:sp>
              <p:sp>
                <p:nvSpPr>
                  <p:cNvPr id="236" name="Right Arrow 90">
                    <a:extLst>
                      <a:ext uri="{FF2B5EF4-FFF2-40B4-BE49-F238E27FC236}">
                        <a16:creationId xmlns:a16="http://schemas.microsoft.com/office/drawing/2014/main" id="{D40B78F3-1F1E-48FE-AB0B-6E487865F2DA}"/>
                      </a:ext>
                    </a:extLst>
                  </p:cNvPr>
                  <p:cNvSpPr>
                    <a:spLocks noChangeArrowheads="1"/>
                  </p:cNvSpPr>
                  <p:nvPr/>
                </p:nvSpPr>
                <p:spPr bwMode="auto">
                  <a:xfrm>
                    <a:off x="637405" y="4652927"/>
                    <a:ext cx="914400" cy="274787"/>
                  </a:xfrm>
                  <a:prstGeom prst="homePlate">
                    <a:avLst/>
                  </a:prstGeom>
                  <a:solidFill>
                    <a:schemeClr val="tx1"/>
                  </a:solidFill>
                  <a:ln>
                    <a:solidFill>
                      <a:schemeClr val="tx1">
                        <a:lumMod val="65000"/>
                        <a:lumOff val="35000"/>
                      </a:schemeClr>
                    </a:solidFill>
                  </a:ln>
                </p:spPr>
                <p:txBody>
                  <a:bodyPr rIns="0" anchor="ctr"/>
                  <a:lstStyle/>
                  <a:p>
                    <a:pPr algn="l"/>
                    <a:endParaRPr lang="en-US" sz="1000">
                      <a:solidFill>
                        <a:schemeClr val="bg1"/>
                      </a:solidFill>
                      <a:latin typeface="+mj-lt"/>
                      <a:cs typeface="Arial" charset="0"/>
                    </a:endParaRPr>
                  </a:p>
                </p:txBody>
              </p:sp>
              <p:sp>
                <p:nvSpPr>
                  <p:cNvPr id="237" name="Right Arrow 51">
                    <a:extLst>
                      <a:ext uri="{FF2B5EF4-FFF2-40B4-BE49-F238E27FC236}">
                        <a16:creationId xmlns:a16="http://schemas.microsoft.com/office/drawing/2014/main" id="{1A2FEAF3-538E-4099-99E3-CBC75B25F639}"/>
                      </a:ext>
                    </a:extLst>
                  </p:cNvPr>
                  <p:cNvSpPr>
                    <a:spLocks noChangeArrowheads="1"/>
                  </p:cNvSpPr>
                  <p:nvPr/>
                </p:nvSpPr>
                <p:spPr bwMode="auto">
                  <a:xfrm>
                    <a:off x="637405" y="5768787"/>
                    <a:ext cx="914400" cy="274787"/>
                  </a:xfrm>
                  <a:prstGeom prst="homePlate">
                    <a:avLst/>
                  </a:prstGeom>
                  <a:solidFill>
                    <a:schemeClr val="tx1"/>
                  </a:solidFill>
                  <a:ln>
                    <a:solidFill>
                      <a:schemeClr val="tx1">
                        <a:lumMod val="65000"/>
                        <a:lumOff val="35000"/>
                      </a:schemeClr>
                    </a:solidFill>
                  </a:ln>
                </p:spPr>
                <p:txBody>
                  <a:bodyPr anchor="ctr"/>
                  <a:lstStyle/>
                  <a:p>
                    <a:pPr algn="l"/>
                    <a:endParaRPr lang="en-US" sz="1000">
                      <a:solidFill>
                        <a:schemeClr val="bg1"/>
                      </a:solidFill>
                      <a:latin typeface="+mj-lt"/>
                      <a:cs typeface="Arial" charset="0"/>
                    </a:endParaRPr>
                  </a:p>
                </p:txBody>
              </p:sp>
            </p:grpSp>
            <p:sp useBgFill="1">
              <p:nvSpPr>
                <p:cNvPr id="232" name="Oval 231">
                  <a:extLst>
                    <a:ext uri="{FF2B5EF4-FFF2-40B4-BE49-F238E27FC236}">
                      <a16:creationId xmlns:a16="http://schemas.microsoft.com/office/drawing/2014/main" id="{C9B4C454-A795-4450-8825-AECF0DD142BF}"/>
                    </a:ext>
                  </a:extLst>
                </p:cNvPr>
                <p:cNvSpPr/>
                <p:nvPr/>
              </p:nvSpPr>
              <p:spPr bwMode="auto">
                <a:xfrm>
                  <a:off x="4231364" y="4956181"/>
                  <a:ext cx="701863" cy="236449"/>
                </a:xfrm>
                <a:prstGeom prst="ellipse">
                  <a:avLst/>
                </a:prstGeom>
                <a:solidFill>
                  <a:schemeClr val="bg1">
                    <a:lumMod val="50000"/>
                    <a:lumOff val="50000"/>
                  </a:schemeClr>
                </a:solidFill>
                <a:ln>
                  <a:solidFill>
                    <a:schemeClr val="tx1">
                      <a:lumMod val="65000"/>
                      <a:lumOff val="35000"/>
                    </a:schemeClr>
                  </a:solidFill>
                </a:ln>
              </p:spPr>
              <p:txBody>
                <a:bodyPr vert="horz" wrap="square" lIns="91440" tIns="45720" rIns="91440" bIns="45720" numCol="1" anchor="t" anchorCtr="0" compatLnSpc="1">
                  <a:prstTxWarp prst="textNoShape">
                    <a:avLst/>
                  </a:prstTxWarp>
                </a:bodyPr>
                <a:lstStyle/>
                <a:p>
                  <a:endParaRPr lang="en-US" err="1">
                    <a:solidFill>
                      <a:schemeClr val="tx1"/>
                    </a:solidFill>
                  </a:endParaRPr>
                </a:p>
              </p:txBody>
            </p:sp>
            <p:sp>
              <p:nvSpPr>
                <p:cNvPr id="233" name="Freeform 182">
                  <a:extLst>
                    <a:ext uri="{FF2B5EF4-FFF2-40B4-BE49-F238E27FC236}">
                      <a16:creationId xmlns:a16="http://schemas.microsoft.com/office/drawing/2014/main" id="{156FEC3C-5CF4-43C5-A2A3-9567C2B50F8F}"/>
                    </a:ext>
                  </a:extLst>
                </p:cNvPr>
                <p:cNvSpPr/>
                <p:nvPr/>
              </p:nvSpPr>
              <p:spPr bwMode="auto">
                <a:xfrm>
                  <a:off x="4179429" y="4901240"/>
                  <a:ext cx="831290" cy="1066171"/>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pSp>
          <p:grpSp>
            <p:nvGrpSpPr>
              <p:cNvPr id="165" name="Group 164">
                <a:extLst>
                  <a:ext uri="{FF2B5EF4-FFF2-40B4-BE49-F238E27FC236}">
                    <a16:creationId xmlns:a16="http://schemas.microsoft.com/office/drawing/2014/main" id="{35971FF4-7B55-4024-8696-7D15C9A961A2}"/>
                  </a:ext>
                </a:extLst>
              </p:cNvPr>
              <p:cNvGrpSpPr/>
              <p:nvPr/>
            </p:nvGrpSpPr>
            <p:grpSpPr>
              <a:xfrm>
                <a:off x="10202130" y="5535497"/>
                <a:ext cx="460499" cy="345804"/>
                <a:chOff x="3590925" y="4901240"/>
                <a:chExt cx="1419794" cy="1066171"/>
              </a:xfrm>
            </p:grpSpPr>
            <p:sp>
              <p:nvSpPr>
                <p:cNvPr id="222" name="Rectangle 221">
                  <a:extLst>
                    <a:ext uri="{FF2B5EF4-FFF2-40B4-BE49-F238E27FC236}">
                      <a16:creationId xmlns:a16="http://schemas.microsoft.com/office/drawing/2014/main" id="{05CBAF4E-E31C-4322-B77C-B5E3DB8037B9}"/>
                    </a:ext>
                  </a:extLst>
                </p:cNvPr>
                <p:cNvSpPr/>
                <p:nvPr/>
              </p:nvSpPr>
              <p:spPr bwMode="auto">
                <a:xfrm>
                  <a:off x="3590925" y="4901240"/>
                  <a:ext cx="996908" cy="1066171"/>
                </a:xfrm>
                <a:prstGeom prst="rect">
                  <a:avLst/>
                </a:prstGeom>
                <a:solidFill>
                  <a:schemeClr val="bg2"/>
                </a:solidFill>
                <a:ln w="9525"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1100">
                    <a:solidFill>
                      <a:srgbClr val="FFFFFF"/>
                    </a:solidFill>
                    <a:cs typeface="Arial" charset="0"/>
                  </a:endParaRPr>
                </a:p>
              </p:txBody>
            </p:sp>
            <p:grpSp>
              <p:nvGrpSpPr>
                <p:cNvPr id="223" name="Group 222">
                  <a:extLst>
                    <a:ext uri="{FF2B5EF4-FFF2-40B4-BE49-F238E27FC236}">
                      <a16:creationId xmlns:a16="http://schemas.microsoft.com/office/drawing/2014/main" id="{5A670A65-9836-450C-B1E6-C2DE483171C2}"/>
                    </a:ext>
                  </a:extLst>
                </p:cNvPr>
                <p:cNvGrpSpPr/>
                <p:nvPr/>
              </p:nvGrpSpPr>
              <p:grpSpPr>
                <a:xfrm>
                  <a:off x="3650966" y="4956181"/>
                  <a:ext cx="445652" cy="966753"/>
                  <a:chOff x="637405" y="4652927"/>
                  <a:chExt cx="914400" cy="1390647"/>
                </a:xfrm>
              </p:grpSpPr>
              <p:sp>
                <p:nvSpPr>
                  <p:cNvPr id="226" name="Right Arrow 2">
                    <a:extLst>
                      <a:ext uri="{FF2B5EF4-FFF2-40B4-BE49-F238E27FC236}">
                        <a16:creationId xmlns:a16="http://schemas.microsoft.com/office/drawing/2014/main" id="{7E865573-5522-4A1E-9034-5E93F4BD7A70}"/>
                      </a:ext>
                    </a:extLst>
                  </p:cNvPr>
                  <p:cNvSpPr>
                    <a:spLocks noChangeArrowheads="1"/>
                  </p:cNvSpPr>
                  <p:nvPr/>
                </p:nvSpPr>
                <p:spPr bwMode="auto">
                  <a:xfrm>
                    <a:off x="637405" y="5024880"/>
                    <a:ext cx="914400" cy="274787"/>
                  </a:xfrm>
                  <a:prstGeom prst="homePlate">
                    <a:avLst/>
                  </a:prstGeom>
                  <a:solidFill>
                    <a:schemeClr val="tx1"/>
                  </a:solidFill>
                  <a:ln>
                    <a:solidFill>
                      <a:schemeClr val="tx1">
                        <a:lumMod val="65000"/>
                        <a:lumOff val="35000"/>
                      </a:schemeClr>
                    </a:solidFill>
                  </a:ln>
                </p:spPr>
                <p:txBody>
                  <a:bodyPr anchor="ctr"/>
                  <a:lstStyle/>
                  <a:p>
                    <a:pPr algn="l"/>
                    <a:endParaRPr lang="en-US" sz="1000">
                      <a:solidFill>
                        <a:schemeClr val="bg1"/>
                      </a:solidFill>
                      <a:latin typeface="+mj-lt"/>
                      <a:cs typeface="Arial" charset="0"/>
                    </a:endParaRPr>
                  </a:p>
                </p:txBody>
              </p:sp>
              <p:sp>
                <p:nvSpPr>
                  <p:cNvPr id="227" name="Right Arrow 51">
                    <a:extLst>
                      <a:ext uri="{FF2B5EF4-FFF2-40B4-BE49-F238E27FC236}">
                        <a16:creationId xmlns:a16="http://schemas.microsoft.com/office/drawing/2014/main" id="{49853224-C855-4787-ABA7-B9E6F2DACDDC}"/>
                      </a:ext>
                    </a:extLst>
                  </p:cNvPr>
                  <p:cNvSpPr>
                    <a:spLocks noChangeArrowheads="1"/>
                  </p:cNvSpPr>
                  <p:nvPr/>
                </p:nvSpPr>
                <p:spPr bwMode="auto">
                  <a:xfrm>
                    <a:off x="637405" y="5396833"/>
                    <a:ext cx="914400" cy="274787"/>
                  </a:xfrm>
                  <a:prstGeom prst="homePlate">
                    <a:avLst/>
                  </a:prstGeom>
                  <a:solidFill>
                    <a:schemeClr val="tx1"/>
                  </a:solidFill>
                  <a:ln>
                    <a:solidFill>
                      <a:schemeClr val="tx1">
                        <a:lumMod val="65000"/>
                        <a:lumOff val="35000"/>
                      </a:schemeClr>
                    </a:solidFill>
                  </a:ln>
                </p:spPr>
                <p:txBody>
                  <a:bodyPr anchor="ctr"/>
                  <a:lstStyle/>
                  <a:p>
                    <a:pPr algn="l"/>
                    <a:endParaRPr lang="en-US" sz="1000">
                      <a:solidFill>
                        <a:schemeClr val="bg1"/>
                      </a:solidFill>
                      <a:latin typeface="+mj-lt"/>
                      <a:cs typeface="Arial" charset="0"/>
                    </a:endParaRPr>
                  </a:p>
                </p:txBody>
              </p:sp>
              <p:sp>
                <p:nvSpPr>
                  <p:cNvPr id="228" name="Right Arrow 90">
                    <a:extLst>
                      <a:ext uri="{FF2B5EF4-FFF2-40B4-BE49-F238E27FC236}">
                        <a16:creationId xmlns:a16="http://schemas.microsoft.com/office/drawing/2014/main" id="{CC5319EC-C7F5-4431-8472-3217FB9439A4}"/>
                      </a:ext>
                    </a:extLst>
                  </p:cNvPr>
                  <p:cNvSpPr>
                    <a:spLocks noChangeArrowheads="1"/>
                  </p:cNvSpPr>
                  <p:nvPr/>
                </p:nvSpPr>
                <p:spPr bwMode="auto">
                  <a:xfrm>
                    <a:off x="637405" y="4652927"/>
                    <a:ext cx="914400" cy="274787"/>
                  </a:xfrm>
                  <a:prstGeom prst="homePlate">
                    <a:avLst/>
                  </a:prstGeom>
                  <a:solidFill>
                    <a:schemeClr val="tx1"/>
                  </a:solidFill>
                  <a:ln>
                    <a:solidFill>
                      <a:schemeClr val="tx1">
                        <a:lumMod val="65000"/>
                        <a:lumOff val="35000"/>
                      </a:schemeClr>
                    </a:solidFill>
                  </a:ln>
                </p:spPr>
                <p:txBody>
                  <a:bodyPr rIns="0" anchor="ctr"/>
                  <a:lstStyle/>
                  <a:p>
                    <a:pPr algn="l"/>
                    <a:endParaRPr lang="en-US" sz="1000">
                      <a:solidFill>
                        <a:schemeClr val="bg1"/>
                      </a:solidFill>
                      <a:latin typeface="+mj-lt"/>
                      <a:cs typeface="Arial" charset="0"/>
                    </a:endParaRPr>
                  </a:p>
                </p:txBody>
              </p:sp>
              <p:sp>
                <p:nvSpPr>
                  <p:cNvPr id="229" name="Right Arrow 51">
                    <a:extLst>
                      <a:ext uri="{FF2B5EF4-FFF2-40B4-BE49-F238E27FC236}">
                        <a16:creationId xmlns:a16="http://schemas.microsoft.com/office/drawing/2014/main" id="{D433A535-1316-428C-8D5B-63604C872F93}"/>
                      </a:ext>
                    </a:extLst>
                  </p:cNvPr>
                  <p:cNvSpPr>
                    <a:spLocks noChangeArrowheads="1"/>
                  </p:cNvSpPr>
                  <p:nvPr/>
                </p:nvSpPr>
                <p:spPr bwMode="auto">
                  <a:xfrm>
                    <a:off x="637405" y="5768787"/>
                    <a:ext cx="914400" cy="274787"/>
                  </a:xfrm>
                  <a:prstGeom prst="homePlate">
                    <a:avLst/>
                  </a:prstGeom>
                  <a:solidFill>
                    <a:schemeClr val="tx1"/>
                  </a:solidFill>
                  <a:ln>
                    <a:solidFill>
                      <a:schemeClr val="tx1">
                        <a:lumMod val="65000"/>
                        <a:lumOff val="35000"/>
                      </a:schemeClr>
                    </a:solidFill>
                  </a:ln>
                </p:spPr>
                <p:txBody>
                  <a:bodyPr anchor="ctr"/>
                  <a:lstStyle/>
                  <a:p>
                    <a:pPr algn="l"/>
                    <a:endParaRPr lang="en-US" sz="1000">
                      <a:solidFill>
                        <a:schemeClr val="bg1"/>
                      </a:solidFill>
                      <a:latin typeface="+mj-lt"/>
                      <a:cs typeface="Arial" charset="0"/>
                    </a:endParaRPr>
                  </a:p>
                </p:txBody>
              </p:sp>
            </p:grpSp>
            <p:sp useBgFill="1">
              <p:nvSpPr>
                <p:cNvPr id="224" name="Oval 223">
                  <a:extLst>
                    <a:ext uri="{FF2B5EF4-FFF2-40B4-BE49-F238E27FC236}">
                      <a16:creationId xmlns:a16="http://schemas.microsoft.com/office/drawing/2014/main" id="{B35C46B3-9FA8-43B5-BC07-C43888CA0BEF}"/>
                    </a:ext>
                  </a:extLst>
                </p:cNvPr>
                <p:cNvSpPr/>
                <p:nvPr/>
              </p:nvSpPr>
              <p:spPr bwMode="auto">
                <a:xfrm>
                  <a:off x="4231364" y="4956181"/>
                  <a:ext cx="701863" cy="236449"/>
                </a:xfrm>
                <a:prstGeom prst="ellipse">
                  <a:avLst/>
                </a:prstGeom>
                <a:solidFill>
                  <a:schemeClr val="bg1">
                    <a:lumMod val="50000"/>
                    <a:lumOff val="50000"/>
                  </a:schemeClr>
                </a:solidFill>
                <a:ln>
                  <a:solidFill>
                    <a:schemeClr val="tx1">
                      <a:lumMod val="65000"/>
                      <a:lumOff val="35000"/>
                    </a:schemeClr>
                  </a:solidFill>
                </a:ln>
              </p:spPr>
              <p:txBody>
                <a:bodyPr vert="horz" wrap="square" lIns="91440" tIns="45720" rIns="91440" bIns="45720" numCol="1" anchor="t" anchorCtr="0" compatLnSpc="1">
                  <a:prstTxWarp prst="textNoShape">
                    <a:avLst/>
                  </a:prstTxWarp>
                </a:bodyPr>
                <a:lstStyle/>
                <a:p>
                  <a:endParaRPr lang="en-US" err="1">
                    <a:solidFill>
                      <a:schemeClr val="tx1"/>
                    </a:solidFill>
                  </a:endParaRPr>
                </a:p>
              </p:txBody>
            </p:sp>
            <p:sp>
              <p:nvSpPr>
                <p:cNvPr id="225" name="Freeform 182">
                  <a:extLst>
                    <a:ext uri="{FF2B5EF4-FFF2-40B4-BE49-F238E27FC236}">
                      <a16:creationId xmlns:a16="http://schemas.microsoft.com/office/drawing/2014/main" id="{ABAF2D83-F939-47B4-8A0A-DD6B89F08A34}"/>
                    </a:ext>
                  </a:extLst>
                </p:cNvPr>
                <p:cNvSpPr/>
                <p:nvPr/>
              </p:nvSpPr>
              <p:spPr bwMode="auto">
                <a:xfrm>
                  <a:off x="4179429" y="4901240"/>
                  <a:ext cx="831290" cy="1066171"/>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pSp>
          <p:grpSp>
            <p:nvGrpSpPr>
              <p:cNvPr id="166" name="Group 165">
                <a:extLst>
                  <a:ext uri="{FF2B5EF4-FFF2-40B4-BE49-F238E27FC236}">
                    <a16:creationId xmlns:a16="http://schemas.microsoft.com/office/drawing/2014/main" id="{16923E95-469F-4B0F-AA2D-EE139B57A574}"/>
                  </a:ext>
                </a:extLst>
              </p:cNvPr>
              <p:cNvGrpSpPr/>
              <p:nvPr/>
            </p:nvGrpSpPr>
            <p:grpSpPr>
              <a:xfrm>
                <a:off x="10676724" y="3799016"/>
                <a:ext cx="460499" cy="345804"/>
                <a:chOff x="3590925" y="4901240"/>
                <a:chExt cx="1419794" cy="1066171"/>
              </a:xfrm>
            </p:grpSpPr>
            <p:sp>
              <p:nvSpPr>
                <p:cNvPr id="214" name="Rectangle 213">
                  <a:extLst>
                    <a:ext uri="{FF2B5EF4-FFF2-40B4-BE49-F238E27FC236}">
                      <a16:creationId xmlns:a16="http://schemas.microsoft.com/office/drawing/2014/main" id="{D8E82C24-D020-4383-B177-FBCA1FC475C6}"/>
                    </a:ext>
                  </a:extLst>
                </p:cNvPr>
                <p:cNvSpPr/>
                <p:nvPr/>
              </p:nvSpPr>
              <p:spPr bwMode="auto">
                <a:xfrm>
                  <a:off x="3590925" y="4901240"/>
                  <a:ext cx="996908" cy="1066171"/>
                </a:xfrm>
                <a:prstGeom prst="rect">
                  <a:avLst/>
                </a:prstGeom>
                <a:solidFill>
                  <a:schemeClr val="bg2"/>
                </a:solidFill>
                <a:ln w="9525"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1100">
                    <a:solidFill>
                      <a:srgbClr val="FFFFFF"/>
                    </a:solidFill>
                    <a:cs typeface="Arial" charset="0"/>
                  </a:endParaRPr>
                </a:p>
              </p:txBody>
            </p:sp>
            <p:grpSp>
              <p:nvGrpSpPr>
                <p:cNvPr id="215" name="Group 214">
                  <a:extLst>
                    <a:ext uri="{FF2B5EF4-FFF2-40B4-BE49-F238E27FC236}">
                      <a16:creationId xmlns:a16="http://schemas.microsoft.com/office/drawing/2014/main" id="{ABE8D938-2625-46E3-A133-40BFCDF57916}"/>
                    </a:ext>
                  </a:extLst>
                </p:cNvPr>
                <p:cNvGrpSpPr/>
                <p:nvPr/>
              </p:nvGrpSpPr>
              <p:grpSpPr>
                <a:xfrm>
                  <a:off x="3650966" y="4956181"/>
                  <a:ext cx="445652" cy="966753"/>
                  <a:chOff x="637405" y="4652927"/>
                  <a:chExt cx="914400" cy="1390647"/>
                </a:xfrm>
              </p:grpSpPr>
              <p:sp>
                <p:nvSpPr>
                  <p:cNvPr id="218" name="Right Arrow 2">
                    <a:extLst>
                      <a:ext uri="{FF2B5EF4-FFF2-40B4-BE49-F238E27FC236}">
                        <a16:creationId xmlns:a16="http://schemas.microsoft.com/office/drawing/2014/main" id="{DF9F14BB-DBBB-45B6-8CCC-EF5ED7E93F06}"/>
                      </a:ext>
                    </a:extLst>
                  </p:cNvPr>
                  <p:cNvSpPr>
                    <a:spLocks noChangeArrowheads="1"/>
                  </p:cNvSpPr>
                  <p:nvPr/>
                </p:nvSpPr>
                <p:spPr bwMode="auto">
                  <a:xfrm>
                    <a:off x="637405" y="5024880"/>
                    <a:ext cx="914400" cy="274787"/>
                  </a:xfrm>
                  <a:prstGeom prst="homePlate">
                    <a:avLst/>
                  </a:prstGeom>
                  <a:solidFill>
                    <a:schemeClr val="tx1"/>
                  </a:solidFill>
                  <a:ln>
                    <a:solidFill>
                      <a:schemeClr val="tx1">
                        <a:lumMod val="65000"/>
                        <a:lumOff val="35000"/>
                      </a:schemeClr>
                    </a:solidFill>
                  </a:ln>
                </p:spPr>
                <p:txBody>
                  <a:bodyPr anchor="ctr"/>
                  <a:lstStyle/>
                  <a:p>
                    <a:pPr algn="l"/>
                    <a:endParaRPr lang="en-US" sz="1000">
                      <a:solidFill>
                        <a:schemeClr val="bg1"/>
                      </a:solidFill>
                      <a:latin typeface="+mj-lt"/>
                      <a:cs typeface="Arial" charset="0"/>
                    </a:endParaRPr>
                  </a:p>
                </p:txBody>
              </p:sp>
              <p:sp>
                <p:nvSpPr>
                  <p:cNvPr id="219" name="Right Arrow 51">
                    <a:extLst>
                      <a:ext uri="{FF2B5EF4-FFF2-40B4-BE49-F238E27FC236}">
                        <a16:creationId xmlns:a16="http://schemas.microsoft.com/office/drawing/2014/main" id="{19D40D22-BD3B-45C2-80D1-D35F99295038}"/>
                      </a:ext>
                    </a:extLst>
                  </p:cNvPr>
                  <p:cNvSpPr>
                    <a:spLocks noChangeArrowheads="1"/>
                  </p:cNvSpPr>
                  <p:nvPr/>
                </p:nvSpPr>
                <p:spPr bwMode="auto">
                  <a:xfrm>
                    <a:off x="637405" y="5396833"/>
                    <a:ext cx="914400" cy="274787"/>
                  </a:xfrm>
                  <a:prstGeom prst="homePlate">
                    <a:avLst/>
                  </a:prstGeom>
                  <a:solidFill>
                    <a:schemeClr val="tx1"/>
                  </a:solidFill>
                  <a:ln>
                    <a:solidFill>
                      <a:schemeClr val="tx1">
                        <a:lumMod val="65000"/>
                        <a:lumOff val="35000"/>
                      </a:schemeClr>
                    </a:solidFill>
                  </a:ln>
                </p:spPr>
                <p:txBody>
                  <a:bodyPr anchor="ctr"/>
                  <a:lstStyle/>
                  <a:p>
                    <a:pPr algn="l"/>
                    <a:endParaRPr lang="en-US" sz="1000">
                      <a:solidFill>
                        <a:schemeClr val="bg1"/>
                      </a:solidFill>
                      <a:latin typeface="+mj-lt"/>
                      <a:cs typeface="Arial" charset="0"/>
                    </a:endParaRPr>
                  </a:p>
                </p:txBody>
              </p:sp>
              <p:sp>
                <p:nvSpPr>
                  <p:cNvPr id="220" name="Right Arrow 90">
                    <a:extLst>
                      <a:ext uri="{FF2B5EF4-FFF2-40B4-BE49-F238E27FC236}">
                        <a16:creationId xmlns:a16="http://schemas.microsoft.com/office/drawing/2014/main" id="{B70E75E8-4242-45A3-87A0-6F7C19389A71}"/>
                      </a:ext>
                    </a:extLst>
                  </p:cNvPr>
                  <p:cNvSpPr>
                    <a:spLocks noChangeArrowheads="1"/>
                  </p:cNvSpPr>
                  <p:nvPr/>
                </p:nvSpPr>
                <p:spPr bwMode="auto">
                  <a:xfrm>
                    <a:off x="637405" y="4652927"/>
                    <a:ext cx="914400" cy="274787"/>
                  </a:xfrm>
                  <a:prstGeom prst="homePlate">
                    <a:avLst/>
                  </a:prstGeom>
                  <a:solidFill>
                    <a:schemeClr val="tx1"/>
                  </a:solidFill>
                  <a:ln>
                    <a:solidFill>
                      <a:schemeClr val="tx1">
                        <a:lumMod val="65000"/>
                        <a:lumOff val="35000"/>
                      </a:schemeClr>
                    </a:solidFill>
                  </a:ln>
                </p:spPr>
                <p:txBody>
                  <a:bodyPr rIns="0" anchor="ctr"/>
                  <a:lstStyle/>
                  <a:p>
                    <a:pPr algn="l"/>
                    <a:endParaRPr lang="en-US" sz="1000">
                      <a:solidFill>
                        <a:schemeClr val="bg1"/>
                      </a:solidFill>
                      <a:latin typeface="+mj-lt"/>
                      <a:cs typeface="Arial" charset="0"/>
                    </a:endParaRPr>
                  </a:p>
                </p:txBody>
              </p:sp>
              <p:sp>
                <p:nvSpPr>
                  <p:cNvPr id="221" name="Right Arrow 51">
                    <a:extLst>
                      <a:ext uri="{FF2B5EF4-FFF2-40B4-BE49-F238E27FC236}">
                        <a16:creationId xmlns:a16="http://schemas.microsoft.com/office/drawing/2014/main" id="{05F828AE-1E08-491E-9DF8-FA496AC202A9}"/>
                      </a:ext>
                    </a:extLst>
                  </p:cNvPr>
                  <p:cNvSpPr>
                    <a:spLocks noChangeArrowheads="1"/>
                  </p:cNvSpPr>
                  <p:nvPr/>
                </p:nvSpPr>
                <p:spPr bwMode="auto">
                  <a:xfrm>
                    <a:off x="637405" y="5768787"/>
                    <a:ext cx="914400" cy="274787"/>
                  </a:xfrm>
                  <a:prstGeom prst="homePlate">
                    <a:avLst/>
                  </a:prstGeom>
                  <a:solidFill>
                    <a:schemeClr val="tx1"/>
                  </a:solidFill>
                  <a:ln>
                    <a:solidFill>
                      <a:schemeClr val="tx1">
                        <a:lumMod val="65000"/>
                        <a:lumOff val="35000"/>
                      </a:schemeClr>
                    </a:solidFill>
                  </a:ln>
                </p:spPr>
                <p:txBody>
                  <a:bodyPr anchor="ctr"/>
                  <a:lstStyle/>
                  <a:p>
                    <a:pPr algn="l"/>
                    <a:endParaRPr lang="en-US" sz="1000">
                      <a:solidFill>
                        <a:schemeClr val="bg1"/>
                      </a:solidFill>
                      <a:latin typeface="+mj-lt"/>
                      <a:cs typeface="Arial" charset="0"/>
                    </a:endParaRPr>
                  </a:p>
                </p:txBody>
              </p:sp>
            </p:grpSp>
            <p:sp useBgFill="1">
              <p:nvSpPr>
                <p:cNvPr id="216" name="Oval 215">
                  <a:extLst>
                    <a:ext uri="{FF2B5EF4-FFF2-40B4-BE49-F238E27FC236}">
                      <a16:creationId xmlns:a16="http://schemas.microsoft.com/office/drawing/2014/main" id="{412200BF-26BA-470D-A64D-5CC6333F8171}"/>
                    </a:ext>
                  </a:extLst>
                </p:cNvPr>
                <p:cNvSpPr/>
                <p:nvPr/>
              </p:nvSpPr>
              <p:spPr bwMode="auto">
                <a:xfrm>
                  <a:off x="4231364" y="4956181"/>
                  <a:ext cx="701863" cy="236449"/>
                </a:xfrm>
                <a:prstGeom prst="ellipse">
                  <a:avLst/>
                </a:prstGeom>
                <a:solidFill>
                  <a:schemeClr val="bg1">
                    <a:lumMod val="50000"/>
                    <a:lumOff val="50000"/>
                  </a:schemeClr>
                </a:solidFill>
                <a:ln>
                  <a:solidFill>
                    <a:schemeClr val="tx1">
                      <a:lumMod val="65000"/>
                      <a:lumOff val="35000"/>
                    </a:schemeClr>
                  </a:solidFill>
                </a:ln>
              </p:spPr>
              <p:txBody>
                <a:bodyPr vert="horz" wrap="square" lIns="91440" tIns="45720" rIns="91440" bIns="45720" numCol="1" anchor="t" anchorCtr="0" compatLnSpc="1">
                  <a:prstTxWarp prst="textNoShape">
                    <a:avLst/>
                  </a:prstTxWarp>
                </a:bodyPr>
                <a:lstStyle/>
                <a:p>
                  <a:endParaRPr lang="en-US" err="1">
                    <a:solidFill>
                      <a:schemeClr val="tx1"/>
                    </a:solidFill>
                  </a:endParaRPr>
                </a:p>
              </p:txBody>
            </p:sp>
            <p:sp>
              <p:nvSpPr>
                <p:cNvPr id="217" name="Freeform 182">
                  <a:extLst>
                    <a:ext uri="{FF2B5EF4-FFF2-40B4-BE49-F238E27FC236}">
                      <a16:creationId xmlns:a16="http://schemas.microsoft.com/office/drawing/2014/main" id="{81E57C93-77F6-4A8D-8E3A-29D8C9FC5ADC}"/>
                    </a:ext>
                  </a:extLst>
                </p:cNvPr>
                <p:cNvSpPr/>
                <p:nvPr/>
              </p:nvSpPr>
              <p:spPr bwMode="auto">
                <a:xfrm>
                  <a:off x="4179429" y="4901240"/>
                  <a:ext cx="831290" cy="1066171"/>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pSp>
          <p:grpSp>
            <p:nvGrpSpPr>
              <p:cNvPr id="167" name="Group 166">
                <a:extLst>
                  <a:ext uri="{FF2B5EF4-FFF2-40B4-BE49-F238E27FC236}">
                    <a16:creationId xmlns:a16="http://schemas.microsoft.com/office/drawing/2014/main" id="{B0B040B2-B301-47FA-92F4-5BD1E57B00ED}"/>
                  </a:ext>
                </a:extLst>
              </p:cNvPr>
              <p:cNvGrpSpPr/>
              <p:nvPr/>
            </p:nvGrpSpPr>
            <p:grpSpPr>
              <a:xfrm>
                <a:off x="9930909" y="3851017"/>
                <a:ext cx="460499" cy="345804"/>
                <a:chOff x="3590925" y="4901240"/>
                <a:chExt cx="1419794" cy="1066171"/>
              </a:xfrm>
            </p:grpSpPr>
            <p:sp>
              <p:nvSpPr>
                <p:cNvPr id="196" name="Rectangle 195">
                  <a:extLst>
                    <a:ext uri="{FF2B5EF4-FFF2-40B4-BE49-F238E27FC236}">
                      <a16:creationId xmlns:a16="http://schemas.microsoft.com/office/drawing/2014/main" id="{1E85DF16-8393-455C-A92E-C66A4A376BD3}"/>
                    </a:ext>
                  </a:extLst>
                </p:cNvPr>
                <p:cNvSpPr/>
                <p:nvPr/>
              </p:nvSpPr>
              <p:spPr bwMode="auto">
                <a:xfrm>
                  <a:off x="3590925" y="4901240"/>
                  <a:ext cx="996908" cy="1066171"/>
                </a:xfrm>
                <a:prstGeom prst="rect">
                  <a:avLst/>
                </a:prstGeom>
                <a:solidFill>
                  <a:schemeClr val="bg2"/>
                </a:solidFill>
                <a:ln w="9525"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1100">
                    <a:solidFill>
                      <a:srgbClr val="FFFFFF"/>
                    </a:solidFill>
                    <a:cs typeface="Arial" charset="0"/>
                  </a:endParaRPr>
                </a:p>
              </p:txBody>
            </p:sp>
            <p:grpSp>
              <p:nvGrpSpPr>
                <p:cNvPr id="199" name="Group 198">
                  <a:extLst>
                    <a:ext uri="{FF2B5EF4-FFF2-40B4-BE49-F238E27FC236}">
                      <a16:creationId xmlns:a16="http://schemas.microsoft.com/office/drawing/2014/main" id="{B3944943-7DFA-43DF-8918-439AA054F364}"/>
                    </a:ext>
                  </a:extLst>
                </p:cNvPr>
                <p:cNvGrpSpPr/>
                <p:nvPr/>
              </p:nvGrpSpPr>
              <p:grpSpPr>
                <a:xfrm>
                  <a:off x="3650966" y="4956181"/>
                  <a:ext cx="445652" cy="966753"/>
                  <a:chOff x="637405" y="4652927"/>
                  <a:chExt cx="914400" cy="1390647"/>
                </a:xfrm>
              </p:grpSpPr>
              <p:sp>
                <p:nvSpPr>
                  <p:cNvPr id="210" name="Right Arrow 2">
                    <a:extLst>
                      <a:ext uri="{FF2B5EF4-FFF2-40B4-BE49-F238E27FC236}">
                        <a16:creationId xmlns:a16="http://schemas.microsoft.com/office/drawing/2014/main" id="{13D4AF6A-4FD8-4FE4-8FE1-3986D4C20C52}"/>
                      </a:ext>
                    </a:extLst>
                  </p:cNvPr>
                  <p:cNvSpPr>
                    <a:spLocks noChangeArrowheads="1"/>
                  </p:cNvSpPr>
                  <p:nvPr/>
                </p:nvSpPr>
                <p:spPr bwMode="auto">
                  <a:xfrm>
                    <a:off x="637405" y="5024880"/>
                    <a:ext cx="914400" cy="274787"/>
                  </a:xfrm>
                  <a:prstGeom prst="homePlate">
                    <a:avLst/>
                  </a:prstGeom>
                  <a:solidFill>
                    <a:schemeClr val="tx1"/>
                  </a:solidFill>
                  <a:ln>
                    <a:solidFill>
                      <a:schemeClr val="tx1">
                        <a:lumMod val="65000"/>
                        <a:lumOff val="35000"/>
                      </a:schemeClr>
                    </a:solidFill>
                  </a:ln>
                </p:spPr>
                <p:txBody>
                  <a:bodyPr anchor="ctr"/>
                  <a:lstStyle/>
                  <a:p>
                    <a:pPr algn="l"/>
                    <a:endParaRPr lang="en-US" sz="1000">
                      <a:solidFill>
                        <a:schemeClr val="bg1"/>
                      </a:solidFill>
                      <a:latin typeface="+mj-lt"/>
                      <a:cs typeface="Arial" charset="0"/>
                    </a:endParaRPr>
                  </a:p>
                </p:txBody>
              </p:sp>
              <p:sp>
                <p:nvSpPr>
                  <p:cNvPr id="211" name="Right Arrow 51">
                    <a:extLst>
                      <a:ext uri="{FF2B5EF4-FFF2-40B4-BE49-F238E27FC236}">
                        <a16:creationId xmlns:a16="http://schemas.microsoft.com/office/drawing/2014/main" id="{E6127A83-0FD1-4E15-95EA-29A05E889B4A}"/>
                      </a:ext>
                    </a:extLst>
                  </p:cNvPr>
                  <p:cNvSpPr>
                    <a:spLocks noChangeArrowheads="1"/>
                  </p:cNvSpPr>
                  <p:nvPr/>
                </p:nvSpPr>
                <p:spPr bwMode="auto">
                  <a:xfrm>
                    <a:off x="637405" y="5396833"/>
                    <a:ext cx="914400" cy="274787"/>
                  </a:xfrm>
                  <a:prstGeom prst="homePlate">
                    <a:avLst/>
                  </a:prstGeom>
                  <a:solidFill>
                    <a:schemeClr val="tx1"/>
                  </a:solidFill>
                  <a:ln>
                    <a:solidFill>
                      <a:schemeClr val="tx1">
                        <a:lumMod val="65000"/>
                        <a:lumOff val="35000"/>
                      </a:schemeClr>
                    </a:solidFill>
                  </a:ln>
                </p:spPr>
                <p:txBody>
                  <a:bodyPr anchor="ctr"/>
                  <a:lstStyle/>
                  <a:p>
                    <a:pPr algn="l"/>
                    <a:endParaRPr lang="en-US" sz="1000">
                      <a:solidFill>
                        <a:schemeClr val="bg1"/>
                      </a:solidFill>
                      <a:latin typeface="+mj-lt"/>
                      <a:cs typeface="Arial" charset="0"/>
                    </a:endParaRPr>
                  </a:p>
                </p:txBody>
              </p:sp>
              <p:sp>
                <p:nvSpPr>
                  <p:cNvPr id="212" name="Right Arrow 90">
                    <a:extLst>
                      <a:ext uri="{FF2B5EF4-FFF2-40B4-BE49-F238E27FC236}">
                        <a16:creationId xmlns:a16="http://schemas.microsoft.com/office/drawing/2014/main" id="{4BDE66E1-2784-484B-A19F-54C3AD7DD606}"/>
                      </a:ext>
                    </a:extLst>
                  </p:cNvPr>
                  <p:cNvSpPr>
                    <a:spLocks noChangeArrowheads="1"/>
                  </p:cNvSpPr>
                  <p:nvPr/>
                </p:nvSpPr>
                <p:spPr bwMode="auto">
                  <a:xfrm>
                    <a:off x="637405" y="4652927"/>
                    <a:ext cx="914400" cy="274787"/>
                  </a:xfrm>
                  <a:prstGeom prst="homePlate">
                    <a:avLst/>
                  </a:prstGeom>
                  <a:solidFill>
                    <a:schemeClr val="tx1"/>
                  </a:solidFill>
                  <a:ln>
                    <a:solidFill>
                      <a:schemeClr val="tx1">
                        <a:lumMod val="65000"/>
                        <a:lumOff val="35000"/>
                      </a:schemeClr>
                    </a:solidFill>
                  </a:ln>
                </p:spPr>
                <p:txBody>
                  <a:bodyPr rIns="0" anchor="ctr"/>
                  <a:lstStyle/>
                  <a:p>
                    <a:pPr algn="l"/>
                    <a:endParaRPr lang="en-US" sz="1000">
                      <a:solidFill>
                        <a:schemeClr val="bg1"/>
                      </a:solidFill>
                      <a:latin typeface="+mj-lt"/>
                      <a:cs typeface="Arial" charset="0"/>
                    </a:endParaRPr>
                  </a:p>
                </p:txBody>
              </p:sp>
              <p:sp>
                <p:nvSpPr>
                  <p:cNvPr id="213" name="Right Arrow 51">
                    <a:extLst>
                      <a:ext uri="{FF2B5EF4-FFF2-40B4-BE49-F238E27FC236}">
                        <a16:creationId xmlns:a16="http://schemas.microsoft.com/office/drawing/2014/main" id="{8D61A406-F7F1-44F7-9FAA-E582C08E8F47}"/>
                      </a:ext>
                    </a:extLst>
                  </p:cNvPr>
                  <p:cNvSpPr>
                    <a:spLocks noChangeArrowheads="1"/>
                  </p:cNvSpPr>
                  <p:nvPr/>
                </p:nvSpPr>
                <p:spPr bwMode="auto">
                  <a:xfrm>
                    <a:off x="637405" y="5768787"/>
                    <a:ext cx="914400" cy="274787"/>
                  </a:xfrm>
                  <a:prstGeom prst="homePlate">
                    <a:avLst/>
                  </a:prstGeom>
                  <a:solidFill>
                    <a:schemeClr val="tx1"/>
                  </a:solidFill>
                  <a:ln>
                    <a:solidFill>
                      <a:schemeClr val="tx1">
                        <a:lumMod val="65000"/>
                        <a:lumOff val="35000"/>
                      </a:schemeClr>
                    </a:solidFill>
                  </a:ln>
                </p:spPr>
                <p:txBody>
                  <a:bodyPr anchor="ctr"/>
                  <a:lstStyle/>
                  <a:p>
                    <a:pPr algn="l"/>
                    <a:endParaRPr lang="en-US" sz="1000">
                      <a:solidFill>
                        <a:schemeClr val="bg1"/>
                      </a:solidFill>
                      <a:latin typeface="+mj-lt"/>
                      <a:cs typeface="Arial" charset="0"/>
                    </a:endParaRPr>
                  </a:p>
                </p:txBody>
              </p:sp>
            </p:grpSp>
            <p:sp useBgFill="1">
              <p:nvSpPr>
                <p:cNvPr id="208" name="Oval 207">
                  <a:extLst>
                    <a:ext uri="{FF2B5EF4-FFF2-40B4-BE49-F238E27FC236}">
                      <a16:creationId xmlns:a16="http://schemas.microsoft.com/office/drawing/2014/main" id="{32E902B1-437C-4F9A-A866-EDAD302C1C63}"/>
                    </a:ext>
                  </a:extLst>
                </p:cNvPr>
                <p:cNvSpPr/>
                <p:nvPr/>
              </p:nvSpPr>
              <p:spPr bwMode="auto">
                <a:xfrm>
                  <a:off x="4231364" y="4956181"/>
                  <a:ext cx="701863" cy="236449"/>
                </a:xfrm>
                <a:prstGeom prst="ellipse">
                  <a:avLst/>
                </a:prstGeom>
                <a:solidFill>
                  <a:schemeClr val="bg1">
                    <a:lumMod val="50000"/>
                    <a:lumOff val="50000"/>
                  </a:schemeClr>
                </a:solidFill>
                <a:ln>
                  <a:solidFill>
                    <a:schemeClr val="tx1">
                      <a:lumMod val="65000"/>
                      <a:lumOff val="35000"/>
                    </a:schemeClr>
                  </a:solidFill>
                </a:ln>
              </p:spPr>
              <p:txBody>
                <a:bodyPr vert="horz" wrap="square" lIns="91440" tIns="45720" rIns="91440" bIns="45720" numCol="1" anchor="t" anchorCtr="0" compatLnSpc="1">
                  <a:prstTxWarp prst="textNoShape">
                    <a:avLst/>
                  </a:prstTxWarp>
                </a:bodyPr>
                <a:lstStyle/>
                <a:p>
                  <a:endParaRPr lang="en-US" err="1">
                    <a:solidFill>
                      <a:schemeClr val="tx1"/>
                    </a:solidFill>
                  </a:endParaRPr>
                </a:p>
              </p:txBody>
            </p:sp>
            <p:sp>
              <p:nvSpPr>
                <p:cNvPr id="209" name="Freeform 182">
                  <a:extLst>
                    <a:ext uri="{FF2B5EF4-FFF2-40B4-BE49-F238E27FC236}">
                      <a16:creationId xmlns:a16="http://schemas.microsoft.com/office/drawing/2014/main" id="{50777148-643A-47A2-B6C0-2445001EB037}"/>
                    </a:ext>
                  </a:extLst>
                </p:cNvPr>
                <p:cNvSpPr/>
                <p:nvPr/>
              </p:nvSpPr>
              <p:spPr bwMode="auto">
                <a:xfrm>
                  <a:off x="4179429" y="4901240"/>
                  <a:ext cx="831290" cy="1066171"/>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pSp>
          <p:grpSp>
            <p:nvGrpSpPr>
              <p:cNvPr id="168" name="Group 167">
                <a:extLst>
                  <a:ext uri="{FF2B5EF4-FFF2-40B4-BE49-F238E27FC236}">
                    <a16:creationId xmlns:a16="http://schemas.microsoft.com/office/drawing/2014/main" id="{60BB510F-F417-4E2E-AC3B-62AB1FDFD95D}"/>
                  </a:ext>
                </a:extLst>
              </p:cNvPr>
              <p:cNvGrpSpPr/>
              <p:nvPr/>
            </p:nvGrpSpPr>
            <p:grpSpPr>
              <a:xfrm>
                <a:off x="9317526" y="3126784"/>
                <a:ext cx="460499" cy="345804"/>
                <a:chOff x="3590925" y="4901240"/>
                <a:chExt cx="1419794" cy="1066171"/>
              </a:xfrm>
            </p:grpSpPr>
            <p:sp>
              <p:nvSpPr>
                <p:cNvPr id="187" name="Rectangle 186">
                  <a:extLst>
                    <a:ext uri="{FF2B5EF4-FFF2-40B4-BE49-F238E27FC236}">
                      <a16:creationId xmlns:a16="http://schemas.microsoft.com/office/drawing/2014/main" id="{A8BE0A7B-A92F-413A-8AA0-2C7BDD72D387}"/>
                    </a:ext>
                  </a:extLst>
                </p:cNvPr>
                <p:cNvSpPr/>
                <p:nvPr/>
              </p:nvSpPr>
              <p:spPr bwMode="auto">
                <a:xfrm>
                  <a:off x="3590925" y="4901240"/>
                  <a:ext cx="996908" cy="1066171"/>
                </a:xfrm>
                <a:prstGeom prst="rect">
                  <a:avLst/>
                </a:prstGeom>
                <a:solidFill>
                  <a:schemeClr val="bg2"/>
                </a:solidFill>
                <a:ln w="9525"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1100">
                    <a:solidFill>
                      <a:srgbClr val="FFFFFF"/>
                    </a:solidFill>
                    <a:cs typeface="Arial" charset="0"/>
                  </a:endParaRPr>
                </a:p>
              </p:txBody>
            </p:sp>
            <p:grpSp>
              <p:nvGrpSpPr>
                <p:cNvPr id="188" name="Group 187">
                  <a:extLst>
                    <a:ext uri="{FF2B5EF4-FFF2-40B4-BE49-F238E27FC236}">
                      <a16:creationId xmlns:a16="http://schemas.microsoft.com/office/drawing/2014/main" id="{E140B70C-0B0C-4511-81CB-C3B24A5FA3DF}"/>
                    </a:ext>
                  </a:extLst>
                </p:cNvPr>
                <p:cNvGrpSpPr/>
                <p:nvPr/>
              </p:nvGrpSpPr>
              <p:grpSpPr>
                <a:xfrm>
                  <a:off x="3650966" y="4956181"/>
                  <a:ext cx="445652" cy="966753"/>
                  <a:chOff x="637405" y="4652927"/>
                  <a:chExt cx="914400" cy="1390647"/>
                </a:xfrm>
              </p:grpSpPr>
              <p:sp>
                <p:nvSpPr>
                  <p:cNvPr id="191" name="Right Arrow 2">
                    <a:extLst>
                      <a:ext uri="{FF2B5EF4-FFF2-40B4-BE49-F238E27FC236}">
                        <a16:creationId xmlns:a16="http://schemas.microsoft.com/office/drawing/2014/main" id="{BA2D07F2-26E9-4BB5-852D-EF08EF3DBD84}"/>
                      </a:ext>
                    </a:extLst>
                  </p:cNvPr>
                  <p:cNvSpPr>
                    <a:spLocks noChangeArrowheads="1"/>
                  </p:cNvSpPr>
                  <p:nvPr/>
                </p:nvSpPr>
                <p:spPr bwMode="auto">
                  <a:xfrm>
                    <a:off x="637405" y="5024880"/>
                    <a:ext cx="914400" cy="274787"/>
                  </a:xfrm>
                  <a:prstGeom prst="homePlate">
                    <a:avLst/>
                  </a:prstGeom>
                  <a:solidFill>
                    <a:schemeClr val="tx1"/>
                  </a:solidFill>
                  <a:ln>
                    <a:solidFill>
                      <a:schemeClr val="tx1">
                        <a:lumMod val="65000"/>
                        <a:lumOff val="35000"/>
                      </a:schemeClr>
                    </a:solidFill>
                  </a:ln>
                </p:spPr>
                <p:txBody>
                  <a:bodyPr anchor="ctr"/>
                  <a:lstStyle/>
                  <a:p>
                    <a:pPr algn="l"/>
                    <a:endParaRPr lang="en-US" sz="1000">
                      <a:solidFill>
                        <a:schemeClr val="bg1"/>
                      </a:solidFill>
                      <a:latin typeface="+mj-lt"/>
                      <a:cs typeface="Arial" charset="0"/>
                    </a:endParaRPr>
                  </a:p>
                </p:txBody>
              </p:sp>
              <p:sp>
                <p:nvSpPr>
                  <p:cNvPr id="192" name="Right Arrow 51">
                    <a:extLst>
                      <a:ext uri="{FF2B5EF4-FFF2-40B4-BE49-F238E27FC236}">
                        <a16:creationId xmlns:a16="http://schemas.microsoft.com/office/drawing/2014/main" id="{91E41669-72E8-4168-A826-FE7265C250A6}"/>
                      </a:ext>
                    </a:extLst>
                  </p:cNvPr>
                  <p:cNvSpPr>
                    <a:spLocks noChangeArrowheads="1"/>
                  </p:cNvSpPr>
                  <p:nvPr/>
                </p:nvSpPr>
                <p:spPr bwMode="auto">
                  <a:xfrm>
                    <a:off x="637405" y="5396833"/>
                    <a:ext cx="914400" cy="274787"/>
                  </a:xfrm>
                  <a:prstGeom prst="homePlate">
                    <a:avLst/>
                  </a:prstGeom>
                  <a:solidFill>
                    <a:schemeClr val="tx1"/>
                  </a:solidFill>
                  <a:ln>
                    <a:solidFill>
                      <a:schemeClr val="tx1">
                        <a:lumMod val="65000"/>
                        <a:lumOff val="35000"/>
                      </a:schemeClr>
                    </a:solidFill>
                  </a:ln>
                </p:spPr>
                <p:txBody>
                  <a:bodyPr anchor="ctr"/>
                  <a:lstStyle/>
                  <a:p>
                    <a:pPr algn="l"/>
                    <a:endParaRPr lang="en-US" sz="1000">
                      <a:solidFill>
                        <a:schemeClr val="bg1"/>
                      </a:solidFill>
                      <a:latin typeface="+mj-lt"/>
                      <a:cs typeface="Arial" charset="0"/>
                    </a:endParaRPr>
                  </a:p>
                </p:txBody>
              </p:sp>
              <p:sp>
                <p:nvSpPr>
                  <p:cNvPr id="193" name="Right Arrow 90">
                    <a:extLst>
                      <a:ext uri="{FF2B5EF4-FFF2-40B4-BE49-F238E27FC236}">
                        <a16:creationId xmlns:a16="http://schemas.microsoft.com/office/drawing/2014/main" id="{1005523C-A387-4633-800E-225B7BCA03D3}"/>
                      </a:ext>
                    </a:extLst>
                  </p:cNvPr>
                  <p:cNvSpPr>
                    <a:spLocks noChangeArrowheads="1"/>
                  </p:cNvSpPr>
                  <p:nvPr/>
                </p:nvSpPr>
                <p:spPr bwMode="auto">
                  <a:xfrm>
                    <a:off x="637405" y="4652927"/>
                    <a:ext cx="914400" cy="274787"/>
                  </a:xfrm>
                  <a:prstGeom prst="homePlate">
                    <a:avLst/>
                  </a:prstGeom>
                  <a:solidFill>
                    <a:schemeClr val="tx1"/>
                  </a:solidFill>
                  <a:ln>
                    <a:solidFill>
                      <a:schemeClr val="tx1">
                        <a:lumMod val="65000"/>
                        <a:lumOff val="35000"/>
                      </a:schemeClr>
                    </a:solidFill>
                  </a:ln>
                </p:spPr>
                <p:txBody>
                  <a:bodyPr rIns="0" anchor="ctr"/>
                  <a:lstStyle/>
                  <a:p>
                    <a:pPr algn="l"/>
                    <a:endParaRPr lang="en-US" sz="1000">
                      <a:solidFill>
                        <a:schemeClr val="bg1"/>
                      </a:solidFill>
                      <a:latin typeface="+mj-lt"/>
                      <a:cs typeface="Arial" charset="0"/>
                    </a:endParaRPr>
                  </a:p>
                </p:txBody>
              </p:sp>
              <p:sp>
                <p:nvSpPr>
                  <p:cNvPr id="194" name="Right Arrow 51">
                    <a:extLst>
                      <a:ext uri="{FF2B5EF4-FFF2-40B4-BE49-F238E27FC236}">
                        <a16:creationId xmlns:a16="http://schemas.microsoft.com/office/drawing/2014/main" id="{36AAC3B4-E2A4-418F-BCF7-6F2DBC71EC27}"/>
                      </a:ext>
                    </a:extLst>
                  </p:cNvPr>
                  <p:cNvSpPr>
                    <a:spLocks noChangeArrowheads="1"/>
                  </p:cNvSpPr>
                  <p:nvPr/>
                </p:nvSpPr>
                <p:spPr bwMode="auto">
                  <a:xfrm>
                    <a:off x="637405" y="5768787"/>
                    <a:ext cx="914400" cy="274787"/>
                  </a:xfrm>
                  <a:prstGeom prst="homePlate">
                    <a:avLst/>
                  </a:prstGeom>
                  <a:solidFill>
                    <a:schemeClr val="tx1"/>
                  </a:solidFill>
                  <a:ln>
                    <a:solidFill>
                      <a:schemeClr val="tx1">
                        <a:lumMod val="65000"/>
                        <a:lumOff val="35000"/>
                      </a:schemeClr>
                    </a:solidFill>
                  </a:ln>
                </p:spPr>
                <p:txBody>
                  <a:bodyPr anchor="ctr"/>
                  <a:lstStyle/>
                  <a:p>
                    <a:pPr algn="l"/>
                    <a:endParaRPr lang="en-US" sz="1000">
                      <a:solidFill>
                        <a:schemeClr val="bg1"/>
                      </a:solidFill>
                      <a:latin typeface="+mj-lt"/>
                      <a:cs typeface="Arial" charset="0"/>
                    </a:endParaRPr>
                  </a:p>
                </p:txBody>
              </p:sp>
            </p:grpSp>
            <p:sp useBgFill="1">
              <p:nvSpPr>
                <p:cNvPr id="189" name="Oval 188">
                  <a:extLst>
                    <a:ext uri="{FF2B5EF4-FFF2-40B4-BE49-F238E27FC236}">
                      <a16:creationId xmlns:a16="http://schemas.microsoft.com/office/drawing/2014/main" id="{6F2040FE-5F2B-4A81-95FB-565FE2118D21}"/>
                    </a:ext>
                  </a:extLst>
                </p:cNvPr>
                <p:cNvSpPr/>
                <p:nvPr/>
              </p:nvSpPr>
              <p:spPr bwMode="auto">
                <a:xfrm>
                  <a:off x="4231364" y="4956181"/>
                  <a:ext cx="701863" cy="236449"/>
                </a:xfrm>
                <a:prstGeom prst="ellipse">
                  <a:avLst/>
                </a:prstGeom>
                <a:solidFill>
                  <a:schemeClr val="bg1">
                    <a:lumMod val="50000"/>
                    <a:lumOff val="50000"/>
                  </a:schemeClr>
                </a:solidFill>
                <a:ln>
                  <a:solidFill>
                    <a:schemeClr val="tx1">
                      <a:lumMod val="65000"/>
                      <a:lumOff val="35000"/>
                    </a:schemeClr>
                  </a:solidFill>
                </a:ln>
              </p:spPr>
              <p:txBody>
                <a:bodyPr vert="horz" wrap="square" lIns="91440" tIns="45720" rIns="91440" bIns="45720" numCol="1" anchor="t" anchorCtr="0" compatLnSpc="1">
                  <a:prstTxWarp prst="textNoShape">
                    <a:avLst/>
                  </a:prstTxWarp>
                </a:bodyPr>
                <a:lstStyle/>
                <a:p>
                  <a:endParaRPr lang="en-US" err="1">
                    <a:solidFill>
                      <a:schemeClr val="tx1"/>
                    </a:solidFill>
                  </a:endParaRPr>
                </a:p>
              </p:txBody>
            </p:sp>
            <p:sp>
              <p:nvSpPr>
                <p:cNvPr id="190" name="Freeform 182">
                  <a:extLst>
                    <a:ext uri="{FF2B5EF4-FFF2-40B4-BE49-F238E27FC236}">
                      <a16:creationId xmlns:a16="http://schemas.microsoft.com/office/drawing/2014/main" id="{AADA4EA2-AD4D-4A5E-AE0F-B502E52E4BE7}"/>
                    </a:ext>
                  </a:extLst>
                </p:cNvPr>
                <p:cNvSpPr/>
                <p:nvPr/>
              </p:nvSpPr>
              <p:spPr bwMode="auto">
                <a:xfrm>
                  <a:off x="4179429" y="4901240"/>
                  <a:ext cx="831290" cy="1066171"/>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pSp>
          <p:grpSp>
            <p:nvGrpSpPr>
              <p:cNvPr id="169" name="Group 168">
                <a:extLst>
                  <a:ext uri="{FF2B5EF4-FFF2-40B4-BE49-F238E27FC236}">
                    <a16:creationId xmlns:a16="http://schemas.microsoft.com/office/drawing/2014/main" id="{BE61B2B8-68F9-4183-95C9-C04C95885858}"/>
                  </a:ext>
                </a:extLst>
              </p:cNvPr>
              <p:cNvGrpSpPr/>
              <p:nvPr/>
            </p:nvGrpSpPr>
            <p:grpSpPr>
              <a:xfrm>
                <a:off x="8510996" y="3712788"/>
                <a:ext cx="460499" cy="345804"/>
                <a:chOff x="3590925" y="4901240"/>
                <a:chExt cx="1419794" cy="1066171"/>
              </a:xfrm>
            </p:grpSpPr>
            <p:sp>
              <p:nvSpPr>
                <p:cNvPr id="179" name="Rectangle 178">
                  <a:extLst>
                    <a:ext uri="{FF2B5EF4-FFF2-40B4-BE49-F238E27FC236}">
                      <a16:creationId xmlns:a16="http://schemas.microsoft.com/office/drawing/2014/main" id="{1ED23A18-6E92-4B1D-8590-217E8BB74C35}"/>
                    </a:ext>
                  </a:extLst>
                </p:cNvPr>
                <p:cNvSpPr/>
                <p:nvPr/>
              </p:nvSpPr>
              <p:spPr bwMode="auto">
                <a:xfrm>
                  <a:off x="3590925" y="4901240"/>
                  <a:ext cx="996908" cy="1066171"/>
                </a:xfrm>
                <a:prstGeom prst="rect">
                  <a:avLst/>
                </a:prstGeom>
                <a:solidFill>
                  <a:schemeClr val="bg2"/>
                </a:solidFill>
                <a:ln w="9525"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1100">
                    <a:solidFill>
                      <a:srgbClr val="FFFFFF"/>
                    </a:solidFill>
                    <a:cs typeface="Arial" charset="0"/>
                  </a:endParaRPr>
                </a:p>
              </p:txBody>
            </p:sp>
            <p:grpSp>
              <p:nvGrpSpPr>
                <p:cNvPr id="180" name="Group 179">
                  <a:extLst>
                    <a:ext uri="{FF2B5EF4-FFF2-40B4-BE49-F238E27FC236}">
                      <a16:creationId xmlns:a16="http://schemas.microsoft.com/office/drawing/2014/main" id="{9203B10C-97A6-48D7-BD76-BF09621E7729}"/>
                    </a:ext>
                  </a:extLst>
                </p:cNvPr>
                <p:cNvGrpSpPr/>
                <p:nvPr/>
              </p:nvGrpSpPr>
              <p:grpSpPr>
                <a:xfrm>
                  <a:off x="3650966" y="4956181"/>
                  <a:ext cx="445652" cy="966753"/>
                  <a:chOff x="637405" y="4652927"/>
                  <a:chExt cx="914400" cy="1390647"/>
                </a:xfrm>
              </p:grpSpPr>
              <p:sp>
                <p:nvSpPr>
                  <p:cNvPr id="183" name="Right Arrow 2">
                    <a:extLst>
                      <a:ext uri="{FF2B5EF4-FFF2-40B4-BE49-F238E27FC236}">
                        <a16:creationId xmlns:a16="http://schemas.microsoft.com/office/drawing/2014/main" id="{F7C3A2CE-59B1-4D12-8891-2806981FC3D6}"/>
                      </a:ext>
                    </a:extLst>
                  </p:cNvPr>
                  <p:cNvSpPr>
                    <a:spLocks noChangeArrowheads="1"/>
                  </p:cNvSpPr>
                  <p:nvPr/>
                </p:nvSpPr>
                <p:spPr bwMode="auto">
                  <a:xfrm>
                    <a:off x="637405" y="5024880"/>
                    <a:ext cx="914400" cy="274787"/>
                  </a:xfrm>
                  <a:prstGeom prst="homePlate">
                    <a:avLst/>
                  </a:prstGeom>
                  <a:solidFill>
                    <a:schemeClr val="tx1"/>
                  </a:solidFill>
                  <a:ln>
                    <a:solidFill>
                      <a:schemeClr val="tx1">
                        <a:lumMod val="65000"/>
                        <a:lumOff val="35000"/>
                      </a:schemeClr>
                    </a:solidFill>
                  </a:ln>
                </p:spPr>
                <p:txBody>
                  <a:bodyPr anchor="ctr"/>
                  <a:lstStyle/>
                  <a:p>
                    <a:pPr algn="l"/>
                    <a:endParaRPr lang="en-US" sz="1000">
                      <a:solidFill>
                        <a:schemeClr val="bg1"/>
                      </a:solidFill>
                      <a:latin typeface="+mj-lt"/>
                      <a:cs typeface="Arial" charset="0"/>
                    </a:endParaRPr>
                  </a:p>
                </p:txBody>
              </p:sp>
              <p:sp>
                <p:nvSpPr>
                  <p:cNvPr id="184" name="Right Arrow 51">
                    <a:extLst>
                      <a:ext uri="{FF2B5EF4-FFF2-40B4-BE49-F238E27FC236}">
                        <a16:creationId xmlns:a16="http://schemas.microsoft.com/office/drawing/2014/main" id="{7193571D-AFE5-45B7-80AF-2D9D59FBBDCB}"/>
                      </a:ext>
                    </a:extLst>
                  </p:cNvPr>
                  <p:cNvSpPr>
                    <a:spLocks noChangeArrowheads="1"/>
                  </p:cNvSpPr>
                  <p:nvPr/>
                </p:nvSpPr>
                <p:spPr bwMode="auto">
                  <a:xfrm>
                    <a:off x="637405" y="5396833"/>
                    <a:ext cx="914400" cy="274787"/>
                  </a:xfrm>
                  <a:prstGeom prst="homePlate">
                    <a:avLst/>
                  </a:prstGeom>
                  <a:solidFill>
                    <a:schemeClr val="tx1"/>
                  </a:solidFill>
                  <a:ln>
                    <a:solidFill>
                      <a:schemeClr val="tx1">
                        <a:lumMod val="65000"/>
                        <a:lumOff val="35000"/>
                      </a:schemeClr>
                    </a:solidFill>
                  </a:ln>
                </p:spPr>
                <p:txBody>
                  <a:bodyPr anchor="ctr"/>
                  <a:lstStyle/>
                  <a:p>
                    <a:pPr algn="l"/>
                    <a:endParaRPr lang="en-US" sz="1000">
                      <a:solidFill>
                        <a:schemeClr val="bg1"/>
                      </a:solidFill>
                      <a:latin typeface="+mj-lt"/>
                      <a:cs typeface="Arial" charset="0"/>
                    </a:endParaRPr>
                  </a:p>
                </p:txBody>
              </p:sp>
              <p:sp>
                <p:nvSpPr>
                  <p:cNvPr id="185" name="Right Arrow 90">
                    <a:extLst>
                      <a:ext uri="{FF2B5EF4-FFF2-40B4-BE49-F238E27FC236}">
                        <a16:creationId xmlns:a16="http://schemas.microsoft.com/office/drawing/2014/main" id="{D0BD3071-D8C2-4506-8862-91C71ECC75C4}"/>
                      </a:ext>
                    </a:extLst>
                  </p:cNvPr>
                  <p:cNvSpPr>
                    <a:spLocks noChangeArrowheads="1"/>
                  </p:cNvSpPr>
                  <p:nvPr/>
                </p:nvSpPr>
                <p:spPr bwMode="auto">
                  <a:xfrm>
                    <a:off x="637405" y="4652927"/>
                    <a:ext cx="914400" cy="274787"/>
                  </a:xfrm>
                  <a:prstGeom prst="homePlate">
                    <a:avLst/>
                  </a:prstGeom>
                  <a:solidFill>
                    <a:schemeClr val="tx1"/>
                  </a:solidFill>
                  <a:ln>
                    <a:solidFill>
                      <a:schemeClr val="tx1">
                        <a:lumMod val="65000"/>
                        <a:lumOff val="35000"/>
                      </a:schemeClr>
                    </a:solidFill>
                  </a:ln>
                </p:spPr>
                <p:txBody>
                  <a:bodyPr rIns="0" anchor="ctr"/>
                  <a:lstStyle/>
                  <a:p>
                    <a:pPr algn="l"/>
                    <a:endParaRPr lang="en-US" sz="1000">
                      <a:solidFill>
                        <a:schemeClr val="bg1"/>
                      </a:solidFill>
                      <a:latin typeface="+mj-lt"/>
                      <a:cs typeface="Arial" charset="0"/>
                    </a:endParaRPr>
                  </a:p>
                </p:txBody>
              </p:sp>
              <p:sp>
                <p:nvSpPr>
                  <p:cNvPr id="186" name="Right Arrow 51">
                    <a:extLst>
                      <a:ext uri="{FF2B5EF4-FFF2-40B4-BE49-F238E27FC236}">
                        <a16:creationId xmlns:a16="http://schemas.microsoft.com/office/drawing/2014/main" id="{175ABB37-847D-4AC6-9752-0EAA61B8B329}"/>
                      </a:ext>
                    </a:extLst>
                  </p:cNvPr>
                  <p:cNvSpPr>
                    <a:spLocks noChangeArrowheads="1"/>
                  </p:cNvSpPr>
                  <p:nvPr/>
                </p:nvSpPr>
                <p:spPr bwMode="auto">
                  <a:xfrm>
                    <a:off x="637405" y="5768787"/>
                    <a:ext cx="914400" cy="274787"/>
                  </a:xfrm>
                  <a:prstGeom prst="homePlate">
                    <a:avLst/>
                  </a:prstGeom>
                  <a:solidFill>
                    <a:schemeClr val="tx1"/>
                  </a:solidFill>
                  <a:ln>
                    <a:solidFill>
                      <a:schemeClr val="tx1">
                        <a:lumMod val="65000"/>
                        <a:lumOff val="35000"/>
                      </a:schemeClr>
                    </a:solidFill>
                  </a:ln>
                </p:spPr>
                <p:txBody>
                  <a:bodyPr anchor="ctr"/>
                  <a:lstStyle/>
                  <a:p>
                    <a:pPr algn="l"/>
                    <a:endParaRPr lang="en-US" sz="1000">
                      <a:solidFill>
                        <a:schemeClr val="bg1"/>
                      </a:solidFill>
                      <a:latin typeface="+mj-lt"/>
                      <a:cs typeface="Arial" charset="0"/>
                    </a:endParaRPr>
                  </a:p>
                </p:txBody>
              </p:sp>
            </p:grpSp>
            <p:sp useBgFill="1">
              <p:nvSpPr>
                <p:cNvPr id="181" name="Oval 180">
                  <a:extLst>
                    <a:ext uri="{FF2B5EF4-FFF2-40B4-BE49-F238E27FC236}">
                      <a16:creationId xmlns:a16="http://schemas.microsoft.com/office/drawing/2014/main" id="{CF65DF36-CD90-4F79-8F5B-93EA83EE407F}"/>
                    </a:ext>
                  </a:extLst>
                </p:cNvPr>
                <p:cNvSpPr/>
                <p:nvPr/>
              </p:nvSpPr>
              <p:spPr bwMode="auto">
                <a:xfrm>
                  <a:off x="4231364" y="4956181"/>
                  <a:ext cx="701863" cy="236449"/>
                </a:xfrm>
                <a:prstGeom prst="ellipse">
                  <a:avLst/>
                </a:prstGeom>
                <a:solidFill>
                  <a:schemeClr val="bg1">
                    <a:lumMod val="50000"/>
                    <a:lumOff val="50000"/>
                  </a:schemeClr>
                </a:solidFill>
                <a:ln>
                  <a:solidFill>
                    <a:schemeClr val="tx1">
                      <a:lumMod val="65000"/>
                      <a:lumOff val="35000"/>
                    </a:schemeClr>
                  </a:solidFill>
                </a:ln>
              </p:spPr>
              <p:txBody>
                <a:bodyPr vert="horz" wrap="square" lIns="91440" tIns="45720" rIns="91440" bIns="45720" numCol="1" anchor="t" anchorCtr="0" compatLnSpc="1">
                  <a:prstTxWarp prst="textNoShape">
                    <a:avLst/>
                  </a:prstTxWarp>
                </a:bodyPr>
                <a:lstStyle/>
                <a:p>
                  <a:endParaRPr lang="en-US" err="1">
                    <a:solidFill>
                      <a:schemeClr val="tx1"/>
                    </a:solidFill>
                  </a:endParaRPr>
                </a:p>
              </p:txBody>
            </p:sp>
            <p:sp>
              <p:nvSpPr>
                <p:cNvPr id="182" name="Freeform 182">
                  <a:extLst>
                    <a:ext uri="{FF2B5EF4-FFF2-40B4-BE49-F238E27FC236}">
                      <a16:creationId xmlns:a16="http://schemas.microsoft.com/office/drawing/2014/main" id="{C78E8F03-9326-403C-B12D-E8BD55011A9A}"/>
                    </a:ext>
                  </a:extLst>
                </p:cNvPr>
                <p:cNvSpPr/>
                <p:nvPr/>
              </p:nvSpPr>
              <p:spPr bwMode="auto">
                <a:xfrm>
                  <a:off x="4179429" y="4901240"/>
                  <a:ext cx="831290" cy="1066171"/>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pSp>
          <p:grpSp>
            <p:nvGrpSpPr>
              <p:cNvPr id="170" name="Group 169">
                <a:extLst>
                  <a:ext uri="{FF2B5EF4-FFF2-40B4-BE49-F238E27FC236}">
                    <a16:creationId xmlns:a16="http://schemas.microsoft.com/office/drawing/2014/main" id="{9C954BD9-D0EB-4EC6-B27F-2C880C075869}"/>
                  </a:ext>
                </a:extLst>
              </p:cNvPr>
              <p:cNvGrpSpPr/>
              <p:nvPr/>
            </p:nvGrpSpPr>
            <p:grpSpPr>
              <a:xfrm>
                <a:off x="7734397" y="3530629"/>
                <a:ext cx="460499" cy="345804"/>
                <a:chOff x="3590925" y="4901240"/>
                <a:chExt cx="1419794" cy="1066171"/>
              </a:xfrm>
            </p:grpSpPr>
            <p:sp>
              <p:nvSpPr>
                <p:cNvPr id="171" name="Rectangle 170">
                  <a:extLst>
                    <a:ext uri="{FF2B5EF4-FFF2-40B4-BE49-F238E27FC236}">
                      <a16:creationId xmlns:a16="http://schemas.microsoft.com/office/drawing/2014/main" id="{66B3EC6C-8F4D-449A-A8AC-A2E1AE77B1C2}"/>
                    </a:ext>
                  </a:extLst>
                </p:cNvPr>
                <p:cNvSpPr/>
                <p:nvPr/>
              </p:nvSpPr>
              <p:spPr bwMode="auto">
                <a:xfrm>
                  <a:off x="3590925" y="4901240"/>
                  <a:ext cx="996908" cy="1066171"/>
                </a:xfrm>
                <a:prstGeom prst="rect">
                  <a:avLst/>
                </a:prstGeom>
                <a:solidFill>
                  <a:schemeClr val="bg2"/>
                </a:solidFill>
                <a:ln w="9525"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1100">
                    <a:solidFill>
                      <a:srgbClr val="FFFFFF"/>
                    </a:solidFill>
                    <a:cs typeface="Arial" charset="0"/>
                  </a:endParaRPr>
                </a:p>
              </p:txBody>
            </p:sp>
            <p:grpSp>
              <p:nvGrpSpPr>
                <p:cNvPr id="172" name="Group 171">
                  <a:extLst>
                    <a:ext uri="{FF2B5EF4-FFF2-40B4-BE49-F238E27FC236}">
                      <a16:creationId xmlns:a16="http://schemas.microsoft.com/office/drawing/2014/main" id="{1FED762F-FB4B-42F4-9ECF-E0434D814D84}"/>
                    </a:ext>
                  </a:extLst>
                </p:cNvPr>
                <p:cNvGrpSpPr/>
                <p:nvPr/>
              </p:nvGrpSpPr>
              <p:grpSpPr>
                <a:xfrm>
                  <a:off x="3650966" y="4956181"/>
                  <a:ext cx="445652" cy="966753"/>
                  <a:chOff x="637405" y="4652927"/>
                  <a:chExt cx="914400" cy="1390647"/>
                </a:xfrm>
              </p:grpSpPr>
              <p:sp>
                <p:nvSpPr>
                  <p:cNvPr id="175" name="Right Arrow 2">
                    <a:extLst>
                      <a:ext uri="{FF2B5EF4-FFF2-40B4-BE49-F238E27FC236}">
                        <a16:creationId xmlns:a16="http://schemas.microsoft.com/office/drawing/2014/main" id="{F94525D5-71F4-4186-B3D5-3C7CEBF43F6A}"/>
                      </a:ext>
                    </a:extLst>
                  </p:cNvPr>
                  <p:cNvSpPr>
                    <a:spLocks noChangeArrowheads="1"/>
                  </p:cNvSpPr>
                  <p:nvPr/>
                </p:nvSpPr>
                <p:spPr bwMode="auto">
                  <a:xfrm>
                    <a:off x="637405" y="5024880"/>
                    <a:ext cx="914400" cy="274787"/>
                  </a:xfrm>
                  <a:prstGeom prst="homePlate">
                    <a:avLst/>
                  </a:prstGeom>
                  <a:solidFill>
                    <a:schemeClr val="tx1"/>
                  </a:solidFill>
                  <a:ln>
                    <a:solidFill>
                      <a:schemeClr val="tx1">
                        <a:lumMod val="65000"/>
                        <a:lumOff val="35000"/>
                      </a:schemeClr>
                    </a:solidFill>
                  </a:ln>
                </p:spPr>
                <p:txBody>
                  <a:bodyPr anchor="ctr"/>
                  <a:lstStyle/>
                  <a:p>
                    <a:pPr algn="l"/>
                    <a:endParaRPr lang="en-US" sz="1000">
                      <a:solidFill>
                        <a:schemeClr val="bg1"/>
                      </a:solidFill>
                      <a:latin typeface="+mj-lt"/>
                      <a:cs typeface="Arial" charset="0"/>
                    </a:endParaRPr>
                  </a:p>
                </p:txBody>
              </p:sp>
              <p:sp>
                <p:nvSpPr>
                  <p:cNvPr id="176" name="Right Arrow 51">
                    <a:extLst>
                      <a:ext uri="{FF2B5EF4-FFF2-40B4-BE49-F238E27FC236}">
                        <a16:creationId xmlns:a16="http://schemas.microsoft.com/office/drawing/2014/main" id="{C2E748AD-0FE5-49E2-9A06-1D94B1CD974E}"/>
                      </a:ext>
                    </a:extLst>
                  </p:cNvPr>
                  <p:cNvSpPr>
                    <a:spLocks noChangeArrowheads="1"/>
                  </p:cNvSpPr>
                  <p:nvPr/>
                </p:nvSpPr>
                <p:spPr bwMode="auto">
                  <a:xfrm>
                    <a:off x="637405" y="5396833"/>
                    <a:ext cx="914400" cy="274787"/>
                  </a:xfrm>
                  <a:prstGeom prst="homePlate">
                    <a:avLst/>
                  </a:prstGeom>
                  <a:solidFill>
                    <a:schemeClr val="tx1"/>
                  </a:solidFill>
                  <a:ln>
                    <a:solidFill>
                      <a:schemeClr val="tx1">
                        <a:lumMod val="65000"/>
                        <a:lumOff val="35000"/>
                      </a:schemeClr>
                    </a:solidFill>
                  </a:ln>
                </p:spPr>
                <p:txBody>
                  <a:bodyPr anchor="ctr"/>
                  <a:lstStyle/>
                  <a:p>
                    <a:pPr algn="l"/>
                    <a:endParaRPr lang="en-US" sz="1000">
                      <a:solidFill>
                        <a:schemeClr val="bg1"/>
                      </a:solidFill>
                      <a:latin typeface="+mj-lt"/>
                      <a:cs typeface="Arial" charset="0"/>
                    </a:endParaRPr>
                  </a:p>
                </p:txBody>
              </p:sp>
              <p:sp>
                <p:nvSpPr>
                  <p:cNvPr id="177" name="Right Arrow 90">
                    <a:extLst>
                      <a:ext uri="{FF2B5EF4-FFF2-40B4-BE49-F238E27FC236}">
                        <a16:creationId xmlns:a16="http://schemas.microsoft.com/office/drawing/2014/main" id="{77BC1E79-E6CE-4B6F-801F-C86B3C85A982}"/>
                      </a:ext>
                    </a:extLst>
                  </p:cNvPr>
                  <p:cNvSpPr>
                    <a:spLocks noChangeArrowheads="1"/>
                  </p:cNvSpPr>
                  <p:nvPr/>
                </p:nvSpPr>
                <p:spPr bwMode="auto">
                  <a:xfrm>
                    <a:off x="637405" y="4652927"/>
                    <a:ext cx="914400" cy="274787"/>
                  </a:xfrm>
                  <a:prstGeom prst="homePlate">
                    <a:avLst/>
                  </a:prstGeom>
                  <a:solidFill>
                    <a:schemeClr val="tx1"/>
                  </a:solidFill>
                  <a:ln>
                    <a:solidFill>
                      <a:schemeClr val="tx1">
                        <a:lumMod val="65000"/>
                        <a:lumOff val="35000"/>
                      </a:schemeClr>
                    </a:solidFill>
                  </a:ln>
                </p:spPr>
                <p:txBody>
                  <a:bodyPr rIns="0" anchor="ctr"/>
                  <a:lstStyle/>
                  <a:p>
                    <a:pPr algn="l"/>
                    <a:endParaRPr lang="en-US" sz="1000">
                      <a:solidFill>
                        <a:schemeClr val="bg1"/>
                      </a:solidFill>
                      <a:latin typeface="+mj-lt"/>
                      <a:cs typeface="Arial" charset="0"/>
                    </a:endParaRPr>
                  </a:p>
                </p:txBody>
              </p:sp>
              <p:sp>
                <p:nvSpPr>
                  <p:cNvPr id="178" name="Right Arrow 51">
                    <a:extLst>
                      <a:ext uri="{FF2B5EF4-FFF2-40B4-BE49-F238E27FC236}">
                        <a16:creationId xmlns:a16="http://schemas.microsoft.com/office/drawing/2014/main" id="{A2414AE3-B802-445A-842E-7043F0A7C347}"/>
                      </a:ext>
                    </a:extLst>
                  </p:cNvPr>
                  <p:cNvSpPr>
                    <a:spLocks noChangeArrowheads="1"/>
                  </p:cNvSpPr>
                  <p:nvPr/>
                </p:nvSpPr>
                <p:spPr bwMode="auto">
                  <a:xfrm>
                    <a:off x="637405" y="5768787"/>
                    <a:ext cx="914400" cy="274787"/>
                  </a:xfrm>
                  <a:prstGeom prst="homePlate">
                    <a:avLst/>
                  </a:prstGeom>
                  <a:solidFill>
                    <a:schemeClr val="tx1"/>
                  </a:solidFill>
                  <a:ln>
                    <a:solidFill>
                      <a:schemeClr val="tx1">
                        <a:lumMod val="65000"/>
                        <a:lumOff val="35000"/>
                      </a:schemeClr>
                    </a:solidFill>
                  </a:ln>
                </p:spPr>
                <p:txBody>
                  <a:bodyPr anchor="ctr"/>
                  <a:lstStyle/>
                  <a:p>
                    <a:pPr algn="l"/>
                    <a:endParaRPr lang="en-US" sz="1000">
                      <a:solidFill>
                        <a:schemeClr val="bg1"/>
                      </a:solidFill>
                      <a:latin typeface="+mj-lt"/>
                      <a:cs typeface="Arial" charset="0"/>
                    </a:endParaRPr>
                  </a:p>
                </p:txBody>
              </p:sp>
            </p:grpSp>
            <p:sp useBgFill="1">
              <p:nvSpPr>
                <p:cNvPr id="173" name="Oval 172">
                  <a:extLst>
                    <a:ext uri="{FF2B5EF4-FFF2-40B4-BE49-F238E27FC236}">
                      <a16:creationId xmlns:a16="http://schemas.microsoft.com/office/drawing/2014/main" id="{73B6C7C8-3800-4BA4-8447-AD53DA2B7D68}"/>
                    </a:ext>
                  </a:extLst>
                </p:cNvPr>
                <p:cNvSpPr/>
                <p:nvPr/>
              </p:nvSpPr>
              <p:spPr bwMode="auto">
                <a:xfrm>
                  <a:off x="4231364" y="4956181"/>
                  <a:ext cx="701863" cy="236449"/>
                </a:xfrm>
                <a:prstGeom prst="ellipse">
                  <a:avLst/>
                </a:prstGeom>
                <a:solidFill>
                  <a:schemeClr val="bg1">
                    <a:lumMod val="50000"/>
                    <a:lumOff val="50000"/>
                  </a:schemeClr>
                </a:solidFill>
                <a:ln>
                  <a:solidFill>
                    <a:schemeClr val="tx1">
                      <a:lumMod val="65000"/>
                      <a:lumOff val="35000"/>
                    </a:schemeClr>
                  </a:solidFill>
                </a:ln>
              </p:spPr>
              <p:txBody>
                <a:bodyPr vert="horz" wrap="square" lIns="91440" tIns="45720" rIns="91440" bIns="45720" numCol="1" anchor="t" anchorCtr="0" compatLnSpc="1">
                  <a:prstTxWarp prst="textNoShape">
                    <a:avLst/>
                  </a:prstTxWarp>
                </a:bodyPr>
                <a:lstStyle/>
                <a:p>
                  <a:endParaRPr lang="en-US" err="1">
                    <a:solidFill>
                      <a:schemeClr val="tx1"/>
                    </a:solidFill>
                  </a:endParaRPr>
                </a:p>
              </p:txBody>
            </p:sp>
            <p:sp>
              <p:nvSpPr>
                <p:cNvPr id="174" name="Freeform 182">
                  <a:extLst>
                    <a:ext uri="{FF2B5EF4-FFF2-40B4-BE49-F238E27FC236}">
                      <a16:creationId xmlns:a16="http://schemas.microsoft.com/office/drawing/2014/main" id="{77517447-BB18-4D87-91E3-649447A1315C}"/>
                    </a:ext>
                  </a:extLst>
                </p:cNvPr>
                <p:cNvSpPr/>
                <p:nvPr/>
              </p:nvSpPr>
              <p:spPr bwMode="auto">
                <a:xfrm>
                  <a:off x="4179429" y="4901240"/>
                  <a:ext cx="831290" cy="1066171"/>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58" name="Rectangle 157">
              <a:extLst>
                <a:ext uri="{FF2B5EF4-FFF2-40B4-BE49-F238E27FC236}">
                  <a16:creationId xmlns:a16="http://schemas.microsoft.com/office/drawing/2014/main" id="{5587A112-09A4-4243-AE24-FD04078204DF}"/>
                </a:ext>
              </a:extLst>
            </p:cNvPr>
            <p:cNvSpPr/>
            <p:nvPr/>
          </p:nvSpPr>
          <p:spPr bwMode="auto">
            <a:xfrm>
              <a:off x="2047772" y="1436688"/>
              <a:ext cx="8096458" cy="4059997"/>
            </a:xfrm>
            <a:prstGeom prst="rect">
              <a:avLst/>
            </a:prstGeom>
            <a:solidFill>
              <a:schemeClr val="bg1">
                <a:alpha val="80000"/>
              </a:schemeClr>
            </a:solidFill>
            <a:ln>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grpSp>
      <p:sp>
        <p:nvSpPr>
          <p:cNvPr id="334" name="Rectangle 333">
            <a:extLst>
              <a:ext uri="{FF2B5EF4-FFF2-40B4-BE49-F238E27FC236}">
                <a16:creationId xmlns:a16="http://schemas.microsoft.com/office/drawing/2014/main" id="{75715767-6AFF-4C03-BA9A-C0915398593F}"/>
              </a:ext>
            </a:extLst>
          </p:cNvPr>
          <p:cNvSpPr/>
          <p:nvPr/>
        </p:nvSpPr>
        <p:spPr>
          <a:xfrm>
            <a:off x="2047771" y="5897288"/>
            <a:ext cx="8096459" cy="492443"/>
          </a:xfrm>
          <a:prstGeom prst="rect">
            <a:avLst/>
          </a:prstGeom>
        </p:spPr>
        <p:txBody>
          <a:bodyPr wrap="square" lIns="0" tIns="0" rIns="0" bIns="0">
            <a:spAutoFit/>
          </a:bodyPr>
          <a:lstStyle/>
          <a:p>
            <a:pPr algn="ctr" defTabSz="850900"/>
            <a:r>
              <a:rPr lang="en-GB" sz="1600" dirty="0">
                <a:solidFill>
                  <a:schemeClr val="tx1"/>
                </a:solidFill>
              </a:rPr>
              <a:t>Identify data attributes in source data systems and derive data entities</a:t>
            </a:r>
          </a:p>
          <a:p>
            <a:pPr algn="ctr" defTabSz="850900"/>
            <a:r>
              <a:rPr lang="en-GB" sz="1600" dirty="0">
                <a:solidFill>
                  <a:schemeClr val="tx1"/>
                </a:solidFill>
              </a:rPr>
              <a:t>This makes mapping easier and enforces rigor based on the Common Vocabulary</a:t>
            </a:r>
          </a:p>
        </p:txBody>
      </p:sp>
      <p:grpSp>
        <p:nvGrpSpPr>
          <p:cNvPr id="336" name="Group 335">
            <a:extLst>
              <a:ext uri="{FF2B5EF4-FFF2-40B4-BE49-F238E27FC236}">
                <a16:creationId xmlns:a16="http://schemas.microsoft.com/office/drawing/2014/main" id="{A3B8E247-5B1C-4011-81CD-F06DD6E00B63}"/>
              </a:ext>
            </a:extLst>
          </p:cNvPr>
          <p:cNvGrpSpPr/>
          <p:nvPr/>
        </p:nvGrpSpPr>
        <p:grpSpPr>
          <a:xfrm>
            <a:off x="6866159" y="4604707"/>
            <a:ext cx="1032261" cy="286232"/>
            <a:chOff x="8196020" y="5153525"/>
            <a:chExt cx="1032261" cy="286232"/>
          </a:xfrm>
        </p:grpSpPr>
        <p:sp>
          <p:nvSpPr>
            <p:cNvPr id="366" name="Rectangle 8">
              <a:extLst>
                <a:ext uri="{FF2B5EF4-FFF2-40B4-BE49-F238E27FC236}">
                  <a16:creationId xmlns:a16="http://schemas.microsoft.com/office/drawing/2014/main" id="{7E03E244-3B5F-4A64-885F-FB8EE99C8CFC}"/>
                </a:ext>
              </a:extLst>
            </p:cNvPr>
            <p:cNvSpPr>
              <a:spLocks noChangeArrowheads="1"/>
            </p:cNvSpPr>
            <p:nvPr/>
          </p:nvSpPr>
          <p:spPr bwMode="ltGray">
            <a:xfrm>
              <a:off x="8196020" y="5205201"/>
              <a:ext cx="182880" cy="182880"/>
            </a:xfrm>
            <a:prstGeom prst="rect">
              <a:avLst/>
            </a:prstGeom>
            <a:solidFill>
              <a:schemeClr val="bg2"/>
            </a:solidFill>
            <a:ln w="12700">
              <a:solidFill>
                <a:schemeClr val="tx1"/>
              </a:solidFill>
              <a:miter lim="800000"/>
              <a:headEnd type="none" w="sm" len="sm"/>
              <a:tailEnd type="none" w="sm" len="sm"/>
            </a:ln>
            <a:effec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800" u="none" strike="noStrike" kern="0" cap="none" spc="0" normalizeH="0" baseline="0" noProof="0">
                <a:ln>
                  <a:noFill/>
                </a:ln>
                <a:effectLst/>
                <a:uLnTx/>
                <a:uFillTx/>
                <a:cs typeface="Arial" charset="0"/>
              </a:endParaRPr>
            </a:p>
          </p:txBody>
        </p:sp>
        <p:sp>
          <p:nvSpPr>
            <p:cNvPr id="367" name="Text Box 9">
              <a:extLst>
                <a:ext uri="{FF2B5EF4-FFF2-40B4-BE49-F238E27FC236}">
                  <a16:creationId xmlns:a16="http://schemas.microsoft.com/office/drawing/2014/main" id="{FC62E519-579D-4DD9-9210-8A7FB27C7FBC}"/>
                </a:ext>
              </a:extLst>
            </p:cNvPr>
            <p:cNvSpPr txBox="1">
              <a:spLocks noChangeArrowheads="1"/>
            </p:cNvSpPr>
            <p:nvPr/>
          </p:nvSpPr>
          <p:spPr bwMode="ltGray">
            <a:xfrm>
              <a:off x="8423252" y="5153525"/>
              <a:ext cx="805029" cy="286232"/>
            </a:xfrm>
            <a:prstGeom prst="rect">
              <a:avLst/>
            </a:prstGeom>
            <a:noFill/>
            <a:ln w="12700">
              <a:noFill/>
              <a:miter lim="800000"/>
              <a:headEnd type="none" w="sm" len="sm"/>
              <a:tailEnd type="none" w="sm" len="sm"/>
            </a:ln>
            <a:effectLst/>
          </p:spPr>
          <p:txBody>
            <a:bodyPr wrap="none">
              <a:spAutoFit/>
            </a:bodyPr>
            <a:lstStyle/>
            <a:p>
              <a:pPr marL="0" marR="0" lvl="0" indent="0" algn="l" defTabSz="914400" eaLnBrk="0" fontAlgn="auto" latinLnBrk="0" hangingPunct="0">
                <a:lnSpc>
                  <a:spcPct val="90000"/>
                </a:lnSpc>
                <a:spcBef>
                  <a:spcPts val="0"/>
                </a:spcBef>
                <a:spcAft>
                  <a:spcPts val="0"/>
                </a:spcAft>
                <a:buClrTx/>
                <a:buSzTx/>
                <a:buFontTx/>
                <a:buNone/>
                <a:tabLst/>
                <a:defRPr/>
              </a:pPr>
              <a:r>
                <a:rPr kumimoji="0" lang="en-GB" sz="1400" u="none" strike="noStrike" kern="0" cap="none" spc="0" normalizeH="0" baseline="0" noProof="0">
                  <a:ln>
                    <a:noFill/>
                  </a:ln>
                  <a:effectLst/>
                  <a:uLnTx/>
                  <a:uFillTx/>
                  <a:cs typeface="Arial" charset="0"/>
                </a:rPr>
                <a:t>Product</a:t>
              </a:r>
            </a:p>
          </p:txBody>
        </p:sp>
      </p:grpSp>
      <p:grpSp>
        <p:nvGrpSpPr>
          <p:cNvPr id="337" name="Group 336">
            <a:extLst>
              <a:ext uri="{FF2B5EF4-FFF2-40B4-BE49-F238E27FC236}">
                <a16:creationId xmlns:a16="http://schemas.microsoft.com/office/drawing/2014/main" id="{B61146E8-2136-4DA6-B8D6-6FA710652D50}"/>
              </a:ext>
            </a:extLst>
          </p:cNvPr>
          <p:cNvGrpSpPr/>
          <p:nvPr/>
        </p:nvGrpSpPr>
        <p:grpSpPr>
          <a:xfrm>
            <a:off x="8850649" y="4593935"/>
            <a:ext cx="876722" cy="307777"/>
            <a:chOff x="3130996" y="5437686"/>
            <a:chExt cx="876722" cy="307777"/>
          </a:xfrm>
        </p:grpSpPr>
        <p:sp>
          <p:nvSpPr>
            <p:cNvPr id="364" name="Rectangle 14">
              <a:extLst>
                <a:ext uri="{FF2B5EF4-FFF2-40B4-BE49-F238E27FC236}">
                  <a16:creationId xmlns:a16="http://schemas.microsoft.com/office/drawing/2014/main" id="{05C2CE61-2817-46F5-8DC5-1D4050AD0274}"/>
                </a:ext>
              </a:extLst>
            </p:cNvPr>
            <p:cNvSpPr>
              <a:spLocks noChangeArrowheads="1"/>
            </p:cNvSpPr>
            <p:nvPr/>
          </p:nvSpPr>
          <p:spPr bwMode="ltGray">
            <a:xfrm>
              <a:off x="3130996" y="5500134"/>
              <a:ext cx="182880" cy="182880"/>
            </a:xfrm>
            <a:prstGeom prst="rect">
              <a:avLst/>
            </a:prstGeom>
            <a:solidFill>
              <a:schemeClr val="tx2">
                <a:lumMod val="90000"/>
              </a:schemeClr>
            </a:solidFill>
            <a:ln w="12700">
              <a:solidFill>
                <a:schemeClr val="tx1"/>
              </a:solidFill>
              <a:miter lim="800000"/>
              <a:headEnd type="none" w="sm" len="sm"/>
              <a:tailEnd type="none" w="sm" len="sm"/>
            </a:ln>
            <a:effectLst/>
          </p:spPr>
          <p:txBody>
            <a:bodyPr wrap="none" anchor="ctr"/>
            <a:lstStyle/>
            <a:p>
              <a:pPr marL="0" marR="0" lvl="0" indent="0" defTabSz="914400" eaLnBrk="0" fontAlgn="auto" latinLnBrk="0" hangingPunct="0">
                <a:lnSpc>
                  <a:spcPct val="90000"/>
                </a:lnSpc>
                <a:spcBef>
                  <a:spcPts val="0"/>
                </a:spcBef>
                <a:spcAft>
                  <a:spcPts val="0"/>
                </a:spcAft>
                <a:buClrTx/>
                <a:buSzTx/>
                <a:buFontTx/>
                <a:buNone/>
                <a:tabLst/>
                <a:defRPr/>
              </a:pPr>
              <a:endParaRPr kumimoji="0" lang="en-US" sz="1800" u="none" strike="noStrike" kern="0" cap="none" spc="0" normalizeH="0" baseline="0" noProof="0">
                <a:ln>
                  <a:noFill/>
                </a:ln>
                <a:effectLst/>
                <a:uLnTx/>
                <a:uFillTx/>
                <a:cs typeface="Arial" charset="0"/>
              </a:endParaRPr>
            </a:p>
          </p:txBody>
        </p:sp>
        <p:sp>
          <p:nvSpPr>
            <p:cNvPr id="365" name="Text Box 15">
              <a:extLst>
                <a:ext uri="{FF2B5EF4-FFF2-40B4-BE49-F238E27FC236}">
                  <a16:creationId xmlns:a16="http://schemas.microsoft.com/office/drawing/2014/main" id="{F2F96DAF-7B5E-4542-B2AC-BD5167CFCC0A}"/>
                </a:ext>
              </a:extLst>
            </p:cNvPr>
            <p:cNvSpPr txBox="1">
              <a:spLocks noChangeArrowheads="1"/>
            </p:cNvSpPr>
            <p:nvPr/>
          </p:nvSpPr>
          <p:spPr bwMode="ltGray">
            <a:xfrm>
              <a:off x="3362990" y="5437686"/>
              <a:ext cx="644728" cy="307777"/>
            </a:xfrm>
            <a:prstGeom prst="rect">
              <a:avLst/>
            </a:prstGeom>
            <a:noFill/>
            <a:ln w="12700">
              <a:noFill/>
              <a:miter lim="800000"/>
              <a:headEnd/>
              <a:tailEnd/>
            </a:ln>
            <a:effectLst/>
          </p:spPr>
          <p:txBody>
            <a:bodyPr wrap="none">
              <a:spAutoFit/>
            </a:bodyPr>
            <a:lstStyle/>
            <a:p>
              <a:pPr marL="0" marR="0" lvl="0" indent="0" algn="l" defTabSz="914400" eaLnBrk="0" fontAlgn="auto" latinLnBrk="0" hangingPunct="0">
                <a:lnSpc>
                  <a:spcPct val="100000"/>
                </a:lnSpc>
                <a:spcBef>
                  <a:spcPts val="0"/>
                </a:spcBef>
                <a:spcAft>
                  <a:spcPts val="0"/>
                </a:spcAft>
                <a:buClrTx/>
                <a:buSzTx/>
                <a:buFontTx/>
                <a:buNone/>
                <a:tabLst/>
                <a:defRPr/>
              </a:pPr>
              <a:r>
                <a:rPr kumimoji="0" lang="en-US" sz="1400" u="none" strike="noStrike" kern="0" cap="none" spc="0" normalizeH="0" baseline="0" noProof="0">
                  <a:ln>
                    <a:noFill/>
                  </a:ln>
                  <a:effectLst/>
                  <a:uLnTx/>
                  <a:uFillTx/>
                  <a:cs typeface="Arial" charset="0"/>
                </a:rPr>
                <a:t>Order</a:t>
              </a:r>
            </a:p>
          </p:txBody>
        </p:sp>
      </p:grpSp>
      <p:grpSp>
        <p:nvGrpSpPr>
          <p:cNvPr id="338" name="Group 337">
            <a:extLst>
              <a:ext uri="{FF2B5EF4-FFF2-40B4-BE49-F238E27FC236}">
                <a16:creationId xmlns:a16="http://schemas.microsoft.com/office/drawing/2014/main" id="{3C8BFA8F-1F58-4AF0-8DAE-F04827B1757D}"/>
              </a:ext>
            </a:extLst>
          </p:cNvPr>
          <p:cNvGrpSpPr/>
          <p:nvPr/>
        </p:nvGrpSpPr>
        <p:grpSpPr>
          <a:xfrm>
            <a:off x="4849608" y="4604707"/>
            <a:ext cx="1064321" cy="286232"/>
            <a:chOff x="5656019" y="5191625"/>
            <a:chExt cx="1064321" cy="286232"/>
          </a:xfrm>
        </p:grpSpPr>
        <p:sp>
          <p:nvSpPr>
            <p:cNvPr id="362" name="Rectangle 19">
              <a:extLst>
                <a:ext uri="{FF2B5EF4-FFF2-40B4-BE49-F238E27FC236}">
                  <a16:creationId xmlns:a16="http://schemas.microsoft.com/office/drawing/2014/main" id="{BEDB65BD-D1E7-4E88-8179-06ECBFC0CEBE}"/>
                </a:ext>
              </a:extLst>
            </p:cNvPr>
            <p:cNvSpPr>
              <a:spLocks noChangeArrowheads="1"/>
            </p:cNvSpPr>
            <p:nvPr/>
          </p:nvSpPr>
          <p:spPr bwMode="ltGray">
            <a:xfrm>
              <a:off x="5656019" y="5243301"/>
              <a:ext cx="182880" cy="182880"/>
            </a:xfrm>
            <a:prstGeom prst="rect">
              <a:avLst/>
            </a:prstGeom>
            <a:solidFill>
              <a:schemeClr val="accent3"/>
            </a:solidFill>
            <a:ln w="12700">
              <a:solidFill>
                <a:schemeClr val="tx1"/>
              </a:solidFill>
              <a:miter lim="800000"/>
              <a:headEnd type="none" w="sm" len="sm"/>
              <a:tailEnd type="none" w="sm" len="sm"/>
            </a:ln>
            <a:effec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800" u="none" strike="noStrike" kern="0" cap="none" spc="0" normalizeH="0" baseline="0" noProof="0">
                <a:ln>
                  <a:noFill/>
                </a:ln>
                <a:effectLst/>
                <a:uLnTx/>
                <a:uFillTx/>
                <a:cs typeface="Arial" charset="0"/>
              </a:endParaRPr>
            </a:p>
          </p:txBody>
        </p:sp>
        <p:sp>
          <p:nvSpPr>
            <p:cNvPr id="363" name="Text Box 20">
              <a:extLst>
                <a:ext uri="{FF2B5EF4-FFF2-40B4-BE49-F238E27FC236}">
                  <a16:creationId xmlns:a16="http://schemas.microsoft.com/office/drawing/2014/main" id="{57D06C2F-8008-4B7E-AB0C-4F908B94A066}"/>
                </a:ext>
              </a:extLst>
            </p:cNvPr>
            <p:cNvSpPr txBox="1">
              <a:spLocks noChangeArrowheads="1"/>
            </p:cNvSpPr>
            <p:nvPr/>
          </p:nvSpPr>
          <p:spPr bwMode="ltGray">
            <a:xfrm>
              <a:off x="5883251" y="5191625"/>
              <a:ext cx="837089" cy="286232"/>
            </a:xfrm>
            <a:prstGeom prst="rect">
              <a:avLst/>
            </a:prstGeom>
            <a:noFill/>
            <a:ln w="12700">
              <a:noFill/>
              <a:miter lim="800000"/>
              <a:headEnd type="none" w="sm" len="sm"/>
              <a:tailEnd type="none" w="sm" len="sm"/>
            </a:ln>
            <a:effectLst/>
          </p:spPr>
          <p:txBody>
            <a:bodyPr wrap="none">
              <a:spAutoFit/>
            </a:bodyPr>
            <a:lstStyle/>
            <a:p>
              <a:pPr marL="0" marR="0" lvl="0" indent="0" algn="l" defTabSz="914400" eaLnBrk="0" fontAlgn="auto" latinLnBrk="0" hangingPunct="0">
                <a:lnSpc>
                  <a:spcPct val="90000"/>
                </a:lnSpc>
                <a:spcBef>
                  <a:spcPts val="0"/>
                </a:spcBef>
                <a:spcAft>
                  <a:spcPts val="0"/>
                </a:spcAft>
                <a:buClrTx/>
                <a:buSzTx/>
                <a:buFontTx/>
                <a:buNone/>
                <a:tabLst/>
                <a:defRPr/>
              </a:pPr>
              <a:r>
                <a:rPr kumimoji="0" lang="en-GB" sz="1400" u="none" strike="noStrike" kern="0" cap="none" spc="0" normalizeH="0" baseline="0" noProof="0">
                  <a:ln>
                    <a:noFill/>
                  </a:ln>
                  <a:effectLst/>
                  <a:uLnTx/>
                  <a:uFillTx/>
                  <a:cs typeface="Arial" charset="0"/>
                </a:rPr>
                <a:t>Supplier</a:t>
              </a:r>
            </a:p>
          </p:txBody>
        </p:sp>
      </p:grpSp>
      <p:grpSp>
        <p:nvGrpSpPr>
          <p:cNvPr id="339" name="Group 338">
            <a:extLst>
              <a:ext uri="{FF2B5EF4-FFF2-40B4-BE49-F238E27FC236}">
                <a16:creationId xmlns:a16="http://schemas.microsoft.com/office/drawing/2014/main" id="{812EBDD2-E0AA-4053-AC31-56884659D9B2}"/>
              </a:ext>
            </a:extLst>
          </p:cNvPr>
          <p:cNvGrpSpPr/>
          <p:nvPr/>
        </p:nvGrpSpPr>
        <p:grpSpPr>
          <a:xfrm>
            <a:off x="5260145" y="2839195"/>
            <a:ext cx="1828800" cy="1463040"/>
            <a:chOff x="5675071" y="9025751"/>
            <a:chExt cx="1828800" cy="1361780"/>
          </a:xfrm>
        </p:grpSpPr>
        <p:sp>
          <p:nvSpPr>
            <p:cNvPr id="358" name="Rectangle 5">
              <a:extLst>
                <a:ext uri="{FF2B5EF4-FFF2-40B4-BE49-F238E27FC236}">
                  <a16:creationId xmlns:a16="http://schemas.microsoft.com/office/drawing/2014/main" id="{7FCF1DA5-46CF-42B2-9BF1-BC65C2121D53}"/>
                </a:ext>
              </a:extLst>
            </p:cNvPr>
            <p:cNvSpPr>
              <a:spLocks noChangeArrowheads="1"/>
            </p:cNvSpPr>
            <p:nvPr/>
          </p:nvSpPr>
          <p:spPr bwMode="ltGray">
            <a:xfrm>
              <a:off x="5675071" y="9357540"/>
              <a:ext cx="1828800" cy="306388"/>
            </a:xfrm>
            <a:prstGeom prst="rect">
              <a:avLst/>
            </a:prstGeom>
            <a:solidFill>
              <a:schemeClr val="bg2"/>
            </a:solidFill>
            <a:ln w="12700">
              <a:noFill/>
              <a:miter lim="800000"/>
              <a:headEnd type="none" w="sm" len="sm"/>
              <a:tailEnd type="none" w="sm" len="sm"/>
            </a:ln>
            <a:effectLst/>
          </p:spPr>
          <p:txBody>
            <a:bodyPr wrap="none" anchor="ctr"/>
            <a:lstStyle/>
            <a:p>
              <a:pPr marL="0" marR="0" lvl="0" indent="0" defTabSz="914400" eaLnBrk="0" fontAlgn="auto" latinLnBrk="0" hangingPunct="0">
                <a:lnSpc>
                  <a:spcPct val="90000"/>
                </a:lnSpc>
                <a:spcBef>
                  <a:spcPts val="0"/>
                </a:spcBef>
                <a:spcAft>
                  <a:spcPts val="0"/>
                </a:spcAft>
                <a:buClrTx/>
                <a:buSzTx/>
                <a:buFontTx/>
                <a:buNone/>
                <a:tabLst/>
                <a:defRPr/>
              </a:pPr>
              <a:endParaRPr kumimoji="0" lang="en-US" u="none" strike="noStrike" kern="0" cap="none" spc="0" normalizeH="0" baseline="0" noProof="0">
                <a:ln>
                  <a:noFill/>
                </a:ln>
                <a:effectLst/>
                <a:uLnTx/>
                <a:uFillTx/>
                <a:latin typeface="+mj-lt"/>
                <a:cs typeface="Arial" charset="0"/>
              </a:endParaRPr>
            </a:p>
          </p:txBody>
        </p:sp>
        <p:sp>
          <p:nvSpPr>
            <p:cNvPr id="359" name="Rectangle 7">
              <a:extLst>
                <a:ext uri="{FF2B5EF4-FFF2-40B4-BE49-F238E27FC236}">
                  <a16:creationId xmlns:a16="http://schemas.microsoft.com/office/drawing/2014/main" id="{2492B2B0-F871-4132-98CB-857057B694C3}"/>
                </a:ext>
              </a:extLst>
            </p:cNvPr>
            <p:cNvSpPr>
              <a:spLocks noChangeArrowheads="1"/>
            </p:cNvSpPr>
            <p:nvPr/>
          </p:nvSpPr>
          <p:spPr bwMode="ltGray">
            <a:xfrm>
              <a:off x="5675071" y="9941443"/>
              <a:ext cx="1828800" cy="446088"/>
            </a:xfrm>
            <a:prstGeom prst="rect">
              <a:avLst/>
            </a:prstGeom>
            <a:solidFill>
              <a:schemeClr val="bg2"/>
            </a:solidFill>
            <a:ln w="12700">
              <a:noFill/>
              <a:miter lim="800000"/>
              <a:headEnd type="none" w="sm" len="sm"/>
              <a:tailEnd type="none" w="sm" len="sm"/>
            </a:ln>
            <a:effectLst/>
          </p:spPr>
          <p:txBody>
            <a:bodyPr wrap="none" anchor="ctr"/>
            <a:lstStyle/>
            <a:p>
              <a:pPr marL="0" marR="0" lvl="0" indent="0" defTabSz="914400" eaLnBrk="0" fontAlgn="auto" latinLnBrk="0" hangingPunct="0">
                <a:lnSpc>
                  <a:spcPct val="90000"/>
                </a:lnSpc>
                <a:spcBef>
                  <a:spcPts val="0"/>
                </a:spcBef>
                <a:spcAft>
                  <a:spcPts val="0"/>
                </a:spcAft>
                <a:buClrTx/>
                <a:buSzTx/>
                <a:buFontTx/>
                <a:buNone/>
                <a:tabLst/>
                <a:defRPr/>
              </a:pPr>
              <a:endParaRPr kumimoji="0" lang="en-US" u="none" strike="noStrike" kern="0" cap="none" spc="0" normalizeH="0" baseline="0" noProof="0">
                <a:ln>
                  <a:noFill/>
                </a:ln>
                <a:effectLst/>
                <a:uLnTx/>
                <a:uFillTx/>
                <a:latin typeface="+mj-lt"/>
                <a:cs typeface="Arial" charset="0"/>
              </a:endParaRPr>
            </a:p>
          </p:txBody>
        </p:sp>
        <p:sp>
          <p:nvSpPr>
            <p:cNvPr id="360" name="Rectangle 18">
              <a:extLst>
                <a:ext uri="{FF2B5EF4-FFF2-40B4-BE49-F238E27FC236}">
                  <a16:creationId xmlns:a16="http://schemas.microsoft.com/office/drawing/2014/main" id="{F226C7A8-DC55-49A5-B5BB-3BBA0131D238}"/>
                </a:ext>
              </a:extLst>
            </p:cNvPr>
            <p:cNvSpPr>
              <a:spLocks noChangeArrowheads="1"/>
            </p:cNvSpPr>
            <p:nvPr/>
          </p:nvSpPr>
          <p:spPr bwMode="ltGray">
            <a:xfrm>
              <a:off x="5675071" y="9660455"/>
              <a:ext cx="1828800" cy="280988"/>
            </a:xfrm>
            <a:prstGeom prst="rect">
              <a:avLst/>
            </a:prstGeom>
            <a:solidFill>
              <a:schemeClr val="accent3"/>
            </a:solidFill>
            <a:ln w="12700">
              <a:noFill/>
              <a:miter lim="800000"/>
              <a:headEnd type="none" w="sm" len="sm"/>
              <a:tailEnd type="none" w="sm" len="sm"/>
            </a:ln>
            <a:effectLst/>
          </p:spPr>
          <p:txBody>
            <a:bodyPr wrap="none" anchor="ctr"/>
            <a:lstStyle/>
            <a:p>
              <a:pPr marL="0" marR="0" lvl="0" indent="0" defTabSz="914400" eaLnBrk="0" fontAlgn="auto" latinLnBrk="0" hangingPunct="0">
                <a:lnSpc>
                  <a:spcPct val="90000"/>
                </a:lnSpc>
                <a:spcBef>
                  <a:spcPts val="0"/>
                </a:spcBef>
                <a:spcAft>
                  <a:spcPts val="0"/>
                </a:spcAft>
                <a:buClrTx/>
                <a:buSzTx/>
                <a:buFontTx/>
                <a:buNone/>
                <a:tabLst/>
                <a:defRPr/>
              </a:pPr>
              <a:endParaRPr kumimoji="0" lang="en-US" u="none" strike="noStrike" kern="0" cap="none" spc="0" normalizeH="0" baseline="0" noProof="0">
                <a:ln>
                  <a:noFill/>
                </a:ln>
                <a:effectLst/>
                <a:uLnTx/>
                <a:uFillTx/>
                <a:latin typeface="+mj-lt"/>
                <a:cs typeface="Arial" charset="0"/>
              </a:endParaRPr>
            </a:p>
          </p:txBody>
        </p:sp>
        <p:sp>
          <p:nvSpPr>
            <p:cNvPr id="361" name="Rectangle 22">
              <a:extLst>
                <a:ext uri="{FF2B5EF4-FFF2-40B4-BE49-F238E27FC236}">
                  <a16:creationId xmlns:a16="http://schemas.microsoft.com/office/drawing/2014/main" id="{9DEC2A5B-254D-4E88-9326-C520C60C097F}"/>
                </a:ext>
              </a:extLst>
            </p:cNvPr>
            <p:cNvSpPr>
              <a:spLocks noChangeArrowheads="1"/>
            </p:cNvSpPr>
            <p:nvPr/>
          </p:nvSpPr>
          <p:spPr bwMode="ltGray">
            <a:xfrm>
              <a:off x="5675071" y="9025751"/>
              <a:ext cx="1828800" cy="331788"/>
            </a:xfrm>
            <a:prstGeom prst="rect">
              <a:avLst/>
            </a:prstGeom>
            <a:solidFill>
              <a:schemeClr val="accent1"/>
            </a:solidFill>
            <a:ln w="12700">
              <a:noFill/>
              <a:miter lim="800000"/>
              <a:headEnd type="none" w="sm" len="sm"/>
              <a:tailEnd type="none" w="sm" len="sm"/>
            </a:ln>
            <a:effectLst/>
          </p:spPr>
          <p:txBody>
            <a:bodyPr wrap="none" anchor="ctr"/>
            <a:lstStyle/>
            <a:p>
              <a:pPr marL="0" marR="0" lvl="0" indent="0" defTabSz="914400" eaLnBrk="0" fontAlgn="auto" latinLnBrk="0" hangingPunct="0">
                <a:lnSpc>
                  <a:spcPct val="90000"/>
                </a:lnSpc>
                <a:spcBef>
                  <a:spcPts val="0"/>
                </a:spcBef>
                <a:spcAft>
                  <a:spcPts val="0"/>
                </a:spcAft>
                <a:buClrTx/>
                <a:buSzTx/>
                <a:buFontTx/>
                <a:buNone/>
                <a:tabLst/>
                <a:defRPr/>
              </a:pPr>
              <a:endParaRPr kumimoji="0" lang="en-US" u="none" strike="noStrike" kern="0" cap="none" spc="0" normalizeH="0" baseline="0" noProof="0">
                <a:ln>
                  <a:noFill/>
                </a:ln>
                <a:effectLst/>
                <a:uLnTx/>
                <a:uFillTx/>
                <a:latin typeface="+mj-lt"/>
                <a:cs typeface="Arial" charset="0"/>
              </a:endParaRPr>
            </a:p>
          </p:txBody>
        </p:sp>
      </p:grpSp>
      <p:grpSp>
        <p:nvGrpSpPr>
          <p:cNvPr id="340" name="Group 339">
            <a:extLst>
              <a:ext uri="{FF2B5EF4-FFF2-40B4-BE49-F238E27FC236}">
                <a16:creationId xmlns:a16="http://schemas.microsoft.com/office/drawing/2014/main" id="{1FF340A6-CC73-46AE-9FEF-A630FD1A5446}"/>
              </a:ext>
            </a:extLst>
          </p:cNvPr>
          <p:cNvGrpSpPr/>
          <p:nvPr/>
        </p:nvGrpSpPr>
        <p:grpSpPr>
          <a:xfrm>
            <a:off x="7927146" y="2839195"/>
            <a:ext cx="1828800" cy="1463040"/>
            <a:chOff x="8342072" y="9025751"/>
            <a:chExt cx="1828800" cy="1403358"/>
          </a:xfrm>
        </p:grpSpPr>
        <p:sp>
          <p:nvSpPr>
            <p:cNvPr id="355" name="Rectangle 10">
              <a:extLst>
                <a:ext uri="{FF2B5EF4-FFF2-40B4-BE49-F238E27FC236}">
                  <a16:creationId xmlns:a16="http://schemas.microsoft.com/office/drawing/2014/main" id="{F838C4BF-EDAD-4719-9A9E-91DE0E3F5F5E}"/>
                </a:ext>
              </a:extLst>
            </p:cNvPr>
            <p:cNvSpPr>
              <a:spLocks noChangeArrowheads="1"/>
            </p:cNvSpPr>
            <p:nvPr/>
          </p:nvSpPr>
          <p:spPr bwMode="ltGray">
            <a:xfrm>
              <a:off x="8342072" y="9852846"/>
              <a:ext cx="1828800" cy="127000"/>
            </a:xfrm>
            <a:prstGeom prst="rect">
              <a:avLst/>
            </a:prstGeom>
            <a:solidFill>
              <a:schemeClr val="bg2"/>
            </a:solidFill>
            <a:ln w="12700">
              <a:noFill/>
              <a:miter lim="800000"/>
              <a:headEnd/>
              <a:tailEnd/>
            </a:ln>
            <a:effec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800" u="none" strike="noStrike" kern="0" cap="none" spc="0" normalizeH="0" baseline="0" noProof="0">
                <a:ln>
                  <a:noFill/>
                </a:ln>
                <a:effectLst/>
                <a:uLnTx/>
                <a:uFillTx/>
                <a:cs typeface="Arial" charset="0"/>
              </a:endParaRPr>
            </a:p>
          </p:txBody>
        </p:sp>
        <p:sp>
          <p:nvSpPr>
            <p:cNvPr id="356" name="Rectangle 17">
              <a:extLst>
                <a:ext uri="{FF2B5EF4-FFF2-40B4-BE49-F238E27FC236}">
                  <a16:creationId xmlns:a16="http://schemas.microsoft.com/office/drawing/2014/main" id="{A01AA019-D551-4238-BD1A-47FAE33364E9}"/>
                </a:ext>
              </a:extLst>
            </p:cNvPr>
            <p:cNvSpPr>
              <a:spLocks noChangeArrowheads="1"/>
            </p:cNvSpPr>
            <p:nvPr/>
          </p:nvSpPr>
          <p:spPr bwMode="ltGray">
            <a:xfrm>
              <a:off x="8342072" y="9025751"/>
              <a:ext cx="1828800" cy="827088"/>
            </a:xfrm>
            <a:prstGeom prst="rect">
              <a:avLst/>
            </a:prstGeom>
            <a:solidFill>
              <a:schemeClr val="accent3"/>
            </a:solidFill>
            <a:ln w="12700">
              <a:noFill/>
              <a:miter lim="800000"/>
              <a:headEnd type="none" w="sm" len="sm"/>
              <a:tailEnd type="none" w="sm" len="sm"/>
            </a:ln>
            <a:effectLst/>
          </p:spPr>
          <p:txBody>
            <a:bodyPr wrap="none" anchor="ctr"/>
            <a:lstStyle/>
            <a:p>
              <a:pPr marL="0" marR="0" lvl="0" indent="0" defTabSz="914400" eaLnBrk="0" fontAlgn="auto" latinLnBrk="0" hangingPunct="0">
                <a:lnSpc>
                  <a:spcPct val="90000"/>
                </a:lnSpc>
                <a:spcBef>
                  <a:spcPts val="0"/>
                </a:spcBef>
                <a:spcAft>
                  <a:spcPts val="0"/>
                </a:spcAft>
                <a:buClrTx/>
                <a:buSzTx/>
                <a:buFontTx/>
                <a:buNone/>
                <a:tabLst/>
                <a:defRPr/>
              </a:pPr>
              <a:endParaRPr kumimoji="0" lang="en-US" sz="1800" u="none" strike="noStrike" kern="0" cap="none" spc="0" normalizeH="0" baseline="0" noProof="0">
                <a:ln>
                  <a:noFill/>
                </a:ln>
                <a:effectLst/>
                <a:uLnTx/>
                <a:uFillTx/>
                <a:cs typeface="Arial" charset="0"/>
              </a:endParaRPr>
            </a:p>
          </p:txBody>
        </p:sp>
        <p:sp>
          <p:nvSpPr>
            <p:cNvPr id="357" name="Rectangle 23">
              <a:extLst>
                <a:ext uri="{FF2B5EF4-FFF2-40B4-BE49-F238E27FC236}">
                  <a16:creationId xmlns:a16="http://schemas.microsoft.com/office/drawing/2014/main" id="{82FD9A1B-A895-4055-8EDE-A0C5E16F1B7C}"/>
                </a:ext>
              </a:extLst>
            </p:cNvPr>
            <p:cNvSpPr>
              <a:spLocks noChangeArrowheads="1"/>
            </p:cNvSpPr>
            <p:nvPr/>
          </p:nvSpPr>
          <p:spPr bwMode="ltGray">
            <a:xfrm>
              <a:off x="8342072" y="9979846"/>
              <a:ext cx="1828800" cy="449263"/>
            </a:xfrm>
            <a:prstGeom prst="rect">
              <a:avLst/>
            </a:prstGeom>
            <a:solidFill>
              <a:schemeClr val="accent1"/>
            </a:solidFill>
            <a:ln w="12700">
              <a:noFill/>
              <a:miter lim="800000"/>
              <a:headEnd type="none" w="sm" len="sm"/>
              <a:tailEnd type="none" w="sm" len="sm"/>
            </a:ln>
            <a:effectLst/>
          </p:spPr>
          <p:txBody>
            <a:bodyPr wrap="none" anchor="ctr"/>
            <a:lstStyle/>
            <a:p>
              <a:pPr marL="0" marR="0" lvl="0" indent="0" defTabSz="914400" eaLnBrk="0" fontAlgn="auto" latinLnBrk="0" hangingPunct="0">
                <a:lnSpc>
                  <a:spcPct val="90000"/>
                </a:lnSpc>
                <a:spcBef>
                  <a:spcPts val="0"/>
                </a:spcBef>
                <a:spcAft>
                  <a:spcPts val="0"/>
                </a:spcAft>
                <a:buClrTx/>
                <a:buSzTx/>
                <a:buFontTx/>
                <a:buNone/>
                <a:tabLst/>
                <a:defRPr/>
              </a:pPr>
              <a:endParaRPr kumimoji="0" lang="en-US" sz="1800" u="none" strike="noStrike" kern="0" cap="none" spc="0" normalizeH="0" baseline="0" noProof="0">
                <a:ln>
                  <a:noFill/>
                </a:ln>
                <a:effectLst/>
                <a:uLnTx/>
                <a:uFillTx/>
                <a:cs typeface="Arial" charset="0"/>
              </a:endParaRPr>
            </a:p>
          </p:txBody>
        </p:sp>
      </p:grpSp>
      <p:grpSp>
        <p:nvGrpSpPr>
          <p:cNvPr id="341" name="Group 340">
            <a:extLst>
              <a:ext uri="{FF2B5EF4-FFF2-40B4-BE49-F238E27FC236}">
                <a16:creationId xmlns:a16="http://schemas.microsoft.com/office/drawing/2014/main" id="{A5574F4C-0E2E-4783-A156-3ED18E53E156}"/>
              </a:ext>
            </a:extLst>
          </p:cNvPr>
          <p:cNvGrpSpPr/>
          <p:nvPr/>
        </p:nvGrpSpPr>
        <p:grpSpPr>
          <a:xfrm>
            <a:off x="2726494" y="2839194"/>
            <a:ext cx="1828800" cy="1463040"/>
            <a:chOff x="3141420" y="9025751"/>
            <a:chExt cx="1828800" cy="1409763"/>
          </a:xfrm>
        </p:grpSpPr>
        <p:sp>
          <p:nvSpPr>
            <p:cNvPr id="351" name="Rectangle 6">
              <a:extLst>
                <a:ext uri="{FF2B5EF4-FFF2-40B4-BE49-F238E27FC236}">
                  <a16:creationId xmlns:a16="http://schemas.microsoft.com/office/drawing/2014/main" id="{6F5C0EA9-DDDE-449A-9947-F77C7A7D656D}"/>
                </a:ext>
              </a:extLst>
            </p:cNvPr>
            <p:cNvSpPr>
              <a:spLocks noChangeArrowheads="1"/>
            </p:cNvSpPr>
            <p:nvPr/>
          </p:nvSpPr>
          <p:spPr bwMode="ltGray">
            <a:xfrm>
              <a:off x="3141420" y="9861611"/>
              <a:ext cx="1828800" cy="320675"/>
            </a:xfrm>
            <a:prstGeom prst="rect">
              <a:avLst/>
            </a:prstGeom>
            <a:solidFill>
              <a:schemeClr val="bg2"/>
            </a:solidFill>
            <a:ln w="12700">
              <a:noFill/>
              <a:miter lim="800000"/>
              <a:headEnd type="none" w="sm" len="sm"/>
              <a:tailEnd type="none" w="sm" len="sm"/>
            </a:ln>
            <a:effectLst/>
          </p:spPr>
          <p:txBody>
            <a:bodyPr wrap="none" anchor="ctr"/>
            <a:lstStyle/>
            <a:p>
              <a:pPr marL="0" marR="0" lvl="0" indent="0" defTabSz="914400" eaLnBrk="0" fontAlgn="auto" latinLnBrk="0" hangingPunct="0">
                <a:lnSpc>
                  <a:spcPct val="90000"/>
                </a:lnSpc>
                <a:spcBef>
                  <a:spcPts val="0"/>
                </a:spcBef>
                <a:spcAft>
                  <a:spcPts val="0"/>
                </a:spcAft>
                <a:buClrTx/>
                <a:buSzTx/>
                <a:buFontTx/>
                <a:buNone/>
                <a:tabLst/>
                <a:defRPr/>
              </a:pPr>
              <a:endParaRPr kumimoji="0" lang="en-US" sz="1800" u="none" strike="noStrike" kern="0" cap="none" spc="0" normalizeH="0" baseline="0" noProof="0">
                <a:ln>
                  <a:noFill/>
                </a:ln>
                <a:effectLst/>
                <a:uLnTx/>
                <a:uFillTx/>
                <a:cs typeface="Arial" charset="0"/>
              </a:endParaRPr>
            </a:p>
          </p:txBody>
        </p:sp>
        <p:sp>
          <p:nvSpPr>
            <p:cNvPr id="352" name="Rectangle 12">
              <a:extLst>
                <a:ext uri="{FF2B5EF4-FFF2-40B4-BE49-F238E27FC236}">
                  <a16:creationId xmlns:a16="http://schemas.microsoft.com/office/drawing/2014/main" id="{D71CBBDC-4F16-4405-AA90-474467D36713}"/>
                </a:ext>
              </a:extLst>
            </p:cNvPr>
            <p:cNvSpPr>
              <a:spLocks noChangeArrowheads="1"/>
            </p:cNvSpPr>
            <p:nvPr/>
          </p:nvSpPr>
          <p:spPr bwMode="ltGray">
            <a:xfrm>
              <a:off x="3141420" y="9723477"/>
              <a:ext cx="1828800" cy="139700"/>
            </a:xfrm>
            <a:prstGeom prst="rect">
              <a:avLst/>
            </a:prstGeom>
            <a:solidFill>
              <a:schemeClr val="tx2">
                <a:lumMod val="90000"/>
              </a:schemeClr>
            </a:solidFill>
            <a:ln w="12700">
              <a:noFill/>
              <a:miter lim="800000"/>
              <a:headEnd/>
              <a:tailEnd/>
            </a:ln>
            <a:effec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800" u="none" strike="noStrike" kern="0" cap="none" spc="0" normalizeH="0" baseline="0" noProof="0">
                <a:ln>
                  <a:noFill/>
                </a:ln>
                <a:effectLst/>
                <a:uLnTx/>
                <a:uFillTx/>
                <a:cs typeface="Arial" charset="0"/>
              </a:endParaRPr>
            </a:p>
          </p:txBody>
        </p:sp>
        <p:sp>
          <p:nvSpPr>
            <p:cNvPr id="353" name="Rectangle 13">
              <a:extLst>
                <a:ext uri="{FF2B5EF4-FFF2-40B4-BE49-F238E27FC236}">
                  <a16:creationId xmlns:a16="http://schemas.microsoft.com/office/drawing/2014/main" id="{F3C7BB2B-7BF9-4D55-AC81-454BB752A757}"/>
                </a:ext>
              </a:extLst>
            </p:cNvPr>
            <p:cNvSpPr>
              <a:spLocks noChangeArrowheads="1"/>
            </p:cNvSpPr>
            <p:nvPr/>
          </p:nvSpPr>
          <p:spPr bwMode="ltGray">
            <a:xfrm>
              <a:off x="3141420" y="10181514"/>
              <a:ext cx="1828800" cy="254000"/>
            </a:xfrm>
            <a:prstGeom prst="rect">
              <a:avLst/>
            </a:prstGeom>
            <a:solidFill>
              <a:schemeClr val="tx2">
                <a:lumMod val="90000"/>
              </a:schemeClr>
            </a:solidFill>
            <a:ln w="12700">
              <a:noFill/>
              <a:miter lim="800000"/>
              <a:headEnd/>
              <a:tailEnd/>
            </a:ln>
            <a:effec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800" u="none" strike="noStrike" kern="0" cap="none" spc="0" normalizeH="0" baseline="0" noProof="0">
                <a:ln>
                  <a:noFill/>
                </a:ln>
                <a:effectLst/>
                <a:uLnTx/>
                <a:uFillTx/>
                <a:cs typeface="Arial" charset="0"/>
              </a:endParaRPr>
            </a:p>
          </p:txBody>
        </p:sp>
        <p:sp>
          <p:nvSpPr>
            <p:cNvPr id="354" name="Rectangle 24">
              <a:extLst>
                <a:ext uri="{FF2B5EF4-FFF2-40B4-BE49-F238E27FC236}">
                  <a16:creationId xmlns:a16="http://schemas.microsoft.com/office/drawing/2014/main" id="{3C5A3953-D13F-4F8B-8E46-3D3F7C48DC79}"/>
                </a:ext>
              </a:extLst>
            </p:cNvPr>
            <p:cNvSpPr>
              <a:spLocks noChangeArrowheads="1"/>
            </p:cNvSpPr>
            <p:nvPr/>
          </p:nvSpPr>
          <p:spPr bwMode="ltGray">
            <a:xfrm>
              <a:off x="3141420" y="9025751"/>
              <a:ext cx="1828800" cy="700088"/>
            </a:xfrm>
            <a:prstGeom prst="rect">
              <a:avLst/>
            </a:prstGeom>
            <a:solidFill>
              <a:schemeClr val="accent1"/>
            </a:solidFill>
            <a:ln w="12700">
              <a:noFill/>
              <a:miter lim="800000"/>
              <a:headEnd type="none" w="sm" len="sm"/>
              <a:tailEnd type="none" w="sm" len="sm"/>
            </a:ln>
            <a:effectLst/>
          </p:spPr>
          <p:txBody>
            <a:bodyPr wrap="none" anchor="ctr"/>
            <a:lstStyle/>
            <a:p>
              <a:pPr marL="0" marR="0" lvl="0" indent="0" defTabSz="914400" eaLnBrk="0" fontAlgn="auto" latinLnBrk="0" hangingPunct="0">
                <a:lnSpc>
                  <a:spcPct val="90000"/>
                </a:lnSpc>
                <a:spcBef>
                  <a:spcPts val="0"/>
                </a:spcBef>
                <a:spcAft>
                  <a:spcPts val="0"/>
                </a:spcAft>
                <a:buClrTx/>
                <a:buSzTx/>
                <a:buFontTx/>
                <a:buNone/>
                <a:tabLst/>
                <a:defRPr/>
              </a:pPr>
              <a:endParaRPr kumimoji="0" lang="en-US" sz="1800" u="none" strike="noStrike" kern="0" cap="none" spc="0" normalizeH="0" baseline="0" noProof="0">
                <a:ln>
                  <a:noFill/>
                </a:ln>
                <a:effectLst/>
                <a:uLnTx/>
                <a:uFillTx/>
                <a:cs typeface="Arial" charset="0"/>
              </a:endParaRPr>
            </a:p>
          </p:txBody>
        </p:sp>
      </p:grpSp>
      <p:grpSp>
        <p:nvGrpSpPr>
          <p:cNvPr id="342" name="Group 341">
            <a:extLst>
              <a:ext uri="{FF2B5EF4-FFF2-40B4-BE49-F238E27FC236}">
                <a16:creationId xmlns:a16="http://schemas.microsoft.com/office/drawing/2014/main" id="{1217C790-0007-4686-B448-E1721F53B5C5}"/>
              </a:ext>
            </a:extLst>
          </p:cNvPr>
          <p:cNvGrpSpPr/>
          <p:nvPr/>
        </p:nvGrpSpPr>
        <p:grpSpPr>
          <a:xfrm>
            <a:off x="2719245" y="4604707"/>
            <a:ext cx="1178133" cy="286232"/>
            <a:chOff x="3134171" y="5178925"/>
            <a:chExt cx="1178133" cy="286232"/>
          </a:xfrm>
        </p:grpSpPr>
        <p:sp>
          <p:nvSpPr>
            <p:cNvPr id="349" name="Rectangle 25">
              <a:extLst>
                <a:ext uri="{FF2B5EF4-FFF2-40B4-BE49-F238E27FC236}">
                  <a16:creationId xmlns:a16="http://schemas.microsoft.com/office/drawing/2014/main" id="{52C9518E-4C0C-4213-B8C9-CE41CE64106E}"/>
                </a:ext>
              </a:extLst>
            </p:cNvPr>
            <p:cNvSpPr>
              <a:spLocks noChangeArrowheads="1"/>
            </p:cNvSpPr>
            <p:nvPr/>
          </p:nvSpPr>
          <p:spPr bwMode="ltGray">
            <a:xfrm>
              <a:off x="3134171" y="5230601"/>
              <a:ext cx="182880" cy="18288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800" u="none" strike="noStrike" kern="0" cap="none" spc="0" normalizeH="0" baseline="0" noProof="0">
                <a:ln>
                  <a:noFill/>
                </a:ln>
                <a:effectLst/>
                <a:uLnTx/>
                <a:uFillTx/>
                <a:cs typeface="Arial" charset="0"/>
              </a:endParaRPr>
            </a:p>
          </p:txBody>
        </p:sp>
        <p:sp>
          <p:nvSpPr>
            <p:cNvPr id="350" name="Text Box 26">
              <a:extLst>
                <a:ext uri="{FF2B5EF4-FFF2-40B4-BE49-F238E27FC236}">
                  <a16:creationId xmlns:a16="http://schemas.microsoft.com/office/drawing/2014/main" id="{E4B8B8EE-5A6B-4ECC-85E4-A0ED46AA6570}"/>
                </a:ext>
              </a:extLst>
            </p:cNvPr>
            <p:cNvSpPr txBox="1">
              <a:spLocks noChangeArrowheads="1"/>
            </p:cNvSpPr>
            <p:nvPr/>
          </p:nvSpPr>
          <p:spPr bwMode="ltGray">
            <a:xfrm>
              <a:off x="3361403" y="5178925"/>
              <a:ext cx="950901" cy="286232"/>
            </a:xfrm>
            <a:prstGeom prst="rect">
              <a:avLst/>
            </a:prstGeom>
            <a:noFill/>
            <a:ln w="12700">
              <a:noFill/>
              <a:miter lim="800000"/>
              <a:headEnd type="none" w="sm" len="sm"/>
              <a:tailEnd type="none" w="sm" len="sm"/>
            </a:ln>
            <a:effectLst/>
          </p:spPr>
          <p:txBody>
            <a:bodyPr wrap="none">
              <a:spAutoFit/>
            </a:bodyPr>
            <a:lstStyle/>
            <a:p>
              <a:pPr marL="0" marR="0" lvl="0" indent="0" algn="l" defTabSz="914400" eaLnBrk="0" fontAlgn="auto" latinLnBrk="0" hangingPunct="0">
                <a:lnSpc>
                  <a:spcPct val="90000"/>
                </a:lnSpc>
                <a:spcBef>
                  <a:spcPts val="0"/>
                </a:spcBef>
                <a:spcAft>
                  <a:spcPts val="0"/>
                </a:spcAft>
                <a:buClrTx/>
                <a:buSzTx/>
                <a:buFontTx/>
                <a:buNone/>
                <a:tabLst/>
                <a:defRPr/>
              </a:pPr>
              <a:r>
                <a:rPr kumimoji="0" lang="en-GB" sz="1400" u="none" strike="noStrike" kern="0" cap="none" spc="0" normalizeH="0" baseline="0" noProof="0">
                  <a:ln>
                    <a:noFill/>
                  </a:ln>
                  <a:effectLst/>
                  <a:uLnTx/>
                  <a:uFillTx/>
                  <a:cs typeface="Arial" charset="0"/>
                </a:rPr>
                <a:t>Customer</a:t>
              </a:r>
            </a:p>
          </p:txBody>
        </p:sp>
      </p:grpSp>
      <p:sp>
        <p:nvSpPr>
          <p:cNvPr id="343" name="Text Box 28">
            <a:extLst>
              <a:ext uri="{FF2B5EF4-FFF2-40B4-BE49-F238E27FC236}">
                <a16:creationId xmlns:a16="http://schemas.microsoft.com/office/drawing/2014/main" id="{934B239F-EA6E-4B25-AB6B-CC4067B3C483}"/>
              </a:ext>
            </a:extLst>
          </p:cNvPr>
          <p:cNvSpPr txBox="1">
            <a:spLocks noChangeArrowheads="1"/>
          </p:cNvSpPr>
          <p:nvPr/>
        </p:nvSpPr>
        <p:spPr bwMode="auto">
          <a:xfrm>
            <a:off x="2715381" y="2458205"/>
            <a:ext cx="1851026" cy="341313"/>
          </a:xfrm>
          <a:prstGeom prst="rect">
            <a:avLst/>
          </a:prstGeom>
          <a:noFill/>
          <a:ln w="12700">
            <a:noFill/>
            <a:miter lim="800000"/>
            <a:headEnd type="none" w="sm" len="sm"/>
            <a:tailEnd type="none" w="sm" len="sm"/>
          </a:ln>
          <a:effectLst/>
        </p:spPr>
        <p:txBody>
          <a:bodyPr wrap="none">
            <a:spAutoFit/>
          </a:bodyPr>
          <a:lstStyle/>
          <a:p>
            <a:pPr algn="ctr" eaLnBrk="0" hangingPunct="0">
              <a:lnSpc>
                <a:spcPct val="90000"/>
              </a:lnSpc>
            </a:pPr>
            <a:r>
              <a:rPr lang="en-GB">
                <a:latin typeface="+mj-lt"/>
                <a:cs typeface="Arial" charset="0"/>
              </a:rPr>
              <a:t>Source System 1</a:t>
            </a:r>
          </a:p>
        </p:txBody>
      </p:sp>
      <p:sp>
        <p:nvSpPr>
          <p:cNvPr id="344" name="Text Box 29">
            <a:extLst>
              <a:ext uri="{FF2B5EF4-FFF2-40B4-BE49-F238E27FC236}">
                <a16:creationId xmlns:a16="http://schemas.microsoft.com/office/drawing/2014/main" id="{DE42E558-EAFF-48E0-BB11-12FB27719948}"/>
              </a:ext>
            </a:extLst>
          </p:cNvPr>
          <p:cNvSpPr txBox="1">
            <a:spLocks noChangeArrowheads="1"/>
          </p:cNvSpPr>
          <p:nvPr/>
        </p:nvSpPr>
        <p:spPr bwMode="auto">
          <a:xfrm>
            <a:off x="5224426" y="2458205"/>
            <a:ext cx="1900239" cy="341313"/>
          </a:xfrm>
          <a:prstGeom prst="rect">
            <a:avLst/>
          </a:prstGeom>
          <a:noFill/>
          <a:ln w="12700">
            <a:noFill/>
            <a:miter lim="800000"/>
            <a:headEnd type="none" w="sm" len="sm"/>
            <a:tailEnd type="none" w="sm" len="sm"/>
          </a:ln>
          <a:effectLst/>
        </p:spPr>
        <p:txBody>
          <a:bodyPr wrap="none">
            <a:spAutoFit/>
          </a:bodyPr>
          <a:lstStyle/>
          <a:p>
            <a:pPr algn="ctr" eaLnBrk="0" hangingPunct="0">
              <a:lnSpc>
                <a:spcPct val="90000"/>
              </a:lnSpc>
            </a:pPr>
            <a:r>
              <a:rPr lang="en-GB">
                <a:latin typeface="+mj-lt"/>
                <a:cs typeface="Arial" charset="0"/>
              </a:rPr>
              <a:t>Source System 2</a:t>
            </a:r>
          </a:p>
        </p:txBody>
      </p:sp>
      <p:sp>
        <p:nvSpPr>
          <p:cNvPr id="345" name="Text Box 30">
            <a:extLst>
              <a:ext uri="{FF2B5EF4-FFF2-40B4-BE49-F238E27FC236}">
                <a16:creationId xmlns:a16="http://schemas.microsoft.com/office/drawing/2014/main" id="{C2DE84DF-B52E-40F5-81AE-F569352854DE}"/>
              </a:ext>
            </a:extLst>
          </p:cNvPr>
          <p:cNvSpPr txBox="1">
            <a:spLocks noChangeArrowheads="1"/>
          </p:cNvSpPr>
          <p:nvPr/>
        </p:nvSpPr>
        <p:spPr bwMode="auto">
          <a:xfrm>
            <a:off x="7891427" y="2458205"/>
            <a:ext cx="1900239" cy="341313"/>
          </a:xfrm>
          <a:prstGeom prst="rect">
            <a:avLst/>
          </a:prstGeom>
          <a:noFill/>
          <a:ln w="12700">
            <a:noFill/>
            <a:miter lim="800000"/>
            <a:headEnd type="none" w="sm" len="sm"/>
            <a:tailEnd type="none" w="sm" len="sm"/>
          </a:ln>
          <a:effectLst/>
        </p:spPr>
        <p:txBody>
          <a:bodyPr wrap="none">
            <a:spAutoFit/>
          </a:bodyPr>
          <a:lstStyle/>
          <a:p>
            <a:pPr algn="ctr" eaLnBrk="0" hangingPunct="0">
              <a:lnSpc>
                <a:spcPct val="90000"/>
              </a:lnSpc>
            </a:pPr>
            <a:r>
              <a:rPr lang="en-GB">
                <a:latin typeface="+mj-lt"/>
                <a:cs typeface="Arial" charset="0"/>
              </a:rPr>
              <a:t>Source System 3</a:t>
            </a:r>
          </a:p>
        </p:txBody>
      </p:sp>
      <p:sp>
        <p:nvSpPr>
          <p:cNvPr id="346" name="Rectangle 31">
            <a:extLst>
              <a:ext uri="{FF2B5EF4-FFF2-40B4-BE49-F238E27FC236}">
                <a16:creationId xmlns:a16="http://schemas.microsoft.com/office/drawing/2014/main" id="{CA8B691A-8747-4A6A-9240-6E0113E08423}"/>
              </a:ext>
            </a:extLst>
          </p:cNvPr>
          <p:cNvSpPr>
            <a:spLocks noChangeArrowheads="1"/>
          </p:cNvSpPr>
          <p:nvPr/>
        </p:nvSpPr>
        <p:spPr bwMode="black">
          <a:xfrm>
            <a:off x="5260145" y="2839195"/>
            <a:ext cx="1828800" cy="1463040"/>
          </a:xfrm>
          <a:prstGeom prst="rect">
            <a:avLst/>
          </a:prstGeom>
          <a:noFill/>
          <a:ln w="12700">
            <a:solidFill>
              <a:schemeClr val="tx1"/>
            </a:solidFill>
            <a:miter lim="800000"/>
            <a:headEnd type="none" w="sm" len="sm"/>
            <a:tailEnd type="none" w="sm" len="sm"/>
          </a:ln>
          <a:effectLst/>
        </p:spPr>
        <p:txBody>
          <a:bodyPr wrap="none" anchor="ctr"/>
          <a:lstStyle/>
          <a:p>
            <a:pPr marL="0" marR="0" lvl="0" indent="0" algn="ctr" defTabSz="914400" eaLnBrk="0" fontAlgn="auto" latinLnBrk="0" hangingPunct="0">
              <a:lnSpc>
                <a:spcPct val="105000"/>
              </a:lnSpc>
              <a:spcBef>
                <a:spcPts val="0"/>
              </a:spcBef>
              <a:spcAft>
                <a:spcPts val="0"/>
              </a:spcAft>
              <a:buClrTx/>
              <a:buSzTx/>
              <a:buFontTx/>
              <a:buNone/>
              <a:tabLst/>
              <a:defRPr/>
            </a:pPr>
            <a:r>
              <a:rPr kumimoji="0" lang="en-GB" sz="1600" u="none" strike="noStrike" kern="0" cap="none" spc="0" normalizeH="0" baseline="0" noProof="0">
                <a:ln>
                  <a:noFill/>
                </a:ln>
                <a:solidFill>
                  <a:schemeClr val="bg1"/>
                </a:solidFill>
                <a:effectLst/>
                <a:uLnTx/>
                <a:uFillTx/>
                <a:latin typeface="+mj-lt"/>
                <a:cs typeface="Arial" charset="0"/>
              </a:rPr>
              <a:t>Attribute 1</a:t>
            </a:r>
          </a:p>
          <a:p>
            <a:pPr marL="0" marR="0" lvl="0" indent="0" algn="ctr" defTabSz="914400" eaLnBrk="0" fontAlgn="auto" latinLnBrk="0" hangingPunct="0">
              <a:lnSpc>
                <a:spcPct val="105000"/>
              </a:lnSpc>
              <a:spcBef>
                <a:spcPts val="0"/>
              </a:spcBef>
              <a:spcAft>
                <a:spcPts val="0"/>
              </a:spcAft>
              <a:buClrTx/>
              <a:buSzTx/>
              <a:buFontTx/>
              <a:buNone/>
              <a:tabLst/>
              <a:defRPr/>
            </a:pPr>
            <a:r>
              <a:rPr kumimoji="0" lang="en-GB" sz="1600" u="none" strike="noStrike" kern="0" cap="none" spc="0" normalizeH="0" baseline="0" noProof="0">
                <a:ln>
                  <a:noFill/>
                </a:ln>
                <a:effectLst/>
                <a:uLnTx/>
                <a:uFillTx/>
                <a:latin typeface="+mj-lt"/>
                <a:cs typeface="Arial" charset="0"/>
              </a:rPr>
              <a:t>Attribute 2</a:t>
            </a:r>
          </a:p>
          <a:p>
            <a:pPr marL="0" marR="0" lvl="0" indent="0" algn="ctr" defTabSz="914400" eaLnBrk="0" fontAlgn="auto" latinLnBrk="0" hangingPunct="0">
              <a:lnSpc>
                <a:spcPct val="105000"/>
              </a:lnSpc>
              <a:spcBef>
                <a:spcPts val="0"/>
              </a:spcBef>
              <a:spcAft>
                <a:spcPts val="0"/>
              </a:spcAft>
              <a:buClrTx/>
              <a:buSzTx/>
              <a:buFontTx/>
              <a:buNone/>
              <a:tabLst/>
              <a:defRPr/>
            </a:pPr>
            <a:r>
              <a:rPr kumimoji="0" lang="en-GB" sz="1600" u="none" strike="noStrike" kern="0" cap="none" spc="0" normalizeH="0" baseline="0" noProof="0">
                <a:ln>
                  <a:noFill/>
                </a:ln>
                <a:effectLst/>
                <a:uLnTx/>
                <a:uFillTx/>
                <a:latin typeface="+mj-lt"/>
                <a:cs typeface="Arial" charset="0"/>
              </a:rPr>
              <a:t>.</a:t>
            </a:r>
          </a:p>
          <a:p>
            <a:pPr marL="0" marR="0" lvl="0" indent="0" algn="ctr" defTabSz="914400" eaLnBrk="0" fontAlgn="auto" latinLnBrk="0" hangingPunct="0">
              <a:lnSpc>
                <a:spcPct val="105000"/>
              </a:lnSpc>
              <a:spcBef>
                <a:spcPts val="0"/>
              </a:spcBef>
              <a:spcAft>
                <a:spcPts val="0"/>
              </a:spcAft>
              <a:buClrTx/>
              <a:buSzTx/>
              <a:buFontTx/>
              <a:buNone/>
              <a:tabLst/>
              <a:defRPr/>
            </a:pPr>
            <a:r>
              <a:rPr kumimoji="0" lang="en-GB" sz="1600" u="none" strike="noStrike" kern="0" cap="none" spc="0" normalizeH="0" baseline="0" noProof="0">
                <a:ln>
                  <a:noFill/>
                </a:ln>
                <a:effectLst/>
                <a:uLnTx/>
                <a:uFillTx/>
                <a:latin typeface="+mj-lt"/>
                <a:cs typeface="Arial" charset="0"/>
              </a:rPr>
              <a:t>.</a:t>
            </a:r>
          </a:p>
          <a:p>
            <a:pPr marL="0" marR="0" lvl="0" indent="0" algn="ctr" defTabSz="914400" eaLnBrk="0" fontAlgn="auto" latinLnBrk="0" hangingPunct="0">
              <a:lnSpc>
                <a:spcPct val="105000"/>
              </a:lnSpc>
              <a:spcBef>
                <a:spcPts val="0"/>
              </a:spcBef>
              <a:spcAft>
                <a:spcPts val="0"/>
              </a:spcAft>
              <a:buClrTx/>
              <a:buSzTx/>
              <a:buFontTx/>
              <a:buNone/>
              <a:tabLst/>
              <a:defRPr/>
            </a:pPr>
            <a:r>
              <a:rPr kumimoji="0" lang="en-GB" sz="1600" u="none" strike="noStrike" kern="0" cap="none" spc="0" normalizeH="0" baseline="0" noProof="0">
                <a:ln>
                  <a:noFill/>
                </a:ln>
                <a:effectLst/>
                <a:uLnTx/>
                <a:uFillTx/>
                <a:latin typeface="+mj-lt"/>
                <a:cs typeface="Arial" charset="0"/>
              </a:rPr>
              <a:t>Attribute n</a:t>
            </a:r>
          </a:p>
        </p:txBody>
      </p:sp>
      <p:sp>
        <p:nvSpPr>
          <p:cNvPr id="347" name="Rectangle 32">
            <a:extLst>
              <a:ext uri="{FF2B5EF4-FFF2-40B4-BE49-F238E27FC236}">
                <a16:creationId xmlns:a16="http://schemas.microsoft.com/office/drawing/2014/main" id="{366D3D9C-E5D1-442C-8452-FCD36A965525}"/>
              </a:ext>
            </a:extLst>
          </p:cNvPr>
          <p:cNvSpPr>
            <a:spLocks noChangeArrowheads="1"/>
          </p:cNvSpPr>
          <p:nvPr/>
        </p:nvSpPr>
        <p:spPr bwMode="black">
          <a:xfrm>
            <a:off x="7927146" y="2839195"/>
            <a:ext cx="1828800" cy="1463040"/>
          </a:xfrm>
          <a:prstGeom prst="rect">
            <a:avLst/>
          </a:prstGeom>
          <a:noFill/>
          <a:ln w="12700">
            <a:solidFill>
              <a:schemeClr val="tx1"/>
            </a:solidFill>
            <a:miter lim="800000"/>
            <a:headEnd type="none" w="sm" len="sm"/>
            <a:tailEnd type="none" w="sm" len="sm"/>
          </a:ln>
          <a:effectLst/>
        </p:spPr>
        <p:txBody>
          <a:bodyPr wrap="none" anchor="ctr"/>
          <a:lstStyle/>
          <a:p>
            <a:pPr marL="0" marR="0" lvl="0" indent="0" algn="ctr" defTabSz="914400" eaLnBrk="0" fontAlgn="auto" latinLnBrk="0" hangingPunct="0">
              <a:lnSpc>
                <a:spcPct val="105000"/>
              </a:lnSpc>
              <a:spcBef>
                <a:spcPts val="0"/>
              </a:spcBef>
              <a:spcAft>
                <a:spcPts val="0"/>
              </a:spcAft>
              <a:buClrTx/>
              <a:buSzTx/>
              <a:buFontTx/>
              <a:buNone/>
              <a:tabLst/>
              <a:defRPr/>
            </a:pPr>
            <a:r>
              <a:rPr kumimoji="0" lang="en-GB" sz="1600" u="none" strike="noStrike" kern="0" cap="none" spc="0" normalizeH="0" baseline="0" noProof="0">
                <a:ln>
                  <a:noFill/>
                </a:ln>
                <a:effectLst/>
                <a:uLnTx/>
                <a:uFillTx/>
                <a:latin typeface="+mj-lt"/>
                <a:cs typeface="Arial" charset="0"/>
              </a:rPr>
              <a:t>Attribute 1</a:t>
            </a:r>
          </a:p>
          <a:p>
            <a:pPr marL="0" marR="0" lvl="0" indent="0" algn="ctr" defTabSz="914400" eaLnBrk="0" fontAlgn="auto" latinLnBrk="0" hangingPunct="0">
              <a:lnSpc>
                <a:spcPct val="105000"/>
              </a:lnSpc>
              <a:spcBef>
                <a:spcPts val="0"/>
              </a:spcBef>
              <a:spcAft>
                <a:spcPts val="0"/>
              </a:spcAft>
              <a:buClrTx/>
              <a:buSzTx/>
              <a:buFontTx/>
              <a:buNone/>
              <a:tabLst/>
              <a:defRPr/>
            </a:pPr>
            <a:r>
              <a:rPr kumimoji="0" lang="en-GB" sz="1600" u="none" strike="noStrike" kern="0" cap="none" spc="0" normalizeH="0" baseline="0" noProof="0">
                <a:ln>
                  <a:noFill/>
                </a:ln>
                <a:effectLst/>
                <a:uLnTx/>
                <a:uFillTx/>
                <a:latin typeface="+mj-lt"/>
                <a:cs typeface="Arial" charset="0"/>
              </a:rPr>
              <a:t>Attribute 2</a:t>
            </a:r>
          </a:p>
          <a:p>
            <a:pPr marL="0" marR="0" lvl="0" indent="0" algn="ctr" defTabSz="914400" eaLnBrk="0" fontAlgn="auto" latinLnBrk="0" hangingPunct="0">
              <a:lnSpc>
                <a:spcPct val="105000"/>
              </a:lnSpc>
              <a:spcBef>
                <a:spcPts val="0"/>
              </a:spcBef>
              <a:spcAft>
                <a:spcPts val="0"/>
              </a:spcAft>
              <a:buClrTx/>
              <a:buSzTx/>
              <a:buFontTx/>
              <a:buNone/>
              <a:tabLst/>
              <a:defRPr/>
            </a:pPr>
            <a:r>
              <a:rPr kumimoji="0" lang="en-GB" sz="1600" u="none" strike="noStrike" kern="0" cap="none" spc="0" normalizeH="0" baseline="0" noProof="0">
                <a:ln>
                  <a:noFill/>
                </a:ln>
                <a:effectLst/>
                <a:uLnTx/>
                <a:uFillTx/>
                <a:latin typeface="+mj-lt"/>
                <a:cs typeface="Arial" charset="0"/>
              </a:rPr>
              <a:t>.</a:t>
            </a:r>
          </a:p>
          <a:p>
            <a:pPr marL="0" marR="0" lvl="0" indent="0" algn="ctr" defTabSz="914400" eaLnBrk="0" fontAlgn="auto" latinLnBrk="0" hangingPunct="0">
              <a:lnSpc>
                <a:spcPct val="105000"/>
              </a:lnSpc>
              <a:spcBef>
                <a:spcPts val="0"/>
              </a:spcBef>
              <a:spcAft>
                <a:spcPts val="0"/>
              </a:spcAft>
              <a:buClrTx/>
              <a:buSzTx/>
              <a:buFontTx/>
              <a:buNone/>
              <a:tabLst/>
              <a:defRPr/>
            </a:pPr>
            <a:r>
              <a:rPr kumimoji="0" lang="en-GB" sz="1600" u="none" strike="noStrike" kern="0" cap="none" spc="0" normalizeH="0" baseline="0" noProof="0">
                <a:ln>
                  <a:noFill/>
                </a:ln>
                <a:solidFill>
                  <a:schemeClr val="bg1"/>
                </a:solidFill>
                <a:effectLst/>
                <a:uLnTx/>
                <a:uFillTx/>
                <a:latin typeface="+mj-lt"/>
                <a:cs typeface="Arial" charset="0"/>
              </a:rPr>
              <a:t>.</a:t>
            </a:r>
          </a:p>
          <a:p>
            <a:pPr marL="0" marR="0" lvl="0" indent="0" algn="ctr" defTabSz="914400" eaLnBrk="0" fontAlgn="auto" latinLnBrk="0" hangingPunct="0">
              <a:lnSpc>
                <a:spcPct val="105000"/>
              </a:lnSpc>
              <a:spcBef>
                <a:spcPts val="0"/>
              </a:spcBef>
              <a:spcAft>
                <a:spcPts val="0"/>
              </a:spcAft>
              <a:buClrTx/>
              <a:buSzTx/>
              <a:buFontTx/>
              <a:buNone/>
              <a:tabLst/>
              <a:defRPr/>
            </a:pPr>
            <a:r>
              <a:rPr kumimoji="0" lang="en-GB" sz="1600" u="none" strike="noStrike" kern="0" cap="none" spc="0" normalizeH="0" baseline="0" noProof="0">
                <a:ln>
                  <a:noFill/>
                </a:ln>
                <a:solidFill>
                  <a:schemeClr val="bg1"/>
                </a:solidFill>
                <a:effectLst/>
                <a:uLnTx/>
                <a:uFillTx/>
                <a:latin typeface="+mj-lt"/>
                <a:cs typeface="Arial" charset="0"/>
              </a:rPr>
              <a:t>Attribute n</a:t>
            </a:r>
          </a:p>
        </p:txBody>
      </p:sp>
      <p:sp>
        <p:nvSpPr>
          <p:cNvPr id="348" name="Rectangle 33">
            <a:extLst>
              <a:ext uri="{FF2B5EF4-FFF2-40B4-BE49-F238E27FC236}">
                <a16:creationId xmlns:a16="http://schemas.microsoft.com/office/drawing/2014/main" id="{2C694B45-AED4-4E55-9334-92B0D4D94478}"/>
              </a:ext>
            </a:extLst>
          </p:cNvPr>
          <p:cNvSpPr>
            <a:spLocks noChangeArrowheads="1"/>
          </p:cNvSpPr>
          <p:nvPr/>
        </p:nvSpPr>
        <p:spPr bwMode="black">
          <a:xfrm>
            <a:off x="2726494" y="2839195"/>
            <a:ext cx="1828800" cy="1463040"/>
          </a:xfrm>
          <a:prstGeom prst="rect">
            <a:avLst/>
          </a:prstGeom>
          <a:noFill/>
          <a:ln w="12700">
            <a:solidFill>
              <a:schemeClr val="tx1"/>
            </a:solidFill>
            <a:miter lim="800000"/>
            <a:headEnd type="none" w="sm" len="sm"/>
            <a:tailEnd type="none" w="sm" len="sm"/>
          </a:ln>
          <a:effectLst/>
        </p:spPr>
        <p:txBody>
          <a:bodyPr wrap="none" anchor="ctr"/>
          <a:lstStyle/>
          <a:p>
            <a:pPr marL="0" marR="0" lvl="0" indent="0" algn="ctr" defTabSz="914400" eaLnBrk="0" fontAlgn="auto" latinLnBrk="0" hangingPunct="0">
              <a:lnSpc>
                <a:spcPct val="95000"/>
              </a:lnSpc>
              <a:spcBef>
                <a:spcPts val="0"/>
              </a:spcBef>
              <a:spcAft>
                <a:spcPts val="0"/>
              </a:spcAft>
              <a:buClrTx/>
              <a:buSzTx/>
              <a:buFontTx/>
              <a:buNone/>
              <a:tabLst/>
              <a:defRPr/>
            </a:pPr>
            <a:r>
              <a:rPr kumimoji="0" lang="en-GB" sz="1600" u="none" strike="noStrike" kern="0" cap="none" spc="0" normalizeH="0" baseline="0" noProof="0">
                <a:ln>
                  <a:noFill/>
                </a:ln>
                <a:solidFill>
                  <a:schemeClr val="bg1"/>
                </a:solidFill>
                <a:effectLst/>
                <a:uLnTx/>
                <a:uFillTx/>
                <a:latin typeface="+mj-lt"/>
                <a:cs typeface="Arial" charset="0"/>
              </a:rPr>
              <a:t>Attribute 1</a:t>
            </a:r>
          </a:p>
          <a:p>
            <a:pPr marL="0" marR="0" lvl="0" indent="0" algn="ctr" defTabSz="914400" eaLnBrk="0" fontAlgn="auto" latinLnBrk="0" hangingPunct="0">
              <a:lnSpc>
                <a:spcPct val="95000"/>
              </a:lnSpc>
              <a:spcBef>
                <a:spcPts val="0"/>
              </a:spcBef>
              <a:spcAft>
                <a:spcPts val="0"/>
              </a:spcAft>
              <a:buClrTx/>
              <a:buSzTx/>
              <a:buFontTx/>
              <a:buNone/>
              <a:tabLst/>
              <a:defRPr/>
            </a:pPr>
            <a:r>
              <a:rPr kumimoji="0" lang="en-GB" sz="1600" u="none" strike="noStrike" kern="0" cap="none" spc="0" normalizeH="0" baseline="0" noProof="0">
                <a:ln>
                  <a:noFill/>
                </a:ln>
                <a:solidFill>
                  <a:schemeClr val="bg1"/>
                </a:solidFill>
                <a:effectLst/>
                <a:uLnTx/>
                <a:uFillTx/>
                <a:latin typeface="+mj-lt"/>
                <a:cs typeface="Arial" charset="0"/>
              </a:rPr>
              <a:t>Attribute 2</a:t>
            </a:r>
          </a:p>
          <a:p>
            <a:pPr marL="0" marR="0" lvl="0" indent="0" algn="ctr" defTabSz="914400" eaLnBrk="0" fontAlgn="auto" latinLnBrk="0" hangingPunct="0">
              <a:lnSpc>
                <a:spcPct val="95000"/>
              </a:lnSpc>
              <a:spcBef>
                <a:spcPts val="0"/>
              </a:spcBef>
              <a:spcAft>
                <a:spcPts val="0"/>
              </a:spcAft>
              <a:buClrTx/>
              <a:buSzTx/>
              <a:buFontTx/>
              <a:buNone/>
              <a:tabLst/>
              <a:defRPr/>
            </a:pPr>
            <a:r>
              <a:rPr kumimoji="0" lang="en-GB" sz="1600" u="none" strike="noStrike" kern="0" cap="none" spc="0" normalizeH="0" baseline="0" noProof="0">
                <a:ln>
                  <a:noFill/>
                </a:ln>
                <a:solidFill>
                  <a:schemeClr val="bg1"/>
                </a:solidFill>
                <a:effectLst/>
                <a:uLnTx/>
                <a:uFillTx/>
                <a:latin typeface="+mj-lt"/>
                <a:cs typeface="Arial" charset="0"/>
              </a:rPr>
              <a:t>.</a:t>
            </a:r>
          </a:p>
          <a:p>
            <a:pPr marL="0" marR="0" lvl="0" indent="0" algn="ctr" defTabSz="914400" eaLnBrk="0" fontAlgn="auto" latinLnBrk="0" hangingPunct="0">
              <a:lnSpc>
                <a:spcPct val="95000"/>
              </a:lnSpc>
              <a:spcBef>
                <a:spcPts val="0"/>
              </a:spcBef>
              <a:spcAft>
                <a:spcPts val="0"/>
              </a:spcAft>
              <a:buClrTx/>
              <a:buSzTx/>
              <a:buFontTx/>
              <a:buNone/>
              <a:tabLst/>
              <a:defRPr/>
            </a:pPr>
            <a:r>
              <a:rPr kumimoji="0" lang="en-GB" sz="1600" u="none" strike="noStrike" kern="0" cap="none" spc="0" normalizeH="0" baseline="0" noProof="0">
                <a:ln>
                  <a:noFill/>
                </a:ln>
                <a:effectLst/>
                <a:uLnTx/>
                <a:uFillTx/>
                <a:latin typeface="+mj-lt"/>
                <a:cs typeface="Arial" charset="0"/>
              </a:rPr>
              <a:t>.</a:t>
            </a:r>
          </a:p>
          <a:p>
            <a:pPr marL="0" marR="0" lvl="0" indent="0" algn="ctr" defTabSz="914400" eaLnBrk="0" fontAlgn="auto" latinLnBrk="0" hangingPunct="0">
              <a:lnSpc>
                <a:spcPct val="95000"/>
              </a:lnSpc>
              <a:spcBef>
                <a:spcPts val="0"/>
              </a:spcBef>
              <a:spcAft>
                <a:spcPts val="0"/>
              </a:spcAft>
              <a:buClrTx/>
              <a:buSzTx/>
              <a:buFontTx/>
              <a:buNone/>
              <a:tabLst/>
              <a:defRPr/>
            </a:pPr>
            <a:r>
              <a:rPr kumimoji="0" lang="en-GB" sz="1600" u="none" strike="noStrike" kern="0" cap="none" spc="0" normalizeH="0" baseline="0" noProof="0">
                <a:ln>
                  <a:noFill/>
                </a:ln>
                <a:effectLst/>
                <a:uLnTx/>
                <a:uFillTx/>
                <a:latin typeface="+mj-lt"/>
                <a:cs typeface="Arial" charset="0"/>
              </a:rPr>
              <a:t>.</a:t>
            </a:r>
          </a:p>
          <a:p>
            <a:pPr marL="0" marR="0" lvl="0" indent="0" algn="ctr" defTabSz="914400" eaLnBrk="0" fontAlgn="auto" latinLnBrk="0" hangingPunct="0">
              <a:lnSpc>
                <a:spcPct val="95000"/>
              </a:lnSpc>
              <a:spcBef>
                <a:spcPts val="0"/>
              </a:spcBef>
              <a:spcAft>
                <a:spcPts val="0"/>
              </a:spcAft>
              <a:buClrTx/>
              <a:buSzTx/>
              <a:buFontTx/>
              <a:buNone/>
              <a:tabLst/>
              <a:defRPr/>
            </a:pPr>
            <a:r>
              <a:rPr kumimoji="0" lang="en-GB" sz="1600" u="none" strike="noStrike" kern="0" cap="none" spc="0" normalizeH="0" baseline="0" noProof="0">
                <a:ln>
                  <a:noFill/>
                </a:ln>
                <a:solidFill>
                  <a:schemeClr val="bg1"/>
                </a:solidFill>
                <a:effectLst/>
                <a:uLnTx/>
                <a:uFillTx/>
                <a:latin typeface="+mj-lt"/>
                <a:cs typeface="Arial" charset="0"/>
              </a:rPr>
              <a:t>Attribute n</a:t>
            </a:r>
          </a:p>
        </p:txBody>
      </p:sp>
      <p:sp>
        <p:nvSpPr>
          <p:cNvPr id="12" name="Title 11"/>
          <p:cNvSpPr>
            <a:spLocks noGrp="1"/>
          </p:cNvSpPr>
          <p:nvPr>
            <p:ph type="title" idx="4294967295"/>
          </p:nvPr>
        </p:nvSpPr>
        <p:spPr>
          <a:xfrm>
            <a:off x="339550" y="525708"/>
            <a:ext cx="11029950" cy="987425"/>
          </a:xfrm>
        </p:spPr>
        <p:txBody>
          <a:bodyPr anchor="ctr"/>
          <a:lstStyle/>
          <a:p>
            <a:r>
              <a:rPr lang="en-US" dirty="0">
                <a:solidFill>
                  <a:schemeClr val="tx1"/>
                </a:solidFill>
              </a:rPr>
              <a:t>Use AI to automatically classify data to know how to govern it </a:t>
            </a:r>
          </a:p>
        </p:txBody>
      </p:sp>
      <p:sp>
        <p:nvSpPr>
          <p:cNvPr id="3" name="TextBox 2">
            <a:extLst>
              <a:ext uri="{FF2B5EF4-FFF2-40B4-BE49-F238E27FC236}">
                <a16:creationId xmlns:a16="http://schemas.microsoft.com/office/drawing/2014/main" id="{F8A3A97F-31D9-5E48-A57A-7D372DD67031}"/>
              </a:ext>
            </a:extLst>
          </p:cNvPr>
          <p:cNvSpPr txBox="1"/>
          <p:nvPr/>
        </p:nvSpPr>
        <p:spPr>
          <a:xfrm>
            <a:off x="5533457" y="5329226"/>
            <a:ext cx="1287210" cy="307777"/>
          </a:xfrm>
          <a:prstGeom prst="rect">
            <a:avLst/>
          </a:prstGeom>
          <a:noFill/>
        </p:spPr>
        <p:txBody>
          <a:bodyPr wrap="square" rtlCol="0">
            <a:spAutoFit/>
          </a:bodyPr>
          <a:lstStyle/>
          <a:p>
            <a:r>
              <a:rPr lang="en-GB" sz="1400" dirty="0">
                <a:solidFill>
                  <a:schemeClr val="accent1"/>
                </a:solidFill>
                <a:latin typeface="+mj-lt"/>
              </a:rPr>
              <a:t>Sensitive (PII)</a:t>
            </a:r>
          </a:p>
        </p:txBody>
      </p:sp>
      <p:grpSp>
        <p:nvGrpSpPr>
          <p:cNvPr id="368" name="Group 367">
            <a:extLst>
              <a:ext uri="{FF2B5EF4-FFF2-40B4-BE49-F238E27FC236}">
                <a16:creationId xmlns:a16="http://schemas.microsoft.com/office/drawing/2014/main" id="{DBF6D46F-8511-45CB-8EA6-E7069A9C79D9}"/>
              </a:ext>
            </a:extLst>
          </p:cNvPr>
          <p:cNvGrpSpPr/>
          <p:nvPr/>
        </p:nvGrpSpPr>
        <p:grpSpPr>
          <a:xfrm>
            <a:off x="2320910" y="3082859"/>
            <a:ext cx="309070" cy="272444"/>
            <a:chOff x="10429720" y="1816236"/>
            <a:chExt cx="821490" cy="724138"/>
          </a:xfrm>
          <a:solidFill>
            <a:srgbClr val="FF0000"/>
          </a:solidFill>
        </p:grpSpPr>
        <p:sp>
          <p:nvSpPr>
            <p:cNvPr id="369" name="Freeform: Shape 368">
              <a:extLst>
                <a:ext uri="{FF2B5EF4-FFF2-40B4-BE49-F238E27FC236}">
                  <a16:creationId xmlns:a16="http://schemas.microsoft.com/office/drawing/2014/main" id="{0D6785B2-3257-4169-8385-37C4F974332A}"/>
                </a:ext>
              </a:extLst>
            </p:cNvPr>
            <p:cNvSpPr/>
            <p:nvPr/>
          </p:nvSpPr>
          <p:spPr bwMode="auto">
            <a:xfrm>
              <a:off x="10429720" y="1816236"/>
              <a:ext cx="821490" cy="724138"/>
            </a:xfrm>
            <a:custGeom>
              <a:avLst/>
              <a:gdLst>
                <a:gd name="connsiteX0" fmla="*/ 411221 w 821491"/>
                <a:gd name="connsiteY0" fmla="*/ 0 h 724138"/>
                <a:gd name="connsiteX1" fmla="*/ 444082 w 821491"/>
                <a:gd name="connsiteY1" fmla="*/ 19288 h 724138"/>
                <a:gd name="connsiteX2" fmla="*/ 816510 w 821491"/>
                <a:gd name="connsiteY2" fmla="*/ 666988 h 724138"/>
                <a:gd name="connsiteX3" fmla="*/ 783172 w 821491"/>
                <a:gd name="connsiteY3" fmla="*/ 724138 h 724138"/>
                <a:gd name="connsiteX4" fmla="*/ 410745 w 821491"/>
                <a:gd name="connsiteY4" fmla="*/ 724138 h 724138"/>
                <a:gd name="connsiteX5" fmla="*/ 38317 w 821491"/>
                <a:gd name="connsiteY5" fmla="*/ 724138 h 724138"/>
                <a:gd name="connsiteX6" fmla="*/ 4980 w 821491"/>
                <a:gd name="connsiteY6" fmla="*/ 666988 h 724138"/>
                <a:gd name="connsiteX7" fmla="*/ 378360 w 821491"/>
                <a:gd name="connsiteY7" fmla="*/ 19288 h 724138"/>
                <a:gd name="connsiteX8" fmla="*/ 411221 w 821491"/>
                <a:gd name="connsiteY8" fmla="*/ 0 h 724138"/>
                <a:gd name="connsiteX9" fmla="*/ 382170 w 821491"/>
                <a:gd name="connsiteY9" fmla="*/ 171688 h 724138"/>
                <a:gd name="connsiteX10" fmla="*/ 382170 w 821491"/>
                <a:gd name="connsiteY10" fmla="*/ 505063 h 724138"/>
                <a:gd name="connsiteX11" fmla="*/ 439320 w 821491"/>
                <a:gd name="connsiteY11" fmla="*/ 505063 h 724138"/>
                <a:gd name="connsiteX12" fmla="*/ 439320 w 821491"/>
                <a:gd name="connsiteY12" fmla="*/ 171688 h 724138"/>
                <a:gd name="connsiteX13" fmla="*/ 382170 w 821491"/>
                <a:gd name="connsiteY13" fmla="*/ 171688 h 724138"/>
                <a:gd name="connsiteX14" fmla="*/ 410745 w 821491"/>
                <a:gd name="connsiteY14" fmla="*/ 543163 h 724138"/>
                <a:gd name="connsiteX15" fmla="*/ 363120 w 821491"/>
                <a:gd name="connsiteY15" fmla="*/ 590788 h 724138"/>
                <a:gd name="connsiteX16" fmla="*/ 410745 w 821491"/>
                <a:gd name="connsiteY16" fmla="*/ 638413 h 724138"/>
                <a:gd name="connsiteX17" fmla="*/ 458370 w 821491"/>
                <a:gd name="connsiteY17" fmla="*/ 590788 h 724138"/>
                <a:gd name="connsiteX18" fmla="*/ 410745 w 821491"/>
                <a:gd name="connsiteY18" fmla="*/ 543163 h 724138"/>
                <a:gd name="connsiteX0" fmla="*/ 411221 w 821490"/>
                <a:gd name="connsiteY0" fmla="*/ 0 h 724138"/>
                <a:gd name="connsiteX1" fmla="*/ 444082 w 821490"/>
                <a:gd name="connsiteY1" fmla="*/ 19288 h 724138"/>
                <a:gd name="connsiteX2" fmla="*/ 816510 w 821490"/>
                <a:gd name="connsiteY2" fmla="*/ 666988 h 724138"/>
                <a:gd name="connsiteX3" fmla="*/ 783172 w 821490"/>
                <a:gd name="connsiteY3" fmla="*/ 724138 h 724138"/>
                <a:gd name="connsiteX4" fmla="*/ 410745 w 821490"/>
                <a:gd name="connsiteY4" fmla="*/ 724138 h 724138"/>
                <a:gd name="connsiteX5" fmla="*/ 38317 w 821490"/>
                <a:gd name="connsiteY5" fmla="*/ 724138 h 724138"/>
                <a:gd name="connsiteX6" fmla="*/ 4980 w 821490"/>
                <a:gd name="connsiteY6" fmla="*/ 666988 h 724138"/>
                <a:gd name="connsiteX7" fmla="*/ 378360 w 821490"/>
                <a:gd name="connsiteY7" fmla="*/ 19288 h 724138"/>
                <a:gd name="connsiteX8" fmla="*/ 411221 w 821490"/>
                <a:gd name="connsiteY8" fmla="*/ 0 h 724138"/>
                <a:gd name="connsiteX9" fmla="*/ 382170 w 821490"/>
                <a:gd name="connsiteY9" fmla="*/ 171688 h 724138"/>
                <a:gd name="connsiteX10" fmla="*/ 382170 w 821490"/>
                <a:gd name="connsiteY10" fmla="*/ 505063 h 724138"/>
                <a:gd name="connsiteX11" fmla="*/ 439320 w 821490"/>
                <a:gd name="connsiteY11" fmla="*/ 505063 h 724138"/>
                <a:gd name="connsiteX12" fmla="*/ 382170 w 821490"/>
                <a:gd name="connsiteY12" fmla="*/ 171688 h 724138"/>
                <a:gd name="connsiteX13" fmla="*/ 410745 w 821490"/>
                <a:gd name="connsiteY13" fmla="*/ 543163 h 724138"/>
                <a:gd name="connsiteX14" fmla="*/ 363120 w 821490"/>
                <a:gd name="connsiteY14" fmla="*/ 590788 h 724138"/>
                <a:gd name="connsiteX15" fmla="*/ 410745 w 821490"/>
                <a:gd name="connsiteY15" fmla="*/ 638413 h 724138"/>
                <a:gd name="connsiteX16" fmla="*/ 458370 w 821490"/>
                <a:gd name="connsiteY16" fmla="*/ 590788 h 724138"/>
                <a:gd name="connsiteX17" fmla="*/ 410745 w 821490"/>
                <a:gd name="connsiteY17" fmla="*/ 543163 h 724138"/>
                <a:gd name="connsiteX0" fmla="*/ 411221 w 821490"/>
                <a:gd name="connsiteY0" fmla="*/ 0 h 724138"/>
                <a:gd name="connsiteX1" fmla="*/ 444082 w 821490"/>
                <a:gd name="connsiteY1" fmla="*/ 19288 h 724138"/>
                <a:gd name="connsiteX2" fmla="*/ 816510 w 821490"/>
                <a:gd name="connsiteY2" fmla="*/ 666988 h 724138"/>
                <a:gd name="connsiteX3" fmla="*/ 783172 w 821490"/>
                <a:gd name="connsiteY3" fmla="*/ 724138 h 724138"/>
                <a:gd name="connsiteX4" fmla="*/ 410745 w 821490"/>
                <a:gd name="connsiteY4" fmla="*/ 724138 h 724138"/>
                <a:gd name="connsiteX5" fmla="*/ 38317 w 821490"/>
                <a:gd name="connsiteY5" fmla="*/ 724138 h 724138"/>
                <a:gd name="connsiteX6" fmla="*/ 4980 w 821490"/>
                <a:gd name="connsiteY6" fmla="*/ 666988 h 724138"/>
                <a:gd name="connsiteX7" fmla="*/ 378360 w 821490"/>
                <a:gd name="connsiteY7" fmla="*/ 19288 h 724138"/>
                <a:gd name="connsiteX8" fmla="*/ 411221 w 821490"/>
                <a:gd name="connsiteY8" fmla="*/ 0 h 724138"/>
                <a:gd name="connsiteX9" fmla="*/ 439320 w 821490"/>
                <a:gd name="connsiteY9" fmla="*/ 505063 h 724138"/>
                <a:gd name="connsiteX10" fmla="*/ 382170 w 821490"/>
                <a:gd name="connsiteY10" fmla="*/ 505063 h 724138"/>
                <a:gd name="connsiteX11" fmla="*/ 439320 w 821490"/>
                <a:gd name="connsiteY11" fmla="*/ 505063 h 724138"/>
                <a:gd name="connsiteX12" fmla="*/ 410745 w 821490"/>
                <a:gd name="connsiteY12" fmla="*/ 543163 h 724138"/>
                <a:gd name="connsiteX13" fmla="*/ 363120 w 821490"/>
                <a:gd name="connsiteY13" fmla="*/ 590788 h 724138"/>
                <a:gd name="connsiteX14" fmla="*/ 410745 w 821490"/>
                <a:gd name="connsiteY14" fmla="*/ 638413 h 724138"/>
                <a:gd name="connsiteX15" fmla="*/ 458370 w 821490"/>
                <a:gd name="connsiteY15" fmla="*/ 590788 h 724138"/>
                <a:gd name="connsiteX16" fmla="*/ 410745 w 821490"/>
                <a:gd name="connsiteY16" fmla="*/ 543163 h 724138"/>
                <a:gd name="connsiteX0" fmla="*/ 411221 w 821490"/>
                <a:gd name="connsiteY0" fmla="*/ 0 h 724138"/>
                <a:gd name="connsiteX1" fmla="*/ 444082 w 821490"/>
                <a:gd name="connsiteY1" fmla="*/ 19288 h 724138"/>
                <a:gd name="connsiteX2" fmla="*/ 816510 w 821490"/>
                <a:gd name="connsiteY2" fmla="*/ 666988 h 724138"/>
                <a:gd name="connsiteX3" fmla="*/ 783172 w 821490"/>
                <a:gd name="connsiteY3" fmla="*/ 724138 h 724138"/>
                <a:gd name="connsiteX4" fmla="*/ 410745 w 821490"/>
                <a:gd name="connsiteY4" fmla="*/ 724138 h 724138"/>
                <a:gd name="connsiteX5" fmla="*/ 38317 w 821490"/>
                <a:gd name="connsiteY5" fmla="*/ 724138 h 724138"/>
                <a:gd name="connsiteX6" fmla="*/ 4980 w 821490"/>
                <a:gd name="connsiteY6" fmla="*/ 666988 h 724138"/>
                <a:gd name="connsiteX7" fmla="*/ 378360 w 821490"/>
                <a:gd name="connsiteY7" fmla="*/ 19288 h 724138"/>
                <a:gd name="connsiteX8" fmla="*/ 411221 w 821490"/>
                <a:gd name="connsiteY8" fmla="*/ 0 h 724138"/>
                <a:gd name="connsiteX9" fmla="*/ 410745 w 821490"/>
                <a:gd name="connsiteY9" fmla="*/ 543163 h 724138"/>
                <a:gd name="connsiteX10" fmla="*/ 363120 w 821490"/>
                <a:gd name="connsiteY10" fmla="*/ 590788 h 724138"/>
                <a:gd name="connsiteX11" fmla="*/ 410745 w 821490"/>
                <a:gd name="connsiteY11" fmla="*/ 638413 h 724138"/>
                <a:gd name="connsiteX12" fmla="*/ 458370 w 821490"/>
                <a:gd name="connsiteY12" fmla="*/ 590788 h 724138"/>
                <a:gd name="connsiteX13" fmla="*/ 410745 w 821490"/>
                <a:gd name="connsiteY13" fmla="*/ 543163 h 724138"/>
                <a:gd name="connsiteX0" fmla="*/ 411221 w 821490"/>
                <a:gd name="connsiteY0" fmla="*/ 0 h 724138"/>
                <a:gd name="connsiteX1" fmla="*/ 444082 w 821490"/>
                <a:gd name="connsiteY1" fmla="*/ 19288 h 724138"/>
                <a:gd name="connsiteX2" fmla="*/ 816510 w 821490"/>
                <a:gd name="connsiteY2" fmla="*/ 666988 h 724138"/>
                <a:gd name="connsiteX3" fmla="*/ 783172 w 821490"/>
                <a:gd name="connsiteY3" fmla="*/ 724138 h 724138"/>
                <a:gd name="connsiteX4" fmla="*/ 410745 w 821490"/>
                <a:gd name="connsiteY4" fmla="*/ 724138 h 724138"/>
                <a:gd name="connsiteX5" fmla="*/ 38317 w 821490"/>
                <a:gd name="connsiteY5" fmla="*/ 724138 h 724138"/>
                <a:gd name="connsiteX6" fmla="*/ 4980 w 821490"/>
                <a:gd name="connsiteY6" fmla="*/ 666988 h 724138"/>
                <a:gd name="connsiteX7" fmla="*/ 378360 w 821490"/>
                <a:gd name="connsiteY7" fmla="*/ 19288 h 724138"/>
                <a:gd name="connsiteX8" fmla="*/ 411221 w 821490"/>
                <a:gd name="connsiteY8" fmla="*/ 0 h 724138"/>
                <a:gd name="connsiteX9" fmla="*/ 410745 w 821490"/>
                <a:gd name="connsiteY9" fmla="*/ 543163 h 724138"/>
                <a:gd name="connsiteX10" fmla="*/ 363120 w 821490"/>
                <a:gd name="connsiteY10" fmla="*/ 590788 h 724138"/>
                <a:gd name="connsiteX11" fmla="*/ 410745 w 821490"/>
                <a:gd name="connsiteY11" fmla="*/ 638413 h 724138"/>
                <a:gd name="connsiteX12" fmla="*/ 410745 w 821490"/>
                <a:gd name="connsiteY12" fmla="*/ 543163 h 724138"/>
                <a:gd name="connsiteX0" fmla="*/ 411221 w 821490"/>
                <a:gd name="connsiteY0" fmla="*/ 0 h 724138"/>
                <a:gd name="connsiteX1" fmla="*/ 444082 w 821490"/>
                <a:gd name="connsiteY1" fmla="*/ 19288 h 724138"/>
                <a:gd name="connsiteX2" fmla="*/ 816510 w 821490"/>
                <a:gd name="connsiteY2" fmla="*/ 666988 h 724138"/>
                <a:gd name="connsiteX3" fmla="*/ 783172 w 821490"/>
                <a:gd name="connsiteY3" fmla="*/ 724138 h 724138"/>
                <a:gd name="connsiteX4" fmla="*/ 410745 w 821490"/>
                <a:gd name="connsiteY4" fmla="*/ 724138 h 724138"/>
                <a:gd name="connsiteX5" fmla="*/ 38317 w 821490"/>
                <a:gd name="connsiteY5" fmla="*/ 724138 h 724138"/>
                <a:gd name="connsiteX6" fmla="*/ 4980 w 821490"/>
                <a:gd name="connsiteY6" fmla="*/ 666988 h 724138"/>
                <a:gd name="connsiteX7" fmla="*/ 378360 w 821490"/>
                <a:gd name="connsiteY7" fmla="*/ 19288 h 724138"/>
                <a:gd name="connsiteX8" fmla="*/ 411221 w 821490"/>
                <a:gd name="connsiteY8" fmla="*/ 0 h 724138"/>
                <a:gd name="connsiteX9" fmla="*/ 410745 w 821490"/>
                <a:gd name="connsiteY9" fmla="*/ 543163 h 724138"/>
                <a:gd name="connsiteX10" fmla="*/ 363120 w 821490"/>
                <a:gd name="connsiteY10" fmla="*/ 590788 h 724138"/>
                <a:gd name="connsiteX11" fmla="*/ 410745 w 821490"/>
                <a:gd name="connsiteY11" fmla="*/ 543163 h 724138"/>
                <a:gd name="connsiteX0" fmla="*/ 411221 w 821490"/>
                <a:gd name="connsiteY0" fmla="*/ 0 h 724138"/>
                <a:gd name="connsiteX1" fmla="*/ 444082 w 821490"/>
                <a:gd name="connsiteY1" fmla="*/ 19288 h 724138"/>
                <a:gd name="connsiteX2" fmla="*/ 816510 w 821490"/>
                <a:gd name="connsiteY2" fmla="*/ 666988 h 724138"/>
                <a:gd name="connsiteX3" fmla="*/ 783172 w 821490"/>
                <a:gd name="connsiteY3" fmla="*/ 724138 h 724138"/>
                <a:gd name="connsiteX4" fmla="*/ 410745 w 821490"/>
                <a:gd name="connsiteY4" fmla="*/ 724138 h 724138"/>
                <a:gd name="connsiteX5" fmla="*/ 38317 w 821490"/>
                <a:gd name="connsiteY5" fmla="*/ 724138 h 724138"/>
                <a:gd name="connsiteX6" fmla="*/ 4980 w 821490"/>
                <a:gd name="connsiteY6" fmla="*/ 666988 h 724138"/>
                <a:gd name="connsiteX7" fmla="*/ 378360 w 821490"/>
                <a:gd name="connsiteY7" fmla="*/ 19288 h 724138"/>
                <a:gd name="connsiteX8" fmla="*/ 411221 w 821490"/>
                <a:gd name="connsiteY8" fmla="*/ 0 h 72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1490" h="724138">
                  <a:moveTo>
                    <a:pt x="411221" y="0"/>
                  </a:moveTo>
                  <a:cubicBezTo>
                    <a:pt x="424080" y="0"/>
                    <a:pt x="436939" y="6429"/>
                    <a:pt x="444082" y="19288"/>
                  </a:cubicBezTo>
                  <a:lnTo>
                    <a:pt x="816510" y="666988"/>
                  </a:lnTo>
                  <a:cubicBezTo>
                    <a:pt x="830797" y="692706"/>
                    <a:pt x="812700" y="724138"/>
                    <a:pt x="783172" y="724138"/>
                  </a:cubicBezTo>
                  <a:lnTo>
                    <a:pt x="410745" y="724138"/>
                  </a:lnTo>
                  <a:lnTo>
                    <a:pt x="38317" y="724138"/>
                  </a:lnTo>
                  <a:cubicBezTo>
                    <a:pt x="8790" y="724138"/>
                    <a:pt x="-9308" y="692706"/>
                    <a:pt x="4980" y="666988"/>
                  </a:cubicBezTo>
                  <a:lnTo>
                    <a:pt x="378360" y="19288"/>
                  </a:lnTo>
                  <a:cubicBezTo>
                    <a:pt x="385503" y="6429"/>
                    <a:pt x="398362" y="0"/>
                    <a:pt x="411221" y="0"/>
                  </a:cubicBezTo>
                  <a:close/>
                </a:path>
              </a:pathLst>
            </a:custGeom>
            <a:grp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highlight>
                  <a:srgbClr val="FFFF00"/>
                </a:highlight>
                <a:ea typeface="Segoe UI" pitchFamily="34" charset="0"/>
                <a:cs typeface="Segoe UI" pitchFamily="34" charset="0"/>
              </a:endParaRPr>
            </a:p>
          </p:txBody>
        </p:sp>
        <p:sp>
          <p:nvSpPr>
            <p:cNvPr id="370" name="Freeform: Shape 369">
              <a:extLst>
                <a:ext uri="{FF2B5EF4-FFF2-40B4-BE49-F238E27FC236}">
                  <a16:creationId xmlns:a16="http://schemas.microsoft.com/office/drawing/2014/main" id="{093D0824-33EC-437B-89AA-A681C31AC51B}"/>
                </a:ext>
              </a:extLst>
            </p:cNvPr>
            <p:cNvSpPr/>
            <p:nvPr/>
          </p:nvSpPr>
          <p:spPr bwMode="auto">
            <a:xfrm>
              <a:off x="10792839" y="1987924"/>
              <a:ext cx="95250" cy="466724"/>
            </a:xfrm>
            <a:custGeom>
              <a:avLst/>
              <a:gdLst>
                <a:gd name="connsiteX0" fmla="*/ 47625 w 95250"/>
                <a:gd name="connsiteY0" fmla="*/ 371474 h 466724"/>
                <a:gd name="connsiteX1" fmla="*/ 95250 w 95250"/>
                <a:gd name="connsiteY1" fmla="*/ 419099 h 466724"/>
                <a:gd name="connsiteX2" fmla="*/ 47625 w 95250"/>
                <a:gd name="connsiteY2" fmla="*/ 466724 h 466724"/>
                <a:gd name="connsiteX3" fmla="*/ 0 w 95250"/>
                <a:gd name="connsiteY3" fmla="*/ 419099 h 466724"/>
                <a:gd name="connsiteX4" fmla="*/ 47625 w 95250"/>
                <a:gd name="connsiteY4" fmla="*/ 371474 h 466724"/>
                <a:gd name="connsiteX5" fmla="*/ 19050 w 95250"/>
                <a:gd name="connsiteY5" fmla="*/ 0 h 466724"/>
                <a:gd name="connsiteX6" fmla="*/ 76200 w 95250"/>
                <a:gd name="connsiteY6" fmla="*/ 0 h 466724"/>
                <a:gd name="connsiteX7" fmla="*/ 76200 w 95250"/>
                <a:gd name="connsiteY7" fmla="*/ 333375 h 466724"/>
                <a:gd name="connsiteX8" fmla="*/ 19050 w 95250"/>
                <a:gd name="connsiteY8" fmla="*/ 333375 h 46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466724">
                  <a:moveTo>
                    <a:pt x="47625" y="371474"/>
                  </a:moveTo>
                  <a:cubicBezTo>
                    <a:pt x="74295" y="371474"/>
                    <a:pt x="95250" y="392429"/>
                    <a:pt x="95250" y="419099"/>
                  </a:cubicBezTo>
                  <a:cubicBezTo>
                    <a:pt x="95250" y="445769"/>
                    <a:pt x="74295" y="466724"/>
                    <a:pt x="47625" y="466724"/>
                  </a:cubicBezTo>
                  <a:cubicBezTo>
                    <a:pt x="20955" y="466724"/>
                    <a:pt x="0" y="445769"/>
                    <a:pt x="0" y="419099"/>
                  </a:cubicBezTo>
                  <a:cubicBezTo>
                    <a:pt x="0" y="392429"/>
                    <a:pt x="20955" y="371474"/>
                    <a:pt x="47625" y="371474"/>
                  </a:cubicBezTo>
                  <a:close/>
                  <a:moveTo>
                    <a:pt x="19050" y="0"/>
                  </a:moveTo>
                  <a:lnTo>
                    <a:pt x="76200" y="0"/>
                  </a:lnTo>
                  <a:lnTo>
                    <a:pt x="76200" y="333375"/>
                  </a:lnTo>
                  <a:lnTo>
                    <a:pt x="19050" y="333375"/>
                  </a:lnTo>
                  <a:close/>
                </a:path>
              </a:pathLst>
            </a:custGeom>
            <a:grp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highlight>
                  <a:srgbClr val="FFFF00"/>
                </a:highlight>
                <a:ea typeface="Segoe UI" pitchFamily="34" charset="0"/>
                <a:cs typeface="Segoe UI" pitchFamily="34" charset="0"/>
              </a:endParaRPr>
            </a:p>
          </p:txBody>
        </p:sp>
      </p:grpSp>
      <p:grpSp>
        <p:nvGrpSpPr>
          <p:cNvPr id="371" name="Group 370">
            <a:extLst>
              <a:ext uri="{FF2B5EF4-FFF2-40B4-BE49-F238E27FC236}">
                <a16:creationId xmlns:a16="http://schemas.microsoft.com/office/drawing/2014/main" id="{87132F2F-34D0-48CC-ADF6-356996EDA77C}"/>
              </a:ext>
            </a:extLst>
          </p:cNvPr>
          <p:cNvGrpSpPr/>
          <p:nvPr/>
        </p:nvGrpSpPr>
        <p:grpSpPr>
          <a:xfrm>
            <a:off x="4846200" y="2879811"/>
            <a:ext cx="309070" cy="272444"/>
            <a:chOff x="10429720" y="1816236"/>
            <a:chExt cx="821490" cy="724138"/>
          </a:xfrm>
          <a:solidFill>
            <a:srgbClr val="FF0000"/>
          </a:solidFill>
        </p:grpSpPr>
        <p:sp>
          <p:nvSpPr>
            <p:cNvPr id="372" name="Freeform: Shape 371">
              <a:extLst>
                <a:ext uri="{FF2B5EF4-FFF2-40B4-BE49-F238E27FC236}">
                  <a16:creationId xmlns:a16="http://schemas.microsoft.com/office/drawing/2014/main" id="{AD8F258D-FAA4-4719-B161-56BE273F611A}"/>
                </a:ext>
              </a:extLst>
            </p:cNvPr>
            <p:cNvSpPr/>
            <p:nvPr/>
          </p:nvSpPr>
          <p:spPr bwMode="auto">
            <a:xfrm>
              <a:off x="10429720" y="1816236"/>
              <a:ext cx="821490" cy="724138"/>
            </a:xfrm>
            <a:custGeom>
              <a:avLst/>
              <a:gdLst>
                <a:gd name="connsiteX0" fmla="*/ 411221 w 821491"/>
                <a:gd name="connsiteY0" fmla="*/ 0 h 724138"/>
                <a:gd name="connsiteX1" fmla="*/ 444082 w 821491"/>
                <a:gd name="connsiteY1" fmla="*/ 19288 h 724138"/>
                <a:gd name="connsiteX2" fmla="*/ 816510 w 821491"/>
                <a:gd name="connsiteY2" fmla="*/ 666988 h 724138"/>
                <a:gd name="connsiteX3" fmla="*/ 783172 w 821491"/>
                <a:gd name="connsiteY3" fmla="*/ 724138 h 724138"/>
                <a:gd name="connsiteX4" fmla="*/ 410745 w 821491"/>
                <a:gd name="connsiteY4" fmla="*/ 724138 h 724138"/>
                <a:gd name="connsiteX5" fmla="*/ 38317 w 821491"/>
                <a:gd name="connsiteY5" fmla="*/ 724138 h 724138"/>
                <a:gd name="connsiteX6" fmla="*/ 4980 w 821491"/>
                <a:gd name="connsiteY6" fmla="*/ 666988 h 724138"/>
                <a:gd name="connsiteX7" fmla="*/ 378360 w 821491"/>
                <a:gd name="connsiteY7" fmla="*/ 19288 h 724138"/>
                <a:gd name="connsiteX8" fmla="*/ 411221 w 821491"/>
                <a:gd name="connsiteY8" fmla="*/ 0 h 724138"/>
                <a:gd name="connsiteX9" fmla="*/ 382170 w 821491"/>
                <a:gd name="connsiteY9" fmla="*/ 171688 h 724138"/>
                <a:gd name="connsiteX10" fmla="*/ 382170 w 821491"/>
                <a:gd name="connsiteY10" fmla="*/ 505063 h 724138"/>
                <a:gd name="connsiteX11" fmla="*/ 439320 w 821491"/>
                <a:gd name="connsiteY11" fmla="*/ 505063 h 724138"/>
                <a:gd name="connsiteX12" fmla="*/ 439320 w 821491"/>
                <a:gd name="connsiteY12" fmla="*/ 171688 h 724138"/>
                <a:gd name="connsiteX13" fmla="*/ 382170 w 821491"/>
                <a:gd name="connsiteY13" fmla="*/ 171688 h 724138"/>
                <a:gd name="connsiteX14" fmla="*/ 410745 w 821491"/>
                <a:gd name="connsiteY14" fmla="*/ 543163 h 724138"/>
                <a:gd name="connsiteX15" fmla="*/ 363120 w 821491"/>
                <a:gd name="connsiteY15" fmla="*/ 590788 h 724138"/>
                <a:gd name="connsiteX16" fmla="*/ 410745 w 821491"/>
                <a:gd name="connsiteY16" fmla="*/ 638413 h 724138"/>
                <a:gd name="connsiteX17" fmla="*/ 458370 w 821491"/>
                <a:gd name="connsiteY17" fmla="*/ 590788 h 724138"/>
                <a:gd name="connsiteX18" fmla="*/ 410745 w 821491"/>
                <a:gd name="connsiteY18" fmla="*/ 543163 h 724138"/>
                <a:gd name="connsiteX0" fmla="*/ 411221 w 821490"/>
                <a:gd name="connsiteY0" fmla="*/ 0 h 724138"/>
                <a:gd name="connsiteX1" fmla="*/ 444082 w 821490"/>
                <a:gd name="connsiteY1" fmla="*/ 19288 h 724138"/>
                <a:gd name="connsiteX2" fmla="*/ 816510 w 821490"/>
                <a:gd name="connsiteY2" fmla="*/ 666988 h 724138"/>
                <a:gd name="connsiteX3" fmla="*/ 783172 w 821490"/>
                <a:gd name="connsiteY3" fmla="*/ 724138 h 724138"/>
                <a:gd name="connsiteX4" fmla="*/ 410745 w 821490"/>
                <a:gd name="connsiteY4" fmla="*/ 724138 h 724138"/>
                <a:gd name="connsiteX5" fmla="*/ 38317 w 821490"/>
                <a:gd name="connsiteY5" fmla="*/ 724138 h 724138"/>
                <a:gd name="connsiteX6" fmla="*/ 4980 w 821490"/>
                <a:gd name="connsiteY6" fmla="*/ 666988 h 724138"/>
                <a:gd name="connsiteX7" fmla="*/ 378360 w 821490"/>
                <a:gd name="connsiteY7" fmla="*/ 19288 h 724138"/>
                <a:gd name="connsiteX8" fmla="*/ 411221 w 821490"/>
                <a:gd name="connsiteY8" fmla="*/ 0 h 724138"/>
                <a:gd name="connsiteX9" fmla="*/ 382170 w 821490"/>
                <a:gd name="connsiteY9" fmla="*/ 171688 h 724138"/>
                <a:gd name="connsiteX10" fmla="*/ 382170 w 821490"/>
                <a:gd name="connsiteY10" fmla="*/ 505063 h 724138"/>
                <a:gd name="connsiteX11" fmla="*/ 439320 w 821490"/>
                <a:gd name="connsiteY11" fmla="*/ 505063 h 724138"/>
                <a:gd name="connsiteX12" fmla="*/ 382170 w 821490"/>
                <a:gd name="connsiteY12" fmla="*/ 171688 h 724138"/>
                <a:gd name="connsiteX13" fmla="*/ 410745 w 821490"/>
                <a:gd name="connsiteY13" fmla="*/ 543163 h 724138"/>
                <a:gd name="connsiteX14" fmla="*/ 363120 w 821490"/>
                <a:gd name="connsiteY14" fmla="*/ 590788 h 724138"/>
                <a:gd name="connsiteX15" fmla="*/ 410745 w 821490"/>
                <a:gd name="connsiteY15" fmla="*/ 638413 h 724138"/>
                <a:gd name="connsiteX16" fmla="*/ 458370 w 821490"/>
                <a:gd name="connsiteY16" fmla="*/ 590788 h 724138"/>
                <a:gd name="connsiteX17" fmla="*/ 410745 w 821490"/>
                <a:gd name="connsiteY17" fmla="*/ 543163 h 724138"/>
                <a:gd name="connsiteX0" fmla="*/ 411221 w 821490"/>
                <a:gd name="connsiteY0" fmla="*/ 0 h 724138"/>
                <a:gd name="connsiteX1" fmla="*/ 444082 w 821490"/>
                <a:gd name="connsiteY1" fmla="*/ 19288 h 724138"/>
                <a:gd name="connsiteX2" fmla="*/ 816510 w 821490"/>
                <a:gd name="connsiteY2" fmla="*/ 666988 h 724138"/>
                <a:gd name="connsiteX3" fmla="*/ 783172 w 821490"/>
                <a:gd name="connsiteY3" fmla="*/ 724138 h 724138"/>
                <a:gd name="connsiteX4" fmla="*/ 410745 w 821490"/>
                <a:gd name="connsiteY4" fmla="*/ 724138 h 724138"/>
                <a:gd name="connsiteX5" fmla="*/ 38317 w 821490"/>
                <a:gd name="connsiteY5" fmla="*/ 724138 h 724138"/>
                <a:gd name="connsiteX6" fmla="*/ 4980 w 821490"/>
                <a:gd name="connsiteY6" fmla="*/ 666988 h 724138"/>
                <a:gd name="connsiteX7" fmla="*/ 378360 w 821490"/>
                <a:gd name="connsiteY7" fmla="*/ 19288 h 724138"/>
                <a:gd name="connsiteX8" fmla="*/ 411221 w 821490"/>
                <a:gd name="connsiteY8" fmla="*/ 0 h 724138"/>
                <a:gd name="connsiteX9" fmla="*/ 439320 w 821490"/>
                <a:gd name="connsiteY9" fmla="*/ 505063 h 724138"/>
                <a:gd name="connsiteX10" fmla="*/ 382170 w 821490"/>
                <a:gd name="connsiteY10" fmla="*/ 505063 h 724138"/>
                <a:gd name="connsiteX11" fmla="*/ 439320 w 821490"/>
                <a:gd name="connsiteY11" fmla="*/ 505063 h 724138"/>
                <a:gd name="connsiteX12" fmla="*/ 410745 w 821490"/>
                <a:gd name="connsiteY12" fmla="*/ 543163 h 724138"/>
                <a:gd name="connsiteX13" fmla="*/ 363120 w 821490"/>
                <a:gd name="connsiteY13" fmla="*/ 590788 h 724138"/>
                <a:gd name="connsiteX14" fmla="*/ 410745 w 821490"/>
                <a:gd name="connsiteY14" fmla="*/ 638413 h 724138"/>
                <a:gd name="connsiteX15" fmla="*/ 458370 w 821490"/>
                <a:gd name="connsiteY15" fmla="*/ 590788 h 724138"/>
                <a:gd name="connsiteX16" fmla="*/ 410745 w 821490"/>
                <a:gd name="connsiteY16" fmla="*/ 543163 h 724138"/>
                <a:gd name="connsiteX0" fmla="*/ 411221 w 821490"/>
                <a:gd name="connsiteY0" fmla="*/ 0 h 724138"/>
                <a:gd name="connsiteX1" fmla="*/ 444082 w 821490"/>
                <a:gd name="connsiteY1" fmla="*/ 19288 h 724138"/>
                <a:gd name="connsiteX2" fmla="*/ 816510 w 821490"/>
                <a:gd name="connsiteY2" fmla="*/ 666988 h 724138"/>
                <a:gd name="connsiteX3" fmla="*/ 783172 w 821490"/>
                <a:gd name="connsiteY3" fmla="*/ 724138 h 724138"/>
                <a:gd name="connsiteX4" fmla="*/ 410745 w 821490"/>
                <a:gd name="connsiteY4" fmla="*/ 724138 h 724138"/>
                <a:gd name="connsiteX5" fmla="*/ 38317 w 821490"/>
                <a:gd name="connsiteY5" fmla="*/ 724138 h 724138"/>
                <a:gd name="connsiteX6" fmla="*/ 4980 w 821490"/>
                <a:gd name="connsiteY6" fmla="*/ 666988 h 724138"/>
                <a:gd name="connsiteX7" fmla="*/ 378360 w 821490"/>
                <a:gd name="connsiteY7" fmla="*/ 19288 h 724138"/>
                <a:gd name="connsiteX8" fmla="*/ 411221 w 821490"/>
                <a:gd name="connsiteY8" fmla="*/ 0 h 724138"/>
                <a:gd name="connsiteX9" fmla="*/ 410745 w 821490"/>
                <a:gd name="connsiteY9" fmla="*/ 543163 h 724138"/>
                <a:gd name="connsiteX10" fmla="*/ 363120 w 821490"/>
                <a:gd name="connsiteY10" fmla="*/ 590788 h 724138"/>
                <a:gd name="connsiteX11" fmla="*/ 410745 w 821490"/>
                <a:gd name="connsiteY11" fmla="*/ 638413 h 724138"/>
                <a:gd name="connsiteX12" fmla="*/ 458370 w 821490"/>
                <a:gd name="connsiteY12" fmla="*/ 590788 h 724138"/>
                <a:gd name="connsiteX13" fmla="*/ 410745 w 821490"/>
                <a:gd name="connsiteY13" fmla="*/ 543163 h 724138"/>
                <a:gd name="connsiteX0" fmla="*/ 411221 w 821490"/>
                <a:gd name="connsiteY0" fmla="*/ 0 h 724138"/>
                <a:gd name="connsiteX1" fmla="*/ 444082 w 821490"/>
                <a:gd name="connsiteY1" fmla="*/ 19288 h 724138"/>
                <a:gd name="connsiteX2" fmla="*/ 816510 w 821490"/>
                <a:gd name="connsiteY2" fmla="*/ 666988 h 724138"/>
                <a:gd name="connsiteX3" fmla="*/ 783172 w 821490"/>
                <a:gd name="connsiteY3" fmla="*/ 724138 h 724138"/>
                <a:gd name="connsiteX4" fmla="*/ 410745 w 821490"/>
                <a:gd name="connsiteY4" fmla="*/ 724138 h 724138"/>
                <a:gd name="connsiteX5" fmla="*/ 38317 w 821490"/>
                <a:gd name="connsiteY5" fmla="*/ 724138 h 724138"/>
                <a:gd name="connsiteX6" fmla="*/ 4980 w 821490"/>
                <a:gd name="connsiteY6" fmla="*/ 666988 h 724138"/>
                <a:gd name="connsiteX7" fmla="*/ 378360 w 821490"/>
                <a:gd name="connsiteY7" fmla="*/ 19288 h 724138"/>
                <a:gd name="connsiteX8" fmla="*/ 411221 w 821490"/>
                <a:gd name="connsiteY8" fmla="*/ 0 h 724138"/>
                <a:gd name="connsiteX9" fmla="*/ 410745 w 821490"/>
                <a:gd name="connsiteY9" fmla="*/ 543163 h 724138"/>
                <a:gd name="connsiteX10" fmla="*/ 363120 w 821490"/>
                <a:gd name="connsiteY10" fmla="*/ 590788 h 724138"/>
                <a:gd name="connsiteX11" fmla="*/ 410745 w 821490"/>
                <a:gd name="connsiteY11" fmla="*/ 638413 h 724138"/>
                <a:gd name="connsiteX12" fmla="*/ 410745 w 821490"/>
                <a:gd name="connsiteY12" fmla="*/ 543163 h 724138"/>
                <a:gd name="connsiteX0" fmla="*/ 411221 w 821490"/>
                <a:gd name="connsiteY0" fmla="*/ 0 h 724138"/>
                <a:gd name="connsiteX1" fmla="*/ 444082 w 821490"/>
                <a:gd name="connsiteY1" fmla="*/ 19288 h 724138"/>
                <a:gd name="connsiteX2" fmla="*/ 816510 w 821490"/>
                <a:gd name="connsiteY2" fmla="*/ 666988 h 724138"/>
                <a:gd name="connsiteX3" fmla="*/ 783172 w 821490"/>
                <a:gd name="connsiteY3" fmla="*/ 724138 h 724138"/>
                <a:gd name="connsiteX4" fmla="*/ 410745 w 821490"/>
                <a:gd name="connsiteY4" fmla="*/ 724138 h 724138"/>
                <a:gd name="connsiteX5" fmla="*/ 38317 w 821490"/>
                <a:gd name="connsiteY5" fmla="*/ 724138 h 724138"/>
                <a:gd name="connsiteX6" fmla="*/ 4980 w 821490"/>
                <a:gd name="connsiteY6" fmla="*/ 666988 h 724138"/>
                <a:gd name="connsiteX7" fmla="*/ 378360 w 821490"/>
                <a:gd name="connsiteY7" fmla="*/ 19288 h 724138"/>
                <a:gd name="connsiteX8" fmla="*/ 411221 w 821490"/>
                <a:gd name="connsiteY8" fmla="*/ 0 h 724138"/>
                <a:gd name="connsiteX9" fmla="*/ 410745 w 821490"/>
                <a:gd name="connsiteY9" fmla="*/ 543163 h 724138"/>
                <a:gd name="connsiteX10" fmla="*/ 363120 w 821490"/>
                <a:gd name="connsiteY10" fmla="*/ 590788 h 724138"/>
                <a:gd name="connsiteX11" fmla="*/ 410745 w 821490"/>
                <a:gd name="connsiteY11" fmla="*/ 543163 h 724138"/>
                <a:gd name="connsiteX0" fmla="*/ 411221 w 821490"/>
                <a:gd name="connsiteY0" fmla="*/ 0 h 724138"/>
                <a:gd name="connsiteX1" fmla="*/ 444082 w 821490"/>
                <a:gd name="connsiteY1" fmla="*/ 19288 h 724138"/>
                <a:gd name="connsiteX2" fmla="*/ 816510 w 821490"/>
                <a:gd name="connsiteY2" fmla="*/ 666988 h 724138"/>
                <a:gd name="connsiteX3" fmla="*/ 783172 w 821490"/>
                <a:gd name="connsiteY3" fmla="*/ 724138 h 724138"/>
                <a:gd name="connsiteX4" fmla="*/ 410745 w 821490"/>
                <a:gd name="connsiteY4" fmla="*/ 724138 h 724138"/>
                <a:gd name="connsiteX5" fmla="*/ 38317 w 821490"/>
                <a:gd name="connsiteY5" fmla="*/ 724138 h 724138"/>
                <a:gd name="connsiteX6" fmla="*/ 4980 w 821490"/>
                <a:gd name="connsiteY6" fmla="*/ 666988 h 724138"/>
                <a:gd name="connsiteX7" fmla="*/ 378360 w 821490"/>
                <a:gd name="connsiteY7" fmla="*/ 19288 h 724138"/>
                <a:gd name="connsiteX8" fmla="*/ 411221 w 821490"/>
                <a:gd name="connsiteY8" fmla="*/ 0 h 72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1490" h="724138">
                  <a:moveTo>
                    <a:pt x="411221" y="0"/>
                  </a:moveTo>
                  <a:cubicBezTo>
                    <a:pt x="424080" y="0"/>
                    <a:pt x="436939" y="6429"/>
                    <a:pt x="444082" y="19288"/>
                  </a:cubicBezTo>
                  <a:lnTo>
                    <a:pt x="816510" y="666988"/>
                  </a:lnTo>
                  <a:cubicBezTo>
                    <a:pt x="830797" y="692706"/>
                    <a:pt x="812700" y="724138"/>
                    <a:pt x="783172" y="724138"/>
                  </a:cubicBezTo>
                  <a:lnTo>
                    <a:pt x="410745" y="724138"/>
                  </a:lnTo>
                  <a:lnTo>
                    <a:pt x="38317" y="724138"/>
                  </a:lnTo>
                  <a:cubicBezTo>
                    <a:pt x="8790" y="724138"/>
                    <a:pt x="-9308" y="692706"/>
                    <a:pt x="4980" y="666988"/>
                  </a:cubicBezTo>
                  <a:lnTo>
                    <a:pt x="378360" y="19288"/>
                  </a:lnTo>
                  <a:cubicBezTo>
                    <a:pt x="385503" y="6429"/>
                    <a:pt x="398362" y="0"/>
                    <a:pt x="411221" y="0"/>
                  </a:cubicBezTo>
                  <a:close/>
                </a:path>
              </a:pathLst>
            </a:custGeom>
            <a:grp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373" name="Freeform: Shape 372">
              <a:extLst>
                <a:ext uri="{FF2B5EF4-FFF2-40B4-BE49-F238E27FC236}">
                  <a16:creationId xmlns:a16="http://schemas.microsoft.com/office/drawing/2014/main" id="{22494BBF-A6C3-4659-AE75-02D8162C5C8F}"/>
                </a:ext>
              </a:extLst>
            </p:cNvPr>
            <p:cNvSpPr/>
            <p:nvPr/>
          </p:nvSpPr>
          <p:spPr bwMode="auto">
            <a:xfrm>
              <a:off x="10792839" y="1987924"/>
              <a:ext cx="95250" cy="466724"/>
            </a:xfrm>
            <a:custGeom>
              <a:avLst/>
              <a:gdLst>
                <a:gd name="connsiteX0" fmla="*/ 47625 w 95250"/>
                <a:gd name="connsiteY0" fmla="*/ 371474 h 466724"/>
                <a:gd name="connsiteX1" fmla="*/ 95250 w 95250"/>
                <a:gd name="connsiteY1" fmla="*/ 419099 h 466724"/>
                <a:gd name="connsiteX2" fmla="*/ 47625 w 95250"/>
                <a:gd name="connsiteY2" fmla="*/ 466724 h 466724"/>
                <a:gd name="connsiteX3" fmla="*/ 0 w 95250"/>
                <a:gd name="connsiteY3" fmla="*/ 419099 h 466724"/>
                <a:gd name="connsiteX4" fmla="*/ 47625 w 95250"/>
                <a:gd name="connsiteY4" fmla="*/ 371474 h 466724"/>
                <a:gd name="connsiteX5" fmla="*/ 19050 w 95250"/>
                <a:gd name="connsiteY5" fmla="*/ 0 h 466724"/>
                <a:gd name="connsiteX6" fmla="*/ 76200 w 95250"/>
                <a:gd name="connsiteY6" fmla="*/ 0 h 466724"/>
                <a:gd name="connsiteX7" fmla="*/ 76200 w 95250"/>
                <a:gd name="connsiteY7" fmla="*/ 333375 h 466724"/>
                <a:gd name="connsiteX8" fmla="*/ 19050 w 95250"/>
                <a:gd name="connsiteY8" fmla="*/ 333375 h 46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466724">
                  <a:moveTo>
                    <a:pt x="47625" y="371474"/>
                  </a:moveTo>
                  <a:cubicBezTo>
                    <a:pt x="74295" y="371474"/>
                    <a:pt x="95250" y="392429"/>
                    <a:pt x="95250" y="419099"/>
                  </a:cubicBezTo>
                  <a:cubicBezTo>
                    <a:pt x="95250" y="445769"/>
                    <a:pt x="74295" y="466724"/>
                    <a:pt x="47625" y="466724"/>
                  </a:cubicBezTo>
                  <a:cubicBezTo>
                    <a:pt x="20955" y="466724"/>
                    <a:pt x="0" y="445769"/>
                    <a:pt x="0" y="419099"/>
                  </a:cubicBezTo>
                  <a:cubicBezTo>
                    <a:pt x="0" y="392429"/>
                    <a:pt x="20955" y="371474"/>
                    <a:pt x="47625" y="371474"/>
                  </a:cubicBezTo>
                  <a:close/>
                  <a:moveTo>
                    <a:pt x="19050" y="0"/>
                  </a:moveTo>
                  <a:lnTo>
                    <a:pt x="76200" y="0"/>
                  </a:lnTo>
                  <a:lnTo>
                    <a:pt x="76200" y="333375"/>
                  </a:lnTo>
                  <a:lnTo>
                    <a:pt x="19050" y="333375"/>
                  </a:lnTo>
                  <a:close/>
                </a:path>
              </a:pathLst>
            </a:custGeom>
            <a:grp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374" name="Group 373">
            <a:extLst>
              <a:ext uri="{FF2B5EF4-FFF2-40B4-BE49-F238E27FC236}">
                <a16:creationId xmlns:a16="http://schemas.microsoft.com/office/drawing/2014/main" id="{58FFE5BD-0AC7-46C8-8438-ABB5438DE457}"/>
              </a:ext>
            </a:extLst>
          </p:cNvPr>
          <p:cNvGrpSpPr/>
          <p:nvPr/>
        </p:nvGrpSpPr>
        <p:grpSpPr>
          <a:xfrm>
            <a:off x="7521592" y="3933794"/>
            <a:ext cx="309070" cy="272444"/>
            <a:chOff x="10429720" y="1816236"/>
            <a:chExt cx="821490" cy="724138"/>
          </a:xfrm>
          <a:solidFill>
            <a:srgbClr val="FF0000"/>
          </a:solidFill>
        </p:grpSpPr>
        <p:sp>
          <p:nvSpPr>
            <p:cNvPr id="375" name="Freeform: Shape 374">
              <a:extLst>
                <a:ext uri="{FF2B5EF4-FFF2-40B4-BE49-F238E27FC236}">
                  <a16:creationId xmlns:a16="http://schemas.microsoft.com/office/drawing/2014/main" id="{40805340-E610-492F-9B5D-E25225F2ECE7}"/>
                </a:ext>
              </a:extLst>
            </p:cNvPr>
            <p:cNvSpPr/>
            <p:nvPr/>
          </p:nvSpPr>
          <p:spPr bwMode="auto">
            <a:xfrm>
              <a:off x="10429720" y="1816236"/>
              <a:ext cx="821490" cy="724138"/>
            </a:xfrm>
            <a:custGeom>
              <a:avLst/>
              <a:gdLst>
                <a:gd name="connsiteX0" fmla="*/ 411221 w 821491"/>
                <a:gd name="connsiteY0" fmla="*/ 0 h 724138"/>
                <a:gd name="connsiteX1" fmla="*/ 444082 w 821491"/>
                <a:gd name="connsiteY1" fmla="*/ 19288 h 724138"/>
                <a:gd name="connsiteX2" fmla="*/ 816510 w 821491"/>
                <a:gd name="connsiteY2" fmla="*/ 666988 h 724138"/>
                <a:gd name="connsiteX3" fmla="*/ 783172 w 821491"/>
                <a:gd name="connsiteY3" fmla="*/ 724138 h 724138"/>
                <a:gd name="connsiteX4" fmla="*/ 410745 w 821491"/>
                <a:gd name="connsiteY4" fmla="*/ 724138 h 724138"/>
                <a:gd name="connsiteX5" fmla="*/ 38317 w 821491"/>
                <a:gd name="connsiteY5" fmla="*/ 724138 h 724138"/>
                <a:gd name="connsiteX6" fmla="*/ 4980 w 821491"/>
                <a:gd name="connsiteY6" fmla="*/ 666988 h 724138"/>
                <a:gd name="connsiteX7" fmla="*/ 378360 w 821491"/>
                <a:gd name="connsiteY7" fmla="*/ 19288 h 724138"/>
                <a:gd name="connsiteX8" fmla="*/ 411221 w 821491"/>
                <a:gd name="connsiteY8" fmla="*/ 0 h 724138"/>
                <a:gd name="connsiteX9" fmla="*/ 382170 w 821491"/>
                <a:gd name="connsiteY9" fmla="*/ 171688 h 724138"/>
                <a:gd name="connsiteX10" fmla="*/ 382170 w 821491"/>
                <a:gd name="connsiteY10" fmla="*/ 505063 h 724138"/>
                <a:gd name="connsiteX11" fmla="*/ 439320 w 821491"/>
                <a:gd name="connsiteY11" fmla="*/ 505063 h 724138"/>
                <a:gd name="connsiteX12" fmla="*/ 439320 w 821491"/>
                <a:gd name="connsiteY12" fmla="*/ 171688 h 724138"/>
                <a:gd name="connsiteX13" fmla="*/ 382170 w 821491"/>
                <a:gd name="connsiteY13" fmla="*/ 171688 h 724138"/>
                <a:gd name="connsiteX14" fmla="*/ 410745 w 821491"/>
                <a:gd name="connsiteY14" fmla="*/ 543163 h 724138"/>
                <a:gd name="connsiteX15" fmla="*/ 363120 w 821491"/>
                <a:gd name="connsiteY15" fmla="*/ 590788 h 724138"/>
                <a:gd name="connsiteX16" fmla="*/ 410745 w 821491"/>
                <a:gd name="connsiteY16" fmla="*/ 638413 h 724138"/>
                <a:gd name="connsiteX17" fmla="*/ 458370 w 821491"/>
                <a:gd name="connsiteY17" fmla="*/ 590788 h 724138"/>
                <a:gd name="connsiteX18" fmla="*/ 410745 w 821491"/>
                <a:gd name="connsiteY18" fmla="*/ 543163 h 724138"/>
                <a:gd name="connsiteX0" fmla="*/ 411221 w 821490"/>
                <a:gd name="connsiteY0" fmla="*/ 0 h 724138"/>
                <a:gd name="connsiteX1" fmla="*/ 444082 w 821490"/>
                <a:gd name="connsiteY1" fmla="*/ 19288 h 724138"/>
                <a:gd name="connsiteX2" fmla="*/ 816510 w 821490"/>
                <a:gd name="connsiteY2" fmla="*/ 666988 h 724138"/>
                <a:gd name="connsiteX3" fmla="*/ 783172 w 821490"/>
                <a:gd name="connsiteY3" fmla="*/ 724138 h 724138"/>
                <a:gd name="connsiteX4" fmla="*/ 410745 w 821490"/>
                <a:gd name="connsiteY4" fmla="*/ 724138 h 724138"/>
                <a:gd name="connsiteX5" fmla="*/ 38317 w 821490"/>
                <a:gd name="connsiteY5" fmla="*/ 724138 h 724138"/>
                <a:gd name="connsiteX6" fmla="*/ 4980 w 821490"/>
                <a:gd name="connsiteY6" fmla="*/ 666988 h 724138"/>
                <a:gd name="connsiteX7" fmla="*/ 378360 w 821490"/>
                <a:gd name="connsiteY7" fmla="*/ 19288 h 724138"/>
                <a:gd name="connsiteX8" fmla="*/ 411221 w 821490"/>
                <a:gd name="connsiteY8" fmla="*/ 0 h 724138"/>
                <a:gd name="connsiteX9" fmla="*/ 382170 w 821490"/>
                <a:gd name="connsiteY9" fmla="*/ 171688 h 724138"/>
                <a:gd name="connsiteX10" fmla="*/ 382170 w 821490"/>
                <a:gd name="connsiteY10" fmla="*/ 505063 h 724138"/>
                <a:gd name="connsiteX11" fmla="*/ 439320 w 821490"/>
                <a:gd name="connsiteY11" fmla="*/ 505063 h 724138"/>
                <a:gd name="connsiteX12" fmla="*/ 382170 w 821490"/>
                <a:gd name="connsiteY12" fmla="*/ 171688 h 724138"/>
                <a:gd name="connsiteX13" fmla="*/ 410745 w 821490"/>
                <a:gd name="connsiteY13" fmla="*/ 543163 h 724138"/>
                <a:gd name="connsiteX14" fmla="*/ 363120 w 821490"/>
                <a:gd name="connsiteY14" fmla="*/ 590788 h 724138"/>
                <a:gd name="connsiteX15" fmla="*/ 410745 w 821490"/>
                <a:gd name="connsiteY15" fmla="*/ 638413 h 724138"/>
                <a:gd name="connsiteX16" fmla="*/ 458370 w 821490"/>
                <a:gd name="connsiteY16" fmla="*/ 590788 h 724138"/>
                <a:gd name="connsiteX17" fmla="*/ 410745 w 821490"/>
                <a:gd name="connsiteY17" fmla="*/ 543163 h 724138"/>
                <a:gd name="connsiteX0" fmla="*/ 411221 w 821490"/>
                <a:gd name="connsiteY0" fmla="*/ 0 h 724138"/>
                <a:gd name="connsiteX1" fmla="*/ 444082 w 821490"/>
                <a:gd name="connsiteY1" fmla="*/ 19288 h 724138"/>
                <a:gd name="connsiteX2" fmla="*/ 816510 w 821490"/>
                <a:gd name="connsiteY2" fmla="*/ 666988 h 724138"/>
                <a:gd name="connsiteX3" fmla="*/ 783172 w 821490"/>
                <a:gd name="connsiteY3" fmla="*/ 724138 h 724138"/>
                <a:gd name="connsiteX4" fmla="*/ 410745 w 821490"/>
                <a:gd name="connsiteY4" fmla="*/ 724138 h 724138"/>
                <a:gd name="connsiteX5" fmla="*/ 38317 w 821490"/>
                <a:gd name="connsiteY5" fmla="*/ 724138 h 724138"/>
                <a:gd name="connsiteX6" fmla="*/ 4980 w 821490"/>
                <a:gd name="connsiteY6" fmla="*/ 666988 h 724138"/>
                <a:gd name="connsiteX7" fmla="*/ 378360 w 821490"/>
                <a:gd name="connsiteY7" fmla="*/ 19288 h 724138"/>
                <a:gd name="connsiteX8" fmla="*/ 411221 w 821490"/>
                <a:gd name="connsiteY8" fmla="*/ 0 h 724138"/>
                <a:gd name="connsiteX9" fmla="*/ 439320 w 821490"/>
                <a:gd name="connsiteY9" fmla="*/ 505063 h 724138"/>
                <a:gd name="connsiteX10" fmla="*/ 382170 w 821490"/>
                <a:gd name="connsiteY10" fmla="*/ 505063 h 724138"/>
                <a:gd name="connsiteX11" fmla="*/ 439320 w 821490"/>
                <a:gd name="connsiteY11" fmla="*/ 505063 h 724138"/>
                <a:gd name="connsiteX12" fmla="*/ 410745 w 821490"/>
                <a:gd name="connsiteY12" fmla="*/ 543163 h 724138"/>
                <a:gd name="connsiteX13" fmla="*/ 363120 w 821490"/>
                <a:gd name="connsiteY13" fmla="*/ 590788 h 724138"/>
                <a:gd name="connsiteX14" fmla="*/ 410745 w 821490"/>
                <a:gd name="connsiteY14" fmla="*/ 638413 h 724138"/>
                <a:gd name="connsiteX15" fmla="*/ 458370 w 821490"/>
                <a:gd name="connsiteY15" fmla="*/ 590788 h 724138"/>
                <a:gd name="connsiteX16" fmla="*/ 410745 w 821490"/>
                <a:gd name="connsiteY16" fmla="*/ 543163 h 724138"/>
                <a:gd name="connsiteX0" fmla="*/ 411221 w 821490"/>
                <a:gd name="connsiteY0" fmla="*/ 0 h 724138"/>
                <a:gd name="connsiteX1" fmla="*/ 444082 w 821490"/>
                <a:gd name="connsiteY1" fmla="*/ 19288 h 724138"/>
                <a:gd name="connsiteX2" fmla="*/ 816510 w 821490"/>
                <a:gd name="connsiteY2" fmla="*/ 666988 h 724138"/>
                <a:gd name="connsiteX3" fmla="*/ 783172 w 821490"/>
                <a:gd name="connsiteY3" fmla="*/ 724138 h 724138"/>
                <a:gd name="connsiteX4" fmla="*/ 410745 w 821490"/>
                <a:gd name="connsiteY4" fmla="*/ 724138 h 724138"/>
                <a:gd name="connsiteX5" fmla="*/ 38317 w 821490"/>
                <a:gd name="connsiteY5" fmla="*/ 724138 h 724138"/>
                <a:gd name="connsiteX6" fmla="*/ 4980 w 821490"/>
                <a:gd name="connsiteY6" fmla="*/ 666988 h 724138"/>
                <a:gd name="connsiteX7" fmla="*/ 378360 w 821490"/>
                <a:gd name="connsiteY7" fmla="*/ 19288 h 724138"/>
                <a:gd name="connsiteX8" fmla="*/ 411221 w 821490"/>
                <a:gd name="connsiteY8" fmla="*/ 0 h 724138"/>
                <a:gd name="connsiteX9" fmla="*/ 410745 w 821490"/>
                <a:gd name="connsiteY9" fmla="*/ 543163 h 724138"/>
                <a:gd name="connsiteX10" fmla="*/ 363120 w 821490"/>
                <a:gd name="connsiteY10" fmla="*/ 590788 h 724138"/>
                <a:gd name="connsiteX11" fmla="*/ 410745 w 821490"/>
                <a:gd name="connsiteY11" fmla="*/ 638413 h 724138"/>
                <a:gd name="connsiteX12" fmla="*/ 458370 w 821490"/>
                <a:gd name="connsiteY12" fmla="*/ 590788 h 724138"/>
                <a:gd name="connsiteX13" fmla="*/ 410745 w 821490"/>
                <a:gd name="connsiteY13" fmla="*/ 543163 h 724138"/>
                <a:gd name="connsiteX0" fmla="*/ 411221 w 821490"/>
                <a:gd name="connsiteY0" fmla="*/ 0 h 724138"/>
                <a:gd name="connsiteX1" fmla="*/ 444082 w 821490"/>
                <a:gd name="connsiteY1" fmla="*/ 19288 h 724138"/>
                <a:gd name="connsiteX2" fmla="*/ 816510 w 821490"/>
                <a:gd name="connsiteY2" fmla="*/ 666988 h 724138"/>
                <a:gd name="connsiteX3" fmla="*/ 783172 w 821490"/>
                <a:gd name="connsiteY3" fmla="*/ 724138 h 724138"/>
                <a:gd name="connsiteX4" fmla="*/ 410745 w 821490"/>
                <a:gd name="connsiteY4" fmla="*/ 724138 h 724138"/>
                <a:gd name="connsiteX5" fmla="*/ 38317 w 821490"/>
                <a:gd name="connsiteY5" fmla="*/ 724138 h 724138"/>
                <a:gd name="connsiteX6" fmla="*/ 4980 w 821490"/>
                <a:gd name="connsiteY6" fmla="*/ 666988 h 724138"/>
                <a:gd name="connsiteX7" fmla="*/ 378360 w 821490"/>
                <a:gd name="connsiteY7" fmla="*/ 19288 h 724138"/>
                <a:gd name="connsiteX8" fmla="*/ 411221 w 821490"/>
                <a:gd name="connsiteY8" fmla="*/ 0 h 724138"/>
                <a:gd name="connsiteX9" fmla="*/ 410745 w 821490"/>
                <a:gd name="connsiteY9" fmla="*/ 543163 h 724138"/>
                <a:gd name="connsiteX10" fmla="*/ 363120 w 821490"/>
                <a:gd name="connsiteY10" fmla="*/ 590788 h 724138"/>
                <a:gd name="connsiteX11" fmla="*/ 410745 w 821490"/>
                <a:gd name="connsiteY11" fmla="*/ 638413 h 724138"/>
                <a:gd name="connsiteX12" fmla="*/ 410745 w 821490"/>
                <a:gd name="connsiteY12" fmla="*/ 543163 h 724138"/>
                <a:gd name="connsiteX0" fmla="*/ 411221 w 821490"/>
                <a:gd name="connsiteY0" fmla="*/ 0 h 724138"/>
                <a:gd name="connsiteX1" fmla="*/ 444082 w 821490"/>
                <a:gd name="connsiteY1" fmla="*/ 19288 h 724138"/>
                <a:gd name="connsiteX2" fmla="*/ 816510 w 821490"/>
                <a:gd name="connsiteY2" fmla="*/ 666988 h 724138"/>
                <a:gd name="connsiteX3" fmla="*/ 783172 w 821490"/>
                <a:gd name="connsiteY3" fmla="*/ 724138 h 724138"/>
                <a:gd name="connsiteX4" fmla="*/ 410745 w 821490"/>
                <a:gd name="connsiteY4" fmla="*/ 724138 h 724138"/>
                <a:gd name="connsiteX5" fmla="*/ 38317 w 821490"/>
                <a:gd name="connsiteY5" fmla="*/ 724138 h 724138"/>
                <a:gd name="connsiteX6" fmla="*/ 4980 w 821490"/>
                <a:gd name="connsiteY6" fmla="*/ 666988 h 724138"/>
                <a:gd name="connsiteX7" fmla="*/ 378360 w 821490"/>
                <a:gd name="connsiteY7" fmla="*/ 19288 h 724138"/>
                <a:gd name="connsiteX8" fmla="*/ 411221 w 821490"/>
                <a:gd name="connsiteY8" fmla="*/ 0 h 724138"/>
                <a:gd name="connsiteX9" fmla="*/ 410745 w 821490"/>
                <a:gd name="connsiteY9" fmla="*/ 543163 h 724138"/>
                <a:gd name="connsiteX10" fmla="*/ 363120 w 821490"/>
                <a:gd name="connsiteY10" fmla="*/ 590788 h 724138"/>
                <a:gd name="connsiteX11" fmla="*/ 410745 w 821490"/>
                <a:gd name="connsiteY11" fmla="*/ 543163 h 724138"/>
                <a:gd name="connsiteX0" fmla="*/ 411221 w 821490"/>
                <a:gd name="connsiteY0" fmla="*/ 0 h 724138"/>
                <a:gd name="connsiteX1" fmla="*/ 444082 w 821490"/>
                <a:gd name="connsiteY1" fmla="*/ 19288 h 724138"/>
                <a:gd name="connsiteX2" fmla="*/ 816510 w 821490"/>
                <a:gd name="connsiteY2" fmla="*/ 666988 h 724138"/>
                <a:gd name="connsiteX3" fmla="*/ 783172 w 821490"/>
                <a:gd name="connsiteY3" fmla="*/ 724138 h 724138"/>
                <a:gd name="connsiteX4" fmla="*/ 410745 w 821490"/>
                <a:gd name="connsiteY4" fmla="*/ 724138 h 724138"/>
                <a:gd name="connsiteX5" fmla="*/ 38317 w 821490"/>
                <a:gd name="connsiteY5" fmla="*/ 724138 h 724138"/>
                <a:gd name="connsiteX6" fmla="*/ 4980 w 821490"/>
                <a:gd name="connsiteY6" fmla="*/ 666988 h 724138"/>
                <a:gd name="connsiteX7" fmla="*/ 378360 w 821490"/>
                <a:gd name="connsiteY7" fmla="*/ 19288 h 724138"/>
                <a:gd name="connsiteX8" fmla="*/ 411221 w 821490"/>
                <a:gd name="connsiteY8" fmla="*/ 0 h 72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1490" h="724138">
                  <a:moveTo>
                    <a:pt x="411221" y="0"/>
                  </a:moveTo>
                  <a:cubicBezTo>
                    <a:pt x="424080" y="0"/>
                    <a:pt x="436939" y="6429"/>
                    <a:pt x="444082" y="19288"/>
                  </a:cubicBezTo>
                  <a:lnTo>
                    <a:pt x="816510" y="666988"/>
                  </a:lnTo>
                  <a:cubicBezTo>
                    <a:pt x="830797" y="692706"/>
                    <a:pt x="812700" y="724138"/>
                    <a:pt x="783172" y="724138"/>
                  </a:cubicBezTo>
                  <a:lnTo>
                    <a:pt x="410745" y="724138"/>
                  </a:lnTo>
                  <a:lnTo>
                    <a:pt x="38317" y="724138"/>
                  </a:lnTo>
                  <a:cubicBezTo>
                    <a:pt x="8790" y="724138"/>
                    <a:pt x="-9308" y="692706"/>
                    <a:pt x="4980" y="666988"/>
                  </a:cubicBezTo>
                  <a:lnTo>
                    <a:pt x="378360" y="19288"/>
                  </a:lnTo>
                  <a:cubicBezTo>
                    <a:pt x="385503" y="6429"/>
                    <a:pt x="398362" y="0"/>
                    <a:pt x="411221" y="0"/>
                  </a:cubicBezTo>
                  <a:close/>
                </a:path>
              </a:pathLst>
            </a:custGeom>
            <a:grp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376" name="Freeform: Shape 375">
              <a:extLst>
                <a:ext uri="{FF2B5EF4-FFF2-40B4-BE49-F238E27FC236}">
                  <a16:creationId xmlns:a16="http://schemas.microsoft.com/office/drawing/2014/main" id="{1655B0E4-7381-487E-BE84-1A7AF9A0C96B}"/>
                </a:ext>
              </a:extLst>
            </p:cNvPr>
            <p:cNvSpPr/>
            <p:nvPr/>
          </p:nvSpPr>
          <p:spPr bwMode="auto">
            <a:xfrm>
              <a:off x="10792839" y="1987924"/>
              <a:ext cx="95250" cy="466724"/>
            </a:xfrm>
            <a:custGeom>
              <a:avLst/>
              <a:gdLst>
                <a:gd name="connsiteX0" fmla="*/ 47625 w 95250"/>
                <a:gd name="connsiteY0" fmla="*/ 371474 h 466724"/>
                <a:gd name="connsiteX1" fmla="*/ 95250 w 95250"/>
                <a:gd name="connsiteY1" fmla="*/ 419099 h 466724"/>
                <a:gd name="connsiteX2" fmla="*/ 47625 w 95250"/>
                <a:gd name="connsiteY2" fmla="*/ 466724 h 466724"/>
                <a:gd name="connsiteX3" fmla="*/ 0 w 95250"/>
                <a:gd name="connsiteY3" fmla="*/ 419099 h 466724"/>
                <a:gd name="connsiteX4" fmla="*/ 47625 w 95250"/>
                <a:gd name="connsiteY4" fmla="*/ 371474 h 466724"/>
                <a:gd name="connsiteX5" fmla="*/ 19050 w 95250"/>
                <a:gd name="connsiteY5" fmla="*/ 0 h 466724"/>
                <a:gd name="connsiteX6" fmla="*/ 76200 w 95250"/>
                <a:gd name="connsiteY6" fmla="*/ 0 h 466724"/>
                <a:gd name="connsiteX7" fmla="*/ 76200 w 95250"/>
                <a:gd name="connsiteY7" fmla="*/ 333375 h 466724"/>
                <a:gd name="connsiteX8" fmla="*/ 19050 w 95250"/>
                <a:gd name="connsiteY8" fmla="*/ 333375 h 46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466724">
                  <a:moveTo>
                    <a:pt x="47625" y="371474"/>
                  </a:moveTo>
                  <a:cubicBezTo>
                    <a:pt x="74295" y="371474"/>
                    <a:pt x="95250" y="392429"/>
                    <a:pt x="95250" y="419099"/>
                  </a:cubicBezTo>
                  <a:cubicBezTo>
                    <a:pt x="95250" y="445769"/>
                    <a:pt x="74295" y="466724"/>
                    <a:pt x="47625" y="466724"/>
                  </a:cubicBezTo>
                  <a:cubicBezTo>
                    <a:pt x="20955" y="466724"/>
                    <a:pt x="0" y="445769"/>
                    <a:pt x="0" y="419099"/>
                  </a:cubicBezTo>
                  <a:cubicBezTo>
                    <a:pt x="0" y="392429"/>
                    <a:pt x="20955" y="371474"/>
                    <a:pt x="47625" y="371474"/>
                  </a:cubicBezTo>
                  <a:close/>
                  <a:moveTo>
                    <a:pt x="19050" y="0"/>
                  </a:moveTo>
                  <a:lnTo>
                    <a:pt x="76200" y="0"/>
                  </a:lnTo>
                  <a:lnTo>
                    <a:pt x="76200" y="333375"/>
                  </a:lnTo>
                  <a:lnTo>
                    <a:pt x="19050" y="333375"/>
                  </a:lnTo>
                  <a:close/>
                </a:path>
              </a:pathLst>
            </a:custGeom>
            <a:grp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377" name="Group 376">
            <a:extLst>
              <a:ext uri="{FF2B5EF4-FFF2-40B4-BE49-F238E27FC236}">
                <a16:creationId xmlns:a16="http://schemas.microsoft.com/office/drawing/2014/main" id="{C741BCFD-AE3F-4929-AE62-090DAE63BE48}"/>
              </a:ext>
            </a:extLst>
          </p:cNvPr>
          <p:cNvGrpSpPr/>
          <p:nvPr/>
        </p:nvGrpSpPr>
        <p:grpSpPr>
          <a:xfrm>
            <a:off x="5216281" y="5346199"/>
            <a:ext cx="309070" cy="272444"/>
            <a:chOff x="10429720" y="1816236"/>
            <a:chExt cx="821490" cy="724138"/>
          </a:xfrm>
          <a:solidFill>
            <a:srgbClr val="FF0000"/>
          </a:solidFill>
        </p:grpSpPr>
        <p:sp>
          <p:nvSpPr>
            <p:cNvPr id="378" name="Freeform: Shape 377">
              <a:extLst>
                <a:ext uri="{FF2B5EF4-FFF2-40B4-BE49-F238E27FC236}">
                  <a16:creationId xmlns:a16="http://schemas.microsoft.com/office/drawing/2014/main" id="{71BDF193-4C0C-4D8B-B6AA-8A954205F7A7}"/>
                </a:ext>
              </a:extLst>
            </p:cNvPr>
            <p:cNvSpPr/>
            <p:nvPr/>
          </p:nvSpPr>
          <p:spPr bwMode="auto">
            <a:xfrm>
              <a:off x="10429720" y="1816236"/>
              <a:ext cx="821490" cy="724138"/>
            </a:xfrm>
            <a:custGeom>
              <a:avLst/>
              <a:gdLst>
                <a:gd name="connsiteX0" fmla="*/ 411221 w 821491"/>
                <a:gd name="connsiteY0" fmla="*/ 0 h 724138"/>
                <a:gd name="connsiteX1" fmla="*/ 444082 w 821491"/>
                <a:gd name="connsiteY1" fmla="*/ 19288 h 724138"/>
                <a:gd name="connsiteX2" fmla="*/ 816510 w 821491"/>
                <a:gd name="connsiteY2" fmla="*/ 666988 h 724138"/>
                <a:gd name="connsiteX3" fmla="*/ 783172 w 821491"/>
                <a:gd name="connsiteY3" fmla="*/ 724138 h 724138"/>
                <a:gd name="connsiteX4" fmla="*/ 410745 w 821491"/>
                <a:gd name="connsiteY4" fmla="*/ 724138 h 724138"/>
                <a:gd name="connsiteX5" fmla="*/ 38317 w 821491"/>
                <a:gd name="connsiteY5" fmla="*/ 724138 h 724138"/>
                <a:gd name="connsiteX6" fmla="*/ 4980 w 821491"/>
                <a:gd name="connsiteY6" fmla="*/ 666988 h 724138"/>
                <a:gd name="connsiteX7" fmla="*/ 378360 w 821491"/>
                <a:gd name="connsiteY7" fmla="*/ 19288 h 724138"/>
                <a:gd name="connsiteX8" fmla="*/ 411221 w 821491"/>
                <a:gd name="connsiteY8" fmla="*/ 0 h 724138"/>
                <a:gd name="connsiteX9" fmla="*/ 382170 w 821491"/>
                <a:gd name="connsiteY9" fmla="*/ 171688 h 724138"/>
                <a:gd name="connsiteX10" fmla="*/ 382170 w 821491"/>
                <a:gd name="connsiteY10" fmla="*/ 505063 h 724138"/>
                <a:gd name="connsiteX11" fmla="*/ 439320 w 821491"/>
                <a:gd name="connsiteY11" fmla="*/ 505063 h 724138"/>
                <a:gd name="connsiteX12" fmla="*/ 439320 w 821491"/>
                <a:gd name="connsiteY12" fmla="*/ 171688 h 724138"/>
                <a:gd name="connsiteX13" fmla="*/ 382170 w 821491"/>
                <a:gd name="connsiteY13" fmla="*/ 171688 h 724138"/>
                <a:gd name="connsiteX14" fmla="*/ 410745 w 821491"/>
                <a:gd name="connsiteY14" fmla="*/ 543163 h 724138"/>
                <a:gd name="connsiteX15" fmla="*/ 363120 w 821491"/>
                <a:gd name="connsiteY15" fmla="*/ 590788 h 724138"/>
                <a:gd name="connsiteX16" fmla="*/ 410745 w 821491"/>
                <a:gd name="connsiteY16" fmla="*/ 638413 h 724138"/>
                <a:gd name="connsiteX17" fmla="*/ 458370 w 821491"/>
                <a:gd name="connsiteY17" fmla="*/ 590788 h 724138"/>
                <a:gd name="connsiteX18" fmla="*/ 410745 w 821491"/>
                <a:gd name="connsiteY18" fmla="*/ 543163 h 724138"/>
                <a:gd name="connsiteX0" fmla="*/ 411221 w 821490"/>
                <a:gd name="connsiteY0" fmla="*/ 0 h 724138"/>
                <a:gd name="connsiteX1" fmla="*/ 444082 w 821490"/>
                <a:gd name="connsiteY1" fmla="*/ 19288 h 724138"/>
                <a:gd name="connsiteX2" fmla="*/ 816510 w 821490"/>
                <a:gd name="connsiteY2" fmla="*/ 666988 h 724138"/>
                <a:gd name="connsiteX3" fmla="*/ 783172 w 821490"/>
                <a:gd name="connsiteY3" fmla="*/ 724138 h 724138"/>
                <a:gd name="connsiteX4" fmla="*/ 410745 w 821490"/>
                <a:gd name="connsiteY4" fmla="*/ 724138 h 724138"/>
                <a:gd name="connsiteX5" fmla="*/ 38317 w 821490"/>
                <a:gd name="connsiteY5" fmla="*/ 724138 h 724138"/>
                <a:gd name="connsiteX6" fmla="*/ 4980 w 821490"/>
                <a:gd name="connsiteY6" fmla="*/ 666988 h 724138"/>
                <a:gd name="connsiteX7" fmla="*/ 378360 w 821490"/>
                <a:gd name="connsiteY7" fmla="*/ 19288 h 724138"/>
                <a:gd name="connsiteX8" fmla="*/ 411221 w 821490"/>
                <a:gd name="connsiteY8" fmla="*/ 0 h 724138"/>
                <a:gd name="connsiteX9" fmla="*/ 382170 w 821490"/>
                <a:gd name="connsiteY9" fmla="*/ 171688 h 724138"/>
                <a:gd name="connsiteX10" fmla="*/ 382170 w 821490"/>
                <a:gd name="connsiteY10" fmla="*/ 505063 h 724138"/>
                <a:gd name="connsiteX11" fmla="*/ 439320 w 821490"/>
                <a:gd name="connsiteY11" fmla="*/ 505063 h 724138"/>
                <a:gd name="connsiteX12" fmla="*/ 382170 w 821490"/>
                <a:gd name="connsiteY12" fmla="*/ 171688 h 724138"/>
                <a:gd name="connsiteX13" fmla="*/ 410745 w 821490"/>
                <a:gd name="connsiteY13" fmla="*/ 543163 h 724138"/>
                <a:gd name="connsiteX14" fmla="*/ 363120 w 821490"/>
                <a:gd name="connsiteY14" fmla="*/ 590788 h 724138"/>
                <a:gd name="connsiteX15" fmla="*/ 410745 w 821490"/>
                <a:gd name="connsiteY15" fmla="*/ 638413 h 724138"/>
                <a:gd name="connsiteX16" fmla="*/ 458370 w 821490"/>
                <a:gd name="connsiteY16" fmla="*/ 590788 h 724138"/>
                <a:gd name="connsiteX17" fmla="*/ 410745 w 821490"/>
                <a:gd name="connsiteY17" fmla="*/ 543163 h 724138"/>
                <a:gd name="connsiteX0" fmla="*/ 411221 w 821490"/>
                <a:gd name="connsiteY0" fmla="*/ 0 h 724138"/>
                <a:gd name="connsiteX1" fmla="*/ 444082 w 821490"/>
                <a:gd name="connsiteY1" fmla="*/ 19288 h 724138"/>
                <a:gd name="connsiteX2" fmla="*/ 816510 w 821490"/>
                <a:gd name="connsiteY2" fmla="*/ 666988 h 724138"/>
                <a:gd name="connsiteX3" fmla="*/ 783172 w 821490"/>
                <a:gd name="connsiteY3" fmla="*/ 724138 h 724138"/>
                <a:gd name="connsiteX4" fmla="*/ 410745 w 821490"/>
                <a:gd name="connsiteY4" fmla="*/ 724138 h 724138"/>
                <a:gd name="connsiteX5" fmla="*/ 38317 w 821490"/>
                <a:gd name="connsiteY5" fmla="*/ 724138 h 724138"/>
                <a:gd name="connsiteX6" fmla="*/ 4980 w 821490"/>
                <a:gd name="connsiteY6" fmla="*/ 666988 h 724138"/>
                <a:gd name="connsiteX7" fmla="*/ 378360 w 821490"/>
                <a:gd name="connsiteY7" fmla="*/ 19288 h 724138"/>
                <a:gd name="connsiteX8" fmla="*/ 411221 w 821490"/>
                <a:gd name="connsiteY8" fmla="*/ 0 h 724138"/>
                <a:gd name="connsiteX9" fmla="*/ 439320 w 821490"/>
                <a:gd name="connsiteY9" fmla="*/ 505063 h 724138"/>
                <a:gd name="connsiteX10" fmla="*/ 382170 w 821490"/>
                <a:gd name="connsiteY10" fmla="*/ 505063 h 724138"/>
                <a:gd name="connsiteX11" fmla="*/ 439320 w 821490"/>
                <a:gd name="connsiteY11" fmla="*/ 505063 h 724138"/>
                <a:gd name="connsiteX12" fmla="*/ 410745 w 821490"/>
                <a:gd name="connsiteY12" fmla="*/ 543163 h 724138"/>
                <a:gd name="connsiteX13" fmla="*/ 363120 w 821490"/>
                <a:gd name="connsiteY13" fmla="*/ 590788 h 724138"/>
                <a:gd name="connsiteX14" fmla="*/ 410745 w 821490"/>
                <a:gd name="connsiteY14" fmla="*/ 638413 h 724138"/>
                <a:gd name="connsiteX15" fmla="*/ 458370 w 821490"/>
                <a:gd name="connsiteY15" fmla="*/ 590788 h 724138"/>
                <a:gd name="connsiteX16" fmla="*/ 410745 w 821490"/>
                <a:gd name="connsiteY16" fmla="*/ 543163 h 724138"/>
                <a:gd name="connsiteX0" fmla="*/ 411221 w 821490"/>
                <a:gd name="connsiteY0" fmla="*/ 0 h 724138"/>
                <a:gd name="connsiteX1" fmla="*/ 444082 w 821490"/>
                <a:gd name="connsiteY1" fmla="*/ 19288 h 724138"/>
                <a:gd name="connsiteX2" fmla="*/ 816510 w 821490"/>
                <a:gd name="connsiteY2" fmla="*/ 666988 h 724138"/>
                <a:gd name="connsiteX3" fmla="*/ 783172 w 821490"/>
                <a:gd name="connsiteY3" fmla="*/ 724138 h 724138"/>
                <a:gd name="connsiteX4" fmla="*/ 410745 w 821490"/>
                <a:gd name="connsiteY4" fmla="*/ 724138 h 724138"/>
                <a:gd name="connsiteX5" fmla="*/ 38317 w 821490"/>
                <a:gd name="connsiteY5" fmla="*/ 724138 h 724138"/>
                <a:gd name="connsiteX6" fmla="*/ 4980 w 821490"/>
                <a:gd name="connsiteY6" fmla="*/ 666988 h 724138"/>
                <a:gd name="connsiteX7" fmla="*/ 378360 w 821490"/>
                <a:gd name="connsiteY7" fmla="*/ 19288 h 724138"/>
                <a:gd name="connsiteX8" fmla="*/ 411221 w 821490"/>
                <a:gd name="connsiteY8" fmla="*/ 0 h 724138"/>
                <a:gd name="connsiteX9" fmla="*/ 410745 w 821490"/>
                <a:gd name="connsiteY9" fmla="*/ 543163 h 724138"/>
                <a:gd name="connsiteX10" fmla="*/ 363120 w 821490"/>
                <a:gd name="connsiteY10" fmla="*/ 590788 h 724138"/>
                <a:gd name="connsiteX11" fmla="*/ 410745 w 821490"/>
                <a:gd name="connsiteY11" fmla="*/ 638413 h 724138"/>
                <a:gd name="connsiteX12" fmla="*/ 458370 w 821490"/>
                <a:gd name="connsiteY12" fmla="*/ 590788 h 724138"/>
                <a:gd name="connsiteX13" fmla="*/ 410745 w 821490"/>
                <a:gd name="connsiteY13" fmla="*/ 543163 h 724138"/>
                <a:gd name="connsiteX0" fmla="*/ 411221 w 821490"/>
                <a:gd name="connsiteY0" fmla="*/ 0 h 724138"/>
                <a:gd name="connsiteX1" fmla="*/ 444082 w 821490"/>
                <a:gd name="connsiteY1" fmla="*/ 19288 h 724138"/>
                <a:gd name="connsiteX2" fmla="*/ 816510 w 821490"/>
                <a:gd name="connsiteY2" fmla="*/ 666988 h 724138"/>
                <a:gd name="connsiteX3" fmla="*/ 783172 w 821490"/>
                <a:gd name="connsiteY3" fmla="*/ 724138 h 724138"/>
                <a:gd name="connsiteX4" fmla="*/ 410745 w 821490"/>
                <a:gd name="connsiteY4" fmla="*/ 724138 h 724138"/>
                <a:gd name="connsiteX5" fmla="*/ 38317 w 821490"/>
                <a:gd name="connsiteY5" fmla="*/ 724138 h 724138"/>
                <a:gd name="connsiteX6" fmla="*/ 4980 w 821490"/>
                <a:gd name="connsiteY6" fmla="*/ 666988 h 724138"/>
                <a:gd name="connsiteX7" fmla="*/ 378360 w 821490"/>
                <a:gd name="connsiteY7" fmla="*/ 19288 h 724138"/>
                <a:gd name="connsiteX8" fmla="*/ 411221 w 821490"/>
                <a:gd name="connsiteY8" fmla="*/ 0 h 724138"/>
                <a:gd name="connsiteX9" fmla="*/ 410745 w 821490"/>
                <a:gd name="connsiteY9" fmla="*/ 543163 h 724138"/>
                <a:gd name="connsiteX10" fmla="*/ 363120 w 821490"/>
                <a:gd name="connsiteY10" fmla="*/ 590788 h 724138"/>
                <a:gd name="connsiteX11" fmla="*/ 410745 w 821490"/>
                <a:gd name="connsiteY11" fmla="*/ 638413 h 724138"/>
                <a:gd name="connsiteX12" fmla="*/ 410745 w 821490"/>
                <a:gd name="connsiteY12" fmla="*/ 543163 h 724138"/>
                <a:gd name="connsiteX0" fmla="*/ 411221 w 821490"/>
                <a:gd name="connsiteY0" fmla="*/ 0 h 724138"/>
                <a:gd name="connsiteX1" fmla="*/ 444082 w 821490"/>
                <a:gd name="connsiteY1" fmla="*/ 19288 h 724138"/>
                <a:gd name="connsiteX2" fmla="*/ 816510 w 821490"/>
                <a:gd name="connsiteY2" fmla="*/ 666988 h 724138"/>
                <a:gd name="connsiteX3" fmla="*/ 783172 w 821490"/>
                <a:gd name="connsiteY3" fmla="*/ 724138 h 724138"/>
                <a:gd name="connsiteX4" fmla="*/ 410745 w 821490"/>
                <a:gd name="connsiteY4" fmla="*/ 724138 h 724138"/>
                <a:gd name="connsiteX5" fmla="*/ 38317 w 821490"/>
                <a:gd name="connsiteY5" fmla="*/ 724138 h 724138"/>
                <a:gd name="connsiteX6" fmla="*/ 4980 w 821490"/>
                <a:gd name="connsiteY6" fmla="*/ 666988 h 724138"/>
                <a:gd name="connsiteX7" fmla="*/ 378360 w 821490"/>
                <a:gd name="connsiteY7" fmla="*/ 19288 h 724138"/>
                <a:gd name="connsiteX8" fmla="*/ 411221 w 821490"/>
                <a:gd name="connsiteY8" fmla="*/ 0 h 724138"/>
                <a:gd name="connsiteX9" fmla="*/ 410745 w 821490"/>
                <a:gd name="connsiteY9" fmla="*/ 543163 h 724138"/>
                <a:gd name="connsiteX10" fmla="*/ 363120 w 821490"/>
                <a:gd name="connsiteY10" fmla="*/ 590788 h 724138"/>
                <a:gd name="connsiteX11" fmla="*/ 410745 w 821490"/>
                <a:gd name="connsiteY11" fmla="*/ 543163 h 724138"/>
                <a:gd name="connsiteX0" fmla="*/ 411221 w 821490"/>
                <a:gd name="connsiteY0" fmla="*/ 0 h 724138"/>
                <a:gd name="connsiteX1" fmla="*/ 444082 w 821490"/>
                <a:gd name="connsiteY1" fmla="*/ 19288 h 724138"/>
                <a:gd name="connsiteX2" fmla="*/ 816510 w 821490"/>
                <a:gd name="connsiteY2" fmla="*/ 666988 h 724138"/>
                <a:gd name="connsiteX3" fmla="*/ 783172 w 821490"/>
                <a:gd name="connsiteY3" fmla="*/ 724138 h 724138"/>
                <a:gd name="connsiteX4" fmla="*/ 410745 w 821490"/>
                <a:gd name="connsiteY4" fmla="*/ 724138 h 724138"/>
                <a:gd name="connsiteX5" fmla="*/ 38317 w 821490"/>
                <a:gd name="connsiteY5" fmla="*/ 724138 h 724138"/>
                <a:gd name="connsiteX6" fmla="*/ 4980 w 821490"/>
                <a:gd name="connsiteY6" fmla="*/ 666988 h 724138"/>
                <a:gd name="connsiteX7" fmla="*/ 378360 w 821490"/>
                <a:gd name="connsiteY7" fmla="*/ 19288 h 724138"/>
                <a:gd name="connsiteX8" fmla="*/ 411221 w 821490"/>
                <a:gd name="connsiteY8" fmla="*/ 0 h 72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1490" h="724138">
                  <a:moveTo>
                    <a:pt x="411221" y="0"/>
                  </a:moveTo>
                  <a:cubicBezTo>
                    <a:pt x="424080" y="0"/>
                    <a:pt x="436939" y="6429"/>
                    <a:pt x="444082" y="19288"/>
                  </a:cubicBezTo>
                  <a:lnTo>
                    <a:pt x="816510" y="666988"/>
                  </a:lnTo>
                  <a:cubicBezTo>
                    <a:pt x="830797" y="692706"/>
                    <a:pt x="812700" y="724138"/>
                    <a:pt x="783172" y="724138"/>
                  </a:cubicBezTo>
                  <a:lnTo>
                    <a:pt x="410745" y="724138"/>
                  </a:lnTo>
                  <a:lnTo>
                    <a:pt x="38317" y="724138"/>
                  </a:lnTo>
                  <a:cubicBezTo>
                    <a:pt x="8790" y="724138"/>
                    <a:pt x="-9308" y="692706"/>
                    <a:pt x="4980" y="666988"/>
                  </a:cubicBezTo>
                  <a:lnTo>
                    <a:pt x="378360" y="19288"/>
                  </a:lnTo>
                  <a:cubicBezTo>
                    <a:pt x="385503" y="6429"/>
                    <a:pt x="398362" y="0"/>
                    <a:pt x="411221" y="0"/>
                  </a:cubicBezTo>
                  <a:close/>
                </a:path>
              </a:pathLst>
            </a:custGeom>
            <a:grp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379" name="Freeform: Shape 378">
              <a:extLst>
                <a:ext uri="{FF2B5EF4-FFF2-40B4-BE49-F238E27FC236}">
                  <a16:creationId xmlns:a16="http://schemas.microsoft.com/office/drawing/2014/main" id="{C0F3DFDD-5086-4F40-8907-2C6A77BEBD1C}"/>
                </a:ext>
              </a:extLst>
            </p:cNvPr>
            <p:cNvSpPr/>
            <p:nvPr/>
          </p:nvSpPr>
          <p:spPr bwMode="auto">
            <a:xfrm>
              <a:off x="10792839" y="1987924"/>
              <a:ext cx="95250" cy="466724"/>
            </a:xfrm>
            <a:custGeom>
              <a:avLst/>
              <a:gdLst>
                <a:gd name="connsiteX0" fmla="*/ 47625 w 95250"/>
                <a:gd name="connsiteY0" fmla="*/ 371474 h 466724"/>
                <a:gd name="connsiteX1" fmla="*/ 95250 w 95250"/>
                <a:gd name="connsiteY1" fmla="*/ 419099 h 466724"/>
                <a:gd name="connsiteX2" fmla="*/ 47625 w 95250"/>
                <a:gd name="connsiteY2" fmla="*/ 466724 h 466724"/>
                <a:gd name="connsiteX3" fmla="*/ 0 w 95250"/>
                <a:gd name="connsiteY3" fmla="*/ 419099 h 466724"/>
                <a:gd name="connsiteX4" fmla="*/ 47625 w 95250"/>
                <a:gd name="connsiteY4" fmla="*/ 371474 h 466724"/>
                <a:gd name="connsiteX5" fmla="*/ 19050 w 95250"/>
                <a:gd name="connsiteY5" fmla="*/ 0 h 466724"/>
                <a:gd name="connsiteX6" fmla="*/ 76200 w 95250"/>
                <a:gd name="connsiteY6" fmla="*/ 0 h 466724"/>
                <a:gd name="connsiteX7" fmla="*/ 76200 w 95250"/>
                <a:gd name="connsiteY7" fmla="*/ 333375 h 466724"/>
                <a:gd name="connsiteX8" fmla="*/ 19050 w 95250"/>
                <a:gd name="connsiteY8" fmla="*/ 333375 h 46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466724">
                  <a:moveTo>
                    <a:pt x="47625" y="371474"/>
                  </a:moveTo>
                  <a:cubicBezTo>
                    <a:pt x="74295" y="371474"/>
                    <a:pt x="95250" y="392429"/>
                    <a:pt x="95250" y="419099"/>
                  </a:cubicBezTo>
                  <a:cubicBezTo>
                    <a:pt x="95250" y="445769"/>
                    <a:pt x="74295" y="466724"/>
                    <a:pt x="47625" y="466724"/>
                  </a:cubicBezTo>
                  <a:cubicBezTo>
                    <a:pt x="20955" y="466724"/>
                    <a:pt x="0" y="445769"/>
                    <a:pt x="0" y="419099"/>
                  </a:cubicBezTo>
                  <a:cubicBezTo>
                    <a:pt x="0" y="392429"/>
                    <a:pt x="20955" y="371474"/>
                    <a:pt x="47625" y="371474"/>
                  </a:cubicBezTo>
                  <a:close/>
                  <a:moveTo>
                    <a:pt x="19050" y="0"/>
                  </a:moveTo>
                  <a:lnTo>
                    <a:pt x="76200" y="0"/>
                  </a:lnTo>
                  <a:lnTo>
                    <a:pt x="76200" y="333375"/>
                  </a:lnTo>
                  <a:lnTo>
                    <a:pt x="19050" y="333375"/>
                  </a:lnTo>
                  <a:close/>
                </a:path>
              </a:pathLst>
            </a:custGeom>
            <a:grp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27815847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D89CA-B72D-E046-953E-A63B5CC65321}"/>
              </a:ext>
            </a:extLst>
          </p:cNvPr>
          <p:cNvSpPr>
            <a:spLocks noGrp="1"/>
          </p:cNvSpPr>
          <p:nvPr>
            <p:ph type="title"/>
          </p:nvPr>
        </p:nvSpPr>
        <p:spPr>
          <a:xfrm>
            <a:off x="341495" y="491656"/>
            <a:ext cx="11029616" cy="571910"/>
          </a:xfrm>
        </p:spPr>
        <p:txBody>
          <a:bodyPr/>
          <a:lstStyle/>
          <a:p>
            <a:r>
              <a:rPr lang="en-GB" dirty="0"/>
              <a:t>Data governance policy authoring processes</a:t>
            </a:r>
          </a:p>
        </p:txBody>
      </p:sp>
      <p:sp>
        <p:nvSpPr>
          <p:cNvPr id="72" name="Content Placeholder 71">
            <a:extLst>
              <a:ext uri="{FF2B5EF4-FFF2-40B4-BE49-F238E27FC236}">
                <a16:creationId xmlns:a16="http://schemas.microsoft.com/office/drawing/2014/main" id="{5DE2E043-0791-47A8-82F8-86AE9262BDE6}"/>
              </a:ext>
            </a:extLst>
          </p:cNvPr>
          <p:cNvSpPr>
            <a:spLocks noGrp="1"/>
          </p:cNvSpPr>
          <p:nvPr>
            <p:ph sz="quarter" idx="10"/>
          </p:nvPr>
        </p:nvSpPr>
        <p:spPr>
          <a:xfrm>
            <a:off x="512771" y="1265157"/>
            <a:ext cx="6163235" cy="4833938"/>
          </a:xfrm>
        </p:spPr>
        <p:txBody>
          <a:bodyPr anchor="t"/>
          <a:lstStyle/>
          <a:p>
            <a:r>
              <a:rPr lang="en-US" dirty="0"/>
              <a:t>Data governance policies describe a set of rules to control the integrity, quality, access security, privacy and retention of data</a:t>
            </a:r>
          </a:p>
          <a:p>
            <a:r>
              <a:rPr lang="en-US" dirty="0"/>
              <a:t>Data governance policy types</a:t>
            </a:r>
          </a:p>
          <a:p>
            <a:pPr lvl="1"/>
            <a:r>
              <a:rPr lang="en-US" dirty="0"/>
              <a:t>Data integrity policies</a:t>
            </a:r>
          </a:p>
          <a:p>
            <a:pPr lvl="1"/>
            <a:r>
              <a:rPr lang="en-US" dirty="0"/>
              <a:t>Data quality policies</a:t>
            </a:r>
          </a:p>
          <a:p>
            <a:pPr lvl="1"/>
            <a:r>
              <a:rPr lang="en-US" dirty="0"/>
              <a:t>Data access security policies </a:t>
            </a:r>
          </a:p>
          <a:p>
            <a:pPr lvl="1"/>
            <a:r>
              <a:rPr lang="en-US" dirty="0"/>
              <a:t>Data privacy policies</a:t>
            </a:r>
          </a:p>
          <a:p>
            <a:pPr lvl="1"/>
            <a:r>
              <a:rPr lang="en-US" dirty="0"/>
              <a:t>Data retention policies</a:t>
            </a:r>
          </a:p>
          <a:p>
            <a:r>
              <a:rPr lang="en-US" dirty="0"/>
              <a:t>Multiple versions of policies may be needed across different jurisdictions</a:t>
            </a:r>
          </a:p>
        </p:txBody>
      </p:sp>
      <p:sp>
        <p:nvSpPr>
          <p:cNvPr id="56" name="Rectangle 55">
            <a:extLst>
              <a:ext uri="{FF2B5EF4-FFF2-40B4-BE49-F238E27FC236}">
                <a16:creationId xmlns:a16="http://schemas.microsoft.com/office/drawing/2014/main" id="{23D61B79-E93D-0345-9B10-7D31C6DC1FA3}"/>
              </a:ext>
            </a:extLst>
          </p:cNvPr>
          <p:cNvSpPr/>
          <p:nvPr/>
        </p:nvSpPr>
        <p:spPr bwMode="auto">
          <a:xfrm>
            <a:off x="9260852" y="5102344"/>
            <a:ext cx="646919" cy="276999"/>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en-GB" sz="1200">
                <a:solidFill>
                  <a:schemeClr val="bg1"/>
                </a:solidFill>
              </a:rPr>
              <a:t>policy</a:t>
            </a:r>
          </a:p>
        </p:txBody>
      </p:sp>
      <p:sp>
        <p:nvSpPr>
          <p:cNvPr id="54" name="Rectangle 53">
            <a:extLst>
              <a:ext uri="{FF2B5EF4-FFF2-40B4-BE49-F238E27FC236}">
                <a16:creationId xmlns:a16="http://schemas.microsoft.com/office/drawing/2014/main" id="{5C4A7C7A-0121-6647-AFC2-957B757CBEDD}"/>
              </a:ext>
            </a:extLst>
          </p:cNvPr>
          <p:cNvSpPr/>
          <p:nvPr/>
        </p:nvSpPr>
        <p:spPr bwMode="auto">
          <a:xfrm>
            <a:off x="10043617" y="5102344"/>
            <a:ext cx="646919" cy="276999"/>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en-GB" sz="1200">
                <a:solidFill>
                  <a:schemeClr val="bg1"/>
                </a:solidFill>
              </a:rPr>
              <a:t>policy</a:t>
            </a:r>
          </a:p>
        </p:txBody>
      </p:sp>
      <p:sp>
        <p:nvSpPr>
          <p:cNvPr id="51" name="TextBox 50">
            <a:extLst>
              <a:ext uri="{FF2B5EF4-FFF2-40B4-BE49-F238E27FC236}">
                <a16:creationId xmlns:a16="http://schemas.microsoft.com/office/drawing/2014/main" id="{B4F3232E-F4A4-D546-9DF5-084A58CDE7E1}"/>
              </a:ext>
            </a:extLst>
          </p:cNvPr>
          <p:cNvSpPr txBox="1"/>
          <p:nvPr/>
        </p:nvSpPr>
        <p:spPr>
          <a:xfrm>
            <a:off x="7974188" y="4557033"/>
            <a:ext cx="731635" cy="646331"/>
          </a:xfrm>
          <a:prstGeom prst="rect">
            <a:avLst/>
          </a:prstGeom>
          <a:noFill/>
        </p:spPr>
        <p:txBody>
          <a:bodyPr wrap="square" lIns="0" tIns="0" rIns="0" bIns="0" rtlCol="0">
            <a:spAutoFit/>
          </a:bodyPr>
          <a:lstStyle/>
          <a:p>
            <a:r>
              <a:rPr lang="en-GB" sz="1400">
                <a:latin typeface="+mj-lt"/>
              </a:rPr>
              <a:t>Attach policies to tags</a:t>
            </a:r>
          </a:p>
        </p:txBody>
      </p:sp>
      <p:sp>
        <p:nvSpPr>
          <p:cNvPr id="62" name="Rectangle 61">
            <a:extLst>
              <a:ext uri="{FF2B5EF4-FFF2-40B4-BE49-F238E27FC236}">
                <a16:creationId xmlns:a16="http://schemas.microsoft.com/office/drawing/2014/main" id="{DD044737-0115-7E40-B0A4-18A8F9B72574}"/>
              </a:ext>
            </a:extLst>
          </p:cNvPr>
          <p:cNvSpPr/>
          <p:nvPr/>
        </p:nvSpPr>
        <p:spPr>
          <a:xfrm>
            <a:off x="7974189" y="3798313"/>
            <a:ext cx="1028218" cy="430887"/>
          </a:xfrm>
          <a:prstGeom prst="rect">
            <a:avLst/>
          </a:prstGeom>
          <a:noFill/>
        </p:spPr>
        <p:txBody>
          <a:bodyPr wrap="square" lIns="0" tIns="0" rIns="0" bIns="0" rtlCol="0">
            <a:spAutoFit/>
          </a:bodyPr>
          <a:lstStyle/>
          <a:p>
            <a:r>
              <a:rPr lang="en-GB" sz="1400">
                <a:latin typeface="+mj-lt"/>
              </a:rPr>
              <a:t>Attach tags to data</a:t>
            </a:r>
          </a:p>
        </p:txBody>
      </p:sp>
      <p:cxnSp>
        <p:nvCxnSpPr>
          <p:cNvPr id="63" name="Straight Arrow Connector 62">
            <a:extLst>
              <a:ext uri="{FF2B5EF4-FFF2-40B4-BE49-F238E27FC236}">
                <a16:creationId xmlns:a16="http://schemas.microsoft.com/office/drawing/2014/main" id="{4645E48D-C4E5-4C4A-983C-213958F464F1}"/>
              </a:ext>
            </a:extLst>
          </p:cNvPr>
          <p:cNvCxnSpPr>
            <a:cxnSpLocks/>
            <a:stCxn id="67" idx="0"/>
            <a:endCxn id="56" idx="2"/>
          </p:cNvCxnSpPr>
          <p:nvPr/>
        </p:nvCxnSpPr>
        <p:spPr bwMode="auto">
          <a:xfrm flipV="1">
            <a:off x="9584311" y="5379343"/>
            <a:ext cx="1" cy="442753"/>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64" name="Straight Arrow Connector 63">
            <a:extLst>
              <a:ext uri="{FF2B5EF4-FFF2-40B4-BE49-F238E27FC236}">
                <a16:creationId xmlns:a16="http://schemas.microsoft.com/office/drawing/2014/main" id="{65DD23E3-F920-9843-8F2A-B10AFAFE5624}"/>
              </a:ext>
            </a:extLst>
          </p:cNvPr>
          <p:cNvCxnSpPr>
            <a:cxnSpLocks/>
            <a:stCxn id="69" idx="0"/>
            <a:endCxn id="54" idx="2"/>
          </p:cNvCxnSpPr>
          <p:nvPr/>
        </p:nvCxnSpPr>
        <p:spPr bwMode="auto">
          <a:xfrm flipV="1">
            <a:off x="10367076" y="5379343"/>
            <a:ext cx="1" cy="444289"/>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65" name="Straight Arrow Connector 64">
            <a:extLst>
              <a:ext uri="{FF2B5EF4-FFF2-40B4-BE49-F238E27FC236}">
                <a16:creationId xmlns:a16="http://schemas.microsoft.com/office/drawing/2014/main" id="{F79C3A54-F3EE-D742-B886-F8BD718FB1F9}"/>
              </a:ext>
            </a:extLst>
          </p:cNvPr>
          <p:cNvCxnSpPr>
            <a:cxnSpLocks/>
            <a:stCxn id="68" idx="0"/>
            <a:endCxn id="3" idx="2"/>
          </p:cNvCxnSpPr>
          <p:nvPr/>
        </p:nvCxnSpPr>
        <p:spPr bwMode="auto">
          <a:xfrm flipV="1">
            <a:off x="11149842" y="5379343"/>
            <a:ext cx="1" cy="456449"/>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p:spPr>
      </p:cxnSp>
      <p:sp>
        <p:nvSpPr>
          <p:cNvPr id="66" name="TextBox 65">
            <a:extLst>
              <a:ext uri="{FF2B5EF4-FFF2-40B4-BE49-F238E27FC236}">
                <a16:creationId xmlns:a16="http://schemas.microsoft.com/office/drawing/2014/main" id="{D54151B7-5275-0044-9FE0-0CB05D9E44D7}"/>
              </a:ext>
            </a:extLst>
          </p:cNvPr>
          <p:cNvSpPr txBox="1"/>
          <p:nvPr/>
        </p:nvSpPr>
        <p:spPr>
          <a:xfrm>
            <a:off x="7974188" y="5715092"/>
            <a:ext cx="1113314" cy="430887"/>
          </a:xfrm>
          <a:prstGeom prst="rect">
            <a:avLst/>
          </a:prstGeom>
          <a:noFill/>
        </p:spPr>
        <p:txBody>
          <a:bodyPr wrap="square" lIns="0" tIns="0" rIns="0" bIns="0" rtlCol="0">
            <a:spAutoFit/>
          </a:bodyPr>
          <a:lstStyle/>
          <a:p>
            <a:r>
              <a:rPr lang="en-GB" sz="1400">
                <a:latin typeface="+mj-lt"/>
              </a:rPr>
              <a:t>Attach rules to a policy</a:t>
            </a:r>
          </a:p>
        </p:txBody>
      </p:sp>
      <p:sp>
        <p:nvSpPr>
          <p:cNvPr id="67" name="Rectangle 66">
            <a:extLst>
              <a:ext uri="{FF2B5EF4-FFF2-40B4-BE49-F238E27FC236}">
                <a16:creationId xmlns:a16="http://schemas.microsoft.com/office/drawing/2014/main" id="{1D61B172-AD40-024F-B325-723713994D88}"/>
              </a:ext>
            </a:extLst>
          </p:cNvPr>
          <p:cNvSpPr/>
          <p:nvPr/>
        </p:nvSpPr>
        <p:spPr bwMode="auto">
          <a:xfrm>
            <a:off x="9279511" y="5822096"/>
            <a:ext cx="609600" cy="276999"/>
          </a:xfrm>
          <a:prstGeom prst="rect">
            <a:avLst/>
          </a:prstGeom>
          <a:solidFill>
            <a:schemeClr val="bg2"/>
          </a:solidFill>
          <a:ln w="9525" cap="flat" cmpd="sng" algn="ctr">
            <a:noFill/>
            <a:prstDash val="solid"/>
            <a:round/>
            <a:headEnd type="none" w="med" len="med"/>
            <a:tailEnd type="none" w="med" len="med"/>
          </a:ln>
          <a:effectLst>
            <a:outerShdw blurRad="44450" dist="27940" dir="5400000" algn="ctr">
              <a:srgbClr val="000000">
                <a:alpha val="32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sz="1200"/>
              <a:t>rule</a:t>
            </a:r>
            <a:endParaRPr lang="en-GB" sz="1200">
              <a:solidFill>
                <a:srgbClr val="000000"/>
              </a:solidFill>
              <a:cs typeface="Arial" charset="0"/>
            </a:endParaRPr>
          </a:p>
        </p:txBody>
      </p:sp>
      <p:sp>
        <p:nvSpPr>
          <p:cNvPr id="68" name="Rectangle 67">
            <a:extLst>
              <a:ext uri="{FF2B5EF4-FFF2-40B4-BE49-F238E27FC236}">
                <a16:creationId xmlns:a16="http://schemas.microsoft.com/office/drawing/2014/main" id="{A729595B-CA69-5A42-9B11-B8E5F6B3FD9E}"/>
              </a:ext>
            </a:extLst>
          </p:cNvPr>
          <p:cNvSpPr/>
          <p:nvPr/>
        </p:nvSpPr>
        <p:spPr bwMode="auto">
          <a:xfrm>
            <a:off x="10845042" y="5835792"/>
            <a:ext cx="609600" cy="276999"/>
          </a:xfrm>
          <a:prstGeom prst="rect">
            <a:avLst/>
          </a:prstGeom>
          <a:solidFill>
            <a:schemeClr val="bg2"/>
          </a:solidFill>
          <a:ln w="9525" cap="flat" cmpd="sng" algn="ctr">
            <a:noFill/>
            <a:prstDash val="solid"/>
            <a:round/>
            <a:headEnd type="none" w="med" len="med"/>
            <a:tailEnd type="none" w="med" len="med"/>
          </a:ln>
          <a:effectLst>
            <a:outerShdw blurRad="44450" dist="27940" dir="5400000" algn="ctr">
              <a:srgbClr val="000000">
                <a:alpha val="32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sz="1200"/>
              <a:t>rule</a:t>
            </a:r>
            <a:endParaRPr lang="en-GB" sz="1200">
              <a:solidFill>
                <a:srgbClr val="000000"/>
              </a:solidFill>
              <a:cs typeface="Arial" charset="0"/>
            </a:endParaRPr>
          </a:p>
        </p:txBody>
      </p:sp>
      <p:sp>
        <p:nvSpPr>
          <p:cNvPr id="69" name="Rectangle 68">
            <a:extLst>
              <a:ext uri="{FF2B5EF4-FFF2-40B4-BE49-F238E27FC236}">
                <a16:creationId xmlns:a16="http://schemas.microsoft.com/office/drawing/2014/main" id="{DC2CF5F5-7A11-A343-845E-E3F20A0BF202}"/>
              </a:ext>
            </a:extLst>
          </p:cNvPr>
          <p:cNvSpPr/>
          <p:nvPr/>
        </p:nvSpPr>
        <p:spPr bwMode="auto">
          <a:xfrm>
            <a:off x="10062276" y="5823632"/>
            <a:ext cx="609600" cy="276999"/>
          </a:xfrm>
          <a:prstGeom prst="rect">
            <a:avLst/>
          </a:prstGeom>
          <a:solidFill>
            <a:schemeClr val="bg2"/>
          </a:solidFill>
          <a:ln w="9525" cap="flat" cmpd="sng" algn="ctr">
            <a:noFill/>
            <a:prstDash val="solid"/>
            <a:round/>
            <a:headEnd type="none" w="med" len="med"/>
            <a:tailEnd type="none" w="med" len="med"/>
          </a:ln>
          <a:effectLst>
            <a:outerShdw blurRad="44450" dist="27940" dir="5400000" algn="ctr">
              <a:srgbClr val="000000">
                <a:alpha val="32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sz="1200"/>
              <a:t>rule</a:t>
            </a:r>
            <a:endParaRPr lang="en-GB" sz="1200">
              <a:solidFill>
                <a:srgbClr val="000000"/>
              </a:solidFill>
              <a:cs typeface="Arial" charset="0"/>
            </a:endParaRPr>
          </a:p>
        </p:txBody>
      </p:sp>
      <p:sp>
        <p:nvSpPr>
          <p:cNvPr id="3" name="Rectangle 2">
            <a:extLst>
              <a:ext uri="{FF2B5EF4-FFF2-40B4-BE49-F238E27FC236}">
                <a16:creationId xmlns:a16="http://schemas.microsoft.com/office/drawing/2014/main" id="{83B6ACDA-51ED-1D4C-A578-6871F4897B11}"/>
              </a:ext>
            </a:extLst>
          </p:cNvPr>
          <p:cNvSpPr/>
          <p:nvPr/>
        </p:nvSpPr>
        <p:spPr bwMode="auto">
          <a:xfrm>
            <a:off x="10826383" y="5102344"/>
            <a:ext cx="646919" cy="276999"/>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en-GB" sz="1200">
                <a:solidFill>
                  <a:schemeClr val="bg1"/>
                </a:solidFill>
              </a:rPr>
              <a:t>policy</a:t>
            </a:r>
          </a:p>
        </p:txBody>
      </p:sp>
      <p:grpSp>
        <p:nvGrpSpPr>
          <p:cNvPr id="73" name="Group 72">
            <a:extLst>
              <a:ext uri="{FF2B5EF4-FFF2-40B4-BE49-F238E27FC236}">
                <a16:creationId xmlns:a16="http://schemas.microsoft.com/office/drawing/2014/main" id="{2D5CC6AB-F2C4-492C-BC9A-EDE434D1F078}"/>
              </a:ext>
            </a:extLst>
          </p:cNvPr>
          <p:cNvGrpSpPr/>
          <p:nvPr/>
        </p:nvGrpSpPr>
        <p:grpSpPr>
          <a:xfrm>
            <a:off x="8480450" y="1001808"/>
            <a:ext cx="3126333" cy="1555705"/>
            <a:chOff x="1797178" y="1436688"/>
            <a:chExt cx="8597643" cy="4278303"/>
          </a:xfrm>
        </p:grpSpPr>
        <p:sp>
          <p:nvSpPr>
            <p:cNvPr id="74" name="Rectangle 73">
              <a:extLst>
                <a:ext uri="{FF2B5EF4-FFF2-40B4-BE49-F238E27FC236}">
                  <a16:creationId xmlns:a16="http://schemas.microsoft.com/office/drawing/2014/main" id="{6A22D8DF-DABD-4731-9DF1-E6065C929971}"/>
                </a:ext>
              </a:extLst>
            </p:cNvPr>
            <p:cNvSpPr/>
            <p:nvPr/>
          </p:nvSpPr>
          <p:spPr bwMode="auto">
            <a:xfrm>
              <a:off x="1797180" y="1436688"/>
              <a:ext cx="8597641" cy="2741588"/>
            </a:xfrm>
            <a:prstGeom prst="rect">
              <a:avLst/>
            </a:prstGeom>
            <a:solidFill>
              <a:schemeClr val="bg1"/>
            </a:solidFill>
            <a:ln w="12700" cap="flat" cmpd="sng" algn="ctr">
              <a:solidFill>
                <a:schemeClr val="accent1"/>
              </a:solidFill>
              <a:prstDash val="solid"/>
            </a:ln>
            <a:effectLst/>
          </p:spPr>
          <p:txBody>
            <a:bodyPr vert="horz" wrap="square" lIns="91427" tIns="1737113" rIns="91427" bIns="46630" numCol="1" rtlCol="0" anchor="t" anchorCtr="0" compatLnSpc="1">
              <a:prstTxWarp prst="textNoShape">
                <a:avLst/>
              </a:prstTxWarp>
            </a:bodyPr>
            <a:lstStyle/>
            <a:p>
              <a:pPr defTabSz="914225" fontAlgn="base">
                <a:spcBef>
                  <a:spcPct val="0"/>
                </a:spcBef>
                <a:spcAft>
                  <a:spcPct val="0"/>
                </a:spcAft>
              </a:pPr>
              <a:endParaRPr lang="en-US" sz="800" err="1">
                <a:solidFill>
                  <a:srgbClr val="FFFFFF"/>
                </a:solidFill>
                <a:latin typeface="Segoe UI"/>
              </a:endParaRPr>
            </a:p>
          </p:txBody>
        </p:sp>
        <p:grpSp>
          <p:nvGrpSpPr>
            <p:cNvPr id="75" name="Group 74">
              <a:extLst>
                <a:ext uri="{FF2B5EF4-FFF2-40B4-BE49-F238E27FC236}">
                  <a16:creationId xmlns:a16="http://schemas.microsoft.com/office/drawing/2014/main" id="{8B704D6D-3118-4D85-BC67-012E58C674CC}"/>
                </a:ext>
              </a:extLst>
            </p:cNvPr>
            <p:cNvGrpSpPr/>
            <p:nvPr/>
          </p:nvGrpSpPr>
          <p:grpSpPr>
            <a:xfrm>
              <a:off x="1797178" y="4343391"/>
              <a:ext cx="8597643" cy="1371600"/>
              <a:chOff x="1797178" y="4343391"/>
              <a:chExt cx="8597643" cy="1544366"/>
            </a:xfrm>
          </p:grpSpPr>
          <p:sp>
            <p:nvSpPr>
              <p:cNvPr id="123" name="Rectangle 122">
                <a:extLst>
                  <a:ext uri="{FF2B5EF4-FFF2-40B4-BE49-F238E27FC236}">
                    <a16:creationId xmlns:a16="http://schemas.microsoft.com/office/drawing/2014/main" id="{E43B8CF2-ED0F-4661-8D06-DC01F1525CFB}"/>
                  </a:ext>
                </a:extLst>
              </p:cNvPr>
              <p:cNvSpPr/>
              <p:nvPr/>
            </p:nvSpPr>
            <p:spPr bwMode="auto">
              <a:xfrm>
                <a:off x="1797178" y="4343391"/>
                <a:ext cx="8597643" cy="1544366"/>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600">
                  <a:solidFill>
                    <a:srgbClr val="000000"/>
                  </a:solidFill>
                  <a:cs typeface="Arial" charset="0"/>
                </a:endParaRPr>
              </a:p>
            </p:txBody>
          </p:sp>
          <p:cxnSp>
            <p:nvCxnSpPr>
              <p:cNvPr id="124" name="Straight Connector 123">
                <a:extLst>
                  <a:ext uri="{FF2B5EF4-FFF2-40B4-BE49-F238E27FC236}">
                    <a16:creationId xmlns:a16="http://schemas.microsoft.com/office/drawing/2014/main" id="{3D552338-ED29-4FBC-A55B-AA4FF0807B15}"/>
                  </a:ext>
                </a:extLst>
              </p:cNvPr>
              <p:cNvCxnSpPr/>
              <p:nvPr/>
            </p:nvCxnSpPr>
            <p:spPr bwMode="auto">
              <a:xfrm>
                <a:off x="4663059" y="4343391"/>
                <a:ext cx="0" cy="154436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5" name="Straight Connector 124">
                <a:extLst>
                  <a:ext uri="{FF2B5EF4-FFF2-40B4-BE49-F238E27FC236}">
                    <a16:creationId xmlns:a16="http://schemas.microsoft.com/office/drawing/2014/main" id="{826D580F-215E-448A-AF73-5E41FA266C28}"/>
                  </a:ext>
                </a:extLst>
              </p:cNvPr>
              <p:cNvCxnSpPr/>
              <p:nvPr/>
            </p:nvCxnSpPr>
            <p:spPr bwMode="auto">
              <a:xfrm>
                <a:off x="7528940" y="4343391"/>
                <a:ext cx="0" cy="1544366"/>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76" name="Rectangle 75">
              <a:extLst>
                <a:ext uri="{FF2B5EF4-FFF2-40B4-BE49-F238E27FC236}">
                  <a16:creationId xmlns:a16="http://schemas.microsoft.com/office/drawing/2014/main" id="{AF1006B0-DBB4-435B-AAFF-5372AFBA382D}"/>
                </a:ext>
              </a:extLst>
            </p:cNvPr>
            <p:cNvSpPr/>
            <p:nvPr/>
          </p:nvSpPr>
          <p:spPr bwMode="auto">
            <a:xfrm>
              <a:off x="1935679" y="1579418"/>
              <a:ext cx="8320644" cy="438296"/>
            </a:xfrm>
            <a:prstGeom prst="rect">
              <a:avLst/>
            </a:prstGeom>
            <a:noFill/>
            <a:ln w="9525" cap="flat" cmpd="sng" algn="ctr">
              <a:solidFill>
                <a:schemeClr val="tx1"/>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700">
                  <a:cs typeface="Arial" charset="0"/>
                </a:rPr>
                <a:t>Data governance vision and strategy</a:t>
              </a:r>
            </a:p>
          </p:txBody>
        </p:sp>
        <p:sp>
          <p:nvSpPr>
            <p:cNvPr id="77" name="Rectangle 76">
              <a:extLst>
                <a:ext uri="{FF2B5EF4-FFF2-40B4-BE49-F238E27FC236}">
                  <a16:creationId xmlns:a16="http://schemas.microsoft.com/office/drawing/2014/main" id="{218CFE60-7D87-4649-B62B-E91AE10B2348}"/>
                </a:ext>
              </a:extLst>
            </p:cNvPr>
            <p:cNvSpPr/>
            <p:nvPr/>
          </p:nvSpPr>
          <p:spPr bwMode="auto">
            <a:xfrm>
              <a:off x="1935679" y="2130668"/>
              <a:ext cx="2007659" cy="914400"/>
            </a:xfrm>
            <a:prstGeom prst="rect">
              <a:avLst/>
            </a:prstGeom>
            <a:noFill/>
            <a:ln w="9525" cap="flat" cmpd="sng" algn="ctr">
              <a:solidFill>
                <a:schemeClr val="tx1"/>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700">
                  <a:cs typeface="Arial" charset="0"/>
                </a:rPr>
                <a:t>People</a:t>
              </a:r>
            </a:p>
          </p:txBody>
        </p:sp>
        <p:sp>
          <p:nvSpPr>
            <p:cNvPr id="78" name="Rectangle 77">
              <a:extLst>
                <a:ext uri="{FF2B5EF4-FFF2-40B4-BE49-F238E27FC236}">
                  <a16:creationId xmlns:a16="http://schemas.microsoft.com/office/drawing/2014/main" id="{C4B19094-7B76-4ED5-B4F1-F66B607403DF}"/>
                </a:ext>
              </a:extLst>
            </p:cNvPr>
            <p:cNvSpPr/>
            <p:nvPr/>
          </p:nvSpPr>
          <p:spPr bwMode="auto">
            <a:xfrm>
              <a:off x="4040007" y="2130668"/>
              <a:ext cx="2007659" cy="914400"/>
            </a:xfrm>
            <a:prstGeom prst="rect">
              <a:avLst/>
            </a:prstGeom>
            <a:noFill/>
            <a:ln w="9525" cap="flat" cmpd="sng" algn="ctr">
              <a:solidFill>
                <a:schemeClr val="tx1"/>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700">
                  <a:cs typeface="Arial" charset="0"/>
                </a:rPr>
                <a:t>Processes</a:t>
              </a:r>
            </a:p>
          </p:txBody>
        </p:sp>
        <p:sp>
          <p:nvSpPr>
            <p:cNvPr id="79" name="Rectangle 78">
              <a:extLst>
                <a:ext uri="{FF2B5EF4-FFF2-40B4-BE49-F238E27FC236}">
                  <a16:creationId xmlns:a16="http://schemas.microsoft.com/office/drawing/2014/main" id="{31859BE0-8805-4A6D-ABA8-6131675F32E7}"/>
                </a:ext>
              </a:extLst>
            </p:cNvPr>
            <p:cNvSpPr/>
            <p:nvPr/>
          </p:nvSpPr>
          <p:spPr bwMode="auto">
            <a:xfrm>
              <a:off x="6144336" y="2130668"/>
              <a:ext cx="2007659" cy="914400"/>
            </a:xfrm>
            <a:prstGeom prst="rec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700">
                  <a:cs typeface="Arial" charset="0"/>
                </a:rPr>
                <a:t>Policies</a:t>
              </a:r>
            </a:p>
          </p:txBody>
        </p:sp>
        <p:sp>
          <p:nvSpPr>
            <p:cNvPr id="80" name="Rectangle 79">
              <a:extLst>
                <a:ext uri="{FF2B5EF4-FFF2-40B4-BE49-F238E27FC236}">
                  <a16:creationId xmlns:a16="http://schemas.microsoft.com/office/drawing/2014/main" id="{29BA618D-8049-4CB1-A7C1-8FB25F942BD9}"/>
                </a:ext>
              </a:extLst>
            </p:cNvPr>
            <p:cNvSpPr/>
            <p:nvPr/>
          </p:nvSpPr>
          <p:spPr bwMode="auto">
            <a:xfrm>
              <a:off x="8248664" y="2130668"/>
              <a:ext cx="2007659" cy="914400"/>
            </a:xfrm>
            <a:prstGeom prst="rect">
              <a:avLst/>
            </a:prstGeom>
            <a:noFill/>
            <a:ln w="9525" cap="flat" cmpd="sng" algn="ctr">
              <a:solidFill>
                <a:schemeClr val="tx1"/>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700">
                  <a:cs typeface="Arial" charset="0"/>
                </a:rPr>
                <a:t>Technology</a:t>
              </a:r>
            </a:p>
          </p:txBody>
        </p:sp>
        <p:sp>
          <p:nvSpPr>
            <p:cNvPr id="81" name="Rectangle 80">
              <a:extLst>
                <a:ext uri="{FF2B5EF4-FFF2-40B4-BE49-F238E27FC236}">
                  <a16:creationId xmlns:a16="http://schemas.microsoft.com/office/drawing/2014/main" id="{D95E3F35-6896-483B-937B-C641278F24F8}"/>
                </a:ext>
              </a:extLst>
            </p:cNvPr>
            <p:cNvSpPr/>
            <p:nvPr/>
          </p:nvSpPr>
          <p:spPr bwMode="auto">
            <a:xfrm>
              <a:off x="1935677" y="3163378"/>
              <a:ext cx="8320643" cy="914400"/>
            </a:xfrm>
            <a:prstGeom prst="rect">
              <a:avLst/>
            </a:prstGeom>
            <a:noFill/>
            <a:ln w="9525" cap="flat" cmpd="sng" algn="ctr">
              <a:solidFill>
                <a:schemeClr val="tx1"/>
              </a:solidFill>
              <a:prstDash val="solid"/>
              <a:miter lim="800000"/>
              <a:headEnd type="none" w="med" len="med"/>
              <a:tailEnd type="none" w="med" len="med"/>
            </a:ln>
            <a:effectLst/>
          </p:spPr>
          <p:txBody>
            <a:bodyPr rot="0" spcFirstLastPara="0" vertOverflow="overflow" horzOverflow="overflow" vert="horz" wrap="square" lIns="91440" tIns="45720" rIns="91440" bIns="27432" numCol="1" spcCol="0" rtlCol="0" fromWordArt="0" anchor="b" anchorCtr="0" forceAA="0" compatLnSpc="1">
              <a:prstTxWarp prst="textNoShape">
                <a:avLst/>
              </a:prstTxWarp>
              <a:noAutofit/>
            </a:bodyPr>
            <a:lstStyle/>
            <a:p>
              <a:pPr algn="ctr"/>
              <a:r>
                <a:rPr lang="en-GB" sz="700">
                  <a:cs typeface="Arial" charset="0"/>
                </a:rPr>
                <a:t>Data lifecycle</a:t>
              </a:r>
            </a:p>
          </p:txBody>
        </p:sp>
        <p:sp>
          <p:nvSpPr>
            <p:cNvPr id="82" name="Rectangle 81">
              <a:extLst>
                <a:ext uri="{FF2B5EF4-FFF2-40B4-BE49-F238E27FC236}">
                  <a16:creationId xmlns:a16="http://schemas.microsoft.com/office/drawing/2014/main" id="{DAEE1F5E-30C7-4032-BF09-A36029B6A5AD}"/>
                </a:ext>
              </a:extLst>
            </p:cNvPr>
            <p:cNvSpPr/>
            <p:nvPr/>
          </p:nvSpPr>
          <p:spPr bwMode="auto">
            <a:xfrm>
              <a:off x="2034536" y="3276050"/>
              <a:ext cx="8122924" cy="367035"/>
            </a:xfrm>
            <a:prstGeom prst="rect">
              <a:avLst/>
            </a:prstGeom>
            <a:noFill/>
            <a:ln w="9525" cap="flat" cmpd="sng" algn="ctr">
              <a:solidFill>
                <a:schemeClr val="tx1"/>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700">
                  <a:cs typeface="Arial" charset="0"/>
                </a:rPr>
                <a:t>Data</a:t>
              </a:r>
            </a:p>
          </p:txBody>
        </p:sp>
        <p:sp>
          <p:nvSpPr>
            <p:cNvPr id="83" name="TextBox 82">
              <a:extLst>
                <a:ext uri="{FF2B5EF4-FFF2-40B4-BE49-F238E27FC236}">
                  <a16:creationId xmlns:a16="http://schemas.microsoft.com/office/drawing/2014/main" id="{66121616-3FE5-43CE-8EE7-7AD52A41EE3A}"/>
                </a:ext>
              </a:extLst>
            </p:cNvPr>
            <p:cNvSpPr txBox="1"/>
            <p:nvPr/>
          </p:nvSpPr>
          <p:spPr>
            <a:xfrm>
              <a:off x="2705079" y="4388215"/>
              <a:ext cx="1050077" cy="550166"/>
            </a:xfrm>
            <a:prstGeom prst="rect">
              <a:avLst/>
            </a:prstGeom>
            <a:noFill/>
          </p:spPr>
          <p:txBody>
            <a:bodyPr wrap="none" rtlCol="0">
              <a:spAutoFit/>
            </a:bodyPr>
            <a:lstStyle/>
            <a:p>
              <a:pPr algn="ctr"/>
              <a:r>
                <a:rPr lang="en-GB" sz="700">
                  <a:solidFill>
                    <a:schemeClr val="tx1"/>
                  </a:solidFill>
                </a:rPr>
                <a:t>Edge</a:t>
              </a:r>
            </a:p>
          </p:txBody>
        </p:sp>
        <p:sp>
          <p:nvSpPr>
            <p:cNvPr id="84" name="TextBox 83">
              <a:extLst>
                <a:ext uri="{FF2B5EF4-FFF2-40B4-BE49-F238E27FC236}">
                  <a16:creationId xmlns:a16="http://schemas.microsoft.com/office/drawing/2014/main" id="{CB685B48-EBD1-4471-9184-A23F090FADFD}"/>
                </a:ext>
              </a:extLst>
            </p:cNvPr>
            <p:cNvSpPr txBox="1"/>
            <p:nvPr/>
          </p:nvSpPr>
          <p:spPr>
            <a:xfrm>
              <a:off x="5218290" y="4388215"/>
              <a:ext cx="1755415" cy="550166"/>
            </a:xfrm>
            <a:prstGeom prst="rect">
              <a:avLst/>
            </a:prstGeom>
            <a:noFill/>
          </p:spPr>
          <p:txBody>
            <a:bodyPr wrap="none" rtlCol="0">
              <a:spAutoFit/>
            </a:bodyPr>
            <a:lstStyle/>
            <a:p>
              <a:pPr algn="ctr"/>
              <a:r>
                <a:rPr lang="en-GB" sz="700">
                  <a:solidFill>
                    <a:schemeClr val="tx1"/>
                  </a:solidFill>
                </a:rPr>
                <a:t>Data center</a:t>
              </a:r>
            </a:p>
          </p:txBody>
        </p:sp>
        <p:sp>
          <p:nvSpPr>
            <p:cNvPr id="85" name="TextBox 84">
              <a:extLst>
                <a:ext uri="{FF2B5EF4-FFF2-40B4-BE49-F238E27FC236}">
                  <a16:creationId xmlns:a16="http://schemas.microsoft.com/office/drawing/2014/main" id="{6E7DB2FF-6D59-482E-A7E7-E772BEA5C895}"/>
                </a:ext>
              </a:extLst>
            </p:cNvPr>
            <p:cNvSpPr txBox="1"/>
            <p:nvPr/>
          </p:nvSpPr>
          <p:spPr>
            <a:xfrm>
              <a:off x="7865956" y="4380474"/>
              <a:ext cx="2191844" cy="550166"/>
            </a:xfrm>
            <a:prstGeom prst="rect">
              <a:avLst/>
            </a:prstGeom>
            <a:noFill/>
          </p:spPr>
          <p:txBody>
            <a:bodyPr wrap="none" rtlCol="0">
              <a:spAutoFit/>
            </a:bodyPr>
            <a:lstStyle/>
            <a:p>
              <a:pPr algn="ctr"/>
              <a:r>
                <a:rPr lang="en-GB" sz="700">
                  <a:solidFill>
                    <a:schemeClr val="tx1"/>
                  </a:solidFill>
                </a:rPr>
                <a:t>Multiple clouds</a:t>
              </a:r>
            </a:p>
          </p:txBody>
        </p:sp>
        <p:grpSp>
          <p:nvGrpSpPr>
            <p:cNvPr id="86" name="Group 315">
              <a:extLst>
                <a:ext uri="{FF2B5EF4-FFF2-40B4-BE49-F238E27FC236}">
                  <a16:creationId xmlns:a16="http://schemas.microsoft.com/office/drawing/2014/main" id="{FA7A648C-4E56-45B8-9FD1-9A3A0BD872B9}"/>
                </a:ext>
              </a:extLst>
            </p:cNvPr>
            <p:cNvGrpSpPr>
              <a:grpSpLocks noChangeAspect="1"/>
            </p:cNvGrpSpPr>
            <p:nvPr/>
          </p:nvGrpSpPr>
          <p:grpSpPr bwMode="auto">
            <a:xfrm>
              <a:off x="2958434" y="4871422"/>
              <a:ext cx="544830" cy="544830"/>
              <a:chOff x="1614" y="2777"/>
              <a:chExt cx="312" cy="312"/>
            </a:xfrm>
          </p:grpSpPr>
          <p:sp>
            <p:nvSpPr>
              <p:cNvPr id="110" name="Line 316">
                <a:extLst>
                  <a:ext uri="{FF2B5EF4-FFF2-40B4-BE49-F238E27FC236}">
                    <a16:creationId xmlns:a16="http://schemas.microsoft.com/office/drawing/2014/main" id="{A1294545-C86A-486F-BED3-2B47BA2CE495}"/>
                  </a:ext>
                </a:extLst>
              </p:cNvPr>
              <p:cNvSpPr>
                <a:spLocks noChangeShapeType="1"/>
              </p:cNvSpPr>
              <p:nvPr/>
            </p:nvSpPr>
            <p:spPr bwMode="auto">
              <a:xfrm flipH="1" flipV="1">
                <a:off x="1668" y="2831"/>
                <a:ext cx="205" cy="205"/>
              </a:xfrm>
              <a:prstGeom prst="line">
                <a:avLst/>
              </a:prstGeom>
              <a:noFill/>
              <a:ln w="7938" cap="flat">
                <a:solidFill>
                  <a:srgbClr val="50E6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111" name="Line 317">
                <a:extLst>
                  <a:ext uri="{FF2B5EF4-FFF2-40B4-BE49-F238E27FC236}">
                    <a16:creationId xmlns:a16="http://schemas.microsoft.com/office/drawing/2014/main" id="{D516370C-9D31-4728-96D6-F30C26579D97}"/>
                  </a:ext>
                </a:extLst>
              </p:cNvPr>
              <p:cNvSpPr>
                <a:spLocks noChangeShapeType="1"/>
              </p:cNvSpPr>
              <p:nvPr/>
            </p:nvSpPr>
            <p:spPr bwMode="auto">
              <a:xfrm flipV="1">
                <a:off x="1771" y="2792"/>
                <a:ext cx="0" cy="282"/>
              </a:xfrm>
              <a:prstGeom prst="line">
                <a:avLst/>
              </a:prstGeom>
              <a:noFill/>
              <a:ln w="7938" cap="flat">
                <a:solidFill>
                  <a:srgbClr val="50E6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112" name="Line 318">
                <a:extLst>
                  <a:ext uri="{FF2B5EF4-FFF2-40B4-BE49-F238E27FC236}">
                    <a16:creationId xmlns:a16="http://schemas.microsoft.com/office/drawing/2014/main" id="{40C6A099-75DC-4213-BDE4-8C38FF7D0E57}"/>
                  </a:ext>
                </a:extLst>
              </p:cNvPr>
              <p:cNvSpPr>
                <a:spLocks noChangeShapeType="1"/>
              </p:cNvSpPr>
              <p:nvPr/>
            </p:nvSpPr>
            <p:spPr bwMode="auto">
              <a:xfrm flipH="1">
                <a:off x="1668" y="2831"/>
                <a:ext cx="205" cy="205"/>
              </a:xfrm>
              <a:prstGeom prst="line">
                <a:avLst/>
              </a:prstGeom>
              <a:noFill/>
              <a:ln w="7938" cap="flat">
                <a:solidFill>
                  <a:srgbClr val="50E6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113" name="Oval 319">
                <a:extLst>
                  <a:ext uri="{FF2B5EF4-FFF2-40B4-BE49-F238E27FC236}">
                    <a16:creationId xmlns:a16="http://schemas.microsoft.com/office/drawing/2014/main" id="{04D601B8-A31C-4C40-96F7-C430CAD36EA8}"/>
                  </a:ext>
                </a:extLst>
              </p:cNvPr>
              <p:cNvSpPr>
                <a:spLocks noChangeArrowheads="1"/>
              </p:cNvSpPr>
              <p:nvPr/>
            </p:nvSpPr>
            <p:spPr bwMode="auto">
              <a:xfrm>
                <a:off x="1858" y="3021"/>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14" name="Oval 320">
                <a:extLst>
                  <a:ext uri="{FF2B5EF4-FFF2-40B4-BE49-F238E27FC236}">
                    <a16:creationId xmlns:a16="http://schemas.microsoft.com/office/drawing/2014/main" id="{98AA89FA-1DEF-4EEE-8621-DEEF9F16BCF4}"/>
                  </a:ext>
                </a:extLst>
              </p:cNvPr>
              <p:cNvSpPr>
                <a:spLocks noChangeArrowheads="1"/>
              </p:cNvSpPr>
              <p:nvPr/>
            </p:nvSpPr>
            <p:spPr bwMode="auto">
              <a:xfrm>
                <a:off x="1653" y="3021"/>
                <a:ext cx="29" cy="2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15" name="Oval 321">
                <a:extLst>
                  <a:ext uri="{FF2B5EF4-FFF2-40B4-BE49-F238E27FC236}">
                    <a16:creationId xmlns:a16="http://schemas.microsoft.com/office/drawing/2014/main" id="{3B45B0C9-00E3-4B49-B622-9E46316047FF}"/>
                  </a:ext>
                </a:extLst>
              </p:cNvPr>
              <p:cNvSpPr>
                <a:spLocks noChangeArrowheads="1"/>
              </p:cNvSpPr>
              <p:nvPr/>
            </p:nvSpPr>
            <p:spPr bwMode="auto">
              <a:xfrm>
                <a:off x="1653" y="2816"/>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16" name="Oval 322">
                <a:extLst>
                  <a:ext uri="{FF2B5EF4-FFF2-40B4-BE49-F238E27FC236}">
                    <a16:creationId xmlns:a16="http://schemas.microsoft.com/office/drawing/2014/main" id="{D07A6BD0-C6D8-40B7-9156-797D418C0E2E}"/>
                  </a:ext>
                </a:extLst>
              </p:cNvPr>
              <p:cNvSpPr>
                <a:spLocks noChangeArrowheads="1"/>
              </p:cNvSpPr>
              <p:nvPr/>
            </p:nvSpPr>
            <p:spPr bwMode="auto">
              <a:xfrm>
                <a:off x="1858" y="2816"/>
                <a:ext cx="29" cy="2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17" name="Line 323">
                <a:extLst>
                  <a:ext uri="{FF2B5EF4-FFF2-40B4-BE49-F238E27FC236}">
                    <a16:creationId xmlns:a16="http://schemas.microsoft.com/office/drawing/2014/main" id="{D4AF5B59-AA8E-40CB-9929-530CDE058D47}"/>
                  </a:ext>
                </a:extLst>
              </p:cNvPr>
              <p:cNvSpPr>
                <a:spLocks noChangeShapeType="1"/>
              </p:cNvSpPr>
              <p:nvPr/>
            </p:nvSpPr>
            <p:spPr bwMode="auto">
              <a:xfrm>
                <a:off x="1629" y="2933"/>
                <a:ext cx="282" cy="0"/>
              </a:xfrm>
              <a:prstGeom prst="line">
                <a:avLst/>
              </a:prstGeom>
              <a:noFill/>
              <a:ln w="7938" cap="flat">
                <a:solidFill>
                  <a:srgbClr val="50E6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118" name="Oval 324">
                <a:extLst>
                  <a:ext uri="{FF2B5EF4-FFF2-40B4-BE49-F238E27FC236}">
                    <a16:creationId xmlns:a16="http://schemas.microsoft.com/office/drawing/2014/main" id="{043D9D78-8D78-481F-8965-AF66253A31E0}"/>
                  </a:ext>
                </a:extLst>
              </p:cNvPr>
              <p:cNvSpPr>
                <a:spLocks noChangeArrowheads="1"/>
              </p:cNvSpPr>
              <p:nvPr/>
            </p:nvSpPr>
            <p:spPr bwMode="auto">
              <a:xfrm>
                <a:off x="1897" y="2919"/>
                <a:ext cx="29" cy="29"/>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19" name="Oval 325">
                <a:extLst>
                  <a:ext uri="{FF2B5EF4-FFF2-40B4-BE49-F238E27FC236}">
                    <a16:creationId xmlns:a16="http://schemas.microsoft.com/office/drawing/2014/main" id="{21963144-99B2-4DD7-969B-B63F2FC93A6F}"/>
                  </a:ext>
                </a:extLst>
              </p:cNvPr>
              <p:cNvSpPr>
                <a:spLocks noChangeArrowheads="1"/>
              </p:cNvSpPr>
              <p:nvPr/>
            </p:nvSpPr>
            <p:spPr bwMode="auto">
              <a:xfrm>
                <a:off x="1614" y="2919"/>
                <a:ext cx="29" cy="29"/>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20" name="Oval 326">
                <a:extLst>
                  <a:ext uri="{FF2B5EF4-FFF2-40B4-BE49-F238E27FC236}">
                    <a16:creationId xmlns:a16="http://schemas.microsoft.com/office/drawing/2014/main" id="{4ED08997-98C1-4ADA-B19F-5C78F438348F}"/>
                  </a:ext>
                </a:extLst>
              </p:cNvPr>
              <p:cNvSpPr>
                <a:spLocks noChangeArrowheads="1"/>
              </p:cNvSpPr>
              <p:nvPr/>
            </p:nvSpPr>
            <p:spPr bwMode="auto">
              <a:xfrm>
                <a:off x="1755" y="2777"/>
                <a:ext cx="30" cy="29"/>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21" name="Oval 327">
                <a:extLst>
                  <a:ext uri="{FF2B5EF4-FFF2-40B4-BE49-F238E27FC236}">
                    <a16:creationId xmlns:a16="http://schemas.microsoft.com/office/drawing/2014/main" id="{45DA1EA3-B097-4308-97EE-DEC79415869C}"/>
                  </a:ext>
                </a:extLst>
              </p:cNvPr>
              <p:cNvSpPr>
                <a:spLocks noChangeArrowheads="1"/>
              </p:cNvSpPr>
              <p:nvPr/>
            </p:nvSpPr>
            <p:spPr bwMode="auto">
              <a:xfrm>
                <a:off x="1755" y="3060"/>
                <a:ext cx="30" cy="29"/>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22" name="Oval 328">
                <a:extLst>
                  <a:ext uri="{FF2B5EF4-FFF2-40B4-BE49-F238E27FC236}">
                    <a16:creationId xmlns:a16="http://schemas.microsoft.com/office/drawing/2014/main" id="{777A8833-1B0F-4340-BA8E-2833498BF307}"/>
                  </a:ext>
                </a:extLst>
              </p:cNvPr>
              <p:cNvSpPr>
                <a:spLocks noChangeArrowheads="1"/>
              </p:cNvSpPr>
              <p:nvPr/>
            </p:nvSpPr>
            <p:spPr bwMode="auto">
              <a:xfrm>
                <a:off x="1741" y="2904"/>
                <a:ext cx="58" cy="58"/>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grpSp>
        <p:grpSp>
          <p:nvGrpSpPr>
            <p:cNvPr id="87" name="Group 105">
              <a:extLst>
                <a:ext uri="{FF2B5EF4-FFF2-40B4-BE49-F238E27FC236}">
                  <a16:creationId xmlns:a16="http://schemas.microsoft.com/office/drawing/2014/main" id="{97D0762F-9C9C-421C-8396-5699B6A43F5E}"/>
                </a:ext>
              </a:extLst>
            </p:cNvPr>
            <p:cNvGrpSpPr>
              <a:grpSpLocks noChangeAspect="1"/>
            </p:cNvGrpSpPr>
            <p:nvPr/>
          </p:nvGrpSpPr>
          <p:grpSpPr bwMode="auto">
            <a:xfrm>
              <a:off x="5824726" y="4871422"/>
              <a:ext cx="544830" cy="544830"/>
              <a:chOff x="2208" y="2781"/>
              <a:chExt cx="312" cy="312"/>
            </a:xfrm>
          </p:grpSpPr>
          <p:sp>
            <p:nvSpPr>
              <p:cNvPr id="92" name="AutoShape 104">
                <a:extLst>
                  <a:ext uri="{FF2B5EF4-FFF2-40B4-BE49-F238E27FC236}">
                    <a16:creationId xmlns:a16="http://schemas.microsoft.com/office/drawing/2014/main" id="{75FB7D41-4172-41D2-A334-9C58FBA1E2B9}"/>
                  </a:ext>
                </a:extLst>
              </p:cNvPr>
              <p:cNvSpPr>
                <a:spLocks noChangeAspect="1" noChangeArrowheads="1" noTextEdit="1"/>
              </p:cNvSpPr>
              <p:nvPr/>
            </p:nvSpPr>
            <p:spPr bwMode="auto">
              <a:xfrm>
                <a:off x="2208" y="2781"/>
                <a:ext cx="31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93" name="Rectangle 106">
                <a:extLst>
                  <a:ext uri="{FF2B5EF4-FFF2-40B4-BE49-F238E27FC236}">
                    <a16:creationId xmlns:a16="http://schemas.microsoft.com/office/drawing/2014/main" id="{60B32171-6BAB-4B33-8C45-475F51D48F50}"/>
                  </a:ext>
                </a:extLst>
              </p:cNvPr>
              <p:cNvSpPr>
                <a:spLocks noChangeArrowheads="1"/>
              </p:cNvSpPr>
              <p:nvPr/>
            </p:nvSpPr>
            <p:spPr bwMode="auto">
              <a:xfrm>
                <a:off x="2208" y="2781"/>
                <a:ext cx="312" cy="3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94" name="Rectangle 107">
                <a:extLst>
                  <a:ext uri="{FF2B5EF4-FFF2-40B4-BE49-F238E27FC236}">
                    <a16:creationId xmlns:a16="http://schemas.microsoft.com/office/drawing/2014/main" id="{E6198F32-C6CD-4273-B193-86DC2846BA7A}"/>
                  </a:ext>
                </a:extLst>
              </p:cNvPr>
              <p:cNvSpPr>
                <a:spLocks noChangeArrowheads="1"/>
              </p:cNvSpPr>
              <p:nvPr/>
            </p:nvSpPr>
            <p:spPr bwMode="auto">
              <a:xfrm>
                <a:off x="2208" y="2791"/>
                <a:ext cx="312" cy="58"/>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95" name="Rectangle 108">
                <a:extLst>
                  <a:ext uri="{FF2B5EF4-FFF2-40B4-BE49-F238E27FC236}">
                    <a16:creationId xmlns:a16="http://schemas.microsoft.com/office/drawing/2014/main" id="{35CF175B-F3CD-4CE3-B068-3B4F66CED30F}"/>
                  </a:ext>
                </a:extLst>
              </p:cNvPr>
              <p:cNvSpPr>
                <a:spLocks noChangeArrowheads="1"/>
              </p:cNvSpPr>
              <p:nvPr/>
            </p:nvSpPr>
            <p:spPr bwMode="auto">
              <a:xfrm>
                <a:off x="2208" y="2869"/>
                <a:ext cx="312" cy="58"/>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96" name="Rectangle 109">
                <a:extLst>
                  <a:ext uri="{FF2B5EF4-FFF2-40B4-BE49-F238E27FC236}">
                    <a16:creationId xmlns:a16="http://schemas.microsoft.com/office/drawing/2014/main" id="{F0849859-AEE1-4EEB-A458-F8BED108DA50}"/>
                  </a:ext>
                </a:extLst>
              </p:cNvPr>
              <p:cNvSpPr>
                <a:spLocks noChangeArrowheads="1"/>
              </p:cNvSpPr>
              <p:nvPr/>
            </p:nvSpPr>
            <p:spPr bwMode="auto">
              <a:xfrm>
                <a:off x="2208" y="2947"/>
                <a:ext cx="312" cy="58"/>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97" name="Rectangle 110">
                <a:extLst>
                  <a:ext uri="{FF2B5EF4-FFF2-40B4-BE49-F238E27FC236}">
                    <a16:creationId xmlns:a16="http://schemas.microsoft.com/office/drawing/2014/main" id="{6357E55D-A2A0-4DC0-B1B0-83D12DB0F87B}"/>
                  </a:ext>
                </a:extLst>
              </p:cNvPr>
              <p:cNvSpPr>
                <a:spLocks noChangeArrowheads="1"/>
              </p:cNvSpPr>
              <p:nvPr/>
            </p:nvSpPr>
            <p:spPr bwMode="auto">
              <a:xfrm>
                <a:off x="2208" y="3025"/>
                <a:ext cx="312" cy="58"/>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98" name="Oval 111">
                <a:extLst>
                  <a:ext uri="{FF2B5EF4-FFF2-40B4-BE49-F238E27FC236}">
                    <a16:creationId xmlns:a16="http://schemas.microsoft.com/office/drawing/2014/main" id="{FF7EBE52-B630-43E8-A744-174A7B3DBC32}"/>
                  </a:ext>
                </a:extLst>
              </p:cNvPr>
              <p:cNvSpPr>
                <a:spLocks noChangeArrowheads="1"/>
              </p:cNvSpPr>
              <p:nvPr/>
            </p:nvSpPr>
            <p:spPr bwMode="auto">
              <a:xfrm>
                <a:off x="2227" y="3040"/>
                <a:ext cx="30" cy="2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99" name="Oval 112">
                <a:extLst>
                  <a:ext uri="{FF2B5EF4-FFF2-40B4-BE49-F238E27FC236}">
                    <a16:creationId xmlns:a16="http://schemas.microsoft.com/office/drawing/2014/main" id="{0FB91750-A1FE-46C5-9C04-E7B802BE16B8}"/>
                  </a:ext>
                </a:extLst>
              </p:cNvPr>
              <p:cNvSpPr>
                <a:spLocks noChangeArrowheads="1"/>
              </p:cNvSpPr>
              <p:nvPr/>
            </p:nvSpPr>
            <p:spPr bwMode="auto">
              <a:xfrm>
                <a:off x="2271" y="3040"/>
                <a:ext cx="30" cy="2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00" name="Oval 113">
                <a:extLst>
                  <a:ext uri="{FF2B5EF4-FFF2-40B4-BE49-F238E27FC236}">
                    <a16:creationId xmlns:a16="http://schemas.microsoft.com/office/drawing/2014/main" id="{943D1F15-391E-4EFF-B233-CA8BF3549D30}"/>
                  </a:ext>
                </a:extLst>
              </p:cNvPr>
              <p:cNvSpPr>
                <a:spLocks noChangeArrowheads="1"/>
              </p:cNvSpPr>
              <p:nvPr/>
            </p:nvSpPr>
            <p:spPr bwMode="auto">
              <a:xfrm>
                <a:off x="2315" y="3040"/>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01" name="Oval 114">
                <a:extLst>
                  <a:ext uri="{FF2B5EF4-FFF2-40B4-BE49-F238E27FC236}">
                    <a16:creationId xmlns:a16="http://schemas.microsoft.com/office/drawing/2014/main" id="{BAE4F3CB-A112-4537-B3DD-0453484BA254}"/>
                  </a:ext>
                </a:extLst>
              </p:cNvPr>
              <p:cNvSpPr>
                <a:spLocks noChangeArrowheads="1"/>
              </p:cNvSpPr>
              <p:nvPr/>
            </p:nvSpPr>
            <p:spPr bwMode="auto">
              <a:xfrm>
                <a:off x="2227" y="2961"/>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02" name="Oval 115">
                <a:extLst>
                  <a:ext uri="{FF2B5EF4-FFF2-40B4-BE49-F238E27FC236}">
                    <a16:creationId xmlns:a16="http://schemas.microsoft.com/office/drawing/2014/main" id="{673960BA-01EA-4D6E-86F1-8218D280513A}"/>
                  </a:ext>
                </a:extLst>
              </p:cNvPr>
              <p:cNvSpPr>
                <a:spLocks noChangeArrowheads="1"/>
              </p:cNvSpPr>
              <p:nvPr/>
            </p:nvSpPr>
            <p:spPr bwMode="auto">
              <a:xfrm>
                <a:off x="2271" y="2961"/>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03" name="Oval 116">
                <a:extLst>
                  <a:ext uri="{FF2B5EF4-FFF2-40B4-BE49-F238E27FC236}">
                    <a16:creationId xmlns:a16="http://schemas.microsoft.com/office/drawing/2014/main" id="{44A867A4-13D6-441B-A1FF-3D07F3294B20}"/>
                  </a:ext>
                </a:extLst>
              </p:cNvPr>
              <p:cNvSpPr>
                <a:spLocks noChangeArrowheads="1"/>
              </p:cNvSpPr>
              <p:nvPr/>
            </p:nvSpPr>
            <p:spPr bwMode="auto">
              <a:xfrm>
                <a:off x="2315" y="2961"/>
                <a:ext cx="29" cy="3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04" name="Oval 117">
                <a:extLst>
                  <a:ext uri="{FF2B5EF4-FFF2-40B4-BE49-F238E27FC236}">
                    <a16:creationId xmlns:a16="http://schemas.microsoft.com/office/drawing/2014/main" id="{6E1C4A7B-FC5D-409F-9338-4D337FCFC5D3}"/>
                  </a:ext>
                </a:extLst>
              </p:cNvPr>
              <p:cNvSpPr>
                <a:spLocks noChangeArrowheads="1"/>
              </p:cNvSpPr>
              <p:nvPr/>
            </p:nvSpPr>
            <p:spPr bwMode="auto">
              <a:xfrm>
                <a:off x="2227" y="2883"/>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05" name="Oval 118">
                <a:extLst>
                  <a:ext uri="{FF2B5EF4-FFF2-40B4-BE49-F238E27FC236}">
                    <a16:creationId xmlns:a16="http://schemas.microsoft.com/office/drawing/2014/main" id="{EFFE286B-A75C-4CC1-A41E-4E799BFEF515}"/>
                  </a:ext>
                </a:extLst>
              </p:cNvPr>
              <p:cNvSpPr>
                <a:spLocks noChangeArrowheads="1"/>
              </p:cNvSpPr>
              <p:nvPr/>
            </p:nvSpPr>
            <p:spPr bwMode="auto">
              <a:xfrm>
                <a:off x="2271" y="2883"/>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06" name="Oval 119">
                <a:extLst>
                  <a:ext uri="{FF2B5EF4-FFF2-40B4-BE49-F238E27FC236}">
                    <a16:creationId xmlns:a16="http://schemas.microsoft.com/office/drawing/2014/main" id="{A1F43865-1ADF-4BD5-B2F7-8C9186917461}"/>
                  </a:ext>
                </a:extLst>
              </p:cNvPr>
              <p:cNvSpPr>
                <a:spLocks noChangeArrowheads="1"/>
              </p:cNvSpPr>
              <p:nvPr/>
            </p:nvSpPr>
            <p:spPr bwMode="auto">
              <a:xfrm>
                <a:off x="2315" y="2883"/>
                <a:ext cx="29" cy="3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07" name="Oval 120">
                <a:extLst>
                  <a:ext uri="{FF2B5EF4-FFF2-40B4-BE49-F238E27FC236}">
                    <a16:creationId xmlns:a16="http://schemas.microsoft.com/office/drawing/2014/main" id="{90C27D65-2CA8-4B67-A3FD-DC9272DE03A5}"/>
                  </a:ext>
                </a:extLst>
              </p:cNvPr>
              <p:cNvSpPr>
                <a:spLocks noChangeArrowheads="1"/>
              </p:cNvSpPr>
              <p:nvPr/>
            </p:nvSpPr>
            <p:spPr bwMode="auto">
              <a:xfrm>
                <a:off x="2227" y="2805"/>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08" name="Oval 121">
                <a:extLst>
                  <a:ext uri="{FF2B5EF4-FFF2-40B4-BE49-F238E27FC236}">
                    <a16:creationId xmlns:a16="http://schemas.microsoft.com/office/drawing/2014/main" id="{B5DE81B6-7F86-4530-AA17-C2443B756FB2}"/>
                  </a:ext>
                </a:extLst>
              </p:cNvPr>
              <p:cNvSpPr>
                <a:spLocks noChangeArrowheads="1"/>
              </p:cNvSpPr>
              <p:nvPr/>
            </p:nvSpPr>
            <p:spPr bwMode="auto">
              <a:xfrm>
                <a:off x="2271" y="2805"/>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09" name="Oval 122">
                <a:extLst>
                  <a:ext uri="{FF2B5EF4-FFF2-40B4-BE49-F238E27FC236}">
                    <a16:creationId xmlns:a16="http://schemas.microsoft.com/office/drawing/2014/main" id="{DB713DA3-9B61-4BE2-941F-1A98FDA272AA}"/>
                  </a:ext>
                </a:extLst>
              </p:cNvPr>
              <p:cNvSpPr>
                <a:spLocks noChangeArrowheads="1"/>
              </p:cNvSpPr>
              <p:nvPr/>
            </p:nvSpPr>
            <p:spPr bwMode="auto">
              <a:xfrm>
                <a:off x="2315" y="2805"/>
                <a:ext cx="29" cy="3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grpSp>
        <p:grpSp>
          <p:nvGrpSpPr>
            <p:cNvPr id="88" name="Group 87">
              <a:extLst>
                <a:ext uri="{FF2B5EF4-FFF2-40B4-BE49-F238E27FC236}">
                  <a16:creationId xmlns:a16="http://schemas.microsoft.com/office/drawing/2014/main" id="{841C6226-3EC8-4935-AADE-F3178FC7FE21}"/>
                </a:ext>
              </a:extLst>
            </p:cNvPr>
            <p:cNvGrpSpPr/>
            <p:nvPr/>
          </p:nvGrpSpPr>
          <p:grpSpPr>
            <a:xfrm>
              <a:off x="8346143" y="4866391"/>
              <a:ext cx="1223728" cy="554892"/>
              <a:chOff x="5514571" y="2482351"/>
              <a:chExt cx="1223728" cy="554892"/>
            </a:xfrm>
          </p:grpSpPr>
          <p:sp>
            <p:nvSpPr>
              <p:cNvPr id="89" name="Freeform 74">
                <a:extLst>
                  <a:ext uri="{FF2B5EF4-FFF2-40B4-BE49-F238E27FC236}">
                    <a16:creationId xmlns:a16="http://schemas.microsoft.com/office/drawing/2014/main" id="{37D5B31A-943B-4EA8-9134-0CE301D87E8D}"/>
                  </a:ext>
                </a:extLst>
              </p:cNvPr>
              <p:cNvSpPr>
                <a:spLocks/>
              </p:cNvSpPr>
              <p:nvPr/>
            </p:nvSpPr>
            <p:spPr bwMode="auto">
              <a:xfrm>
                <a:off x="6219365" y="2482351"/>
                <a:ext cx="518934" cy="318714"/>
              </a:xfrm>
              <a:custGeom>
                <a:avLst/>
                <a:gdLst>
                  <a:gd name="T0" fmla="*/ 985 w 1109"/>
                  <a:gd name="T1" fmla="*/ 426 h 682"/>
                  <a:gd name="T2" fmla="*/ 982 w 1109"/>
                  <a:gd name="T3" fmla="*/ 426 h 682"/>
                  <a:gd name="T4" fmla="*/ 999 w 1109"/>
                  <a:gd name="T5" fmla="*/ 341 h 682"/>
                  <a:gd name="T6" fmla="*/ 777 w 1109"/>
                  <a:gd name="T7" fmla="*/ 113 h 682"/>
                  <a:gd name="T8" fmla="*/ 703 w 1109"/>
                  <a:gd name="T9" fmla="*/ 127 h 682"/>
                  <a:gd name="T10" fmla="*/ 444 w 1109"/>
                  <a:gd name="T11" fmla="*/ 0 h 682"/>
                  <a:gd name="T12" fmla="*/ 111 w 1109"/>
                  <a:gd name="T13" fmla="*/ 341 h 682"/>
                  <a:gd name="T14" fmla="*/ 122 w 1109"/>
                  <a:gd name="T15" fmla="*/ 426 h 682"/>
                  <a:gd name="T16" fmla="*/ 0 w 1109"/>
                  <a:gd name="T17" fmla="*/ 554 h 682"/>
                  <a:gd name="T18" fmla="*/ 125 w 1109"/>
                  <a:gd name="T19" fmla="*/ 682 h 682"/>
                  <a:gd name="T20" fmla="*/ 985 w 1109"/>
                  <a:gd name="T21" fmla="*/ 682 h 682"/>
                  <a:gd name="T22" fmla="*/ 1109 w 1109"/>
                  <a:gd name="T23" fmla="*/ 554 h 682"/>
                  <a:gd name="T24" fmla="*/ 985 w 1109"/>
                  <a:gd name="T25" fmla="*/ 426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9" h="682">
                    <a:moveTo>
                      <a:pt x="985" y="426"/>
                    </a:moveTo>
                    <a:cubicBezTo>
                      <a:pt x="982" y="426"/>
                      <a:pt x="982" y="426"/>
                      <a:pt x="982" y="426"/>
                    </a:cubicBezTo>
                    <a:cubicBezTo>
                      <a:pt x="993" y="400"/>
                      <a:pt x="999" y="371"/>
                      <a:pt x="999" y="341"/>
                    </a:cubicBezTo>
                    <a:cubicBezTo>
                      <a:pt x="999" y="215"/>
                      <a:pt x="899" y="113"/>
                      <a:pt x="777" y="113"/>
                    </a:cubicBezTo>
                    <a:cubicBezTo>
                      <a:pt x="751" y="113"/>
                      <a:pt x="726" y="118"/>
                      <a:pt x="703" y="127"/>
                    </a:cubicBezTo>
                    <a:cubicBezTo>
                      <a:pt x="642" y="49"/>
                      <a:pt x="548" y="0"/>
                      <a:pt x="444" y="0"/>
                    </a:cubicBezTo>
                    <a:cubicBezTo>
                      <a:pt x="260" y="0"/>
                      <a:pt x="111" y="152"/>
                      <a:pt x="111" y="341"/>
                    </a:cubicBezTo>
                    <a:cubicBezTo>
                      <a:pt x="111" y="370"/>
                      <a:pt x="115" y="399"/>
                      <a:pt x="122" y="426"/>
                    </a:cubicBezTo>
                    <a:cubicBezTo>
                      <a:pt x="54" y="428"/>
                      <a:pt x="0" y="484"/>
                      <a:pt x="0" y="554"/>
                    </a:cubicBezTo>
                    <a:cubicBezTo>
                      <a:pt x="0" y="625"/>
                      <a:pt x="56" y="682"/>
                      <a:pt x="125" y="682"/>
                    </a:cubicBezTo>
                    <a:cubicBezTo>
                      <a:pt x="985" y="682"/>
                      <a:pt x="985" y="682"/>
                      <a:pt x="985" y="682"/>
                    </a:cubicBezTo>
                    <a:cubicBezTo>
                      <a:pt x="1054" y="682"/>
                      <a:pt x="1109" y="625"/>
                      <a:pt x="1109" y="554"/>
                    </a:cubicBezTo>
                    <a:cubicBezTo>
                      <a:pt x="1109" y="483"/>
                      <a:pt x="1054" y="426"/>
                      <a:pt x="985" y="42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z="800"/>
              </a:p>
            </p:txBody>
          </p:sp>
          <p:sp>
            <p:nvSpPr>
              <p:cNvPr id="90" name="Freeform 74">
                <a:extLst>
                  <a:ext uri="{FF2B5EF4-FFF2-40B4-BE49-F238E27FC236}">
                    <a16:creationId xmlns:a16="http://schemas.microsoft.com/office/drawing/2014/main" id="{FDB2FD49-9E70-4D1D-A6FC-318E0A23F627}"/>
                  </a:ext>
                </a:extLst>
              </p:cNvPr>
              <p:cNvSpPr>
                <a:spLocks/>
              </p:cNvSpPr>
              <p:nvPr/>
            </p:nvSpPr>
            <p:spPr bwMode="auto">
              <a:xfrm>
                <a:off x="5514571" y="2482351"/>
                <a:ext cx="518934" cy="318714"/>
              </a:xfrm>
              <a:custGeom>
                <a:avLst/>
                <a:gdLst>
                  <a:gd name="T0" fmla="*/ 985 w 1109"/>
                  <a:gd name="T1" fmla="*/ 426 h 682"/>
                  <a:gd name="T2" fmla="*/ 982 w 1109"/>
                  <a:gd name="T3" fmla="*/ 426 h 682"/>
                  <a:gd name="T4" fmla="*/ 999 w 1109"/>
                  <a:gd name="T5" fmla="*/ 341 h 682"/>
                  <a:gd name="T6" fmla="*/ 777 w 1109"/>
                  <a:gd name="T7" fmla="*/ 113 h 682"/>
                  <a:gd name="T8" fmla="*/ 703 w 1109"/>
                  <a:gd name="T9" fmla="*/ 127 h 682"/>
                  <a:gd name="T10" fmla="*/ 444 w 1109"/>
                  <a:gd name="T11" fmla="*/ 0 h 682"/>
                  <a:gd name="T12" fmla="*/ 111 w 1109"/>
                  <a:gd name="T13" fmla="*/ 341 h 682"/>
                  <a:gd name="T14" fmla="*/ 122 w 1109"/>
                  <a:gd name="T15" fmla="*/ 426 h 682"/>
                  <a:gd name="T16" fmla="*/ 0 w 1109"/>
                  <a:gd name="T17" fmla="*/ 554 h 682"/>
                  <a:gd name="T18" fmla="*/ 125 w 1109"/>
                  <a:gd name="T19" fmla="*/ 682 h 682"/>
                  <a:gd name="T20" fmla="*/ 985 w 1109"/>
                  <a:gd name="T21" fmla="*/ 682 h 682"/>
                  <a:gd name="T22" fmla="*/ 1109 w 1109"/>
                  <a:gd name="T23" fmla="*/ 554 h 682"/>
                  <a:gd name="T24" fmla="*/ 985 w 1109"/>
                  <a:gd name="T25" fmla="*/ 426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9" h="682">
                    <a:moveTo>
                      <a:pt x="985" y="426"/>
                    </a:moveTo>
                    <a:cubicBezTo>
                      <a:pt x="982" y="426"/>
                      <a:pt x="982" y="426"/>
                      <a:pt x="982" y="426"/>
                    </a:cubicBezTo>
                    <a:cubicBezTo>
                      <a:pt x="993" y="400"/>
                      <a:pt x="999" y="371"/>
                      <a:pt x="999" y="341"/>
                    </a:cubicBezTo>
                    <a:cubicBezTo>
                      <a:pt x="999" y="215"/>
                      <a:pt x="899" y="113"/>
                      <a:pt x="777" y="113"/>
                    </a:cubicBezTo>
                    <a:cubicBezTo>
                      <a:pt x="751" y="113"/>
                      <a:pt x="726" y="118"/>
                      <a:pt x="703" y="127"/>
                    </a:cubicBezTo>
                    <a:cubicBezTo>
                      <a:pt x="642" y="49"/>
                      <a:pt x="548" y="0"/>
                      <a:pt x="444" y="0"/>
                    </a:cubicBezTo>
                    <a:cubicBezTo>
                      <a:pt x="260" y="0"/>
                      <a:pt x="111" y="152"/>
                      <a:pt x="111" y="341"/>
                    </a:cubicBezTo>
                    <a:cubicBezTo>
                      <a:pt x="111" y="370"/>
                      <a:pt x="115" y="399"/>
                      <a:pt x="122" y="426"/>
                    </a:cubicBezTo>
                    <a:cubicBezTo>
                      <a:pt x="54" y="428"/>
                      <a:pt x="0" y="484"/>
                      <a:pt x="0" y="554"/>
                    </a:cubicBezTo>
                    <a:cubicBezTo>
                      <a:pt x="0" y="625"/>
                      <a:pt x="56" y="682"/>
                      <a:pt x="125" y="682"/>
                    </a:cubicBezTo>
                    <a:cubicBezTo>
                      <a:pt x="985" y="682"/>
                      <a:pt x="985" y="682"/>
                      <a:pt x="985" y="682"/>
                    </a:cubicBezTo>
                    <a:cubicBezTo>
                      <a:pt x="1054" y="682"/>
                      <a:pt x="1109" y="625"/>
                      <a:pt x="1109" y="554"/>
                    </a:cubicBezTo>
                    <a:cubicBezTo>
                      <a:pt x="1109" y="483"/>
                      <a:pt x="1054" y="426"/>
                      <a:pt x="985" y="42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z="800"/>
              </a:p>
            </p:txBody>
          </p:sp>
          <p:sp>
            <p:nvSpPr>
              <p:cNvPr id="91" name="Freeform 74">
                <a:extLst>
                  <a:ext uri="{FF2B5EF4-FFF2-40B4-BE49-F238E27FC236}">
                    <a16:creationId xmlns:a16="http://schemas.microsoft.com/office/drawing/2014/main" id="{CF179A0C-1F74-47AE-BB64-DD7238A3C15A}"/>
                  </a:ext>
                </a:extLst>
              </p:cNvPr>
              <p:cNvSpPr>
                <a:spLocks/>
              </p:cNvSpPr>
              <p:nvPr/>
            </p:nvSpPr>
            <p:spPr bwMode="auto">
              <a:xfrm>
                <a:off x="5717554" y="2572380"/>
                <a:ext cx="756892" cy="464863"/>
              </a:xfrm>
              <a:custGeom>
                <a:avLst/>
                <a:gdLst>
                  <a:gd name="T0" fmla="*/ 985 w 1109"/>
                  <a:gd name="T1" fmla="*/ 426 h 682"/>
                  <a:gd name="T2" fmla="*/ 982 w 1109"/>
                  <a:gd name="T3" fmla="*/ 426 h 682"/>
                  <a:gd name="T4" fmla="*/ 999 w 1109"/>
                  <a:gd name="T5" fmla="*/ 341 h 682"/>
                  <a:gd name="T6" fmla="*/ 777 w 1109"/>
                  <a:gd name="T7" fmla="*/ 113 h 682"/>
                  <a:gd name="T8" fmla="*/ 703 w 1109"/>
                  <a:gd name="T9" fmla="*/ 127 h 682"/>
                  <a:gd name="T10" fmla="*/ 444 w 1109"/>
                  <a:gd name="T11" fmla="*/ 0 h 682"/>
                  <a:gd name="T12" fmla="*/ 111 w 1109"/>
                  <a:gd name="T13" fmla="*/ 341 h 682"/>
                  <a:gd name="T14" fmla="*/ 122 w 1109"/>
                  <a:gd name="T15" fmla="*/ 426 h 682"/>
                  <a:gd name="T16" fmla="*/ 0 w 1109"/>
                  <a:gd name="T17" fmla="*/ 554 h 682"/>
                  <a:gd name="T18" fmla="*/ 125 w 1109"/>
                  <a:gd name="T19" fmla="*/ 682 h 682"/>
                  <a:gd name="T20" fmla="*/ 985 w 1109"/>
                  <a:gd name="T21" fmla="*/ 682 h 682"/>
                  <a:gd name="T22" fmla="*/ 1109 w 1109"/>
                  <a:gd name="T23" fmla="*/ 554 h 682"/>
                  <a:gd name="T24" fmla="*/ 985 w 1109"/>
                  <a:gd name="T25" fmla="*/ 426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9" h="682">
                    <a:moveTo>
                      <a:pt x="985" y="426"/>
                    </a:moveTo>
                    <a:cubicBezTo>
                      <a:pt x="982" y="426"/>
                      <a:pt x="982" y="426"/>
                      <a:pt x="982" y="426"/>
                    </a:cubicBezTo>
                    <a:cubicBezTo>
                      <a:pt x="993" y="400"/>
                      <a:pt x="999" y="371"/>
                      <a:pt x="999" y="341"/>
                    </a:cubicBezTo>
                    <a:cubicBezTo>
                      <a:pt x="999" y="215"/>
                      <a:pt x="899" y="113"/>
                      <a:pt x="777" y="113"/>
                    </a:cubicBezTo>
                    <a:cubicBezTo>
                      <a:pt x="751" y="113"/>
                      <a:pt x="726" y="118"/>
                      <a:pt x="703" y="127"/>
                    </a:cubicBezTo>
                    <a:cubicBezTo>
                      <a:pt x="642" y="49"/>
                      <a:pt x="548" y="0"/>
                      <a:pt x="444" y="0"/>
                    </a:cubicBezTo>
                    <a:cubicBezTo>
                      <a:pt x="260" y="0"/>
                      <a:pt x="111" y="152"/>
                      <a:pt x="111" y="341"/>
                    </a:cubicBezTo>
                    <a:cubicBezTo>
                      <a:pt x="111" y="370"/>
                      <a:pt x="115" y="399"/>
                      <a:pt x="122" y="426"/>
                    </a:cubicBezTo>
                    <a:cubicBezTo>
                      <a:pt x="54" y="428"/>
                      <a:pt x="0" y="484"/>
                      <a:pt x="0" y="554"/>
                    </a:cubicBezTo>
                    <a:cubicBezTo>
                      <a:pt x="0" y="625"/>
                      <a:pt x="56" y="682"/>
                      <a:pt x="125" y="682"/>
                    </a:cubicBezTo>
                    <a:cubicBezTo>
                      <a:pt x="985" y="682"/>
                      <a:pt x="985" y="682"/>
                      <a:pt x="985" y="682"/>
                    </a:cubicBezTo>
                    <a:cubicBezTo>
                      <a:pt x="1054" y="682"/>
                      <a:pt x="1109" y="625"/>
                      <a:pt x="1109" y="554"/>
                    </a:cubicBezTo>
                    <a:cubicBezTo>
                      <a:pt x="1109" y="483"/>
                      <a:pt x="1054" y="426"/>
                      <a:pt x="985" y="426"/>
                    </a:cubicBez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grpSp>
      </p:grpSp>
      <p:sp>
        <p:nvSpPr>
          <p:cNvPr id="126" name="Rectangle 125">
            <a:extLst>
              <a:ext uri="{FF2B5EF4-FFF2-40B4-BE49-F238E27FC236}">
                <a16:creationId xmlns:a16="http://schemas.microsoft.com/office/drawing/2014/main" id="{456E9886-1162-40D9-9DE2-9B8E4626E2EC}"/>
              </a:ext>
            </a:extLst>
          </p:cNvPr>
          <p:cNvSpPr/>
          <p:nvPr/>
        </p:nvSpPr>
        <p:spPr bwMode="auto">
          <a:xfrm>
            <a:off x="9773947" y="4260204"/>
            <a:ext cx="1186260" cy="276999"/>
          </a:xfrm>
          <a:prstGeom prst="rect">
            <a:avLst/>
          </a:prstGeom>
          <a:ln w="12700" cap="flat" cmpd="sng" algn="ctr">
            <a:solidFill>
              <a:schemeClr val="tx1"/>
            </a:solidFill>
            <a:prstDash val="dash"/>
            <a:miter lim="800000"/>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en-GB" sz="1200"/>
              <a:t>Sensitive (PII)</a:t>
            </a:r>
          </a:p>
        </p:txBody>
      </p:sp>
      <p:cxnSp>
        <p:nvCxnSpPr>
          <p:cNvPr id="5" name="Connector: Elbow 4">
            <a:extLst>
              <a:ext uri="{FF2B5EF4-FFF2-40B4-BE49-F238E27FC236}">
                <a16:creationId xmlns:a16="http://schemas.microsoft.com/office/drawing/2014/main" id="{B67F0038-F77C-452F-8FF8-BDF653B9BC83}"/>
              </a:ext>
            </a:extLst>
          </p:cNvPr>
          <p:cNvCxnSpPr>
            <a:stCxn id="56" idx="0"/>
            <a:endCxn id="3" idx="0"/>
          </p:cNvCxnSpPr>
          <p:nvPr/>
        </p:nvCxnSpPr>
        <p:spPr>
          <a:xfrm rot="5400000" flipH="1" flipV="1">
            <a:off x="10367077" y="4319579"/>
            <a:ext cx="12700" cy="1565531"/>
          </a:xfrm>
          <a:prstGeom prst="bentConnector3">
            <a:avLst>
              <a:gd name="adj1" fmla="val 1800000"/>
            </a:avLst>
          </a:prstGeom>
          <a:ln w="12700">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4CFDD9E-A1A6-4F37-A253-6AA51B65CD59}"/>
              </a:ext>
            </a:extLst>
          </p:cNvPr>
          <p:cNvCxnSpPr>
            <a:stCxn id="54" idx="0"/>
            <a:endCxn id="126" idx="2"/>
          </p:cNvCxnSpPr>
          <p:nvPr/>
        </p:nvCxnSpPr>
        <p:spPr>
          <a:xfrm flipV="1">
            <a:off x="10367077" y="4537203"/>
            <a:ext cx="0" cy="565141"/>
          </a:xfrm>
          <a:prstGeom prst="straightConnector1">
            <a:avLst/>
          </a:prstGeom>
          <a:ln w="12700">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7F76DFE-F1EB-4FEA-9AB6-EB138334C7B8}"/>
              </a:ext>
            </a:extLst>
          </p:cNvPr>
          <p:cNvCxnSpPr>
            <a:cxnSpLocks/>
            <a:endCxn id="126" idx="0"/>
          </p:cNvCxnSpPr>
          <p:nvPr/>
        </p:nvCxnSpPr>
        <p:spPr>
          <a:xfrm>
            <a:off x="10367077" y="3936765"/>
            <a:ext cx="0" cy="323439"/>
          </a:xfrm>
          <a:prstGeom prst="line">
            <a:avLst/>
          </a:prstGeom>
          <a:ln w="12700">
            <a:solidFill>
              <a:schemeClr val="tx1"/>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27" name="Freeform 182">
            <a:extLst>
              <a:ext uri="{FF2B5EF4-FFF2-40B4-BE49-F238E27FC236}">
                <a16:creationId xmlns:a16="http://schemas.microsoft.com/office/drawing/2014/main" id="{FF987B26-6126-2C41-AF88-E190480A5547}"/>
              </a:ext>
            </a:extLst>
          </p:cNvPr>
          <p:cNvSpPr/>
          <p:nvPr/>
        </p:nvSpPr>
        <p:spPr bwMode="auto">
          <a:xfrm>
            <a:off x="9916915" y="3287398"/>
            <a:ext cx="881171" cy="685107"/>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82880" rIns="9144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dirty="0">
                <a:solidFill>
                  <a:schemeClr val="bg1"/>
                </a:solidFill>
                <a:ea typeface="Segoe UI" pitchFamily="34" charset="0"/>
                <a:cs typeface="Segoe UI" pitchFamily="34" charset="0"/>
              </a:rPr>
              <a:t>Customer data</a:t>
            </a:r>
          </a:p>
        </p:txBody>
      </p:sp>
    </p:spTree>
    <p:extLst>
      <p:ext uri="{BB962C8B-B14F-4D97-AF65-F5344CB8AC3E}">
        <p14:creationId xmlns:p14="http://schemas.microsoft.com/office/powerpoint/2010/main" val="9000582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883" y="446598"/>
            <a:ext cx="11029616" cy="729976"/>
          </a:xfrm>
        </p:spPr>
        <p:txBody>
          <a:bodyPr/>
          <a:lstStyle/>
          <a:p>
            <a:r>
              <a:rPr lang="en-US" dirty="0"/>
              <a:t>Types of rules used to implement policies</a:t>
            </a:r>
          </a:p>
        </p:txBody>
      </p:sp>
      <p:sp>
        <p:nvSpPr>
          <p:cNvPr id="3" name="Content Placeholder 2"/>
          <p:cNvSpPr>
            <a:spLocks noGrp="1"/>
          </p:cNvSpPr>
          <p:nvPr>
            <p:ph sz="quarter" idx="10"/>
          </p:nvPr>
        </p:nvSpPr>
        <p:spPr/>
        <p:txBody>
          <a:bodyPr>
            <a:normAutofit lnSpcReduction="10000"/>
          </a:bodyPr>
          <a:lstStyle/>
          <a:p>
            <a:r>
              <a:rPr lang="en-US" dirty="0"/>
              <a:t>Data integrity constraints </a:t>
            </a:r>
          </a:p>
          <a:p>
            <a:pPr lvl="1"/>
            <a:r>
              <a:rPr lang="en-US" dirty="0"/>
              <a:t>e.g. valid values, referential integrity</a:t>
            </a:r>
          </a:p>
          <a:p>
            <a:r>
              <a:rPr lang="en-US" dirty="0"/>
              <a:t>Data quality rules</a:t>
            </a:r>
          </a:p>
          <a:p>
            <a:pPr lvl="1"/>
            <a:r>
              <a:rPr lang="en-US" dirty="0"/>
              <a:t>Data standardization rules (e.g., a phone number: 800-123-1234)</a:t>
            </a:r>
          </a:p>
          <a:p>
            <a:pPr lvl="1"/>
            <a:r>
              <a:rPr lang="en-US" dirty="0"/>
              <a:t>Data cleansing rules</a:t>
            </a:r>
          </a:p>
          <a:p>
            <a:pPr lvl="1"/>
            <a:r>
              <a:rPr lang="en-US" dirty="0"/>
              <a:t>Data matching and integration rules</a:t>
            </a:r>
          </a:p>
          <a:p>
            <a:r>
              <a:rPr lang="en-US" dirty="0"/>
              <a:t>Data protection rules</a:t>
            </a:r>
          </a:p>
          <a:p>
            <a:pPr lvl="1"/>
            <a:r>
              <a:rPr lang="en-US" dirty="0"/>
              <a:t>Data access security rules</a:t>
            </a:r>
          </a:p>
          <a:p>
            <a:pPr lvl="1"/>
            <a:r>
              <a:rPr lang="en-US" dirty="0"/>
              <a:t>Data privacy rules</a:t>
            </a:r>
          </a:p>
          <a:p>
            <a:pPr lvl="1"/>
            <a:r>
              <a:rPr lang="en-US" dirty="0"/>
              <a:t>Data provisioning rules</a:t>
            </a:r>
          </a:p>
          <a:p>
            <a:r>
              <a:rPr lang="en-US" dirty="0"/>
              <a:t>Data lifecycle management rules</a:t>
            </a:r>
          </a:p>
          <a:p>
            <a:pPr lvl="1"/>
            <a:r>
              <a:rPr lang="en-US" dirty="0"/>
              <a:t>Data retention rules</a:t>
            </a:r>
          </a:p>
          <a:p>
            <a:pPr lvl="1"/>
            <a:r>
              <a:rPr lang="en-US" dirty="0"/>
              <a:t>Data archive and backup rules</a:t>
            </a:r>
          </a:p>
          <a:p>
            <a:endParaRPr lang="en-US" dirty="0"/>
          </a:p>
        </p:txBody>
      </p:sp>
      <p:sp>
        <p:nvSpPr>
          <p:cNvPr id="12" name="Rectangle 11">
            <a:extLst>
              <a:ext uri="{FF2B5EF4-FFF2-40B4-BE49-F238E27FC236}">
                <a16:creationId xmlns:a16="http://schemas.microsoft.com/office/drawing/2014/main" id="{EE74708D-A99A-4D54-88BA-E954C9763E67}"/>
              </a:ext>
            </a:extLst>
          </p:cNvPr>
          <p:cNvSpPr/>
          <p:nvPr/>
        </p:nvSpPr>
        <p:spPr bwMode="auto">
          <a:xfrm>
            <a:off x="8446052" y="2872510"/>
            <a:ext cx="811921" cy="38627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en-GB" sz="1400">
                <a:solidFill>
                  <a:schemeClr val="bg1"/>
                </a:solidFill>
              </a:rPr>
              <a:t>policy</a:t>
            </a:r>
          </a:p>
        </p:txBody>
      </p:sp>
      <p:cxnSp>
        <p:nvCxnSpPr>
          <p:cNvPr id="13" name="Straight Arrow Connector 12">
            <a:extLst>
              <a:ext uri="{FF2B5EF4-FFF2-40B4-BE49-F238E27FC236}">
                <a16:creationId xmlns:a16="http://schemas.microsoft.com/office/drawing/2014/main" id="{0301E9C1-2C5D-4C63-9C33-492CC412671C}"/>
              </a:ext>
            </a:extLst>
          </p:cNvPr>
          <p:cNvCxnSpPr>
            <a:cxnSpLocks/>
            <a:stCxn id="18" idx="0"/>
            <a:endCxn id="12" idx="2"/>
          </p:cNvCxnSpPr>
          <p:nvPr/>
        </p:nvCxnSpPr>
        <p:spPr bwMode="auto">
          <a:xfrm flipV="1">
            <a:off x="8852011" y="3258788"/>
            <a:ext cx="1" cy="518980"/>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p:spPr>
      </p:cxnSp>
      <p:sp>
        <p:nvSpPr>
          <p:cNvPr id="14" name="Rectangle 13">
            <a:extLst>
              <a:ext uri="{FF2B5EF4-FFF2-40B4-BE49-F238E27FC236}">
                <a16:creationId xmlns:a16="http://schemas.microsoft.com/office/drawing/2014/main" id="{C92C8182-E48C-446E-BFBF-C19DED026F9B}"/>
              </a:ext>
            </a:extLst>
          </p:cNvPr>
          <p:cNvSpPr/>
          <p:nvPr/>
        </p:nvSpPr>
        <p:spPr bwMode="auto">
          <a:xfrm>
            <a:off x="7487054" y="3775841"/>
            <a:ext cx="765083" cy="386278"/>
          </a:xfrm>
          <a:prstGeom prst="rect">
            <a:avLst/>
          </a:prstGeom>
          <a:solidFill>
            <a:schemeClr val="bg2"/>
          </a:solidFill>
          <a:ln w="9525" cap="flat" cmpd="sng" algn="ctr">
            <a:noFill/>
            <a:prstDash val="solid"/>
            <a:round/>
            <a:headEnd type="none" w="med" len="med"/>
            <a:tailEnd type="none" w="med" len="med"/>
          </a:ln>
          <a:effectLst>
            <a:outerShdw blurRad="44450" dist="27940" dir="5400000" algn="ctr">
              <a:srgbClr val="000000">
                <a:alpha val="32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sz="1400"/>
              <a:t>rule</a:t>
            </a:r>
            <a:endParaRPr lang="en-GB" sz="1400">
              <a:solidFill>
                <a:srgbClr val="000000"/>
              </a:solidFill>
              <a:cs typeface="Arial" charset="0"/>
            </a:endParaRPr>
          </a:p>
        </p:txBody>
      </p:sp>
      <p:sp>
        <p:nvSpPr>
          <p:cNvPr id="16" name="Rectangle 15">
            <a:extLst>
              <a:ext uri="{FF2B5EF4-FFF2-40B4-BE49-F238E27FC236}">
                <a16:creationId xmlns:a16="http://schemas.microsoft.com/office/drawing/2014/main" id="{42EB1EBD-9B64-4466-A4DE-4D25EEE39E5D}"/>
              </a:ext>
            </a:extLst>
          </p:cNvPr>
          <p:cNvSpPr/>
          <p:nvPr/>
        </p:nvSpPr>
        <p:spPr bwMode="auto">
          <a:xfrm>
            <a:off x="9451887" y="3793030"/>
            <a:ext cx="765083" cy="386278"/>
          </a:xfrm>
          <a:prstGeom prst="rect">
            <a:avLst/>
          </a:prstGeom>
          <a:solidFill>
            <a:schemeClr val="bg2"/>
          </a:solidFill>
          <a:ln w="9525" cap="flat" cmpd="sng" algn="ctr">
            <a:noFill/>
            <a:prstDash val="solid"/>
            <a:round/>
            <a:headEnd type="none" w="med" len="med"/>
            <a:tailEnd type="none" w="med" len="med"/>
          </a:ln>
          <a:effectLst>
            <a:outerShdw blurRad="44450" dist="27940" dir="5400000" algn="ctr">
              <a:srgbClr val="000000">
                <a:alpha val="32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sz="1400"/>
              <a:t>rule</a:t>
            </a:r>
            <a:endParaRPr lang="en-GB" sz="1400">
              <a:solidFill>
                <a:srgbClr val="000000"/>
              </a:solidFill>
              <a:cs typeface="Arial" charset="0"/>
            </a:endParaRPr>
          </a:p>
        </p:txBody>
      </p:sp>
      <p:sp>
        <p:nvSpPr>
          <p:cNvPr id="18" name="Rectangle 17">
            <a:extLst>
              <a:ext uri="{FF2B5EF4-FFF2-40B4-BE49-F238E27FC236}">
                <a16:creationId xmlns:a16="http://schemas.microsoft.com/office/drawing/2014/main" id="{860A8013-2B10-4258-B767-A11E3E6411E2}"/>
              </a:ext>
            </a:extLst>
          </p:cNvPr>
          <p:cNvSpPr/>
          <p:nvPr/>
        </p:nvSpPr>
        <p:spPr bwMode="auto">
          <a:xfrm>
            <a:off x="8469470" y="3777768"/>
            <a:ext cx="765083" cy="386278"/>
          </a:xfrm>
          <a:prstGeom prst="rect">
            <a:avLst/>
          </a:prstGeom>
          <a:solidFill>
            <a:schemeClr val="bg2"/>
          </a:solidFill>
          <a:ln w="9525" cap="flat" cmpd="sng" algn="ctr">
            <a:noFill/>
            <a:prstDash val="solid"/>
            <a:round/>
            <a:headEnd type="none" w="med" len="med"/>
            <a:tailEnd type="none" w="med" len="med"/>
          </a:ln>
          <a:effectLst>
            <a:outerShdw blurRad="44450" dist="27940" dir="5400000" algn="ctr">
              <a:srgbClr val="000000">
                <a:alpha val="32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sz="1400"/>
              <a:t>rule</a:t>
            </a:r>
            <a:endParaRPr lang="en-GB" sz="1400">
              <a:solidFill>
                <a:srgbClr val="000000"/>
              </a:solidFill>
              <a:cs typeface="Arial" charset="0"/>
            </a:endParaRPr>
          </a:p>
        </p:txBody>
      </p:sp>
      <p:cxnSp>
        <p:nvCxnSpPr>
          <p:cNvPr id="6" name="Connector: Elbow 5">
            <a:extLst>
              <a:ext uri="{FF2B5EF4-FFF2-40B4-BE49-F238E27FC236}">
                <a16:creationId xmlns:a16="http://schemas.microsoft.com/office/drawing/2014/main" id="{77A0E842-4CEB-4227-91A2-D99C3B0DCDAD}"/>
              </a:ext>
            </a:extLst>
          </p:cNvPr>
          <p:cNvCxnSpPr>
            <a:stCxn id="14" idx="0"/>
            <a:endCxn id="16" idx="0"/>
          </p:cNvCxnSpPr>
          <p:nvPr/>
        </p:nvCxnSpPr>
        <p:spPr>
          <a:xfrm rot="16200000" flipH="1">
            <a:off x="8843417" y="2802019"/>
            <a:ext cx="17189" cy="1964833"/>
          </a:xfrm>
          <a:prstGeom prst="bentConnector3">
            <a:avLst>
              <a:gd name="adj1" fmla="val -1329920"/>
            </a:avLst>
          </a:prstGeom>
          <a:ln w="12700">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36340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8705A-7B9D-E84E-A9FE-6251D5EA2190}"/>
              </a:ext>
            </a:extLst>
          </p:cNvPr>
          <p:cNvSpPr>
            <a:spLocks noGrp="1"/>
          </p:cNvSpPr>
          <p:nvPr>
            <p:ph type="title"/>
          </p:nvPr>
        </p:nvSpPr>
        <p:spPr/>
        <p:txBody>
          <a:bodyPr anchor="ctr"/>
          <a:lstStyle/>
          <a:p>
            <a:r>
              <a:rPr lang="en-GB" dirty="0">
                <a:solidFill>
                  <a:schemeClr val="tx1"/>
                </a:solidFill>
              </a:rPr>
              <a:t>What is data governance?</a:t>
            </a:r>
          </a:p>
        </p:txBody>
      </p:sp>
      <p:sp>
        <p:nvSpPr>
          <p:cNvPr id="3" name="Content Placeholder 2">
            <a:extLst>
              <a:ext uri="{FF2B5EF4-FFF2-40B4-BE49-F238E27FC236}">
                <a16:creationId xmlns:a16="http://schemas.microsoft.com/office/drawing/2014/main" id="{BB3E5DCC-5CF3-5D4D-B092-2CCB4E70B27B}"/>
              </a:ext>
            </a:extLst>
          </p:cNvPr>
          <p:cNvSpPr>
            <a:spLocks noGrp="1"/>
          </p:cNvSpPr>
          <p:nvPr>
            <p:ph type="body" sz="quarter" idx="10"/>
          </p:nvPr>
        </p:nvSpPr>
        <p:spPr>
          <a:xfrm>
            <a:off x="586390" y="1434370"/>
            <a:ext cx="11018520" cy="4834668"/>
          </a:xfrm>
        </p:spPr>
        <p:txBody>
          <a:bodyPr>
            <a:normAutofit fontScale="92500" lnSpcReduction="20000"/>
          </a:bodyPr>
          <a:lstStyle/>
          <a:p>
            <a:r>
              <a:rPr lang="en-GB" dirty="0"/>
              <a:t>“Data Governance is defined as the exercise of authority and control (planning, monitoring, and enforcement) over the management of data assets.”</a:t>
            </a:r>
          </a:p>
          <a:p>
            <a:pPr marL="0" indent="0" algn="r">
              <a:buNone/>
            </a:pPr>
            <a:r>
              <a:rPr lang="en-GB" sz="1400" dirty="0">
                <a:solidFill>
                  <a:schemeClr val="accent1"/>
                </a:solidFill>
              </a:rPr>
              <a:t>Source: DAMA Data Management Body of Knowledge V2 (DMBOK2)</a:t>
            </a:r>
          </a:p>
          <a:p>
            <a:endParaRPr lang="en-GB" dirty="0">
              <a:solidFill>
                <a:schemeClr val="accent1"/>
              </a:solidFill>
            </a:endParaRPr>
          </a:p>
          <a:p>
            <a:r>
              <a:rPr lang="en-GB" b="1" dirty="0"/>
              <a:t>“Data governance encompasses the people, processes, and technology required to create a consistent and proper handling of an organization's data across the business enterprise.” </a:t>
            </a:r>
          </a:p>
          <a:p>
            <a:pPr marL="0" indent="0" algn="r">
              <a:buNone/>
            </a:pPr>
            <a:r>
              <a:rPr lang="en-GB" sz="1400" dirty="0">
                <a:solidFill>
                  <a:schemeClr val="accent1"/>
                </a:solidFill>
              </a:rPr>
              <a:t>Source: Wikipedia</a:t>
            </a:r>
          </a:p>
          <a:p>
            <a:pPr marL="0" indent="0" algn="r">
              <a:buNone/>
            </a:pPr>
            <a:endParaRPr lang="en-GB" sz="1400" dirty="0"/>
          </a:p>
          <a:p>
            <a:r>
              <a:rPr lang="en-GB" dirty="0"/>
              <a:t>“Data governance is the orchestration of people, processes, policies and technology to formally manage and protect structured and unstructured data assets to guarantee commonly understood, trusted and secure data throughout the enterprise”</a:t>
            </a:r>
          </a:p>
          <a:p>
            <a:pPr marL="0" indent="0" algn="r">
              <a:buNone/>
            </a:pPr>
            <a:r>
              <a:rPr lang="en-GB" sz="1400" dirty="0">
                <a:solidFill>
                  <a:schemeClr val="accent1"/>
                </a:solidFill>
              </a:rPr>
              <a:t>Source: Mike Ferguson, Intelligent Business Strategies</a:t>
            </a:r>
          </a:p>
        </p:txBody>
      </p:sp>
    </p:spTree>
    <p:extLst>
      <p:ext uri="{BB962C8B-B14F-4D97-AF65-F5344CB8AC3E}">
        <p14:creationId xmlns:p14="http://schemas.microsoft.com/office/powerpoint/2010/main" val="2358671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60E32-5239-3046-9C63-CD2A4E75153C}"/>
              </a:ext>
            </a:extLst>
          </p:cNvPr>
          <p:cNvSpPr>
            <a:spLocks noGrp="1"/>
          </p:cNvSpPr>
          <p:nvPr>
            <p:ph type="title" idx="4294967295"/>
          </p:nvPr>
        </p:nvSpPr>
        <p:spPr>
          <a:xfrm>
            <a:off x="329350" y="517063"/>
            <a:ext cx="11017250" cy="1292225"/>
          </a:xfrm>
        </p:spPr>
        <p:txBody>
          <a:bodyPr>
            <a:normAutofit fontScale="90000"/>
          </a:bodyPr>
          <a:lstStyle/>
          <a:p>
            <a:r>
              <a:rPr lang="en-US" dirty="0">
                <a:solidFill>
                  <a:schemeClr val="tx1"/>
                </a:solidFill>
              </a:rPr>
              <a:t>Ideally, a common data fabric that can connect to data stores across the data landscape could enforce the DG policies and rules everywhere</a:t>
            </a:r>
          </a:p>
        </p:txBody>
      </p:sp>
      <p:sp>
        <p:nvSpPr>
          <p:cNvPr id="79" name="TextBox 78">
            <a:extLst>
              <a:ext uri="{FF2B5EF4-FFF2-40B4-BE49-F238E27FC236}">
                <a16:creationId xmlns:a16="http://schemas.microsoft.com/office/drawing/2014/main" id="{414CBA57-90B9-4F9D-AD7C-741EF2E12D9F}"/>
              </a:ext>
            </a:extLst>
          </p:cNvPr>
          <p:cNvSpPr txBox="1"/>
          <p:nvPr/>
        </p:nvSpPr>
        <p:spPr>
          <a:xfrm>
            <a:off x="942984" y="5487591"/>
            <a:ext cx="1356462" cy="338554"/>
          </a:xfrm>
          <a:prstGeom prst="rect">
            <a:avLst/>
          </a:prstGeom>
          <a:noFill/>
        </p:spPr>
        <p:txBody>
          <a:bodyPr wrap="none" rtlCol="0">
            <a:spAutoFit/>
          </a:bodyPr>
          <a:lstStyle/>
          <a:p>
            <a:pPr algn="ctr" defTabSz="1219170"/>
            <a:r>
              <a:rPr lang="en-US" sz="1600"/>
              <a:t>Edge devices</a:t>
            </a:r>
          </a:p>
        </p:txBody>
      </p:sp>
      <p:sp>
        <p:nvSpPr>
          <p:cNvPr id="80" name="TextBox 79">
            <a:extLst>
              <a:ext uri="{FF2B5EF4-FFF2-40B4-BE49-F238E27FC236}">
                <a16:creationId xmlns:a16="http://schemas.microsoft.com/office/drawing/2014/main" id="{F756B71C-5968-4AA6-AE04-5417D08DA357}"/>
              </a:ext>
            </a:extLst>
          </p:cNvPr>
          <p:cNvSpPr txBox="1"/>
          <p:nvPr/>
        </p:nvSpPr>
        <p:spPr>
          <a:xfrm>
            <a:off x="3183315" y="5487591"/>
            <a:ext cx="1245854" cy="338554"/>
          </a:xfrm>
          <a:prstGeom prst="rect">
            <a:avLst/>
          </a:prstGeom>
          <a:noFill/>
        </p:spPr>
        <p:txBody>
          <a:bodyPr wrap="none" rtlCol="0">
            <a:spAutoFit/>
          </a:bodyPr>
          <a:lstStyle/>
          <a:p>
            <a:pPr algn="ctr" defTabSz="1219170"/>
            <a:r>
              <a:rPr lang="en-US" sz="1600"/>
              <a:t>Data center</a:t>
            </a:r>
          </a:p>
        </p:txBody>
      </p:sp>
      <p:sp>
        <p:nvSpPr>
          <p:cNvPr id="81" name="Rectangle 87">
            <a:extLst>
              <a:ext uri="{FF2B5EF4-FFF2-40B4-BE49-F238E27FC236}">
                <a16:creationId xmlns:a16="http://schemas.microsoft.com/office/drawing/2014/main" id="{B592458F-913A-4CBE-9A31-9A2279B68B12}"/>
              </a:ext>
            </a:extLst>
          </p:cNvPr>
          <p:cNvSpPr>
            <a:spLocks noChangeArrowheads="1"/>
          </p:cNvSpPr>
          <p:nvPr/>
        </p:nvSpPr>
        <p:spPr bwMode="ltGray">
          <a:xfrm>
            <a:off x="812800" y="3562802"/>
            <a:ext cx="9869965" cy="424732"/>
          </a:xfrm>
          <a:prstGeom prst="rect">
            <a:avLst/>
          </a:prstGeom>
          <a:ln>
            <a:noFill/>
            <a:headEnd/>
            <a:tailEnd/>
          </a:ln>
        </p:spPr>
        <p:style>
          <a:lnRef idx="3">
            <a:schemeClr val="lt1"/>
          </a:lnRef>
          <a:fillRef idx="1">
            <a:schemeClr val="accent1"/>
          </a:fillRef>
          <a:effectRef idx="1">
            <a:schemeClr val="accent1"/>
          </a:effectRef>
          <a:fontRef idx="minor">
            <a:schemeClr val="lt1"/>
          </a:fontRef>
        </p:style>
        <p:txBody>
          <a:bodyPr wrap="square" tIns="73152" bIns="73152" anchor="ctr">
            <a:spAutoFit/>
          </a:bodyPr>
          <a:lstStyle/>
          <a:p>
            <a:pPr algn="ctr" defTabSz="457189" fontAlgn="auto">
              <a:spcBef>
                <a:spcPts val="0"/>
              </a:spcBef>
              <a:spcAft>
                <a:spcPts val="0"/>
              </a:spcAft>
              <a:defRPr/>
            </a:pPr>
            <a:r>
              <a:rPr lang="en-US">
                <a:solidFill>
                  <a:schemeClr val="bg1"/>
                </a:solidFill>
                <a:latin typeface="+mj-lt"/>
              </a:rPr>
              <a:t>Enterprise data fabric</a:t>
            </a:r>
          </a:p>
        </p:txBody>
      </p:sp>
      <p:sp>
        <p:nvSpPr>
          <p:cNvPr id="107" name="TextBox 106">
            <a:extLst>
              <a:ext uri="{FF2B5EF4-FFF2-40B4-BE49-F238E27FC236}">
                <a16:creationId xmlns:a16="http://schemas.microsoft.com/office/drawing/2014/main" id="{CAA4CC9D-62A2-42F7-8680-104F6BBEA503}"/>
              </a:ext>
            </a:extLst>
          </p:cNvPr>
          <p:cNvSpPr txBox="1"/>
          <p:nvPr/>
        </p:nvSpPr>
        <p:spPr>
          <a:xfrm>
            <a:off x="5625062" y="5487591"/>
            <a:ext cx="702949" cy="338554"/>
          </a:xfrm>
          <a:prstGeom prst="rect">
            <a:avLst/>
          </a:prstGeom>
          <a:noFill/>
        </p:spPr>
        <p:txBody>
          <a:bodyPr wrap="none" rtlCol="0">
            <a:spAutoFit/>
          </a:bodyPr>
          <a:lstStyle/>
          <a:p>
            <a:pPr algn="ctr" defTabSz="1219170"/>
            <a:r>
              <a:rPr lang="en-US" sz="1600"/>
              <a:t>Azure</a:t>
            </a:r>
          </a:p>
        </p:txBody>
      </p:sp>
      <p:sp>
        <p:nvSpPr>
          <p:cNvPr id="108" name="TextBox 107">
            <a:extLst>
              <a:ext uri="{FF2B5EF4-FFF2-40B4-BE49-F238E27FC236}">
                <a16:creationId xmlns:a16="http://schemas.microsoft.com/office/drawing/2014/main" id="{FF512478-955D-4663-8B68-B806DB5FE4FE}"/>
              </a:ext>
            </a:extLst>
          </p:cNvPr>
          <p:cNvSpPr txBox="1"/>
          <p:nvPr/>
        </p:nvSpPr>
        <p:spPr>
          <a:xfrm>
            <a:off x="7668134" y="5487591"/>
            <a:ext cx="611642" cy="338554"/>
          </a:xfrm>
          <a:prstGeom prst="rect">
            <a:avLst/>
          </a:prstGeom>
          <a:noFill/>
        </p:spPr>
        <p:txBody>
          <a:bodyPr wrap="none" rtlCol="0">
            <a:spAutoFit/>
          </a:bodyPr>
          <a:lstStyle/>
          <a:p>
            <a:pPr algn="ctr" defTabSz="1219170"/>
            <a:r>
              <a:rPr lang="en-US" sz="1600"/>
              <a:t>AWS</a:t>
            </a:r>
          </a:p>
        </p:txBody>
      </p:sp>
      <p:sp>
        <p:nvSpPr>
          <p:cNvPr id="109" name="TextBox 108">
            <a:extLst>
              <a:ext uri="{FF2B5EF4-FFF2-40B4-BE49-F238E27FC236}">
                <a16:creationId xmlns:a16="http://schemas.microsoft.com/office/drawing/2014/main" id="{8F336793-A043-4F0B-927D-8243A55965A3}"/>
              </a:ext>
            </a:extLst>
          </p:cNvPr>
          <p:cNvSpPr txBox="1"/>
          <p:nvPr/>
        </p:nvSpPr>
        <p:spPr>
          <a:xfrm>
            <a:off x="9255476" y="5487591"/>
            <a:ext cx="1431802" cy="338554"/>
          </a:xfrm>
          <a:prstGeom prst="rect">
            <a:avLst/>
          </a:prstGeom>
          <a:noFill/>
        </p:spPr>
        <p:txBody>
          <a:bodyPr wrap="none" rtlCol="0">
            <a:spAutoFit/>
          </a:bodyPr>
          <a:lstStyle/>
          <a:p>
            <a:pPr algn="ctr" defTabSz="1219170"/>
            <a:r>
              <a:rPr lang="en-US" sz="1600"/>
              <a:t>Google Cloud</a:t>
            </a:r>
          </a:p>
        </p:txBody>
      </p:sp>
      <p:sp>
        <p:nvSpPr>
          <p:cNvPr id="110" name="TextBox 109">
            <a:extLst>
              <a:ext uri="{FF2B5EF4-FFF2-40B4-BE49-F238E27FC236}">
                <a16:creationId xmlns:a16="http://schemas.microsoft.com/office/drawing/2014/main" id="{790DEF52-5A53-4EF1-9933-8B72F1C8367B}"/>
              </a:ext>
            </a:extLst>
          </p:cNvPr>
          <p:cNvSpPr txBox="1"/>
          <p:nvPr/>
        </p:nvSpPr>
        <p:spPr>
          <a:xfrm>
            <a:off x="623216" y="3146023"/>
            <a:ext cx="10696103" cy="276999"/>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a:solidFill>
                  <a:schemeClr val="tx1"/>
                </a:solidFill>
              </a:rPr>
              <a:t>Common vocabulary </a:t>
            </a:r>
            <a:r>
              <a:rPr lang="en-US" dirty="0">
                <a:solidFill>
                  <a:schemeClr val="tx1"/>
                </a:solidFill>
                <a:latin typeface="Calibri" panose="020F0502020204030204" pitchFamily="34" charset="0"/>
                <a:cs typeface="Calibri" panose="020F0502020204030204" pitchFamily="34" charset="0"/>
              </a:rPr>
              <a:t>• </a:t>
            </a:r>
            <a:r>
              <a:rPr lang="en-US" dirty="0"/>
              <a:t>D</a:t>
            </a:r>
            <a:r>
              <a:rPr lang="en-US" dirty="0">
                <a:solidFill>
                  <a:schemeClr val="tx1"/>
                </a:solidFill>
              </a:rPr>
              <a:t>ata quality </a:t>
            </a:r>
            <a:r>
              <a:rPr lang="en-US" dirty="0">
                <a:solidFill>
                  <a:schemeClr val="tx1"/>
                </a:solidFill>
                <a:latin typeface="Calibri" panose="020F0502020204030204" pitchFamily="34" charset="0"/>
                <a:cs typeface="Calibri" panose="020F0502020204030204" pitchFamily="34" charset="0"/>
              </a:rPr>
              <a:t>• </a:t>
            </a:r>
            <a:r>
              <a:rPr lang="en-US" dirty="0">
                <a:solidFill>
                  <a:schemeClr val="tx1"/>
                </a:solidFill>
              </a:rPr>
              <a:t> </a:t>
            </a:r>
            <a:r>
              <a:rPr lang="en-US" dirty="0"/>
              <a:t>D</a:t>
            </a:r>
            <a:r>
              <a:rPr lang="en-US" dirty="0">
                <a:solidFill>
                  <a:schemeClr val="tx1"/>
                </a:solidFill>
              </a:rPr>
              <a:t>ata privacy  </a:t>
            </a:r>
            <a:r>
              <a:rPr lang="en-US" dirty="0">
                <a:solidFill>
                  <a:schemeClr val="tx1"/>
                </a:solidFill>
                <a:latin typeface="Calibri" panose="020F0502020204030204" pitchFamily="34" charset="0"/>
                <a:cs typeface="Calibri" panose="020F0502020204030204" pitchFamily="34" charset="0"/>
              </a:rPr>
              <a:t>•  </a:t>
            </a:r>
            <a:r>
              <a:rPr lang="en-US" dirty="0"/>
              <a:t>D</a:t>
            </a:r>
            <a:r>
              <a:rPr lang="en-US" dirty="0">
                <a:solidFill>
                  <a:schemeClr val="tx1"/>
                </a:solidFill>
              </a:rPr>
              <a:t>ata access security  </a:t>
            </a:r>
            <a:r>
              <a:rPr lang="en-US" dirty="0">
                <a:solidFill>
                  <a:schemeClr val="tx1"/>
                </a:solidFill>
                <a:latin typeface="Calibri" panose="020F0502020204030204" pitchFamily="34" charset="0"/>
                <a:cs typeface="Calibri" panose="020F0502020204030204" pitchFamily="34" charset="0"/>
              </a:rPr>
              <a:t>•  </a:t>
            </a:r>
            <a:r>
              <a:rPr lang="en-US" dirty="0"/>
              <a:t>D</a:t>
            </a:r>
            <a:r>
              <a:rPr lang="en-US" dirty="0">
                <a:solidFill>
                  <a:schemeClr val="tx1"/>
                </a:solidFill>
              </a:rPr>
              <a:t>ata retention</a:t>
            </a:r>
          </a:p>
        </p:txBody>
      </p:sp>
      <p:sp>
        <p:nvSpPr>
          <p:cNvPr id="3" name="TextBox 2">
            <a:extLst>
              <a:ext uri="{FF2B5EF4-FFF2-40B4-BE49-F238E27FC236}">
                <a16:creationId xmlns:a16="http://schemas.microsoft.com/office/drawing/2014/main" id="{35FAB35C-F8FC-4A13-89AA-88390C996C81}"/>
              </a:ext>
            </a:extLst>
          </p:cNvPr>
          <p:cNvSpPr txBox="1"/>
          <p:nvPr/>
        </p:nvSpPr>
        <p:spPr>
          <a:xfrm>
            <a:off x="4724147" y="2312300"/>
            <a:ext cx="5701004" cy="307777"/>
          </a:xfrm>
          <a:prstGeom prst="rect">
            <a:avLst/>
          </a:prstGeom>
          <a:noFill/>
        </p:spPr>
        <p:txBody>
          <a:bodyPr wrap="square" lIns="0" tIns="0" rIns="0" bIns="0" rtlCol="0">
            <a:spAutoFit/>
          </a:bodyPr>
          <a:lstStyle/>
          <a:p>
            <a:pPr algn="l"/>
            <a:r>
              <a:rPr lang="en-US" sz="2000" dirty="0">
                <a:gradFill>
                  <a:gsLst>
                    <a:gs pos="2917">
                      <a:schemeClr val="tx1"/>
                    </a:gs>
                    <a:gs pos="30000">
                      <a:schemeClr val="tx1"/>
                    </a:gs>
                  </a:gsLst>
                  <a:lin ang="5400000" scaled="0"/>
                </a:gradFill>
              </a:rPr>
              <a:t>DG policies</a:t>
            </a:r>
            <a:endParaRPr lang="en-US" sz="2000" dirty="0">
              <a:gradFill>
                <a:gsLst>
                  <a:gs pos="2917">
                    <a:schemeClr val="tx1"/>
                  </a:gs>
                  <a:gs pos="30000">
                    <a:schemeClr val="tx1"/>
                  </a:gs>
                </a:gsLst>
                <a:lin ang="5400000" scaled="0"/>
              </a:gradFill>
              <a:latin typeface="+mn-lt"/>
            </a:endParaRPr>
          </a:p>
        </p:txBody>
      </p:sp>
      <p:sp>
        <p:nvSpPr>
          <p:cNvPr id="5" name="Right Brace 4">
            <a:extLst>
              <a:ext uri="{FF2B5EF4-FFF2-40B4-BE49-F238E27FC236}">
                <a16:creationId xmlns:a16="http://schemas.microsoft.com/office/drawing/2014/main" id="{C11DFEC4-0282-47D5-9E09-210AB80776DA}"/>
              </a:ext>
            </a:extLst>
          </p:cNvPr>
          <p:cNvSpPr/>
          <p:nvPr/>
        </p:nvSpPr>
        <p:spPr>
          <a:xfrm rot="16200000">
            <a:off x="5208230" y="-1857001"/>
            <a:ext cx="360508" cy="9478240"/>
          </a:xfrm>
          <a:prstGeom prst="rightBrace">
            <a:avLst/>
          </a:prstGeom>
          <a:ln w="12700">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41" name="Group 315">
            <a:extLst>
              <a:ext uri="{FF2B5EF4-FFF2-40B4-BE49-F238E27FC236}">
                <a16:creationId xmlns:a16="http://schemas.microsoft.com/office/drawing/2014/main" id="{10F03392-3DFC-2E49-8E13-D7FC952AC933}"/>
              </a:ext>
            </a:extLst>
          </p:cNvPr>
          <p:cNvGrpSpPr>
            <a:grpSpLocks noChangeAspect="1"/>
          </p:cNvGrpSpPr>
          <p:nvPr/>
        </p:nvGrpSpPr>
        <p:grpSpPr bwMode="auto">
          <a:xfrm>
            <a:off x="1047115" y="4329165"/>
            <a:ext cx="899975" cy="899975"/>
            <a:chOff x="1614" y="2777"/>
            <a:chExt cx="312" cy="312"/>
          </a:xfrm>
        </p:grpSpPr>
        <p:sp>
          <p:nvSpPr>
            <p:cNvPr id="142" name="Line 316">
              <a:extLst>
                <a:ext uri="{FF2B5EF4-FFF2-40B4-BE49-F238E27FC236}">
                  <a16:creationId xmlns:a16="http://schemas.microsoft.com/office/drawing/2014/main" id="{717B86DC-AC6C-6F4F-8A0D-39026711B23A}"/>
                </a:ext>
              </a:extLst>
            </p:cNvPr>
            <p:cNvSpPr>
              <a:spLocks noChangeShapeType="1"/>
            </p:cNvSpPr>
            <p:nvPr/>
          </p:nvSpPr>
          <p:spPr bwMode="auto">
            <a:xfrm flipH="1" flipV="1">
              <a:off x="1668" y="2831"/>
              <a:ext cx="205" cy="205"/>
            </a:xfrm>
            <a:prstGeom prst="line">
              <a:avLst/>
            </a:prstGeom>
            <a:noFill/>
            <a:ln w="7938" cap="flat">
              <a:solidFill>
                <a:srgbClr val="50E6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Line 317">
              <a:extLst>
                <a:ext uri="{FF2B5EF4-FFF2-40B4-BE49-F238E27FC236}">
                  <a16:creationId xmlns:a16="http://schemas.microsoft.com/office/drawing/2014/main" id="{F4A31ADA-73E9-BE4B-89E5-5FB1B82E6A3C}"/>
                </a:ext>
              </a:extLst>
            </p:cNvPr>
            <p:cNvSpPr>
              <a:spLocks noChangeShapeType="1"/>
            </p:cNvSpPr>
            <p:nvPr/>
          </p:nvSpPr>
          <p:spPr bwMode="auto">
            <a:xfrm flipV="1">
              <a:off x="1771" y="2792"/>
              <a:ext cx="0" cy="282"/>
            </a:xfrm>
            <a:prstGeom prst="line">
              <a:avLst/>
            </a:prstGeom>
            <a:noFill/>
            <a:ln w="7938" cap="flat">
              <a:solidFill>
                <a:srgbClr val="50E6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Line 318">
              <a:extLst>
                <a:ext uri="{FF2B5EF4-FFF2-40B4-BE49-F238E27FC236}">
                  <a16:creationId xmlns:a16="http://schemas.microsoft.com/office/drawing/2014/main" id="{76462555-2052-7742-B682-8E7B7DD32B6D}"/>
                </a:ext>
              </a:extLst>
            </p:cNvPr>
            <p:cNvSpPr>
              <a:spLocks noChangeShapeType="1"/>
            </p:cNvSpPr>
            <p:nvPr/>
          </p:nvSpPr>
          <p:spPr bwMode="auto">
            <a:xfrm flipH="1">
              <a:off x="1668" y="2831"/>
              <a:ext cx="205" cy="205"/>
            </a:xfrm>
            <a:prstGeom prst="line">
              <a:avLst/>
            </a:prstGeom>
            <a:noFill/>
            <a:ln w="7938" cap="flat">
              <a:solidFill>
                <a:srgbClr val="50E6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Oval 319">
              <a:extLst>
                <a:ext uri="{FF2B5EF4-FFF2-40B4-BE49-F238E27FC236}">
                  <a16:creationId xmlns:a16="http://schemas.microsoft.com/office/drawing/2014/main" id="{2B14B473-6885-4841-BE02-4BC07FBD537F}"/>
                </a:ext>
              </a:extLst>
            </p:cNvPr>
            <p:cNvSpPr>
              <a:spLocks noChangeArrowheads="1"/>
            </p:cNvSpPr>
            <p:nvPr/>
          </p:nvSpPr>
          <p:spPr bwMode="auto">
            <a:xfrm>
              <a:off x="1858" y="3021"/>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Oval 320">
              <a:extLst>
                <a:ext uri="{FF2B5EF4-FFF2-40B4-BE49-F238E27FC236}">
                  <a16:creationId xmlns:a16="http://schemas.microsoft.com/office/drawing/2014/main" id="{F323D9BF-AA8D-5E45-8A6E-89CFFFC85D1A}"/>
                </a:ext>
              </a:extLst>
            </p:cNvPr>
            <p:cNvSpPr>
              <a:spLocks noChangeArrowheads="1"/>
            </p:cNvSpPr>
            <p:nvPr/>
          </p:nvSpPr>
          <p:spPr bwMode="auto">
            <a:xfrm>
              <a:off x="1653" y="3021"/>
              <a:ext cx="29" cy="2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Oval 321">
              <a:extLst>
                <a:ext uri="{FF2B5EF4-FFF2-40B4-BE49-F238E27FC236}">
                  <a16:creationId xmlns:a16="http://schemas.microsoft.com/office/drawing/2014/main" id="{F59A5795-9CDD-1F42-86B3-F0B6D9AFF3E2}"/>
                </a:ext>
              </a:extLst>
            </p:cNvPr>
            <p:cNvSpPr>
              <a:spLocks noChangeArrowheads="1"/>
            </p:cNvSpPr>
            <p:nvPr/>
          </p:nvSpPr>
          <p:spPr bwMode="auto">
            <a:xfrm>
              <a:off x="1653" y="2816"/>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Oval 322">
              <a:extLst>
                <a:ext uri="{FF2B5EF4-FFF2-40B4-BE49-F238E27FC236}">
                  <a16:creationId xmlns:a16="http://schemas.microsoft.com/office/drawing/2014/main" id="{B84B8A7A-75AC-B146-8F44-26353A512C9C}"/>
                </a:ext>
              </a:extLst>
            </p:cNvPr>
            <p:cNvSpPr>
              <a:spLocks noChangeArrowheads="1"/>
            </p:cNvSpPr>
            <p:nvPr/>
          </p:nvSpPr>
          <p:spPr bwMode="auto">
            <a:xfrm>
              <a:off x="1858" y="2816"/>
              <a:ext cx="29" cy="2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Line 323">
              <a:extLst>
                <a:ext uri="{FF2B5EF4-FFF2-40B4-BE49-F238E27FC236}">
                  <a16:creationId xmlns:a16="http://schemas.microsoft.com/office/drawing/2014/main" id="{EA629697-A3AA-CA4F-9C6F-255E5CA3D96D}"/>
                </a:ext>
              </a:extLst>
            </p:cNvPr>
            <p:cNvSpPr>
              <a:spLocks noChangeShapeType="1"/>
            </p:cNvSpPr>
            <p:nvPr/>
          </p:nvSpPr>
          <p:spPr bwMode="auto">
            <a:xfrm>
              <a:off x="1629" y="2933"/>
              <a:ext cx="282" cy="0"/>
            </a:xfrm>
            <a:prstGeom prst="line">
              <a:avLst/>
            </a:prstGeom>
            <a:noFill/>
            <a:ln w="7938" cap="flat">
              <a:solidFill>
                <a:srgbClr val="50E6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Oval 324">
              <a:extLst>
                <a:ext uri="{FF2B5EF4-FFF2-40B4-BE49-F238E27FC236}">
                  <a16:creationId xmlns:a16="http://schemas.microsoft.com/office/drawing/2014/main" id="{DDA5652B-8007-FE44-A354-7E7A5756E1DD}"/>
                </a:ext>
              </a:extLst>
            </p:cNvPr>
            <p:cNvSpPr>
              <a:spLocks noChangeArrowheads="1"/>
            </p:cNvSpPr>
            <p:nvPr/>
          </p:nvSpPr>
          <p:spPr bwMode="auto">
            <a:xfrm>
              <a:off x="1897" y="2919"/>
              <a:ext cx="29" cy="29"/>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Oval 325">
              <a:extLst>
                <a:ext uri="{FF2B5EF4-FFF2-40B4-BE49-F238E27FC236}">
                  <a16:creationId xmlns:a16="http://schemas.microsoft.com/office/drawing/2014/main" id="{EAF5269F-B39E-744D-9812-12E969BCE7D2}"/>
                </a:ext>
              </a:extLst>
            </p:cNvPr>
            <p:cNvSpPr>
              <a:spLocks noChangeArrowheads="1"/>
            </p:cNvSpPr>
            <p:nvPr/>
          </p:nvSpPr>
          <p:spPr bwMode="auto">
            <a:xfrm>
              <a:off x="1614" y="2919"/>
              <a:ext cx="29" cy="29"/>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Oval 326">
              <a:extLst>
                <a:ext uri="{FF2B5EF4-FFF2-40B4-BE49-F238E27FC236}">
                  <a16:creationId xmlns:a16="http://schemas.microsoft.com/office/drawing/2014/main" id="{62D01AC5-0CAC-094A-ACA7-3A607E5ABFC5}"/>
                </a:ext>
              </a:extLst>
            </p:cNvPr>
            <p:cNvSpPr>
              <a:spLocks noChangeArrowheads="1"/>
            </p:cNvSpPr>
            <p:nvPr/>
          </p:nvSpPr>
          <p:spPr bwMode="auto">
            <a:xfrm>
              <a:off x="1755" y="2777"/>
              <a:ext cx="30" cy="29"/>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Oval 327">
              <a:extLst>
                <a:ext uri="{FF2B5EF4-FFF2-40B4-BE49-F238E27FC236}">
                  <a16:creationId xmlns:a16="http://schemas.microsoft.com/office/drawing/2014/main" id="{E7A87923-897C-AE41-9945-9C1BDA5DB7C0}"/>
                </a:ext>
              </a:extLst>
            </p:cNvPr>
            <p:cNvSpPr>
              <a:spLocks noChangeArrowheads="1"/>
            </p:cNvSpPr>
            <p:nvPr/>
          </p:nvSpPr>
          <p:spPr bwMode="auto">
            <a:xfrm>
              <a:off x="1755" y="3060"/>
              <a:ext cx="30" cy="29"/>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Oval 328">
              <a:extLst>
                <a:ext uri="{FF2B5EF4-FFF2-40B4-BE49-F238E27FC236}">
                  <a16:creationId xmlns:a16="http://schemas.microsoft.com/office/drawing/2014/main" id="{4DCD9106-9D60-C34E-BCB8-08BDD51236BB}"/>
                </a:ext>
              </a:extLst>
            </p:cNvPr>
            <p:cNvSpPr>
              <a:spLocks noChangeArrowheads="1"/>
            </p:cNvSpPr>
            <p:nvPr/>
          </p:nvSpPr>
          <p:spPr bwMode="auto">
            <a:xfrm>
              <a:off x="1741" y="2904"/>
              <a:ext cx="58" cy="58"/>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5" name="Freeform 182">
            <a:extLst>
              <a:ext uri="{FF2B5EF4-FFF2-40B4-BE49-F238E27FC236}">
                <a16:creationId xmlns:a16="http://schemas.microsoft.com/office/drawing/2014/main" id="{4FD1EEDF-5DBC-0C46-9F69-E0FFEF92DF4C}"/>
              </a:ext>
            </a:extLst>
          </p:cNvPr>
          <p:cNvSpPr/>
          <p:nvPr/>
        </p:nvSpPr>
        <p:spPr bwMode="auto">
          <a:xfrm>
            <a:off x="1720450" y="4867321"/>
            <a:ext cx="383508" cy="491868"/>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68" name="Freeform 182">
            <a:extLst>
              <a:ext uri="{FF2B5EF4-FFF2-40B4-BE49-F238E27FC236}">
                <a16:creationId xmlns:a16="http://schemas.microsoft.com/office/drawing/2014/main" id="{D7E7CA9B-3279-1F41-BE00-AAF23BACEE45}"/>
              </a:ext>
            </a:extLst>
          </p:cNvPr>
          <p:cNvSpPr/>
          <p:nvPr/>
        </p:nvSpPr>
        <p:spPr bwMode="auto">
          <a:xfrm>
            <a:off x="10169930" y="3249919"/>
            <a:ext cx="1439457" cy="947058"/>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w="63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15" name="Rectangle 114">
            <a:extLst>
              <a:ext uri="{FF2B5EF4-FFF2-40B4-BE49-F238E27FC236}">
                <a16:creationId xmlns:a16="http://schemas.microsoft.com/office/drawing/2014/main" id="{8E607BC0-03E2-49C8-8A46-F619B90988DE}"/>
              </a:ext>
            </a:extLst>
          </p:cNvPr>
          <p:cNvSpPr/>
          <p:nvPr/>
        </p:nvSpPr>
        <p:spPr>
          <a:xfrm>
            <a:off x="10360573" y="3479881"/>
            <a:ext cx="1066318" cy="276999"/>
          </a:xfrm>
          <a:prstGeom prst="rect">
            <a:avLst/>
          </a:prstGeom>
        </p:spPr>
        <p:txBody>
          <a:bodyPr wrap="none">
            <a:spAutoFit/>
          </a:bodyPr>
          <a:lstStyle/>
          <a:p>
            <a:pPr algn="ctr" defTabSz="914377">
              <a:defRPr/>
            </a:pPr>
            <a:r>
              <a:rPr lang="en-US" sz="1200" dirty="0">
                <a:solidFill>
                  <a:schemeClr val="bg1"/>
                </a:solidFill>
                <a:latin typeface="+mj-lt"/>
              </a:rPr>
              <a:t>Data catalog</a:t>
            </a:r>
          </a:p>
        </p:txBody>
      </p:sp>
      <p:sp>
        <p:nvSpPr>
          <p:cNvPr id="49" name="TextBox 48">
            <a:extLst>
              <a:ext uri="{FF2B5EF4-FFF2-40B4-BE49-F238E27FC236}">
                <a16:creationId xmlns:a16="http://schemas.microsoft.com/office/drawing/2014/main" id="{C305FB46-0BD3-472C-BEE7-68F66B0622A6}"/>
              </a:ext>
            </a:extLst>
          </p:cNvPr>
          <p:cNvSpPr txBox="1"/>
          <p:nvPr/>
        </p:nvSpPr>
        <p:spPr>
          <a:xfrm>
            <a:off x="10270277" y="3742846"/>
            <a:ext cx="1246909" cy="276999"/>
          </a:xfrm>
          <a:prstGeom prst="rect">
            <a:avLst/>
          </a:prstGeom>
          <a:solidFill>
            <a:schemeClr val="bg2"/>
          </a:solidFill>
        </p:spPr>
        <p:txBody>
          <a:bodyPr wrap="square" rtlCol="0">
            <a:spAutoFit/>
          </a:bodyPr>
          <a:lstStyle/>
          <a:p>
            <a:pPr algn="ctr" defTabSz="914377">
              <a:defRPr/>
            </a:pPr>
            <a:r>
              <a:rPr lang="en-US" sz="1200" dirty="0"/>
              <a:t>Policies &amp; rules</a:t>
            </a:r>
          </a:p>
        </p:txBody>
      </p:sp>
      <p:sp>
        <p:nvSpPr>
          <p:cNvPr id="169" name="Freeform 74">
            <a:extLst>
              <a:ext uri="{FF2B5EF4-FFF2-40B4-BE49-F238E27FC236}">
                <a16:creationId xmlns:a16="http://schemas.microsoft.com/office/drawing/2014/main" id="{9EB5E233-F45E-8549-829E-453FD364E473}"/>
              </a:ext>
            </a:extLst>
          </p:cNvPr>
          <p:cNvSpPr>
            <a:spLocks noChangeAspect="1"/>
          </p:cNvSpPr>
          <p:nvPr/>
        </p:nvSpPr>
        <p:spPr bwMode="auto">
          <a:xfrm>
            <a:off x="5345232" y="4408273"/>
            <a:ext cx="1416337" cy="869875"/>
          </a:xfrm>
          <a:custGeom>
            <a:avLst/>
            <a:gdLst>
              <a:gd name="T0" fmla="*/ 985 w 1109"/>
              <a:gd name="T1" fmla="*/ 426 h 682"/>
              <a:gd name="T2" fmla="*/ 982 w 1109"/>
              <a:gd name="T3" fmla="*/ 426 h 682"/>
              <a:gd name="T4" fmla="*/ 999 w 1109"/>
              <a:gd name="T5" fmla="*/ 341 h 682"/>
              <a:gd name="T6" fmla="*/ 777 w 1109"/>
              <a:gd name="T7" fmla="*/ 113 h 682"/>
              <a:gd name="T8" fmla="*/ 703 w 1109"/>
              <a:gd name="T9" fmla="*/ 127 h 682"/>
              <a:gd name="T10" fmla="*/ 444 w 1109"/>
              <a:gd name="T11" fmla="*/ 0 h 682"/>
              <a:gd name="T12" fmla="*/ 111 w 1109"/>
              <a:gd name="T13" fmla="*/ 341 h 682"/>
              <a:gd name="T14" fmla="*/ 122 w 1109"/>
              <a:gd name="T15" fmla="*/ 426 h 682"/>
              <a:gd name="T16" fmla="*/ 0 w 1109"/>
              <a:gd name="T17" fmla="*/ 554 h 682"/>
              <a:gd name="T18" fmla="*/ 125 w 1109"/>
              <a:gd name="T19" fmla="*/ 682 h 682"/>
              <a:gd name="T20" fmla="*/ 985 w 1109"/>
              <a:gd name="T21" fmla="*/ 682 h 682"/>
              <a:gd name="T22" fmla="*/ 1109 w 1109"/>
              <a:gd name="T23" fmla="*/ 554 h 682"/>
              <a:gd name="T24" fmla="*/ 985 w 1109"/>
              <a:gd name="T25" fmla="*/ 426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9" h="682">
                <a:moveTo>
                  <a:pt x="985" y="426"/>
                </a:moveTo>
                <a:cubicBezTo>
                  <a:pt x="982" y="426"/>
                  <a:pt x="982" y="426"/>
                  <a:pt x="982" y="426"/>
                </a:cubicBezTo>
                <a:cubicBezTo>
                  <a:pt x="993" y="400"/>
                  <a:pt x="999" y="371"/>
                  <a:pt x="999" y="341"/>
                </a:cubicBezTo>
                <a:cubicBezTo>
                  <a:pt x="999" y="215"/>
                  <a:pt x="899" y="113"/>
                  <a:pt x="777" y="113"/>
                </a:cubicBezTo>
                <a:cubicBezTo>
                  <a:pt x="751" y="113"/>
                  <a:pt x="726" y="118"/>
                  <a:pt x="703" y="127"/>
                </a:cubicBezTo>
                <a:cubicBezTo>
                  <a:pt x="642" y="49"/>
                  <a:pt x="548" y="0"/>
                  <a:pt x="444" y="0"/>
                </a:cubicBezTo>
                <a:cubicBezTo>
                  <a:pt x="260" y="0"/>
                  <a:pt x="111" y="152"/>
                  <a:pt x="111" y="341"/>
                </a:cubicBezTo>
                <a:cubicBezTo>
                  <a:pt x="111" y="370"/>
                  <a:pt x="115" y="399"/>
                  <a:pt x="122" y="426"/>
                </a:cubicBezTo>
                <a:cubicBezTo>
                  <a:pt x="54" y="428"/>
                  <a:pt x="0" y="484"/>
                  <a:pt x="0" y="554"/>
                </a:cubicBezTo>
                <a:cubicBezTo>
                  <a:pt x="0" y="625"/>
                  <a:pt x="56" y="682"/>
                  <a:pt x="125" y="682"/>
                </a:cubicBezTo>
                <a:cubicBezTo>
                  <a:pt x="985" y="682"/>
                  <a:pt x="985" y="682"/>
                  <a:pt x="985" y="682"/>
                </a:cubicBezTo>
                <a:cubicBezTo>
                  <a:pt x="1054" y="682"/>
                  <a:pt x="1109" y="625"/>
                  <a:pt x="1109" y="554"/>
                </a:cubicBezTo>
                <a:cubicBezTo>
                  <a:pt x="1109" y="483"/>
                  <a:pt x="1054" y="426"/>
                  <a:pt x="985" y="42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70" name="Group 169">
            <a:extLst>
              <a:ext uri="{FF2B5EF4-FFF2-40B4-BE49-F238E27FC236}">
                <a16:creationId xmlns:a16="http://schemas.microsoft.com/office/drawing/2014/main" id="{1612CA3C-76DC-574E-86F1-EAAF31E9D1A5}"/>
              </a:ext>
            </a:extLst>
          </p:cNvPr>
          <p:cNvGrpSpPr/>
          <p:nvPr/>
        </p:nvGrpSpPr>
        <p:grpSpPr>
          <a:xfrm>
            <a:off x="5821812" y="4547472"/>
            <a:ext cx="383508" cy="491868"/>
            <a:chOff x="4301866" y="4064534"/>
            <a:chExt cx="383508" cy="491868"/>
          </a:xfrm>
        </p:grpSpPr>
        <p:sp>
          <p:nvSpPr>
            <p:cNvPr id="171" name="Oval 170">
              <a:extLst>
                <a:ext uri="{FF2B5EF4-FFF2-40B4-BE49-F238E27FC236}">
                  <a16:creationId xmlns:a16="http://schemas.microsoft.com/office/drawing/2014/main" id="{33B276D8-6F5A-654D-9C6E-2D3142E1B79E}"/>
                </a:ext>
              </a:extLst>
            </p:cNvPr>
            <p:cNvSpPr/>
            <p:nvPr/>
          </p:nvSpPr>
          <p:spPr bwMode="auto">
            <a:xfrm>
              <a:off x="4340432" y="4080694"/>
              <a:ext cx="344941" cy="133604"/>
            </a:xfrm>
            <a:prstGeom prst="ellipse">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172" name="Freeform 182">
              <a:extLst>
                <a:ext uri="{FF2B5EF4-FFF2-40B4-BE49-F238E27FC236}">
                  <a16:creationId xmlns:a16="http://schemas.microsoft.com/office/drawing/2014/main" id="{4542BD2E-7208-B140-B2CB-18BDF01896F1}"/>
                </a:ext>
              </a:extLst>
            </p:cNvPr>
            <p:cNvSpPr/>
            <p:nvPr/>
          </p:nvSpPr>
          <p:spPr bwMode="auto">
            <a:xfrm>
              <a:off x="4301866" y="4064534"/>
              <a:ext cx="383508" cy="491868"/>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w="635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sp>
        <p:nvSpPr>
          <p:cNvPr id="173" name="Freeform 182">
            <a:extLst>
              <a:ext uri="{FF2B5EF4-FFF2-40B4-BE49-F238E27FC236}">
                <a16:creationId xmlns:a16="http://schemas.microsoft.com/office/drawing/2014/main" id="{28BA14D6-9B7B-D848-84AD-A49EB6FC993A}"/>
              </a:ext>
            </a:extLst>
          </p:cNvPr>
          <p:cNvSpPr/>
          <p:nvPr/>
        </p:nvSpPr>
        <p:spPr bwMode="auto">
          <a:xfrm>
            <a:off x="4372823" y="4668146"/>
            <a:ext cx="383508" cy="491868"/>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w="63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74" name="Oval 173">
            <a:extLst>
              <a:ext uri="{FF2B5EF4-FFF2-40B4-BE49-F238E27FC236}">
                <a16:creationId xmlns:a16="http://schemas.microsoft.com/office/drawing/2014/main" id="{F10BA8C7-65AE-0744-A93F-DDCAC5812C6C}"/>
              </a:ext>
            </a:extLst>
          </p:cNvPr>
          <p:cNvSpPr/>
          <p:nvPr/>
        </p:nvSpPr>
        <p:spPr bwMode="auto">
          <a:xfrm>
            <a:off x="4261868" y="4811863"/>
            <a:ext cx="344941" cy="133604"/>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175" name="Freeform 182">
            <a:extLst>
              <a:ext uri="{FF2B5EF4-FFF2-40B4-BE49-F238E27FC236}">
                <a16:creationId xmlns:a16="http://schemas.microsoft.com/office/drawing/2014/main" id="{6B69CB8E-C182-694C-AE09-B56C3C6CABD4}"/>
              </a:ext>
            </a:extLst>
          </p:cNvPr>
          <p:cNvSpPr/>
          <p:nvPr/>
        </p:nvSpPr>
        <p:spPr bwMode="auto">
          <a:xfrm>
            <a:off x="4235104" y="4793406"/>
            <a:ext cx="383508" cy="491868"/>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w="63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nvGrpSpPr>
          <p:cNvPr id="176" name="Group 105">
            <a:extLst>
              <a:ext uri="{FF2B5EF4-FFF2-40B4-BE49-F238E27FC236}">
                <a16:creationId xmlns:a16="http://schemas.microsoft.com/office/drawing/2014/main" id="{4DF58B41-E6C4-A94B-9C5A-52FCF4FE2568}"/>
              </a:ext>
            </a:extLst>
          </p:cNvPr>
          <p:cNvGrpSpPr>
            <a:grpSpLocks noChangeAspect="1"/>
          </p:cNvGrpSpPr>
          <p:nvPr/>
        </p:nvGrpSpPr>
        <p:grpSpPr bwMode="auto">
          <a:xfrm>
            <a:off x="3284646" y="4416477"/>
            <a:ext cx="886627" cy="886627"/>
            <a:chOff x="2208" y="2781"/>
            <a:chExt cx="312" cy="312"/>
          </a:xfrm>
        </p:grpSpPr>
        <p:sp>
          <p:nvSpPr>
            <p:cNvPr id="177" name="AutoShape 104">
              <a:extLst>
                <a:ext uri="{FF2B5EF4-FFF2-40B4-BE49-F238E27FC236}">
                  <a16:creationId xmlns:a16="http://schemas.microsoft.com/office/drawing/2014/main" id="{B214657B-DE25-4C49-B4B2-B3A19FADC27A}"/>
                </a:ext>
              </a:extLst>
            </p:cNvPr>
            <p:cNvSpPr>
              <a:spLocks noChangeAspect="1" noChangeArrowheads="1" noTextEdit="1"/>
            </p:cNvSpPr>
            <p:nvPr/>
          </p:nvSpPr>
          <p:spPr bwMode="auto">
            <a:xfrm>
              <a:off x="2208" y="2781"/>
              <a:ext cx="31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Rectangle 106">
              <a:extLst>
                <a:ext uri="{FF2B5EF4-FFF2-40B4-BE49-F238E27FC236}">
                  <a16:creationId xmlns:a16="http://schemas.microsoft.com/office/drawing/2014/main" id="{FB3B3354-ACD0-FC48-AA35-060678399975}"/>
                </a:ext>
              </a:extLst>
            </p:cNvPr>
            <p:cNvSpPr>
              <a:spLocks noChangeArrowheads="1"/>
            </p:cNvSpPr>
            <p:nvPr/>
          </p:nvSpPr>
          <p:spPr bwMode="auto">
            <a:xfrm>
              <a:off x="2208" y="2781"/>
              <a:ext cx="312" cy="3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Rectangle 107">
              <a:extLst>
                <a:ext uri="{FF2B5EF4-FFF2-40B4-BE49-F238E27FC236}">
                  <a16:creationId xmlns:a16="http://schemas.microsoft.com/office/drawing/2014/main" id="{D6F02779-DBAA-4244-A276-C74A40ECDF7E}"/>
                </a:ext>
              </a:extLst>
            </p:cNvPr>
            <p:cNvSpPr>
              <a:spLocks noChangeArrowheads="1"/>
            </p:cNvSpPr>
            <p:nvPr/>
          </p:nvSpPr>
          <p:spPr bwMode="auto">
            <a:xfrm>
              <a:off x="2208" y="2791"/>
              <a:ext cx="312" cy="58"/>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Rectangle 108">
              <a:extLst>
                <a:ext uri="{FF2B5EF4-FFF2-40B4-BE49-F238E27FC236}">
                  <a16:creationId xmlns:a16="http://schemas.microsoft.com/office/drawing/2014/main" id="{2F9050E9-425C-474C-B42E-09139CF2A72A}"/>
                </a:ext>
              </a:extLst>
            </p:cNvPr>
            <p:cNvSpPr>
              <a:spLocks noChangeArrowheads="1"/>
            </p:cNvSpPr>
            <p:nvPr/>
          </p:nvSpPr>
          <p:spPr bwMode="auto">
            <a:xfrm>
              <a:off x="2208" y="2869"/>
              <a:ext cx="312" cy="58"/>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Rectangle 109">
              <a:extLst>
                <a:ext uri="{FF2B5EF4-FFF2-40B4-BE49-F238E27FC236}">
                  <a16:creationId xmlns:a16="http://schemas.microsoft.com/office/drawing/2014/main" id="{E419EF91-EF6D-5B48-A7A9-65D9652B4696}"/>
                </a:ext>
              </a:extLst>
            </p:cNvPr>
            <p:cNvSpPr>
              <a:spLocks noChangeArrowheads="1"/>
            </p:cNvSpPr>
            <p:nvPr/>
          </p:nvSpPr>
          <p:spPr bwMode="auto">
            <a:xfrm>
              <a:off x="2208" y="2947"/>
              <a:ext cx="312" cy="58"/>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Rectangle 110">
              <a:extLst>
                <a:ext uri="{FF2B5EF4-FFF2-40B4-BE49-F238E27FC236}">
                  <a16:creationId xmlns:a16="http://schemas.microsoft.com/office/drawing/2014/main" id="{5511114D-BFA3-7C4A-A517-6EDFE08E50E2}"/>
                </a:ext>
              </a:extLst>
            </p:cNvPr>
            <p:cNvSpPr>
              <a:spLocks noChangeArrowheads="1"/>
            </p:cNvSpPr>
            <p:nvPr/>
          </p:nvSpPr>
          <p:spPr bwMode="auto">
            <a:xfrm>
              <a:off x="2208" y="3025"/>
              <a:ext cx="312" cy="58"/>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Oval 111">
              <a:extLst>
                <a:ext uri="{FF2B5EF4-FFF2-40B4-BE49-F238E27FC236}">
                  <a16:creationId xmlns:a16="http://schemas.microsoft.com/office/drawing/2014/main" id="{D4F5D01F-340B-174D-A29B-837EB526AF3D}"/>
                </a:ext>
              </a:extLst>
            </p:cNvPr>
            <p:cNvSpPr>
              <a:spLocks noChangeArrowheads="1"/>
            </p:cNvSpPr>
            <p:nvPr/>
          </p:nvSpPr>
          <p:spPr bwMode="auto">
            <a:xfrm>
              <a:off x="2227" y="3040"/>
              <a:ext cx="30" cy="2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Oval 112">
              <a:extLst>
                <a:ext uri="{FF2B5EF4-FFF2-40B4-BE49-F238E27FC236}">
                  <a16:creationId xmlns:a16="http://schemas.microsoft.com/office/drawing/2014/main" id="{8FB1F61A-C9D7-CB48-BC9C-3E87A5873D94}"/>
                </a:ext>
              </a:extLst>
            </p:cNvPr>
            <p:cNvSpPr>
              <a:spLocks noChangeArrowheads="1"/>
            </p:cNvSpPr>
            <p:nvPr/>
          </p:nvSpPr>
          <p:spPr bwMode="auto">
            <a:xfrm>
              <a:off x="2271" y="3040"/>
              <a:ext cx="30" cy="2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Oval 113">
              <a:extLst>
                <a:ext uri="{FF2B5EF4-FFF2-40B4-BE49-F238E27FC236}">
                  <a16:creationId xmlns:a16="http://schemas.microsoft.com/office/drawing/2014/main" id="{B1B5DE4A-F18D-2D40-A4B7-FE1977D9CEAB}"/>
                </a:ext>
              </a:extLst>
            </p:cNvPr>
            <p:cNvSpPr>
              <a:spLocks noChangeArrowheads="1"/>
            </p:cNvSpPr>
            <p:nvPr/>
          </p:nvSpPr>
          <p:spPr bwMode="auto">
            <a:xfrm>
              <a:off x="2315" y="3040"/>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Oval 114">
              <a:extLst>
                <a:ext uri="{FF2B5EF4-FFF2-40B4-BE49-F238E27FC236}">
                  <a16:creationId xmlns:a16="http://schemas.microsoft.com/office/drawing/2014/main" id="{9296F949-D0BA-064B-94D6-0C5628930A28}"/>
                </a:ext>
              </a:extLst>
            </p:cNvPr>
            <p:cNvSpPr>
              <a:spLocks noChangeArrowheads="1"/>
            </p:cNvSpPr>
            <p:nvPr/>
          </p:nvSpPr>
          <p:spPr bwMode="auto">
            <a:xfrm>
              <a:off x="2227" y="2961"/>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Oval 115">
              <a:extLst>
                <a:ext uri="{FF2B5EF4-FFF2-40B4-BE49-F238E27FC236}">
                  <a16:creationId xmlns:a16="http://schemas.microsoft.com/office/drawing/2014/main" id="{501E3EA0-709F-F94A-88B6-8CFB075D3048}"/>
                </a:ext>
              </a:extLst>
            </p:cNvPr>
            <p:cNvSpPr>
              <a:spLocks noChangeArrowheads="1"/>
            </p:cNvSpPr>
            <p:nvPr/>
          </p:nvSpPr>
          <p:spPr bwMode="auto">
            <a:xfrm>
              <a:off x="2271" y="2961"/>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Oval 116">
              <a:extLst>
                <a:ext uri="{FF2B5EF4-FFF2-40B4-BE49-F238E27FC236}">
                  <a16:creationId xmlns:a16="http://schemas.microsoft.com/office/drawing/2014/main" id="{68D26A2F-BC18-F94C-8553-5E5A7E287FCD}"/>
                </a:ext>
              </a:extLst>
            </p:cNvPr>
            <p:cNvSpPr>
              <a:spLocks noChangeArrowheads="1"/>
            </p:cNvSpPr>
            <p:nvPr/>
          </p:nvSpPr>
          <p:spPr bwMode="auto">
            <a:xfrm>
              <a:off x="2315" y="2961"/>
              <a:ext cx="29" cy="3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Oval 117">
              <a:extLst>
                <a:ext uri="{FF2B5EF4-FFF2-40B4-BE49-F238E27FC236}">
                  <a16:creationId xmlns:a16="http://schemas.microsoft.com/office/drawing/2014/main" id="{DFDAE0D2-5FF3-1542-B994-86C05E85EA6A}"/>
                </a:ext>
              </a:extLst>
            </p:cNvPr>
            <p:cNvSpPr>
              <a:spLocks noChangeArrowheads="1"/>
            </p:cNvSpPr>
            <p:nvPr/>
          </p:nvSpPr>
          <p:spPr bwMode="auto">
            <a:xfrm>
              <a:off x="2227" y="2883"/>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Oval 118">
              <a:extLst>
                <a:ext uri="{FF2B5EF4-FFF2-40B4-BE49-F238E27FC236}">
                  <a16:creationId xmlns:a16="http://schemas.microsoft.com/office/drawing/2014/main" id="{D98A93FE-4DD1-674D-B41A-93BEB466A03B}"/>
                </a:ext>
              </a:extLst>
            </p:cNvPr>
            <p:cNvSpPr>
              <a:spLocks noChangeArrowheads="1"/>
            </p:cNvSpPr>
            <p:nvPr/>
          </p:nvSpPr>
          <p:spPr bwMode="auto">
            <a:xfrm>
              <a:off x="2271" y="2883"/>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Oval 119">
              <a:extLst>
                <a:ext uri="{FF2B5EF4-FFF2-40B4-BE49-F238E27FC236}">
                  <a16:creationId xmlns:a16="http://schemas.microsoft.com/office/drawing/2014/main" id="{8C84801B-FAD2-5A4E-9E01-A2D048DE4A28}"/>
                </a:ext>
              </a:extLst>
            </p:cNvPr>
            <p:cNvSpPr>
              <a:spLocks noChangeArrowheads="1"/>
            </p:cNvSpPr>
            <p:nvPr/>
          </p:nvSpPr>
          <p:spPr bwMode="auto">
            <a:xfrm>
              <a:off x="2315" y="2883"/>
              <a:ext cx="29" cy="3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Oval 120">
              <a:extLst>
                <a:ext uri="{FF2B5EF4-FFF2-40B4-BE49-F238E27FC236}">
                  <a16:creationId xmlns:a16="http://schemas.microsoft.com/office/drawing/2014/main" id="{C76689FC-9AA3-EE49-B374-CE0042C51F53}"/>
                </a:ext>
              </a:extLst>
            </p:cNvPr>
            <p:cNvSpPr>
              <a:spLocks noChangeArrowheads="1"/>
            </p:cNvSpPr>
            <p:nvPr/>
          </p:nvSpPr>
          <p:spPr bwMode="auto">
            <a:xfrm>
              <a:off x="2227" y="2805"/>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Oval 121">
              <a:extLst>
                <a:ext uri="{FF2B5EF4-FFF2-40B4-BE49-F238E27FC236}">
                  <a16:creationId xmlns:a16="http://schemas.microsoft.com/office/drawing/2014/main" id="{E8F88B3E-62AE-1E47-939E-C3C2D77DF1D0}"/>
                </a:ext>
              </a:extLst>
            </p:cNvPr>
            <p:cNvSpPr>
              <a:spLocks noChangeArrowheads="1"/>
            </p:cNvSpPr>
            <p:nvPr/>
          </p:nvSpPr>
          <p:spPr bwMode="auto">
            <a:xfrm>
              <a:off x="2271" y="2805"/>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Oval 122">
              <a:extLst>
                <a:ext uri="{FF2B5EF4-FFF2-40B4-BE49-F238E27FC236}">
                  <a16:creationId xmlns:a16="http://schemas.microsoft.com/office/drawing/2014/main" id="{419C6A7E-5331-8449-8160-ECD351B21DFD}"/>
                </a:ext>
              </a:extLst>
            </p:cNvPr>
            <p:cNvSpPr>
              <a:spLocks noChangeArrowheads="1"/>
            </p:cNvSpPr>
            <p:nvPr/>
          </p:nvSpPr>
          <p:spPr bwMode="auto">
            <a:xfrm>
              <a:off x="2315" y="2805"/>
              <a:ext cx="29" cy="3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95" name="Freeform 74">
            <a:extLst>
              <a:ext uri="{FF2B5EF4-FFF2-40B4-BE49-F238E27FC236}">
                <a16:creationId xmlns:a16="http://schemas.microsoft.com/office/drawing/2014/main" id="{D36C6982-08C3-0D40-841E-9F3E2946B9CB}"/>
              </a:ext>
            </a:extLst>
          </p:cNvPr>
          <p:cNvSpPr>
            <a:spLocks noChangeAspect="1"/>
          </p:cNvSpPr>
          <p:nvPr/>
        </p:nvSpPr>
        <p:spPr bwMode="auto">
          <a:xfrm>
            <a:off x="7342651" y="4408273"/>
            <a:ext cx="1416337" cy="869875"/>
          </a:xfrm>
          <a:custGeom>
            <a:avLst/>
            <a:gdLst>
              <a:gd name="T0" fmla="*/ 985 w 1109"/>
              <a:gd name="T1" fmla="*/ 426 h 682"/>
              <a:gd name="T2" fmla="*/ 982 w 1109"/>
              <a:gd name="T3" fmla="*/ 426 h 682"/>
              <a:gd name="T4" fmla="*/ 999 w 1109"/>
              <a:gd name="T5" fmla="*/ 341 h 682"/>
              <a:gd name="T6" fmla="*/ 777 w 1109"/>
              <a:gd name="T7" fmla="*/ 113 h 682"/>
              <a:gd name="T8" fmla="*/ 703 w 1109"/>
              <a:gd name="T9" fmla="*/ 127 h 682"/>
              <a:gd name="T10" fmla="*/ 444 w 1109"/>
              <a:gd name="T11" fmla="*/ 0 h 682"/>
              <a:gd name="T12" fmla="*/ 111 w 1109"/>
              <a:gd name="T13" fmla="*/ 341 h 682"/>
              <a:gd name="T14" fmla="*/ 122 w 1109"/>
              <a:gd name="T15" fmla="*/ 426 h 682"/>
              <a:gd name="T16" fmla="*/ 0 w 1109"/>
              <a:gd name="T17" fmla="*/ 554 h 682"/>
              <a:gd name="T18" fmla="*/ 125 w 1109"/>
              <a:gd name="T19" fmla="*/ 682 h 682"/>
              <a:gd name="T20" fmla="*/ 985 w 1109"/>
              <a:gd name="T21" fmla="*/ 682 h 682"/>
              <a:gd name="T22" fmla="*/ 1109 w 1109"/>
              <a:gd name="T23" fmla="*/ 554 h 682"/>
              <a:gd name="T24" fmla="*/ 985 w 1109"/>
              <a:gd name="T25" fmla="*/ 426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9" h="682">
                <a:moveTo>
                  <a:pt x="985" y="426"/>
                </a:moveTo>
                <a:cubicBezTo>
                  <a:pt x="982" y="426"/>
                  <a:pt x="982" y="426"/>
                  <a:pt x="982" y="426"/>
                </a:cubicBezTo>
                <a:cubicBezTo>
                  <a:pt x="993" y="400"/>
                  <a:pt x="999" y="371"/>
                  <a:pt x="999" y="341"/>
                </a:cubicBezTo>
                <a:cubicBezTo>
                  <a:pt x="999" y="215"/>
                  <a:pt x="899" y="113"/>
                  <a:pt x="777" y="113"/>
                </a:cubicBezTo>
                <a:cubicBezTo>
                  <a:pt x="751" y="113"/>
                  <a:pt x="726" y="118"/>
                  <a:pt x="703" y="127"/>
                </a:cubicBezTo>
                <a:cubicBezTo>
                  <a:pt x="642" y="49"/>
                  <a:pt x="548" y="0"/>
                  <a:pt x="444" y="0"/>
                </a:cubicBezTo>
                <a:cubicBezTo>
                  <a:pt x="260" y="0"/>
                  <a:pt x="111" y="152"/>
                  <a:pt x="111" y="341"/>
                </a:cubicBezTo>
                <a:cubicBezTo>
                  <a:pt x="111" y="370"/>
                  <a:pt x="115" y="399"/>
                  <a:pt x="122" y="426"/>
                </a:cubicBezTo>
                <a:cubicBezTo>
                  <a:pt x="54" y="428"/>
                  <a:pt x="0" y="484"/>
                  <a:pt x="0" y="554"/>
                </a:cubicBezTo>
                <a:cubicBezTo>
                  <a:pt x="0" y="625"/>
                  <a:pt x="56" y="682"/>
                  <a:pt x="125" y="682"/>
                </a:cubicBezTo>
                <a:cubicBezTo>
                  <a:pt x="985" y="682"/>
                  <a:pt x="985" y="682"/>
                  <a:pt x="985" y="682"/>
                </a:cubicBezTo>
                <a:cubicBezTo>
                  <a:pt x="1054" y="682"/>
                  <a:pt x="1109" y="625"/>
                  <a:pt x="1109" y="554"/>
                </a:cubicBezTo>
                <a:cubicBezTo>
                  <a:pt x="1109" y="483"/>
                  <a:pt x="1054" y="426"/>
                  <a:pt x="985" y="42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196" name="Freeform 74">
            <a:extLst>
              <a:ext uri="{FF2B5EF4-FFF2-40B4-BE49-F238E27FC236}">
                <a16:creationId xmlns:a16="http://schemas.microsoft.com/office/drawing/2014/main" id="{22942315-F268-3649-9B1A-7788EF6B2922}"/>
              </a:ext>
            </a:extLst>
          </p:cNvPr>
          <p:cNvSpPr>
            <a:spLocks noChangeAspect="1"/>
          </p:cNvSpPr>
          <p:nvPr/>
        </p:nvSpPr>
        <p:spPr bwMode="auto">
          <a:xfrm>
            <a:off x="9340073" y="4408273"/>
            <a:ext cx="1416337" cy="869875"/>
          </a:xfrm>
          <a:custGeom>
            <a:avLst/>
            <a:gdLst>
              <a:gd name="T0" fmla="*/ 985 w 1109"/>
              <a:gd name="T1" fmla="*/ 426 h 682"/>
              <a:gd name="T2" fmla="*/ 982 w 1109"/>
              <a:gd name="T3" fmla="*/ 426 h 682"/>
              <a:gd name="T4" fmla="*/ 999 w 1109"/>
              <a:gd name="T5" fmla="*/ 341 h 682"/>
              <a:gd name="T6" fmla="*/ 777 w 1109"/>
              <a:gd name="T7" fmla="*/ 113 h 682"/>
              <a:gd name="T8" fmla="*/ 703 w 1109"/>
              <a:gd name="T9" fmla="*/ 127 h 682"/>
              <a:gd name="T10" fmla="*/ 444 w 1109"/>
              <a:gd name="T11" fmla="*/ 0 h 682"/>
              <a:gd name="T12" fmla="*/ 111 w 1109"/>
              <a:gd name="T13" fmla="*/ 341 h 682"/>
              <a:gd name="T14" fmla="*/ 122 w 1109"/>
              <a:gd name="T15" fmla="*/ 426 h 682"/>
              <a:gd name="T16" fmla="*/ 0 w 1109"/>
              <a:gd name="T17" fmla="*/ 554 h 682"/>
              <a:gd name="T18" fmla="*/ 125 w 1109"/>
              <a:gd name="T19" fmla="*/ 682 h 682"/>
              <a:gd name="T20" fmla="*/ 985 w 1109"/>
              <a:gd name="T21" fmla="*/ 682 h 682"/>
              <a:gd name="T22" fmla="*/ 1109 w 1109"/>
              <a:gd name="T23" fmla="*/ 554 h 682"/>
              <a:gd name="T24" fmla="*/ 985 w 1109"/>
              <a:gd name="T25" fmla="*/ 426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9" h="682">
                <a:moveTo>
                  <a:pt x="985" y="426"/>
                </a:moveTo>
                <a:cubicBezTo>
                  <a:pt x="982" y="426"/>
                  <a:pt x="982" y="426"/>
                  <a:pt x="982" y="426"/>
                </a:cubicBezTo>
                <a:cubicBezTo>
                  <a:pt x="993" y="400"/>
                  <a:pt x="999" y="371"/>
                  <a:pt x="999" y="341"/>
                </a:cubicBezTo>
                <a:cubicBezTo>
                  <a:pt x="999" y="215"/>
                  <a:pt x="899" y="113"/>
                  <a:pt x="777" y="113"/>
                </a:cubicBezTo>
                <a:cubicBezTo>
                  <a:pt x="751" y="113"/>
                  <a:pt x="726" y="118"/>
                  <a:pt x="703" y="127"/>
                </a:cubicBezTo>
                <a:cubicBezTo>
                  <a:pt x="642" y="49"/>
                  <a:pt x="548" y="0"/>
                  <a:pt x="444" y="0"/>
                </a:cubicBezTo>
                <a:cubicBezTo>
                  <a:pt x="260" y="0"/>
                  <a:pt x="111" y="152"/>
                  <a:pt x="111" y="341"/>
                </a:cubicBezTo>
                <a:cubicBezTo>
                  <a:pt x="111" y="370"/>
                  <a:pt x="115" y="399"/>
                  <a:pt x="122" y="426"/>
                </a:cubicBezTo>
                <a:cubicBezTo>
                  <a:pt x="54" y="428"/>
                  <a:pt x="0" y="484"/>
                  <a:pt x="0" y="554"/>
                </a:cubicBezTo>
                <a:cubicBezTo>
                  <a:pt x="0" y="625"/>
                  <a:pt x="56" y="682"/>
                  <a:pt x="125" y="682"/>
                </a:cubicBezTo>
                <a:cubicBezTo>
                  <a:pt x="985" y="682"/>
                  <a:pt x="985" y="682"/>
                  <a:pt x="985" y="682"/>
                </a:cubicBezTo>
                <a:cubicBezTo>
                  <a:pt x="1054" y="682"/>
                  <a:pt x="1109" y="625"/>
                  <a:pt x="1109" y="554"/>
                </a:cubicBezTo>
                <a:cubicBezTo>
                  <a:pt x="1109" y="483"/>
                  <a:pt x="1054" y="426"/>
                  <a:pt x="985" y="42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97" name="Group 196">
            <a:extLst>
              <a:ext uri="{FF2B5EF4-FFF2-40B4-BE49-F238E27FC236}">
                <a16:creationId xmlns:a16="http://schemas.microsoft.com/office/drawing/2014/main" id="{4DAA1BD0-B398-4740-B489-63623E286A02}"/>
              </a:ext>
            </a:extLst>
          </p:cNvPr>
          <p:cNvGrpSpPr/>
          <p:nvPr/>
        </p:nvGrpSpPr>
        <p:grpSpPr>
          <a:xfrm>
            <a:off x="4107745" y="4946429"/>
            <a:ext cx="383508" cy="491868"/>
            <a:chOff x="4301866" y="4064534"/>
            <a:chExt cx="383508" cy="491868"/>
          </a:xfrm>
        </p:grpSpPr>
        <p:sp>
          <p:nvSpPr>
            <p:cNvPr id="198" name="Oval 197">
              <a:extLst>
                <a:ext uri="{FF2B5EF4-FFF2-40B4-BE49-F238E27FC236}">
                  <a16:creationId xmlns:a16="http://schemas.microsoft.com/office/drawing/2014/main" id="{F57D7D55-3F68-E043-9060-AF52FB5D5683}"/>
                </a:ext>
              </a:extLst>
            </p:cNvPr>
            <p:cNvSpPr/>
            <p:nvPr/>
          </p:nvSpPr>
          <p:spPr bwMode="auto">
            <a:xfrm>
              <a:off x="4340432" y="4080694"/>
              <a:ext cx="344941" cy="133604"/>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199" name="Freeform 182">
              <a:extLst>
                <a:ext uri="{FF2B5EF4-FFF2-40B4-BE49-F238E27FC236}">
                  <a16:creationId xmlns:a16="http://schemas.microsoft.com/office/drawing/2014/main" id="{37EF0BA6-B6F3-B542-B85B-9DD4BDE8053B}"/>
                </a:ext>
              </a:extLst>
            </p:cNvPr>
            <p:cNvSpPr/>
            <p:nvPr/>
          </p:nvSpPr>
          <p:spPr bwMode="auto">
            <a:xfrm>
              <a:off x="4301866" y="4064534"/>
              <a:ext cx="383508" cy="491868"/>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w="63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200" name="Group 199">
            <a:extLst>
              <a:ext uri="{FF2B5EF4-FFF2-40B4-BE49-F238E27FC236}">
                <a16:creationId xmlns:a16="http://schemas.microsoft.com/office/drawing/2014/main" id="{7517AD79-7274-E843-BDE3-6AA7951076E5}"/>
              </a:ext>
            </a:extLst>
          </p:cNvPr>
          <p:cNvGrpSpPr/>
          <p:nvPr/>
        </p:nvGrpSpPr>
        <p:grpSpPr>
          <a:xfrm>
            <a:off x="5626939" y="4704868"/>
            <a:ext cx="383508" cy="491868"/>
            <a:chOff x="4301866" y="4064534"/>
            <a:chExt cx="383508" cy="491868"/>
          </a:xfrm>
        </p:grpSpPr>
        <p:sp>
          <p:nvSpPr>
            <p:cNvPr id="201" name="Oval 200">
              <a:extLst>
                <a:ext uri="{FF2B5EF4-FFF2-40B4-BE49-F238E27FC236}">
                  <a16:creationId xmlns:a16="http://schemas.microsoft.com/office/drawing/2014/main" id="{A361BB71-BD27-684A-90D7-175575CF43C6}"/>
                </a:ext>
              </a:extLst>
            </p:cNvPr>
            <p:cNvSpPr/>
            <p:nvPr/>
          </p:nvSpPr>
          <p:spPr bwMode="auto">
            <a:xfrm>
              <a:off x="4340432" y="4080694"/>
              <a:ext cx="344941" cy="133604"/>
            </a:xfrm>
            <a:prstGeom prst="ellipse">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202" name="Freeform 182">
              <a:extLst>
                <a:ext uri="{FF2B5EF4-FFF2-40B4-BE49-F238E27FC236}">
                  <a16:creationId xmlns:a16="http://schemas.microsoft.com/office/drawing/2014/main" id="{6137B347-ADC8-9A44-A003-55C3B9281B85}"/>
                </a:ext>
              </a:extLst>
            </p:cNvPr>
            <p:cNvSpPr/>
            <p:nvPr/>
          </p:nvSpPr>
          <p:spPr bwMode="auto">
            <a:xfrm>
              <a:off x="4301866" y="4064534"/>
              <a:ext cx="383508" cy="491868"/>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w="635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203" name="Group 202">
            <a:extLst>
              <a:ext uri="{FF2B5EF4-FFF2-40B4-BE49-F238E27FC236}">
                <a16:creationId xmlns:a16="http://schemas.microsoft.com/office/drawing/2014/main" id="{3289CF58-68EB-2E42-B0FE-FA0BD3B85464}"/>
              </a:ext>
            </a:extLst>
          </p:cNvPr>
          <p:cNvGrpSpPr/>
          <p:nvPr/>
        </p:nvGrpSpPr>
        <p:grpSpPr>
          <a:xfrm>
            <a:off x="5986557" y="4749982"/>
            <a:ext cx="383508" cy="491868"/>
            <a:chOff x="4301866" y="4064534"/>
            <a:chExt cx="383508" cy="491868"/>
          </a:xfrm>
        </p:grpSpPr>
        <p:sp>
          <p:nvSpPr>
            <p:cNvPr id="204" name="Oval 203">
              <a:extLst>
                <a:ext uri="{FF2B5EF4-FFF2-40B4-BE49-F238E27FC236}">
                  <a16:creationId xmlns:a16="http://schemas.microsoft.com/office/drawing/2014/main" id="{C58974D0-C007-DC42-AF7B-5632FC6ADD18}"/>
                </a:ext>
              </a:extLst>
            </p:cNvPr>
            <p:cNvSpPr/>
            <p:nvPr/>
          </p:nvSpPr>
          <p:spPr bwMode="auto">
            <a:xfrm>
              <a:off x="4340432" y="4080694"/>
              <a:ext cx="344941" cy="133604"/>
            </a:xfrm>
            <a:prstGeom prst="ellipse">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205" name="Freeform 182">
              <a:extLst>
                <a:ext uri="{FF2B5EF4-FFF2-40B4-BE49-F238E27FC236}">
                  <a16:creationId xmlns:a16="http://schemas.microsoft.com/office/drawing/2014/main" id="{53AB0747-20CD-EB48-9805-9BC9FC9EEEB5}"/>
                </a:ext>
              </a:extLst>
            </p:cNvPr>
            <p:cNvSpPr/>
            <p:nvPr/>
          </p:nvSpPr>
          <p:spPr bwMode="auto">
            <a:xfrm>
              <a:off x="4301866" y="4064534"/>
              <a:ext cx="383508" cy="491868"/>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w="635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sp>
        <p:nvSpPr>
          <p:cNvPr id="206" name="Freeform 182">
            <a:extLst>
              <a:ext uri="{FF2B5EF4-FFF2-40B4-BE49-F238E27FC236}">
                <a16:creationId xmlns:a16="http://schemas.microsoft.com/office/drawing/2014/main" id="{A1565CB1-1C71-D743-BD3E-E402BE7BF311}"/>
              </a:ext>
            </a:extLst>
          </p:cNvPr>
          <p:cNvSpPr/>
          <p:nvPr/>
        </p:nvSpPr>
        <p:spPr bwMode="auto">
          <a:xfrm>
            <a:off x="7845337" y="4675032"/>
            <a:ext cx="383508" cy="491868"/>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07" name="Freeform 182">
            <a:extLst>
              <a:ext uri="{FF2B5EF4-FFF2-40B4-BE49-F238E27FC236}">
                <a16:creationId xmlns:a16="http://schemas.microsoft.com/office/drawing/2014/main" id="{7A0C36E3-B41F-6845-B8A3-30AB081B39EC}"/>
              </a:ext>
            </a:extLst>
          </p:cNvPr>
          <p:cNvSpPr/>
          <p:nvPr/>
        </p:nvSpPr>
        <p:spPr bwMode="auto">
          <a:xfrm>
            <a:off x="9994115" y="4640651"/>
            <a:ext cx="383508" cy="491868"/>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w="635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08" name="Freeform 182">
            <a:extLst>
              <a:ext uri="{FF2B5EF4-FFF2-40B4-BE49-F238E27FC236}">
                <a16:creationId xmlns:a16="http://schemas.microsoft.com/office/drawing/2014/main" id="{46F3ADC1-832B-E44B-88D2-8192BB1031BB}"/>
              </a:ext>
            </a:extLst>
          </p:cNvPr>
          <p:cNvSpPr/>
          <p:nvPr/>
        </p:nvSpPr>
        <p:spPr bwMode="auto">
          <a:xfrm>
            <a:off x="9659147" y="4712507"/>
            <a:ext cx="383508" cy="491868"/>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w="635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9181381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44BC2-BC9B-EB42-8F40-94A861410653}"/>
              </a:ext>
            </a:extLst>
          </p:cNvPr>
          <p:cNvSpPr>
            <a:spLocks noGrp="1"/>
          </p:cNvSpPr>
          <p:nvPr>
            <p:ph type="title"/>
          </p:nvPr>
        </p:nvSpPr>
        <p:spPr>
          <a:xfrm>
            <a:off x="343097" y="501789"/>
            <a:ext cx="11029616" cy="669247"/>
          </a:xfrm>
        </p:spPr>
        <p:txBody>
          <a:bodyPr/>
          <a:lstStyle/>
          <a:p>
            <a:r>
              <a:rPr lang="en-GB" dirty="0"/>
              <a:t>Monitor and audit data activity</a:t>
            </a:r>
          </a:p>
        </p:txBody>
      </p:sp>
      <p:sp>
        <p:nvSpPr>
          <p:cNvPr id="3" name="Content Placeholder 2">
            <a:extLst>
              <a:ext uri="{FF2B5EF4-FFF2-40B4-BE49-F238E27FC236}">
                <a16:creationId xmlns:a16="http://schemas.microsoft.com/office/drawing/2014/main" id="{D27E59C1-4C8A-4765-A36C-C6B2E084863D}"/>
              </a:ext>
            </a:extLst>
          </p:cNvPr>
          <p:cNvSpPr>
            <a:spLocks noGrp="1"/>
          </p:cNvSpPr>
          <p:nvPr>
            <p:ph sz="quarter" idx="10"/>
          </p:nvPr>
        </p:nvSpPr>
        <p:spPr>
          <a:xfrm>
            <a:off x="584200" y="1435100"/>
            <a:ext cx="3080980" cy="2966966"/>
          </a:xfrm>
        </p:spPr>
        <p:txBody>
          <a:bodyPr>
            <a:normAutofit fontScale="92500" lnSpcReduction="10000"/>
          </a:bodyPr>
          <a:lstStyle/>
          <a:p>
            <a:pPr marL="0" indent="0">
              <a:buNone/>
            </a:pPr>
            <a:r>
              <a:rPr lang="en-US"/>
              <a:t>Data entity examples</a:t>
            </a:r>
          </a:p>
          <a:p>
            <a:pPr lvl="1"/>
            <a:r>
              <a:rPr lang="en-US"/>
              <a:t>Customer</a:t>
            </a:r>
          </a:p>
          <a:p>
            <a:pPr lvl="1"/>
            <a:r>
              <a:rPr lang="en-US"/>
              <a:t>Product</a:t>
            </a:r>
          </a:p>
          <a:p>
            <a:pPr lvl="1"/>
            <a:r>
              <a:rPr lang="en-US"/>
              <a:t>Employee</a:t>
            </a:r>
          </a:p>
          <a:p>
            <a:pPr lvl="1"/>
            <a:r>
              <a:rPr lang="en-US"/>
              <a:t>Supplier</a:t>
            </a:r>
          </a:p>
          <a:p>
            <a:pPr lvl="1"/>
            <a:r>
              <a:rPr lang="en-US"/>
              <a:t>Order</a:t>
            </a:r>
          </a:p>
          <a:p>
            <a:pPr lvl="1"/>
            <a:r>
              <a:rPr lang="en-US"/>
              <a:t>Invoice</a:t>
            </a:r>
          </a:p>
          <a:p>
            <a:pPr lvl="1"/>
            <a:r>
              <a:rPr lang="en-US"/>
              <a:t>Payment</a:t>
            </a:r>
          </a:p>
          <a:p>
            <a:pPr lvl="1"/>
            <a:r>
              <a:rPr lang="en-US"/>
              <a:t>Asset</a:t>
            </a:r>
          </a:p>
        </p:txBody>
      </p:sp>
      <p:sp>
        <p:nvSpPr>
          <p:cNvPr id="9" name="TextBox 8">
            <a:extLst>
              <a:ext uri="{FF2B5EF4-FFF2-40B4-BE49-F238E27FC236}">
                <a16:creationId xmlns:a16="http://schemas.microsoft.com/office/drawing/2014/main" id="{E42578A7-0390-AF4B-803D-515C1B131D7D}"/>
              </a:ext>
            </a:extLst>
          </p:cNvPr>
          <p:cNvSpPr txBox="1"/>
          <p:nvPr/>
        </p:nvSpPr>
        <p:spPr>
          <a:xfrm>
            <a:off x="8549126" y="1768772"/>
            <a:ext cx="3041858" cy="276999"/>
          </a:xfrm>
          <a:prstGeom prst="rect">
            <a:avLst/>
          </a:prstGeom>
        </p:spPr>
        <p:txBody>
          <a:bodyPr vert="horz" wrap="square" lIns="0" tIns="0" rIns="0" bIns="0" rtlCol="0">
            <a:spAutoFit/>
          </a:bodyPr>
          <a:lstStyle>
            <a:lvl1pPr marR="0" indent="0" defTabSz="932742" fontAlgn="auto">
              <a:lnSpc>
                <a:spcPct val="100000"/>
              </a:lnSpc>
              <a:spcBef>
                <a:spcPct val="20000"/>
              </a:spcBef>
              <a:spcAft>
                <a:spcPts val="0"/>
              </a:spcAft>
              <a:buClr>
                <a:schemeClr val="accent1"/>
              </a:buClr>
              <a:buSzPct val="90000"/>
              <a:buFont typeface="Wingdings" panose="05000000000000000000" pitchFamily="2" charset="2"/>
              <a:buNone/>
              <a:tabLst/>
              <a:defRPr sz="2000" spc="0" baseline="0">
                <a:gradFill>
                  <a:gsLst>
                    <a:gs pos="1250">
                      <a:schemeClr val="tx1"/>
                    </a:gs>
                    <a:gs pos="100000">
                      <a:schemeClr val="tx1"/>
                    </a:gs>
                  </a:gsLst>
                  <a:lin ang="5400000" scaled="0"/>
                </a:gradFill>
                <a:cs typeface="Segoe UI" panose="020B0502040204020203" pitchFamily="34" charset="0"/>
              </a:defRPr>
            </a:lvl1pPr>
            <a:lvl2pPr marR="0" lvl="1" indent="-228600" defTabSz="932742" fontAlgn="auto">
              <a:lnSpc>
                <a:spcPct val="100000"/>
              </a:lnSpc>
              <a:spcBef>
                <a:spcPct val="20000"/>
              </a:spcBef>
              <a:spcAft>
                <a:spcPts val="0"/>
              </a:spcAft>
              <a:buClr>
                <a:schemeClr val="accent1"/>
              </a:buClr>
              <a:buSzPct val="90000"/>
              <a:buFont typeface="Wingdings" panose="05000000000000000000" pitchFamily="2" charset="2"/>
              <a:buChar char=""/>
              <a:tabLst/>
              <a:defRPr spc="0" baseline="0">
                <a:gradFill>
                  <a:gsLst>
                    <a:gs pos="1250">
                      <a:schemeClr val="tx1"/>
                    </a:gs>
                    <a:gs pos="100000">
                      <a:schemeClr val="tx1"/>
                    </a:gs>
                  </a:gsLst>
                  <a:lin ang="5400000" scaled="0"/>
                </a:gradFill>
              </a:defRPr>
            </a:lvl2pPr>
            <a:lvl3pPr marL="657225" marR="0" indent="-200025" defTabSz="932742" fontAlgn="auto">
              <a:lnSpc>
                <a:spcPct val="100000"/>
              </a:lnSpc>
              <a:spcBef>
                <a:spcPct val="20000"/>
              </a:spcBef>
              <a:spcAft>
                <a:spcPts val="0"/>
              </a:spcAft>
              <a:buClr>
                <a:schemeClr val="accent1"/>
              </a:buClr>
              <a:buSzPct val="90000"/>
              <a:buFont typeface="Wingdings" panose="05000000000000000000" pitchFamily="2" charset="2"/>
              <a:buChar char=""/>
              <a:tabLst/>
              <a:defRPr sz="1400" spc="0" baseline="0">
                <a:gradFill>
                  <a:gsLst>
                    <a:gs pos="1250">
                      <a:schemeClr val="tx1"/>
                    </a:gs>
                    <a:gs pos="100000">
                      <a:schemeClr val="tx1"/>
                    </a:gs>
                  </a:gsLst>
                  <a:lin ang="5400000" scaled="0"/>
                </a:gradFill>
              </a:defRPr>
            </a:lvl3pPr>
            <a:lvl4pPr marL="842963" marR="0" indent="-180975" defTabSz="932742" fontAlgn="auto">
              <a:lnSpc>
                <a:spcPct val="100000"/>
              </a:lnSpc>
              <a:spcBef>
                <a:spcPct val="20000"/>
              </a:spcBef>
              <a:spcAft>
                <a:spcPts val="0"/>
              </a:spcAft>
              <a:buClr>
                <a:schemeClr val="accent1"/>
              </a:buClr>
              <a:buSzPct val="90000"/>
              <a:buFont typeface="Wingdings" panose="05000000000000000000" pitchFamily="2" charset="2"/>
              <a:buChar char=""/>
              <a:tabLst/>
              <a:defRPr sz="1200" spc="0" baseline="0">
                <a:gradFill>
                  <a:gsLst>
                    <a:gs pos="1250">
                      <a:schemeClr val="tx1"/>
                    </a:gs>
                    <a:gs pos="100000">
                      <a:schemeClr val="tx1"/>
                    </a:gs>
                  </a:gsLst>
                  <a:lin ang="5400000" scaled="0"/>
                </a:gradFill>
              </a:defRPr>
            </a:lvl4pPr>
            <a:lvl5pPr marL="1023938" marR="0" indent="-168275" defTabSz="932742" fontAlgn="auto">
              <a:lnSpc>
                <a:spcPct val="100000"/>
              </a:lnSpc>
              <a:spcBef>
                <a:spcPct val="20000"/>
              </a:spcBef>
              <a:spcAft>
                <a:spcPts val="0"/>
              </a:spcAft>
              <a:buClr>
                <a:schemeClr val="accent1"/>
              </a:buClr>
              <a:buSzPct val="90000"/>
              <a:buFont typeface="Wingdings" panose="05000000000000000000" pitchFamily="2" charset="2"/>
              <a:buChar char=""/>
              <a:tabLst/>
              <a:defRPr sz="1200" spc="0" baseline="0">
                <a:gradFill>
                  <a:gsLst>
                    <a:gs pos="1250">
                      <a:schemeClr val="tx1"/>
                    </a:gs>
                    <a:gs pos="100000">
                      <a:schemeClr val="tx1"/>
                    </a:gs>
                  </a:gsLst>
                  <a:lin ang="5400000" scaled="0"/>
                </a:gra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algn="ctr"/>
            <a:r>
              <a:rPr lang="en-GB" sz="1800"/>
              <a:t>Data steward dashboards</a:t>
            </a:r>
          </a:p>
        </p:txBody>
      </p:sp>
      <p:sp>
        <p:nvSpPr>
          <p:cNvPr id="10" name="TextBox 9">
            <a:extLst>
              <a:ext uri="{FF2B5EF4-FFF2-40B4-BE49-F238E27FC236}">
                <a16:creationId xmlns:a16="http://schemas.microsoft.com/office/drawing/2014/main" id="{1771EB52-6BFE-6E4F-A58F-454A82E13E46}"/>
              </a:ext>
            </a:extLst>
          </p:cNvPr>
          <p:cNvSpPr txBox="1"/>
          <p:nvPr/>
        </p:nvSpPr>
        <p:spPr>
          <a:xfrm flipH="1">
            <a:off x="8549126" y="3202576"/>
            <a:ext cx="3041858" cy="954107"/>
          </a:xfrm>
          <a:prstGeom prst="rect">
            <a:avLst/>
          </a:prstGeom>
          <a:noFill/>
        </p:spPr>
        <p:txBody>
          <a:bodyPr wrap="square" rtlCol="0">
            <a:spAutoFit/>
          </a:bodyPr>
          <a:lstStyle/>
          <a:p>
            <a:pPr algn="ctr"/>
            <a:r>
              <a:rPr lang="en-GB" sz="1400">
                <a:solidFill>
                  <a:schemeClr val="tx1"/>
                </a:solidFill>
              </a:rPr>
              <a:t>Monitor data quality, privacy, access security, usage, maintenance and retention of specific data entities through their lifecycles</a:t>
            </a:r>
          </a:p>
        </p:txBody>
      </p:sp>
      <p:grpSp>
        <p:nvGrpSpPr>
          <p:cNvPr id="53" name="Group 52">
            <a:extLst>
              <a:ext uri="{FF2B5EF4-FFF2-40B4-BE49-F238E27FC236}">
                <a16:creationId xmlns:a16="http://schemas.microsoft.com/office/drawing/2014/main" id="{20522766-56EC-4B98-B576-0F637F5DF48E}"/>
              </a:ext>
            </a:extLst>
          </p:cNvPr>
          <p:cNvGrpSpPr/>
          <p:nvPr/>
        </p:nvGrpSpPr>
        <p:grpSpPr>
          <a:xfrm>
            <a:off x="1797178" y="4983157"/>
            <a:ext cx="8597643" cy="1284929"/>
            <a:chOff x="1797178" y="4343391"/>
            <a:chExt cx="8597643" cy="1544366"/>
          </a:xfrm>
        </p:grpSpPr>
        <p:sp>
          <p:nvSpPr>
            <p:cNvPr id="54" name="Rectangle 53">
              <a:extLst>
                <a:ext uri="{FF2B5EF4-FFF2-40B4-BE49-F238E27FC236}">
                  <a16:creationId xmlns:a16="http://schemas.microsoft.com/office/drawing/2014/main" id="{88DED6FC-34E3-4FFB-9EB9-FE590171CE86}"/>
                </a:ext>
              </a:extLst>
            </p:cNvPr>
            <p:cNvSpPr/>
            <p:nvPr/>
          </p:nvSpPr>
          <p:spPr bwMode="auto">
            <a:xfrm>
              <a:off x="1797178" y="4343391"/>
              <a:ext cx="8597643" cy="1544366"/>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400">
                <a:solidFill>
                  <a:srgbClr val="000000"/>
                </a:solidFill>
                <a:cs typeface="Arial" charset="0"/>
              </a:endParaRPr>
            </a:p>
          </p:txBody>
        </p:sp>
        <p:cxnSp>
          <p:nvCxnSpPr>
            <p:cNvPr id="55" name="Straight Connector 54">
              <a:extLst>
                <a:ext uri="{FF2B5EF4-FFF2-40B4-BE49-F238E27FC236}">
                  <a16:creationId xmlns:a16="http://schemas.microsoft.com/office/drawing/2014/main" id="{3BCC7230-92F1-49DA-A974-42064497568D}"/>
                </a:ext>
              </a:extLst>
            </p:cNvPr>
            <p:cNvCxnSpPr/>
            <p:nvPr/>
          </p:nvCxnSpPr>
          <p:spPr bwMode="auto">
            <a:xfrm>
              <a:off x="4663059" y="4343391"/>
              <a:ext cx="0" cy="154436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8B985774-B385-4C03-803E-4363C2D5440D}"/>
                </a:ext>
              </a:extLst>
            </p:cNvPr>
            <p:cNvCxnSpPr/>
            <p:nvPr/>
          </p:nvCxnSpPr>
          <p:spPr bwMode="auto">
            <a:xfrm>
              <a:off x="7528940" y="4343391"/>
              <a:ext cx="0" cy="1544366"/>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57" name="TextBox 56">
            <a:extLst>
              <a:ext uri="{FF2B5EF4-FFF2-40B4-BE49-F238E27FC236}">
                <a16:creationId xmlns:a16="http://schemas.microsoft.com/office/drawing/2014/main" id="{62172F9B-DE16-42F6-8C48-E4AC1E6401F4}"/>
              </a:ext>
            </a:extLst>
          </p:cNvPr>
          <p:cNvSpPr txBox="1"/>
          <p:nvPr/>
        </p:nvSpPr>
        <p:spPr>
          <a:xfrm>
            <a:off x="2911762" y="5027981"/>
            <a:ext cx="636713" cy="338554"/>
          </a:xfrm>
          <a:prstGeom prst="rect">
            <a:avLst/>
          </a:prstGeom>
          <a:noFill/>
        </p:spPr>
        <p:txBody>
          <a:bodyPr wrap="none" rtlCol="0">
            <a:spAutoFit/>
          </a:bodyPr>
          <a:lstStyle/>
          <a:p>
            <a:pPr algn="ctr"/>
            <a:r>
              <a:rPr lang="en-GB" sz="1600">
                <a:solidFill>
                  <a:schemeClr val="tx1"/>
                </a:solidFill>
              </a:rPr>
              <a:t>Edge</a:t>
            </a:r>
          </a:p>
        </p:txBody>
      </p:sp>
      <p:sp>
        <p:nvSpPr>
          <p:cNvPr id="58" name="TextBox 57">
            <a:extLst>
              <a:ext uri="{FF2B5EF4-FFF2-40B4-BE49-F238E27FC236}">
                <a16:creationId xmlns:a16="http://schemas.microsoft.com/office/drawing/2014/main" id="{0D196BB2-1839-4F0C-A98C-FCCAB2FCA4E0}"/>
              </a:ext>
            </a:extLst>
          </p:cNvPr>
          <p:cNvSpPr txBox="1"/>
          <p:nvPr/>
        </p:nvSpPr>
        <p:spPr>
          <a:xfrm>
            <a:off x="5473073" y="5027981"/>
            <a:ext cx="1245854" cy="338554"/>
          </a:xfrm>
          <a:prstGeom prst="rect">
            <a:avLst/>
          </a:prstGeom>
          <a:noFill/>
        </p:spPr>
        <p:txBody>
          <a:bodyPr wrap="none" rtlCol="0">
            <a:spAutoFit/>
          </a:bodyPr>
          <a:lstStyle/>
          <a:p>
            <a:pPr algn="ctr"/>
            <a:r>
              <a:rPr lang="en-GB" sz="1600">
                <a:solidFill>
                  <a:schemeClr val="tx1"/>
                </a:solidFill>
              </a:rPr>
              <a:t>Data center</a:t>
            </a:r>
          </a:p>
        </p:txBody>
      </p:sp>
      <p:sp>
        <p:nvSpPr>
          <p:cNvPr id="59" name="TextBox 58">
            <a:extLst>
              <a:ext uri="{FF2B5EF4-FFF2-40B4-BE49-F238E27FC236}">
                <a16:creationId xmlns:a16="http://schemas.microsoft.com/office/drawing/2014/main" id="{83F583D6-1E93-4089-9035-2EE90C9519E1}"/>
              </a:ext>
            </a:extLst>
          </p:cNvPr>
          <p:cNvSpPr txBox="1"/>
          <p:nvPr/>
        </p:nvSpPr>
        <p:spPr>
          <a:xfrm>
            <a:off x="8169837" y="5020240"/>
            <a:ext cx="1584088" cy="338554"/>
          </a:xfrm>
          <a:prstGeom prst="rect">
            <a:avLst/>
          </a:prstGeom>
          <a:noFill/>
        </p:spPr>
        <p:txBody>
          <a:bodyPr wrap="none" rtlCol="0">
            <a:spAutoFit/>
          </a:bodyPr>
          <a:lstStyle/>
          <a:p>
            <a:pPr algn="ctr"/>
            <a:r>
              <a:rPr lang="en-GB" sz="1600">
                <a:solidFill>
                  <a:schemeClr val="tx1"/>
                </a:solidFill>
              </a:rPr>
              <a:t>Multiple clouds</a:t>
            </a:r>
          </a:p>
        </p:txBody>
      </p:sp>
      <p:grpSp>
        <p:nvGrpSpPr>
          <p:cNvPr id="60" name="Group 315">
            <a:extLst>
              <a:ext uri="{FF2B5EF4-FFF2-40B4-BE49-F238E27FC236}">
                <a16:creationId xmlns:a16="http://schemas.microsoft.com/office/drawing/2014/main" id="{A58CB8B5-5132-4107-9C5D-351F20F6A958}"/>
              </a:ext>
            </a:extLst>
          </p:cNvPr>
          <p:cNvGrpSpPr>
            <a:grpSpLocks noChangeAspect="1"/>
          </p:cNvGrpSpPr>
          <p:nvPr/>
        </p:nvGrpSpPr>
        <p:grpSpPr bwMode="auto">
          <a:xfrm>
            <a:off x="2958434" y="5493726"/>
            <a:ext cx="544830" cy="544830"/>
            <a:chOff x="1614" y="2777"/>
            <a:chExt cx="312" cy="312"/>
          </a:xfrm>
        </p:grpSpPr>
        <p:sp>
          <p:nvSpPr>
            <p:cNvPr id="61" name="Line 316">
              <a:extLst>
                <a:ext uri="{FF2B5EF4-FFF2-40B4-BE49-F238E27FC236}">
                  <a16:creationId xmlns:a16="http://schemas.microsoft.com/office/drawing/2014/main" id="{50BF7C95-1C0E-47A0-8C75-60751ADE36E9}"/>
                </a:ext>
              </a:extLst>
            </p:cNvPr>
            <p:cNvSpPr>
              <a:spLocks noChangeShapeType="1"/>
            </p:cNvSpPr>
            <p:nvPr/>
          </p:nvSpPr>
          <p:spPr bwMode="auto">
            <a:xfrm flipH="1" flipV="1">
              <a:off x="1668" y="2831"/>
              <a:ext cx="205" cy="205"/>
            </a:xfrm>
            <a:prstGeom prst="line">
              <a:avLst/>
            </a:prstGeom>
            <a:noFill/>
            <a:ln w="7938" cap="flat">
              <a:solidFill>
                <a:srgbClr val="50E6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317">
              <a:extLst>
                <a:ext uri="{FF2B5EF4-FFF2-40B4-BE49-F238E27FC236}">
                  <a16:creationId xmlns:a16="http://schemas.microsoft.com/office/drawing/2014/main" id="{A556FD13-89DA-47A2-838E-36FDDA5CA20A}"/>
                </a:ext>
              </a:extLst>
            </p:cNvPr>
            <p:cNvSpPr>
              <a:spLocks noChangeShapeType="1"/>
            </p:cNvSpPr>
            <p:nvPr/>
          </p:nvSpPr>
          <p:spPr bwMode="auto">
            <a:xfrm flipV="1">
              <a:off x="1771" y="2792"/>
              <a:ext cx="0" cy="282"/>
            </a:xfrm>
            <a:prstGeom prst="line">
              <a:avLst/>
            </a:prstGeom>
            <a:noFill/>
            <a:ln w="7938" cap="flat">
              <a:solidFill>
                <a:srgbClr val="50E6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318">
              <a:extLst>
                <a:ext uri="{FF2B5EF4-FFF2-40B4-BE49-F238E27FC236}">
                  <a16:creationId xmlns:a16="http://schemas.microsoft.com/office/drawing/2014/main" id="{FFAD89A9-D137-45E3-9BDC-15DD257AFB3B}"/>
                </a:ext>
              </a:extLst>
            </p:cNvPr>
            <p:cNvSpPr>
              <a:spLocks noChangeShapeType="1"/>
            </p:cNvSpPr>
            <p:nvPr/>
          </p:nvSpPr>
          <p:spPr bwMode="auto">
            <a:xfrm flipH="1">
              <a:off x="1668" y="2831"/>
              <a:ext cx="205" cy="205"/>
            </a:xfrm>
            <a:prstGeom prst="line">
              <a:avLst/>
            </a:prstGeom>
            <a:noFill/>
            <a:ln w="7938" cap="flat">
              <a:solidFill>
                <a:srgbClr val="50E6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Oval 319">
              <a:extLst>
                <a:ext uri="{FF2B5EF4-FFF2-40B4-BE49-F238E27FC236}">
                  <a16:creationId xmlns:a16="http://schemas.microsoft.com/office/drawing/2014/main" id="{3F3CDA09-FC93-45C4-AC59-31D79708CC9E}"/>
                </a:ext>
              </a:extLst>
            </p:cNvPr>
            <p:cNvSpPr>
              <a:spLocks noChangeArrowheads="1"/>
            </p:cNvSpPr>
            <p:nvPr/>
          </p:nvSpPr>
          <p:spPr bwMode="auto">
            <a:xfrm>
              <a:off x="1858" y="3021"/>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Oval 320">
              <a:extLst>
                <a:ext uri="{FF2B5EF4-FFF2-40B4-BE49-F238E27FC236}">
                  <a16:creationId xmlns:a16="http://schemas.microsoft.com/office/drawing/2014/main" id="{9ACE34D7-FD25-4797-BDDA-08E4C2C099B2}"/>
                </a:ext>
              </a:extLst>
            </p:cNvPr>
            <p:cNvSpPr>
              <a:spLocks noChangeArrowheads="1"/>
            </p:cNvSpPr>
            <p:nvPr/>
          </p:nvSpPr>
          <p:spPr bwMode="auto">
            <a:xfrm>
              <a:off x="1653" y="3021"/>
              <a:ext cx="29" cy="2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Oval 321">
              <a:extLst>
                <a:ext uri="{FF2B5EF4-FFF2-40B4-BE49-F238E27FC236}">
                  <a16:creationId xmlns:a16="http://schemas.microsoft.com/office/drawing/2014/main" id="{FD168E12-F76E-44BA-9C2E-4AA3CA428CF3}"/>
                </a:ext>
              </a:extLst>
            </p:cNvPr>
            <p:cNvSpPr>
              <a:spLocks noChangeArrowheads="1"/>
            </p:cNvSpPr>
            <p:nvPr/>
          </p:nvSpPr>
          <p:spPr bwMode="auto">
            <a:xfrm>
              <a:off x="1653" y="2816"/>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Oval 322">
              <a:extLst>
                <a:ext uri="{FF2B5EF4-FFF2-40B4-BE49-F238E27FC236}">
                  <a16:creationId xmlns:a16="http://schemas.microsoft.com/office/drawing/2014/main" id="{59AA35D5-6CA4-4BC2-9BF9-373556B67801}"/>
                </a:ext>
              </a:extLst>
            </p:cNvPr>
            <p:cNvSpPr>
              <a:spLocks noChangeArrowheads="1"/>
            </p:cNvSpPr>
            <p:nvPr/>
          </p:nvSpPr>
          <p:spPr bwMode="auto">
            <a:xfrm>
              <a:off x="1858" y="2816"/>
              <a:ext cx="29" cy="2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Line 323">
              <a:extLst>
                <a:ext uri="{FF2B5EF4-FFF2-40B4-BE49-F238E27FC236}">
                  <a16:creationId xmlns:a16="http://schemas.microsoft.com/office/drawing/2014/main" id="{66FFBE1E-E513-4129-B08C-5919ABEB700D}"/>
                </a:ext>
              </a:extLst>
            </p:cNvPr>
            <p:cNvSpPr>
              <a:spLocks noChangeShapeType="1"/>
            </p:cNvSpPr>
            <p:nvPr/>
          </p:nvSpPr>
          <p:spPr bwMode="auto">
            <a:xfrm>
              <a:off x="1629" y="2933"/>
              <a:ext cx="282" cy="0"/>
            </a:xfrm>
            <a:prstGeom prst="line">
              <a:avLst/>
            </a:prstGeom>
            <a:noFill/>
            <a:ln w="7938" cap="flat">
              <a:solidFill>
                <a:srgbClr val="50E6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Oval 324">
              <a:extLst>
                <a:ext uri="{FF2B5EF4-FFF2-40B4-BE49-F238E27FC236}">
                  <a16:creationId xmlns:a16="http://schemas.microsoft.com/office/drawing/2014/main" id="{F3F90BAA-1CA1-4332-8EA5-2F7ADF8693E0}"/>
                </a:ext>
              </a:extLst>
            </p:cNvPr>
            <p:cNvSpPr>
              <a:spLocks noChangeArrowheads="1"/>
            </p:cNvSpPr>
            <p:nvPr/>
          </p:nvSpPr>
          <p:spPr bwMode="auto">
            <a:xfrm>
              <a:off x="1897" y="2919"/>
              <a:ext cx="29" cy="29"/>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Oval 325">
              <a:extLst>
                <a:ext uri="{FF2B5EF4-FFF2-40B4-BE49-F238E27FC236}">
                  <a16:creationId xmlns:a16="http://schemas.microsoft.com/office/drawing/2014/main" id="{13343658-6530-4C11-8080-7C77DF7839F8}"/>
                </a:ext>
              </a:extLst>
            </p:cNvPr>
            <p:cNvSpPr>
              <a:spLocks noChangeArrowheads="1"/>
            </p:cNvSpPr>
            <p:nvPr/>
          </p:nvSpPr>
          <p:spPr bwMode="auto">
            <a:xfrm>
              <a:off x="1614" y="2919"/>
              <a:ext cx="29" cy="29"/>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Oval 326">
              <a:extLst>
                <a:ext uri="{FF2B5EF4-FFF2-40B4-BE49-F238E27FC236}">
                  <a16:creationId xmlns:a16="http://schemas.microsoft.com/office/drawing/2014/main" id="{9DD63CBB-1DCE-49E6-B6DC-AE4100EE095D}"/>
                </a:ext>
              </a:extLst>
            </p:cNvPr>
            <p:cNvSpPr>
              <a:spLocks noChangeArrowheads="1"/>
            </p:cNvSpPr>
            <p:nvPr/>
          </p:nvSpPr>
          <p:spPr bwMode="auto">
            <a:xfrm>
              <a:off x="1755" y="2777"/>
              <a:ext cx="30" cy="29"/>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Oval 327">
              <a:extLst>
                <a:ext uri="{FF2B5EF4-FFF2-40B4-BE49-F238E27FC236}">
                  <a16:creationId xmlns:a16="http://schemas.microsoft.com/office/drawing/2014/main" id="{EC84E088-3C75-4F7E-9C9F-1AFD363A4537}"/>
                </a:ext>
              </a:extLst>
            </p:cNvPr>
            <p:cNvSpPr>
              <a:spLocks noChangeArrowheads="1"/>
            </p:cNvSpPr>
            <p:nvPr/>
          </p:nvSpPr>
          <p:spPr bwMode="auto">
            <a:xfrm>
              <a:off x="1755" y="3060"/>
              <a:ext cx="30" cy="29"/>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Oval 328">
              <a:extLst>
                <a:ext uri="{FF2B5EF4-FFF2-40B4-BE49-F238E27FC236}">
                  <a16:creationId xmlns:a16="http://schemas.microsoft.com/office/drawing/2014/main" id="{C389C18C-1122-465A-B3D2-8E38DF7C66CB}"/>
                </a:ext>
              </a:extLst>
            </p:cNvPr>
            <p:cNvSpPr>
              <a:spLocks noChangeArrowheads="1"/>
            </p:cNvSpPr>
            <p:nvPr/>
          </p:nvSpPr>
          <p:spPr bwMode="auto">
            <a:xfrm>
              <a:off x="1741" y="2904"/>
              <a:ext cx="58" cy="58"/>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4" name="Group 105">
            <a:extLst>
              <a:ext uri="{FF2B5EF4-FFF2-40B4-BE49-F238E27FC236}">
                <a16:creationId xmlns:a16="http://schemas.microsoft.com/office/drawing/2014/main" id="{DB6C91EC-5063-4BF8-8019-4B8D6F5DFB88}"/>
              </a:ext>
            </a:extLst>
          </p:cNvPr>
          <p:cNvGrpSpPr>
            <a:grpSpLocks noChangeAspect="1"/>
          </p:cNvGrpSpPr>
          <p:nvPr/>
        </p:nvGrpSpPr>
        <p:grpSpPr bwMode="auto">
          <a:xfrm>
            <a:off x="5824726" y="5493726"/>
            <a:ext cx="544830" cy="544830"/>
            <a:chOff x="2208" y="2781"/>
            <a:chExt cx="312" cy="312"/>
          </a:xfrm>
        </p:grpSpPr>
        <p:sp>
          <p:nvSpPr>
            <p:cNvPr id="75" name="AutoShape 104">
              <a:extLst>
                <a:ext uri="{FF2B5EF4-FFF2-40B4-BE49-F238E27FC236}">
                  <a16:creationId xmlns:a16="http://schemas.microsoft.com/office/drawing/2014/main" id="{4982737E-0D35-43D1-9C64-3DB85F4C006D}"/>
                </a:ext>
              </a:extLst>
            </p:cNvPr>
            <p:cNvSpPr>
              <a:spLocks noChangeAspect="1" noChangeArrowheads="1" noTextEdit="1"/>
            </p:cNvSpPr>
            <p:nvPr/>
          </p:nvSpPr>
          <p:spPr bwMode="auto">
            <a:xfrm>
              <a:off x="2208" y="2781"/>
              <a:ext cx="31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106">
              <a:extLst>
                <a:ext uri="{FF2B5EF4-FFF2-40B4-BE49-F238E27FC236}">
                  <a16:creationId xmlns:a16="http://schemas.microsoft.com/office/drawing/2014/main" id="{F5EADB46-0027-4145-B2A8-26C6323AADCB}"/>
                </a:ext>
              </a:extLst>
            </p:cNvPr>
            <p:cNvSpPr>
              <a:spLocks noChangeArrowheads="1"/>
            </p:cNvSpPr>
            <p:nvPr/>
          </p:nvSpPr>
          <p:spPr bwMode="auto">
            <a:xfrm>
              <a:off x="2208" y="2781"/>
              <a:ext cx="312" cy="3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107">
              <a:extLst>
                <a:ext uri="{FF2B5EF4-FFF2-40B4-BE49-F238E27FC236}">
                  <a16:creationId xmlns:a16="http://schemas.microsoft.com/office/drawing/2014/main" id="{3210E24B-EEE0-4709-A126-67624701BB4C}"/>
                </a:ext>
              </a:extLst>
            </p:cNvPr>
            <p:cNvSpPr>
              <a:spLocks noChangeArrowheads="1"/>
            </p:cNvSpPr>
            <p:nvPr/>
          </p:nvSpPr>
          <p:spPr bwMode="auto">
            <a:xfrm>
              <a:off x="2208" y="2791"/>
              <a:ext cx="312" cy="58"/>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108">
              <a:extLst>
                <a:ext uri="{FF2B5EF4-FFF2-40B4-BE49-F238E27FC236}">
                  <a16:creationId xmlns:a16="http://schemas.microsoft.com/office/drawing/2014/main" id="{A27D2955-4B49-4042-B08D-551F7ECF8B9C}"/>
                </a:ext>
              </a:extLst>
            </p:cNvPr>
            <p:cNvSpPr>
              <a:spLocks noChangeArrowheads="1"/>
            </p:cNvSpPr>
            <p:nvPr/>
          </p:nvSpPr>
          <p:spPr bwMode="auto">
            <a:xfrm>
              <a:off x="2208" y="2869"/>
              <a:ext cx="312" cy="58"/>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109">
              <a:extLst>
                <a:ext uri="{FF2B5EF4-FFF2-40B4-BE49-F238E27FC236}">
                  <a16:creationId xmlns:a16="http://schemas.microsoft.com/office/drawing/2014/main" id="{15607111-E2CF-49A5-8AC9-FFC0058737B8}"/>
                </a:ext>
              </a:extLst>
            </p:cNvPr>
            <p:cNvSpPr>
              <a:spLocks noChangeArrowheads="1"/>
            </p:cNvSpPr>
            <p:nvPr/>
          </p:nvSpPr>
          <p:spPr bwMode="auto">
            <a:xfrm>
              <a:off x="2208" y="2947"/>
              <a:ext cx="312" cy="58"/>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110">
              <a:extLst>
                <a:ext uri="{FF2B5EF4-FFF2-40B4-BE49-F238E27FC236}">
                  <a16:creationId xmlns:a16="http://schemas.microsoft.com/office/drawing/2014/main" id="{C50ED2CB-85FB-47C3-80FC-6589EF827E54}"/>
                </a:ext>
              </a:extLst>
            </p:cNvPr>
            <p:cNvSpPr>
              <a:spLocks noChangeArrowheads="1"/>
            </p:cNvSpPr>
            <p:nvPr/>
          </p:nvSpPr>
          <p:spPr bwMode="auto">
            <a:xfrm>
              <a:off x="2208" y="3025"/>
              <a:ext cx="312" cy="58"/>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Oval 111">
              <a:extLst>
                <a:ext uri="{FF2B5EF4-FFF2-40B4-BE49-F238E27FC236}">
                  <a16:creationId xmlns:a16="http://schemas.microsoft.com/office/drawing/2014/main" id="{31CF0D42-907B-46ED-96CE-1B16475D0CCC}"/>
                </a:ext>
              </a:extLst>
            </p:cNvPr>
            <p:cNvSpPr>
              <a:spLocks noChangeArrowheads="1"/>
            </p:cNvSpPr>
            <p:nvPr/>
          </p:nvSpPr>
          <p:spPr bwMode="auto">
            <a:xfrm>
              <a:off x="2227" y="3040"/>
              <a:ext cx="30" cy="2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Oval 112">
              <a:extLst>
                <a:ext uri="{FF2B5EF4-FFF2-40B4-BE49-F238E27FC236}">
                  <a16:creationId xmlns:a16="http://schemas.microsoft.com/office/drawing/2014/main" id="{5F90DAA6-EFF5-4E90-8B8A-4D7C2CC24A48}"/>
                </a:ext>
              </a:extLst>
            </p:cNvPr>
            <p:cNvSpPr>
              <a:spLocks noChangeArrowheads="1"/>
            </p:cNvSpPr>
            <p:nvPr/>
          </p:nvSpPr>
          <p:spPr bwMode="auto">
            <a:xfrm>
              <a:off x="2271" y="3040"/>
              <a:ext cx="30" cy="2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Oval 113">
              <a:extLst>
                <a:ext uri="{FF2B5EF4-FFF2-40B4-BE49-F238E27FC236}">
                  <a16:creationId xmlns:a16="http://schemas.microsoft.com/office/drawing/2014/main" id="{0C106CAA-FB80-4558-8C09-07BAFABCD385}"/>
                </a:ext>
              </a:extLst>
            </p:cNvPr>
            <p:cNvSpPr>
              <a:spLocks noChangeArrowheads="1"/>
            </p:cNvSpPr>
            <p:nvPr/>
          </p:nvSpPr>
          <p:spPr bwMode="auto">
            <a:xfrm>
              <a:off x="2315" y="3040"/>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Oval 114">
              <a:extLst>
                <a:ext uri="{FF2B5EF4-FFF2-40B4-BE49-F238E27FC236}">
                  <a16:creationId xmlns:a16="http://schemas.microsoft.com/office/drawing/2014/main" id="{12843DB2-40A6-40BA-A746-EBCCBC9D72CE}"/>
                </a:ext>
              </a:extLst>
            </p:cNvPr>
            <p:cNvSpPr>
              <a:spLocks noChangeArrowheads="1"/>
            </p:cNvSpPr>
            <p:nvPr/>
          </p:nvSpPr>
          <p:spPr bwMode="auto">
            <a:xfrm>
              <a:off x="2227" y="2961"/>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Oval 115">
              <a:extLst>
                <a:ext uri="{FF2B5EF4-FFF2-40B4-BE49-F238E27FC236}">
                  <a16:creationId xmlns:a16="http://schemas.microsoft.com/office/drawing/2014/main" id="{CF0A4EEA-986B-433D-8E01-866D36A497F5}"/>
                </a:ext>
              </a:extLst>
            </p:cNvPr>
            <p:cNvSpPr>
              <a:spLocks noChangeArrowheads="1"/>
            </p:cNvSpPr>
            <p:nvPr/>
          </p:nvSpPr>
          <p:spPr bwMode="auto">
            <a:xfrm>
              <a:off x="2271" y="2961"/>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Oval 116">
              <a:extLst>
                <a:ext uri="{FF2B5EF4-FFF2-40B4-BE49-F238E27FC236}">
                  <a16:creationId xmlns:a16="http://schemas.microsoft.com/office/drawing/2014/main" id="{3D83C9ED-296B-4D87-A15D-015F20097887}"/>
                </a:ext>
              </a:extLst>
            </p:cNvPr>
            <p:cNvSpPr>
              <a:spLocks noChangeArrowheads="1"/>
            </p:cNvSpPr>
            <p:nvPr/>
          </p:nvSpPr>
          <p:spPr bwMode="auto">
            <a:xfrm>
              <a:off x="2315" y="2961"/>
              <a:ext cx="29" cy="3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Oval 117">
              <a:extLst>
                <a:ext uri="{FF2B5EF4-FFF2-40B4-BE49-F238E27FC236}">
                  <a16:creationId xmlns:a16="http://schemas.microsoft.com/office/drawing/2014/main" id="{71871A8A-86F8-4475-B975-049B6EBC6CCB}"/>
                </a:ext>
              </a:extLst>
            </p:cNvPr>
            <p:cNvSpPr>
              <a:spLocks noChangeArrowheads="1"/>
            </p:cNvSpPr>
            <p:nvPr/>
          </p:nvSpPr>
          <p:spPr bwMode="auto">
            <a:xfrm>
              <a:off x="2227" y="2883"/>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Oval 118">
              <a:extLst>
                <a:ext uri="{FF2B5EF4-FFF2-40B4-BE49-F238E27FC236}">
                  <a16:creationId xmlns:a16="http://schemas.microsoft.com/office/drawing/2014/main" id="{B54DBDEA-73DC-415F-AB64-9CC6A6E46560}"/>
                </a:ext>
              </a:extLst>
            </p:cNvPr>
            <p:cNvSpPr>
              <a:spLocks noChangeArrowheads="1"/>
            </p:cNvSpPr>
            <p:nvPr/>
          </p:nvSpPr>
          <p:spPr bwMode="auto">
            <a:xfrm>
              <a:off x="2271" y="2883"/>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Oval 119">
              <a:extLst>
                <a:ext uri="{FF2B5EF4-FFF2-40B4-BE49-F238E27FC236}">
                  <a16:creationId xmlns:a16="http://schemas.microsoft.com/office/drawing/2014/main" id="{3570D4C1-EBB5-45C1-AE09-D4AEC6B25E3A}"/>
                </a:ext>
              </a:extLst>
            </p:cNvPr>
            <p:cNvSpPr>
              <a:spLocks noChangeArrowheads="1"/>
            </p:cNvSpPr>
            <p:nvPr/>
          </p:nvSpPr>
          <p:spPr bwMode="auto">
            <a:xfrm>
              <a:off x="2315" y="2883"/>
              <a:ext cx="29" cy="3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Oval 120">
              <a:extLst>
                <a:ext uri="{FF2B5EF4-FFF2-40B4-BE49-F238E27FC236}">
                  <a16:creationId xmlns:a16="http://schemas.microsoft.com/office/drawing/2014/main" id="{C236C198-1A16-485A-8354-CD3862E7CF14}"/>
                </a:ext>
              </a:extLst>
            </p:cNvPr>
            <p:cNvSpPr>
              <a:spLocks noChangeArrowheads="1"/>
            </p:cNvSpPr>
            <p:nvPr/>
          </p:nvSpPr>
          <p:spPr bwMode="auto">
            <a:xfrm>
              <a:off x="2227" y="2805"/>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Oval 121">
              <a:extLst>
                <a:ext uri="{FF2B5EF4-FFF2-40B4-BE49-F238E27FC236}">
                  <a16:creationId xmlns:a16="http://schemas.microsoft.com/office/drawing/2014/main" id="{83780B43-0F5B-45D6-89F8-9EA82E8E3C4F}"/>
                </a:ext>
              </a:extLst>
            </p:cNvPr>
            <p:cNvSpPr>
              <a:spLocks noChangeArrowheads="1"/>
            </p:cNvSpPr>
            <p:nvPr/>
          </p:nvSpPr>
          <p:spPr bwMode="auto">
            <a:xfrm>
              <a:off x="2271" y="2805"/>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Oval 122">
              <a:extLst>
                <a:ext uri="{FF2B5EF4-FFF2-40B4-BE49-F238E27FC236}">
                  <a16:creationId xmlns:a16="http://schemas.microsoft.com/office/drawing/2014/main" id="{F6FD92A7-A767-4334-9F7D-79BF2E1904E3}"/>
                </a:ext>
              </a:extLst>
            </p:cNvPr>
            <p:cNvSpPr>
              <a:spLocks noChangeArrowheads="1"/>
            </p:cNvSpPr>
            <p:nvPr/>
          </p:nvSpPr>
          <p:spPr bwMode="auto">
            <a:xfrm>
              <a:off x="2315" y="2805"/>
              <a:ext cx="29" cy="3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3" name="Group 92">
            <a:extLst>
              <a:ext uri="{FF2B5EF4-FFF2-40B4-BE49-F238E27FC236}">
                <a16:creationId xmlns:a16="http://schemas.microsoft.com/office/drawing/2014/main" id="{C2403A45-DAEE-4D6B-AE80-D5DCCF534BD4}"/>
              </a:ext>
            </a:extLst>
          </p:cNvPr>
          <p:cNvGrpSpPr/>
          <p:nvPr/>
        </p:nvGrpSpPr>
        <p:grpSpPr>
          <a:xfrm>
            <a:off x="8346143" y="5488695"/>
            <a:ext cx="1223728" cy="554892"/>
            <a:chOff x="5514571" y="2482351"/>
            <a:chExt cx="1223728" cy="554892"/>
          </a:xfrm>
        </p:grpSpPr>
        <p:sp>
          <p:nvSpPr>
            <p:cNvPr id="94" name="Freeform 74">
              <a:extLst>
                <a:ext uri="{FF2B5EF4-FFF2-40B4-BE49-F238E27FC236}">
                  <a16:creationId xmlns:a16="http://schemas.microsoft.com/office/drawing/2014/main" id="{98F71643-BDAA-493A-BC69-082A4C14E8BE}"/>
                </a:ext>
              </a:extLst>
            </p:cNvPr>
            <p:cNvSpPr>
              <a:spLocks/>
            </p:cNvSpPr>
            <p:nvPr/>
          </p:nvSpPr>
          <p:spPr bwMode="auto">
            <a:xfrm>
              <a:off x="6219365" y="2482351"/>
              <a:ext cx="518934" cy="318714"/>
            </a:xfrm>
            <a:custGeom>
              <a:avLst/>
              <a:gdLst>
                <a:gd name="T0" fmla="*/ 985 w 1109"/>
                <a:gd name="T1" fmla="*/ 426 h 682"/>
                <a:gd name="T2" fmla="*/ 982 w 1109"/>
                <a:gd name="T3" fmla="*/ 426 h 682"/>
                <a:gd name="T4" fmla="*/ 999 w 1109"/>
                <a:gd name="T5" fmla="*/ 341 h 682"/>
                <a:gd name="T6" fmla="*/ 777 w 1109"/>
                <a:gd name="T7" fmla="*/ 113 h 682"/>
                <a:gd name="T8" fmla="*/ 703 w 1109"/>
                <a:gd name="T9" fmla="*/ 127 h 682"/>
                <a:gd name="T10" fmla="*/ 444 w 1109"/>
                <a:gd name="T11" fmla="*/ 0 h 682"/>
                <a:gd name="T12" fmla="*/ 111 w 1109"/>
                <a:gd name="T13" fmla="*/ 341 h 682"/>
                <a:gd name="T14" fmla="*/ 122 w 1109"/>
                <a:gd name="T15" fmla="*/ 426 h 682"/>
                <a:gd name="T16" fmla="*/ 0 w 1109"/>
                <a:gd name="T17" fmla="*/ 554 h 682"/>
                <a:gd name="T18" fmla="*/ 125 w 1109"/>
                <a:gd name="T19" fmla="*/ 682 h 682"/>
                <a:gd name="T20" fmla="*/ 985 w 1109"/>
                <a:gd name="T21" fmla="*/ 682 h 682"/>
                <a:gd name="T22" fmla="*/ 1109 w 1109"/>
                <a:gd name="T23" fmla="*/ 554 h 682"/>
                <a:gd name="T24" fmla="*/ 985 w 1109"/>
                <a:gd name="T25" fmla="*/ 426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9" h="682">
                  <a:moveTo>
                    <a:pt x="985" y="426"/>
                  </a:moveTo>
                  <a:cubicBezTo>
                    <a:pt x="982" y="426"/>
                    <a:pt x="982" y="426"/>
                    <a:pt x="982" y="426"/>
                  </a:cubicBezTo>
                  <a:cubicBezTo>
                    <a:pt x="993" y="400"/>
                    <a:pt x="999" y="371"/>
                    <a:pt x="999" y="341"/>
                  </a:cubicBezTo>
                  <a:cubicBezTo>
                    <a:pt x="999" y="215"/>
                    <a:pt x="899" y="113"/>
                    <a:pt x="777" y="113"/>
                  </a:cubicBezTo>
                  <a:cubicBezTo>
                    <a:pt x="751" y="113"/>
                    <a:pt x="726" y="118"/>
                    <a:pt x="703" y="127"/>
                  </a:cubicBezTo>
                  <a:cubicBezTo>
                    <a:pt x="642" y="49"/>
                    <a:pt x="548" y="0"/>
                    <a:pt x="444" y="0"/>
                  </a:cubicBezTo>
                  <a:cubicBezTo>
                    <a:pt x="260" y="0"/>
                    <a:pt x="111" y="152"/>
                    <a:pt x="111" y="341"/>
                  </a:cubicBezTo>
                  <a:cubicBezTo>
                    <a:pt x="111" y="370"/>
                    <a:pt x="115" y="399"/>
                    <a:pt x="122" y="426"/>
                  </a:cubicBezTo>
                  <a:cubicBezTo>
                    <a:pt x="54" y="428"/>
                    <a:pt x="0" y="484"/>
                    <a:pt x="0" y="554"/>
                  </a:cubicBezTo>
                  <a:cubicBezTo>
                    <a:pt x="0" y="625"/>
                    <a:pt x="56" y="682"/>
                    <a:pt x="125" y="682"/>
                  </a:cubicBezTo>
                  <a:cubicBezTo>
                    <a:pt x="985" y="682"/>
                    <a:pt x="985" y="682"/>
                    <a:pt x="985" y="682"/>
                  </a:cubicBezTo>
                  <a:cubicBezTo>
                    <a:pt x="1054" y="682"/>
                    <a:pt x="1109" y="625"/>
                    <a:pt x="1109" y="554"/>
                  </a:cubicBezTo>
                  <a:cubicBezTo>
                    <a:pt x="1109" y="483"/>
                    <a:pt x="1054" y="426"/>
                    <a:pt x="985" y="42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74">
              <a:extLst>
                <a:ext uri="{FF2B5EF4-FFF2-40B4-BE49-F238E27FC236}">
                  <a16:creationId xmlns:a16="http://schemas.microsoft.com/office/drawing/2014/main" id="{48EDF88D-6E1D-4F92-85D6-306F2CEE5311}"/>
                </a:ext>
              </a:extLst>
            </p:cNvPr>
            <p:cNvSpPr>
              <a:spLocks/>
            </p:cNvSpPr>
            <p:nvPr/>
          </p:nvSpPr>
          <p:spPr bwMode="auto">
            <a:xfrm>
              <a:off x="5514571" y="2482351"/>
              <a:ext cx="518934" cy="318714"/>
            </a:xfrm>
            <a:custGeom>
              <a:avLst/>
              <a:gdLst>
                <a:gd name="T0" fmla="*/ 985 w 1109"/>
                <a:gd name="T1" fmla="*/ 426 h 682"/>
                <a:gd name="T2" fmla="*/ 982 w 1109"/>
                <a:gd name="T3" fmla="*/ 426 h 682"/>
                <a:gd name="T4" fmla="*/ 999 w 1109"/>
                <a:gd name="T5" fmla="*/ 341 h 682"/>
                <a:gd name="T6" fmla="*/ 777 w 1109"/>
                <a:gd name="T7" fmla="*/ 113 h 682"/>
                <a:gd name="T8" fmla="*/ 703 w 1109"/>
                <a:gd name="T9" fmla="*/ 127 h 682"/>
                <a:gd name="T10" fmla="*/ 444 w 1109"/>
                <a:gd name="T11" fmla="*/ 0 h 682"/>
                <a:gd name="T12" fmla="*/ 111 w 1109"/>
                <a:gd name="T13" fmla="*/ 341 h 682"/>
                <a:gd name="T14" fmla="*/ 122 w 1109"/>
                <a:gd name="T15" fmla="*/ 426 h 682"/>
                <a:gd name="T16" fmla="*/ 0 w 1109"/>
                <a:gd name="T17" fmla="*/ 554 h 682"/>
                <a:gd name="T18" fmla="*/ 125 w 1109"/>
                <a:gd name="T19" fmla="*/ 682 h 682"/>
                <a:gd name="T20" fmla="*/ 985 w 1109"/>
                <a:gd name="T21" fmla="*/ 682 h 682"/>
                <a:gd name="T22" fmla="*/ 1109 w 1109"/>
                <a:gd name="T23" fmla="*/ 554 h 682"/>
                <a:gd name="T24" fmla="*/ 985 w 1109"/>
                <a:gd name="T25" fmla="*/ 426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9" h="682">
                  <a:moveTo>
                    <a:pt x="985" y="426"/>
                  </a:moveTo>
                  <a:cubicBezTo>
                    <a:pt x="982" y="426"/>
                    <a:pt x="982" y="426"/>
                    <a:pt x="982" y="426"/>
                  </a:cubicBezTo>
                  <a:cubicBezTo>
                    <a:pt x="993" y="400"/>
                    <a:pt x="999" y="371"/>
                    <a:pt x="999" y="341"/>
                  </a:cubicBezTo>
                  <a:cubicBezTo>
                    <a:pt x="999" y="215"/>
                    <a:pt x="899" y="113"/>
                    <a:pt x="777" y="113"/>
                  </a:cubicBezTo>
                  <a:cubicBezTo>
                    <a:pt x="751" y="113"/>
                    <a:pt x="726" y="118"/>
                    <a:pt x="703" y="127"/>
                  </a:cubicBezTo>
                  <a:cubicBezTo>
                    <a:pt x="642" y="49"/>
                    <a:pt x="548" y="0"/>
                    <a:pt x="444" y="0"/>
                  </a:cubicBezTo>
                  <a:cubicBezTo>
                    <a:pt x="260" y="0"/>
                    <a:pt x="111" y="152"/>
                    <a:pt x="111" y="341"/>
                  </a:cubicBezTo>
                  <a:cubicBezTo>
                    <a:pt x="111" y="370"/>
                    <a:pt x="115" y="399"/>
                    <a:pt x="122" y="426"/>
                  </a:cubicBezTo>
                  <a:cubicBezTo>
                    <a:pt x="54" y="428"/>
                    <a:pt x="0" y="484"/>
                    <a:pt x="0" y="554"/>
                  </a:cubicBezTo>
                  <a:cubicBezTo>
                    <a:pt x="0" y="625"/>
                    <a:pt x="56" y="682"/>
                    <a:pt x="125" y="682"/>
                  </a:cubicBezTo>
                  <a:cubicBezTo>
                    <a:pt x="985" y="682"/>
                    <a:pt x="985" y="682"/>
                    <a:pt x="985" y="682"/>
                  </a:cubicBezTo>
                  <a:cubicBezTo>
                    <a:pt x="1054" y="682"/>
                    <a:pt x="1109" y="625"/>
                    <a:pt x="1109" y="554"/>
                  </a:cubicBezTo>
                  <a:cubicBezTo>
                    <a:pt x="1109" y="483"/>
                    <a:pt x="1054" y="426"/>
                    <a:pt x="985" y="42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74">
              <a:extLst>
                <a:ext uri="{FF2B5EF4-FFF2-40B4-BE49-F238E27FC236}">
                  <a16:creationId xmlns:a16="http://schemas.microsoft.com/office/drawing/2014/main" id="{8B65E3D5-D3DA-407A-8C77-DBF5D4C67456}"/>
                </a:ext>
              </a:extLst>
            </p:cNvPr>
            <p:cNvSpPr>
              <a:spLocks/>
            </p:cNvSpPr>
            <p:nvPr/>
          </p:nvSpPr>
          <p:spPr bwMode="auto">
            <a:xfrm>
              <a:off x="5717554" y="2572380"/>
              <a:ext cx="756892" cy="464863"/>
            </a:xfrm>
            <a:custGeom>
              <a:avLst/>
              <a:gdLst>
                <a:gd name="T0" fmla="*/ 985 w 1109"/>
                <a:gd name="T1" fmla="*/ 426 h 682"/>
                <a:gd name="T2" fmla="*/ 982 w 1109"/>
                <a:gd name="T3" fmla="*/ 426 h 682"/>
                <a:gd name="T4" fmla="*/ 999 w 1109"/>
                <a:gd name="T5" fmla="*/ 341 h 682"/>
                <a:gd name="T6" fmla="*/ 777 w 1109"/>
                <a:gd name="T7" fmla="*/ 113 h 682"/>
                <a:gd name="T8" fmla="*/ 703 w 1109"/>
                <a:gd name="T9" fmla="*/ 127 h 682"/>
                <a:gd name="T10" fmla="*/ 444 w 1109"/>
                <a:gd name="T11" fmla="*/ 0 h 682"/>
                <a:gd name="T12" fmla="*/ 111 w 1109"/>
                <a:gd name="T13" fmla="*/ 341 h 682"/>
                <a:gd name="T14" fmla="*/ 122 w 1109"/>
                <a:gd name="T15" fmla="*/ 426 h 682"/>
                <a:gd name="T16" fmla="*/ 0 w 1109"/>
                <a:gd name="T17" fmla="*/ 554 h 682"/>
                <a:gd name="T18" fmla="*/ 125 w 1109"/>
                <a:gd name="T19" fmla="*/ 682 h 682"/>
                <a:gd name="T20" fmla="*/ 985 w 1109"/>
                <a:gd name="T21" fmla="*/ 682 h 682"/>
                <a:gd name="T22" fmla="*/ 1109 w 1109"/>
                <a:gd name="T23" fmla="*/ 554 h 682"/>
                <a:gd name="T24" fmla="*/ 985 w 1109"/>
                <a:gd name="T25" fmla="*/ 426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9" h="682">
                  <a:moveTo>
                    <a:pt x="985" y="426"/>
                  </a:moveTo>
                  <a:cubicBezTo>
                    <a:pt x="982" y="426"/>
                    <a:pt x="982" y="426"/>
                    <a:pt x="982" y="426"/>
                  </a:cubicBezTo>
                  <a:cubicBezTo>
                    <a:pt x="993" y="400"/>
                    <a:pt x="999" y="371"/>
                    <a:pt x="999" y="341"/>
                  </a:cubicBezTo>
                  <a:cubicBezTo>
                    <a:pt x="999" y="215"/>
                    <a:pt x="899" y="113"/>
                    <a:pt x="777" y="113"/>
                  </a:cubicBezTo>
                  <a:cubicBezTo>
                    <a:pt x="751" y="113"/>
                    <a:pt x="726" y="118"/>
                    <a:pt x="703" y="127"/>
                  </a:cubicBezTo>
                  <a:cubicBezTo>
                    <a:pt x="642" y="49"/>
                    <a:pt x="548" y="0"/>
                    <a:pt x="444" y="0"/>
                  </a:cubicBezTo>
                  <a:cubicBezTo>
                    <a:pt x="260" y="0"/>
                    <a:pt x="111" y="152"/>
                    <a:pt x="111" y="341"/>
                  </a:cubicBezTo>
                  <a:cubicBezTo>
                    <a:pt x="111" y="370"/>
                    <a:pt x="115" y="399"/>
                    <a:pt x="122" y="426"/>
                  </a:cubicBezTo>
                  <a:cubicBezTo>
                    <a:pt x="54" y="428"/>
                    <a:pt x="0" y="484"/>
                    <a:pt x="0" y="554"/>
                  </a:cubicBezTo>
                  <a:cubicBezTo>
                    <a:pt x="0" y="625"/>
                    <a:pt x="56" y="682"/>
                    <a:pt x="125" y="682"/>
                  </a:cubicBezTo>
                  <a:cubicBezTo>
                    <a:pt x="985" y="682"/>
                    <a:pt x="985" y="682"/>
                    <a:pt x="985" y="682"/>
                  </a:cubicBezTo>
                  <a:cubicBezTo>
                    <a:pt x="1054" y="682"/>
                    <a:pt x="1109" y="625"/>
                    <a:pt x="1109" y="554"/>
                  </a:cubicBezTo>
                  <a:cubicBezTo>
                    <a:pt x="1109" y="483"/>
                    <a:pt x="1054" y="426"/>
                    <a:pt x="985" y="426"/>
                  </a:cubicBez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1" name="Freeform: Shape 20">
            <a:extLst>
              <a:ext uri="{FF2B5EF4-FFF2-40B4-BE49-F238E27FC236}">
                <a16:creationId xmlns:a16="http://schemas.microsoft.com/office/drawing/2014/main" id="{6CFE422F-FC8E-41AA-B888-FD272AAC6EF2}"/>
              </a:ext>
            </a:extLst>
          </p:cNvPr>
          <p:cNvSpPr/>
          <p:nvPr/>
        </p:nvSpPr>
        <p:spPr>
          <a:xfrm>
            <a:off x="3409044" y="1562389"/>
            <a:ext cx="2778340" cy="2778341"/>
          </a:xfrm>
          <a:custGeom>
            <a:avLst/>
            <a:gdLst/>
            <a:ahLst/>
            <a:cxnLst/>
            <a:rect l="0" t="0" r="0" b="0"/>
            <a:pathLst>
              <a:path>
                <a:moveTo>
                  <a:pt x="3318261" y="1105233"/>
                </a:moveTo>
                <a:arcTo wR="1715191" hR="1715191" stAng="20350109" swAng="1064452"/>
              </a:path>
            </a:pathLst>
          </a:custGeom>
          <a:noFill/>
          <a:ln w="12700" cap="flat" cmpd="sng" algn="ctr">
            <a:solidFill>
              <a:schemeClr val="accent1"/>
            </a:solidFill>
            <a:prstDash val="solid"/>
            <a:tailEnd type="triangle"/>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25" name="Freeform: Shape 24">
            <a:extLst>
              <a:ext uri="{FF2B5EF4-FFF2-40B4-BE49-F238E27FC236}">
                <a16:creationId xmlns:a16="http://schemas.microsoft.com/office/drawing/2014/main" id="{C7D56D1B-9618-4678-B249-C5718486F570}"/>
              </a:ext>
            </a:extLst>
          </p:cNvPr>
          <p:cNvSpPr/>
          <p:nvPr/>
        </p:nvSpPr>
        <p:spPr>
          <a:xfrm>
            <a:off x="3717220" y="1113750"/>
            <a:ext cx="2778340" cy="2778341"/>
          </a:xfrm>
          <a:custGeom>
            <a:avLst/>
            <a:gdLst/>
            <a:ahLst/>
            <a:cxnLst/>
            <a:rect l="0" t="0" r="0" b="0"/>
            <a:pathLst>
              <a:path>
                <a:moveTo>
                  <a:pt x="1885438" y="3421913"/>
                </a:moveTo>
                <a:arcTo wR="1715191" hR="1715191" stAng="5058213" swAng="683574"/>
              </a:path>
            </a:pathLst>
          </a:custGeom>
          <a:noFill/>
          <a:ln w="12700">
            <a:solidFill>
              <a:schemeClr val="accent1"/>
            </a:solidFill>
            <a:tailEnd type="triangle"/>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32" name="Group 31">
            <a:extLst>
              <a:ext uri="{FF2B5EF4-FFF2-40B4-BE49-F238E27FC236}">
                <a16:creationId xmlns:a16="http://schemas.microsoft.com/office/drawing/2014/main" id="{E2668C6F-754F-4654-9AF2-E521DA747A82}"/>
              </a:ext>
            </a:extLst>
          </p:cNvPr>
          <p:cNvGrpSpPr/>
          <p:nvPr/>
        </p:nvGrpSpPr>
        <p:grpSpPr>
          <a:xfrm>
            <a:off x="3543961" y="1336863"/>
            <a:ext cx="3633928" cy="3485818"/>
            <a:chOff x="3543961" y="1336863"/>
            <a:chExt cx="3633928" cy="3485818"/>
          </a:xfrm>
        </p:grpSpPr>
        <p:sp>
          <p:nvSpPr>
            <p:cNvPr id="17" name="Rectangle 16">
              <a:extLst>
                <a:ext uri="{FF2B5EF4-FFF2-40B4-BE49-F238E27FC236}">
                  <a16:creationId xmlns:a16="http://schemas.microsoft.com/office/drawing/2014/main" id="{205D182C-9087-4895-8E68-E68AB59F8EFF}"/>
                </a:ext>
              </a:extLst>
            </p:cNvPr>
            <p:cNvSpPr/>
            <p:nvPr/>
          </p:nvSpPr>
          <p:spPr>
            <a:xfrm>
              <a:off x="3717221" y="1425012"/>
              <a:ext cx="3460668" cy="3397669"/>
            </a:xfrm>
            <a:prstGeom prst="rect">
              <a:avLst/>
            </a:prstGeom>
            <a:noFill/>
          </p:spPr>
        </p:sp>
        <p:sp>
          <p:nvSpPr>
            <p:cNvPr id="18" name="Rectangle 17">
              <a:extLst>
                <a:ext uri="{FF2B5EF4-FFF2-40B4-BE49-F238E27FC236}">
                  <a16:creationId xmlns:a16="http://schemas.microsoft.com/office/drawing/2014/main" id="{6206EE1E-5165-44CD-8807-843EE8F77AF6}"/>
                </a:ext>
              </a:extLst>
            </p:cNvPr>
            <p:cNvSpPr/>
            <p:nvPr/>
          </p:nvSpPr>
          <p:spPr>
            <a:xfrm>
              <a:off x="5073268" y="1560175"/>
              <a:ext cx="748572" cy="486572"/>
            </a:xfrm>
            <a:prstGeom prst="rect">
              <a:avLst/>
            </a:pr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0" tIns="82667" rIns="0" bIns="82667" numCol="1" spcCol="1270" anchor="ctr" anchorCtr="0">
              <a:noAutofit/>
            </a:bodyPr>
            <a:lstStyle/>
            <a:p>
              <a:pPr marL="0" lvl="0" indent="0" algn="ctr" defTabSz="622300">
                <a:lnSpc>
                  <a:spcPct val="90000"/>
                </a:lnSpc>
                <a:spcBef>
                  <a:spcPct val="0"/>
                </a:spcBef>
                <a:spcAft>
                  <a:spcPct val="35000"/>
                </a:spcAft>
                <a:buNone/>
              </a:pPr>
              <a:r>
                <a:rPr lang="en-GB" sz="1200" kern="1200">
                  <a:solidFill>
                    <a:schemeClr val="bg1"/>
                  </a:solidFill>
                </a:rPr>
                <a:t>Create / Ingest</a:t>
              </a:r>
            </a:p>
          </p:txBody>
        </p:sp>
        <p:sp>
          <p:nvSpPr>
            <p:cNvPr id="19" name="Freeform: Shape 18">
              <a:extLst>
                <a:ext uri="{FF2B5EF4-FFF2-40B4-BE49-F238E27FC236}">
                  <a16:creationId xmlns:a16="http://schemas.microsoft.com/office/drawing/2014/main" id="{70F79876-266E-4AB0-87D5-C884BC16BA74}"/>
                </a:ext>
              </a:extLst>
            </p:cNvPr>
            <p:cNvSpPr/>
            <p:nvPr/>
          </p:nvSpPr>
          <p:spPr>
            <a:xfrm>
              <a:off x="3686730" y="1697005"/>
              <a:ext cx="2778340" cy="2778341"/>
            </a:xfrm>
            <a:custGeom>
              <a:avLst/>
              <a:gdLst/>
              <a:ahLst/>
              <a:cxnLst/>
              <a:rect l="0" t="0" r="0" b="0"/>
              <a:pathLst>
                <a:path>
                  <a:moveTo>
                    <a:pt x="2298442" y="102212"/>
                  </a:moveTo>
                  <a:arcTo wR="1715191" hR="1715191" stAng="17392794" swAng="772325"/>
                </a:path>
              </a:pathLst>
            </a:custGeom>
            <a:noFill/>
            <a:ln w="12700" cap="flat" cmpd="sng" algn="ctr">
              <a:solidFill>
                <a:schemeClr val="accent1"/>
              </a:solidFill>
              <a:prstDash val="solid"/>
              <a:tailEnd type="triangle"/>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20" name="Rectangle 19">
              <a:extLst>
                <a:ext uri="{FF2B5EF4-FFF2-40B4-BE49-F238E27FC236}">
                  <a16:creationId xmlns:a16="http://schemas.microsoft.com/office/drawing/2014/main" id="{9A3C9DB3-679D-4AB6-B4ED-5251DB00FB37}"/>
                </a:ext>
              </a:extLst>
            </p:cNvPr>
            <p:cNvSpPr/>
            <p:nvPr/>
          </p:nvSpPr>
          <p:spPr>
            <a:xfrm>
              <a:off x="6159365" y="2083212"/>
              <a:ext cx="748572" cy="486572"/>
            </a:xfrm>
            <a:prstGeom prst="rect">
              <a:avLst/>
            </a:pr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0" tIns="82667" rIns="0" bIns="82667" numCol="1" spcCol="1270" anchor="ctr" anchorCtr="0">
              <a:noAutofit/>
            </a:bodyPr>
            <a:lstStyle/>
            <a:p>
              <a:pPr marL="0" lvl="0" indent="0" algn="ctr" defTabSz="622300">
                <a:lnSpc>
                  <a:spcPct val="90000"/>
                </a:lnSpc>
                <a:spcBef>
                  <a:spcPct val="0"/>
                </a:spcBef>
                <a:spcAft>
                  <a:spcPct val="35000"/>
                </a:spcAft>
                <a:buNone/>
              </a:pPr>
              <a:r>
                <a:rPr lang="en-GB" sz="1200" kern="1200">
                  <a:solidFill>
                    <a:schemeClr val="bg1"/>
                  </a:solidFill>
                </a:rPr>
                <a:t>Protect</a:t>
              </a:r>
            </a:p>
          </p:txBody>
        </p:sp>
        <p:sp>
          <p:nvSpPr>
            <p:cNvPr id="22" name="Rectangle 21">
              <a:extLst>
                <a:ext uri="{FF2B5EF4-FFF2-40B4-BE49-F238E27FC236}">
                  <a16:creationId xmlns:a16="http://schemas.microsoft.com/office/drawing/2014/main" id="{43CB8BA1-0BEC-4E00-B7D5-9F1192271F32}"/>
                </a:ext>
              </a:extLst>
            </p:cNvPr>
            <p:cNvSpPr/>
            <p:nvPr/>
          </p:nvSpPr>
          <p:spPr>
            <a:xfrm>
              <a:off x="6427610" y="3258465"/>
              <a:ext cx="748572" cy="486572"/>
            </a:xfrm>
            <a:prstGeom prst="rect">
              <a:avLst/>
            </a:pr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0" tIns="82667" rIns="0" bIns="82667" numCol="1" spcCol="1270" anchor="ctr" anchorCtr="0">
              <a:noAutofit/>
            </a:bodyPr>
            <a:lstStyle/>
            <a:p>
              <a:pPr marL="0" lvl="0" indent="0" algn="ctr" defTabSz="622300">
                <a:lnSpc>
                  <a:spcPct val="90000"/>
                </a:lnSpc>
                <a:spcBef>
                  <a:spcPct val="0"/>
                </a:spcBef>
                <a:spcAft>
                  <a:spcPct val="35000"/>
                </a:spcAft>
                <a:buNone/>
              </a:pPr>
              <a:r>
                <a:rPr lang="en-GB" sz="1200" kern="1200">
                  <a:solidFill>
                    <a:schemeClr val="bg1"/>
                  </a:solidFill>
                </a:rPr>
                <a:t>Store</a:t>
              </a:r>
            </a:p>
          </p:txBody>
        </p:sp>
        <p:sp>
          <p:nvSpPr>
            <p:cNvPr id="23" name="Freeform: Shape 22">
              <a:extLst>
                <a:ext uri="{FF2B5EF4-FFF2-40B4-BE49-F238E27FC236}">
                  <a16:creationId xmlns:a16="http://schemas.microsoft.com/office/drawing/2014/main" id="{9D9268C0-0E21-46C0-8054-F4EF5B98758C}"/>
                </a:ext>
              </a:extLst>
            </p:cNvPr>
            <p:cNvSpPr/>
            <p:nvPr/>
          </p:nvSpPr>
          <p:spPr>
            <a:xfrm>
              <a:off x="3543961" y="1483074"/>
              <a:ext cx="2778340" cy="2778341"/>
            </a:xfrm>
            <a:custGeom>
              <a:avLst/>
              <a:gdLst/>
              <a:ahLst/>
              <a:cxnLst/>
              <a:rect l="0" t="0" r="0" b="0"/>
              <a:pathLst>
                <a:path>
                  <a:moveTo>
                    <a:pt x="3229312" y="2520996"/>
                  </a:moveTo>
                  <a:arcTo wR="1715191" hR="1715191" stAng="1681297" swAng="835610"/>
                </a:path>
              </a:pathLst>
            </a:custGeom>
            <a:noFill/>
            <a:ln w="12700" cap="flat" cmpd="sng" algn="ctr">
              <a:solidFill>
                <a:schemeClr val="accent1"/>
              </a:solidFill>
              <a:prstDash val="solid"/>
              <a:tailEnd type="triangle"/>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24" name="Rectangle 23">
              <a:extLst>
                <a:ext uri="{FF2B5EF4-FFF2-40B4-BE49-F238E27FC236}">
                  <a16:creationId xmlns:a16="http://schemas.microsoft.com/office/drawing/2014/main" id="{30DA715E-DB55-41CA-B597-D1CF3D0C5FAD}"/>
                </a:ext>
              </a:extLst>
            </p:cNvPr>
            <p:cNvSpPr/>
            <p:nvPr/>
          </p:nvSpPr>
          <p:spPr>
            <a:xfrm>
              <a:off x="5676007" y="4200945"/>
              <a:ext cx="748572" cy="486572"/>
            </a:xfrm>
            <a:prstGeom prst="rect">
              <a:avLst/>
            </a:pr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0" tIns="82667" rIns="0" bIns="82667" numCol="1" spcCol="1270" anchor="ctr" anchorCtr="0">
              <a:noAutofit/>
            </a:bodyPr>
            <a:lstStyle/>
            <a:p>
              <a:pPr marL="0" lvl="0" indent="0" algn="ctr" defTabSz="622300">
                <a:lnSpc>
                  <a:spcPct val="90000"/>
                </a:lnSpc>
                <a:spcBef>
                  <a:spcPct val="0"/>
                </a:spcBef>
                <a:spcAft>
                  <a:spcPct val="35000"/>
                </a:spcAft>
                <a:buNone/>
              </a:pPr>
              <a:r>
                <a:rPr lang="en-GB" sz="1200" kern="1200">
                  <a:solidFill>
                    <a:schemeClr val="bg1"/>
                  </a:solidFill>
                </a:rPr>
                <a:t>Use</a:t>
              </a:r>
            </a:p>
          </p:txBody>
        </p:sp>
        <p:sp>
          <p:nvSpPr>
            <p:cNvPr id="26" name="Rectangle 25">
              <a:extLst>
                <a:ext uri="{FF2B5EF4-FFF2-40B4-BE49-F238E27FC236}">
                  <a16:creationId xmlns:a16="http://schemas.microsoft.com/office/drawing/2014/main" id="{DF568DE5-3111-41B9-B2AA-5154CBC527F7}"/>
                </a:ext>
              </a:extLst>
            </p:cNvPr>
            <p:cNvSpPr/>
            <p:nvPr/>
          </p:nvSpPr>
          <p:spPr>
            <a:xfrm>
              <a:off x="4470530" y="4200945"/>
              <a:ext cx="748572" cy="486572"/>
            </a:xfrm>
            <a:prstGeom prst="rect">
              <a:avLst/>
            </a:pr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0" tIns="82667" rIns="0" bIns="82667" numCol="1" spcCol="1270" anchor="ctr" anchorCtr="0">
              <a:noAutofit/>
            </a:bodyPr>
            <a:lstStyle/>
            <a:p>
              <a:pPr marL="0" lvl="0" indent="0" algn="ctr" defTabSz="622300">
                <a:lnSpc>
                  <a:spcPct val="90000"/>
                </a:lnSpc>
                <a:spcBef>
                  <a:spcPct val="0"/>
                </a:spcBef>
                <a:spcAft>
                  <a:spcPct val="35000"/>
                </a:spcAft>
                <a:buNone/>
              </a:pPr>
              <a:r>
                <a:rPr lang="en-GB" sz="1200" kern="1200">
                  <a:solidFill>
                    <a:schemeClr val="bg1"/>
                  </a:solidFill>
                </a:rPr>
                <a:t>Maintain</a:t>
              </a:r>
            </a:p>
          </p:txBody>
        </p:sp>
        <p:sp>
          <p:nvSpPr>
            <p:cNvPr id="27" name="Freeform: Shape 26">
              <a:extLst>
                <a:ext uri="{FF2B5EF4-FFF2-40B4-BE49-F238E27FC236}">
                  <a16:creationId xmlns:a16="http://schemas.microsoft.com/office/drawing/2014/main" id="{EBCB95BC-7A56-4385-AA5D-55B85F56DD71}"/>
                </a:ext>
              </a:extLst>
            </p:cNvPr>
            <p:cNvSpPr/>
            <p:nvPr/>
          </p:nvSpPr>
          <p:spPr>
            <a:xfrm>
              <a:off x="3928801" y="1336863"/>
              <a:ext cx="2778340" cy="2778341"/>
            </a:xfrm>
            <a:custGeom>
              <a:avLst/>
              <a:gdLst/>
              <a:ahLst/>
              <a:cxnLst/>
              <a:rect l="0" t="0" r="0" b="0"/>
              <a:pathLst>
                <a:path>
                  <a:moveTo>
                    <a:pt x="439523" y="2861731"/>
                  </a:moveTo>
                  <a:arcTo wR="1715191" hR="1715191" stAng="8283093" swAng="835610"/>
                </a:path>
              </a:pathLst>
            </a:custGeom>
            <a:noFill/>
            <a:ln w="12700" cap="flat" cmpd="sng" algn="ctr">
              <a:solidFill>
                <a:schemeClr val="accent1"/>
              </a:solidFill>
              <a:prstDash val="solid"/>
              <a:tailEnd type="triangle"/>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28" name="Rectangle 27">
              <a:extLst>
                <a:ext uri="{FF2B5EF4-FFF2-40B4-BE49-F238E27FC236}">
                  <a16:creationId xmlns:a16="http://schemas.microsoft.com/office/drawing/2014/main" id="{BF6E66B1-CCCC-4780-A4D5-813CA31E9268}"/>
                </a:ext>
              </a:extLst>
            </p:cNvPr>
            <p:cNvSpPr/>
            <p:nvPr/>
          </p:nvSpPr>
          <p:spPr>
            <a:xfrm>
              <a:off x="3718929" y="3258465"/>
              <a:ext cx="748572" cy="486572"/>
            </a:xfrm>
            <a:prstGeom prst="rect">
              <a:avLst/>
            </a:pr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0" tIns="82667" rIns="0" bIns="82667" numCol="1" spcCol="1270" anchor="ctr" anchorCtr="0">
              <a:noAutofit/>
            </a:bodyPr>
            <a:lstStyle/>
            <a:p>
              <a:pPr marL="0" lvl="0" indent="0" algn="ctr" defTabSz="622300">
                <a:lnSpc>
                  <a:spcPct val="90000"/>
                </a:lnSpc>
                <a:spcBef>
                  <a:spcPct val="0"/>
                </a:spcBef>
                <a:spcAft>
                  <a:spcPct val="35000"/>
                </a:spcAft>
                <a:buNone/>
              </a:pPr>
              <a:r>
                <a:rPr lang="en-GB" sz="1200" kern="1200">
                  <a:solidFill>
                    <a:schemeClr val="bg1"/>
                  </a:solidFill>
                </a:rPr>
                <a:t>Archive</a:t>
              </a:r>
            </a:p>
          </p:txBody>
        </p:sp>
        <p:sp>
          <p:nvSpPr>
            <p:cNvPr id="29" name="Freeform: Shape 28">
              <a:extLst>
                <a:ext uri="{FF2B5EF4-FFF2-40B4-BE49-F238E27FC236}">
                  <a16:creationId xmlns:a16="http://schemas.microsoft.com/office/drawing/2014/main" id="{44C029E4-27AB-4DD1-A40A-54E9EF7BC958}"/>
                </a:ext>
              </a:extLst>
            </p:cNvPr>
            <p:cNvSpPr/>
            <p:nvPr/>
          </p:nvSpPr>
          <p:spPr>
            <a:xfrm>
              <a:off x="4093991" y="1566393"/>
              <a:ext cx="2778340" cy="2778341"/>
            </a:xfrm>
            <a:custGeom>
              <a:avLst/>
              <a:gdLst/>
              <a:ahLst/>
              <a:cxnLst/>
              <a:rect l="0" t="0" r="0" b="0"/>
              <a:pathLst>
                <a:path>
                  <a:moveTo>
                    <a:pt x="2494" y="1622715"/>
                  </a:moveTo>
                  <a:arcTo wR="1715191" hR="1715191" stAng="10985440" swAng="1064452"/>
                </a:path>
              </a:pathLst>
            </a:custGeom>
            <a:noFill/>
            <a:ln w="12700" cap="flat" cmpd="sng" algn="ctr">
              <a:solidFill>
                <a:srgbClr val="50E6FF"/>
              </a:solidFill>
              <a:prstDash val="solid"/>
              <a:tailEnd type="triangle"/>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30" name="Rectangle 29">
              <a:extLst>
                <a:ext uri="{FF2B5EF4-FFF2-40B4-BE49-F238E27FC236}">
                  <a16:creationId xmlns:a16="http://schemas.microsoft.com/office/drawing/2014/main" id="{8271E31B-CA3E-441D-AF55-3126921A34EE}"/>
                </a:ext>
              </a:extLst>
            </p:cNvPr>
            <p:cNvSpPr/>
            <p:nvPr/>
          </p:nvSpPr>
          <p:spPr>
            <a:xfrm>
              <a:off x="3987172" y="2083212"/>
              <a:ext cx="748572" cy="486572"/>
            </a:xfrm>
            <a:prstGeom prst="rect">
              <a:avLst/>
            </a:pr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0" tIns="82667" rIns="0" bIns="82667" numCol="1" spcCol="1270" anchor="ctr" anchorCtr="0">
              <a:noAutofit/>
            </a:bodyPr>
            <a:lstStyle/>
            <a:p>
              <a:pPr marL="0" lvl="0" indent="0" algn="ctr" defTabSz="622300">
                <a:lnSpc>
                  <a:spcPct val="90000"/>
                </a:lnSpc>
                <a:spcBef>
                  <a:spcPct val="0"/>
                </a:spcBef>
                <a:spcAft>
                  <a:spcPct val="35000"/>
                </a:spcAft>
                <a:buNone/>
              </a:pPr>
              <a:r>
                <a:rPr lang="en-GB" sz="1200" kern="1200">
                  <a:solidFill>
                    <a:schemeClr val="bg1"/>
                  </a:solidFill>
                </a:rPr>
                <a:t>Destroy</a:t>
              </a:r>
            </a:p>
          </p:txBody>
        </p:sp>
        <p:sp>
          <p:nvSpPr>
            <p:cNvPr id="31" name="Freeform: Shape 30">
              <a:extLst>
                <a:ext uri="{FF2B5EF4-FFF2-40B4-BE49-F238E27FC236}">
                  <a16:creationId xmlns:a16="http://schemas.microsoft.com/office/drawing/2014/main" id="{3372112C-F5CD-461A-BD96-830292625573}"/>
                </a:ext>
              </a:extLst>
            </p:cNvPr>
            <p:cNvSpPr/>
            <p:nvPr/>
          </p:nvSpPr>
          <p:spPr>
            <a:xfrm>
              <a:off x="3855555" y="1687382"/>
              <a:ext cx="2778340" cy="2778341"/>
            </a:xfrm>
            <a:custGeom>
              <a:avLst/>
              <a:gdLst/>
              <a:ahLst/>
              <a:cxnLst/>
              <a:rect l="0" t="0" r="0" b="0"/>
              <a:pathLst>
                <a:path>
                  <a:moveTo>
                    <a:pt x="787266" y="272680"/>
                  </a:moveTo>
                  <a:arcTo wR="1715191" hR="1715191" stAng="14234881" swAng="772325"/>
                </a:path>
              </a:pathLst>
            </a:custGeom>
            <a:noFill/>
            <a:ln w="12700">
              <a:solidFill>
                <a:schemeClr val="accent1"/>
              </a:solidFill>
              <a:tailEnd type="triangle"/>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Oval 12">
              <a:extLst>
                <a:ext uri="{FF2B5EF4-FFF2-40B4-BE49-F238E27FC236}">
                  <a16:creationId xmlns:a16="http://schemas.microsoft.com/office/drawing/2014/main" id="{23C98DF9-69CC-4BB4-B2BD-9F77BC3BB488}"/>
                </a:ext>
              </a:extLst>
            </p:cNvPr>
            <p:cNvSpPr/>
            <p:nvPr/>
          </p:nvSpPr>
          <p:spPr bwMode="auto">
            <a:xfrm>
              <a:off x="4935821" y="2613619"/>
              <a:ext cx="1094680" cy="1094677"/>
            </a:xfrm>
            <a:prstGeom prst="ellipse">
              <a:avLst/>
            </a:prstGeom>
            <a:solidFill>
              <a:schemeClr val="accent1"/>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chemeClr val="bg1"/>
                  </a:solidFill>
                  <a:effectLst/>
                  <a:latin typeface="+mj-lt"/>
                </a:rPr>
                <a:t>Data</a:t>
              </a:r>
            </a:p>
            <a:p>
              <a:pPr marL="0" marR="0" indent="0" algn="ctr" defTabSz="914400" rtl="0" eaLnBrk="1" fontAlgn="base" latinLnBrk="0" hangingPunct="1">
                <a:lnSpc>
                  <a:spcPct val="100000"/>
                </a:lnSpc>
                <a:spcBef>
                  <a:spcPct val="0"/>
                </a:spcBef>
                <a:spcAft>
                  <a:spcPct val="0"/>
                </a:spcAft>
                <a:buClrTx/>
                <a:buSzTx/>
                <a:buFontTx/>
                <a:buNone/>
                <a:tabLst/>
              </a:pPr>
              <a:r>
                <a:rPr lang="en-GB" sz="1400">
                  <a:solidFill>
                    <a:schemeClr val="bg1"/>
                  </a:solidFill>
                  <a:latin typeface="+mj-lt"/>
                </a:rPr>
                <a:t>Lifecycle</a:t>
              </a:r>
              <a:endParaRPr kumimoji="0" lang="en-GB" sz="1400" b="0" i="0" u="none" strike="noStrike" cap="none" normalizeH="0" baseline="0">
                <a:ln>
                  <a:noFill/>
                </a:ln>
                <a:solidFill>
                  <a:schemeClr val="bg1"/>
                </a:solidFill>
                <a:effectLst/>
                <a:latin typeface="+mj-lt"/>
              </a:endParaRPr>
            </a:p>
          </p:txBody>
        </p:sp>
      </p:grpSp>
      <p:cxnSp>
        <p:nvCxnSpPr>
          <p:cNvPr id="34" name="Straight Arrow Connector 33">
            <a:extLst>
              <a:ext uri="{FF2B5EF4-FFF2-40B4-BE49-F238E27FC236}">
                <a16:creationId xmlns:a16="http://schemas.microsoft.com/office/drawing/2014/main" id="{6A808BFA-834E-45EB-89AE-352D9DA18401}"/>
              </a:ext>
            </a:extLst>
          </p:cNvPr>
          <p:cNvCxnSpPr/>
          <p:nvPr/>
        </p:nvCxnSpPr>
        <p:spPr>
          <a:xfrm>
            <a:off x="2837049" y="2872244"/>
            <a:ext cx="598111" cy="0"/>
          </a:xfrm>
          <a:prstGeom prst="straightConnector1">
            <a:avLst/>
          </a:prstGeom>
          <a:ln w="12700">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094DDD8B-AAB5-4A17-A9DA-32381D6D78ED}"/>
              </a:ext>
            </a:extLst>
          </p:cNvPr>
          <p:cNvCxnSpPr/>
          <p:nvPr/>
        </p:nvCxnSpPr>
        <p:spPr>
          <a:xfrm>
            <a:off x="7456674" y="2872244"/>
            <a:ext cx="598111" cy="0"/>
          </a:xfrm>
          <a:prstGeom prst="straightConnector1">
            <a:avLst/>
          </a:prstGeom>
          <a:ln w="12700">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67BBD9A3-AE6D-4E96-912E-F0F63C4D62E9}"/>
              </a:ext>
            </a:extLst>
          </p:cNvPr>
          <p:cNvGrpSpPr/>
          <p:nvPr/>
        </p:nvGrpSpPr>
        <p:grpSpPr>
          <a:xfrm>
            <a:off x="9189953" y="2318626"/>
            <a:ext cx="1758323" cy="589985"/>
            <a:chOff x="1608138" y="4479925"/>
            <a:chExt cx="1107101" cy="371475"/>
          </a:xfrm>
        </p:grpSpPr>
        <p:grpSp>
          <p:nvGrpSpPr>
            <p:cNvPr id="100" name="Group 155">
              <a:extLst>
                <a:ext uri="{FF2B5EF4-FFF2-40B4-BE49-F238E27FC236}">
                  <a16:creationId xmlns:a16="http://schemas.microsoft.com/office/drawing/2014/main" id="{6953D806-05B6-4570-A3BD-E039BB47635A}"/>
                </a:ext>
              </a:extLst>
            </p:cNvPr>
            <p:cNvGrpSpPr>
              <a:grpSpLocks noChangeAspect="1"/>
            </p:cNvGrpSpPr>
            <p:nvPr/>
          </p:nvGrpSpPr>
          <p:grpSpPr bwMode="auto">
            <a:xfrm>
              <a:off x="1608138" y="4479925"/>
              <a:ext cx="495300" cy="371475"/>
              <a:chOff x="1013" y="2822"/>
              <a:chExt cx="312" cy="234"/>
            </a:xfrm>
          </p:grpSpPr>
          <p:sp>
            <p:nvSpPr>
              <p:cNvPr id="101" name="Freeform 156">
                <a:extLst>
                  <a:ext uri="{FF2B5EF4-FFF2-40B4-BE49-F238E27FC236}">
                    <a16:creationId xmlns:a16="http://schemas.microsoft.com/office/drawing/2014/main" id="{14AB1917-F454-42DD-B0EC-61E5BD1F1CC9}"/>
                  </a:ext>
                </a:extLst>
              </p:cNvPr>
              <p:cNvSpPr>
                <a:spLocks/>
              </p:cNvSpPr>
              <p:nvPr/>
            </p:nvSpPr>
            <p:spPr bwMode="auto">
              <a:xfrm>
                <a:off x="1013" y="2822"/>
                <a:ext cx="312" cy="234"/>
              </a:xfrm>
              <a:custGeom>
                <a:avLst/>
                <a:gdLst>
                  <a:gd name="T0" fmla="*/ 1280 w 1365"/>
                  <a:gd name="T1" fmla="*/ 1024 h 1024"/>
                  <a:gd name="T2" fmla="*/ 85 w 1365"/>
                  <a:gd name="T3" fmla="*/ 1024 h 1024"/>
                  <a:gd name="T4" fmla="*/ 0 w 1365"/>
                  <a:gd name="T5" fmla="*/ 939 h 1024"/>
                  <a:gd name="T6" fmla="*/ 0 w 1365"/>
                  <a:gd name="T7" fmla="*/ 86 h 1024"/>
                  <a:gd name="T8" fmla="*/ 85 w 1365"/>
                  <a:gd name="T9" fmla="*/ 0 h 1024"/>
                  <a:gd name="T10" fmla="*/ 1280 w 1365"/>
                  <a:gd name="T11" fmla="*/ 0 h 1024"/>
                  <a:gd name="T12" fmla="*/ 1365 w 1365"/>
                  <a:gd name="T13" fmla="*/ 86 h 1024"/>
                  <a:gd name="T14" fmla="*/ 1365 w 1365"/>
                  <a:gd name="T15" fmla="*/ 939 h 1024"/>
                  <a:gd name="T16" fmla="*/ 1280 w 1365"/>
                  <a:gd name="T17" fmla="*/ 1024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5" h="1024">
                    <a:moveTo>
                      <a:pt x="1280" y="1024"/>
                    </a:moveTo>
                    <a:cubicBezTo>
                      <a:pt x="85" y="1024"/>
                      <a:pt x="85" y="1024"/>
                      <a:pt x="85" y="1024"/>
                    </a:cubicBezTo>
                    <a:cubicBezTo>
                      <a:pt x="38" y="1024"/>
                      <a:pt x="0" y="986"/>
                      <a:pt x="0" y="939"/>
                    </a:cubicBezTo>
                    <a:cubicBezTo>
                      <a:pt x="0" y="86"/>
                      <a:pt x="0" y="86"/>
                      <a:pt x="0" y="86"/>
                    </a:cubicBezTo>
                    <a:cubicBezTo>
                      <a:pt x="0" y="39"/>
                      <a:pt x="38" y="0"/>
                      <a:pt x="85" y="0"/>
                    </a:cubicBezTo>
                    <a:cubicBezTo>
                      <a:pt x="1280" y="0"/>
                      <a:pt x="1280" y="0"/>
                      <a:pt x="1280" y="0"/>
                    </a:cubicBezTo>
                    <a:cubicBezTo>
                      <a:pt x="1327" y="0"/>
                      <a:pt x="1365" y="39"/>
                      <a:pt x="1365" y="86"/>
                    </a:cubicBezTo>
                    <a:cubicBezTo>
                      <a:pt x="1365" y="939"/>
                      <a:pt x="1365" y="939"/>
                      <a:pt x="1365" y="939"/>
                    </a:cubicBezTo>
                    <a:cubicBezTo>
                      <a:pt x="1365" y="986"/>
                      <a:pt x="1327" y="1024"/>
                      <a:pt x="1280" y="1024"/>
                    </a:cubicBez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Rectangle 157">
                <a:extLst>
                  <a:ext uri="{FF2B5EF4-FFF2-40B4-BE49-F238E27FC236}">
                    <a16:creationId xmlns:a16="http://schemas.microsoft.com/office/drawing/2014/main" id="{3A65FC63-4984-4FB9-A6F0-A7B066AA818F}"/>
                  </a:ext>
                </a:extLst>
              </p:cNvPr>
              <p:cNvSpPr>
                <a:spLocks noChangeArrowheads="1"/>
              </p:cNvSpPr>
              <p:nvPr/>
            </p:nvSpPr>
            <p:spPr bwMode="auto">
              <a:xfrm>
                <a:off x="1033" y="2843"/>
                <a:ext cx="273" cy="195"/>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58">
                <a:extLst>
                  <a:ext uri="{FF2B5EF4-FFF2-40B4-BE49-F238E27FC236}">
                    <a16:creationId xmlns:a16="http://schemas.microsoft.com/office/drawing/2014/main" id="{FAEC02C6-F783-4D04-81C7-0DE379977B46}"/>
                  </a:ext>
                </a:extLst>
              </p:cNvPr>
              <p:cNvSpPr>
                <a:spLocks/>
              </p:cNvSpPr>
              <p:nvPr/>
            </p:nvSpPr>
            <p:spPr bwMode="auto">
              <a:xfrm>
                <a:off x="1052" y="2881"/>
                <a:ext cx="234" cy="117"/>
              </a:xfrm>
              <a:custGeom>
                <a:avLst/>
                <a:gdLst>
                  <a:gd name="T0" fmla="*/ 59 w 234"/>
                  <a:gd name="T1" fmla="*/ 58 h 117"/>
                  <a:gd name="T2" fmla="*/ 88 w 234"/>
                  <a:gd name="T3" fmla="*/ 87 h 117"/>
                  <a:gd name="T4" fmla="*/ 136 w 234"/>
                  <a:gd name="T5" fmla="*/ 39 h 117"/>
                  <a:gd name="T6" fmla="*/ 166 w 234"/>
                  <a:gd name="T7" fmla="*/ 68 h 117"/>
                  <a:gd name="T8" fmla="*/ 234 w 234"/>
                  <a:gd name="T9" fmla="*/ 0 h 117"/>
                  <a:gd name="T10" fmla="*/ 234 w 234"/>
                  <a:gd name="T11" fmla="*/ 117 h 117"/>
                  <a:gd name="T12" fmla="*/ 0 w 234"/>
                  <a:gd name="T13" fmla="*/ 117 h 117"/>
                  <a:gd name="T14" fmla="*/ 59 w 234"/>
                  <a:gd name="T15" fmla="*/ 58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117">
                    <a:moveTo>
                      <a:pt x="59" y="58"/>
                    </a:moveTo>
                    <a:lnTo>
                      <a:pt x="88" y="87"/>
                    </a:lnTo>
                    <a:lnTo>
                      <a:pt x="136" y="39"/>
                    </a:lnTo>
                    <a:lnTo>
                      <a:pt x="166" y="68"/>
                    </a:lnTo>
                    <a:lnTo>
                      <a:pt x="234" y="0"/>
                    </a:lnTo>
                    <a:lnTo>
                      <a:pt x="234" y="117"/>
                    </a:lnTo>
                    <a:lnTo>
                      <a:pt x="0" y="117"/>
                    </a:lnTo>
                    <a:lnTo>
                      <a:pt x="59" y="58"/>
                    </a:ln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59">
                <a:extLst>
                  <a:ext uri="{FF2B5EF4-FFF2-40B4-BE49-F238E27FC236}">
                    <a16:creationId xmlns:a16="http://schemas.microsoft.com/office/drawing/2014/main" id="{040E2148-F964-40DD-BDB8-63D12FE13699}"/>
                  </a:ext>
                </a:extLst>
              </p:cNvPr>
              <p:cNvSpPr>
                <a:spLocks/>
              </p:cNvSpPr>
              <p:nvPr/>
            </p:nvSpPr>
            <p:spPr bwMode="auto">
              <a:xfrm>
                <a:off x="1150" y="3032"/>
                <a:ext cx="39" cy="5"/>
              </a:xfrm>
              <a:custGeom>
                <a:avLst/>
                <a:gdLst>
                  <a:gd name="T0" fmla="*/ 160 w 171"/>
                  <a:gd name="T1" fmla="*/ 21 h 21"/>
                  <a:gd name="T2" fmla="*/ 11 w 171"/>
                  <a:gd name="T3" fmla="*/ 21 h 21"/>
                  <a:gd name="T4" fmla="*/ 0 w 171"/>
                  <a:gd name="T5" fmla="*/ 10 h 21"/>
                  <a:gd name="T6" fmla="*/ 0 w 171"/>
                  <a:gd name="T7" fmla="*/ 10 h 21"/>
                  <a:gd name="T8" fmla="*/ 11 w 171"/>
                  <a:gd name="T9" fmla="*/ 0 h 21"/>
                  <a:gd name="T10" fmla="*/ 160 w 171"/>
                  <a:gd name="T11" fmla="*/ 0 h 21"/>
                  <a:gd name="T12" fmla="*/ 171 w 171"/>
                  <a:gd name="T13" fmla="*/ 10 h 21"/>
                  <a:gd name="T14" fmla="*/ 171 w 171"/>
                  <a:gd name="T15" fmla="*/ 10 h 21"/>
                  <a:gd name="T16" fmla="*/ 160 w 171"/>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21">
                    <a:moveTo>
                      <a:pt x="160" y="21"/>
                    </a:moveTo>
                    <a:cubicBezTo>
                      <a:pt x="11" y="21"/>
                      <a:pt x="11" y="21"/>
                      <a:pt x="11" y="21"/>
                    </a:cubicBezTo>
                    <a:cubicBezTo>
                      <a:pt x="5" y="21"/>
                      <a:pt x="0" y="16"/>
                      <a:pt x="0" y="10"/>
                    </a:cubicBezTo>
                    <a:cubicBezTo>
                      <a:pt x="0" y="10"/>
                      <a:pt x="0" y="10"/>
                      <a:pt x="0" y="10"/>
                    </a:cubicBezTo>
                    <a:cubicBezTo>
                      <a:pt x="0" y="4"/>
                      <a:pt x="5" y="0"/>
                      <a:pt x="11" y="0"/>
                    </a:cubicBezTo>
                    <a:cubicBezTo>
                      <a:pt x="160" y="0"/>
                      <a:pt x="160" y="0"/>
                      <a:pt x="160" y="0"/>
                    </a:cubicBezTo>
                    <a:cubicBezTo>
                      <a:pt x="166" y="0"/>
                      <a:pt x="171" y="4"/>
                      <a:pt x="171" y="10"/>
                    </a:cubicBezTo>
                    <a:cubicBezTo>
                      <a:pt x="171" y="10"/>
                      <a:pt x="171" y="10"/>
                      <a:pt x="171" y="10"/>
                    </a:cubicBezTo>
                    <a:cubicBezTo>
                      <a:pt x="171" y="16"/>
                      <a:pt x="166" y="21"/>
                      <a:pt x="160"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5" name="Group 162">
              <a:extLst>
                <a:ext uri="{FF2B5EF4-FFF2-40B4-BE49-F238E27FC236}">
                  <a16:creationId xmlns:a16="http://schemas.microsoft.com/office/drawing/2014/main" id="{6905F03A-74F7-4348-B808-04F09FFBBBF9}"/>
                </a:ext>
              </a:extLst>
            </p:cNvPr>
            <p:cNvGrpSpPr>
              <a:grpSpLocks noChangeAspect="1"/>
            </p:cNvGrpSpPr>
            <p:nvPr/>
          </p:nvGrpSpPr>
          <p:grpSpPr bwMode="auto">
            <a:xfrm>
              <a:off x="2219939" y="4479925"/>
              <a:ext cx="495300" cy="371475"/>
              <a:chOff x="1614" y="2822"/>
              <a:chExt cx="312" cy="234"/>
            </a:xfrm>
          </p:grpSpPr>
          <p:sp>
            <p:nvSpPr>
              <p:cNvPr id="106" name="Freeform 163">
                <a:extLst>
                  <a:ext uri="{FF2B5EF4-FFF2-40B4-BE49-F238E27FC236}">
                    <a16:creationId xmlns:a16="http://schemas.microsoft.com/office/drawing/2014/main" id="{3757D4A3-E0F9-408F-BB71-16190D3E1F01}"/>
                  </a:ext>
                </a:extLst>
              </p:cNvPr>
              <p:cNvSpPr>
                <a:spLocks/>
              </p:cNvSpPr>
              <p:nvPr/>
            </p:nvSpPr>
            <p:spPr bwMode="auto">
              <a:xfrm>
                <a:off x="1614" y="2822"/>
                <a:ext cx="312" cy="234"/>
              </a:xfrm>
              <a:custGeom>
                <a:avLst/>
                <a:gdLst>
                  <a:gd name="T0" fmla="*/ 1280 w 1365"/>
                  <a:gd name="T1" fmla="*/ 1024 h 1024"/>
                  <a:gd name="T2" fmla="*/ 85 w 1365"/>
                  <a:gd name="T3" fmla="*/ 1024 h 1024"/>
                  <a:gd name="T4" fmla="*/ 0 w 1365"/>
                  <a:gd name="T5" fmla="*/ 939 h 1024"/>
                  <a:gd name="T6" fmla="*/ 0 w 1365"/>
                  <a:gd name="T7" fmla="*/ 86 h 1024"/>
                  <a:gd name="T8" fmla="*/ 85 w 1365"/>
                  <a:gd name="T9" fmla="*/ 0 h 1024"/>
                  <a:gd name="T10" fmla="*/ 1280 w 1365"/>
                  <a:gd name="T11" fmla="*/ 0 h 1024"/>
                  <a:gd name="T12" fmla="*/ 1365 w 1365"/>
                  <a:gd name="T13" fmla="*/ 86 h 1024"/>
                  <a:gd name="T14" fmla="*/ 1365 w 1365"/>
                  <a:gd name="T15" fmla="*/ 939 h 1024"/>
                  <a:gd name="T16" fmla="*/ 1280 w 1365"/>
                  <a:gd name="T17" fmla="*/ 1024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5" h="1024">
                    <a:moveTo>
                      <a:pt x="1280" y="1024"/>
                    </a:moveTo>
                    <a:cubicBezTo>
                      <a:pt x="85" y="1024"/>
                      <a:pt x="85" y="1024"/>
                      <a:pt x="85" y="1024"/>
                    </a:cubicBezTo>
                    <a:cubicBezTo>
                      <a:pt x="38" y="1024"/>
                      <a:pt x="0" y="986"/>
                      <a:pt x="0" y="939"/>
                    </a:cubicBezTo>
                    <a:cubicBezTo>
                      <a:pt x="0" y="86"/>
                      <a:pt x="0" y="86"/>
                      <a:pt x="0" y="86"/>
                    </a:cubicBezTo>
                    <a:cubicBezTo>
                      <a:pt x="0" y="39"/>
                      <a:pt x="38" y="0"/>
                      <a:pt x="85" y="0"/>
                    </a:cubicBezTo>
                    <a:cubicBezTo>
                      <a:pt x="1280" y="0"/>
                      <a:pt x="1280" y="0"/>
                      <a:pt x="1280" y="0"/>
                    </a:cubicBezTo>
                    <a:cubicBezTo>
                      <a:pt x="1327" y="0"/>
                      <a:pt x="1365" y="39"/>
                      <a:pt x="1365" y="86"/>
                    </a:cubicBezTo>
                    <a:cubicBezTo>
                      <a:pt x="1365" y="939"/>
                      <a:pt x="1365" y="939"/>
                      <a:pt x="1365" y="939"/>
                    </a:cubicBezTo>
                    <a:cubicBezTo>
                      <a:pt x="1365" y="986"/>
                      <a:pt x="1327" y="1024"/>
                      <a:pt x="1280" y="1024"/>
                    </a:cubicBez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Rectangle 164">
                <a:extLst>
                  <a:ext uri="{FF2B5EF4-FFF2-40B4-BE49-F238E27FC236}">
                    <a16:creationId xmlns:a16="http://schemas.microsoft.com/office/drawing/2014/main" id="{FF284B35-7F84-4E5E-BF19-2AA37D55C589}"/>
                  </a:ext>
                </a:extLst>
              </p:cNvPr>
              <p:cNvSpPr>
                <a:spLocks noChangeArrowheads="1"/>
              </p:cNvSpPr>
              <p:nvPr/>
            </p:nvSpPr>
            <p:spPr bwMode="auto">
              <a:xfrm>
                <a:off x="1633" y="2842"/>
                <a:ext cx="274" cy="195"/>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165">
                <a:extLst>
                  <a:ext uri="{FF2B5EF4-FFF2-40B4-BE49-F238E27FC236}">
                    <a16:creationId xmlns:a16="http://schemas.microsoft.com/office/drawing/2014/main" id="{EB93F96F-519E-4EDF-9942-16F6C7AF9BE5}"/>
                  </a:ext>
                </a:extLst>
              </p:cNvPr>
              <p:cNvSpPr>
                <a:spLocks/>
              </p:cNvSpPr>
              <p:nvPr/>
            </p:nvSpPr>
            <p:spPr bwMode="auto">
              <a:xfrm>
                <a:off x="1678" y="2904"/>
                <a:ext cx="185" cy="78"/>
              </a:xfrm>
              <a:custGeom>
                <a:avLst/>
                <a:gdLst>
                  <a:gd name="T0" fmla="*/ 0 w 185"/>
                  <a:gd name="T1" fmla="*/ 78 h 78"/>
                  <a:gd name="T2" fmla="*/ 65 w 185"/>
                  <a:gd name="T3" fmla="*/ 0 h 78"/>
                  <a:gd name="T4" fmla="*/ 126 w 185"/>
                  <a:gd name="T5" fmla="*/ 59 h 78"/>
                  <a:gd name="T6" fmla="*/ 185 w 185"/>
                  <a:gd name="T7" fmla="*/ 0 h 78"/>
                </a:gdLst>
                <a:ahLst/>
                <a:cxnLst>
                  <a:cxn ang="0">
                    <a:pos x="T0" y="T1"/>
                  </a:cxn>
                  <a:cxn ang="0">
                    <a:pos x="T2" y="T3"/>
                  </a:cxn>
                  <a:cxn ang="0">
                    <a:pos x="T4" y="T5"/>
                  </a:cxn>
                  <a:cxn ang="0">
                    <a:pos x="T6" y="T7"/>
                  </a:cxn>
                </a:cxnLst>
                <a:rect l="0" t="0" r="r" b="b"/>
                <a:pathLst>
                  <a:path w="185" h="78">
                    <a:moveTo>
                      <a:pt x="0" y="78"/>
                    </a:moveTo>
                    <a:lnTo>
                      <a:pt x="65" y="0"/>
                    </a:lnTo>
                    <a:lnTo>
                      <a:pt x="126" y="59"/>
                    </a:lnTo>
                    <a:lnTo>
                      <a:pt x="185" y="0"/>
                    </a:lnTo>
                  </a:path>
                </a:pathLst>
              </a:custGeom>
              <a:noFill/>
              <a:ln w="6350" cap="flat">
                <a:solidFill>
                  <a:srgbClr val="50E6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Oval 166">
                <a:extLst>
                  <a:ext uri="{FF2B5EF4-FFF2-40B4-BE49-F238E27FC236}">
                    <a16:creationId xmlns:a16="http://schemas.microsoft.com/office/drawing/2014/main" id="{F6464C4B-1D8A-4881-98B9-6F1AD5AA749C}"/>
                  </a:ext>
                </a:extLst>
              </p:cNvPr>
              <p:cNvSpPr>
                <a:spLocks noChangeArrowheads="1"/>
              </p:cNvSpPr>
              <p:nvPr/>
            </p:nvSpPr>
            <p:spPr bwMode="auto">
              <a:xfrm>
                <a:off x="1663" y="2968"/>
                <a:ext cx="29"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Oval 167">
                <a:extLst>
                  <a:ext uri="{FF2B5EF4-FFF2-40B4-BE49-F238E27FC236}">
                    <a16:creationId xmlns:a16="http://schemas.microsoft.com/office/drawing/2014/main" id="{025729C1-F031-418E-AF57-8FB3C4206352}"/>
                  </a:ext>
                </a:extLst>
              </p:cNvPr>
              <p:cNvSpPr>
                <a:spLocks noChangeArrowheads="1"/>
              </p:cNvSpPr>
              <p:nvPr/>
            </p:nvSpPr>
            <p:spPr bwMode="auto">
              <a:xfrm>
                <a:off x="1731" y="2890"/>
                <a:ext cx="29"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Oval 168">
                <a:extLst>
                  <a:ext uri="{FF2B5EF4-FFF2-40B4-BE49-F238E27FC236}">
                    <a16:creationId xmlns:a16="http://schemas.microsoft.com/office/drawing/2014/main" id="{E356DB9B-6BBB-4E5F-AA38-894D4DB39500}"/>
                  </a:ext>
                </a:extLst>
              </p:cNvPr>
              <p:cNvSpPr>
                <a:spLocks noChangeArrowheads="1"/>
              </p:cNvSpPr>
              <p:nvPr/>
            </p:nvSpPr>
            <p:spPr bwMode="auto">
              <a:xfrm>
                <a:off x="1790" y="2949"/>
                <a:ext cx="29" cy="2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Oval 169">
                <a:extLst>
                  <a:ext uri="{FF2B5EF4-FFF2-40B4-BE49-F238E27FC236}">
                    <a16:creationId xmlns:a16="http://schemas.microsoft.com/office/drawing/2014/main" id="{88F5D881-AD35-4D7F-8472-D2241CA6604F}"/>
                  </a:ext>
                </a:extLst>
              </p:cNvPr>
              <p:cNvSpPr>
                <a:spLocks noChangeArrowheads="1"/>
              </p:cNvSpPr>
              <p:nvPr/>
            </p:nvSpPr>
            <p:spPr bwMode="auto">
              <a:xfrm>
                <a:off x="1848" y="2890"/>
                <a:ext cx="29" cy="3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170">
                <a:extLst>
                  <a:ext uri="{FF2B5EF4-FFF2-40B4-BE49-F238E27FC236}">
                    <a16:creationId xmlns:a16="http://schemas.microsoft.com/office/drawing/2014/main" id="{84D6020C-92ED-4DEB-B4AE-B734A7B4A499}"/>
                  </a:ext>
                </a:extLst>
              </p:cNvPr>
              <p:cNvSpPr>
                <a:spLocks/>
              </p:cNvSpPr>
              <p:nvPr/>
            </p:nvSpPr>
            <p:spPr bwMode="auto">
              <a:xfrm>
                <a:off x="1750" y="3032"/>
                <a:ext cx="40" cy="5"/>
              </a:xfrm>
              <a:custGeom>
                <a:avLst/>
                <a:gdLst>
                  <a:gd name="T0" fmla="*/ 160 w 171"/>
                  <a:gd name="T1" fmla="*/ 21 h 21"/>
                  <a:gd name="T2" fmla="*/ 11 w 171"/>
                  <a:gd name="T3" fmla="*/ 21 h 21"/>
                  <a:gd name="T4" fmla="*/ 0 w 171"/>
                  <a:gd name="T5" fmla="*/ 10 h 21"/>
                  <a:gd name="T6" fmla="*/ 0 w 171"/>
                  <a:gd name="T7" fmla="*/ 10 h 21"/>
                  <a:gd name="T8" fmla="*/ 11 w 171"/>
                  <a:gd name="T9" fmla="*/ 0 h 21"/>
                  <a:gd name="T10" fmla="*/ 160 w 171"/>
                  <a:gd name="T11" fmla="*/ 0 h 21"/>
                  <a:gd name="T12" fmla="*/ 171 w 171"/>
                  <a:gd name="T13" fmla="*/ 10 h 21"/>
                  <a:gd name="T14" fmla="*/ 171 w 171"/>
                  <a:gd name="T15" fmla="*/ 10 h 21"/>
                  <a:gd name="T16" fmla="*/ 160 w 171"/>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21">
                    <a:moveTo>
                      <a:pt x="160" y="21"/>
                    </a:moveTo>
                    <a:cubicBezTo>
                      <a:pt x="11" y="21"/>
                      <a:pt x="11" y="21"/>
                      <a:pt x="11" y="21"/>
                    </a:cubicBezTo>
                    <a:cubicBezTo>
                      <a:pt x="5" y="21"/>
                      <a:pt x="0" y="16"/>
                      <a:pt x="0" y="10"/>
                    </a:cubicBezTo>
                    <a:cubicBezTo>
                      <a:pt x="0" y="10"/>
                      <a:pt x="0" y="10"/>
                      <a:pt x="0" y="10"/>
                    </a:cubicBezTo>
                    <a:cubicBezTo>
                      <a:pt x="0" y="4"/>
                      <a:pt x="5" y="0"/>
                      <a:pt x="11" y="0"/>
                    </a:cubicBezTo>
                    <a:cubicBezTo>
                      <a:pt x="160" y="0"/>
                      <a:pt x="160" y="0"/>
                      <a:pt x="160" y="0"/>
                    </a:cubicBezTo>
                    <a:cubicBezTo>
                      <a:pt x="166" y="0"/>
                      <a:pt x="171" y="4"/>
                      <a:pt x="171" y="10"/>
                    </a:cubicBezTo>
                    <a:cubicBezTo>
                      <a:pt x="171" y="10"/>
                      <a:pt x="171" y="10"/>
                      <a:pt x="171" y="10"/>
                    </a:cubicBezTo>
                    <a:cubicBezTo>
                      <a:pt x="171" y="16"/>
                      <a:pt x="166" y="21"/>
                      <a:pt x="160"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13163250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69A8BBD3-7819-4F50-AA5A-DD48F036E2AD}"/>
              </a:ext>
            </a:extLst>
          </p:cNvPr>
          <p:cNvSpPr/>
          <p:nvPr/>
        </p:nvSpPr>
        <p:spPr bwMode="auto">
          <a:xfrm>
            <a:off x="593672" y="3287275"/>
            <a:ext cx="10476268" cy="3131342"/>
          </a:xfrm>
          <a:prstGeom prst="rect">
            <a:avLst/>
          </a:prstGeom>
          <a:ln w="9525" cap="flat" cmpd="sng" algn="ctr">
            <a:noFill/>
            <a:prstDash val="solid"/>
            <a:round/>
            <a:headEnd type="none" w="med" len="med"/>
            <a:tailEnd type="none" w="med" len="med"/>
          </a:ln>
          <a:effectLst>
            <a:outerShdw blurRad="190500" algn="ctr" rotWithShape="0">
              <a:schemeClr val="accent1">
                <a:alpha val="70000"/>
              </a:schemeClr>
            </a:outerShdw>
          </a:effectLst>
        </p:spPr>
        <p:txBody>
          <a:bodyPr vert="horz" wrap="square" lIns="91440" tIns="91440" rIns="91440" bIns="45720" numCol="1" rtlCol="0" anchor="t" anchorCtr="0" compatLnSpc="1">
            <a:prstTxWarp prst="textNoShape">
              <a:avLst/>
            </a:prstTxWarp>
          </a:bodyPr>
          <a:lstStyle/>
          <a:p>
            <a:pPr algn="ctr" defTabSz="457189" fontAlgn="auto">
              <a:spcBef>
                <a:spcPts val="0"/>
              </a:spcBef>
              <a:spcAft>
                <a:spcPts val="0"/>
              </a:spcAft>
              <a:defRPr/>
            </a:pPr>
            <a:r>
              <a:rPr lang="en-GB">
                <a:solidFill>
                  <a:schemeClr val="tx1"/>
                </a:solidFill>
                <a:latin typeface="+mj-lt"/>
              </a:rPr>
              <a:t>Enterprise Data Governance</a:t>
            </a:r>
          </a:p>
        </p:txBody>
      </p:sp>
      <p:sp>
        <p:nvSpPr>
          <p:cNvPr id="3" name="Oval 2">
            <a:extLst>
              <a:ext uri="{FF2B5EF4-FFF2-40B4-BE49-F238E27FC236}">
                <a16:creationId xmlns:a16="http://schemas.microsoft.com/office/drawing/2014/main" id="{0725A1CA-6E2C-BB4C-A3DA-FB1BAD5B24A5}"/>
              </a:ext>
            </a:extLst>
          </p:cNvPr>
          <p:cNvSpPr/>
          <p:nvPr/>
        </p:nvSpPr>
        <p:spPr bwMode="auto">
          <a:xfrm>
            <a:off x="10456622" y="3587746"/>
            <a:ext cx="973378" cy="263731"/>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47528074-A9B7-194B-B91C-C376FABFF368}"/>
              </a:ext>
            </a:extLst>
          </p:cNvPr>
          <p:cNvSpPr>
            <a:spLocks noGrp="1"/>
          </p:cNvSpPr>
          <p:nvPr>
            <p:ph type="title" idx="4294967295"/>
          </p:nvPr>
        </p:nvSpPr>
        <p:spPr>
          <a:xfrm>
            <a:off x="400050" y="458542"/>
            <a:ext cx="11029950" cy="987425"/>
          </a:xfrm>
        </p:spPr>
        <p:txBody>
          <a:bodyPr anchor="ctr">
            <a:normAutofit fontScale="90000"/>
          </a:bodyPr>
          <a:lstStyle/>
          <a:p>
            <a:r>
              <a:rPr lang="en-US" dirty="0">
                <a:solidFill>
                  <a:schemeClr val="tx1"/>
                </a:solidFill>
              </a:rPr>
              <a:t>Continual update of the catalog plus governance ML for real-time detection allows monitoring of data activity</a:t>
            </a:r>
          </a:p>
        </p:txBody>
      </p:sp>
      <p:sp>
        <p:nvSpPr>
          <p:cNvPr id="4118" name="TextBox 4117">
            <a:extLst>
              <a:ext uri="{FF2B5EF4-FFF2-40B4-BE49-F238E27FC236}">
                <a16:creationId xmlns:a16="http://schemas.microsoft.com/office/drawing/2014/main" id="{4230E816-1118-5241-B1CE-3F16A9DD196A}"/>
              </a:ext>
            </a:extLst>
          </p:cNvPr>
          <p:cNvSpPr txBox="1"/>
          <p:nvPr/>
        </p:nvSpPr>
        <p:spPr>
          <a:xfrm>
            <a:off x="5067259" y="2390357"/>
            <a:ext cx="2251588" cy="276999"/>
          </a:xfrm>
          <a:prstGeom prst="rect">
            <a:avLst/>
          </a:prstGeom>
          <a:noFill/>
        </p:spPr>
        <p:txBody>
          <a:bodyPr wrap="square" rtlCol="0">
            <a:spAutoFit/>
          </a:bodyPr>
          <a:lstStyle/>
          <a:p>
            <a:pPr algn="ctr"/>
            <a:r>
              <a:rPr lang="en-GB" sz="1200">
                <a:solidFill>
                  <a:schemeClr val="tx1"/>
                </a:solidFill>
              </a:rPr>
              <a:t>DG alerts &amp; recommendations</a:t>
            </a:r>
          </a:p>
        </p:txBody>
      </p:sp>
      <p:sp>
        <p:nvSpPr>
          <p:cNvPr id="110" name="TextBox 109">
            <a:extLst>
              <a:ext uri="{FF2B5EF4-FFF2-40B4-BE49-F238E27FC236}">
                <a16:creationId xmlns:a16="http://schemas.microsoft.com/office/drawing/2014/main" id="{39396374-2C49-4139-A3F7-D0824CF802E7}"/>
              </a:ext>
            </a:extLst>
          </p:cNvPr>
          <p:cNvSpPr txBox="1"/>
          <p:nvPr/>
        </p:nvSpPr>
        <p:spPr>
          <a:xfrm>
            <a:off x="949775" y="5793757"/>
            <a:ext cx="1356462" cy="338554"/>
          </a:xfrm>
          <a:prstGeom prst="rect">
            <a:avLst/>
          </a:prstGeom>
          <a:noFill/>
        </p:spPr>
        <p:txBody>
          <a:bodyPr wrap="none" rtlCol="0">
            <a:spAutoFit/>
          </a:bodyPr>
          <a:lstStyle/>
          <a:p>
            <a:pPr algn="ctr" defTabSz="1219170"/>
            <a:r>
              <a:rPr lang="en-GB" sz="1600"/>
              <a:t>Edge devices</a:t>
            </a:r>
          </a:p>
        </p:txBody>
      </p:sp>
      <p:sp>
        <p:nvSpPr>
          <p:cNvPr id="111" name="TextBox 110">
            <a:extLst>
              <a:ext uri="{FF2B5EF4-FFF2-40B4-BE49-F238E27FC236}">
                <a16:creationId xmlns:a16="http://schemas.microsoft.com/office/drawing/2014/main" id="{C99BDEA0-6836-4B09-A607-F6CD22D7BC7B}"/>
              </a:ext>
            </a:extLst>
          </p:cNvPr>
          <p:cNvSpPr txBox="1"/>
          <p:nvPr/>
        </p:nvSpPr>
        <p:spPr>
          <a:xfrm>
            <a:off x="3190106" y="5793757"/>
            <a:ext cx="1245854" cy="338554"/>
          </a:xfrm>
          <a:prstGeom prst="rect">
            <a:avLst/>
          </a:prstGeom>
          <a:noFill/>
        </p:spPr>
        <p:txBody>
          <a:bodyPr wrap="none" rtlCol="0">
            <a:spAutoFit/>
          </a:bodyPr>
          <a:lstStyle/>
          <a:p>
            <a:pPr algn="ctr" defTabSz="1219170"/>
            <a:r>
              <a:rPr lang="en-GB" sz="1600"/>
              <a:t>Data center</a:t>
            </a:r>
          </a:p>
        </p:txBody>
      </p:sp>
      <p:grpSp>
        <p:nvGrpSpPr>
          <p:cNvPr id="119" name="Group 315">
            <a:extLst>
              <a:ext uri="{FF2B5EF4-FFF2-40B4-BE49-F238E27FC236}">
                <a16:creationId xmlns:a16="http://schemas.microsoft.com/office/drawing/2014/main" id="{8E4F3CCD-342B-4FB5-A843-7CA490300048}"/>
              </a:ext>
            </a:extLst>
          </p:cNvPr>
          <p:cNvGrpSpPr>
            <a:grpSpLocks noChangeAspect="1"/>
          </p:cNvGrpSpPr>
          <p:nvPr/>
        </p:nvGrpSpPr>
        <p:grpSpPr bwMode="auto">
          <a:xfrm>
            <a:off x="1178019" y="4692020"/>
            <a:ext cx="899975" cy="899975"/>
            <a:chOff x="1614" y="2777"/>
            <a:chExt cx="312" cy="312"/>
          </a:xfrm>
        </p:grpSpPr>
        <p:sp>
          <p:nvSpPr>
            <p:cNvPr id="120" name="Line 316">
              <a:extLst>
                <a:ext uri="{FF2B5EF4-FFF2-40B4-BE49-F238E27FC236}">
                  <a16:creationId xmlns:a16="http://schemas.microsoft.com/office/drawing/2014/main" id="{CE9CAF76-C9C2-490E-8B28-FE8D760E4881}"/>
                </a:ext>
              </a:extLst>
            </p:cNvPr>
            <p:cNvSpPr>
              <a:spLocks noChangeShapeType="1"/>
            </p:cNvSpPr>
            <p:nvPr/>
          </p:nvSpPr>
          <p:spPr bwMode="auto">
            <a:xfrm flipH="1" flipV="1">
              <a:off x="1668" y="2831"/>
              <a:ext cx="205" cy="205"/>
            </a:xfrm>
            <a:prstGeom prst="line">
              <a:avLst/>
            </a:prstGeom>
            <a:noFill/>
            <a:ln w="7938" cap="flat">
              <a:solidFill>
                <a:srgbClr val="50E6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Line 317">
              <a:extLst>
                <a:ext uri="{FF2B5EF4-FFF2-40B4-BE49-F238E27FC236}">
                  <a16:creationId xmlns:a16="http://schemas.microsoft.com/office/drawing/2014/main" id="{C35D3832-06A7-457B-8F8D-DAD997B015AE}"/>
                </a:ext>
              </a:extLst>
            </p:cNvPr>
            <p:cNvSpPr>
              <a:spLocks noChangeShapeType="1"/>
            </p:cNvSpPr>
            <p:nvPr/>
          </p:nvSpPr>
          <p:spPr bwMode="auto">
            <a:xfrm flipV="1">
              <a:off x="1771" y="2792"/>
              <a:ext cx="0" cy="282"/>
            </a:xfrm>
            <a:prstGeom prst="line">
              <a:avLst/>
            </a:prstGeom>
            <a:noFill/>
            <a:ln w="7938" cap="flat">
              <a:solidFill>
                <a:srgbClr val="50E6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Line 318">
              <a:extLst>
                <a:ext uri="{FF2B5EF4-FFF2-40B4-BE49-F238E27FC236}">
                  <a16:creationId xmlns:a16="http://schemas.microsoft.com/office/drawing/2014/main" id="{4F5C6A61-5B73-42A0-917F-EFF309DCA77F}"/>
                </a:ext>
              </a:extLst>
            </p:cNvPr>
            <p:cNvSpPr>
              <a:spLocks noChangeShapeType="1"/>
            </p:cNvSpPr>
            <p:nvPr/>
          </p:nvSpPr>
          <p:spPr bwMode="auto">
            <a:xfrm flipH="1">
              <a:off x="1668" y="2831"/>
              <a:ext cx="205" cy="205"/>
            </a:xfrm>
            <a:prstGeom prst="line">
              <a:avLst/>
            </a:prstGeom>
            <a:noFill/>
            <a:ln w="7938" cap="flat">
              <a:solidFill>
                <a:srgbClr val="50E6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Oval 319">
              <a:extLst>
                <a:ext uri="{FF2B5EF4-FFF2-40B4-BE49-F238E27FC236}">
                  <a16:creationId xmlns:a16="http://schemas.microsoft.com/office/drawing/2014/main" id="{750E7B2D-F4B5-49FD-B95F-3E80EB3C9D68}"/>
                </a:ext>
              </a:extLst>
            </p:cNvPr>
            <p:cNvSpPr>
              <a:spLocks noChangeArrowheads="1"/>
            </p:cNvSpPr>
            <p:nvPr/>
          </p:nvSpPr>
          <p:spPr bwMode="auto">
            <a:xfrm>
              <a:off x="1858" y="3021"/>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Oval 320">
              <a:extLst>
                <a:ext uri="{FF2B5EF4-FFF2-40B4-BE49-F238E27FC236}">
                  <a16:creationId xmlns:a16="http://schemas.microsoft.com/office/drawing/2014/main" id="{7E88DEDF-2411-4077-95C6-8D084CBFBD22}"/>
                </a:ext>
              </a:extLst>
            </p:cNvPr>
            <p:cNvSpPr>
              <a:spLocks noChangeArrowheads="1"/>
            </p:cNvSpPr>
            <p:nvPr/>
          </p:nvSpPr>
          <p:spPr bwMode="auto">
            <a:xfrm>
              <a:off x="1653" y="3021"/>
              <a:ext cx="29" cy="2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Oval 321">
              <a:extLst>
                <a:ext uri="{FF2B5EF4-FFF2-40B4-BE49-F238E27FC236}">
                  <a16:creationId xmlns:a16="http://schemas.microsoft.com/office/drawing/2014/main" id="{CCF0988E-6E5A-4817-B35C-B2723FB1A0FA}"/>
                </a:ext>
              </a:extLst>
            </p:cNvPr>
            <p:cNvSpPr>
              <a:spLocks noChangeArrowheads="1"/>
            </p:cNvSpPr>
            <p:nvPr/>
          </p:nvSpPr>
          <p:spPr bwMode="auto">
            <a:xfrm>
              <a:off x="1653" y="2816"/>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Oval 322">
              <a:extLst>
                <a:ext uri="{FF2B5EF4-FFF2-40B4-BE49-F238E27FC236}">
                  <a16:creationId xmlns:a16="http://schemas.microsoft.com/office/drawing/2014/main" id="{1A478FEC-4CED-4A09-BEA5-2462A7FCD46B}"/>
                </a:ext>
              </a:extLst>
            </p:cNvPr>
            <p:cNvSpPr>
              <a:spLocks noChangeArrowheads="1"/>
            </p:cNvSpPr>
            <p:nvPr/>
          </p:nvSpPr>
          <p:spPr bwMode="auto">
            <a:xfrm>
              <a:off x="1858" y="2816"/>
              <a:ext cx="29" cy="2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Line 323">
              <a:extLst>
                <a:ext uri="{FF2B5EF4-FFF2-40B4-BE49-F238E27FC236}">
                  <a16:creationId xmlns:a16="http://schemas.microsoft.com/office/drawing/2014/main" id="{FDBA3104-30FF-4454-B8FF-26BB8D069A99}"/>
                </a:ext>
              </a:extLst>
            </p:cNvPr>
            <p:cNvSpPr>
              <a:spLocks noChangeShapeType="1"/>
            </p:cNvSpPr>
            <p:nvPr/>
          </p:nvSpPr>
          <p:spPr bwMode="auto">
            <a:xfrm>
              <a:off x="1629" y="2933"/>
              <a:ext cx="282" cy="0"/>
            </a:xfrm>
            <a:prstGeom prst="line">
              <a:avLst/>
            </a:prstGeom>
            <a:noFill/>
            <a:ln w="7938" cap="flat">
              <a:solidFill>
                <a:srgbClr val="50E6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Oval 324">
              <a:extLst>
                <a:ext uri="{FF2B5EF4-FFF2-40B4-BE49-F238E27FC236}">
                  <a16:creationId xmlns:a16="http://schemas.microsoft.com/office/drawing/2014/main" id="{ABBFD0C3-3789-4740-885E-A0AFCB9B641B}"/>
                </a:ext>
              </a:extLst>
            </p:cNvPr>
            <p:cNvSpPr>
              <a:spLocks noChangeArrowheads="1"/>
            </p:cNvSpPr>
            <p:nvPr/>
          </p:nvSpPr>
          <p:spPr bwMode="auto">
            <a:xfrm>
              <a:off x="1897" y="2919"/>
              <a:ext cx="29" cy="29"/>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Oval 325">
              <a:extLst>
                <a:ext uri="{FF2B5EF4-FFF2-40B4-BE49-F238E27FC236}">
                  <a16:creationId xmlns:a16="http://schemas.microsoft.com/office/drawing/2014/main" id="{8E845E69-67AD-42E4-B5BB-83260CE2053C}"/>
                </a:ext>
              </a:extLst>
            </p:cNvPr>
            <p:cNvSpPr>
              <a:spLocks noChangeArrowheads="1"/>
            </p:cNvSpPr>
            <p:nvPr/>
          </p:nvSpPr>
          <p:spPr bwMode="auto">
            <a:xfrm>
              <a:off x="1614" y="2919"/>
              <a:ext cx="29" cy="29"/>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Oval 326">
              <a:extLst>
                <a:ext uri="{FF2B5EF4-FFF2-40B4-BE49-F238E27FC236}">
                  <a16:creationId xmlns:a16="http://schemas.microsoft.com/office/drawing/2014/main" id="{E312A681-F9C4-474A-8B5B-27AA0A923315}"/>
                </a:ext>
              </a:extLst>
            </p:cNvPr>
            <p:cNvSpPr>
              <a:spLocks noChangeArrowheads="1"/>
            </p:cNvSpPr>
            <p:nvPr/>
          </p:nvSpPr>
          <p:spPr bwMode="auto">
            <a:xfrm>
              <a:off x="1755" y="2777"/>
              <a:ext cx="30" cy="29"/>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Oval 327">
              <a:extLst>
                <a:ext uri="{FF2B5EF4-FFF2-40B4-BE49-F238E27FC236}">
                  <a16:creationId xmlns:a16="http://schemas.microsoft.com/office/drawing/2014/main" id="{184C1E86-0E36-45BE-BF8D-326DD3E6036E}"/>
                </a:ext>
              </a:extLst>
            </p:cNvPr>
            <p:cNvSpPr>
              <a:spLocks noChangeArrowheads="1"/>
            </p:cNvSpPr>
            <p:nvPr/>
          </p:nvSpPr>
          <p:spPr bwMode="auto">
            <a:xfrm>
              <a:off x="1755" y="3060"/>
              <a:ext cx="30" cy="29"/>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Oval 328">
              <a:extLst>
                <a:ext uri="{FF2B5EF4-FFF2-40B4-BE49-F238E27FC236}">
                  <a16:creationId xmlns:a16="http://schemas.microsoft.com/office/drawing/2014/main" id="{1B5899C3-E4D6-4A58-AE3E-46DF62FD59AF}"/>
                </a:ext>
              </a:extLst>
            </p:cNvPr>
            <p:cNvSpPr>
              <a:spLocks noChangeArrowheads="1"/>
            </p:cNvSpPr>
            <p:nvPr/>
          </p:nvSpPr>
          <p:spPr bwMode="auto">
            <a:xfrm>
              <a:off x="1741" y="2904"/>
              <a:ext cx="58" cy="58"/>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3" name="TextBox 132">
            <a:extLst>
              <a:ext uri="{FF2B5EF4-FFF2-40B4-BE49-F238E27FC236}">
                <a16:creationId xmlns:a16="http://schemas.microsoft.com/office/drawing/2014/main" id="{5E183BEA-FD21-4CCC-8FBA-C366EAC2767E}"/>
              </a:ext>
            </a:extLst>
          </p:cNvPr>
          <p:cNvSpPr txBox="1"/>
          <p:nvPr/>
        </p:nvSpPr>
        <p:spPr>
          <a:xfrm>
            <a:off x="5631853" y="5793757"/>
            <a:ext cx="702949" cy="338554"/>
          </a:xfrm>
          <a:prstGeom prst="rect">
            <a:avLst/>
          </a:prstGeom>
          <a:noFill/>
        </p:spPr>
        <p:txBody>
          <a:bodyPr wrap="none" rtlCol="0">
            <a:spAutoFit/>
          </a:bodyPr>
          <a:lstStyle/>
          <a:p>
            <a:pPr algn="ctr" defTabSz="1219170"/>
            <a:r>
              <a:rPr lang="en-GB" sz="1600"/>
              <a:t>Azure</a:t>
            </a:r>
          </a:p>
        </p:txBody>
      </p:sp>
      <p:sp>
        <p:nvSpPr>
          <p:cNvPr id="134" name="TextBox 133">
            <a:extLst>
              <a:ext uri="{FF2B5EF4-FFF2-40B4-BE49-F238E27FC236}">
                <a16:creationId xmlns:a16="http://schemas.microsoft.com/office/drawing/2014/main" id="{1DACF1A0-405F-450C-A3F9-985FEAC601F1}"/>
              </a:ext>
            </a:extLst>
          </p:cNvPr>
          <p:cNvSpPr txBox="1"/>
          <p:nvPr/>
        </p:nvSpPr>
        <p:spPr>
          <a:xfrm>
            <a:off x="7674925" y="5793757"/>
            <a:ext cx="611642" cy="338554"/>
          </a:xfrm>
          <a:prstGeom prst="rect">
            <a:avLst/>
          </a:prstGeom>
          <a:noFill/>
        </p:spPr>
        <p:txBody>
          <a:bodyPr wrap="none" rtlCol="0">
            <a:spAutoFit/>
          </a:bodyPr>
          <a:lstStyle/>
          <a:p>
            <a:pPr algn="ctr" defTabSz="1219170"/>
            <a:r>
              <a:rPr lang="en-GB" sz="1600"/>
              <a:t>AWS</a:t>
            </a:r>
          </a:p>
        </p:txBody>
      </p:sp>
      <p:sp>
        <p:nvSpPr>
          <p:cNvPr id="135" name="TextBox 134">
            <a:extLst>
              <a:ext uri="{FF2B5EF4-FFF2-40B4-BE49-F238E27FC236}">
                <a16:creationId xmlns:a16="http://schemas.microsoft.com/office/drawing/2014/main" id="{A8ECCB94-70E6-43AA-889A-31291EAE0821}"/>
              </a:ext>
            </a:extLst>
          </p:cNvPr>
          <p:cNvSpPr txBox="1"/>
          <p:nvPr/>
        </p:nvSpPr>
        <p:spPr>
          <a:xfrm>
            <a:off x="9262267" y="5793757"/>
            <a:ext cx="1431802" cy="338554"/>
          </a:xfrm>
          <a:prstGeom prst="rect">
            <a:avLst/>
          </a:prstGeom>
          <a:noFill/>
        </p:spPr>
        <p:txBody>
          <a:bodyPr wrap="none" rtlCol="0">
            <a:spAutoFit/>
          </a:bodyPr>
          <a:lstStyle/>
          <a:p>
            <a:pPr algn="ctr" defTabSz="1219170"/>
            <a:r>
              <a:rPr lang="en-GB" sz="1600"/>
              <a:t>Google Cloud</a:t>
            </a:r>
          </a:p>
        </p:txBody>
      </p:sp>
      <p:cxnSp>
        <p:nvCxnSpPr>
          <p:cNvPr id="136" name="Straight Arrow Connector 135">
            <a:extLst>
              <a:ext uri="{FF2B5EF4-FFF2-40B4-BE49-F238E27FC236}">
                <a16:creationId xmlns:a16="http://schemas.microsoft.com/office/drawing/2014/main" id="{A3939B22-60B8-4E00-90BA-9859DB0DB72A}"/>
              </a:ext>
            </a:extLst>
          </p:cNvPr>
          <p:cNvCxnSpPr>
            <a:cxnSpLocks/>
          </p:cNvCxnSpPr>
          <p:nvPr/>
        </p:nvCxnSpPr>
        <p:spPr>
          <a:xfrm>
            <a:off x="1711658" y="4029058"/>
            <a:ext cx="8506483" cy="0"/>
          </a:xfrm>
          <a:prstGeom prst="straightConnector1">
            <a:avLst/>
          </a:prstGeom>
          <a:ln w="12700" cap="rnd">
            <a:solidFill>
              <a:schemeClr val="accent1"/>
            </a:solidFill>
            <a:headEnd type="none" w="lg" len="med"/>
            <a:tailEnd type="triangle"/>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BD53E59A-8D62-4D73-8B34-FF2D883C87FB}"/>
              </a:ext>
            </a:extLst>
          </p:cNvPr>
          <p:cNvGrpSpPr/>
          <p:nvPr/>
        </p:nvGrpSpPr>
        <p:grpSpPr>
          <a:xfrm>
            <a:off x="1711658" y="4030740"/>
            <a:ext cx="8350162" cy="413150"/>
            <a:chOff x="1628006" y="3531712"/>
            <a:chExt cx="8350162" cy="921704"/>
          </a:xfrm>
        </p:grpSpPr>
        <p:cxnSp>
          <p:nvCxnSpPr>
            <p:cNvPr id="137" name="Straight Connector 136">
              <a:extLst>
                <a:ext uri="{FF2B5EF4-FFF2-40B4-BE49-F238E27FC236}">
                  <a16:creationId xmlns:a16="http://schemas.microsoft.com/office/drawing/2014/main" id="{657E7BA0-5863-4921-B750-660D5A241FFE}"/>
                </a:ext>
              </a:extLst>
            </p:cNvPr>
            <p:cNvCxnSpPr>
              <a:cxnSpLocks/>
            </p:cNvCxnSpPr>
            <p:nvPr/>
          </p:nvCxnSpPr>
          <p:spPr>
            <a:xfrm flipV="1">
              <a:off x="1628006" y="3531712"/>
              <a:ext cx="0" cy="921704"/>
            </a:xfrm>
            <a:prstGeom prst="line">
              <a:avLst/>
            </a:prstGeom>
            <a:ln w="12700" cap="rnd">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F943967-776E-466D-9FD0-367658B436F6}"/>
                </a:ext>
              </a:extLst>
            </p:cNvPr>
            <p:cNvCxnSpPr>
              <a:cxnSpLocks/>
            </p:cNvCxnSpPr>
            <p:nvPr/>
          </p:nvCxnSpPr>
          <p:spPr>
            <a:xfrm flipV="1">
              <a:off x="3813033" y="3531712"/>
              <a:ext cx="0" cy="921704"/>
            </a:xfrm>
            <a:prstGeom prst="line">
              <a:avLst/>
            </a:prstGeom>
            <a:ln w="12700" cap="rnd">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B4EB736-533C-4069-AF36-7447FA573606}"/>
                </a:ext>
              </a:extLst>
            </p:cNvPr>
            <p:cNvCxnSpPr>
              <a:cxnSpLocks/>
            </p:cNvCxnSpPr>
            <p:nvPr/>
          </p:nvCxnSpPr>
          <p:spPr>
            <a:xfrm flipV="1">
              <a:off x="5983327" y="3531712"/>
              <a:ext cx="0" cy="921704"/>
            </a:xfrm>
            <a:prstGeom prst="line">
              <a:avLst/>
            </a:prstGeom>
            <a:ln w="12700" cap="rnd">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96FB5109-72B3-4D5D-8A3F-4C8A7ED0DDF5}"/>
                </a:ext>
              </a:extLst>
            </p:cNvPr>
            <p:cNvCxnSpPr>
              <a:cxnSpLocks/>
            </p:cNvCxnSpPr>
            <p:nvPr/>
          </p:nvCxnSpPr>
          <p:spPr>
            <a:xfrm flipV="1">
              <a:off x="7980746" y="3531712"/>
              <a:ext cx="0" cy="921704"/>
            </a:xfrm>
            <a:prstGeom prst="line">
              <a:avLst/>
            </a:prstGeom>
            <a:ln w="12700" cap="rnd">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DAF9AC7B-7E1F-4CF5-B563-F95EDF36B57F}"/>
                </a:ext>
              </a:extLst>
            </p:cNvPr>
            <p:cNvCxnSpPr>
              <a:cxnSpLocks/>
            </p:cNvCxnSpPr>
            <p:nvPr/>
          </p:nvCxnSpPr>
          <p:spPr>
            <a:xfrm flipV="1">
              <a:off x="9978168" y="3531712"/>
              <a:ext cx="0" cy="921704"/>
            </a:xfrm>
            <a:prstGeom prst="line">
              <a:avLst/>
            </a:prstGeom>
            <a:ln w="12700" cap="rnd">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143" name="TextBox 142">
            <a:extLst>
              <a:ext uri="{FF2B5EF4-FFF2-40B4-BE49-F238E27FC236}">
                <a16:creationId xmlns:a16="http://schemas.microsoft.com/office/drawing/2014/main" id="{4CD4F92B-8BB5-46AD-8AED-70467F6BDF7E}"/>
              </a:ext>
            </a:extLst>
          </p:cNvPr>
          <p:cNvSpPr txBox="1"/>
          <p:nvPr/>
        </p:nvSpPr>
        <p:spPr>
          <a:xfrm>
            <a:off x="8549126" y="1768772"/>
            <a:ext cx="3041858" cy="276999"/>
          </a:xfrm>
          <a:prstGeom prst="rect">
            <a:avLst/>
          </a:prstGeom>
        </p:spPr>
        <p:txBody>
          <a:bodyPr vert="horz" wrap="square" lIns="0" tIns="0" rIns="0" bIns="0" rtlCol="0">
            <a:spAutoFit/>
          </a:bodyPr>
          <a:lstStyle>
            <a:lvl1pPr marR="0" indent="0" defTabSz="932742" fontAlgn="auto">
              <a:lnSpc>
                <a:spcPct val="100000"/>
              </a:lnSpc>
              <a:spcBef>
                <a:spcPct val="20000"/>
              </a:spcBef>
              <a:spcAft>
                <a:spcPts val="0"/>
              </a:spcAft>
              <a:buClr>
                <a:schemeClr val="accent1"/>
              </a:buClr>
              <a:buSzPct val="90000"/>
              <a:buFont typeface="Wingdings" panose="05000000000000000000" pitchFamily="2" charset="2"/>
              <a:buNone/>
              <a:tabLst/>
              <a:defRPr sz="2000" spc="0" baseline="0">
                <a:gradFill>
                  <a:gsLst>
                    <a:gs pos="1250">
                      <a:schemeClr val="tx1"/>
                    </a:gs>
                    <a:gs pos="100000">
                      <a:schemeClr val="tx1"/>
                    </a:gs>
                  </a:gsLst>
                  <a:lin ang="5400000" scaled="0"/>
                </a:gradFill>
                <a:cs typeface="Segoe UI" panose="020B0502040204020203" pitchFamily="34" charset="0"/>
              </a:defRPr>
            </a:lvl1pPr>
            <a:lvl2pPr marR="0" lvl="1" indent="-228600" defTabSz="932742" fontAlgn="auto">
              <a:lnSpc>
                <a:spcPct val="100000"/>
              </a:lnSpc>
              <a:spcBef>
                <a:spcPct val="20000"/>
              </a:spcBef>
              <a:spcAft>
                <a:spcPts val="0"/>
              </a:spcAft>
              <a:buClr>
                <a:schemeClr val="accent1"/>
              </a:buClr>
              <a:buSzPct val="90000"/>
              <a:buFont typeface="Wingdings" panose="05000000000000000000" pitchFamily="2" charset="2"/>
              <a:buChar char=""/>
              <a:tabLst/>
              <a:defRPr spc="0" baseline="0">
                <a:gradFill>
                  <a:gsLst>
                    <a:gs pos="1250">
                      <a:schemeClr val="tx1"/>
                    </a:gs>
                    <a:gs pos="100000">
                      <a:schemeClr val="tx1"/>
                    </a:gs>
                  </a:gsLst>
                  <a:lin ang="5400000" scaled="0"/>
                </a:gradFill>
              </a:defRPr>
            </a:lvl2pPr>
            <a:lvl3pPr marL="657225" marR="0" indent="-200025" defTabSz="932742" fontAlgn="auto">
              <a:lnSpc>
                <a:spcPct val="100000"/>
              </a:lnSpc>
              <a:spcBef>
                <a:spcPct val="20000"/>
              </a:spcBef>
              <a:spcAft>
                <a:spcPts val="0"/>
              </a:spcAft>
              <a:buClr>
                <a:schemeClr val="accent1"/>
              </a:buClr>
              <a:buSzPct val="90000"/>
              <a:buFont typeface="Wingdings" panose="05000000000000000000" pitchFamily="2" charset="2"/>
              <a:buChar char=""/>
              <a:tabLst/>
              <a:defRPr sz="1400" spc="0" baseline="0">
                <a:gradFill>
                  <a:gsLst>
                    <a:gs pos="1250">
                      <a:schemeClr val="tx1"/>
                    </a:gs>
                    <a:gs pos="100000">
                      <a:schemeClr val="tx1"/>
                    </a:gs>
                  </a:gsLst>
                  <a:lin ang="5400000" scaled="0"/>
                </a:gradFill>
              </a:defRPr>
            </a:lvl3pPr>
            <a:lvl4pPr marL="842963" marR="0" indent="-180975" defTabSz="932742" fontAlgn="auto">
              <a:lnSpc>
                <a:spcPct val="100000"/>
              </a:lnSpc>
              <a:spcBef>
                <a:spcPct val="20000"/>
              </a:spcBef>
              <a:spcAft>
                <a:spcPts val="0"/>
              </a:spcAft>
              <a:buClr>
                <a:schemeClr val="accent1"/>
              </a:buClr>
              <a:buSzPct val="90000"/>
              <a:buFont typeface="Wingdings" panose="05000000000000000000" pitchFamily="2" charset="2"/>
              <a:buChar char=""/>
              <a:tabLst/>
              <a:defRPr sz="1200" spc="0" baseline="0">
                <a:gradFill>
                  <a:gsLst>
                    <a:gs pos="1250">
                      <a:schemeClr val="tx1"/>
                    </a:gs>
                    <a:gs pos="100000">
                      <a:schemeClr val="tx1"/>
                    </a:gs>
                  </a:gsLst>
                  <a:lin ang="5400000" scaled="0"/>
                </a:gradFill>
              </a:defRPr>
            </a:lvl4pPr>
            <a:lvl5pPr marL="1023938" marR="0" indent="-168275" defTabSz="932742" fontAlgn="auto">
              <a:lnSpc>
                <a:spcPct val="100000"/>
              </a:lnSpc>
              <a:spcBef>
                <a:spcPct val="20000"/>
              </a:spcBef>
              <a:spcAft>
                <a:spcPts val="0"/>
              </a:spcAft>
              <a:buClr>
                <a:schemeClr val="accent1"/>
              </a:buClr>
              <a:buSzPct val="90000"/>
              <a:buFont typeface="Wingdings" panose="05000000000000000000" pitchFamily="2" charset="2"/>
              <a:buChar char=""/>
              <a:tabLst/>
              <a:defRPr sz="1200" spc="0" baseline="0">
                <a:gradFill>
                  <a:gsLst>
                    <a:gs pos="1250">
                      <a:schemeClr val="tx1"/>
                    </a:gs>
                    <a:gs pos="100000">
                      <a:schemeClr val="tx1"/>
                    </a:gs>
                  </a:gsLst>
                  <a:lin ang="5400000" scaled="0"/>
                </a:gra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algn="ctr"/>
            <a:r>
              <a:rPr lang="en-GB" sz="1800"/>
              <a:t>Data steward dashboards</a:t>
            </a:r>
          </a:p>
        </p:txBody>
      </p:sp>
      <p:grpSp>
        <p:nvGrpSpPr>
          <p:cNvPr id="144" name="Group 143">
            <a:extLst>
              <a:ext uri="{FF2B5EF4-FFF2-40B4-BE49-F238E27FC236}">
                <a16:creationId xmlns:a16="http://schemas.microsoft.com/office/drawing/2014/main" id="{9BB4E7C3-0C68-4DFD-A432-111095C8BFBF}"/>
              </a:ext>
            </a:extLst>
          </p:cNvPr>
          <p:cNvGrpSpPr/>
          <p:nvPr/>
        </p:nvGrpSpPr>
        <p:grpSpPr>
          <a:xfrm>
            <a:off x="9189953" y="2318626"/>
            <a:ext cx="1758323" cy="589985"/>
            <a:chOff x="1608138" y="4479925"/>
            <a:chExt cx="1107101" cy="371475"/>
          </a:xfrm>
        </p:grpSpPr>
        <p:grpSp>
          <p:nvGrpSpPr>
            <p:cNvPr id="145" name="Group 155">
              <a:extLst>
                <a:ext uri="{FF2B5EF4-FFF2-40B4-BE49-F238E27FC236}">
                  <a16:creationId xmlns:a16="http://schemas.microsoft.com/office/drawing/2014/main" id="{6C0C56EE-44E2-449A-AEB1-D440B59F7C5B}"/>
                </a:ext>
              </a:extLst>
            </p:cNvPr>
            <p:cNvGrpSpPr>
              <a:grpSpLocks noChangeAspect="1"/>
            </p:cNvGrpSpPr>
            <p:nvPr/>
          </p:nvGrpSpPr>
          <p:grpSpPr bwMode="auto">
            <a:xfrm>
              <a:off x="1608138" y="4479925"/>
              <a:ext cx="495300" cy="371475"/>
              <a:chOff x="1013" y="2822"/>
              <a:chExt cx="312" cy="234"/>
            </a:xfrm>
          </p:grpSpPr>
          <p:sp>
            <p:nvSpPr>
              <p:cNvPr id="155" name="Freeform 156">
                <a:extLst>
                  <a:ext uri="{FF2B5EF4-FFF2-40B4-BE49-F238E27FC236}">
                    <a16:creationId xmlns:a16="http://schemas.microsoft.com/office/drawing/2014/main" id="{1BF3C133-E9B7-4CA2-A0CF-7513D3EB9A77}"/>
                  </a:ext>
                </a:extLst>
              </p:cNvPr>
              <p:cNvSpPr>
                <a:spLocks/>
              </p:cNvSpPr>
              <p:nvPr/>
            </p:nvSpPr>
            <p:spPr bwMode="auto">
              <a:xfrm>
                <a:off x="1013" y="2822"/>
                <a:ext cx="312" cy="234"/>
              </a:xfrm>
              <a:custGeom>
                <a:avLst/>
                <a:gdLst>
                  <a:gd name="T0" fmla="*/ 1280 w 1365"/>
                  <a:gd name="T1" fmla="*/ 1024 h 1024"/>
                  <a:gd name="T2" fmla="*/ 85 w 1365"/>
                  <a:gd name="T3" fmla="*/ 1024 h 1024"/>
                  <a:gd name="T4" fmla="*/ 0 w 1365"/>
                  <a:gd name="T5" fmla="*/ 939 h 1024"/>
                  <a:gd name="T6" fmla="*/ 0 w 1365"/>
                  <a:gd name="T7" fmla="*/ 86 h 1024"/>
                  <a:gd name="T8" fmla="*/ 85 w 1365"/>
                  <a:gd name="T9" fmla="*/ 0 h 1024"/>
                  <a:gd name="T10" fmla="*/ 1280 w 1365"/>
                  <a:gd name="T11" fmla="*/ 0 h 1024"/>
                  <a:gd name="T12" fmla="*/ 1365 w 1365"/>
                  <a:gd name="T13" fmla="*/ 86 h 1024"/>
                  <a:gd name="T14" fmla="*/ 1365 w 1365"/>
                  <a:gd name="T15" fmla="*/ 939 h 1024"/>
                  <a:gd name="T16" fmla="*/ 1280 w 1365"/>
                  <a:gd name="T17" fmla="*/ 1024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5" h="1024">
                    <a:moveTo>
                      <a:pt x="1280" y="1024"/>
                    </a:moveTo>
                    <a:cubicBezTo>
                      <a:pt x="85" y="1024"/>
                      <a:pt x="85" y="1024"/>
                      <a:pt x="85" y="1024"/>
                    </a:cubicBezTo>
                    <a:cubicBezTo>
                      <a:pt x="38" y="1024"/>
                      <a:pt x="0" y="986"/>
                      <a:pt x="0" y="939"/>
                    </a:cubicBezTo>
                    <a:cubicBezTo>
                      <a:pt x="0" y="86"/>
                      <a:pt x="0" y="86"/>
                      <a:pt x="0" y="86"/>
                    </a:cubicBezTo>
                    <a:cubicBezTo>
                      <a:pt x="0" y="39"/>
                      <a:pt x="38" y="0"/>
                      <a:pt x="85" y="0"/>
                    </a:cubicBezTo>
                    <a:cubicBezTo>
                      <a:pt x="1280" y="0"/>
                      <a:pt x="1280" y="0"/>
                      <a:pt x="1280" y="0"/>
                    </a:cubicBezTo>
                    <a:cubicBezTo>
                      <a:pt x="1327" y="0"/>
                      <a:pt x="1365" y="39"/>
                      <a:pt x="1365" y="86"/>
                    </a:cubicBezTo>
                    <a:cubicBezTo>
                      <a:pt x="1365" y="939"/>
                      <a:pt x="1365" y="939"/>
                      <a:pt x="1365" y="939"/>
                    </a:cubicBezTo>
                    <a:cubicBezTo>
                      <a:pt x="1365" y="986"/>
                      <a:pt x="1327" y="1024"/>
                      <a:pt x="1280" y="1024"/>
                    </a:cubicBez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Rectangle 157">
                <a:extLst>
                  <a:ext uri="{FF2B5EF4-FFF2-40B4-BE49-F238E27FC236}">
                    <a16:creationId xmlns:a16="http://schemas.microsoft.com/office/drawing/2014/main" id="{6E7CA4E9-4E2C-46F7-A831-C2A3A24D6E0D}"/>
                  </a:ext>
                </a:extLst>
              </p:cNvPr>
              <p:cNvSpPr>
                <a:spLocks noChangeArrowheads="1"/>
              </p:cNvSpPr>
              <p:nvPr/>
            </p:nvSpPr>
            <p:spPr bwMode="auto">
              <a:xfrm>
                <a:off x="1033" y="2843"/>
                <a:ext cx="273" cy="195"/>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58">
                <a:extLst>
                  <a:ext uri="{FF2B5EF4-FFF2-40B4-BE49-F238E27FC236}">
                    <a16:creationId xmlns:a16="http://schemas.microsoft.com/office/drawing/2014/main" id="{5102EC83-F529-4C30-B549-EC9FA30D84F3}"/>
                  </a:ext>
                </a:extLst>
              </p:cNvPr>
              <p:cNvSpPr>
                <a:spLocks/>
              </p:cNvSpPr>
              <p:nvPr/>
            </p:nvSpPr>
            <p:spPr bwMode="auto">
              <a:xfrm>
                <a:off x="1052" y="2881"/>
                <a:ext cx="234" cy="117"/>
              </a:xfrm>
              <a:custGeom>
                <a:avLst/>
                <a:gdLst>
                  <a:gd name="T0" fmla="*/ 59 w 234"/>
                  <a:gd name="T1" fmla="*/ 58 h 117"/>
                  <a:gd name="T2" fmla="*/ 88 w 234"/>
                  <a:gd name="T3" fmla="*/ 87 h 117"/>
                  <a:gd name="T4" fmla="*/ 136 w 234"/>
                  <a:gd name="T5" fmla="*/ 39 h 117"/>
                  <a:gd name="T6" fmla="*/ 166 w 234"/>
                  <a:gd name="T7" fmla="*/ 68 h 117"/>
                  <a:gd name="T8" fmla="*/ 234 w 234"/>
                  <a:gd name="T9" fmla="*/ 0 h 117"/>
                  <a:gd name="T10" fmla="*/ 234 w 234"/>
                  <a:gd name="T11" fmla="*/ 117 h 117"/>
                  <a:gd name="T12" fmla="*/ 0 w 234"/>
                  <a:gd name="T13" fmla="*/ 117 h 117"/>
                  <a:gd name="T14" fmla="*/ 59 w 234"/>
                  <a:gd name="T15" fmla="*/ 58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117">
                    <a:moveTo>
                      <a:pt x="59" y="58"/>
                    </a:moveTo>
                    <a:lnTo>
                      <a:pt x="88" y="87"/>
                    </a:lnTo>
                    <a:lnTo>
                      <a:pt x="136" y="39"/>
                    </a:lnTo>
                    <a:lnTo>
                      <a:pt x="166" y="68"/>
                    </a:lnTo>
                    <a:lnTo>
                      <a:pt x="234" y="0"/>
                    </a:lnTo>
                    <a:lnTo>
                      <a:pt x="234" y="117"/>
                    </a:lnTo>
                    <a:lnTo>
                      <a:pt x="0" y="117"/>
                    </a:lnTo>
                    <a:lnTo>
                      <a:pt x="59" y="58"/>
                    </a:ln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9">
                <a:extLst>
                  <a:ext uri="{FF2B5EF4-FFF2-40B4-BE49-F238E27FC236}">
                    <a16:creationId xmlns:a16="http://schemas.microsoft.com/office/drawing/2014/main" id="{93748362-F218-418C-A8A4-19CE07DE00AD}"/>
                  </a:ext>
                </a:extLst>
              </p:cNvPr>
              <p:cNvSpPr>
                <a:spLocks/>
              </p:cNvSpPr>
              <p:nvPr/>
            </p:nvSpPr>
            <p:spPr bwMode="auto">
              <a:xfrm>
                <a:off x="1150" y="3032"/>
                <a:ext cx="39" cy="5"/>
              </a:xfrm>
              <a:custGeom>
                <a:avLst/>
                <a:gdLst>
                  <a:gd name="T0" fmla="*/ 160 w 171"/>
                  <a:gd name="T1" fmla="*/ 21 h 21"/>
                  <a:gd name="T2" fmla="*/ 11 w 171"/>
                  <a:gd name="T3" fmla="*/ 21 h 21"/>
                  <a:gd name="T4" fmla="*/ 0 w 171"/>
                  <a:gd name="T5" fmla="*/ 10 h 21"/>
                  <a:gd name="T6" fmla="*/ 0 w 171"/>
                  <a:gd name="T7" fmla="*/ 10 h 21"/>
                  <a:gd name="T8" fmla="*/ 11 w 171"/>
                  <a:gd name="T9" fmla="*/ 0 h 21"/>
                  <a:gd name="T10" fmla="*/ 160 w 171"/>
                  <a:gd name="T11" fmla="*/ 0 h 21"/>
                  <a:gd name="T12" fmla="*/ 171 w 171"/>
                  <a:gd name="T13" fmla="*/ 10 h 21"/>
                  <a:gd name="T14" fmla="*/ 171 w 171"/>
                  <a:gd name="T15" fmla="*/ 10 h 21"/>
                  <a:gd name="T16" fmla="*/ 160 w 171"/>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21">
                    <a:moveTo>
                      <a:pt x="160" y="21"/>
                    </a:moveTo>
                    <a:cubicBezTo>
                      <a:pt x="11" y="21"/>
                      <a:pt x="11" y="21"/>
                      <a:pt x="11" y="21"/>
                    </a:cubicBezTo>
                    <a:cubicBezTo>
                      <a:pt x="5" y="21"/>
                      <a:pt x="0" y="16"/>
                      <a:pt x="0" y="10"/>
                    </a:cubicBezTo>
                    <a:cubicBezTo>
                      <a:pt x="0" y="10"/>
                      <a:pt x="0" y="10"/>
                      <a:pt x="0" y="10"/>
                    </a:cubicBezTo>
                    <a:cubicBezTo>
                      <a:pt x="0" y="4"/>
                      <a:pt x="5" y="0"/>
                      <a:pt x="11" y="0"/>
                    </a:cubicBezTo>
                    <a:cubicBezTo>
                      <a:pt x="160" y="0"/>
                      <a:pt x="160" y="0"/>
                      <a:pt x="160" y="0"/>
                    </a:cubicBezTo>
                    <a:cubicBezTo>
                      <a:pt x="166" y="0"/>
                      <a:pt x="171" y="4"/>
                      <a:pt x="171" y="10"/>
                    </a:cubicBezTo>
                    <a:cubicBezTo>
                      <a:pt x="171" y="10"/>
                      <a:pt x="171" y="10"/>
                      <a:pt x="171" y="10"/>
                    </a:cubicBezTo>
                    <a:cubicBezTo>
                      <a:pt x="171" y="16"/>
                      <a:pt x="166" y="21"/>
                      <a:pt x="160"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6" name="Group 162">
              <a:extLst>
                <a:ext uri="{FF2B5EF4-FFF2-40B4-BE49-F238E27FC236}">
                  <a16:creationId xmlns:a16="http://schemas.microsoft.com/office/drawing/2014/main" id="{F2FC7858-4FF7-4366-BEA0-C0530D211DB1}"/>
                </a:ext>
              </a:extLst>
            </p:cNvPr>
            <p:cNvGrpSpPr>
              <a:grpSpLocks noChangeAspect="1"/>
            </p:cNvGrpSpPr>
            <p:nvPr/>
          </p:nvGrpSpPr>
          <p:grpSpPr bwMode="auto">
            <a:xfrm>
              <a:off x="2219939" y="4479925"/>
              <a:ext cx="495300" cy="371475"/>
              <a:chOff x="1614" y="2822"/>
              <a:chExt cx="312" cy="234"/>
            </a:xfrm>
          </p:grpSpPr>
          <p:sp>
            <p:nvSpPr>
              <p:cNvPr id="147" name="Freeform 163">
                <a:extLst>
                  <a:ext uri="{FF2B5EF4-FFF2-40B4-BE49-F238E27FC236}">
                    <a16:creationId xmlns:a16="http://schemas.microsoft.com/office/drawing/2014/main" id="{1D110CCE-5D41-4952-BA66-E658407867FE}"/>
                  </a:ext>
                </a:extLst>
              </p:cNvPr>
              <p:cNvSpPr>
                <a:spLocks/>
              </p:cNvSpPr>
              <p:nvPr/>
            </p:nvSpPr>
            <p:spPr bwMode="auto">
              <a:xfrm>
                <a:off x="1614" y="2822"/>
                <a:ext cx="312" cy="234"/>
              </a:xfrm>
              <a:custGeom>
                <a:avLst/>
                <a:gdLst>
                  <a:gd name="T0" fmla="*/ 1280 w 1365"/>
                  <a:gd name="T1" fmla="*/ 1024 h 1024"/>
                  <a:gd name="T2" fmla="*/ 85 w 1365"/>
                  <a:gd name="T3" fmla="*/ 1024 h 1024"/>
                  <a:gd name="T4" fmla="*/ 0 w 1365"/>
                  <a:gd name="T5" fmla="*/ 939 h 1024"/>
                  <a:gd name="T6" fmla="*/ 0 w 1365"/>
                  <a:gd name="T7" fmla="*/ 86 h 1024"/>
                  <a:gd name="T8" fmla="*/ 85 w 1365"/>
                  <a:gd name="T9" fmla="*/ 0 h 1024"/>
                  <a:gd name="T10" fmla="*/ 1280 w 1365"/>
                  <a:gd name="T11" fmla="*/ 0 h 1024"/>
                  <a:gd name="T12" fmla="*/ 1365 w 1365"/>
                  <a:gd name="T13" fmla="*/ 86 h 1024"/>
                  <a:gd name="T14" fmla="*/ 1365 w 1365"/>
                  <a:gd name="T15" fmla="*/ 939 h 1024"/>
                  <a:gd name="T16" fmla="*/ 1280 w 1365"/>
                  <a:gd name="T17" fmla="*/ 1024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5" h="1024">
                    <a:moveTo>
                      <a:pt x="1280" y="1024"/>
                    </a:moveTo>
                    <a:cubicBezTo>
                      <a:pt x="85" y="1024"/>
                      <a:pt x="85" y="1024"/>
                      <a:pt x="85" y="1024"/>
                    </a:cubicBezTo>
                    <a:cubicBezTo>
                      <a:pt x="38" y="1024"/>
                      <a:pt x="0" y="986"/>
                      <a:pt x="0" y="939"/>
                    </a:cubicBezTo>
                    <a:cubicBezTo>
                      <a:pt x="0" y="86"/>
                      <a:pt x="0" y="86"/>
                      <a:pt x="0" y="86"/>
                    </a:cubicBezTo>
                    <a:cubicBezTo>
                      <a:pt x="0" y="39"/>
                      <a:pt x="38" y="0"/>
                      <a:pt x="85" y="0"/>
                    </a:cubicBezTo>
                    <a:cubicBezTo>
                      <a:pt x="1280" y="0"/>
                      <a:pt x="1280" y="0"/>
                      <a:pt x="1280" y="0"/>
                    </a:cubicBezTo>
                    <a:cubicBezTo>
                      <a:pt x="1327" y="0"/>
                      <a:pt x="1365" y="39"/>
                      <a:pt x="1365" y="86"/>
                    </a:cubicBezTo>
                    <a:cubicBezTo>
                      <a:pt x="1365" y="939"/>
                      <a:pt x="1365" y="939"/>
                      <a:pt x="1365" y="939"/>
                    </a:cubicBezTo>
                    <a:cubicBezTo>
                      <a:pt x="1365" y="986"/>
                      <a:pt x="1327" y="1024"/>
                      <a:pt x="1280" y="1024"/>
                    </a:cubicBez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Rectangle 164">
                <a:extLst>
                  <a:ext uri="{FF2B5EF4-FFF2-40B4-BE49-F238E27FC236}">
                    <a16:creationId xmlns:a16="http://schemas.microsoft.com/office/drawing/2014/main" id="{CFAEC773-D637-45D6-8F9B-57F31364406B}"/>
                  </a:ext>
                </a:extLst>
              </p:cNvPr>
              <p:cNvSpPr>
                <a:spLocks noChangeArrowheads="1"/>
              </p:cNvSpPr>
              <p:nvPr/>
            </p:nvSpPr>
            <p:spPr bwMode="auto">
              <a:xfrm>
                <a:off x="1633" y="2842"/>
                <a:ext cx="274" cy="195"/>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65">
                <a:extLst>
                  <a:ext uri="{FF2B5EF4-FFF2-40B4-BE49-F238E27FC236}">
                    <a16:creationId xmlns:a16="http://schemas.microsoft.com/office/drawing/2014/main" id="{07627266-CB86-47C4-9412-C61366FAFF2E}"/>
                  </a:ext>
                </a:extLst>
              </p:cNvPr>
              <p:cNvSpPr>
                <a:spLocks/>
              </p:cNvSpPr>
              <p:nvPr/>
            </p:nvSpPr>
            <p:spPr bwMode="auto">
              <a:xfrm>
                <a:off x="1678" y="2904"/>
                <a:ext cx="185" cy="78"/>
              </a:xfrm>
              <a:custGeom>
                <a:avLst/>
                <a:gdLst>
                  <a:gd name="T0" fmla="*/ 0 w 185"/>
                  <a:gd name="T1" fmla="*/ 78 h 78"/>
                  <a:gd name="T2" fmla="*/ 65 w 185"/>
                  <a:gd name="T3" fmla="*/ 0 h 78"/>
                  <a:gd name="T4" fmla="*/ 126 w 185"/>
                  <a:gd name="T5" fmla="*/ 59 h 78"/>
                  <a:gd name="T6" fmla="*/ 185 w 185"/>
                  <a:gd name="T7" fmla="*/ 0 h 78"/>
                </a:gdLst>
                <a:ahLst/>
                <a:cxnLst>
                  <a:cxn ang="0">
                    <a:pos x="T0" y="T1"/>
                  </a:cxn>
                  <a:cxn ang="0">
                    <a:pos x="T2" y="T3"/>
                  </a:cxn>
                  <a:cxn ang="0">
                    <a:pos x="T4" y="T5"/>
                  </a:cxn>
                  <a:cxn ang="0">
                    <a:pos x="T6" y="T7"/>
                  </a:cxn>
                </a:cxnLst>
                <a:rect l="0" t="0" r="r" b="b"/>
                <a:pathLst>
                  <a:path w="185" h="78">
                    <a:moveTo>
                      <a:pt x="0" y="78"/>
                    </a:moveTo>
                    <a:lnTo>
                      <a:pt x="65" y="0"/>
                    </a:lnTo>
                    <a:lnTo>
                      <a:pt x="126" y="59"/>
                    </a:lnTo>
                    <a:lnTo>
                      <a:pt x="185" y="0"/>
                    </a:lnTo>
                  </a:path>
                </a:pathLst>
              </a:custGeom>
              <a:noFill/>
              <a:ln w="6350" cap="flat">
                <a:solidFill>
                  <a:srgbClr val="50E6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Oval 166">
                <a:extLst>
                  <a:ext uri="{FF2B5EF4-FFF2-40B4-BE49-F238E27FC236}">
                    <a16:creationId xmlns:a16="http://schemas.microsoft.com/office/drawing/2014/main" id="{36B2380C-ECBE-4230-BF55-5F33EA53AD90}"/>
                  </a:ext>
                </a:extLst>
              </p:cNvPr>
              <p:cNvSpPr>
                <a:spLocks noChangeArrowheads="1"/>
              </p:cNvSpPr>
              <p:nvPr/>
            </p:nvSpPr>
            <p:spPr bwMode="auto">
              <a:xfrm>
                <a:off x="1663" y="2968"/>
                <a:ext cx="29"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Oval 167">
                <a:extLst>
                  <a:ext uri="{FF2B5EF4-FFF2-40B4-BE49-F238E27FC236}">
                    <a16:creationId xmlns:a16="http://schemas.microsoft.com/office/drawing/2014/main" id="{5E05ED1C-6786-4716-BFFC-09E3B246296D}"/>
                  </a:ext>
                </a:extLst>
              </p:cNvPr>
              <p:cNvSpPr>
                <a:spLocks noChangeArrowheads="1"/>
              </p:cNvSpPr>
              <p:nvPr/>
            </p:nvSpPr>
            <p:spPr bwMode="auto">
              <a:xfrm>
                <a:off x="1731" y="2890"/>
                <a:ext cx="29"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Oval 168">
                <a:extLst>
                  <a:ext uri="{FF2B5EF4-FFF2-40B4-BE49-F238E27FC236}">
                    <a16:creationId xmlns:a16="http://schemas.microsoft.com/office/drawing/2014/main" id="{4C7D8672-58E3-45D4-A88F-2B42A7B25122}"/>
                  </a:ext>
                </a:extLst>
              </p:cNvPr>
              <p:cNvSpPr>
                <a:spLocks noChangeArrowheads="1"/>
              </p:cNvSpPr>
              <p:nvPr/>
            </p:nvSpPr>
            <p:spPr bwMode="auto">
              <a:xfrm>
                <a:off x="1790" y="2949"/>
                <a:ext cx="29" cy="2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Oval 169">
                <a:extLst>
                  <a:ext uri="{FF2B5EF4-FFF2-40B4-BE49-F238E27FC236}">
                    <a16:creationId xmlns:a16="http://schemas.microsoft.com/office/drawing/2014/main" id="{69EEB556-9857-4F54-8263-DFC4D8E3A88C}"/>
                  </a:ext>
                </a:extLst>
              </p:cNvPr>
              <p:cNvSpPr>
                <a:spLocks noChangeArrowheads="1"/>
              </p:cNvSpPr>
              <p:nvPr/>
            </p:nvSpPr>
            <p:spPr bwMode="auto">
              <a:xfrm>
                <a:off x="1848" y="2890"/>
                <a:ext cx="29" cy="3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70">
                <a:extLst>
                  <a:ext uri="{FF2B5EF4-FFF2-40B4-BE49-F238E27FC236}">
                    <a16:creationId xmlns:a16="http://schemas.microsoft.com/office/drawing/2014/main" id="{8FEEAA16-A3F6-4D2C-B4C9-8C74B2F9F9FA}"/>
                  </a:ext>
                </a:extLst>
              </p:cNvPr>
              <p:cNvSpPr>
                <a:spLocks/>
              </p:cNvSpPr>
              <p:nvPr/>
            </p:nvSpPr>
            <p:spPr bwMode="auto">
              <a:xfrm>
                <a:off x="1750" y="3032"/>
                <a:ext cx="40" cy="5"/>
              </a:xfrm>
              <a:custGeom>
                <a:avLst/>
                <a:gdLst>
                  <a:gd name="T0" fmla="*/ 160 w 171"/>
                  <a:gd name="T1" fmla="*/ 21 h 21"/>
                  <a:gd name="T2" fmla="*/ 11 w 171"/>
                  <a:gd name="T3" fmla="*/ 21 h 21"/>
                  <a:gd name="T4" fmla="*/ 0 w 171"/>
                  <a:gd name="T5" fmla="*/ 10 h 21"/>
                  <a:gd name="T6" fmla="*/ 0 w 171"/>
                  <a:gd name="T7" fmla="*/ 10 h 21"/>
                  <a:gd name="T8" fmla="*/ 11 w 171"/>
                  <a:gd name="T9" fmla="*/ 0 h 21"/>
                  <a:gd name="T10" fmla="*/ 160 w 171"/>
                  <a:gd name="T11" fmla="*/ 0 h 21"/>
                  <a:gd name="T12" fmla="*/ 171 w 171"/>
                  <a:gd name="T13" fmla="*/ 10 h 21"/>
                  <a:gd name="T14" fmla="*/ 171 w 171"/>
                  <a:gd name="T15" fmla="*/ 10 h 21"/>
                  <a:gd name="T16" fmla="*/ 160 w 171"/>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21">
                    <a:moveTo>
                      <a:pt x="160" y="21"/>
                    </a:moveTo>
                    <a:cubicBezTo>
                      <a:pt x="11" y="21"/>
                      <a:pt x="11" y="21"/>
                      <a:pt x="11" y="21"/>
                    </a:cubicBezTo>
                    <a:cubicBezTo>
                      <a:pt x="5" y="21"/>
                      <a:pt x="0" y="16"/>
                      <a:pt x="0" y="10"/>
                    </a:cubicBezTo>
                    <a:cubicBezTo>
                      <a:pt x="0" y="10"/>
                      <a:pt x="0" y="10"/>
                      <a:pt x="0" y="10"/>
                    </a:cubicBezTo>
                    <a:cubicBezTo>
                      <a:pt x="0" y="4"/>
                      <a:pt x="5" y="0"/>
                      <a:pt x="11" y="0"/>
                    </a:cubicBezTo>
                    <a:cubicBezTo>
                      <a:pt x="160" y="0"/>
                      <a:pt x="160" y="0"/>
                      <a:pt x="160" y="0"/>
                    </a:cubicBezTo>
                    <a:cubicBezTo>
                      <a:pt x="166" y="0"/>
                      <a:pt x="171" y="4"/>
                      <a:pt x="171" y="10"/>
                    </a:cubicBezTo>
                    <a:cubicBezTo>
                      <a:pt x="171" y="10"/>
                      <a:pt x="171" y="10"/>
                      <a:pt x="171" y="10"/>
                    </a:cubicBezTo>
                    <a:cubicBezTo>
                      <a:pt x="171" y="16"/>
                      <a:pt x="166" y="21"/>
                      <a:pt x="160"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159" name="TextBox 158">
            <a:extLst>
              <a:ext uri="{FF2B5EF4-FFF2-40B4-BE49-F238E27FC236}">
                <a16:creationId xmlns:a16="http://schemas.microsoft.com/office/drawing/2014/main" id="{DDB480DB-CB8B-4F20-8A72-EFDBFC62A658}"/>
              </a:ext>
            </a:extLst>
          </p:cNvPr>
          <p:cNvSpPr txBox="1"/>
          <p:nvPr/>
        </p:nvSpPr>
        <p:spPr>
          <a:xfrm>
            <a:off x="777800" y="1768772"/>
            <a:ext cx="3733817" cy="276999"/>
          </a:xfrm>
          <a:prstGeom prst="rect">
            <a:avLst/>
          </a:prstGeom>
        </p:spPr>
        <p:txBody>
          <a:bodyPr vert="horz" wrap="square" lIns="0" tIns="0" rIns="0" bIns="0" rtlCol="0">
            <a:spAutoFit/>
          </a:bodyPr>
          <a:lstStyle>
            <a:lvl1pPr marR="0" indent="0" defTabSz="932742" fontAlgn="auto">
              <a:lnSpc>
                <a:spcPct val="100000"/>
              </a:lnSpc>
              <a:spcBef>
                <a:spcPct val="20000"/>
              </a:spcBef>
              <a:spcAft>
                <a:spcPts val="0"/>
              </a:spcAft>
              <a:buClr>
                <a:schemeClr val="accent1"/>
              </a:buClr>
              <a:buSzPct val="90000"/>
              <a:buFont typeface="Wingdings" panose="05000000000000000000" pitchFamily="2" charset="2"/>
              <a:buNone/>
              <a:tabLst/>
              <a:defRPr sz="2000" spc="0" baseline="0">
                <a:gradFill>
                  <a:gsLst>
                    <a:gs pos="1250">
                      <a:schemeClr val="tx1"/>
                    </a:gs>
                    <a:gs pos="100000">
                      <a:schemeClr val="tx1"/>
                    </a:gs>
                  </a:gsLst>
                  <a:lin ang="5400000" scaled="0"/>
                </a:gradFill>
                <a:cs typeface="Segoe UI" panose="020B0502040204020203" pitchFamily="34" charset="0"/>
              </a:defRPr>
            </a:lvl1pPr>
            <a:lvl2pPr marR="0" lvl="1" indent="-228600" defTabSz="932742" fontAlgn="auto">
              <a:lnSpc>
                <a:spcPct val="100000"/>
              </a:lnSpc>
              <a:spcBef>
                <a:spcPct val="20000"/>
              </a:spcBef>
              <a:spcAft>
                <a:spcPts val="0"/>
              </a:spcAft>
              <a:buClr>
                <a:schemeClr val="accent1"/>
              </a:buClr>
              <a:buSzPct val="90000"/>
              <a:buFont typeface="Wingdings" panose="05000000000000000000" pitchFamily="2" charset="2"/>
              <a:buChar char=""/>
              <a:tabLst/>
              <a:defRPr spc="0" baseline="0">
                <a:gradFill>
                  <a:gsLst>
                    <a:gs pos="1250">
                      <a:schemeClr val="tx1"/>
                    </a:gs>
                    <a:gs pos="100000">
                      <a:schemeClr val="tx1"/>
                    </a:gs>
                  </a:gsLst>
                  <a:lin ang="5400000" scaled="0"/>
                </a:gradFill>
              </a:defRPr>
            </a:lvl2pPr>
            <a:lvl3pPr marL="657225" marR="0" indent="-200025" defTabSz="932742" fontAlgn="auto">
              <a:lnSpc>
                <a:spcPct val="100000"/>
              </a:lnSpc>
              <a:spcBef>
                <a:spcPct val="20000"/>
              </a:spcBef>
              <a:spcAft>
                <a:spcPts val="0"/>
              </a:spcAft>
              <a:buClr>
                <a:schemeClr val="accent1"/>
              </a:buClr>
              <a:buSzPct val="90000"/>
              <a:buFont typeface="Wingdings" panose="05000000000000000000" pitchFamily="2" charset="2"/>
              <a:buChar char=""/>
              <a:tabLst/>
              <a:defRPr sz="1400" spc="0" baseline="0">
                <a:gradFill>
                  <a:gsLst>
                    <a:gs pos="1250">
                      <a:schemeClr val="tx1"/>
                    </a:gs>
                    <a:gs pos="100000">
                      <a:schemeClr val="tx1"/>
                    </a:gs>
                  </a:gsLst>
                  <a:lin ang="5400000" scaled="0"/>
                </a:gradFill>
              </a:defRPr>
            </a:lvl3pPr>
            <a:lvl4pPr marL="842963" marR="0" indent="-180975" defTabSz="932742" fontAlgn="auto">
              <a:lnSpc>
                <a:spcPct val="100000"/>
              </a:lnSpc>
              <a:spcBef>
                <a:spcPct val="20000"/>
              </a:spcBef>
              <a:spcAft>
                <a:spcPts val="0"/>
              </a:spcAft>
              <a:buClr>
                <a:schemeClr val="accent1"/>
              </a:buClr>
              <a:buSzPct val="90000"/>
              <a:buFont typeface="Wingdings" panose="05000000000000000000" pitchFamily="2" charset="2"/>
              <a:buChar char=""/>
              <a:tabLst/>
              <a:defRPr sz="1200" spc="0" baseline="0">
                <a:gradFill>
                  <a:gsLst>
                    <a:gs pos="1250">
                      <a:schemeClr val="tx1"/>
                    </a:gs>
                    <a:gs pos="100000">
                      <a:schemeClr val="tx1"/>
                    </a:gs>
                  </a:gsLst>
                  <a:lin ang="5400000" scaled="0"/>
                </a:gradFill>
              </a:defRPr>
            </a:lvl4pPr>
            <a:lvl5pPr marL="1023938" marR="0" indent="-168275" defTabSz="932742" fontAlgn="auto">
              <a:lnSpc>
                <a:spcPct val="100000"/>
              </a:lnSpc>
              <a:spcBef>
                <a:spcPct val="20000"/>
              </a:spcBef>
              <a:spcAft>
                <a:spcPts val="0"/>
              </a:spcAft>
              <a:buClr>
                <a:schemeClr val="accent1"/>
              </a:buClr>
              <a:buSzPct val="90000"/>
              <a:buFont typeface="Wingdings" panose="05000000000000000000" pitchFamily="2" charset="2"/>
              <a:buChar char=""/>
              <a:tabLst/>
              <a:defRPr sz="1200" spc="0" baseline="0">
                <a:gradFill>
                  <a:gsLst>
                    <a:gs pos="1250">
                      <a:schemeClr val="tx1"/>
                    </a:gs>
                    <a:gs pos="100000">
                      <a:schemeClr val="tx1"/>
                    </a:gs>
                  </a:gsLst>
                  <a:lin ang="5400000" scaled="0"/>
                </a:gra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algn="ctr"/>
            <a:r>
              <a:rPr lang="en-GB" sz="1800"/>
              <a:t>Automated data governance actions</a:t>
            </a:r>
          </a:p>
        </p:txBody>
      </p:sp>
      <p:cxnSp>
        <p:nvCxnSpPr>
          <p:cNvPr id="67" name="Straight Arrow Connector 66">
            <a:extLst>
              <a:ext uri="{FF2B5EF4-FFF2-40B4-BE49-F238E27FC236}">
                <a16:creationId xmlns:a16="http://schemas.microsoft.com/office/drawing/2014/main" id="{116EB65A-502C-4406-AF79-7A7072CBD152}"/>
              </a:ext>
            </a:extLst>
          </p:cNvPr>
          <p:cNvCxnSpPr>
            <a:cxnSpLocks/>
          </p:cNvCxnSpPr>
          <p:nvPr/>
        </p:nvCxnSpPr>
        <p:spPr>
          <a:xfrm flipV="1">
            <a:off x="10560520" y="3070861"/>
            <a:ext cx="0" cy="522421"/>
          </a:xfrm>
          <a:prstGeom prst="straightConnector1">
            <a:avLst/>
          </a:prstGeom>
          <a:ln w="12700">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grpSp>
        <p:nvGrpSpPr>
          <p:cNvPr id="165" name="Group 462">
            <a:extLst>
              <a:ext uri="{FF2B5EF4-FFF2-40B4-BE49-F238E27FC236}">
                <a16:creationId xmlns:a16="http://schemas.microsoft.com/office/drawing/2014/main" id="{8A39CD1D-672D-4DC3-BC0A-226607D41247}"/>
              </a:ext>
            </a:extLst>
          </p:cNvPr>
          <p:cNvGrpSpPr>
            <a:grpSpLocks noChangeAspect="1"/>
          </p:cNvGrpSpPr>
          <p:nvPr/>
        </p:nvGrpSpPr>
        <p:grpSpPr bwMode="auto">
          <a:xfrm>
            <a:off x="2128721" y="2454853"/>
            <a:ext cx="1031973" cy="453143"/>
            <a:chOff x="2204" y="3652"/>
            <a:chExt cx="312" cy="137"/>
          </a:xfrm>
        </p:grpSpPr>
        <p:sp>
          <p:nvSpPr>
            <p:cNvPr id="166" name="Freeform 463">
              <a:extLst>
                <a:ext uri="{FF2B5EF4-FFF2-40B4-BE49-F238E27FC236}">
                  <a16:creationId xmlns:a16="http://schemas.microsoft.com/office/drawing/2014/main" id="{4B0BB61B-7686-4E31-A489-022955F3FD76}"/>
                </a:ext>
              </a:extLst>
            </p:cNvPr>
            <p:cNvSpPr>
              <a:spLocks/>
            </p:cNvSpPr>
            <p:nvPr/>
          </p:nvSpPr>
          <p:spPr bwMode="auto">
            <a:xfrm>
              <a:off x="2427" y="3700"/>
              <a:ext cx="89" cy="89"/>
            </a:xfrm>
            <a:custGeom>
              <a:avLst/>
              <a:gdLst>
                <a:gd name="T0" fmla="*/ 68 w 89"/>
                <a:gd name="T1" fmla="*/ 0 h 89"/>
                <a:gd name="T2" fmla="*/ 89 w 89"/>
                <a:gd name="T3" fmla="*/ 20 h 89"/>
                <a:gd name="T4" fmla="*/ 20 w 89"/>
                <a:gd name="T5" fmla="*/ 89 h 89"/>
                <a:gd name="T6" fmla="*/ 0 w 89"/>
                <a:gd name="T7" fmla="*/ 69 h 89"/>
                <a:gd name="T8" fmla="*/ 68 w 89"/>
                <a:gd name="T9" fmla="*/ 0 h 89"/>
              </a:gdLst>
              <a:ahLst/>
              <a:cxnLst>
                <a:cxn ang="0">
                  <a:pos x="T0" y="T1"/>
                </a:cxn>
                <a:cxn ang="0">
                  <a:pos x="T2" y="T3"/>
                </a:cxn>
                <a:cxn ang="0">
                  <a:pos x="T4" y="T5"/>
                </a:cxn>
                <a:cxn ang="0">
                  <a:pos x="T6" y="T7"/>
                </a:cxn>
                <a:cxn ang="0">
                  <a:pos x="T8" y="T9"/>
                </a:cxn>
              </a:cxnLst>
              <a:rect l="0" t="0" r="r" b="b"/>
              <a:pathLst>
                <a:path w="89" h="89">
                  <a:moveTo>
                    <a:pt x="68" y="0"/>
                  </a:moveTo>
                  <a:lnTo>
                    <a:pt x="89" y="20"/>
                  </a:lnTo>
                  <a:lnTo>
                    <a:pt x="20" y="89"/>
                  </a:lnTo>
                  <a:lnTo>
                    <a:pt x="0" y="69"/>
                  </a:lnTo>
                  <a:lnTo>
                    <a:pt x="68" y="0"/>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464">
              <a:extLst>
                <a:ext uri="{FF2B5EF4-FFF2-40B4-BE49-F238E27FC236}">
                  <a16:creationId xmlns:a16="http://schemas.microsoft.com/office/drawing/2014/main" id="{9A53F061-10F7-4B71-9E0B-FC390627B05C}"/>
                </a:ext>
              </a:extLst>
            </p:cNvPr>
            <p:cNvSpPr>
              <a:spLocks/>
            </p:cNvSpPr>
            <p:nvPr/>
          </p:nvSpPr>
          <p:spPr bwMode="auto">
            <a:xfrm>
              <a:off x="2427" y="3652"/>
              <a:ext cx="89" cy="89"/>
            </a:xfrm>
            <a:custGeom>
              <a:avLst/>
              <a:gdLst>
                <a:gd name="T0" fmla="*/ 89 w 89"/>
                <a:gd name="T1" fmla="*/ 68 h 89"/>
                <a:gd name="T2" fmla="*/ 68 w 89"/>
                <a:gd name="T3" fmla="*/ 89 h 89"/>
                <a:gd name="T4" fmla="*/ 0 w 89"/>
                <a:gd name="T5" fmla="*/ 20 h 89"/>
                <a:gd name="T6" fmla="*/ 20 w 89"/>
                <a:gd name="T7" fmla="*/ 0 h 89"/>
                <a:gd name="T8" fmla="*/ 89 w 89"/>
                <a:gd name="T9" fmla="*/ 68 h 89"/>
              </a:gdLst>
              <a:ahLst/>
              <a:cxnLst>
                <a:cxn ang="0">
                  <a:pos x="T0" y="T1"/>
                </a:cxn>
                <a:cxn ang="0">
                  <a:pos x="T2" y="T3"/>
                </a:cxn>
                <a:cxn ang="0">
                  <a:pos x="T4" y="T5"/>
                </a:cxn>
                <a:cxn ang="0">
                  <a:pos x="T6" y="T7"/>
                </a:cxn>
                <a:cxn ang="0">
                  <a:pos x="T8" y="T9"/>
                </a:cxn>
              </a:cxnLst>
              <a:rect l="0" t="0" r="r" b="b"/>
              <a:pathLst>
                <a:path w="89" h="89">
                  <a:moveTo>
                    <a:pt x="89" y="68"/>
                  </a:moveTo>
                  <a:lnTo>
                    <a:pt x="68" y="89"/>
                  </a:lnTo>
                  <a:lnTo>
                    <a:pt x="0" y="20"/>
                  </a:lnTo>
                  <a:lnTo>
                    <a:pt x="20" y="0"/>
                  </a:lnTo>
                  <a:lnTo>
                    <a:pt x="89" y="68"/>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465">
              <a:extLst>
                <a:ext uri="{FF2B5EF4-FFF2-40B4-BE49-F238E27FC236}">
                  <a16:creationId xmlns:a16="http://schemas.microsoft.com/office/drawing/2014/main" id="{A60F86A0-CEE6-48B9-832B-69109D21859F}"/>
                </a:ext>
              </a:extLst>
            </p:cNvPr>
            <p:cNvSpPr>
              <a:spLocks/>
            </p:cNvSpPr>
            <p:nvPr/>
          </p:nvSpPr>
          <p:spPr bwMode="auto">
            <a:xfrm>
              <a:off x="2204" y="3700"/>
              <a:ext cx="90" cy="89"/>
            </a:xfrm>
            <a:custGeom>
              <a:avLst/>
              <a:gdLst>
                <a:gd name="T0" fmla="*/ 21 w 90"/>
                <a:gd name="T1" fmla="*/ 0 h 89"/>
                <a:gd name="T2" fmla="*/ 0 w 90"/>
                <a:gd name="T3" fmla="*/ 20 h 89"/>
                <a:gd name="T4" fmla="*/ 69 w 90"/>
                <a:gd name="T5" fmla="*/ 89 h 89"/>
                <a:gd name="T6" fmla="*/ 90 w 90"/>
                <a:gd name="T7" fmla="*/ 69 h 89"/>
                <a:gd name="T8" fmla="*/ 21 w 90"/>
                <a:gd name="T9" fmla="*/ 0 h 89"/>
              </a:gdLst>
              <a:ahLst/>
              <a:cxnLst>
                <a:cxn ang="0">
                  <a:pos x="T0" y="T1"/>
                </a:cxn>
                <a:cxn ang="0">
                  <a:pos x="T2" y="T3"/>
                </a:cxn>
                <a:cxn ang="0">
                  <a:pos x="T4" y="T5"/>
                </a:cxn>
                <a:cxn ang="0">
                  <a:pos x="T6" y="T7"/>
                </a:cxn>
                <a:cxn ang="0">
                  <a:pos x="T8" y="T9"/>
                </a:cxn>
              </a:cxnLst>
              <a:rect l="0" t="0" r="r" b="b"/>
              <a:pathLst>
                <a:path w="90" h="89">
                  <a:moveTo>
                    <a:pt x="21" y="0"/>
                  </a:moveTo>
                  <a:lnTo>
                    <a:pt x="0" y="20"/>
                  </a:lnTo>
                  <a:lnTo>
                    <a:pt x="69" y="89"/>
                  </a:lnTo>
                  <a:lnTo>
                    <a:pt x="90" y="69"/>
                  </a:lnTo>
                  <a:lnTo>
                    <a:pt x="21" y="0"/>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466">
              <a:extLst>
                <a:ext uri="{FF2B5EF4-FFF2-40B4-BE49-F238E27FC236}">
                  <a16:creationId xmlns:a16="http://schemas.microsoft.com/office/drawing/2014/main" id="{68733937-CC02-4614-879F-596F00DF8D19}"/>
                </a:ext>
              </a:extLst>
            </p:cNvPr>
            <p:cNvSpPr>
              <a:spLocks/>
            </p:cNvSpPr>
            <p:nvPr/>
          </p:nvSpPr>
          <p:spPr bwMode="auto">
            <a:xfrm>
              <a:off x="2204" y="3652"/>
              <a:ext cx="90" cy="89"/>
            </a:xfrm>
            <a:custGeom>
              <a:avLst/>
              <a:gdLst>
                <a:gd name="T0" fmla="*/ 0 w 90"/>
                <a:gd name="T1" fmla="*/ 68 h 89"/>
                <a:gd name="T2" fmla="*/ 21 w 90"/>
                <a:gd name="T3" fmla="*/ 89 h 89"/>
                <a:gd name="T4" fmla="*/ 90 w 90"/>
                <a:gd name="T5" fmla="*/ 20 h 89"/>
                <a:gd name="T6" fmla="*/ 69 w 90"/>
                <a:gd name="T7" fmla="*/ 0 h 89"/>
                <a:gd name="T8" fmla="*/ 0 w 90"/>
                <a:gd name="T9" fmla="*/ 68 h 89"/>
              </a:gdLst>
              <a:ahLst/>
              <a:cxnLst>
                <a:cxn ang="0">
                  <a:pos x="T0" y="T1"/>
                </a:cxn>
                <a:cxn ang="0">
                  <a:pos x="T2" y="T3"/>
                </a:cxn>
                <a:cxn ang="0">
                  <a:pos x="T4" y="T5"/>
                </a:cxn>
                <a:cxn ang="0">
                  <a:pos x="T6" y="T7"/>
                </a:cxn>
                <a:cxn ang="0">
                  <a:pos x="T8" y="T9"/>
                </a:cxn>
              </a:cxnLst>
              <a:rect l="0" t="0" r="r" b="b"/>
              <a:pathLst>
                <a:path w="90" h="89">
                  <a:moveTo>
                    <a:pt x="0" y="68"/>
                  </a:moveTo>
                  <a:lnTo>
                    <a:pt x="21" y="89"/>
                  </a:lnTo>
                  <a:lnTo>
                    <a:pt x="90" y="20"/>
                  </a:lnTo>
                  <a:lnTo>
                    <a:pt x="69" y="0"/>
                  </a:lnTo>
                  <a:lnTo>
                    <a:pt x="0" y="68"/>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Oval 467">
              <a:extLst>
                <a:ext uri="{FF2B5EF4-FFF2-40B4-BE49-F238E27FC236}">
                  <a16:creationId xmlns:a16="http://schemas.microsoft.com/office/drawing/2014/main" id="{FF0DAF0E-DFF7-4725-876A-23CCD0109596}"/>
                </a:ext>
              </a:extLst>
            </p:cNvPr>
            <p:cNvSpPr>
              <a:spLocks noChangeArrowheads="1"/>
            </p:cNvSpPr>
            <p:nvPr/>
          </p:nvSpPr>
          <p:spPr bwMode="auto">
            <a:xfrm>
              <a:off x="2345" y="3706"/>
              <a:ext cx="30" cy="2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Oval 468">
              <a:extLst>
                <a:ext uri="{FF2B5EF4-FFF2-40B4-BE49-F238E27FC236}">
                  <a16:creationId xmlns:a16="http://schemas.microsoft.com/office/drawing/2014/main" id="{5390D859-056C-4A50-AACE-5CD932225BB3}"/>
                </a:ext>
              </a:extLst>
            </p:cNvPr>
            <p:cNvSpPr>
              <a:spLocks noChangeArrowheads="1"/>
            </p:cNvSpPr>
            <p:nvPr/>
          </p:nvSpPr>
          <p:spPr bwMode="auto">
            <a:xfrm>
              <a:off x="2389" y="3706"/>
              <a:ext cx="30"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Oval 469">
              <a:extLst>
                <a:ext uri="{FF2B5EF4-FFF2-40B4-BE49-F238E27FC236}">
                  <a16:creationId xmlns:a16="http://schemas.microsoft.com/office/drawing/2014/main" id="{583A3466-DF3D-4CAC-8793-5E314283A012}"/>
                </a:ext>
              </a:extLst>
            </p:cNvPr>
            <p:cNvSpPr>
              <a:spLocks noChangeArrowheads="1"/>
            </p:cNvSpPr>
            <p:nvPr/>
          </p:nvSpPr>
          <p:spPr bwMode="auto">
            <a:xfrm>
              <a:off x="2302" y="3706"/>
              <a:ext cx="29" cy="2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70" name="Straight Arrow Connector 69">
            <a:extLst>
              <a:ext uri="{FF2B5EF4-FFF2-40B4-BE49-F238E27FC236}">
                <a16:creationId xmlns:a16="http://schemas.microsoft.com/office/drawing/2014/main" id="{BD95911C-85F7-4F12-8161-6E7B4A2BE4C7}"/>
              </a:ext>
            </a:extLst>
          </p:cNvPr>
          <p:cNvCxnSpPr>
            <a:cxnSpLocks/>
          </p:cNvCxnSpPr>
          <p:nvPr/>
        </p:nvCxnSpPr>
        <p:spPr>
          <a:xfrm flipV="1">
            <a:off x="2644709" y="2129989"/>
            <a:ext cx="0" cy="275355"/>
          </a:xfrm>
          <a:prstGeom prst="straightConnector1">
            <a:avLst/>
          </a:prstGeom>
          <a:ln w="12700">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D8EA4E46-03CC-48B3-9472-D39A61F9439B}"/>
              </a:ext>
            </a:extLst>
          </p:cNvPr>
          <p:cNvCxnSpPr>
            <a:cxnSpLocks/>
          </p:cNvCxnSpPr>
          <p:nvPr/>
        </p:nvCxnSpPr>
        <p:spPr>
          <a:xfrm>
            <a:off x="3468039" y="2686736"/>
            <a:ext cx="5450029" cy="0"/>
          </a:xfrm>
          <a:prstGeom prst="straightConnector1">
            <a:avLst/>
          </a:prstGeom>
          <a:ln w="12700">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grpSp>
        <p:nvGrpSpPr>
          <p:cNvPr id="178" name="Group 177">
            <a:extLst>
              <a:ext uri="{FF2B5EF4-FFF2-40B4-BE49-F238E27FC236}">
                <a16:creationId xmlns:a16="http://schemas.microsoft.com/office/drawing/2014/main" id="{87AB50DD-8302-4919-B055-C73353EBE3D1}"/>
              </a:ext>
            </a:extLst>
          </p:cNvPr>
          <p:cNvGrpSpPr/>
          <p:nvPr/>
        </p:nvGrpSpPr>
        <p:grpSpPr>
          <a:xfrm>
            <a:off x="1401282" y="3851477"/>
            <a:ext cx="8350162" cy="601938"/>
            <a:chOff x="1628006" y="3531712"/>
            <a:chExt cx="8350162" cy="921704"/>
          </a:xfrm>
        </p:grpSpPr>
        <p:cxnSp>
          <p:nvCxnSpPr>
            <p:cNvPr id="179" name="Straight Connector 178">
              <a:extLst>
                <a:ext uri="{FF2B5EF4-FFF2-40B4-BE49-F238E27FC236}">
                  <a16:creationId xmlns:a16="http://schemas.microsoft.com/office/drawing/2014/main" id="{FB13B0B0-24D0-4BB7-8F45-8F10465D0EDF}"/>
                </a:ext>
              </a:extLst>
            </p:cNvPr>
            <p:cNvCxnSpPr>
              <a:cxnSpLocks/>
            </p:cNvCxnSpPr>
            <p:nvPr/>
          </p:nvCxnSpPr>
          <p:spPr>
            <a:xfrm flipV="1">
              <a:off x="1628006" y="3531712"/>
              <a:ext cx="0" cy="921704"/>
            </a:xfrm>
            <a:prstGeom prst="line">
              <a:avLst/>
            </a:prstGeom>
            <a:ln w="12700" cap="rnd">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797D24C4-C825-411E-9C3E-DBEF536505C2}"/>
                </a:ext>
              </a:extLst>
            </p:cNvPr>
            <p:cNvCxnSpPr>
              <a:cxnSpLocks/>
            </p:cNvCxnSpPr>
            <p:nvPr/>
          </p:nvCxnSpPr>
          <p:spPr>
            <a:xfrm flipV="1">
              <a:off x="3813033" y="3531712"/>
              <a:ext cx="0" cy="921704"/>
            </a:xfrm>
            <a:prstGeom prst="line">
              <a:avLst/>
            </a:prstGeom>
            <a:ln w="12700" cap="rnd">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BAD14407-6132-4303-A1E4-1CC659CF69F8}"/>
                </a:ext>
              </a:extLst>
            </p:cNvPr>
            <p:cNvCxnSpPr>
              <a:cxnSpLocks/>
            </p:cNvCxnSpPr>
            <p:nvPr/>
          </p:nvCxnSpPr>
          <p:spPr>
            <a:xfrm flipV="1">
              <a:off x="5983327" y="3531712"/>
              <a:ext cx="0" cy="921704"/>
            </a:xfrm>
            <a:prstGeom prst="line">
              <a:avLst/>
            </a:prstGeom>
            <a:ln w="12700" cap="rnd">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5EB32D84-60DD-447E-8C45-E68CEB55C923}"/>
                </a:ext>
              </a:extLst>
            </p:cNvPr>
            <p:cNvCxnSpPr>
              <a:cxnSpLocks/>
            </p:cNvCxnSpPr>
            <p:nvPr/>
          </p:nvCxnSpPr>
          <p:spPr>
            <a:xfrm flipV="1">
              <a:off x="7980746" y="3531712"/>
              <a:ext cx="0" cy="921704"/>
            </a:xfrm>
            <a:prstGeom prst="line">
              <a:avLst/>
            </a:prstGeom>
            <a:ln w="12700" cap="rnd">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E5D8EC60-559A-4703-B8FB-A7B29CCAEA2C}"/>
                </a:ext>
              </a:extLst>
            </p:cNvPr>
            <p:cNvCxnSpPr>
              <a:cxnSpLocks/>
            </p:cNvCxnSpPr>
            <p:nvPr/>
          </p:nvCxnSpPr>
          <p:spPr>
            <a:xfrm flipV="1">
              <a:off x="9978168" y="3531712"/>
              <a:ext cx="0" cy="921704"/>
            </a:xfrm>
            <a:prstGeom prst="line">
              <a:avLst/>
            </a:prstGeom>
            <a:ln w="12700" cap="rnd">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cxnSp>
        <p:nvCxnSpPr>
          <p:cNvPr id="4096" name="Straight Connector 4095">
            <a:extLst>
              <a:ext uri="{FF2B5EF4-FFF2-40B4-BE49-F238E27FC236}">
                <a16:creationId xmlns:a16="http://schemas.microsoft.com/office/drawing/2014/main" id="{6CCECEED-4977-42D8-9A53-DADFF9FFFAFC}"/>
              </a:ext>
            </a:extLst>
          </p:cNvPr>
          <p:cNvCxnSpPr>
            <a:cxnSpLocks/>
          </p:cNvCxnSpPr>
          <p:nvPr/>
        </p:nvCxnSpPr>
        <p:spPr>
          <a:xfrm>
            <a:off x="1401282" y="3851477"/>
            <a:ext cx="8350162" cy="0"/>
          </a:xfrm>
          <a:prstGeom prst="line">
            <a:avLst/>
          </a:prstGeom>
          <a:ln w="12700" cap="rnd">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1E59DAB0-FD61-423E-A096-09E944D1C6C0}"/>
              </a:ext>
            </a:extLst>
          </p:cNvPr>
          <p:cNvCxnSpPr>
            <a:cxnSpLocks/>
          </p:cNvCxnSpPr>
          <p:nvPr/>
        </p:nvCxnSpPr>
        <p:spPr>
          <a:xfrm flipV="1">
            <a:off x="2644709" y="3011921"/>
            <a:ext cx="0" cy="839556"/>
          </a:xfrm>
          <a:prstGeom prst="straightConnector1">
            <a:avLst/>
          </a:prstGeom>
          <a:ln w="12700">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160" name="Freeform 182">
            <a:extLst>
              <a:ext uri="{FF2B5EF4-FFF2-40B4-BE49-F238E27FC236}">
                <a16:creationId xmlns:a16="http://schemas.microsoft.com/office/drawing/2014/main" id="{B7BEFEF5-EA20-E041-B27C-8358D255DA7F}"/>
              </a:ext>
            </a:extLst>
          </p:cNvPr>
          <p:cNvSpPr/>
          <p:nvPr/>
        </p:nvSpPr>
        <p:spPr bwMode="auto">
          <a:xfrm>
            <a:off x="10229209" y="3587746"/>
            <a:ext cx="1342323" cy="887211"/>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274320"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a:solidFill>
                  <a:schemeClr val="bg1"/>
                </a:solidFill>
                <a:ea typeface="Segoe UI" pitchFamily="34" charset="0"/>
                <a:cs typeface="Segoe UI" pitchFamily="34" charset="0"/>
              </a:rPr>
              <a:t>Data catalog</a:t>
            </a:r>
          </a:p>
        </p:txBody>
      </p:sp>
      <p:sp>
        <p:nvSpPr>
          <p:cNvPr id="161" name="Freeform 182">
            <a:extLst>
              <a:ext uri="{FF2B5EF4-FFF2-40B4-BE49-F238E27FC236}">
                <a16:creationId xmlns:a16="http://schemas.microsoft.com/office/drawing/2014/main" id="{BB733669-8FD6-B148-A129-7B2D661479B1}"/>
              </a:ext>
            </a:extLst>
          </p:cNvPr>
          <p:cNvSpPr/>
          <p:nvPr/>
        </p:nvSpPr>
        <p:spPr bwMode="auto">
          <a:xfrm>
            <a:off x="4372823" y="4981993"/>
            <a:ext cx="383508" cy="491868"/>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w="63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62" name="Oval 161">
            <a:extLst>
              <a:ext uri="{FF2B5EF4-FFF2-40B4-BE49-F238E27FC236}">
                <a16:creationId xmlns:a16="http://schemas.microsoft.com/office/drawing/2014/main" id="{72607FBD-1C43-564B-904C-C45C622AF035}"/>
              </a:ext>
            </a:extLst>
          </p:cNvPr>
          <p:cNvSpPr/>
          <p:nvPr/>
        </p:nvSpPr>
        <p:spPr bwMode="auto">
          <a:xfrm>
            <a:off x="4261868" y="5125710"/>
            <a:ext cx="344941" cy="133604"/>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163" name="Freeform 182">
            <a:extLst>
              <a:ext uri="{FF2B5EF4-FFF2-40B4-BE49-F238E27FC236}">
                <a16:creationId xmlns:a16="http://schemas.microsoft.com/office/drawing/2014/main" id="{94D175DB-A15E-2D40-9E5C-D59D672D34CD}"/>
              </a:ext>
            </a:extLst>
          </p:cNvPr>
          <p:cNvSpPr/>
          <p:nvPr/>
        </p:nvSpPr>
        <p:spPr bwMode="auto">
          <a:xfrm>
            <a:off x="4235104" y="5107253"/>
            <a:ext cx="383508" cy="491868"/>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w="63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nvGrpSpPr>
          <p:cNvPr id="164" name="Group 105">
            <a:extLst>
              <a:ext uri="{FF2B5EF4-FFF2-40B4-BE49-F238E27FC236}">
                <a16:creationId xmlns:a16="http://schemas.microsoft.com/office/drawing/2014/main" id="{0D62BE73-21D4-E54F-9518-B2F1F19D2F8D}"/>
              </a:ext>
            </a:extLst>
          </p:cNvPr>
          <p:cNvGrpSpPr>
            <a:grpSpLocks noChangeAspect="1"/>
          </p:cNvGrpSpPr>
          <p:nvPr/>
        </p:nvGrpSpPr>
        <p:grpSpPr bwMode="auto">
          <a:xfrm>
            <a:off x="3284646" y="4730324"/>
            <a:ext cx="886627" cy="886627"/>
            <a:chOff x="2208" y="2781"/>
            <a:chExt cx="312" cy="312"/>
          </a:xfrm>
        </p:grpSpPr>
        <p:sp>
          <p:nvSpPr>
            <p:cNvPr id="173" name="AutoShape 104">
              <a:extLst>
                <a:ext uri="{FF2B5EF4-FFF2-40B4-BE49-F238E27FC236}">
                  <a16:creationId xmlns:a16="http://schemas.microsoft.com/office/drawing/2014/main" id="{50B366EC-2D6A-2141-A14A-7286FF56BEB9}"/>
                </a:ext>
              </a:extLst>
            </p:cNvPr>
            <p:cNvSpPr>
              <a:spLocks noChangeAspect="1" noChangeArrowheads="1" noTextEdit="1"/>
            </p:cNvSpPr>
            <p:nvPr/>
          </p:nvSpPr>
          <p:spPr bwMode="auto">
            <a:xfrm>
              <a:off x="2208" y="2781"/>
              <a:ext cx="31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Rectangle 106">
              <a:extLst>
                <a:ext uri="{FF2B5EF4-FFF2-40B4-BE49-F238E27FC236}">
                  <a16:creationId xmlns:a16="http://schemas.microsoft.com/office/drawing/2014/main" id="{85D9A2D0-F78A-D540-9FFB-3BDD039F9FE7}"/>
                </a:ext>
              </a:extLst>
            </p:cNvPr>
            <p:cNvSpPr>
              <a:spLocks noChangeArrowheads="1"/>
            </p:cNvSpPr>
            <p:nvPr/>
          </p:nvSpPr>
          <p:spPr bwMode="auto">
            <a:xfrm>
              <a:off x="2208" y="2781"/>
              <a:ext cx="312" cy="3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107">
              <a:extLst>
                <a:ext uri="{FF2B5EF4-FFF2-40B4-BE49-F238E27FC236}">
                  <a16:creationId xmlns:a16="http://schemas.microsoft.com/office/drawing/2014/main" id="{485346A5-C0C6-7444-9529-61C69F5A8DB9}"/>
                </a:ext>
              </a:extLst>
            </p:cNvPr>
            <p:cNvSpPr>
              <a:spLocks noChangeArrowheads="1"/>
            </p:cNvSpPr>
            <p:nvPr/>
          </p:nvSpPr>
          <p:spPr bwMode="auto">
            <a:xfrm>
              <a:off x="2208" y="2791"/>
              <a:ext cx="312" cy="58"/>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108">
              <a:extLst>
                <a:ext uri="{FF2B5EF4-FFF2-40B4-BE49-F238E27FC236}">
                  <a16:creationId xmlns:a16="http://schemas.microsoft.com/office/drawing/2014/main" id="{4E23F3F4-B339-9D46-A04D-AEBE1F658691}"/>
                </a:ext>
              </a:extLst>
            </p:cNvPr>
            <p:cNvSpPr>
              <a:spLocks noChangeArrowheads="1"/>
            </p:cNvSpPr>
            <p:nvPr/>
          </p:nvSpPr>
          <p:spPr bwMode="auto">
            <a:xfrm>
              <a:off x="2208" y="2869"/>
              <a:ext cx="312" cy="58"/>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Rectangle 109">
              <a:extLst>
                <a:ext uri="{FF2B5EF4-FFF2-40B4-BE49-F238E27FC236}">
                  <a16:creationId xmlns:a16="http://schemas.microsoft.com/office/drawing/2014/main" id="{9E3C3845-9F9D-6B4D-8282-CDF5CB9A25CF}"/>
                </a:ext>
              </a:extLst>
            </p:cNvPr>
            <p:cNvSpPr>
              <a:spLocks noChangeArrowheads="1"/>
            </p:cNvSpPr>
            <p:nvPr/>
          </p:nvSpPr>
          <p:spPr bwMode="auto">
            <a:xfrm>
              <a:off x="2208" y="2947"/>
              <a:ext cx="312" cy="58"/>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Rectangle 110">
              <a:extLst>
                <a:ext uri="{FF2B5EF4-FFF2-40B4-BE49-F238E27FC236}">
                  <a16:creationId xmlns:a16="http://schemas.microsoft.com/office/drawing/2014/main" id="{7BB81DCB-3775-DD40-B4DC-7879AA47CE51}"/>
                </a:ext>
              </a:extLst>
            </p:cNvPr>
            <p:cNvSpPr>
              <a:spLocks noChangeArrowheads="1"/>
            </p:cNvSpPr>
            <p:nvPr/>
          </p:nvSpPr>
          <p:spPr bwMode="auto">
            <a:xfrm>
              <a:off x="2208" y="3025"/>
              <a:ext cx="312" cy="58"/>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Oval 111">
              <a:extLst>
                <a:ext uri="{FF2B5EF4-FFF2-40B4-BE49-F238E27FC236}">
                  <a16:creationId xmlns:a16="http://schemas.microsoft.com/office/drawing/2014/main" id="{33EB444F-9ECA-E646-AD4B-C4006D2B96C2}"/>
                </a:ext>
              </a:extLst>
            </p:cNvPr>
            <p:cNvSpPr>
              <a:spLocks noChangeArrowheads="1"/>
            </p:cNvSpPr>
            <p:nvPr/>
          </p:nvSpPr>
          <p:spPr bwMode="auto">
            <a:xfrm>
              <a:off x="2227" y="3040"/>
              <a:ext cx="30" cy="2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Oval 112">
              <a:extLst>
                <a:ext uri="{FF2B5EF4-FFF2-40B4-BE49-F238E27FC236}">
                  <a16:creationId xmlns:a16="http://schemas.microsoft.com/office/drawing/2014/main" id="{CA3F4316-BE75-2B4E-B972-4DAD93161D2F}"/>
                </a:ext>
              </a:extLst>
            </p:cNvPr>
            <p:cNvSpPr>
              <a:spLocks noChangeArrowheads="1"/>
            </p:cNvSpPr>
            <p:nvPr/>
          </p:nvSpPr>
          <p:spPr bwMode="auto">
            <a:xfrm>
              <a:off x="2271" y="3040"/>
              <a:ext cx="30" cy="2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Oval 113">
              <a:extLst>
                <a:ext uri="{FF2B5EF4-FFF2-40B4-BE49-F238E27FC236}">
                  <a16:creationId xmlns:a16="http://schemas.microsoft.com/office/drawing/2014/main" id="{0ADD24C2-374E-A948-9361-7CA0AAE62046}"/>
                </a:ext>
              </a:extLst>
            </p:cNvPr>
            <p:cNvSpPr>
              <a:spLocks noChangeArrowheads="1"/>
            </p:cNvSpPr>
            <p:nvPr/>
          </p:nvSpPr>
          <p:spPr bwMode="auto">
            <a:xfrm>
              <a:off x="2315" y="3040"/>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Oval 114">
              <a:extLst>
                <a:ext uri="{FF2B5EF4-FFF2-40B4-BE49-F238E27FC236}">
                  <a16:creationId xmlns:a16="http://schemas.microsoft.com/office/drawing/2014/main" id="{A927C86C-6E5A-524D-8AB2-D4C6F874CEA0}"/>
                </a:ext>
              </a:extLst>
            </p:cNvPr>
            <p:cNvSpPr>
              <a:spLocks noChangeArrowheads="1"/>
            </p:cNvSpPr>
            <p:nvPr/>
          </p:nvSpPr>
          <p:spPr bwMode="auto">
            <a:xfrm>
              <a:off x="2227" y="2961"/>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Oval 115">
              <a:extLst>
                <a:ext uri="{FF2B5EF4-FFF2-40B4-BE49-F238E27FC236}">
                  <a16:creationId xmlns:a16="http://schemas.microsoft.com/office/drawing/2014/main" id="{8BA52B26-0081-7C4F-9080-5DF2C6FEAC63}"/>
                </a:ext>
              </a:extLst>
            </p:cNvPr>
            <p:cNvSpPr>
              <a:spLocks noChangeArrowheads="1"/>
            </p:cNvSpPr>
            <p:nvPr/>
          </p:nvSpPr>
          <p:spPr bwMode="auto">
            <a:xfrm>
              <a:off x="2271" y="2961"/>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Oval 116">
              <a:extLst>
                <a:ext uri="{FF2B5EF4-FFF2-40B4-BE49-F238E27FC236}">
                  <a16:creationId xmlns:a16="http://schemas.microsoft.com/office/drawing/2014/main" id="{E8A3AA8D-2F26-9746-8858-22425F708F5D}"/>
                </a:ext>
              </a:extLst>
            </p:cNvPr>
            <p:cNvSpPr>
              <a:spLocks noChangeArrowheads="1"/>
            </p:cNvSpPr>
            <p:nvPr/>
          </p:nvSpPr>
          <p:spPr bwMode="auto">
            <a:xfrm>
              <a:off x="2315" y="2961"/>
              <a:ext cx="29" cy="3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Oval 117">
              <a:extLst>
                <a:ext uri="{FF2B5EF4-FFF2-40B4-BE49-F238E27FC236}">
                  <a16:creationId xmlns:a16="http://schemas.microsoft.com/office/drawing/2014/main" id="{F0AC0025-427E-8C45-97BA-B2F1CFF4A0AB}"/>
                </a:ext>
              </a:extLst>
            </p:cNvPr>
            <p:cNvSpPr>
              <a:spLocks noChangeArrowheads="1"/>
            </p:cNvSpPr>
            <p:nvPr/>
          </p:nvSpPr>
          <p:spPr bwMode="auto">
            <a:xfrm>
              <a:off x="2227" y="2883"/>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Oval 118">
              <a:extLst>
                <a:ext uri="{FF2B5EF4-FFF2-40B4-BE49-F238E27FC236}">
                  <a16:creationId xmlns:a16="http://schemas.microsoft.com/office/drawing/2014/main" id="{B04E234F-A7CA-2345-B0BA-5C2E3EEEDA74}"/>
                </a:ext>
              </a:extLst>
            </p:cNvPr>
            <p:cNvSpPr>
              <a:spLocks noChangeArrowheads="1"/>
            </p:cNvSpPr>
            <p:nvPr/>
          </p:nvSpPr>
          <p:spPr bwMode="auto">
            <a:xfrm>
              <a:off x="2271" y="2883"/>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Oval 119">
              <a:extLst>
                <a:ext uri="{FF2B5EF4-FFF2-40B4-BE49-F238E27FC236}">
                  <a16:creationId xmlns:a16="http://schemas.microsoft.com/office/drawing/2014/main" id="{16DE2960-F139-694D-A5B4-4110B8C7E74E}"/>
                </a:ext>
              </a:extLst>
            </p:cNvPr>
            <p:cNvSpPr>
              <a:spLocks noChangeArrowheads="1"/>
            </p:cNvSpPr>
            <p:nvPr/>
          </p:nvSpPr>
          <p:spPr bwMode="auto">
            <a:xfrm>
              <a:off x="2315" y="2883"/>
              <a:ext cx="29" cy="3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Oval 120">
              <a:extLst>
                <a:ext uri="{FF2B5EF4-FFF2-40B4-BE49-F238E27FC236}">
                  <a16:creationId xmlns:a16="http://schemas.microsoft.com/office/drawing/2014/main" id="{F3CEEA6D-C687-1746-B685-17A570A09797}"/>
                </a:ext>
              </a:extLst>
            </p:cNvPr>
            <p:cNvSpPr>
              <a:spLocks noChangeArrowheads="1"/>
            </p:cNvSpPr>
            <p:nvPr/>
          </p:nvSpPr>
          <p:spPr bwMode="auto">
            <a:xfrm>
              <a:off x="2227" y="2805"/>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Oval 121">
              <a:extLst>
                <a:ext uri="{FF2B5EF4-FFF2-40B4-BE49-F238E27FC236}">
                  <a16:creationId xmlns:a16="http://schemas.microsoft.com/office/drawing/2014/main" id="{1B85983A-96B8-534E-A30A-C2083080145C}"/>
                </a:ext>
              </a:extLst>
            </p:cNvPr>
            <p:cNvSpPr>
              <a:spLocks noChangeArrowheads="1"/>
            </p:cNvSpPr>
            <p:nvPr/>
          </p:nvSpPr>
          <p:spPr bwMode="auto">
            <a:xfrm>
              <a:off x="2271" y="2805"/>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Oval 122">
              <a:extLst>
                <a:ext uri="{FF2B5EF4-FFF2-40B4-BE49-F238E27FC236}">
                  <a16:creationId xmlns:a16="http://schemas.microsoft.com/office/drawing/2014/main" id="{D8693E99-12E1-FF46-A360-DAE43EB92059}"/>
                </a:ext>
              </a:extLst>
            </p:cNvPr>
            <p:cNvSpPr>
              <a:spLocks noChangeArrowheads="1"/>
            </p:cNvSpPr>
            <p:nvPr/>
          </p:nvSpPr>
          <p:spPr bwMode="auto">
            <a:xfrm>
              <a:off x="2315" y="2805"/>
              <a:ext cx="29" cy="3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98" name="Freeform 74">
            <a:extLst>
              <a:ext uri="{FF2B5EF4-FFF2-40B4-BE49-F238E27FC236}">
                <a16:creationId xmlns:a16="http://schemas.microsoft.com/office/drawing/2014/main" id="{1CD6437E-4529-0045-BFD4-E8F1042E84D9}"/>
              </a:ext>
            </a:extLst>
          </p:cNvPr>
          <p:cNvSpPr>
            <a:spLocks noChangeAspect="1"/>
          </p:cNvSpPr>
          <p:nvPr/>
        </p:nvSpPr>
        <p:spPr bwMode="auto">
          <a:xfrm>
            <a:off x="7342651" y="4722120"/>
            <a:ext cx="1416337" cy="869875"/>
          </a:xfrm>
          <a:custGeom>
            <a:avLst/>
            <a:gdLst>
              <a:gd name="T0" fmla="*/ 985 w 1109"/>
              <a:gd name="T1" fmla="*/ 426 h 682"/>
              <a:gd name="T2" fmla="*/ 982 w 1109"/>
              <a:gd name="T3" fmla="*/ 426 h 682"/>
              <a:gd name="T4" fmla="*/ 999 w 1109"/>
              <a:gd name="T5" fmla="*/ 341 h 682"/>
              <a:gd name="T6" fmla="*/ 777 w 1109"/>
              <a:gd name="T7" fmla="*/ 113 h 682"/>
              <a:gd name="T8" fmla="*/ 703 w 1109"/>
              <a:gd name="T9" fmla="*/ 127 h 682"/>
              <a:gd name="T10" fmla="*/ 444 w 1109"/>
              <a:gd name="T11" fmla="*/ 0 h 682"/>
              <a:gd name="T12" fmla="*/ 111 w 1109"/>
              <a:gd name="T13" fmla="*/ 341 h 682"/>
              <a:gd name="T14" fmla="*/ 122 w 1109"/>
              <a:gd name="T15" fmla="*/ 426 h 682"/>
              <a:gd name="T16" fmla="*/ 0 w 1109"/>
              <a:gd name="T17" fmla="*/ 554 h 682"/>
              <a:gd name="T18" fmla="*/ 125 w 1109"/>
              <a:gd name="T19" fmla="*/ 682 h 682"/>
              <a:gd name="T20" fmla="*/ 985 w 1109"/>
              <a:gd name="T21" fmla="*/ 682 h 682"/>
              <a:gd name="T22" fmla="*/ 1109 w 1109"/>
              <a:gd name="T23" fmla="*/ 554 h 682"/>
              <a:gd name="T24" fmla="*/ 985 w 1109"/>
              <a:gd name="T25" fmla="*/ 426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9" h="682">
                <a:moveTo>
                  <a:pt x="985" y="426"/>
                </a:moveTo>
                <a:cubicBezTo>
                  <a:pt x="982" y="426"/>
                  <a:pt x="982" y="426"/>
                  <a:pt x="982" y="426"/>
                </a:cubicBezTo>
                <a:cubicBezTo>
                  <a:pt x="993" y="400"/>
                  <a:pt x="999" y="371"/>
                  <a:pt x="999" y="341"/>
                </a:cubicBezTo>
                <a:cubicBezTo>
                  <a:pt x="999" y="215"/>
                  <a:pt x="899" y="113"/>
                  <a:pt x="777" y="113"/>
                </a:cubicBezTo>
                <a:cubicBezTo>
                  <a:pt x="751" y="113"/>
                  <a:pt x="726" y="118"/>
                  <a:pt x="703" y="127"/>
                </a:cubicBezTo>
                <a:cubicBezTo>
                  <a:pt x="642" y="49"/>
                  <a:pt x="548" y="0"/>
                  <a:pt x="444" y="0"/>
                </a:cubicBezTo>
                <a:cubicBezTo>
                  <a:pt x="260" y="0"/>
                  <a:pt x="111" y="152"/>
                  <a:pt x="111" y="341"/>
                </a:cubicBezTo>
                <a:cubicBezTo>
                  <a:pt x="111" y="370"/>
                  <a:pt x="115" y="399"/>
                  <a:pt x="122" y="426"/>
                </a:cubicBezTo>
                <a:cubicBezTo>
                  <a:pt x="54" y="428"/>
                  <a:pt x="0" y="484"/>
                  <a:pt x="0" y="554"/>
                </a:cubicBezTo>
                <a:cubicBezTo>
                  <a:pt x="0" y="625"/>
                  <a:pt x="56" y="682"/>
                  <a:pt x="125" y="682"/>
                </a:cubicBezTo>
                <a:cubicBezTo>
                  <a:pt x="985" y="682"/>
                  <a:pt x="985" y="682"/>
                  <a:pt x="985" y="682"/>
                </a:cubicBezTo>
                <a:cubicBezTo>
                  <a:pt x="1054" y="682"/>
                  <a:pt x="1109" y="625"/>
                  <a:pt x="1109" y="554"/>
                </a:cubicBezTo>
                <a:cubicBezTo>
                  <a:pt x="1109" y="483"/>
                  <a:pt x="1054" y="426"/>
                  <a:pt x="985" y="42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99" name="Group 198">
            <a:extLst>
              <a:ext uri="{FF2B5EF4-FFF2-40B4-BE49-F238E27FC236}">
                <a16:creationId xmlns:a16="http://schemas.microsoft.com/office/drawing/2014/main" id="{806BFBE8-392C-F24A-9158-137B6CD92BC2}"/>
              </a:ext>
            </a:extLst>
          </p:cNvPr>
          <p:cNvGrpSpPr/>
          <p:nvPr/>
        </p:nvGrpSpPr>
        <p:grpSpPr>
          <a:xfrm>
            <a:off x="4107745" y="5260276"/>
            <a:ext cx="383508" cy="491868"/>
            <a:chOff x="4301866" y="4064534"/>
            <a:chExt cx="383508" cy="491868"/>
          </a:xfrm>
        </p:grpSpPr>
        <p:sp>
          <p:nvSpPr>
            <p:cNvPr id="200" name="Oval 199">
              <a:extLst>
                <a:ext uri="{FF2B5EF4-FFF2-40B4-BE49-F238E27FC236}">
                  <a16:creationId xmlns:a16="http://schemas.microsoft.com/office/drawing/2014/main" id="{060A9EDF-46BB-2C42-9166-FE171093C224}"/>
                </a:ext>
              </a:extLst>
            </p:cNvPr>
            <p:cNvSpPr/>
            <p:nvPr/>
          </p:nvSpPr>
          <p:spPr bwMode="auto">
            <a:xfrm>
              <a:off x="4340432" y="4080694"/>
              <a:ext cx="344941" cy="133604"/>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201" name="Freeform 182">
              <a:extLst>
                <a:ext uri="{FF2B5EF4-FFF2-40B4-BE49-F238E27FC236}">
                  <a16:creationId xmlns:a16="http://schemas.microsoft.com/office/drawing/2014/main" id="{7A73E5C6-0C2A-CC48-B61C-873C1D72D841}"/>
                </a:ext>
              </a:extLst>
            </p:cNvPr>
            <p:cNvSpPr/>
            <p:nvPr/>
          </p:nvSpPr>
          <p:spPr bwMode="auto">
            <a:xfrm>
              <a:off x="4301866" y="4064534"/>
              <a:ext cx="383508" cy="491868"/>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w="63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sp>
        <p:nvSpPr>
          <p:cNvPr id="202" name="Freeform 182">
            <a:extLst>
              <a:ext uri="{FF2B5EF4-FFF2-40B4-BE49-F238E27FC236}">
                <a16:creationId xmlns:a16="http://schemas.microsoft.com/office/drawing/2014/main" id="{D41CB056-AB05-A546-AEEE-37D9A6ED6B8A}"/>
              </a:ext>
            </a:extLst>
          </p:cNvPr>
          <p:cNvSpPr/>
          <p:nvPr/>
        </p:nvSpPr>
        <p:spPr bwMode="auto">
          <a:xfrm>
            <a:off x="7845337" y="4988879"/>
            <a:ext cx="383508" cy="491868"/>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03" name="Freeform 74">
            <a:extLst>
              <a:ext uri="{FF2B5EF4-FFF2-40B4-BE49-F238E27FC236}">
                <a16:creationId xmlns:a16="http://schemas.microsoft.com/office/drawing/2014/main" id="{8863DEBD-B667-7B41-87A3-50CF25434352}"/>
              </a:ext>
            </a:extLst>
          </p:cNvPr>
          <p:cNvSpPr>
            <a:spLocks noChangeAspect="1"/>
          </p:cNvSpPr>
          <p:nvPr/>
        </p:nvSpPr>
        <p:spPr bwMode="auto">
          <a:xfrm>
            <a:off x="9354331" y="4722120"/>
            <a:ext cx="1416337" cy="869875"/>
          </a:xfrm>
          <a:custGeom>
            <a:avLst/>
            <a:gdLst>
              <a:gd name="T0" fmla="*/ 985 w 1109"/>
              <a:gd name="T1" fmla="*/ 426 h 682"/>
              <a:gd name="T2" fmla="*/ 982 w 1109"/>
              <a:gd name="T3" fmla="*/ 426 h 682"/>
              <a:gd name="T4" fmla="*/ 999 w 1109"/>
              <a:gd name="T5" fmla="*/ 341 h 682"/>
              <a:gd name="T6" fmla="*/ 777 w 1109"/>
              <a:gd name="T7" fmla="*/ 113 h 682"/>
              <a:gd name="T8" fmla="*/ 703 w 1109"/>
              <a:gd name="T9" fmla="*/ 127 h 682"/>
              <a:gd name="T10" fmla="*/ 444 w 1109"/>
              <a:gd name="T11" fmla="*/ 0 h 682"/>
              <a:gd name="T12" fmla="*/ 111 w 1109"/>
              <a:gd name="T13" fmla="*/ 341 h 682"/>
              <a:gd name="T14" fmla="*/ 122 w 1109"/>
              <a:gd name="T15" fmla="*/ 426 h 682"/>
              <a:gd name="T16" fmla="*/ 0 w 1109"/>
              <a:gd name="T17" fmla="*/ 554 h 682"/>
              <a:gd name="T18" fmla="*/ 125 w 1109"/>
              <a:gd name="T19" fmla="*/ 682 h 682"/>
              <a:gd name="T20" fmla="*/ 985 w 1109"/>
              <a:gd name="T21" fmla="*/ 682 h 682"/>
              <a:gd name="T22" fmla="*/ 1109 w 1109"/>
              <a:gd name="T23" fmla="*/ 554 h 682"/>
              <a:gd name="T24" fmla="*/ 985 w 1109"/>
              <a:gd name="T25" fmla="*/ 426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9" h="682">
                <a:moveTo>
                  <a:pt x="985" y="426"/>
                </a:moveTo>
                <a:cubicBezTo>
                  <a:pt x="982" y="426"/>
                  <a:pt x="982" y="426"/>
                  <a:pt x="982" y="426"/>
                </a:cubicBezTo>
                <a:cubicBezTo>
                  <a:pt x="993" y="400"/>
                  <a:pt x="999" y="371"/>
                  <a:pt x="999" y="341"/>
                </a:cubicBezTo>
                <a:cubicBezTo>
                  <a:pt x="999" y="215"/>
                  <a:pt x="899" y="113"/>
                  <a:pt x="777" y="113"/>
                </a:cubicBezTo>
                <a:cubicBezTo>
                  <a:pt x="751" y="113"/>
                  <a:pt x="726" y="118"/>
                  <a:pt x="703" y="127"/>
                </a:cubicBezTo>
                <a:cubicBezTo>
                  <a:pt x="642" y="49"/>
                  <a:pt x="548" y="0"/>
                  <a:pt x="444" y="0"/>
                </a:cubicBezTo>
                <a:cubicBezTo>
                  <a:pt x="260" y="0"/>
                  <a:pt x="111" y="152"/>
                  <a:pt x="111" y="341"/>
                </a:cubicBezTo>
                <a:cubicBezTo>
                  <a:pt x="111" y="370"/>
                  <a:pt x="115" y="399"/>
                  <a:pt x="122" y="426"/>
                </a:cubicBezTo>
                <a:cubicBezTo>
                  <a:pt x="54" y="428"/>
                  <a:pt x="0" y="484"/>
                  <a:pt x="0" y="554"/>
                </a:cubicBezTo>
                <a:cubicBezTo>
                  <a:pt x="0" y="625"/>
                  <a:pt x="56" y="682"/>
                  <a:pt x="125" y="682"/>
                </a:cubicBezTo>
                <a:cubicBezTo>
                  <a:pt x="985" y="682"/>
                  <a:pt x="985" y="682"/>
                  <a:pt x="985" y="682"/>
                </a:cubicBezTo>
                <a:cubicBezTo>
                  <a:pt x="1054" y="682"/>
                  <a:pt x="1109" y="625"/>
                  <a:pt x="1109" y="554"/>
                </a:cubicBezTo>
                <a:cubicBezTo>
                  <a:pt x="1109" y="483"/>
                  <a:pt x="1054" y="426"/>
                  <a:pt x="985" y="42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204" name="Freeform 182">
            <a:extLst>
              <a:ext uri="{FF2B5EF4-FFF2-40B4-BE49-F238E27FC236}">
                <a16:creationId xmlns:a16="http://schemas.microsoft.com/office/drawing/2014/main" id="{B7348048-3AC1-4D41-806F-6763ADB54D3C}"/>
              </a:ext>
            </a:extLst>
          </p:cNvPr>
          <p:cNvSpPr/>
          <p:nvPr/>
        </p:nvSpPr>
        <p:spPr bwMode="auto">
          <a:xfrm>
            <a:off x="9857017" y="4988879"/>
            <a:ext cx="383508" cy="491868"/>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05" name="Freeform 74">
            <a:extLst>
              <a:ext uri="{FF2B5EF4-FFF2-40B4-BE49-F238E27FC236}">
                <a16:creationId xmlns:a16="http://schemas.microsoft.com/office/drawing/2014/main" id="{76C51ADC-95D5-C949-846B-9020A80B91AB}"/>
              </a:ext>
            </a:extLst>
          </p:cNvPr>
          <p:cNvSpPr>
            <a:spLocks noChangeAspect="1"/>
          </p:cNvSpPr>
          <p:nvPr/>
        </p:nvSpPr>
        <p:spPr bwMode="auto">
          <a:xfrm>
            <a:off x="5303539" y="4722120"/>
            <a:ext cx="1416337" cy="869875"/>
          </a:xfrm>
          <a:custGeom>
            <a:avLst/>
            <a:gdLst>
              <a:gd name="T0" fmla="*/ 985 w 1109"/>
              <a:gd name="T1" fmla="*/ 426 h 682"/>
              <a:gd name="T2" fmla="*/ 982 w 1109"/>
              <a:gd name="T3" fmla="*/ 426 h 682"/>
              <a:gd name="T4" fmla="*/ 999 w 1109"/>
              <a:gd name="T5" fmla="*/ 341 h 682"/>
              <a:gd name="T6" fmla="*/ 777 w 1109"/>
              <a:gd name="T7" fmla="*/ 113 h 682"/>
              <a:gd name="T8" fmla="*/ 703 w 1109"/>
              <a:gd name="T9" fmla="*/ 127 h 682"/>
              <a:gd name="T10" fmla="*/ 444 w 1109"/>
              <a:gd name="T11" fmla="*/ 0 h 682"/>
              <a:gd name="T12" fmla="*/ 111 w 1109"/>
              <a:gd name="T13" fmla="*/ 341 h 682"/>
              <a:gd name="T14" fmla="*/ 122 w 1109"/>
              <a:gd name="T15" fmla="*/ 426 h 682"/>
              <a:gd name="T16" fmla="*/ 0 w 1109"/>
              <a:gd name="T17" fmla="*/ 554 h 682"/>
              <a:gd name="T18" fmla="*/ 125 w 1109"/>
              <a:gd name="T19" fmla="*/ 682 h 682"/>
              <a:gd name="T20" fmla="*/ 985 w 1109"/>
              <a:gd name="T21" fmla="*/ 682 h 682"/>
              <a:gd name="T22" fmla="*/ 1109 w 1109"/>
              <a:gd name="T23" fmla="*/ 554 h 682"/>
              <a:gd name="T24" fmla="*/ 985 w 1109"/>
              <a:gd name="T25" fmla="*/ 426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9" h="682">
                <a:moveTo>
                  <a:pt x="985" y="426"/>
                </a:moveTo>
                <a:cubicBezTo>
                  <a:pt x="982" y="426"/>
                  <a:pt x="982" y="426"/>
                  <a:pt x="982" y="426"/>
                </a:cubicBezTo>
                <a:cubicBezTo>
                  <a:pt x="993" y="400"/>
                  <a:pt x="999" y="371"/>
                  <a:pt x="999" y="341"/>
                </a:cubicBezTo>
                <a:cubicBezTo>
                  <a:pt x="999" y="215"/>
                  <a:pt x="899" y="113"/>
                  <a:pt x="777" y="113"/>
                </a:cubicBezTo>
                <a:cubicBezTo>
                  <a:pt x="751" y="113"/>
                  <a:pt x="726" y="118"/>
                  <a:pt x="703" y="127"/>
                </a:cubicBezTo>
                <a:cubicBezTo>
                  <a:pt x="642" y="49"/>
                  <a:pt x="548" y="0"/>
                  <a:pt x="444" y="0"/>
                </a:cubicBezTo>
                <a:cubicBezTo>
                  <a:pt x="260" y="0"/>
                  <a:pt x="111" y="152"/>
                  <a:pt x="111" y="341"/>
                </a:cubicBezTo>
                <a:cubicBezTo>
                  <a:pt x="111" y="370"/>
                  <a:pt x="115" y="399"/>
                  <a:pt x="122" y="426"/>
                </a:cubicBezTo>
                <a:cubicBezTo>
                  <a:pt x="54" y="428"/>
                  <a:pt x="0" y="484"/>
                  <a:pt x="0" y="554"/>
                </a:cubicBezTo>
                <a:cubicBezTo>
                  <a:pt x="0" y="625"/>
                  <a:pt x="56" y="682"/>
                  <a:pt x="125" y="682"/>
                </a:cubicBezTo>
                <a:cubicBezTo>
                  <a:pt x="985" y="682"/>
                  <a:pt x="985" y="682"/>
                  <a:pt x="985" y="682"/>
                </a:cubicBezTo>
                <a:cubicBezTo>
                  <a:pt x="1054" y="682"/>
                  <a:pt x="1109" y="625"/>
                  <a:pt x="1109" y="554"/>
                </a:cubicBezTo>
                <a:cubicBezTo>
                  <a:pt x="1109" y="483"/>
                  <a:pt x="1054" y="426"/>
                  <a:pt x="985" y="42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206" name="Freeform 182">
            <a:extLst>
              <a:ext uri="{FF2B5EF4-FFF2-40B4-BE49-F238E27FC236}">
                <a16:creationId xmlns:a16="http://schemas.microsoft.com/office/drawing/2014/main" id="{3779B21A-E1B6-844A-BD80-8AFC8C4065EE}"/>
              </a:ext>
            </a:extLst>
          </p:cNvPr>
          <p:cNvSpPr/>
          <p:nvPr/>
        </p:nvSpPr>
        <p:spPr bwMode="auto">
          <a:xfrm>
            <a:off x="5806225" y="4988879"/>
            <a:ext cx="383508" cy="491868"/>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5477976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7CD3A-DA1B-C64E-BFD7-C0F7249BAF0E}"/>
              </a:ext>
            </a:extLst>
          </p:cNvPr>
          <p:cNvSpPr>
            <a:spLocks noGrp="1"/>
          </p:cNvSpPr>
          <p:nvPr>
            <p:ph type="title"/>
          </p:nvPr>
        </p:nvSpPr>
        <p:spPr>
          <a:xfrm>
            <a:off x="369157" y="493089"/>
            <a:ext cx="11029616" cy="666476"/>
          </a:xfrm>
        </p:spPr>
        <p:txBody>
          <a:bodyPr/>
          <a:lstStyle/>
          <a:p>
            <a:r>
              <a:rPr lang="en-GB" dirty="0"/>
              <a:t>Policy violation detection and resolution</a:t>
            </a:r>
          </a:p>
        </p:txBody>
      </p:sp>
      <p:sp>
        <p:nvSpPr>
          <p:cNvPr id="3" name="Content Placeholder 2">
            <a:extLst>
              <a:ext uri="{FF2B5EF4-FFF2-40B4-BE49-F238E27FC236}">
                <a16:creationId xmlns:a16="http://schemas.microsoft.com/office/drawing/2014/main" id="{FBF42368-074B-4948-A8A4-29EAF5764940}"/>
              </a:ext>
            </a:extLst>
          </p:cNvPr>
          <p:cNvSpPr>
            <a:spLocks noGrp="1"/>
          </p:cNvSpPr>
          <p:nvPr>
            <p:ph sz="quarter" idx="10"/>
          </p:nvPr>
        </p:nvSpPr>
        <p:spPr>
          <a:xfrm>
            <a:off x="584200" y="1435100"/>
            <a:ext cx="11018838" cy="3785082"/>
          </a:xfrm>
        </p:spPr>
        <p:txBody>
          <a:bodyPr>
            <a:normAutofit/>
          </a:bodyPr>
          <a:lstStyle/>
          <a:p>
            <a:r>
              <a:rPr lang="en-GB" dirty="0"/>
              <a:t>Manual data governance</a:t>
            </a:r>
          </a:p>
          <a:p>
            <a:pPr lvl="1"/>
            <a:r>
              <a:rPr lang="en-GB" dirty="0"/>
              <a:t>e.g. Data steward manual data correction</a:t>
            </a:r>
          </a:p>
          <a:p>
            <a:r>
              <a:rPr lang="en-GB" dirty="0"/>
              <a:t>Machine learning for data governance automation</a:t>
            </a:r>
          </a:p>
          <a:p>
            <a:pPr lvl="1"/>
            <a:r>
              <a:rPr lang="en-GB" dirty="0"/>
              <a:t>Automated detection of poor quality data</a:t>
            </a:r>
          </a:p>
          <a:p>
            <a:pPr lvl="1"/>
            <a:r>
              <a:rPr lang="en-GB" dirty="0"/>
              <a:t>Automated data correction</a:t>
            </a:r>
          </a:p>
          <a:p>
            <a:pPr lvl="1"/>
            <a:r>
              <a:rPr lang="en-GB" dirty="0"/>
              <a:t>Guide data stewardship decisions using recommendations</a:t>
            </a:r>
          </a:p>
          <a:p>
            <a:pPr lvl="1"/>
            <a:r>
              <a:rPr lang="en-GB" dirty="0"/>
              <a:t>Automate mundane data stewardship tasks e.g. master data matching</a:t>
            </a:r>
          </a:p>
          <a:p>
            <a:pPr lvl="1"/>
            <a:r>
              <a:rPr lang="en-GB" dirty="0"/>
              <a:t>Self-learning data steward</a:t>
            </a:r>
          </a:p>
          <a:p>
            <a:pPr lvl="2"/>
            <a:r>
              <a:rPr lang="en-GB" dirty="0"/>
              <a:t>Observe data stewardship decisions and learn from these</a:t>
            </a:r>
          </a:p>
        </p:txBody>
      </p:sp>
    </p:spTree>
    <p:extLst>
      <p:ext uri="{BB962C8B-B14F-4D97-AF65-F5344CB8AC3E}">
        <p14:creationId xmlns:p14="http://schemas.microsoft.com/office/powerpoint/2010/main" val="9852302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9C27E-B698-BD49-A2D2-D0AF3DE75E2C}"/>
              </a:ext>
            </a:extLst>
          </p:cNvPr>
          <p:cNvSpPr>
            <a:spLocks noGrp="1"/>
          </p:cNvSpPr>
          <p:nvPr>
            <p:ph type="title"/>
          </p:nvPr>
        </p:nvSpPr>
        <p:spPr>
          <a:xfrm>
            <a:off x="381265" y="431198"/>
            <a:ext cx="11029616" cy="730430"/>
          </a:xfrm>
        </p:spPr>
        <p:txBody>
          <a:bodyPr/>
          <a:lstStyle/>
          <a:p>
            <a:r>
              <a:rPr lang="en-GB" dirty="0"/>
              <a:t>Technology of data governance</a:t>
            </a:r>
          </a:p>
        </p:txBody>
      </p:sp>
      <p:sp>
        <p:nvSpPr>
          <p:cNvPr id="3" name="Content Placeholder 2">
            <a:extLst>
              <a:ext uri="{FF2B5EF4-FFF2-40B4-BE49-F238E27FC236}">
                <a16:creationId xmlns:a16="http://schemas.microsoft.com/office/drawing/2014/main" id="{6052BEC0-7401-3341-8BA2-895F4511FBA7}"/>
              </a:ext>
            </a:extLst>
          </p:cNvPr>
          <p:cNvSpPr>
            <a:spLocks noGrp="1"/>
          </p:cNvSpPr>
          <p:nvPr>
            <p:ph sz="quarter" idx="10"/>
          </p:nvPr>
        </p:nvSpPr>
        <p:spPr>
          <a:xfrm>
            <a:off x="584200" y="1435100"/>
            <a:ext cx="11018838" cy="5041380"/>
          </a:xfrm>
        </p:spPr>
        <p:txBody>
          <a:bodyPr>
            <a:normAutofit/>
          </a:bodyPr>
          <a:lstStyle/>
          <a:p>
            <a:r>
              <a:rPr lang="en-GB" sz="1800" dirty="0"/>
              <a:t>Data </a:t>
            </a:r>
            <a:r>
              <a:rPr lang="en-GB" sz="1800" dirty="0" err="1"/>
              <a:t>catalog</a:t>
            </a:r>
            <a:r>
              <a:rPr lang="en-GB" sz="1800" dirty="0"/>
              <a:t> that includes:</a:t>
            </a:r>
          </a:p>
          <a:p>
            <a:pPr lvl="1"/>
            <a:r>
              <a:rPr lang="en-GB" sz="1600" dirty="0"/>
              <a:t>Business glossary</a:t>
            </a:r>
          </a:p>
          <a:p>
            <a:pPr lvl="1"/>
            <a:r>
              <a:rPr lang="en-GB" sz="1600" dirty="0"/>
              <a:t>Auto data discovery, profiling, tagging, cataloguing and mapping to a glossary </a:t>
            </a:r>
          </a:p>
          <a:p>
            <a:pPr lvl="1"/>
            <a:r>
              <a:rPr lang="en-GB" sz="1600" dirty="0"/>
              <a:t>Auto entity discovery </a:t>
            </a:r>
          </a:p>
          <a:p>
            <a:pPr lvl="1"/>
            <a:r>
              <a:rPr lang="en-GB" sz="1600" dirty="0"/>
              <a:t>Auto sensitive data detection and governance classification</a:t>
            </a:r>
          </a:p>
          <a:p>
            <a:r>
              <a:rPr lang="en-GB" sz="1800" dirty="0"/>
              <a:t>Data lake to ingest data </a:t>
            </a:r>
          </a:p>
          <a:p>
            <a:r>
              <a:rPr lang="en-GB" sz="1800" dirty="0"/>
              <a:t>Enterprise data fabric software</a:t>
            </a:r>
          </a:p>
          <a:p>
            <a:pPr lvl="1"/>
            <a:r>
              <a:rPr lang="en-GB" sz="1600" dirty="0" err="1"/>
              <a:t>Datacenter</a:t>
            </a:r>
            <a:r>
              <a:rPr lang="en-GB" sz="1600" dirty="0"/>
              <a:t>, multi-cloud and edge connectivity</a:t>
            </a:r>
          </a:p>
          <a:p>
            <a:pPr lvl="1"/>
            <a:r>
              <a:rPr lang="en-GB" sz="1600" dirty="0"/>
              <a:t>Data stewardship tooling</a:t>
            </a:r>
          </a:p>
          <a:p>
            <a:pPr lvl="1"/>
            <a:r>
              <a:rPr lang="en-GB" sz="1600" dirty="0"/>
              <a:t>Data cleansing and integration</a:t>
            </a:r>
          </a:p>
          <a:p>
            <a:pPr lvl="1"/>
            <a:r>
              <a:rPr lang="en-GB" sz="1600" dirty="0"/>
              <a:t>Metadata lineage</a:t>
            </a:r>
          </a:p>
          <a:p>
            <a:pPr lvl="1"/>
            <a:r>
              <a:rPr lang="en-GB" sz="1600" dirty="0"/>
              <a:t>Data privacy masking service</a:t>
            </a:r>
          </a:p>
          <a:p>
            <a:pPr lvl="1"/>
            <a:r>
              <a:rPr lang="en-GB" sz="1600" dirty="0"/>
              <a:t>Universal data access security across multiple data stores in a distributed data landscape </a:t>
            </a:r>
          </a:p>
          <a:p>
            <a:r>
              <a:rPr lang="en-GB" sz="1800" dirty="0"/>
              <a:t>Data stores with data encryption, dynamic data masking and integration with the </a:t>
            </a:r>
            <a:r>
              <a:rPr lang="en-GB" sz="1800" dirty="0" err="1"/>
              <a:t>catalog</a:t>
            </a:r>
            <a:endParaRPr lang="en-GB" sz="1800" dirty="0"/>
          </a:p>
          <a:p>
            <a:r>
              <a:rPr lang="en-GB" sz="1800" dirty="0"/>
              <a:t>AI assisted data governance</a:t>
            </a:r>
          </a:p>
          <a:p>
            <a:r>
              <a:rPr lang="en-GB" sz="1800" dirty="0"/>
              <a:t>Master and reference data management</a:t>
            </a:r>
          </a:p>
        </p:txBody>
      </p:sp>
      <p:grpSp>
        <p:nvGrpSpPr>
          <p:cNvPr id="45" name="Group 44">
            <a:extLst>
              <a:ext uri="{FF2B5EF4-FFF2-40B4-BE49-F238E27FC236}">
                <a16:creationId xmlns:a16="http://schemas.microsoft.com/office/drawing/2014/main" id="{731D4E2C-E1DE-4546-A669-6B4C6D7576C8}"/>
              </a:ext>
            </a:extLst>
          </p:cNvPr>
          <p:cNvGrpSpPr/>
          <p:nvPr/>
        </p:nvGrpSpPr>
        <p:grpSpPr>
          <a:xfrm>
            <a:off x="8480450" y="1001808"/>
            <a:ext cx="3126333" cy="1555705"/>
            <a:chOff x="1797178" y="1436688"/>
            <a:chExt cx="8597643" cy="4278303"/>
          </a:xfrm>
        </p:grpSpPr>
        <p:sp>
          <p:nvSpPr>
            <p:cNvPr id="46" name="Rectangle 45">
              <a:extLst>
                <a:ext uri="{FF2B5EF4-FFF2-40B4-BE49-F238E27FC236}">
                  <a16:creationId xmlns:a16="http://schemas.microsoft.com/office/drawing/2014/main" id="{DF7BA0CF-6B49-41DC-871B-D1F22A6A9973}"/>
                </a:ext>
              </a:extLst>
            </p:cNvPr>
            <p:cNvSpPr/>
            <p:nvPr/>
          </p:nvSpPr>
          <p:spPr bwMode="auto">
            <a:xfrm>
              <a:off x="1797180" y="1436688"/>
              <a:ext cx="8597641" cy="2741588"/>
            </a:xfrm>
            <a:prstGeom prst="rect">
              <a:avLst/>
            </a:prstGeom>
            <a:solidFill>
              <a:schemeClr val="bg1"/>
            </a:solidFill>
            <a:ln w="12700" cap="flat" cmpd="sng" algn="ctr">
              <a:solidFill>
                <a:schemeClr val="accent1"/>
              </a:solidFill>
              <a:prstDash val="solid"/>
            </a:ln>
            <a:effectLst/>
          </p:spPr>
          <p:txBody>
            <a:bodyPr vert="horz" wrap="square" lIns="91427" tIns="1737113" rIns="91427" bIns="46630" numCol="1" rtlCol="0" anchor="t" anchorCtr="0" compatLnSpc="1">
              <a:prstTxWarp prst="textNoShape">
                <a:avLst/>
              </a:prstTxWarp>
            </a:bodyPr>
            <a:lstStyle/>
            <a:p>
              <a:pPr defTabSz="914225" fontAlgn="base">
                <a:spcBef>
                  <a:spcPct val="0"/>
                </a:spcBef>
                <a:spcAft>
                  <a:spcPct val="0"/>
                </a:spcAft>
              </a:pPr>
              <a:endParaRPr lang="en-US" sz="800" err="1">
                <a:solidFill>
                  <a:srgbClr val="FFFFFF"/>
                </a:solidFill>
                <a:latin typeface="Segoe UI"/>
              </a:endParaRPr>
            </a:p>
          </p:txBody>
        </p:sp>
        <p:grpSp>
          <p:nvGrpSpPr>
            <p:cNvPr id="47" name="Group 46">
              <a:extLst>
                <a:ext uri="{FF2B5EF4-FFF2-40B4-BE49-F238E27FC236}">
                  <a16:creationId xmlns:a16="http://schemas.microsoft.com/office/drawing/2014/main" id="{D0605A75-C63A-490C-A74A-7071263E6797}"/>
                </a:ext>
              </a:extLst>
            </p:cNvPr>
            <p:cNvGrpSpPr/>
            <p:nvPr/>
          </p:nvGrpSpPr>
          <p:grpSpPr>
            <a:xfrm>
              <a:off x="1797178" y="4343391"/>
              <a:ext cx="8597643" cy="1371600"/>
              <a:chOff x="1797178" y="4343391"/>
              <a:chExt cx="8597643" cy="1544366"/>
            </a:xfrm>
          </p:grpSpPr>
          <p:sp>
            <p:nvSpPr>
              <p:cNvPr id="95" name="Rectangle 94">
                <a:extLst>
                  <a:ext uri="{FF2B5EF4-FFF2-40B4-BE49-F238E27FC236}">
                    <a16:creationId xmlns:a16="http://schemas.microsoft.com/office/drawing/2014/main" id="{A9437D0F-BC7D-4F6A-AB09-E4FFC997E274}"/>
                  </a:ext>
                </a:extLst>
              </p:cNvPr>
              <p:cNvSpPr/>
              <p:nvPr/>
            </p:nvSpPr>
            <p:spPr bwMode="auto">
              <a:xfrm>
                <a:off x="1797178" y="4343391"/>
                <a:ext cx="8597643" cy="1544366"/>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600">
                  <a:solidFill>
                    <a:srgbClr val="000000"/>
                  </a:solidFill>
                  <a:cs typeface="Arial" charset="0"/>
                </a:endParaRPr>
              </a:p>
            </p:txBody>
          </p:sp>
          <p:cxnSp>
            <p:nvCxnSpPr>
              <p:cNvPr id="96" name="Straight Connector 95">
                <a:extLst>
                  <a:ext uri="{FF2B5EF4-FFF2-40B4-BE49-F238E27FC236}">
                    <a16:creationId xmlns:a16="http://schemas.microsoft.com/office/drawing/2014/main" id="{27E7D45F-481B-4C67-B3FC-FA03DEF3563C}"/>
                  </a:ext>
                </a:extLst>
              </p:cNvPr>
              <p:cNvCxnSpPr/>
              <p:nvPr/>
            </p:nvCxnSpPr>
            <p:spPr bwMode="auto">
              <a:xfrm>
                <a:off x="4663059" y="4343391"/>
                <a:ext cx="0" cy="154436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7" name="Straight Connector 96">
                <a:extLst>
                  <a:ext uri="{FF2B5EF4-FFF2-40B4-BE49-F238E27FC236}">
                    <a16:creationId xmlns:a16="http://schemas.microsoft.com/office/drawing/2014/main" id="{D412E375-5163-44C4-8BBB-9575C3908790}"/>
                  </a:ext>
                </a:extLst>
              </p:cNvPr>
              <p:cNvCxnSpPr/>
              <p:nvPr/>
            </p:nvCxnSpPr>
            <p:spPr bwMode="auto">
              <a:xfrm>
                <a:off x="7528940" y="4343391"/>
                <a:ext cx="0" cy="1544366"/>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48" name="Rectangle 47">
              <a:extLst>
                <a:ext uri="{FF2B5EF4-FFF2-40B4-BE49-F238E27FC236}">
                  <a16:creationId xmlns:a16="http://schemas.microsoft.com/office/drawing/2014/main" id="{49B4AE67-F210-49F2-8103-FE31EB500A79}"/>
                </a:ext>
              </a:extLst>
            </p:cNvPr>
            <p:cNvSpPr/>
            <p:nvPr/>
          </p:nvSpPr>
          <p:spPr bwMode="auto">
            <a:xfrm>
              <a:off x="1935679" y="1579418"/>
              <a:ext cx="8320644" cy="438296"/>
            </a:xfrm>
            <a:prstGeom prst="rect">
              <a:avLst/>
            </a:prstGeom>
            <a:noFill/>
            <a:ln w="9525" cap="flat" cmpd="sng" algn="ctr">
              <a:solidFill>
                <a:schemeClr val="tx1"/>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700">
                  <a:cs typeface="Arial" charset="0"/>
                </a:rPr>
                <a:t>Data governance vision and strategy</a:t>
              </a:r>
            </a:p>
          </p:txBody>
        </p:sp>
        <p:sp>
          <p:nvSpPr>
            <p:cNvPr id="49" name="Rectangle 48">
              <a:extLst>
                <a:ext uri="{FF2B5EF4-FFF2-40B4-BE49-F238E27FC236}">
                  <a16:creationId xmlns:a16="http://schemas.microsoft.com/office/drawing/2014/main" id="{8A3FA480-7C15-4308-B5F7-A89F0E1683DA}"/>
                </a:ext>
              </a:extLst>
            </p:cNvPr>
            <p:cNvSpPr/>
            <p:nvPr/>
          </p:nvSpPr>
          <p:spPr bwMode="auto">
            <a:xfrm>
              <a:off x="1935679" y="2130668"/>
              <a:ext cx="2007659" cy="914400"/>
            </a:xfrm>
            <a:prstGeom prst="rect">
              <a:avLst/>
            </a:prstGeom>
            <a:noFill/>
            <a:ln w="9525" cap="flat" cmpd="sng" algn="ctr">
              <a:solidFill>
                <a:schemeClr val="tx1"/>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700">
                  <a:cs typeface="Arial" charset="0"/>
                </a:rPr>
                <a:t>People</a:t>
              </a:r>
            </a:p>
          </p:txBody>
        </p:sp>
        <p:sp>
          <p:nvSpPr>
            <p:cNvPr id="50" name="Rectangle 49">
              <a:extLst>
                <a:ext uri="{FF2B5EF4-FFF2-40B4-BE49-F238E27FC236}">
                  <a16:creationId xmlns:a16="http://schemas.microsoft.com/office/drawing/2014/main" id="{B7981AE1-D94A-4071-BED3-E52C37FA4708}"/>
                </a:ext>
              </a:extLst>
            </p:cNvPr>
            <p:cNvSpPr/>
            <p:nvPr/>
          </p:nvSpPr>
          <p:spPr bwMode="auto">
            <a:xfrm>
              <a:off x="4040007" y="2130668"/>
              <a:ext cx="2007659" cy="914400"/>
            </a:xfrm>
            <a:prstGeom prst="rect">
              <a:avLst/>
            </a:prstGeom>
            <a:noFill/>
            <a:ln w="9525" cap="flat" cmpd="sng" algn="ctr">
              <a:solidFill>
                <a:schemeClr val="tx1"/>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700">
                  <a:cs typeface="Arial" charset="0"/>
                </a:rPr>
                <a:t>Processes</a:t>
              </a:r>
            </a:p>
          </p:txBody>
        </p:sp>
        <p:sp>
          <p:nvSpPr>
            <p:cNvPr id="51" name="Rectangle 50">
              <a:extLst>
                <a:ext uri="{FF2B5EF4-FFF2-40B4-BE49-F238E27FC236}">
                  <a16:creationId xmlns:a16="http://schemas.microsoft.com/office/drawing/2014/main" id="{69A1392A-4D47-47B6-8CDE-9D1ABD7B2CF8}"/>
                </a:ext>
              </a:extLst>
            </p:cNvPr>
            <p:cNvSpPr/>
            <p:nvPr/>
          </p:nvSpPr>
          <p:spPr bwMode="auto">
            <a:xfrm>
              <a:off x="6144336" y="2130668"/>
              <a:ext cx="2007659" cy="914400"/>
            </a:xfrm>
            <a:prstGeom prst="rect">
              <a:avLst/>
            </a:prstGeom>
            <a:noFill/>
            <a:ln w="9525" cap="flat" cmpd="sng" algn="ctr">
              <a:solidFill>
                <a:schemeClr val="tx1"/>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700">
                  <a:cs typeface="Arial" charset="0"/>
                </a:rPr>
                <a:t>Policies</a:t>
              </a:r>
            </a:p>
          </p:txBody>
        </p:sp>
        <p:sp>
          <p:nvSpPr>
            <p:cNvPr id="52" name="Rectangle 51">
              <a:extLst>
                <a:ext uri="{FF2B5EF4-FFF2-40B4-BE49-F238E27FC236}">
                  <a16:creationId xmlns:a16="http://schemas.microsoft.com/office/drawing/2014/main" id="{BAF3AF67-5F55-498A-9792-4AC1E32CCE20}"/>
                </a:ext>
              </a:extLst>
            </p:cNvPr>
            <p:cNvSpPr/>
            <p:nvPr/>
          </p:nvSpPr>
          <p:spPr bwMode="auto">
            <a:xfrm>
              <a:off x="8248664" y="2130668"/>
              <a:ext cx="2007659" cy="914400"/>
            </a:xfrm>
            <a:prstGeom prst="rec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700">
                  <a:cs typeface="Arial" charset="0"/>
                </a:rPr>
                <a:t>Technology</a:t>
              </a:r>
            </a:p>
          </p:txBody>
        </p:sp>
        <p:sp>
          <p:nvSpPr>
            <p:cNvPr id="53" name="Rectangle 52">
              <a:extLst>
                <a:ext uri="{FF2B5EF4-FFF2-40B4-BE49-F238E27FC236}">
                  <a16:creationId xmlns:a16="http://schemas.microsoft.com/office/drawing/2014/main" id="{42572F8F-D755-4662-AEBE-669B8415AEED}"/>
                </a:ext>
              </a:extLst>
            </p:cNvPr>
            <p:cNvSpPr/>
            <p:nvPr/>
          </p:nvSpPr>
          <p:spPr bwMode="auto">
            <a:xfrm>
              <a:off x="1935677" y="3163378"/>
              <a:ext cx="8320643" cy="914400"/>
            </a:xfrm>
            <a:prstGeom prst="rect">
              <a:avLst/>
            </a:prstGeom>
            <a:noFill/>
            <a:ln w="9525" cap="flat" cmpd="sng" algn="ctr">
              <a:solidFill>
                <a:schemeClr val="tx1"/>
              </a:solidFill>
              <a:prstDash val="solid"/>
              <a:miter lim="800000"/>
              <a:headEnd type="none" w="med" len="med"/>
              <a:tailEnd type="none" w="med" len="med"/>
            </a:ln>
            <a:effectLst/>
          </p:spPr>
          <p:txBody>
            <a:bodyPr rot="0" spcFirstLastPara="0" vertOverflow="overflow" horzOverflow="overflow" vert="horz" wrap="square" lIns="91440" tIns="45720" rIns="91440" bIns="27432" numCol="1" spcCol="0" rtlCol="0" fromWordArt="0" anchor="b" anchorCtr="0" forceAA="0" compatLnSpc="1">
              <a:prstTxWarp prst="textNoShape">
                <a:avLst/>
              </a:prstTxWarp>
              <a:noAutofit/>
            </a:bodyPr>
            <a:lstStyle/>
            <a:p>
              <a:pPr algn="ctr"/>
              <a:r>
                <a:rPr lang="en-GB" sz="700">
                  <a:cs typeface="Arial" charset="0"/>
                </a:rPr>
                <a:t>Data lifecycle</a:t>
              </a:r>
            </a:p>
          </p:txBody>
        </p:sp>
        <p:sp>
          <p:nvSpPr>
            <p:cNvPr id="54" name="Rectangle 53">
              <a:extLst>
                <a:ext uri="{FF2B5EF4-FFF2-40B4-BE49-F238E27FC236}">
                  <a16:creationId xmlns:a16="http://schemas.microsoft.com/office/drawing/2014/main" id="{D20EADFF-45BA-4D1E-B29E-5954B1C97412}"/>
                </a:ext>
              </a:extLst>
            </p:cNvPr>
            <p:cNvSpPr/>
            <p:nvPr/>
          </p:nvSpPr>
          <p:spPr bwMode="auto">
            <a:xfrm>
              <a:off x="2034536" y="3276050"/>
              <a:ext cx="8122924" cy="367035"/>
            </a:xfrm>
            <a:prstGeom prst="rect">
              <a:avLst/>
            </a:prstGeom>
            <a:noFill/>
            <a:ln w="9525" cap="flat" cmpd="sng" algn="ctr">
              <a:solidFill>
                <a:schemeClr val="tx1"/>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700">
                  <a:cs typeface="Arial" charset="0"/>
                </a:rPr>
                <a:t>Data</a:t>
              </a:r>
            </a:p>
          </p:txBody>
        </p:sp>
        <p:sp>
          <p:nvSpPr>
            <p:cNvPr id="55" name="TextBox 54">
              <a:extLst>
                <a:ext uri="{FF2B5EF4-FFF2-40B4-BE49-F238E27FC236}">
                  <a16:creationId xmlns:a16="http://schemas.microsoft.com/office/drawing/2014/main" id="{439C1387-FACE-4935-AE72-3C31056C5804}"/>
                </a:ext>
              </a:extLst>
            </p:cNvPr>
            <p:cNvSpPr txBox="1"/>
            <p:nvPr/>
          </p:nvSpPr>
          <p:spPr>
            <a:xfrm>
              <a:off x="2705079" y="4388215"/>
              <a:ext cx="1050077" cy="550166"/>
            </a:xfrm>
            <a:prstGeom prst="rect">
              <a:avLst/>
            </a:prstGeom>
            <a:noFill/>
          </p:spPr>
          <p:txBody>
            <a:bodyPr wrap="none" rtlCol="0">
              <a:spAutoFit/>
            </a:bodyPr>
            <a:lstStyle/>
            <a:p>
              <a:pPr algn="ctr"/>
              <a:r>
                <a:rPr lang="en-GB" sz="700">
                  <a:solidFill>
                    <a:schemeClr val="tx1"/>
                  </a:solidFill>
                </a:rPr>
                <a:t>Edge</a:t>
              </a:r>
            </a:p>
          </p:txBody>
        </p:sp>
        <p:sp>
          <p:nvSpPr>
            <p:cNvPr id="56" name="TextBox 55">
              <a:extLst>
                <a:ext uri="{FF2B5EF4-FFF2-40B4-BE49-F238E27FC236}">
                  <a16:creationId xmlns:a16="http://schemas.microsoft.com/office/drawing/2014/main" id="{5941FD25-3647-4C26-A56A-E7F208AC3687}"/>
                </a:ext>
              </a:extLst>
            </p:cNvPr>
            <p:cNvSpPr txBox="1"/>
            <p:nvPr/>
          </p:nvSpPr>
          <p:spPr>
            <a:xfrm>
              <a:off x="5218290" y="4388215"/>
              <a:ext cx="1755415" cy="550166"/>
            </a:xfrm>
            <a:prstGeom prst="rect">
              <a:avLst/>
            </a:prstGeom>
            <a:noFill/>
          </p:spPr>
          <p:txBody>
            <a:bodyPr wrap="none" rtlCol="0">
              <a:spAutoFit/>
            </a:bodyPr>
            <a:lstStyle/>
            <a:p>
              <a:pPr algn="ctr"/>
              <a:r>
                <a:rPr lang="en-GB" sz="700">
                  <a:solidFill>
                    <a:schemeClr val="tx1"/>
                  </a:solidFill>
                </a:rPr>
                <a:t>Data center</a:t>
              </a:r>
            </a:p>
          </p:txBody>
        </p:sp>
        <p:sp>
          <p:nvSpPr>
            <p:cNvPr id="57" name="TextBox 56">
              <a:extLst>
                <a:ext uri="{FF2B5EF4-FFF2-40B4-BE49-F238E27FC236}">
                  <a16:creationId xmlns:a16="http://schemas.microsoft.com/office/drawing/2014/main" id="{364A84AC-E05F-4A9A-848F-E3E5BAEEC123}"/>
                </a:ext>
              </a:extLst>
            </p:cNvPr>
            <p:cNvSpPr txBox="1"/>
            <p:nvPr/>
          </p:nvSpPr>
          <p:spPr>
            <a:xfrm>
              <a:off x="7865956" y="4380474"/>
              <a:ext cx="2191844" cy="550166"/>
            </a:xfrm>
            <a:prstGeom prst="rect">
              <a:avLst/>
            </a:prstGeom>
            <a:noFill/>
          </p:spPr>
          <p:txBody>
            <a:bodyPr wrap="none" rtlCol="0">
              <a:spAutoFit/>
            </a:bodyPr>
            <a:lstStyle/>
            <a:p>
              <a:pPr algn="ctr"/>
              <a:r>
                <a:rPr lang="en-GB" sz="700">
                  <a:solidFill>
                    <a:schemeClr val="tx1"/>
                  </a:solidFill>
                </a:rPr>
                <a:t>Multiple clouds</a:t>
              </a:r>
            </a:p>
          </p:txBody>
        </p:sp>
        <p:grpSp>
          <p:nvGrpSpPr>
            <p:cNvPr id="58" name="Group 315">
              <a:extLst>
                <a:ext uri="{FF2B5EF4-FFF2-40B4-BE49-F238E27FC236}">
                  <a16:creationId xmlns:a16="http://schemas.microsoft.com/office/drawing/2014/main" id="{59D5EE77-19EE-421D-ADE4-F96063CCDE1F}"/>
                </a:ext>
              </a:extLst>
            </p:cNvPr>
            <p:cNvGrpSpPr>
              <a:grpSpLocks noChangeAspect="1"/>
            </p:cNvGrpSpPr>
            <p:nvPr/>
          </p:nvGrpSpPr>
          <p:grpSpPr bwMode="auto">
            <a:xfrm>
              <a:off x="2958434" y="4871422"/>
              <a:ext cx="544830" cy="544830"/>
              <a:chOff x="1614" y="2777"/>
              <a:chExt cx="312" cy="312"/>
            </a:xfrm>
          </p:grpSpPr>
          <p:sp>
            <p:nvSpPr>
              <p:cNvPr id="82" name="Line 316">
                <a:extLst>
                  <a:ext uri="{FF2B5EF4-FFF2-40B4-BE49-F238E27FC236}">
                    <a16:creationId xmlns:a16="http://schemas.microsoft.com/office/drawing/2014/main" id="{437028C0-1AB7-410F-9CFE-F43E3E1D3DAF}"/>
                  </a:ext>
                </a:extLst>
              </p:cNvPr>
              <p:cNvSpPr>
                <a:spLocks noChangeShapeType="1"/>
              </p:cNvSpPr>
              <p:nvPr/>
            </p:nvSpPr>
            <p:spPr bwMode="auto">
              <a:xfrm flipH="1" flipV="1">
                <a:off x="1668" y="2831"/>
                <a:ext cx="205" cy="205"/>
              </a:xfrm>
              <a:prstGeom prst="line">
                <a:avLst/>
              </a:prstGeom>
              <a:noFill/>
              <a:ln w="7938" cap="flat">
                <a:solidFill>
                  <a:srgbClr val="50E6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83" name="Line 317">
                <a:extLst>
                  <a:ext uri="{FF2B5EF4-FFF2-40B4-BE49-F238E27FC236}">
                    <a16:creationId xmlns:a16="http://schemas.microsoft.com/office/drawing/2014/main" id="{FB1E7A30-20E8-419A-9D89-A6E0825D5D74}"/>
                  </a:ext>
                </a:extLst>
              </p:cNvPr>
              <p:cNvSpPr>
                <a:spLocks noChangeShapeType="1"/>
              </p:cNvSpPr>
              <p:nvPr/>
            </p:nvSpPr>
            <p:spPr bwMode="auto">
              <a:xfrm flipV="1">
                <a:off x="1771" y="2792"/>
                <a:ext cx="0" cy="282"/>
              </a:xfrm>
              <a:prstGeom prst="line">
                <a:avLst/>
              </a:prstGeom>
              <a:noFill/>
              <a:ln w="7938" cap="flat">
                <a:solidFill>
                  <a:srgbClr val="50E6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84" name="Line 318">
                <a:extLst>
                  <a:ext uri="{FF2B5EF4-FFF2-40B4-BE49-F238E27FC236}">
                    <a16:creationId xmlns:a16="http://schemas.microsoft.com/office/drawing/2014/main" id="{0FDC58AB-3167-46DD-B4DE-6F852454CCFE}"/>
                  </a:ext>
                </a:extLst>
              </p:cNvPr>
              <p:cNvSpPr>
                <a:spLocks noChangeShapeType="1"/>
              </p:cNvSpPr>
              <p:nvPr/>
            </p:nvSpPr>
            <p:spPr bwMode="auto">
              <a:xfrm flipH="1">
                <a:off x="1668" y="2831"/>
                <a:ext cx="205" cy="205"/>
              </a:xfrm>
              <a:prstGeom prst="line">
                <a:avLst/>
              </a:prstGeom>
              <a:noFill/>
              <a:ln w="7938" cap="flat">
                <a:solidFill>
                  <a:srgbClr val="50E6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85" name="Oval 319">
                <a:extLst>
                  <a:ext uri="{FF2B5EF4-FFF2-40B4-BE49-F238E27FC236}">
                    <a16:creationId xmlns:a16="http://schemas.microsoft.com/office/drawing/2014/main" id="{AD36365D-C4B9-4A68-B1B7-EDBAE0D00072}"/>
                  </a:ext>
                </a:extLst>
              </p:cNvPr>
              <p:cNvSpPr>
                <a:spLocks noChangeArrowheads="1"/>
              </p:cNvSpPr>
              <p:nvPr/>
            </p:nvSpPr>
            <p:spPr bwMode="auto">
              <a:xfrm>
                <a:off x="1858" y="3021"/>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86" name="Oval 320">
                <a:extLst>
                  <a:ext uri="{FF2B5EF4-FFF2-40B4-BE49-F238E27FC236}">
                    <a16:creationId xmlns:a16="http://schemas.microsoft.com/office/drawing/2014/main" id="{F51226F7-C396-40D2-9891-D37D70216F8F}"/>
                  </a:ext>
                </a:extLst>
              </p:cNvPr>
              <p:cNvSpPr>
                <a:spLocks noChangeArrowheads="1"/>
              </p:cNvSpPr>
              <p:nvPr/>
            </p:nvSpPr>
            <p:spPr bwMode="auto">
              <a:xfrm>
                <a:off x="1653" y="3021"/>
                <a:ext cx="29" cy="2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87" name="Oval 321">
                <a:extLst>
                  <a:ext uri="{FF2B5EF4-FFF2-40B4-BE49-F238E27FC236}">
                    <a16:creationId xmlns:a16="http://schemas.microsoft.com/office/drawing/2014/main" id="{DA9B8DC5-2971-4F97-8825-8EAC0C3E5A54}"/>
                  </a:ext>
                </a:extLst>
              </p:cNvPr>
              <p:cNvSpPr>
                <a:spLocks noChangeArrowheads="1"/>
              </p:cNvSpPr>
              <p:nvPr/>
            </p:nvSpPr>
            <p:spPr bwMode="auto">
              <a:xfrm>
                <a:off x="1653" y="2816"/>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88" name="Oval 322">
                <a:extLst>
                  <a:ext uri="{FF2B5EF4-FFF2-40B4-BE49-F238E27FC236}">
                    <a16:creationId xmlns:a16="http://schemas.microsoft.com/office/drawing/2014/main" id="{79C64F21-E2A2-443C-B3B6-F3921EA472E6}"/>
                  </a:ext>
                </a:extLst>
              </p:cNvPr>
              <p:cNvSpPr>
                <a:spLocks noChangeArrowheads="1"/>
              </p:cNvSpPr>
              <p:nvPr/>
            </p:nvSpPr>
            <p:spPr bwMode="auto">
              <a:xfrm>
                <a:off x="1858" y="2816"/>
                <a:ext cx="29" cy="2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89" name="Line 323">
                <a:extLst>
                  <a:ext uri="{FF2B5EF4-FFF2-40B4-BE49-F238E27FC236}">
                    <a16:creationId xmlns:a16="http://schemas.microsoft.com/office/drawing/2014/main" id="{323DBD41-B3AC-41B7-AEAA-475EC197AB27}"/>
                  </a:ext>
                </a:extLst>
              </p:cNvPr>
              <p:cNvSpPr>
                <a:spLocks noChangeShapeType="1"/>
              </p:cNvSpPr>
              <p:nvPr/>
            </p:nvSpPr>
            <p:spPr bwMode="auto">
              <a:xfrm>
                <a:off x="1629" y="2933"/>
                <a:ext cx="282" cy="0"/>
              </a:xfrm>
              <a:prstGeom prst="line">
                <a:avLst/>
              </a:prstGeom>
              <a:noFill/>
              <a:ln w="7938" cap="flat">
                <a:solidFill>
                  <a:srgbClr val="50E6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90" name="Oval 324">
                <a:extLst>
                  <a:ext uri="{FF2B5EF4-FFF2-40B4-BE49-F238E27FC236}">
                    <a16:creationId xmlns:a16="http://schemas.microsoft.com/office/drawing/2014/main" id="{0F1261F5-EEAE-4641-9AFB-E802F0BC77D6}"/>
                  </a:ext>
                </a:extLst>
              </p:cNvPr>
              <p:cNvSpPr>
                <a:spLocks noChangeArrowheads="1"/>
              </p:cNvSpPr>
              <p:nvPr/>
            </p:nvSpPr>
            <p:spPr bwMode="auto">
              <a:xfrm>
                <a:off x="1897" y="2919"/>
                <a:ext cx="29" cy="29"/>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91" name="Oval 325">
                <a:extLst>
                  <a:ext uri="{FF2B5EF4-FFF2-40B4-BE49-F238E27FC236}">
                    <a16:creationId xmlns:a16="http://schemas.microsoft.com/office/drawing/2014/main" id="{2E8242B4-47AB-48A0-B9B1-949B2BA90903}"/>
                  </a:ext>
                </a:extLst>
              </p:cNvPr>
              <p:cNvSpPr>
                <a:spLocks noChangeArrowheads="1"/>
              </p:cNvSpPr>
              <p:nvPr/>
            </p:nvSpPr>
            <p:spPr bwMode="auto">
              <a:xfrm>
                <a:off x="1614" y="2919"/>
                <a:ext cx="29" cy="29"/>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92" name="Oval 326">
                <a:extLst>
                  <a:ext uri="{FF2B5EF4-FFF2-40B4-BE49-F238E27FC236}">
                    <a16:creationId xmlns:a16="http://schemas.microsoft.com/office/drawing/2014/main" id="{16320FC9-B023-4CB2-9A23-9025588061C3}"/>
                  </a:ext>
                </a:extLst>
              </p:cNvPr>
              <p:cNvSpPr>
                <a:spLocks noChangeArrowheads="1"/>
              </p:cNvSpPr>
              <p:nvPr/>
            </p:nvSpPr>
            <p:spPr bwMode="auto">
              <a:xfrm>
                <a:off x="1755" y="2777"/>
                <a:ext cx="30" cy="29"/>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93" name="Oval 327">
                <a:extLst>
                  <a:ext uri="{FF2B5EF4-FFF2-40B4-BE49-F238E27FC236}">
                    <a16:creationId xmlns:a16="http://schemas.microsoft.com/office/drawing/2014/main" id="{50EE0325-51E5-4F8C-916E-58950F323C09}"/>
                  </a:ext>
                </a:extLst>
              </p:cNvPr>
              <p:cNvSpPr>
                <a:spLocks noChangeArrowheads="1"/>
              </p:cNvSpPr>
              <p:nvPr/>
            </p:nvSpPr>
            <p:spPr bwMode="auto">
              <a:xfrm>
                <a:off x="1755" y="3060"/>
                <a:ext cx="30" cy="29"/>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94" name="Oval 328">
                <a:extLst>
                  <a:ext uri="{FF2B5EF4-FFF2-40B4-BE49-F238E27FC236}">
                    <a16:creationId xmlns:a16="http://schemas.microsoft.com/office/drawing/2014/main" id="{6EE7A252-AD5E-4856-98DB-A9960211EB83}"/>
                  </a:ext>
                </a:extLst>
              </p:cNvPr>
              <p:cNvSpPr>
                <a:spLocks noChangeArrowheads="1"/>
              </p:cNvSpPr>
              <p:nvPr/>
            </p:nvSpPr>
            <p:spPr bwMode="auto">
              <a:xfrm>
                <a:off x="1741" y="2904"/>
                <a:ext cx="58" cy="58"/>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grpSp>
        <p:grpSp>
          <p:nvGrpSpPr>
            <p:cNvPr id="59" name="Group 105">
              <a:extLst>
                <a:ext uri="{FF2B5EF4-FFF2-40B4-BE49-F238E27FC236}">
                  <a16:creationId xmlns:a16="http://schemas.microsoft.com/office/drawing/2014/main" id="{D74ACF1F-B493-4320-B4AE-11656D66B20C}"/>
                </a:ext>
              </a:extLst>
            </p:cNvPr>
            <p:cNvGrpSpPr>
              <a:grpSpLocks noChangeAspect="1"/>
            </p:cNvGrpSpPr>
            <p:nvPr/>
          </p:nvGrpSpPr>
          <p:grpSpPr bwMode="auto">
            <a:xfrm>
              <a:off x="5824726" y="4871422"/>
              <a:ext cx="544830" cy="544830"/>
              <a:chOff x="2208" y="2781"/>
              <a:chExt cx="312" cy="312"/>
            </a:xfrm>
          </p:grpSpPr>
          <p:sp>
            <p:nvSpPr>
              <p:cNvPr id="64" name="AutoShape 104">
                <a:extLst>
                  <a:ext uri="{FF2B5EF4-FFF2-40B4-BE49-F238E27FC236}">
                    <a16:creationId xmlns:a16="http://schemas.microsoft.com/office/drawing/2014/main" id="{8A2C7C2D-7AB8-4F1C-8D1F-0A6B97971B23}"/>
                  </a:ext>
                </a:extLst>
              </p:cNvPr>
              <p:cNvSpPr>
                <a:spLocks noChangeAspect="1" noChangeArrowheads="1" noTextEdit="1"/>
              </p:cNvSpPr>
              <p:nvPr/>
            </p:nvSpPr>
            <p:spPr bwMode="auto">
              <a:xfrm>
                <a:off x="2208" y="2781"/>
                <a:ext cx="31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65" name="Rectangle 106">
                <a:extLst>
                  <a:ext uri="{FF2B5EF4-FFF2-40B4-BE49-F238E27FC236}">
                    <a16:creationId xmlns:a16="http://schemas.microsoft.com/office/drawing/2014/main" id="{AE0DAA1A-14E3-4707-AEDF-D4C163D90BD6}"/>
                  </a:ext>
                </a:extLst>
              </p:cNvPr>
              <p:cNvSpPr>
                <a:spLocks noChangeArrowheads="1"/>
              </p:cNvSpPr>
              <p:nvPr/>
            </p:nvSpPr>
            <p:spPr bwMode="auto">
              <a:xfrm>
                <a:off x="2208" y="2781"/>
                <a:ext cx="312" cy="3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66" name="Rectangle 107">
                <a:extLst>
                  <a:ext uri="{FF2B5EF4-FFF2-40B4-BE49-F238E27FC236}">
                    <a16:creationId xmlns:a16="http://schemas.microsoft.com/office/drawing/2014/main" id="{44AE7BB1-7DD8-43DD-9A86-EE8D8E824113}"/>
                  </a:ext>
                </a:extLst>
              </p:cNvPr>
              <p:cNvSpPr>
                <a:spLocks noChangeArrowheads="1"/>
              </p:cNvSpPr>
              <p:nvPr/>
            </p:nvSpPr>
            <p:spPr bwMode="auto">
              <a:xfrm>
                <a:off x="2208" y="2791"/>
                <a:ext cx="312" cy="58"/>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67" name="Rectangle 108">
                <a:extLst>
                  <a:ext uri="{FF2B5EF4-FFF2-40B4-BE49-F238E27FC236}">
                    <a16:creationId xmlns:a16="http://schemas.microsoft.com/office/drawing/2014/main" id="{6E8583B2-0C93-4E75-8FFA-C87F1DC38359}"/>
                  </a:ext>
                </a:extLst>
              </p:cNvPr>
              <p:cNvSpPr>
                <a:spLocks noChangeArrowheads="1"/>
              </p:cNvSpPr>
              <p:nvPr/>
            </p:nvSpPr>
            <p:spPr bwMode="auto">
              <a:xfrm>
                <a:off x="2208" y="2869"/>
                <a:ext cx="312" cy="58"/>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68" name="Rectangle 109">
                <a:extLst>
                  <a:ext uri="{FF2B5EF4-FFF2-40B4-BE49-F238E27FC236}">
                    <a16:creationId xmlns:a16="http://schemas.microsoft.com/office/drawing/2014/main" id="{B384013D-A7FB-47C5-A687-BD3B914366FE}"/>
                  </a:ext>
                </a:extLst>
              </p:cNvPr>
              <p:cNvSpPr>
                <a:spLocks noChangeArrowheads="1"/>
              </p:cNvSpPr>
              <p:nvPr/>
            </p:nvSpPr>
            <p:spPr bwMode="auto">
              <a:xfrm>
                <a:off x="2208" y="2947"/>
                <a:ext cx="312" cy="58"/>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69" name="Rectangle 110">
                <a:extLst>
                  <a:ext uri="{FF2B5EF4-FFF2-40B4-BE49-F238E27FC236}">
                    <a16:creationId xmlns:a16="http://schemas.microsoft.com/office/drawing/2014/main" id="{8DAF727B-411F-43FB-875C-11A3D08E4871}"/>
                  </a:ext>
                </a:extLst>
              </p:cNvPr>
              <p:cNvSpPr>
                <a:spLocks noChangeArrowheads="1"/>
              </p:cNvSpPr>
              <p:nvPr/>
            </p:nvSpPr>
            <p:spPr bwMode="auto">
              <a:xfrm>
                <a:off x="2208" y="3025"/>
                <a:ext cx="312" cy="58"/>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70" name="Oval 111">
                <a:extLst>
                  <a:ext uri="{FF2B5EF4-FFF2-40B4-BE49-F238E27FC236}">
                    <a16:creationId xmlns:a16="http://schemas.microsoft.com/office/drawing/2014/main" id="{D9F5E44C-DF7B-4FB3-A7CF-EEB97C426684}"/>
                  </a:ext>
                </a:extLst>
              </p:cNvPr>
              <p:cNvSpPr>
                <a:spLocks noChangeArrowheads="1"/>
              </p:cNvSpPr>
              <p:nvPr/>
            </p:nvSpPr>
            <p:spPr bwMode="auto">
              <a:xfrm>
                <a:off x="2227" y="3040"/>
                <a:ext cx="30" cy="2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71" name="Oval 112">
                <a:extLst>
                  <a:ext uri="{FF2B5EF4-FFF2-40B4-BE49-F238E27FC236}">
                    <a16:creationId xmlns:a16="http://schemas.microsoft.com/office/drawing/2014/main" id="{721E0DA9-C94B-43DF-864C-6DCEEC39F97D}"/>
                  </a:ext>
                </a:extLst>
              </p:cNvPr>
              <p:cNvSpPr>
                <a:spLocks noChangeArrowheads="1"/>
              </p:cNvSpPr>
              <p:nvPr/>
            </p:nvSpPr>
            <p:spPr bwMode="auto">
              <a:xfrm>
                <a:off x="2271" y="3040"/>
                <a:ext cx="30" cy="2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72" name="Oval 113">
                <a:extLst>
                  <a:ext uri="{FF2B5EF4-FFF2-40B4-BE49-F238E27FC236}">
                    <a16:creationId xmlns:a16="http://schemas.microsoft.com/office/drawing/2014/main" id="{2BC7F297-5A02-4CD2-AF5C-7900A0F31636}"/>
                  </a:ext>
                </a:extLst>
              </p:cNvPr>
              <p:cNvSpPr>
                <a:spLocks noChangeArrowheads="1"/>
              </p:cNvSpPr>
              <p:nvPr/>
            </p:nvSpPr>
            <p:spPr bwMode="auto">
              <a:xfrm>
                <a:off x="2315" y="3040"/>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73" name="Oval 114">
                <a:extLst>
                  <a:ext uri="{FF2B5EF4-FFF2-40B4-BE49-F238E27FC236}">
                    <a16:creationId xmlns:a16="http://schemas.microsoft.com/office/drawing/2014/main" id="{99DB5CE3-408A-4494-A711-12657BE1E182}"/>
                  </a:ext>
                </a:extLst>
              </p:cNvPr>
              <p:cNvSpPr>
                <a:spLocks noChangeArrowheads="1"/>
              </p:cNvSpPr>
              <p:nvPr/>
            </p:nvSpPr>
            <p:spPr bwMode="auto">
              <a:xfrm>
                <a:off x="2227" y="2961"/>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74" name="Oval 115">
                <a:extLst>
                  <a:ext uri="{FF2B5EF4-FFF2-40B4-BE49-F238E27FC236}">
                    <a16:creationId xmlns:a16="http://schemas.microsoft.com/office/drawing/2014/main" id="{FBA0B3DF-5D74-456C-B5AD-4CE108587736}"/>
                  </a:ext>
                </a:extLst>
              </p:cNvPr>
              <p:cNvSpPr>
                <a:spLocks noChangeArrowheads="1"/>
              </p:cNvSpPr>
              <p:nvPr/>
            </p:nvSpPr>
            <p:spPr bwMode="auto">
              <a:xfrm>
                <a:off x="2271" y="2961"/>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75" name="Oval 116">
                <a:extLst>
                  <a:ext uri="{FF2B5EF4-FFF2-40B4-BE49-F238E27FC236}">
                    <a16:creationId xmlns:a16="http://schemas.microsoft.com/office/drawing/2014/main" id="{9FE0B6CC-1E97-4EC5-8D59-6C3B84CEE2B7}"/>
                  </a:ext>
                </a:extLst>
              </p:cNvPr>
              <p:cNvSpPr>
                <a:spLocks noChangeArrowheads="1"/>
              </p:cNvSpPr>
              <p:nvPr/>
            </p:nvSpPr>
            <p:spPr bwMode="auto">
              <a:xfrm>
                <a:off x="2315" y="2961"/>
                <a:ext cx="29" cy="3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76" name="Oval 117">
                <a:extLst>
                  <a:ext uri="{FF2B5EF4-FFF2-40B4-BE49-F238E27FC236}">
                    <a16:creationId xmlns:a16="http://schemas.microsoft.com/office/drawing/2014/main" id="{299D23C3-670D-43B8-9CBC-793FF7E91B78}"/>
                  </a:ext>
                </a:extLst>
              </p:cNvPr>
              <p:cNvSpPr>
                <a:spLocks noChangeArrowheads="1"/>
              </p:cNvSpPr>
              <p:nvPr/>
            </p:nvSpPr>
            <p:spPr bwMode="auto">
              <a:xfrm>
                <a:off x="2227" y="2883"/>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77" name="Oval 118">
                <a:extLst>
                  <a:ext uri="{FF2B5EF4-FFF2-40B4-BE49-F238E27FC236}">
                    <a16:creationId xmlns:a16="http://schemas.microsoft.com/office/drawing/2014/main" id="{E67222EB-BBBA-42F1-B8BB-DCFC26BB7827}"/>
                  </a:ext>
                </a:extLst>
              </p:cNvPr>
              <p:cNvSpPr>
                <a:spLocks noChangeArrowheads="1"/>
              </p:cNvSpPr>
              <p:nvPr/>
            </p:nvSpPr>
            <p:spPr bwMode="auto">
              <a:xfrm>
                <a:off x="2271" y="2883"/>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78" name="Oval 119">
                <a:extLst>
                  <a:ext uri="{FF2B5EF4-FFF2-40B4-BE49-F238E27FC236}">
                    <a16:creationId xmlns:a16="http://schemas.microsoft.com/office/drawing/2014/main" id="{E6F34076-F171-4EEF-A6D3-0B1ABF9674E5}"/>
                  </a:ext>
                </a:extLst>
              </p:cNvPr>
              <p:cNvSpPr>
                <a:spLocks noChangeArrowheads="1"/>
              </p:cNvSpPr>
              <p:nvPr/>
            </p:nvSpPr>
            <p:spPr bwMode="auto">
              <a:xfrm>
                <a:off x="2315" y="2883"/>
                <a:ext cx="29" cy="3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79" name="Oval 120">
                <a:extLst>
                  <a:ext uri="{FF2B5EF4-FFF2-40B4-BE49-F238E27FC236}">
                    <a16:creationId xmlns:a16="http://schemas.microsoft.com/office/drawing/2014/main" id="{E4C41B54-7E2A-4C29-BCD5-75BAFC4C4468}"/>
                  </a:ext>
                </a:extLst>
              </p:cNvPr>
              <p:cNvSpPr>
                <a:spLocks noChangeArrowheads="1"/>
              </p:cNvSpPr>
              <p:nvPr/>
            </p:nvSpPr>
            <p:spPr bwMode="auto">
              <a:xfrm>
                <a:off x="2227" y="2805"/>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80" name="Oval 121">
                <a:extLst>
                  <a:ext uri="{FF2B5EF4-FFF2-40B4-BE49-F238E27FC236}">
                    <a16:creationId xmlns:a16="http://schemas.microsoft.com/office/drawing/2014/main" id="{38C93C92-2EA7-4E74-8774-290EEB029EAE}"/>
                  </a:ext>
                </a:extLst>
              </p:cNvPr>
              <p:cNvSpPr>
                <a:spLocks noChangeArrowheads="1"/>
              </p:cNvSpPr>
              <p:nvPr/>
            </p:nvSpPr>
            <p:spPr bwMode="auto">
              <a:xfrm>
                <a:off x="2271" y="2805"/>
                <a:ext cx="30" cy="3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81" name="Oval 122">
                <a:extLst>
                  <a:ext uri="{FF2B5EF4-FFF2-40B4-BE49-F238E27FC236}">
                    <a16:creationId xmlns:a16="http://schemas.microsoft.com/office/drawing/2014/main" id="{DF70595E-D4F6-4CAF-8045-53FFAF07E856}"/>
                  </a:ext>
                </a:extLst>
              </p:cNvPr>
              <p:cNvSpPr>
                <a:spLocks noChangeArrowheads="1"/>
              </p:cNvSpPr>
              <p:nvPr/>
            </p:nvSpPr>
            <p:spPr bwMode="auto">
              <a:xfrm>
                <a:off x="2315" y="2805"/>
                <a:ext cx="29" cy="3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grpSp>
        <p:grpSp>
          <p:nvGrpSpPr>
            <p:cNvPr id="60" name="Group 59">
              <a:extLst>
                <a:ext uri="{FF2B5EF4-FFF2-40B4-BE49-F238E27FC236}">
                  <a16:creationId xmlns:a16="http://schemas.microsoft.com/office/drawing/2014/main" id="{8ECACB73-E996-433A-B0B9-6CD87BE03011}"/>
                </a:ext>
              </a:extLst>
            </p:cNvPr>
            <p:cNvGrpSpPr/>
            <p:nvPr/>
          </p:nvGrpSpPr>
          <p:grpSpPr>
            <a:xfrm>
              <a:off x="8346143" y="4866391"/>
              <a:ext cx="1223728" cy="554892"/>
              <a:chOff x="5514571" y="2482351"/>
              <a:chExt cx="1223728" cy="554892"/>
            </a:xfrm>
          </p:grpSpPr>
          <p:sp>
            <p:nvSpPr>
              <p:cNvPr id="61" name="Freeform 74">
                <a:extLst>
                  <a:ext uri="{FF2B5EF4-FFF2-40B4-BE49-F238E27FC236}">
                    <a16:creationId xmlns:a16="http://schemas.microsoft.com/office/drawing/2014/main" id="{4DE74DCB-D797-4C30-8709-615C63C5273F}"/>
                  </a:ext>
                </a:extLst>
              </p:cNvPr>
              <p:cNvSpPr>
                <a:spLocks/>
              </p:cNvSpPr>
              <p:nvPr/>
            </p:nvSpPr>
            <p:spPr bwMode="auto">
              <a:xfrm>
                <a:off x="6219365" y="2482351"/>
                <a:ext cx="518934" cy="318714"/>
              </a:xfrm>
              <a:custGeom>
                <a:avLst/>
                <a:gdLst>
                  <a:gd name="T0" fmla="*/ 985 w 1109"/>
                  <a:gd name="T1" fmla="*/ 426 h 682"/>
                  <a:gd name="T2" fmla="*/ 982 w 1109"/>
                  <a:gd name="T3" fmla="*/ 426 h 682"/>
                  <a:gd name="T4" fmla="*/ 999 w 1109"/>
                  <a:gd name="T5" fmla="*/ 341 h 682"/>
                  <a:gd name="T6" fmla="*/ 777 w 1109"/>
                  <a:gd name="T7" fmla="*/ 113 h 682"/>
                  <a:gd name="T8" fmla="*/ 703 w 1109"/>
                  <a:gd name="T9" fmla="*/ 127 h 682"/>
                  <a:gd name="T10" fmla="*/ 444 w 1109"/>
                  <a:gd name="T11" fmla="*/ 0 h 682"/>
                  <a:gd name="T12" fmla="*/ 111 w 1109"/>
                  <a:gd name="T13" fmla="*/ 341 h 682"/>
                  <a:gd name="T14" fmla="*/ 122 w 1109"/>
                  <a:gd name="T15" fmla="*/ 426 h 682"/>
                  <a:gd name="T16" fmla="*/ 0 w 1109"/>
                  <a:gd name="T17" fmla="*/ 554 h 682"/>
                  <a:gd name="T18" fmla="*/ 125 w 1109"/>
                  <a:gd name="T19" fmla="*/ 682 h 682"/>
                  <a:gd name="T20" fmla="*/ 985 w 1109"/>
                  <a:gd name="T21" fmla="*/ 682 h 682"/>
                  <a:gd name="T22" fmla="*/ 1109 w 1109"/>
                  <a:gd name="T23" fmla="*/ 554 h 682"/>
                  <a:gd name="T24" fmla="*/ 985 w 1109"/>
                  <a:gd name="T25" fmla="*/ 426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9" h="682">
                    <a:moveTo>
                      <a:pt x="985" y="426"/>
                    </a:moveTo>
                    <a:cubicBezTo>
                      <a:pt x="982" y="426"/>
                      <a:pt x="982" y="426"/>
                      <a:pt x="982" y="426"/>
                    </a:cubicBezTo>
                    <a:cubicBezTo>
                      <a:pt x="993" y="400"/>
                      <a:pt x="999" y="371"/>
                      <a:pt x="999" y="341"/>
                    </a:cubicBezTo>
                    <a:cubicBezTo>
                      <a:pt x="999" y="215"/>
                      <a:pt x="899" y="113"/>
                      <a:pt x="777" y="113"/>
                    </a:cubicBezTo>
                    <a:cubicBezTo>
                      <a:pt x="751" y="113"/>
                      <a:pt x="726" y="118"/>
                      <a:pt x="703" y="127"/>
                    </a:cubicBezTo>
                    <a:cubicBezTo>
                      <a:pt x="642" y="49"/>
                      <a:pt x="548" y="0"/>
                      <a:pt x="444" y="0"/>
                    </a:cubicBezTo>
                    <a:cubicBezTo>
                      <a:pt x="260" y="0"/>
                      <a:pt x="111" y="152"/>
                      <a:pt x="111" y="341"/>
                    </a:cubicBezTo>
                    <a:cubicBezTo>
                      <a:pt x="111" y="370"/>
                      <a:pt x="115" y="399"/>
                      <a:pt x="122" y="426"/>
                    </a:cubicBezTo>
                    <a:cubicBezTo>
                      <a:pt x="54" y="428"/>
                      <a:pt x="0" y="484"/>
                      <a:pt x="0" y="554"/>
                    </a:cubicBezTo>
                    <a:cubicBezTo>
                      <a:pt x="0" y="625"/>
                      <a:pt x="56" y="682"/>
                      <a:pt x="125" y="682"/>
                    </a:cubicBezTo>
                    <a:cubicBezTo>
                      <a:pt x="985" y="682"/>
                      <a:pt x="985" y="682"/>
                      <a:pt x="985" y="682"/>
                    </a:cubicBezTo>
                    <a:cubicBezTo>
                      <a:pt x="1054" y="682"/>
                      <a:pt x="1109" y="625"/>
                      <a:pt x="1109" y="554"/>
                    </a:cubicBezTo>
                    <a:cubicBezTo>
                      <a:pt x="1109" y="483"/>
                      <a:pt x="1054" y="426"/>
                      <a:pt x="985" y="42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z="800"/>
              </a:p>
            </p:txBody>
          </p:sp>
          <p:sp>
            <p:nvSpPr>
              <p:cNvPr id="62" name="Freeform 74">
                <a:extLst>
                  <a:ext uri="{FF2B5EF4-FFF2-40B4-BE49-F238E27FC236}">
                    <a16:creationId xmlns:a16="http://schemas.microsoft.com/office/drawing/2014/main" id="{FFC74B7A-3809-4798-8369-6B62566DD02A}"/>
                  </a:ext>
                </a:extLst>
              </p:cNvPr>
              <p:cNvSpPr>
                <a:spLocks/>
              </p:cNvSpPr>
              <p:nvPr/>
            </p:nvSpPr>
            <p:spPr bwMode="auto">
              <a:xfrm>
                <a:off x="5514571" y="2482351"/>
                <a:ext cx="518934" cy="318714"/>
              </a:xfrm>
              <a:custGeom>
                <a:avLst/>
                <a:gdLst>
                  <a:gd name="T0" fmla="*/ 985 w 1109"/>
                  <a:gd name="T1" fmla="*/ 426 h 682"/>
                  <a:gd name="T2" fmla="*/ 982 w 1109"/>
                  <a:gd name="T3" fmla="*/ 426 h 682"/>
                  <a:gd name="T4" fmla="*/ 999 w 1109"/>
                  <a:gd name="T5" fmla="*/ 341 h 682"/>
                  <a:gd name="T6" fmla="*/ 777 w 1109"/>
                  <a:gd name="T7" fmla="*/ 113 h 682"/>
                  <a:gd name="T8" fmla="*/ 703 w 1109"/>
                  <a:gd name="T9" fmla="*/ 127 h 682"/>
                  <a:gd name="T10" fmla="*/ 444 w 1109"/>
                  <a:gd name="T11" fmla="*/ 0 h 682"/>
                  <a:gd name="T12" fmla="*/ 111 w 1109"/>
                  <a:gd name="T13" fmla="*/ 341 h 682"/>
                  <a:gd name="T14" fmla="*/ 122 w 1109"/>
                  <a:gd name="T15" fmla="*/ 426 h 682"/>
                  <a:gd name="T16" fmla="*/ 0 w 1109"/>
                  <a:gd name="T17" fmla="*/ 554 h 682"/>
                  <a:gd name="T18" fmla="*/ 125 w 1109"/>
                  <a:gd name="T19" fmla="*/ 682 h 682"/>
                  <a:gd name="T20" fmla="*/ 985 w 1109"/>
                  <a:gd name="T21" fmla="*/ 682 h 682"/>
                  <a:gd name="T22" fmla="*/ 1109 w 1109"/>
                  <a:gd name="T23" fmla="*/ 554 h 682"/>
                  <a:gd name="T24" fmla="*/ 985 w 1109"/>
                  <a:gd name="T25" fmla="*/ 426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9" h="682">
                    <a:moveTo>
                      <a:pt x="985" y="426"/>
                    </a:moveTo>
                    <a:cubicBezTo>
                      <a:pt x="982" y="426"/>
                      <a:pt x="982" y="426"/>
                      <a:pt x="982" y="426"/>
                    </a:cubicBezTo>
                    <a:cubicBezTo>
                      <a:pt x="993" y="400"/>
                      <a:pt x="999" y="371"/>
                      <a:pt x="999" y="341"/>
                    </a:cubicBezTo>
                    <a:cubicBezTo>
                      <a:pt x="999" y="215"/>
                      <a:pt x="899" y="113"/>
                      <a:pt x="777" y="113"/>
                    </a:cubicBezTo>
                    <a:cubicBezTo>
                      <a:pt x="751" y="113"/>
                      <a:pt x="726" y="118"/>
                      <a:pt x="703" y="127"/>
                    </a:cubicBezTo>
                    <a:cubicBezTo>
                      <a:pt x="642" y="49"/>
                      <a:pt x="548" y="0"/>
                      <a:pt x="444" y="0"/>
                    </a:cubicBezTo>
                    <a:cubicBezTo>
                      <a:pt x="260" y="0"/>
                      <a:pt x="111" y="152"/>
                      <a:pt x="111" y="341"/>
                    </a:cubicBezTo>
                    <a:cubicBezTo>
                      <a:pt x="111" y="370"/>
                      <a:pt x="115" y="399"/>
                      <a:pt x="122" y="426"/>
                    </a:cubicBezTo>
                    <a:cubicBezTo>
                      <a:pt x="54" y="428"/>
                      <a:pt x="0" y="484"/>
                      <a:pt x="0" y="554"/>
                    </a:cubicBezTo>
                    <a:cubicBezTo>
                      <a:pt x="0" y="625"/>
                      <a:pt x="56" y="682"/>
                      <a:pt x="125" y="682"/>
                    </a:cubicBezTo>
                    <a:cubicBezTo>
                      <a:pt x="985" y="682"/>
                      <a:pt x="985" y="682"/>
                      <a:pt x="985" y="682"/>
                    </a:cubicBezTo>
                    <a:cubicBezTo>
                      <a:pt x="1054" y="682"/>
                      <a:pt x="1109" y="625"/>
                      <a:pt x="1109" y="554"/>
                    </a:cubicBezTo>
                    <a:cubicBezTo>
                      <a:pt x="1109" y="483"/>
                      <a:pt x="1054" y="426"/>
                      <a:pt x="985" y="42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z="800"/>
              </a:p>
            </p:txBody>
          </p:sp>
          <p:sp>
            <p:nvSpPr>
              <p:cNvPr id="63" name="Freeform 74">
                <a:extLst>
                  <a:ext uri="{FF2B5EF4-FFF2-40B4-BE49-F238E27FC236}">
                    <a16:creationId xmlns:a16="http://schemas.microsoft.com/office/drawing/2014/main" id="{51365B3C-F128-4297-9427-7A03B50D930A}"/>
                  </a:ext>
                </a:extLst>
              </p:cNvPr>
              <p:cNvSpPr>
                <a:spLocks/>
              </p:cNvSpPr>
              <p:nvPr/>
            </p:nvSpPr>
            <p:spPr bwMode="auto">
              <a:xfrm>
                <a:off x="5717554" y="2572380"/>
                <a:ext cx="756892" cy="464863"/>
              </a:xfrm>
              <a:custGeom>
                <a:avLst/>
                <a:gdLst>
                  <a:gd name="T0" fmla="*/ 985 w 1109"/>
                  <a:gd name="T1" fmla="*/ 426 h 682"/>
                  <a:gd name="T2" fmla="*/ 982 w 1109"/>
                  <a:gd name="T3" fmla="*/ 426 h 682"/>
                  <a:gd name="T4" fmla="*/ 999 w 1109"/>
                  <a:gd name="T5" fmla="*/ 341 h 682"/>
                  <a:gd name="T6" fmla="*/ 777 w 1109"/>
                  <a:gd name="T7" fmla="*/ 113 h 682"/>
                  <a:gd name="T8" fmla="*/ 703 w 1109"/>
                  <a:gd name="T9" fmla="*/ 127 h 682"/>
                  <a:gd name="T10" fmla="*/ 444 w 1109"/>
                  <a:gd name="T11" fmla="*/ 0 h 682"/>
                  <a:gd name="T12" fmla="*/ 111 w 1109"/>
                  <a:gd name="T13" fmla="*/ 341 h 682"/>
                  <a:gd name="T14" fmla="*/ 122 w 1109"/>
                  <a:gd name="T15" fmla="*/ 426 h 682"/>
                  <a:gd name="T16" fmla="*/ 0 w 1109"/>
                  <a:gd name="T17" fmla="*/ 554 h 682"/>
                  <a:gd name="T18" fmla="*/ 125 w 1109"/>
                  <a:gd name="T19" fmla="*/ 682 h 682"/>
                  <a:gd name="T20" fmla="*/ 985 w 1109"/>
                  <a:gd name="T21" fmla="*/ 682 h 682"/>
                  <a:gd name="T22" fmla="*/ 1109 w 1109"/>
                  <a:gd name="T23" fmla="*/ 554 h 682"/>
                  <a:gd name="T24" fmla="*/ 985 w 1109"/>
                  <a:gd name="T25" fmla="*/ 426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9" h="682">
                    <a:moveTo>
                      <a:pt x="985" y="426"/>
                    </a:moveTo>
                    <a:cubicBezTo>
                      <a:pt x="982" y="426"/>
                      <a:pt x="982" y="426"/>
                      <a:pt x="982" y="426"/>
                    </a:cubicBezTo>
                    <a:cubicBezTo>
                      <a:pt x="993" y="400"/>
                      <a:pt x="999" y="371"/>
                      <a:pt x="999" y="341"/>
                    </a:cubicBezTo>
                    <a:cubicBezTo>
                      <a:pt x="999" y="215"/>
                      <a:pt x="899" y="113"/>
                      <a:pt x="777" y="113"/>
                    </a:cubicBezTo>
                    <a:cubicBezTo>
                      <a:pt x="751" y="113"/>
                      <a:pt x="726" y="118"/>
                      <a:pt x="703" y="127"/>
                    </a:cubicBezTo>
                    <a:cubicBezTo>
                      <a:pt x="642" y="49"/>
                      <a:pt x="548" y="0"/>
                      <a:pt x="444" y="0"/>
                    </a:cubicBezTo>
                    <a:cubicBezTo>
                      <a:pt x="260" y="0"/>
                      <a:pt x="111" y="152"/>
                      <a:pt x="111" y="341"/>
                    </a:cubicBezTo>
                    <a:cubicBezTo>
                      <a:pt x="111" y="370"/>
                      <a:pt x="115" y="399"/>
                      <a:pt x="122" y="426"/>
                    </a:cubicBezTo>
                    <a:cubicBezTo>
                      <a:pt x="54" y="428"/>
                      <a:pt x="0" y="484"/>
                      <a:pt x="0" y="554"/>
                    </a:cubicBezTo>
                    <a:cubicBezTo>
                      <a:pt x="0" y="625"/>
                      <a:pt x="56" y="682"/>
                      <a:pt x="125" y="682"/>
                    </a:cubicBezTo>
                    <a:cubicBezTo>
                      <a:pt x="985" y="682"/>
                      <a:pt x="985" y="682"/>
                      <a:pt x="985" y="682"/>
                    </a:cubicBezTo>
                    <a:cubicBezTo>
                      <a:pt x="1054" y="682"/>
                      <a:pt x="1109" y="625"/>
                      <a:pt x="1109" y="554"/>
                    </a:cubicBezTo>
                    <a:cubicBezTo>
                      <a:pt x="1109" y="483"/>
                      <a:pt x="1054" y="426"/>
                      <a:pt x="985" y="426"/>
                    </a:cubicBez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grpSp>
      </p:grpSp>
    </p:spTree>
    <p:extLst>
      <p:ext uri="{BB962C8B-B14F-4D97-AF65-F5344CB8AC3E}">
        <p14:creationId xmlns:p14="http://schemas.microsoft.com/office/powerpoint/2010/main" val="33480279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73492-D151-5548-BF9A-9A1584C2D477}"/>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D7880FC-163A-6D46-B79B-C3E6C519777F}"/>
              </a:ext>
            </a:extLst>
          </p:cNvPr>
          <p:cNvSpPr>
            <a:spLocks noGrp="1"/>
          </p:cNvSpPr>
          <p:nvPr>
            <p:ph type="body" sz="quarter" idx="11"/>
          </p:nvPr>
        </p:nvSpPr>
        <p:spPr/>
        <p:txBody>
          <a:bodyPr/>
          <a:lstStyle/>
          <a:p>
            <a:pPr>
              <a:spcAft>
                <a:spcPts val="2400"/>
              </a:spcAft>
            </a:pPr>
            <a:r>
              <a:rPr lang="en-GB" sz="2000" dirty="0"/>
              <a:t>What is data governance and why do we need it?</a:t>
            </a:r>
          </a:p>
          <a:p>
            <a:pPr>
              <a:spcAft>
                <a:spcPts val="2400"/>
              </a:spcAft>
            </a:pPr>
            <a:r>
              <a:rPr lang="en-GB" sz="2000" dirty="0"/>
              <a:t>Requirements for governing data in a modern enterprise</a:t>
            </a:r>
          </a:p>
          <a:p>
            <a:pPr>
              <a:spcAft>
                <a:spcPts val="2400"/>
              </a:spcAft>
            </a:pPr>
            <a:r>
              <a:rPr lang="en-GB" sz="2000" dirty="0"/>
              <a:t>A data governance framework</a:t>
            </a:r>
          </a:p>
          <a:p>
            <a:pPr>
              <a:spcAft>
                <a:spcPts val="2400"/>
              </a:spcAft>
            </a:pPr>
            <a:r>
              <a:rPr lang="en-GB" sz="2000" b="1" dirty="0"/>
              <a:t>Managing master data</a:t>
            </a:r>
          </a:p>
          <a:p>
            <a:pPr>
              <a:spcAft>
                <a:spcPts val="2400"/>
              </a:spcAft>
            </a:pPr>
            <a:r>
              <a:rPr lang="en-GB" sz="2000" dirty="0"/>
              <a:t>Technology needed for end-to-end data governance</a:t>
            </a:r>
          </a:p>
        </p:txBody>
      </p:sp>
    </p:spTree>
    <p:extLst>
      <p:ext uri="{BB962C8B-B14F-4D97-AF65-F5344CB8AC3E}">
        <p14:creationId xmlns:p14="http://schemas.microsoft.com/office/powerpoint/2010/main" val="4255117926"/>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AutoShape 2">
            <a:extLst>
              <a:ext uri="{FF2B5EF4-FFF2-40B4-BE49-F238E27FC236}">
                <a16:creationId xmlns:a16="http://schemas.microsoft.com/office/drawing/2014/main" id="{27CBAF0C-87CE-694E-82E6-79AEE433CA21}"/>
              </a:ext>
            </a:extLst>
          </p:cNvPr>
          <p:cNvSpPr>
            <a:spLocks noChangeArrowheads="1"/>
          </p:cNvSpPr>
          <p:nvPr/>
        </p:nvSpPr>
        <p:spPr bwMode="auto">
          <a:xfrm>
            <a:off x="6631709" y="2680374"/>
            <a:ext cx="1687560" cy="3346438"/>
          </a:xfrm>
          <a:prstGeom prst="rect">
            <a:avLst/>
          </a:prstGeom>
          <a:solidFill>
            <a:schemeClr val="bg1"/>
          </a:solidFill>
          <a:ln w="9525" cap="flat" cmpd="sng" algn="ctr">
            <a:noFill/>
            <a:prstDash val="solid"/>
            <a:round/>
            <a:headEnd type="none" w="med" len="med"/>
            <a:tailEnd type="none" w="med" len="med"/>
          </a:ln>
          <a:effectLst>
            <a:outerShdw blurRad="190500" algn="ctr" rotWithShape="0">
              <a:schemeClr val="accent1">
                <a:alpha val="70000"/>
              </a:schemeClr>
            </a:outerShdw>
          </a:effectLst>
        </p:spPr>
        <p:txBody>
          <a:bodyPr vert="horz" wrap="square" lIns="91440" tIns="91440" rIns="91440" bIns="45720" numCol="1" rtlCol="0" anchor="t" anchorCtr="0" compatLnSpc="1">
            <a:prstTxWarp prst="textNoShape">
              <a:avLst/>
            </a:prstTxWarp>
          </a:bodyPr>
          <a:lstStyle/>
          <a:p>
            <a:pPr algn="ctr" defTabSz="457189"/>
            <a:endParaRPr lang="en-US">
              <a:latin typeface="+mj-lt"/>
            </a:endParaRPr>
          </a:p>
        </p:txBody>
      </p:sp>
      <p:sp>
        <p:nvSpPr>
          <p:cNvPr id="28675" name="AutoShape 2"/>
          <p:cNvSpPr>
            <a:spLocks noChangeArrowheads="1"/>
          </p:cNvSpPr>
          <p:nvPr/>
        </p:nvSpPr>
        <p:spPr bwMode="auto">
          <a:xfrm>
            <a:off x="1758818" y="2683895"/>
            <a:ext cx="1104336" cy="3342917"/>
          </a:xfrm>
          <a:prstGeom prst="rect">
            <a:avLst/>
          </a:prstGeom>
          <a:solidFill>
            <a:schemeClr val="bg1"/>
          </a:solidFill>
          <a:ln w="9525" cap="flat" cmpd="sng" algn="ctr">
            <a:noFill/>
            <a:prstDash val="solid"/>
            <a:round/>
            <a:headEnd type="none" w="med" len="med"/>
            <a:tailEnd type="none" w="med" len="med"/>
          </a:ln>
          <a:effectLst>
            <a:outerShdw blurRad="190500" algn="ctr" rotWithShape="0">
              <a:schemeClr val="accent1">
                <a:alpha val="70000"/>
              </a:schemeClr>
            </a:outerShdw>
          </a:effectLst>
        </p:spPr>
        <p:txBody>
          <a:bodyPr vert="horz" wrap="square" lIns="91440" tIns="91440" rIns="91440" bIns="45720" numCol="1" rtlCol="0" anchor="t" anchorCtr="0" compatLnSpc="1">
            <a:prstTxWarp prst="textNoShape">
              <a:avLst/>
            </a:prstTxWarp>
          </a:bodyPr>
          <a:lstStyle/>
          <a:p>
            <a:pPr algn="ctr" defTabSz="457189"/>
            <a:endParaRPr lang="en-US">
              <a:latin typeface="+mj-lt"/>
            </a:endParaRPr>
          </a:p>
        </p:txBody>
      </p:sp>
      <p:sp>
        <p:nvSpPr>
          <p:cNvPr id="28676" name="Rectangle 4"/>
          <p:cNvSpPr>
            <a:spLocks noGrp="1" noChangeArrowheads="1"/>
          </p:cNvSpPr>
          <p:nvPr>
            <p:ph type="title" idx="4294967295"/>
          </p:nvPr>
        </p:nvSpPr>
        <p:spPr>
          <a:xfrm>
            <a:off x="346229" y="529181"/>
            <a:ext cx="11029950" cy="987425"/>
          </a:xfrm>
        </p:spPr>
        <p:txBody>
          <a:bodyPr anchor="ctr"/>
          <a:lstStyle/>
          <a:p>
            <a:r>
              <a:rPr lang="en-GB" dirty="0">
                <a:solidFill>
                  <a:schemeClr val="tx1"/>
                </a:solidFill>
              </a:rPr>
              <a:t>The requirement is for integrated commonly defined master data held in central master data stores</a:t>
            </a:r>
          </a:p>
        </p:txBody>
      </p:sp>
      <p:sp>
        <p:nvSpPr>
          <p:cNvPr id="28690" name="Text Box 28"/>
          <p:cNvSpPr txBox="1">
            <a:spLocks noChangeArrowheads="1"/>
          </p:cNvSpPr>
          <p:nvPr/>
        </p:nvSpPr>
        <p:spPr bwMode="auto">
          <a:xfrm>
            <a:off x="597821" y="3577113"/>
            <a:ext cx="1050969" cy="1292662"/>
          </a:xfrm>
          <a:prstGeom prst="rect">
            <a:avLst/>
          </a:prstGeom>
          <a:noFill/>
          <a:ln w="9525">
            <a:noFill/>
            <a:miter lim="800000"/>
            <a:headEnd/>
            <a:tailEnd/>
          </a:ln>
        </p:spPr>
        <p:txBody>
          <a:bodyPr wrap="square" lIns="0" tIns="0" rIns="0" bIns="0">
            <a:spAutoFit/>
          </a:bodyPr>
          <a:lstStyle/>
          <a:p>
            <a:r>
              <a:rPr lang="en-GB" sz="1400"/>
              <a:t>Operational</a:t>
            </a:r>
          </a:p>
          <a:p>
            <a:r>
              <a:rPr lang="en-GB" sz="1400"/>
              <a:t>transaction processing systems</a:t>
            </a:r>
          </a:p>
          <a:p>
            <a:r>
              <a:rPr lang="en-GB" sz="1400"/>
              <a:t>(subsets of master data)</a:t>
            </a:r>
          </a:p>
        </p:txBody>
      </p:sp>
      <p:sp>
        <p:nvSpPr>
          <p:cNvPr id="28692" name="Text Box 42"/>
          <p:cNvSpPr txBox="1">
            <a:spLocks noChangeArrowheads="1"/>
          </p:cNvSpPr>
          <p:nvPr/>
        </p:nvSpPr>
        <p:spPr bwMode="auto">
          <a:xfrm>
            <a:off x="6185486" y="2025233"/>
            <a:ext cx="2558714" cy="584775"/>
          </a:xfrm>
          <a:prstGeom prst="rect">
            <a:avLst/>
          </a:prstGeom>
          <a:noFill/>
          <a:ln w="9525">
            <a:noFill/>
            <a:miter lim="800000"/>
            <a:headEnd/>
            <a:tailEnd/>
          </a:ln>
        </p:spPr>
        <p:txBody>
          <a:bodyPr wrap="none">
            <a:spAutoFit/>
          </a:bodyPr>
          <a:lstStyle/>
          <a:p>
            <a:pPr algn="ctr"/>
            <a:r>
              <a:rPr lang="en-GB" sz="1600"/>
              <a:t>Centralized multi-domain</a:t>
            </a:r>
          </a:p>
          <a:p>
            <a:pPr algn="ctr"/>
            <a:r>
              <a:rPr lang="en-GB" sz="1600"/>
              <a:t>Master Data Management</a:t>
            </a:r>
          </a:p>
        </p:txBody>
      </p:sp>
      <p:sp>
        <p:nvSpPr>
          <p:cNvPr id="28693" name="Text Box 43"/>
          <p:cNvSpPr txBox="1">
            <a:spLocks noChangeArrowheads="1"/>
          </p:cNvSpPr>
          <p:nvPr/>
        </p:nvSpPr>
        <p:spPr bwMode="auto">
          <a:xfrm>
            <a:off x="8584606" y="3546920"/>
            <a:ext cx="1501503" cy="430887"/>
          </a:xfrm>
          <a:prstGeom prst="rect">
            <a:avLst/>
          </a:prstGeom>
          <a:noFill/>
          <a:ln w="9525">
            <a:noFill/>
            <a:miter lim="800000"/>
            <a:headEnd/>
            <a:tailEnd/>
          </a:ln>
        </p:spPr>
        <p:txBody>
          <a:bodyPr wrap="square" lIns="0" tIns="0" rIns="0" bIns="0">
            <a:spAutoFit/>
          </a:bodyPr>
          <a:lstStyle>
            <a:defPPr>
              <a:defRPr lang="en-US"/>
            </a:defPPr>
            <a:lvl1pPr>
              <a:defRPr sz="1400"/>
            </a:lvl1pPr>
          </a:lstStyle>
          <a:p>
            <a:r>
              <a:rPr lang="en-GB"/>
              <a:t>Common master data definitions</a:t>
            </a:r>
          </a:p>
        </p:txBody>
      </p:sp>
      <p:sp>
        <p:nvSpPr>
          <p:cNvPr id="3" name="Rectangle 26">
            <a:extLst>
              <a:ext uri="{FF2B5EF4-FFF2-40B4-BE49-F238E27FC236}">
                <a16:creationId xmlns:a16="http://schemas.microsoft.com/office/drawing/2014/main" id="{FBF10962-A150-40DF-A82E-4772DCFCACF7}"/>
              </a:ext>
            </a:extLst>
          </p:cNvPr>
          <p:cNvSpPr>
            <a:spLocks noChangeArrowheads="1"/>
          </p:cNvSpPr>
          <p:nvPr/>
        </p:nvSpPr>
        <p:spPr bwMode="auto">
          <a:xfrm>
            <a:off x="3456889" y="4401180"/>
            <a:ext cx="1923683" cy="640175"/>
          </a:xfrm>
          <a:prstGeom prst="rect">
            <a:avLst/>
          </a:prstGeom>
          <a:solidFill>
            <a:schemeClr val="bg2"/>
          </a:solidFill>
          <a:ln w="9525" cap="flat" cmpd="sng" algn="ctr">
            <a:noFill/>
            <a:prstDash val="solid"/>
            <a:round/>
            <a:headEnd type="none" w="med" len="med"/>
            <a:tailEnd type="none" w="med" len="med"/>
          </a:ln>
          <a:effectLst/>
        </p:spPr>
        <p:txBody>
          <a:bodyPr vert="horz" wrap="square" lIns="548640" tIns="73152" rIns="91440" bIns="73152" numCol="1" rtlCol="0" anchor="ctr" anchorCtr="0" compatLnSpc="1">
            <a:prstTxWarp prst="textNoShape">
              <a:avLst/>
            </a:prstTxWarp>
            <a:spAutoFit/>
          </a:bodyPr>
          <a:lstStyle/>
          <a:p>
            <a:pPr algn="ctr"/>
            <a:r>
              <a:rPr lang="en-GB" sz="1600"/>
              <a:t>Master data</a:t>
            </a:r>
            <a:br>
              <a:rPr lang="en-GB" sz="1600"/>
            </a:br>
            <a:r>
              <a:rPr lang="en-GB" sz="1600"/>
              <a:t>integration</a:t>
            </a:r>
          </a:p>
        </p:txBody>
      </p:sp>
      <p:sp>
        <p:nvSpPr>
          <p:cNvPr id="4" name="Text Box 27">
            <a:extLst>
              <a:ext uri="{FF2B5EF4-FFF2-40B4-BE49-F238E27FC236}">
                <a16:creationId xmlns:a16="http://schemas.microsoft.com/office/drawing/2014/main" id="{9E4924E5-FD03-4E3C-BFF5-B2ED78014C6D}"/>
              </a:ext>
            </a:extLst>
          </p:cNvPr>
          <p:cNvSpPr txBox="1">
            <a:spLocks noChangeArrowheads="1"/>
          </p:cNvSpPr>
          <p:nvPr/>
        </p:nvSpPr>
        <p:spPr bwMode="auto">
          <a:xfrm>
            <a:off x="3456889" y="5182932"/>
            <a:ext cx="1923683" cy="954107"/>
          </a:xfrm>
          <a:prstGeom prst="rect">
            <a:avLst/>
          </a:prstGeom>
          <a:noFill/>
          <a:ln w="9525">
            <a:noFill/>
            <a:miter lim="800000"/>
            <a:headEnd/>
            <a:tailEnd/>
          </a:ln>
        </p:spPr>
        <p:txBody>
          <a:bodyPr wrap="square" lIns="0" rIns="0" anchor="ctr" anchorCtr="0">
            <a:spAutoFit/>
          </a:bodyPr>
          <a:lstStyle/>
          <a:p>
            <a:pPr algn="ctr"/>
            <a:r>
              <a:rPr lang="en-GB" sz="1400"/>
              <a:t>Capture, standardise, clean, de-duplicate, prepare comparison data, match, integrate</a:t>
            </a:r>
          </a:p>
        </p:txBody>
      </p:sp>
      <p:sp>
        <p:nvSpPr>
          <p:cNvPr id="5" name="Freeform 184">
            <a:extLst>
              <a:ext uri="{FF2B5EF4-FFF2-40B4-BE49-F238E27FC236}">
                <a16:creationId xmlns:a16="http://schemas.microsoft.com/office/drawing/2014/main" id="{D7478637-BEBD-48E8-97A6-2F318D67D612}"/>
              </a:ext>
            </a:extLst>
          </p:cNvPr>
          <p:cNvSpPr/>
          <p:nvPr/>
        </p:nvSpPr>
        <p:spPr bwMode="auto">
          <a:xfrm>
            <a:off x="3581282" y="4513209"/>
            <a:ext cx="402398" cy="401088"/>
          </a:xfrm>
          <a:custGeom>
            <a:avLst/>
            <a:gdLst>
              <a:gd name="connsiteX0" fmla="*/ 3231086 w 4158080"/>
              <a:gd name="connsiteY0" fmla="*/ 3012228 h 4144545"/>
              <a:gd name="connsiteX1" fmla="*/ 3231086 w 4158080"/>
              <a:gd name="connsiteY1" fmla="*/ 3475725 h 4144545"/>
              <a:gd name="connsiteX2" fmla="*/ 3694583 w 4158080"/>
              <a:gd name="connsiteY2" fmla="*/ 3475725 h 4144545"/>
              <a:gd name="connsiteX3" fmla="*/ 3694583 w 4158080"/>
              <a:gd name="connsiteY3" fmla="*/ 3012228 h 4144545"/>
              <a:gd name="connsiteX4" fmla="*/ 2425129 w 4158080"/>
              <a:gd name="connsiteY4" fmla="*/ 3012228 h 4144545"/>
              <a:gd name="connsiteX5" fmla="*/ 2425129 w 4158080"/>
              <a:gd name="connsiteY5" fmla="*/ 3475725 h 4144545"/>
              <a:gd name="connsiteX6" fmla="*/ 2888626 w 4158080"/>
              <a:gd name="connsiteY6" fmla="*/ 3475725 h 4144545"/>
              <a:gd name="connsiteX7" fmla="*/ 2888626 w 4158080"/>
              <a:gd name="connsiteY7" fmla="*/ 3012228 h 4144545"/>
              <a:gd name="connsiteX8" fmla="*/ 1619172 w 4158080"/>
              <a:gd name="connsiteY8" fmla="*/ 3012228 h 4144545"/>
              <a:gd name="connsiteX9" fmla="*/ 1619172 w 4158080"/>
              <a:gd name="connsiteY9" fmla="*/ 3475725 h 4144545"/>
              <a:gd name="connsiteX10" fmla="*/ 2082669 w 4158080"/>
              <a:gd name="connsiteY10" fmla="*/ 3475725 h 4144545"/>
              <a:gd name="connsiteX11" fmla="*/ 2082669 w 4158080"/>
              <a:gd name="connsiteY11" fmla="*/ 3012228 h 4144545"/>
              <a:gd name="connsiteX12" fmla="*/ 1 w 4158080"/>
              <a:gd name="connsiteY12" fmla="*/ 300015 h 4144545"/>
              <a:gd name="connsiteX13" fmla="*/ 1 w 4158080"/>
              <a:gd name="connsiteY13" fmla="*/ 348372 h 4144545"/>
              <a:gd name="connsiteX14" fmla="*/ 1 w 4158080"/>
              <a:gd name="connsiteY14" fmla="*/ 377378 h 4144545"/>
              <a:gd name="connsiteX15" fmla="*/ 0 w 4158080"/>
              <a:gd name="connsiteY15" fmla="*/ 377381 h 4144545"/>
              <a:gd name="connsiteX16" fmla="*/ 1 w 4158080"/>
              <a:gd name="connsiteY16" fmla="*/ 300015 h 4144545"/>
              <a:gd name="connsiteX17" fmla="*/ 925155 w 4158080"/>
              <a:gd name="connsiteY17" fmla="*/ 136141 h 4144545"/>
              <a:gd name="connsiteX18" fmla="*/ 286574 w 4158080"/>
              <a:gd name="connsiteY18" fmla="*/ 323563 h 4144545"/>
              <a:gd name="connsiteX19" fmla="*/ 925155 w 4158080"/>
              <a:gd name="connsiteY19" fmla="*/ 510984 h 4144545"/>
              <a:gd name="connsiteX20" fmla="*/ 1563737 w 4158080"/>
              <a:gd name="connsiteY20" fmla="*/ 323563 h 4144545"/>
              <a:gd name="connsiteX21" fmla="*/ 925155 w 4158080"/>
              <a:gd name="connsiteY21" fmla="*/ 136141 h 4144545"/>
              <a:gd name="connsiteX22" fmla="*/ 925154 w 4158080"/>
              <a:gd name="connsiteY22" fmla="*/ 0 h 4144545"/>
              <a:gd name="connsiteX23" fmla="*/ 1845533 w 4158080"/>
              <a:gd name="connsiteY23" fmla="*/ 338796 h 4144545"/>
              <a:gd name="connsiteX24" fmla="*/ 1848895 w 4158080"/>
              <a:gd name="connsiteY24" fmla="*/ 365965 h 4144545"/>
              <a:gd name="connsiteX25" fmla="*/ 1850308 w 4158080"/>
              <a:gd name="connsiteY25" fmla="*/ 365965 h 4144545"/>
              <a:gd name="connsiteX26" fmla="*/ 1850308 w 4158080"/>
              <a:gd name="connsiteY26" fmla="*/ 377381 h 4144545"/>
              <a:gd name="connsiteX27" fmla="*/ 1850309 w 4158080"/>
              <a:gd name="connsiteY27" fmla="*/ 2420253 h 4144545"/>
              <a:gd name="connsiteX28" fmla="*/ 3004195 w 4158080"/>
              <a:gd name="connsiteY28" fmla="*/ 1412231 h 4144545"/>
              <a:gd name="connsiteX29" fmla="*/ 3004195 w 4158080"/>
              <a:gd name="connsiteY29" fmla="*/ 2420252 h 4144545"/>
              <a:gd name="connsiteX30" fmla="*/ 4158080 w 4158080"/>
              <a:gd name="connsiteY30" fmla="*/ 1412231 h 4144545"/>
              <a:gd name="connsiteX31" fmla="*/ 4158079 w 4158080"/>
              <a:gd name="connsiteY31" fmla="*/ 4144544 h 4144545"/>
              <a:gd name="connsiteX32" fmla="*/ 1 w 4158080"/>
              <a:gd name="connsiteY32" fmla="*/ 4144545 h 4144545"/>
              <a:gd name="connsiteX33" fmla="*/ 1 w 4158080"/>
              <a:gd name="connsiteY33" fmla="*/ 377385 h 4144545"/>
              <a:gd name="connsiteX34" fmla="*/ 1 w 4158080"/>
              <a:gd name="connsiteY34" fmla="*/ 377378 h 4144545"/>
              <a:gd name="connsiteX35" fmla="*/ 4778 w 4158080"/>
              <a:gd name="connsiteY35" fmla="*/ 338796 h 4144545"/>
              <a:gd name="connsiteX36" fmla="*/ 925154 w 4158080"/>
              <a:gd name="connsiteY36" fmla="*/ 0 h 414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158080" h="4144545">
                <a:moveTo>
                  <a:pt x="3231086" y="3012228"/>
                </a:moveTo>
                <a:lnTo>
                  <a:pt x="3231086" y="3475725"/>
                </a:lnTo>
                <a:lnTo>
                  <a:pt x="3694583" y="3475725"/>
                </a:lnTo>
                <a:lnTo>
                  <a:pt x="3694583" y="3012228"/>
                </a:lnTo>
                <a:close/>
                <a:moveTo>
                  <a:pt x="2425129" y="3012228"/>
                </a:moveTo>
                <a:lnTo>
                  <a:pt x="2425129" y="3475725"/>
                </a:lnTo>
                <a:lnTo>
                  <a:pt x="2888626" y="3475725"/>
                </a:lnTo>
                <a:lnTo>
                  <a:pt x="2888626" y="3012228"/>
                </a:lnTo>
                <a:close/>
                <a:moveTo>
                  <a:pt x="1619172" y="3012228"/>
                </a:moveTo>
                <a:lnTo>
                  <a:pt x="1619172" y="3475725"/>
                </a:lnTo>
                <a:lnTo>
                  <a:pt x="2082669" y="3475725"/>
                </a:lnTo>
                <a:lnTo>
                  <a:pt x="2082669" y="3012228"/>
                </a:lnTo>
                <a:close/>
                <a:moveTo>
                  <a:pt x="1" y="300015"/>
                </a:moveTo>
                <a:lnTo>
                  <a:pt x="1" y="348372"/>
                </a:lnTo>
                <a:lnTo>
                  <a:pt x="1" y="377378"/>
                </a:lnTo>
                <a:cubicBezTo>
                  <a:pt x="1" y="377379"/>
                  <a:pt x="0" y="377380"/>
                  <a:pt x="0" y="377381"/>
                </a:cubicBezTo>
                <a:cubicBezTo>
                  <a:pt x="0" y="377382"/>
                  <a:pt x="0" y="308611"/>
                  <a:pt x="1" y="300015"/>
                </a:cubicBezTo>
                <a:close/>
                <a:moveTo>
                  <a:pt x="925155" y="136141"/>
                </a:moveTo>
                <a:cubicBezTo>
                  <a:pt x="572477" y="136141"/>
                  <a:pt x="286574" y="220052"/>
                  <a:pt x="286574" y="323563"/>
                </a:cubicBezTo>
                <a:cubicBezTo>
                  <a:pt x="286574" y="427073"/>
                  <a:pt x="572477" y="510984"/>
                  <a:pt x="925155" y="510984"/>
                </a:cubicBezTo>
                <a:cubicBezTo>
                  <a:pt x="1277834" y="510984"/>
                  <a:pt x="1563737" y="427073"/>
                  <a:pt x="1563737" y="323563"/>
                </a:cubicBezTo>
                <a:cubicBezTo>
                  <a:pt x="1563737" y="220052"/>
                  <a:pt x="1277834" y="136141"/>
                  <a:pt x="925155" y="136141"/>
                </a:cubicBezTo>
                <a:close/>
                <a:moveTo>
                  <a:pt x="925154" y="0"/>
                </a:moveTo>
                <a:cubicBezTo>
                  <a:pt x="1404168" y="0"/>
                  <a:pt x="1798155" y="148500"/>
                  <a:pt x="1845533" y="338796"/>
                </a:cubicBezTo>
                <a:lnTo>
                  <a:pt x="1848895" y="365965"/>
                </a:lnTo>
                <a:lnTo>
                  <a:pt x="1850308" y="365965"/>
                </a:lnTo>
                <a:lnTo>
                  <a:pt x="1850308" y="377381"/>
                </a:lnTo>
                <a:cubicBezTo>
                  <a:pt x="1850308" y="719762"/>
                  <a:pt x="1850309" y="2051836"/>
                  <a:pt x="1850309" y="2420253"/>
                </a:cubicBezTo>
                <a:lnTo>
                  <a:pt x="3004195" y="1412231"/>
                </a:lnTo>
                <a:lnTo>
                  <a:pt x="3004195" y="2420252"/>
                </a:lnTo>
                <a:lnTo>
                  <a:pt x="4158080" y="1412231"/>
                </a:lnTo>
                <a:cubicBezTo>
                  <a:pt x="4158080" y="2323002"/>
                  <a:pt x="4158079" y="3233773"/>
                  <a:pt x="4158079" y="4144544"/>
                </a:cubicBezTo>
                <a:lnTo>
                  <a:pt x="1" y="4144545"/>
                </a:lnTo>
                <a:lnTo>
                  <a:pt x="1" y="377385"/>
                </a:lnTo>
                <a:lnTo>
                  <a:pt x="1" y="377378"/>
                </a:lnTo>
                <a:lnTo>
                  <a:pt x="4778" y="338796"/>
                </a:lnTo>
                <a:cubicBezTo>
                  <a:pt x="52154" y="148500"/>
                  <a:pt x="446140" y="0"/>
                  <a:pt x="925154"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b="1">
              <a:solidFill>
                <a:schemeClr val="tx1"/>
              </a:solidFill>
              <a:latin typeface="+mj-lt"/>
              <a:ea typeface="Segoe UI" pitchFamily="34" charset="0"/>
              <a:cs typeface="Segoe UI" pitchFamily="34" charset="0"/>
            </a:endParaRPr>
          </a:p>
        </p:txBody>
      </p:sp>
      <p:grpSp>
        <p:nvGrpSpPr>
          <p:cNvPr id="41" name="Group 40">
            <a:extLst>
              <a:ext uri="{FF2B5EF4-FFF2-40B4-BE49-F238E27FC236}">
                <a16:creationId xmlns:a16="http://schemas.microsoft.com/office/drawing/2014/main" id="{AF351124-92AE-4830-ACAA-D07A0189156E}"/>
              </a:ext>
            </a:extLst>
          </p:cNvPr>
          <p:cNvGrpSpPr/>
          <p:nvPr/>
        </p:nvGrpSpPr>
        <p:grpSpPr>
          <a:xfrm>
            <a:off x="2036915" y="2804472"/>
            <a:ext cx="580618" cy="645899"/>
            <a:chOff x="10658401" y="2258318"/>
            <a:chExt cx="580618" cy="645899"/>
          </a:xfrm>
          <a:solidFill>
            <a:schemeClr val="bg2">
              <a:lumMod val="90000"/>
            </a:schemeClr>
          </a:solidFill>
        </p:grpSpPr>
        <p:grpSp>
          <p:nvGrpSpPr>
            <p:cNvPr id="42" name="Graphic 168">
              <a:extLst>
                <a:ext uri="{FF2B5EF4-FFF2-40B4-BE49-F238E27FC236}">
                  <a16:creationId xmlns:a16="http://schemas.microsoft.com/office/drawing/2014/main" id="{C1BA5D31-B6F5-4A5A-BD28-42BDAD20DDAA}"/>
                </a:ext>
              </a:extLst>
            </p:cNvPr>
            <p:cNvGrpSpPr/>
            <p:nvPr/>
          </p:nvGrpSpPr>
          <p:grpSpPr>
            <a:xfrm>
              <a:off x="10658401" y="2258318"/>
              <a:ext cx="434322" cy="519193"/>
              <a:chOff x="10658401" y="2258318"/>
              <a:chExt cx="434322" cy="519193"/>
            </a:xfrm>
            <a:grpFill/>
          </p:grpSpPr>
          <p:sp>
            <p:nvSpPr>
              <p:cNvPr id="45" name="Freeform: Shape 44">
                <a:extLst>
                  <a:ext uri="{FF2B5EF4-FFF2-40B4-BE49-F238E27FC236}">
                    <a16:creationId xmlns:a16="http://schemas.microsoft.com/office/drawing/2014/main" id="{9B08B8BE-8FBE-46C3-8E03-FD52A8067DA7}"/>
                  </a:ext>
                </a:extLst>
              </p:cNvPr>
              <p:cNvSpPr/>
              <p:nvPr/>
            </p:nvSpPr>
            <p:spPr>
              <a:xfrm>
                <a:off x="10659165" y="2258318"/>
                <a:ext cx="433558" cy="519193"/>
              </a:xfrm>
              <a:custGeom>
                <a:avLst/>
                <a:gdLst>
                  <a:gd name="connsiteX0" fmla="*/ 0 w 433558"/>
                  <a:gd name="connsiteY0" fmla="*/ 49350 h 519193"/>
                  <a:gd name="connsiteX1" fmla="*/ 38199 w 433558"/>
                  <a:gd name="connsiteY1" fmla="*/ 6186 h 519193"/>
                  <a:gd name="connsiteX2" fmla="*/ 50804 w 433558"/>
                  <a:gd name="connsiteY2" fmla="*/ 74 h 519193"/>
                  <a:gd name="connsiteX3" fmla="*/ 406433 w 433558"/>
                  <a:gd name="connsiteY3" fmla="*/ 74 h 519193"/>
                  <a:gd name="connsiteX4" fmla="*/ 433485 w 433558"/>
                  <a:gd name="connsiteY4" fmla="*/ 23298 h 519193"/>
                  <a:gd name="connsiteX5" fmla="*/ 433554 w 433558"/>
                  <a:gd name="connsiteY5" fmla="*/ 25667 h 519193"/>
                  <a:gd name="connsiteX6" fmla="*/ 433554 w 433558"/>
                  <a:gd name="connsiteY6" fmla="*/ 469535 h 519193"/>
                  <a:gd name="connsiteX7" fmla="*/ 427442 w 433558"/>
                  <a:gd name="connsiteY7" fmla="*/ 482904 h 519193"/>
                  <a:gd name="connsiteX8" fmla="*/ 389244 w 433558"/>
                  <a:gd name="connsiteY8" fmla="*/ 519193 h 519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558" h="519193">
                    <a:moveTo>
                      <a:pt x="0" y="49350"/>
                    </a:moveTo>
                    <a:lnTo>
                      <a:pt x="38199" y="6186"/>
                    </a:lnTo>
                    <a:cubicBezTo>
                      <a:pt x="41426" y="2560"/>
                      <a:pt x="45959" y="362"/>
                      <a:pt x="50804" y="74"/>
                    </a:cubicBezTo>
                    <a:lnTo>
                      <a:pt x="406433" y="74"/>
                    </a:lnTo>
                    <a:cubicBezTo>
                      <a:pt x="420318" y="-983"/>
                      <a:pt x="432427" y="9415"/>
                      <a:pt x="433485" y="23298"/>
                    </a:cubicBezTo>
                    <a:cubicBezTo>
                      <a:pt x="433547" y="24086"/>
                      <a:pt x="433570" y="24877"/>
                      <a:pt x="433554" y="25667"/>
                    </a:cubicBezTo>
                    <a:lnTo>
                      <a:pt x="433554" y="469535"/>
                    </a:lnTo>
                    <a:cubicBezTo>
                      <a:pt x="433470" y="474650"/>
                      <a:pt x="431255" y="479497"/>
                      <a:pt x="427442" y="482904"/>
                    </a:cubicBezTo>
                    <a:lnTo>
                      <a:pt x="389244" y="519193"/>
                    </a:lnTo>
                    <a:close/>
                  </a:path>
                </a:pathLst>
              </a:custGeom>
              <a:grpFill/>
              <a:ln w="3810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7712DA85-FC9B-4375-A562-9833CEC5B635}"/>
                  </a:ext>
                </a:extLst>
              </p:cNvPr>
              <p:cNvSpPr/>
              <p:nvPr/>
            </p:nvSpPr>
            <p:spPr>
              <a:xfrm>
                <a:off x="10659165" y="2258318"/>
                <a:ext cx="433558" cy="519193"/>
              </a:xfrm>
              <a:custGeom>
                <a:avLst/>
                <a:gdLst>
                  <a:gd name="connsiteX0" fmla="*/ 0 w 433558"/>
                  <a:gd name="connsiteY0" fmla="*/ 49350 h 519193"/>
                  <a:gd name="connsiteX1" fmla="*/ 38199 w 433558"/>
                  <a:gd name="connsiteY1" fmla="*/ 6186 h 519193"/>
                  <a:gd name="connsiteX2" fmla="*/ 50804 w 433558"/>
                  <a:gd name="connsiteY2" fmla="*/ 74 h 519193"/>
                  <a:gd name="connsiteX3" fmla="*/ 406433 w 433558"/>
                  <a:gd name="connsiteY3" fmla="*/ 74 h 519193"/>
                  <a:gd name="connsiteX4" fmla="*/ 433485 w 433558"/>
                  <a:gd name="connsiteY4" fmla="*/ 23298 h 519193"/>
                  <a:gd name="connsiteX5" fmla="*/ 433554 w 433558"/>
                  <a:gd name="connsiteY5" fmla="*/ 25667 h 519193"/>
                  <a:gd name="connsiteX6" fmla="*/ 433554 w 433558"/>
                  <a:gd name="connsiteY6" fmla="*/ 469535 h 519193"/>
                  <a:gd name="connsiteX7" fmla="*/ 427442 w 433558"/>
                  <a:gd name="connsiteY7" fmla="*/ 482904 h 519193"/>
                  <a:gd name="connsiteX8" fmla="*/ 389244 w 433558"/>
                  <a:gd name="connsiteY8" fmla="*/ 519193 h 519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558" h="519193">
                    <a:moveTo>
                      <a:pt x="0" y="49350"/>
                    </a:moveTo>
                    <a:lnTo>
                      <a:pt x="38199" y="6186"/>
                    </a:lnTo>
                    <a:cubicBezTo>
                      <a:pt x="41426" y="2560"/>
                      <a:pt x="45959" y="362"/>
                      <a:pt x="50804" y="74"/>
                    </a:cubicBezTo>
                    <a:lnTo>
                      <a:pt x="406433" y="74"/>
                    </a:lnTo>
                    <a:cubicBezTo>
                      <a:pt x="420318" y="-983"/>
                      <a:pt x="432427" y="9415"/>
                      <a:pt x="433485" y="23298"/>
                    </a:cubicBezTo>
                    <a:cubicBezTo>
                      <a:pt x="433547" y="24086"/>
                      <a:pt x="433570" y="24877"/>
                      <a:pt x="433554" y="25667"/>
                    </a:cubicBezTo>
                    <a:lnTo>
                      <a:pt x="433554" y="469535"/>
                    </a:lnTo>
                    <a:cubicBezTo>
                      <a:pt x="433470" y="474650"/>
                      <a:pt x="431255" y="479497"/>
                      <a:pt x="427442" y="482904"/>
                    </a:cubicBezTo>
                    <a:lnTo>
                      <a:pt x="389244" y="519193"/>
                    </a:lnTo>
                    <a:close/>
                  </a:path>
                </a:pathLst>
              </a:custGeom>
              <a:grpFill/>
              <a:ln w="3810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055A2E5A-A18B-46E2-9092-B19B8011EF74}"/>
                  </a:ext>
                </a:extLst>
              </p:cNvPr>
              <p:cNvSpPr/>
              <p:nvPr/>
            </p:nvSpPr>
            <p:spPr>
              <a:xfrm>
                <a:off x="10688959" y="2277457"/>
                <a:ext cx="382750" cy="480954"/>
              </a:xfrm>
              <a:custGeom>
                <a:avLst/>
                <a:gdLst>
                  <a:gd name="connsiteX0" fmla="*/ 0 w 382750"/>
                  <a:gd name="connsiteY0" fmla="*/ 30211 h 480954"/>
                  <a:gd name="connsiteX1" fmla="*/ 22537 w 382750"/>
                  <a:gd name="connsiteY1" fmla="*/ 4236 h 480954"/>
                  <a:gd name="connsiteX2" fmla="*/ 34761 w 382750"/>
                  <a:gd name="connsiteY2" fmla="*/ 34 h 480954"/>
                  <a:gd name="connsiteX3" fmla="*/ 366707 w 382750"/>
                  <a:gd name="connsiteY3" fmla="*/ 34 h 480954"/>
                  <a:gd name="connsiteX4" fmla="*/ 382750 w 382750"/>
                  <a:gd name="connsiteY4" fmla="*/ 16077 h 480954"/>
                  <a:gd name="connsiteX5" fmla="*/ 382750 w 382750"/>
                  <a:gd name="connsiteY5" fmla="*/ 436644 h 480954"/>
                  <a:gd name="connsiteX6" fmla="*/ 377784 w 382750"/>
                  <a:gd name="connsiteY6" fmla="*/ 448486 h 480954"/>
                  <a:gd name="connsiteX7" fmla="*/ 342260 w 382750"/>
                  <a:gd name="connsiteY7" fmla="*/ 480955 h 48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750" h="480954">
                    <a:moveTo>
                      <a:pt x="0" y="30211"/>
                    </a:moveTo>
                    <a:lnTo>
                      <a:pt x="22537" y="4236"/>
                    </a:lnTo>
                    <a:cubicBezTo>
                      <a:pt x="25889" y="1262"/>
                      <a:pt x="30289" y="-251"/>
                      <a:pt x="34761" y="34"/>
                    </a:cubicBezTo>
                    <a:lnTo>
                      <a:pt x="366707" y="34"/>
                    </a:lnTo>
                    <a:cubicBezTo>
                      <a:pt x="375569" y="34"/>
                      <a:pt x="382750" y="7217"/>
                      <a:pt x="382750" y="16077"/>
                    </a:cubicBezTo>
                    <a:lnTo>
                      <a:pt x="382750" y="436644"/>
                    </a:lnTo>
                    <a:cubicBezTo>
                      <a:pt x="382727" y="441094"/>
                      <a:pt x="380943" y="445350"/>
                      <a:pt x="377784" y="448486"/>
                    </a:cubicBezTo>
                    <a:lnTo>
                      <a:pt x="342260" y="480955"/>
                    </a:lnTo>
                  </a:path>
                </a:pathLst>
              </a:custGeom>
              <a:grpFill/>
              <a:ln w="3810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07DF5CC0-5CCD-4A59-AF78-86B894BABADE}"/>
                  </a:ext>
                </a:extLst>
              </p:cNvPr>
              <p:cNvSpPr/>
              <p:nvPr/>
            </p:nvSpPr>
            <p:spPr>
              <a:xfrm>
                <a:off x="10658401" y="2307286"/>
                <a:ext cx="382368" cy="470224"/>
              </a:xfrm>
              <a:custGeom>
                <a:avLst/>
                <a:gdLst>
                  <a:gd name="connsiteX0" fmla="*/ 370527 w 382368"/>
                  <a:gd name="connsiteY0" fmla="*/ 0 h 470224"/>
                  <a:gd name="connsiteX1" fmla="*/ 1910 w 382368"/>
                  <a:gd name="connsiteY1" fmla="*/ 0 h 470224"/>
                  <a:gd name="connsiteX2" fmla="*/ 0 w 382368"/>
                  <a:gd name="connsiteY2" fmla="*/ 0 h 470224"/>
                  <a:gd name="connsiteX3" fmla="*/ 0 w 382368"/>
                  <a:gd name="connsiteY3" fmla="*/ 458383 h 470224"/>
                  <a:gd name="connsiteX4" fmla="*/ 11842 w 382368"/>
                  <a:gd name="connsiteY4" fmla="*/ 470225 h 470224"/>
                  <a:gd name="connsiteX5" fmla="*/ 370527 w 382368"/>
                  <a:gd name="connsiteY5" fmla="*/ 470225 h 470224"/>
                  <a:gd name="connsiteX6" fmla="*/ 382368 w 382368"/>
                  <a:gd name="connsiteY6" fmla="*/ 458383 h 470224"/>
                  <a:gd name="connsiteX7" fmla="*/ 382368 w 382368"/>
                  <a:gd name="connsiteY7" fmla="*/ 11842 h 470224"/>
                  <a:gd name="connsiteX8" fmla="*/ 370527 w 382368"/>
                  <a:gd name="connsiteY8" fmla="*/ 0 h 47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368" h="470224">
                    <a:moveTo>
                      <a:pt x="370527" y="0"/>
                    </a:moveTo>
                    <a:lnTo>
                      <a:pt x="1910" y="0"/>
                    </a:lnTo>
                    <a:lnTo>
                      <a:pt x="0" y="0"/>
                    </a:lnTo>
                    <a:lnTo>
                      <a:pt x="0" y="458383"/>
                    </a:lnTo>
                    <a:cubicBezTo>
                      <a:pt x="0" y="464923"/>
                      <a:pt x="5302" y="470225"/>
                      <a:pt x="11842" y="470225"/>
                    </a:cubicBezTo>
                    <a:lnTo>
                      <a:pt x="370527" y="470225"/>
                    </a:lnTo>
                    <a:cubicBezTo>
                      <a:pt x="377066" y="470225"/>
                      <a:pt x="382368" y="464923"/>
                      <a:pt x="382368" y="458383"/>
                    </a:cubicBezTo>
                    <a:lnTo>
                      <a:pt x="382368" y="11842"/>
                    </a:lnTo>
                    <a:cubicBezTo>
                      <a:pt x="382368" y="5302"/>
                      <a:pt x="377066" y="0"/>
                      <a:pt x="370527" y="0"/>
                    </a:cubicBezTo>
                    <a:close/>
                  </a:path>
                </a:pathLst>
              </a:custGeom>
              <a:grpFill/>
              <a:ln w="38100" cap="flat">
                <a:noFill/>
                <a:prstDash val="solid"/>
                <a:miter/>
              </a:ln>
            </p:spPr>
            <p:txBody>
              <a:bodyPr rtlCol="0" anchor="ctr"/>
              <a:lstStyle/>
              <a:p>
                <a:endParaRPr lang="en-US"/>
              </a:p>
            </p:txBody>
          </p:sp>
        </p:grpSp>
        <p:sp useBgFill="1">
          <p:nvSpPr>
            <p:cNvPr id="43" name="Oval 42">
              <a:extLst>
                <a:ext uri="{FF2B5EF4-FFF2-40B4-BE49-F238E27FC236}">
                  <a16:creationId xmlns:a16="http://schemas.microsoft.com/office/drawing/2014/main" id="{84598E3D-700A-4E80-8CCD-5A3DDBA686B0}"/>
                </a:ext>
              </a:extLst>
            </p:cNvPr>
            <p:cNvSpPr/>
            <p:nvPr/>
          </p:nvSpPr>
          <p:spPr bwMode="auto">
            <a:xfrm>
              <a:off x="10941759" y="2491527"/>
              <a:ext cx="259640" cy="84986"/>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44" name="Freeform 182">
              <a:extLst>
                <a:ext uri="{FF2B5EF4-FFF2-40B4-BE49-F238E27FC236}">
                  <a16:creationId xmlns:a16="http://schemas.microsoft.com/office/drawing/2014/main" id="{97B78964-3855-4B40-BD09-21454AF98716}"/>
                </a:ext>
              </a:extLst>
            </p:cNvPr>
            <p:cNvSpPr/>
            <p:nvPr/>
          </p:nvSpPr>
          <p:spPr bwMode="auto">
            <a:xfrm>
              <a:off x="10904782" y="2475541"/>
              <a:ext cx="334237" cy="428676"/>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pSp>
      <p:cxnSp>
        <p:nvCxnSpPr>
          <p:cNvPr id="7" name="Connector: Elbow 6">
            <a:extLst>
              <a:ext uri="{FF2B5EF4-FFF2-40B4-BE49-F238E27FC236}">
                <a16:creationId xmlns:a16="http://schemas.microsoft.com/office/drawing/2014/main" id="{F7D2D046-1E4E-40C5-9A45-C620716D4987}"/>
              </a:ext>
            </a:extLst>
          </p:cNvPr>
          <p:cNvCxnSpPr>
            <a:cxnSpLocks/>
          </p:cNvCxnSpPr>
          <p:nvPr/>
        </p:nvCxnSpPr>
        <p:spPr>
          <a:xfrm>
            <a:off x="2707071" y="3811486"/>
            <a:ext cx="12700" cy="1821145"/>
          </a:xfrm>
          <a:prstGeom prst="bentConnector3">
            <a:avLst>
              <a:gd name="adj1" fmla="val 1800000"/>
            </a:avLst>
          </a:prstGeom>
          <a:ln w="12700">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9" name="Connector: Elbow 8">
            <a:extLst>
              <a:ext uri="{FF2B5EF4-FFF2-40B4-BE49-F238E27FC236}">
                <a16:creationId xmlns:a16="http://schemas.microsoft.com/office/drawing/2014/main" id="{F0615F69-3F54-4911-9AFE-9AF52EEE0230}"/>
              </a:ext>
            </a:extLst>
          </p:cNvPr>
          <p:cNvCxnSpPr>
            <a:cxnSpLocks/>
          </p:cNvCxnSpPr>
          <p:nvPr/>
        </p:nvCxnSpPr>
        <p:spPr>
          <a:xfrm>
            <a:off x="2707071" y="4266772"/>
            <a:ext cx="12700" cy="910572"/>
          </a:xfrm>
          <a:prstGeom prst="bentConnector3">
            <a:avLst>
              <a:gd name="adj1" fmla="val 1800000"/>
            </a:avLst>
          </a:prstGeom>
          <a:ln w="12700">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711688E-48FA-491B-A7C9-3C8908049666}"/>
              </a:ext>
            </a:extLst>
          </p:cNvPr>
          <p:cNvCxnSpPr>
            <a:cxnSpLocks/>
            <a:endCxn id="3" idx="1"/>
          </p:cNvCxnSpPr>
          <p:nvPr/>
        </p:nvCxnSpPr>
        <p:spPr>
          <a:xfrm flipV="1">
            <a:off x="2707071" y="4721268"/>
            <a:ext cx="749818" cy="790"/>
          </a:xfrm>
          <a:prstGeom prst="straightConnector1">
            <a:avLst/>
          </a:prstGeom>
          <a:ln w="12700">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5D9F6B97-DCBE-4A18-8081-03AC9DC53272}"/>
              </a:ext>
            </a:extLst>
          </p:cNvPr>
          <p:cNvCxnSpPr>
            <a:cxnSpLocks/>
            <a:stCxn id="3" idx="3"/>
          </p:cNvCxnSpPr>
          <p:nvPr/>
        </p:nvCxnSpPr>
        <p:spPr>
          <a:xfrm flipV="1">
            <a:off x="5380572" y="3660417"/>
            <a:ext cx="1659361" cy="1060851"/>
          </a:xfrm>
          <a:prstGeom prst="bentConnector3">
            <a:avLst/>
          </a:prstGeom>
          <a:ln w="12700">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3A3075A8-D149-47EC-A442-E868F1C8ECE8}"/>
              </a:ext>
            </a:extLst>
          </p:cNvPr>
          <p:cNvCxnSpPr>
            <a:cxnSpLocks/>
            <a:stCxn id="3" idx="3"/>
          </p:cNvCxnSpPr>
          <p:nvPr/>
        </p:nvCxnSpPr>
        <p:spPr>
          <a:xfrm flipV="1">
            <a:off x="5380572" y="3012717"/>
            <a:ext cx="1659361" cy="1708551"/>
          </a:xfrm>
          <a:prstGeom prst="bentConnector3">
            <a:avLst/>
          </a:prstGeom>
          <a:ln w="12700">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id="{B4A10C52-2B2F-4B1F-BB98-6844531B4DC6}"/>
              </a:ext>
            </a:extLst>
          </p:cNvPr>
          <p:cNvGrpSpPr/>
          <p:nvPr/>
        </p:nvGrpSpPr>
        <p:grpSpPr>
          <a:xfrm>
            <a:off x="8584606" y="4067854"/>
            <a:ext cx="580618" cy="645899"/>
            <a:chOff x="10658401" y="2258318"/>
            <a:chExt cx="580618" cy="645899"/>
          </a:xfrm>
        </p:grpSpPr>
        <p:grpSp>
          <p:nvGrpSpPr>
            <p:cNvPr id="67" name="Graphic 168">
              <a:extLst>
                <a:ext uri="{FF2B5EF4-FFF2-40B4-BE49-F238E27FC236}">
                  <a16:creationId xmlns:a16="http://schemas.microsoft.com/office/drawing/2014/main" id="{138D6158-A430-44F6-A6BD-5D582A464987}"/>
                </a:ext>
              </a:extLst>
            </p:cNvPr>
            <p:cNvGrpSpPr/>
            <p:nvPr/>
          </p:nvGrpSpPr>
          <p:grpSpPr>
            <a:xfrm>
              <a:off x="10658401" y="2258318"/>
              <a:ext cx="434322" cy="519193"/>
              <a:chOff x="10658401" y="2258318"/>
              <a:chExt cx="434322" cy="519193"/>
            </a:xfrm>
          </p:grpSpPr>
          <p:sp>
            <p:nvSpPr>
              <p:cNvPr id="70" name="Freeform: Shape 69">
                <a:extLst>
                  <a:ext uri="{FF2B5EF4-FFF2-40B4-BE49-F238E27FC236}">
                    <a16:creationId xmlns:a16="http://schemas.microsoft.com/office/drawing/2014/main" id="{7E7DDEF4-3472-41F9-B8D7-1DC353688B56}"/>
                  </a:ext>
                </a:extLst>
              </p:cNvPr>
              <p:cNvSpPr/>
              <p:nvPr/>
            </p:nvSpPr>
            <p:spPr>
              <a:xfrm>
                <a:off x="10659165" y="2258318"/>
                <a:ext cx="433558" cy="519193"/>
              </a:xfrm>
              <a:custGeom>
                <a:avLst/>
                <a:gdLst>
                  <a:gd name="connsiteX0" fmla="*/ 0 w 433558"/>
                  <a:gd name="connsiteY0" fmla="*/ 49350 h 519193"/>
                  <a:gd name="connsiteX1" fmla="*/ 38199 w 433558"/>
                  <a:gd name="connsiteY1" fmla="*/ 6186 h 519193"/>
                  <a:gd name="connsiteX2" fmla="*/ 50804 w 433558"/>
                  <a:gd name="connsiteY2" fmla="*/ 74 h 519193"/>
                  <a:gd name="connsiteX3" fmla="*/ 406433 w 433558"/>
                  <a:gd name="connsiteY3" fmla="*/ 74 h 519193"/>
                  <a:gd name="connsiteX4" fmla="*/ 433485 w 433558"/>
                  <a:gd name="connsiteY4" fmla="*/ 23298 h 519193"/>
                  <a:gd name="connsiteX5" fmla="*/ 433554 w 433558"/>
                  <a:gd name="connsiteY5" fmla="*/ 25667 h 519193"/>
                  <a:gd name="connsiteX6" fmla="*/ 433554 w 433558"/>
                  <a:gd name="connsiteY6" fmla="*/ 469535 h 519193"/>
                  <a:gd name="connsiteX7" fmla="*/ 427442 w 433558"/>
                  <a:gd name="connsiteY7" fmla="*/ 482904 h 519193"/>
                  <a:gd name="connsiteX8" fmla="*/ 389244 w 433558"/>
                  <a:gd name="connsiteY8" fmla="*/ 519193 h 519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558" h="519193">
                    <a:moveTo>
                      <a:pt x="0" y="49350"/>
                    </a:moveTo>
                    <a:lnTo>
                      <a:pt x="38199" y="6186"/>
                    </a:lnTo>
                    <a:cubicBezTo>
                      <a:pt x="41426" y="2560"/>
                      <a:pt x="45959" y="362"/>
                      <a:pt x="50804" y="74"/>
                    </a:cubicBezTo>
                    <a:lnTo>
                      <a:pt x="406433" y="74"/>
                    </a:lnTo>
                    <a:cubicBezTo>
                      <a:pt x="420318" y="-983"/>
                      <a:pt x="432427" y="9415"/>
                      <a:pt x="433485" y="23298"/>
                    </a:cubicBezTo>
                    <a:cubicBezTo>
                      <a:pt x="433547" y="24086"/>
                      <a:pt x="433570" y="24877"/>
                      <a:pt x="433554" y="25667"/>
                    </a:cubicBezTo>
                    <a:lnTo>
                      <a:pt x="433554" y="469535"/>
                    </a:lnTo>
                    <a:cubicBezTo>
                      <a:pt x="433470" y="474650"/>
                      <a:pt x="431255" y="479497"/>
                      <a:pt x="427442" y="482904"/>
                    </a:cubicBezTo>
                    <a:lnTo>
                      <a:pt x="389244" y="519193"/>
                    </a:lnTo>
                    <a:close/>
                  </a:path>
                </a:pathLst>
              </a:custGeom>
              <a:solidFill>
                <a:srgbClr val="999999"/>
              </a:solidFill>
              <a:ln w="3810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BE38BACE-265A-4DBB-8C48-23D77C895F8A}"/>
                  </a:ext>
                </a:extLst>
              </p:cNvPr>
              <p:cNvSpPr/>
              <p:nvPr/>
            </p:nvSpPr>
            <p:spPr>
              <a:xfrm>
                <a:off x="10659165" y="2258318"/>
                <a:ext cx="433558" cy="519193"/>
              </a:xfrm>
              <a:custGeom>
                <a:avLst/>
                <a:gdLst>
                  <a:gd name="connsiteX0" fmla="*/ 0 w 433558"/>
                  <a:gd name="connsiteY0" fmla="*/ 49350 h 519193"/>
                  <a:gd name="connsiteX1" fmla="*/ 38199 w 433558"/>
                  <a:gd name="connsiteY1" fmla="*/ 6186 h 519193"/>
                  <a:gd name="connsiteX2" fmla="*/ 50804 w 433558"/>
                  <a:gd name="connsiteY2" fmla="*/ 74 h 519193"/>
                  <a:gd name="connsiteX3" fmla="*/ 406433 w 433558"/>
                  <a:gd name="connsiteY3" fmla="*/ 74 h 519193"/>
                  <a:gd name="connsiteX4" fmla="*/ 433485 w 433558"/>
                  <a:gd name="connsiteY4" fmla="*/ 23298 h 519193"/>
                  <a:gd name="connsiteX5" fmla="*/ 433554 w 433558"/>
                  <a:gd name="connsiteY5" fmla="*/ 25667 h 519193"/>
                  <a:gd name="connsiteX6" fmla="*/ 433554 w 433558"/>
                  <a:gd name="connsiteY6" fmla="*/ 469535 h 519193"/>
                  <a:gd name="connsiteX7" fmla="*/ 427442 w 433558"/>
                  <a:gd name="connsiteY7" fmla="*/ 482904 h 519193"/>
                  <a:gd name="connsiteX8" fmla="*/ 389244 w 433558"/>
                  <a:gd name="connsiteY8" fmla="*/ 519193 h 519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558" h="519193">
                    <a:moveTo>
                      <a:pt x="0" y="49350"/>
                    </a:moveTo>
                    <a:lnTo>
                      <a:pt x="38199" y="6186"/>
                    </a:lnTo>
                    <a:cubicBezTo>
                      <a:pt x="41426" y="2560"/>
                      <a:pt x="45959" y="362"/>
                      <a:pt x="50804" y="74"/>
                    </a:cubicBezTo>
                    <a:lnTo>
                      <a:pt x="406433" y="74"/>
                    </a:lnTo>
                    <a:cubicBezTo>
                      <a:pt x="420318" y="-983"/>
                      <a:pt x="432427" y="9415"/>
                      <a:pt x="433485" y="23298"/>
                    </a:cubicBezTo>
                    <a:cubicBezTo>
                      <a:pt x="433547" y="24086"/>
                      <a:pt x="433570" y="24877"/>
                      <a:pt x="433554" y="25667"/>
                    </a:cubicBezTo>
                    <a:lnTo>
                      <a:pt x="433554" y="469535"/>
                    </a:lnTo>
                    <a:cubicBezTo>
                      <a:pt x="433470" y="474650"/>
                      <a:pt x="431255" y="479497"/>
                      <a:pt x="427442" y="482904"/>
                    </a:cubicBezTo>
                    <a:lnTo>
                      <a:pt x="389244" y="519193"/>
                    </a:lnTo>
                    <a:close/>
                  </a:path>
                </a:pathLst>
              </a:custGeom>
              <a:solidFill>
                <a:schemeClr val="bg2"/>
              </a:solidFill>
              <a:ln w="3810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EB669F6D-810E-4679-A7AA-910669091EFB}"/>
                  </a:ext>
                </a:extLst>
              </p:cNvPr>
              <p:cNvSpPr/>
              <p:nvPr/>
            </p:nvSpPr>
            <p:spPr>
              <a:xfrm>
                <a:off x="10688959" y="2277457"/>
                <a:ext cx="382750" cy="480954"/>
              </a:xfrm>
              <a:custGeom>
                <a:avLst/>
                <a:gdLst>
                  <a:gd name="connsiteX0" fmla="*/ 0 w 382750"/>
                  <a:gd name="connsiteY0" fmla="*/ 30211 h 480954"/>
                  <a:gd name="connsiteX1" fmla="*/ 22537 w 382750"/>
                  <a:gd name="connsiteY1" fmla="*/ 4236 h 480954"/>
                  <a:gd name="connsiteX2" fmla="*/ 34761 w 382750"/>
                  <a:gd name="connsiteY2" fmla="*/ 34 h 480954"/>
                  <a:gd name="connsiteX3" fmla="*/ 366707 w 382750"/>
                  <a:gd name="connsiteY3" fmla="*/ 34 h 480954"/>
                  <a:gd name="connsiteX4" fmla="*/ 382750 w 382750"/>
                  <a:gd name="connsiteY4" fmla="*/ 16077 h 480954"/>
                  <a:gd name="connsiteX5" fmla="*/ 382750 w 382750"/>
                  <a:gd name="connsiteY5" fmla="*/ 436644 h 480954"/>
                  <a:gd name="connsiteX6" fmla="*/ 377784 w 382750"/>
                  <a:gd name="connsiteY6" fmla="*/ 448486 h 480954"/>
                  <a:gd name="connsiteX7" fmla="*/ 342260 w 382750"/>
                  <a:gd name="connsiteY7" fmla="*/ 480955 h 48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750" h="480954">
                    <a:moveTo>
                      <a:pt x="0" y="30211"/>
                    </a:moveTo>
                    <a:lnTo>
                      <a:pt x="22537" y="4236"/>
                    </a:lnTo>
                    <a:cubicBezTo>
                      <a:pt x="25889" y="1262"/>
                      <a:pt x="30289" y="-251"/>
                      <a:pt x="34761" y="34"/>
                    </a:cubicBezTo>
                    <a:lnTo>
                      <a:pt x="366707" y="34"/>
                    </a:lnTo>
                    <a:cubicBezTo>
                      <a:pt x="375569" y="34"/>
                      <a:pt x="382750" y="7217"/>
                      <a:pt x="382750" y="16077"/>
                    </a:cubicBezTo>
                    <a:lnTo>
                      <a:pt x="382750" y="436644"/>
                    </a:lnTo>
                    <a:cubicBezTo>
                      <a:pt x="382727" y="441094"/>
                      <a:pt x="380943" y="445350"/>
                      <a:pt x="377784" y="448486"/>
                    </a:cubicBezTo>
                    <a:lnTo>
                      <a:pt x="342260" y="480955"/>
                    </a:lnTo>
                  </a:path>
                </a:pathLst>
              </a:custGeom>
              <a:solidFill>
                <a:srgbClr val="FFFFFF"/>
              </a:solidFill>
              <a:ln w="38100"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2CC70216-A25B-4289-8C92-6971BA097602}"/>
                  </a:ext>
                </a:extLst>
              </p:cNvPr>
              <p:cNvSpPr/>
              <p:nvPr/>
            </p:nvSpPr>
            <p:spPr>
              <a:xfrm>
                <a:off x="10658401" y="2307286"/>
                <a:ext cx="382368" cy="470224"/>
              </a:xfrm>
              <a:custGeom>
                <a:avLst/>
                <a:gdLst>
                  <a:gd name="connsiteX0" fmla="*/ 370527 w 382368"/>
                  <a:gd name="connsiteY0" fmla="*/ 0 h 470224"/>
                  <a:gd name="connsiteX1" fmla="*/ 1910 w 382368"/>
                  <a:gd name="connsiteY1" fmla="*/ 0 h 470224"/>
                  <a:gd name="connsiteX2" fmla="*/ 0 w 382368"/>
                  <a:gd name="connsiteY2" fmla="*/ 0 h 470224"/>
                  <a:gd name="connsiteX3" fmla="*/ 0 w 382368"/>
                  <a:gd name="connsiteY3" fmla="*/ 458383 h 470224"/>
                  <a:gd name="connsiteX4" fmla="*/ 11842 w 382368"/>
                  <a:gd name="connsiteY4" fmla="*/ 470225 h 470224"/>
                  <a:gd name="connsiteX5" fmla="*/ 370527 w 382368"/>
                  <a:gd name="connsiteY5" fmla="*/ 470225 h 470224"/>
                  <a:gd name="connsiteX6" fmla="*/ 382368 w 382368"/>
                  <a:gd name="connsiteY6" fmla="*/ 458383 h 470224"/>
                  <a:gd name="connsiteX7" fmla="*/ 382368 w 382368"/>
                  <a:gd name="connsiteY7" fmla="*/ 11842 h 470224"/>
                  <a:gd name="connsiteX8" fmla="*/ 370527 w 382368"/>
                  <a:gd name="connsiteY8" fmla="*/ 0 h 47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368" h="470224">
                    <a:moveTo>
                      <a:pt x="370527" y="0"/>
                    </a:moveTo>
                    <a:lnTo>
                      <a:pt x="1910" y="0"/>
                    </a:lnTo>
                    <a:lnTo>
                      <a:pt x="0" y="0"/>
                    </a:lnTo>
                    <a:lnTo>
                      <a:pt x="0" y="458383"/>
                    </a:lnTo>
                    <a:cubicBezTo>
                      <a:pt x="0" y="464923"/>
                      <a:pt x="5302" y="470225"/>
                      <a:pt x="11842" y="470225"/>
                    </a:cubicBezTo>
                    <a:lnTo>
                      <a:pt x="370527" y="470225"/>
                    </a:lnTo>
                    <a:cubicBezTo>
                      <a:pt x="377066" y="470225"/>
                      <a:pt x="382368" y="464923"/>
                      <a:pt x="382368" y="458383"/>
                    </a:cubicBezTo>
                    <a:lnTo>
                      <a:pt x="382368" y="11842"/>
                    </a:lnTo>
                    <a:cubicBezTo>
                      <a:pt x="382368" y="5302"/>
                      <a:pt x="377066" y="0"/>
                      <a:pt x="370527" y="0"/>
                    </a:cubicBezTo>
                    <a:close/>
                  </a:path>
                </a:pathLst>
              </a:custGeom>
              <a:solidFill>
                <a:schemeClr val="bg2"/>
              </a:solidFill>
              <a:ln w="38100" cap="flat">
                <a:noFill/>
                <a:prstDash val="solid"/>
                <a:miter/>
              </a:ln>
            </p:spPr>
            <p:txBody>
              <a:bodyPr rtlCol="0" anchor="ctr"/>
              <a:lstStyle/>
              <a:p>
                <a:endParaRPr lang="en-US"/>
              </a:p>
            </p:txBody>
          </p:sp>
        </p:grpSp>
        <p:sp useBgFill="1">
          <p:nvSpPr>
            <p:cNvPr id="68" name="Oval 67">
              <a:extLst>
                <a:ext uri="{FF2B5EF4-FFF2-40B4-BE49-F238E27FC236}">
                  <a16:creationId xmlns:a16="http://schemas.microsoft.com/office/drawing/2014/main" id="{62CBF4A7-DB05-4A39-9F5F-11258C82D783}"/>
                </a:ext>
              </a:extLst>
            </p:cNvPr>
            <p:cNvSpPr/>
            <p:nvPr/>
          </p:nvSpPr>
          <p:spPr bwMode="auto">
            <a:xfrm>
              <a:off x="10941759" y="2491527"/>
              <a:ext cx="259640" cy="84986"/>
            </a:xfrm>
            <a:prstGeom prst="ellipse">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69" name="Freeform 182">
              <a:extLst>
                <a:ext uri="{FF2B5EF4-FFF2-40B4-BE49-F238E27FC236}">
                  <a16:creationId xmlns:a16="http://schemas.microsoft.com/office/drawing/2014/main" id="{FABF7A0B-125F-4D97-A44D-499428ABD5BB}"/>
                </a:ext>
              </a:extLst>
            </p:cNvPr>
            <p:cNvSpPr/>
            <p:nvPr/>
          </p:nvSpPr>
          <p:spPr bwMode="auto">
            <a:xfrm>
              <a:off x="10904782" y="2475541"/>
              <a:ext cx="334237" cy="428676"/>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pSp>
      <p:sp>
        <p:nvSpPr>
          <p:cNvPr id="49" name="Freeform 182">
            <a:extLst>
              <a:ext uri="{FF2B5EF4-FFF2-40B4-BE49-F238E27FC236}">
                <a16:creationId xmlns:a16="http://schemas.microsoft.com/office/drawing/2014/main" id="{F7A406B2-E015-CC48-9F5F-E2601D3A7A1D}"/>
              </a:ext>
            </a:extLst>
          </p:cNvPr>
          <p:cNvSpPr/>
          <p:nvPr/>
        </p:nvSpPr>
        <p:spPr bwMode="auto">
          <a:xfrm>
            <a:off x="7064107" y="2767943"/>
            <a:ext cx="871682" cy="497898"/>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bg2"/>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0" rIns="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50" dirty="0">
                <a:solidFill>
                  <a:schemeClr val="tx1"/>
                </a:solidFill>
                <a:latin typeface="+mj-lt"/>
                <a:ea typeface="Segoe UI" pitchFamily="34" charset="0"/>
                <a:cs typeface="Segoe UI" pitchFamily="34" charset="0"/>
              </a:rPr>
              <a:t>supplier</a:t>
            </a:r>
          </a:p>
        </p:txBody>
      </p:sp>
      <p:sp>
        <p:nvSpPr>
          <p:cNvPr id="50" name="Freeform 182">
            <a:extLst>
              <a:ext uri="{FF2B5EF4-FFF2-40B4-BE49-F238E27FC236}">
                <a16:creationId xmlns:a16="http://schemas.microsoft.com/office/drawing/2014/main" id="{A4A2BBBE-1A6D-394C-9AD6-095F9197A44D}"/>
              </a:ext>
            </a:extLst>
          </p:cNvPr>
          <p:cNvSpPr/>
          <p:nvPr/>
        </p:nvSpPr>
        <p:spPr bwMode="auto">
          <a:xfrm>
            <a:off x="7064107" y="3408023"/>
            <a:ext cx="871682" cy="497898"/>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bg2"/>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0" rIns="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50" dirty="0">
                <a:solidFill>
                  <a:schemeClr val="tx1"/>
                </a:solidFill>
                <a:latin typeface="+mj-lt"/>
                <a:ea typeface="Segoe UI" pitchFamily="34" charset="0"/>
                <a:cs typeface="Segoe UI" pitchFamily="34" charset="0"/>
              </a:rPr>
              <a:t>customer</a:t>
            </a:r>
          </a:p>
        </p:txBody>
      </p:sp>
      <p:sp>
        <p:nvSpPr>
          <p:cNvPr id="51" name="Freeform 182">
            <a:extLst>
              <a:ext uri="{FF2B5EF4-FFF2-40B4-BE49-F238E27FC236}">
                <a16:creationId xmlns:a16="http://schemas.microsoft.com/office/drawing/2014/main" id="{0784DCAC-3D3A-8D45-BF9D-4733F2F25178}"/>
              </a:ext>
            </a:extLst>
          </p:cNvPr>
          <p:cNvSpPr/>
          <p:nvPr/>
        </p:nvSpPr>
        <p:spPr bwMode="auto">
          <a:xfrm>
            <a:off x="7064107" y="4075535"/>
            <a:ext cx="871682" cy="497898"/>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bg2"/>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0" rIns="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50" dirty="0">
                <a:solidFill>
                  <a:schemeClr val="tx1"/>
                </a:solidFill>
                <a:latin typeface="+mj-lt"/>
                <a:ea typeface="Segoe UI" pitchFamily="34" charset="0"/>
                <a:cs typeface="Segoe UI" pitchFamily="34" charset="0"/>
              </a:rPr>
              <a:t>asset</a:t>
            </a:r>
          </a:p>
        </p:txBody>
      </p:sp>
      <p:sp>
        <p:nvSpPr>
          <p:cNvPr id="52" name="Freeform 182">
            <a:extLst>
              <a:ext uri="{FF2B5EF4-FFF2-40B4-BE49-F238E27FC236}">
                <a16:creationId xmlns:a16="http://schemas.microsoft.com/office/drawing/2014/main" id="{C9DC6387-D16D-1C40-9BA1-83ECF1DB4844}"/>
              </a:ext>
            </a:extLst>
          </p:cNvPr>
          <p:cNvSpPr/>
          <p:nvPr/>
        </p:nvSpPr>
        <p:spPr bwMode="auto">
          <a:xfrm>
            <a:off x="7064107" y="4715615"/>
            <a:ext cx="871682" cy="497898"/>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bg2"/>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0" rIns="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50" dirty="0">
                <a:solidFill>
                  <a:schemeClr val="tx1"/>
                </a:solidFill>
                <a:latin typeface="+mj-lt"/>
                <a:ea typeface="Segoe UI" pitchFamily="34" charset="0"/>
                <a:cs typeface="Segoe UI" pitchFamily="34" charset="0"/>
              </a:rPr>
              <a:t>product</a:t>
            </a:r>
          </a:p>
        </p:txBody>
      </p:sp>
      <p:sp>
        <p:nvSpPr>
          <p:cNvPr id="53" name="Freeform 182">
            <a:extLst>
              <a:ext uri="{FF2B5EF4-FFF2-40B4-BE49-F238E27FC236}">
                <a16:creationId xmlns:a16="http://schemas.microsoft.com/office/drawing/2014/main" id="{1B7CC15F-A7F4-6947-B1D7-062E98DC848B}"/>
              </a:ext>
            </a:extLst>
          </p:cNvPr>
          <p:cNvSpPr/>
          <p:nvPr/>
        </p:nvSpPr>
        <p:spPr bwMode="auto">
          <a:xfrm>
            <a:off x="7064107" y="5373983"/>
            <a:ext cx="871682" cy="497898"/>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bg2"/>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0" rIns="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50" dirty="0">
                <a:solidFill>
                  <a:schemeClr val="tx1"/>
                </a:solidFill>
                <a:latin typeface="+mj-lt"/>
                <a:ea typeface="Segoe UI" pitchFamily="34" charset="0"/>
                <a:cs typeface="Segoe UI" pitchFamily="34" charset="0"/>
              </a:rPr>
              <a:t>…</a:t>
            </a:r>
          </a:p>
        </p:txBody>
      </p:sp>
      <p:sp>
        <p:nvSpPr>
          <p:cNvPr id="54" name="Freeform 182">
            <a:extLst>
              <a:ext uri="{FF2B5EF4-FFF2-40B4-BE49-F238E27FC236}">
                <a16:creationId xmlns:a16="http://schemas.microsoft.com/office/drawing/2014/main" id="{98E4FFC3-0CCD-814D-B166-0C8152CA18AE}"/>
              </a:ext>
            </a:extLst>
          </p:cNvPr>
          <p:cNvSpPr/>
          <p:nvPr/>
        </p:nvSpPr>
        <p:spPr bwMode="auto">
          <a:xfrm>
            <a:off x="1956555" y="3624653"/>
            <a:ext cx="756866" cy="392931"/>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bg2">
              <a:lumMod val="90000"/>
            </a:scheme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0" rIns="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050" dirty="0">
              <a:solidFill>
                <a:schemeClr val="bg1"/>
              </a:solidFill>
              <a:latin typeface="+mj-lt"/>
              <a:ea typeface="Segoe UI" pitchFamily="34" charset="0"/>
              <a:cs typeface="Segoe UI" pitchFamily="34" charset="0"/>
            </a:endParaRPr>
          </a:p>
        </p:txBody>
      </p:sp>
      <p:sp>
        <p:nvSpPr>
          <p:cNvPr id="56" name="Freeform 182">
            <a:extLst>
              <a:ext uri="{FF2B5EF4-FFF2-40B4-BE49-F238E27FC236}">
                <a16:creationId xmlns:a16="http://schemas.microsoft.com/office/drawing/2014/main" id="{DA0242E9-D8A2-E24B-8864-95CE7C681E6D}"/>
              </a:ext>
            </a:extLst>
          </p:cNvPr>
          <p:cNvSpPr/>
          <p:nvPr/>
        </p:nvSpPr>
        <p:spPr bwMode="auto">
          <a:xfrm>
            <a:off x="1956555" y="4072709"/>
            <a:ext cx="756866" cy="392931"/>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bg2">
              <a:lumMod val="90000"/>
            </a:scheme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0" rIns="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050" dirty="0">
              <a:solidFill>
                <a:schemeClr val="bg1"/>
              </a:solidFill>
              <a:latin typeface="+mj-lt"/>
              <a:ea typeface="Segoe UI" pitchFamily="34" charset="0"/>
              <a:cs typeface="Segoe UI" pitchFamily="34" charset="0"/>
            </a:endParaRPr>
          </a:p>
        </p:txBody>
      </p:sp>
      <p:sp>
        <p:nvSpPr>
          <p:cNvPr id="57" name="Freeform 182">
            <a:extLst>
              <a:ext uri="{FF2B5EF4-FFF2-40B4-BE49-F238E27FC236}">
                <a16:creationId xmlns:a16="http://schemas.microsoft.com/office/drawing/2014/main" id="{2A00234F-BBDC-1B40-B3D1-2138A7A9DC63}"/>
              </a:ext>
            </a:extLst>
          </p:cNvPr>
          <p:cNvSpPr/>
          <p:nvPr/>
        </p:nvSpPr>
        <p:spPr bwMode="auto">
          <a:xfrm>
            <a:off x="1956555" y="4529909"/>
            <a:ext cx="756866" cy="392931"/>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bg2">
              <a:lumMod val="90000"/>
            </a:scheme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0" rIns="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050" dirty="0">
              <a:solidFill>
                <a:schemeClr val="bg1"/>
              </a:solidFill>
              <a:latin typeface="+mj-lt"/>
              <a:ea typeface="Segoe UI" pitchFamily="34" charset="0"/>
              <a:cs typeface="Segoe UI" pitchFamily="34" charset="0"/>
            </a:endParaRPr>
          </a:p>
        </p:txBody>
      </p:sp>
      <p:sp>
        <p:nvSpPr>
          <p:cNvPr id="58" name="Freeform 182">
            <a:extLst>
              <a:ext uri="{FF2B5EF4-FFF2-40B4-BE49-F238E27FC236}">
                <a16:creationId xmlns:a16="http://schemas.microsoft.com/office/drawing/2014/main" id="{82EF127A-FD64-434B-9B9D-97E748DC2902}"/>
              </a:ext>
            </a:extLst>
          </p:cNvPr>
          <p:cNvSpPr/>
          <p:nvPr/>
        </p:nvSpPr>
        <p:spPr bwMode="auto">
          <a:xfrm>
            <a:off x="1956555" y="4977965"/>
            <a:ext cx="756866" cy="392931"/>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bg2">
              <a:lumMod val="90000"/>
            </a:scheme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0" rIns="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050" dirty="0">
              <a:solidFill>
                <a:schemeClr val="bg1"/>
              </a:solidFill>
              <a:latin typeface="+mj-lt"/>
              <a:ea typeface="Segoe UI" pitchFamily="34" charset="0"/>
              <a:cs typeface="Segoe UI" pitchFamily="34" charset="0"/>
            </a:endParaRPr>
          </a:p>
        </p:txBody>
      </p:sp>
      <p:sp>
        <p:nvSpPr>
          <p:cNvPr id="59" name="Freeform 182">
            <a:extLst>
              <a:ext uri="{FF2B5EF4-FFF2-40B4-BE49-F238E27FC236}">
                <a16:creationId xmlns:a16="http://schemas.microsoft.com/office/drawing/2014/main" id="{2D557481-DB20-D14D-A359-0CAEFAA5AFE9}"/>
              </a:ext>
            </a:extLst>
          </p:cNvPr>
          <p:cNvSpPr/>
          <p:nvPr/>
        </p:nvSpPr>
        <p:spPr bwMode="auto">
          <a:xfrm>
            <a:off x="1956555" y="5453453"/>
            <a:ext cx="756866" cy="392931"/>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bg2">
              <a:lumMod val="90000"/>
            </a:scheme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0" rIns="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050" dirty="0">
              <a:solidFill>
                <a:schemeClr val="bg1"/>
              </a:solidFill>
              <a:latin typeface="+mj-lt"/>
              <a:ea typeface="Segoe UI" pitchFamily="34" charset="0"/>
              <a:cs typeface="Segoe UI" pitchFamily="34" charset="0"/>
            </a:endParaRPr>
          </a:p>
        </p:txBody>
      </p:sp>
    </p:spTree>
    <p:extLst>
      <p:ext uri="{BB962C8B-B14F-4D97-AF65-F5344CB8AC3E}">
        <p14:creationId xmlns:p14="http://schemas.microsoft.com/office/powerpoint/2010/main" val="26531285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3D37C-D89E-5747-87EB-2276E14859F9}"/>
              </a:ext>
            </a:extLst>
          </p:cNvPr>
          <p:cNvSpPr>
            <a:spLocks noGrp="1"/>
          </p:cNvSpPr>
          <p:nvPr>
            <p:ph type="title"/>
          </p:nvPr>
        </p:nvSpPr>
        <p:spPr>
          <a:xfrm>
            <a:off x="341495" y="465426"/>
            <a:ext cx="11029616" cy="729976"/>
          </a:xfrm>
        </p:spPr>
        <p:txBody>
          <a:bodyPr/>
          <a:lstStyle/>
          <a:p>
            <a:r>
              <a:rPr lang="en-GB" dirty="0"/>
              <a:t>Managing master data</a:t>
            </a:r>
          </a:p>
        </p:txBody>
      </p:sp>
      <p:sp>
        <p:nvSpPr>
          <p:cNvPr id="3" name="Content Placeholder 2">
            <a:extLst>
              <a:ext uri="{FF2B5EF4-FFF2-40B4-BE49-F238E27FC236}">
                <a16:creationId xmlns:a16="http://schemas.microsoft.com/office/drawing/2014/main" id="{78457CB0-FB30-164E-8EB5-31F3107BC23B}"/>
              </a:ext>
            </a:extLst>
          </p:cNvPr>
          <p:cNvSpPr>
            <a:spLocks noGrp="1"/>
          </p:cNvSpPr>
          <p:nvPr>
            <p:ph sz="quarter" idx="10"/>
          </p:nvPr>
        </p:nvSpPr>
        <p:spPr>
          <a:xfrm>
            <a:off x="398463" y="1504136"/>
            <a:ext cx="4218617" cy="5281446"/>
          </a:xfrm>
        </p:spPr>
        <p:txBody>
          <a:bodyPr anchor="t"/>
          <a:lstStyle/>
          <a:p>
            <a:r>
              <a:rPr lang="en-GB" sz="2400" dirty="0"/>
              <a:t>Master data discovery, curation, storage, publishing</a:t>
            </a:r>
          </a:p>
          <a:p>
            <a:r>
              <a:rPr lang="en-GB" sz="2400" dirty="0"/>
              <a:t>Master data synchronization </a:t>
            </a:r>
          </a:p>
          <a:p>
            <a:r>
              <a:rPr lang="en-GB" sz="2400" dirty="0"/>
              <a:t>Master data maintenance discovery via business process identification and CRUD analysis</a:t>
            </a:r>
          </a:p>
          <a:p>
            <a:pPr lvl="1"/>
            <a:r>
              <a:rPr lang="en-GB" sz="1800" dirty="0"/>
              <a:t>Often a manual task</a:t>
            </a:r>
          </a:p>
          <a:p>
            <a:pPr lvl="1"/>
            <a:r>
              <a:rPr lang="en-GB" sz="1800" dirty="0"/>
              <a:t>Now helped by the emergence of process mining and analysing database log files </a:t>
            </a:r>
          </a:p>
          <a:p>
            <a:r>
              <a:rPr lang="en-GB" sz="2400" dirty="0"/>
              <a:t>Governing maintenance of master data</a:t>
            </a:r>
          </a:p>
          <a:p>
            <a:endParaRPr lang="en-GB" sz="2400" dirty="0"/>
          </a:p>
        </p:txBody>
      </p:sp>
      <p:grpSp>
        <p:nvGrpSpPr>
          <p:cNvPr id="4" name="Group 3">
            <a:extLst>
              <a:ext uri="{FF2B5EF4-FFF2-40B4-BE49-F238E27FC236}">
                <a16:creationId xmlns:a16="http://schemas.microsoft.com/office/drawing/2014/main" id="{66F3FE69-5BD8-46D9-84CC-C755648E7AF1}"/>
              </a:ext>
            </a:extLst>
          </p:cNvPr>
          <p:cNvGrpSpPr/>
          <p:nvPr/>
        </p:nvGrpSpPr>
        <p:grpSpPr>
          <a:xfrm>
            <a:off x="7226062" y="2291587"/>
            <a:ext cx="1293642" cy="1515000"/>
            <a:chOff x="5398707" y="2636159"/>
            <a:chExt cx="1591351" cy="1863652"/>
          </a:xfrm>
        </p:grpSpPr>
        <p:sp>
          <p:nvSpPr>
            <p:cNvPr id="5" name="Freeform 182">
              <a:extLst>
                <a:ext uri="{FF2B5EF4-FFF2-40B4-BE49-F238E27FC236}">
                  <a16:creationId xmlns:a16="http://schemas.microsoft.com/office/drawing/2014/main" id="{2E46B965-006B-4977-82DF-AD26DE9816F5}"/>
                </a:ext>
              </a:extLst>
            </p:cNvPr>
            <p:cNvSpPr/>
            <p:nvPr/>
          </p:nvSpPr>
          <p:spPr bwMode="auto">
            <a:xfrm>
              <a:off x="5398707" y="2636159"/>
              <a:ext cx="1296449" cy="1662761"/>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bg2">
                <a:lumMod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pSp>
          <p:nvGrpSpPr>
            <p:cNvPr id="6" name="Group 5">
              <a:extLst>
                <a:ext uri="{FF2B5EF4-FFF2-40B4-BE49-F238E27FC236}">
                  <a16:creationId xmlns:a16="http://schemas.microsoft.com/office/drawing/2014/main" id="{7D0D5AA3-813C-4E3F-AE47-ED8E6F8C67D6}"/>
                </a:ext>
              </a:extLst>
            </p:cNvPr>
            <p:cNvGrpSpPr/>
            <p:nvPr/>
          </p:nvGrpSpPr>
          <p:grpSpPr>
            <a:xfrm>
              <a:off x="6136356" y="3646109"/>
              <a:ext cx="853702" cy="853702"/>
              <a:chOff x="7491244" y="5758869"/>
              <a:chExt cx="602088" cy="602088"/>
            </a:xfrm>
          </p:grpSpPr>
          <p:sp useBgFill="1">
            <p:nvSpPr>
              <p:cNvPr id="7" name="Oval 6">
                <a:extLst>
                  <a:ext uri="{FF2B5EF4-FFF2-40B4-BE49-F238E27FC236}">
                    <a16:creationId xmlns:a16="http://schemas.microsoft.com/office/drawing/2014/main" id="{ED0B10E3-D5C8-4191-B478-C4811C17A881}"/>
                  </a:ext>
                </a:extLst>
              </p:cNvPr>
              <p:cNvSpPr/>
              <p:nvPr/>
            </p:nvSpPr>
            <p:spPr bwMode="auto">
              <a:xfrm>
                <a:off x="7491244" y="5758869"/>
                <a:ext cx="602088" cy="602088"/>
              </a:xfrm>
              <a:prstGeom prst="ellipse">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grpSp>
            <p:nvGrpSpPr>
              <p:cNvPr id="8" name="Group 66">
                <a:extLst>
                  <a:ext uri="{FF2B5EF4-FFF2-40B4-BE49-F238E27FC236}">
                    <a16:creationId xmlns:a16="http://schemas.microsoft.com/office/drawing/2014/main" id="{3EE903F7-2F67-4223-9B38-B62850FBA8AF}"/>
                  </a:ext>
                </a:extLst>
              </p:cNvPr>
              <p:cNvGrpSpPr>
                <a:grpSpLocks noChangeAspect="1"/>
              </p:cNvGrpSpPr>
              <p:nvPr/>
            </p:nvGrpSpPr>
            <p:grpSpPr bwMode="auto">
              <a:xfrm>
                <a:off x="7544638" y="5812263"/>
                <a:ext cx="495300" cy="495300"/>
                <a:chOff x="2812" y="2781"/>
                <a:chExt cx="312" cy="312"/>
              </a:xfrm>
            </p:grpSpPr>
            <p:sp>
              <p:nvSpPr>
                <p:cNvPr id="9" name="AutoShape 65">
                  <a:extLst>
                    <a:ext uri="{FF2B5EF4-FFF2-40B4-BE49-F238E27FC236}">
                      <a16:creationId xmlns:a16="http://schemas.microsoft.com/office/drawing/2014/main" id="{4EE83D99-058A-4FCC-8D40-879653A407D9}"/>
                    </a:ext>
                  </a:extLst>
                </p:cNvPr>
                <p:cNvSpPr>
                  <a:spLocks noChangeAspect="1" noChangeArrowheads="1" noTextEdit="1"/>
                </p:cNvSpPr>
                <p:nvPr/>
              </p:nvSpPr>
              <p:spPr bwMode="auto">
                <a:xfrm>
                  <a:off x="2812" y="2781"/>
                  <a:ext cx="31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7">
                  <a:extLst>
                    <a:ext uri="{FF2B5EF4-FFF2-40B4-BE49-F238E27FC236}">
                      <a16:creationId xmlns:a16="http://schemas.microsoft.com/office/drawing/2014/main" id="{1B12DF2B-E349-43D9-AE8B-CC89CABFD371}"/>
                    </a:ext>
                  </a:extLst>
                </p:cNvPr>
                <p:cNvSpPr>
                  <a:spLocks/>
                </p:cNvSpPr>
                <p:nvPr/>
              </p:nvSpPr>
              <p:spPr bwMode="auto">
                <a:xfrm>
                  <a:off x="2947" y="2850"/>
                  <a:ext cx="135" cy="135"/>
                </a:xfrm>
                <a:custGeom>
                  <a:avLst/>
                  <a:gdLst>
                    <a:gd name="T0" fmla="*/ 0 w 135"/>
                    <a:gd name="T1" fmla="*/ 115 h 135"/>
                    <a:gd name="T2" fmla="*/ 20 w 135"/>
                    <a:gd name="T3" fmla="*/ 135 h 135"/>
                    <a:gd name="T4" fmla="*/ 135 w 135"/>
                    <a:gd name="T5" fmla="*/ 20 h 135"/>
                    <a:gd name="T6" fmla="*/ 115 w 135"/>
                    <a:gd name="T7" fmla="*/ 0 h 135"/>
                    <a:gd name="T8" fmla="*/ 0 w 135"/>
                    <a:gd name="T9" fmla="*/ 115 h 135"/>
                  </a:gdLst>
                  <a:ahLst/>
                  <a:cxnLst>
                    <a:cxn ang="0">
                      <a:pos x="T0" y="T1"/>
                    </a:cxn>
                    <a:cxn ang="0">
                      <a:pos x="T2" y="T3"/>
                    </a:cxn>
                    <a:cxn ang="0">
                      <a:pos x="T4" y="T5"/>
                    </a:cxn>
                    <a:cxn ang="0">
                      <a:pos x="T6" y="T7"/>
                    </a:cxn>
                    <a:cxn ang="0">
                      <a:pos x="T8" y="T9"/>
                    </a:cxn>
                  </a:cxnLst>
                  <a:rect l="0" t="0" r="r" b="b"/>
                  <a:pathLst>
                    <a:path w="135" h="135">
                      <a:moveTo>
                        <a:pt x="0" y="115"/>
                      </a:moveTo>
                      <a:lnTo>
                        <a:pt x="20" y="135"/>
                      </a:lnTo>
                      <a:lnTo>
                        <a:pt x="135" y="20"/>
                      </a:lnTo>
                      <a:lnTo>
                        <a:pt x="115" y="0"/>
                      </a:lnTo>
                      <a:lnTo>
                        <a:pt x="0" y="115"/>
                      </a:ln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68">
                  <a:extLst>
                    <a:ext uri="{FF2B5EF4-FFF2-40B4-BE49-F238E27FC236}">
                      <a16:creationId xmlns:a16="http://schemas.microsoft.com/office/drawing/2014/main" id="{10FBE7A9-0D4A-4566-9C50-BA31A8EE1F9D}"/>
                    </a:ext>
                  </a:extLst>
                </p:cNvPr>
                <p:cNvSpPr>
                  <a:spLocks/>
                </p:cNvSpPr>
                <p:nvPr/>
              </p:nvSpPr>
              <p:spPr bwMode="auto">
                <a:xfrm>
                  <a:off x="2902" y="2899"/>
                  <a:ext cx="86" cy="86"/>
                </a:xfrm>
                <a:custGeom>
                  <a:avLst/>
                  <a:gdLst>
                    <a:gd name="T0" fmla="*/ 65 w 86"/>
                    <a:gd name="T1" fmla="*/ 86 h 86"/>
                    <a:gd name="T2" fmla="*/ 86 w 86"/>
                    <a:gd name="T3" fmla="*/ 65 h 86"/>
                    <a:gd name="T4" fmla="*/ 20 w 86"/>
                    <a:gd name="T5" fmla="*/ 0 h 86"/>
                    <a:gd name="T6" fmla="*/ 0 w 86"/>
                    <a:gd name="T7" fmla="*/ 21 h 86"/>
                    <a:gd name="T8" fmla="*/ 65 w 86"/>
                    <a:gd name="T9" fmla="*/ 86 h 86"/>
                  </a:gdLst>
                  <a:ahLst/>
                  <a:cxnLst>
                    <a:cxn ang="0">
                      <a:pos x="T0" y="T1"/>
                    </a:cxn>
                    <a:cxn ang="0">
                      <a:pos x="T2" y="T3"/>
                    </a:cxn>
                    <a:cxn ang="0">
                      <a:pos x="T4" y="T5"/>
                    </a:cxn>
                    <a:cxn ang="0">
                      <a:pos x="T6" y="T7"/>
                    </a:cxn>
                    <a:cxn ang="0">
                      <a:pos x="T8" y="T9"/>
                    </a:cxn>
                  </a:cxnLst>
                  <a:rect l="0" t="0" r="r" b="b"/>
                  <a:pathLst>
                    <a:path w="86" h="86">
                      <a:moveTo>
                        <a:pt x="65" y="86"/>
                      </a:moveTo>
                      <a:lnTo>
                        <a:pt x="86" y="65"/>
                      </a:lnTo>
                      <a:lnTo>
                        <a:pt x="20" y="0"/>
                      </a:lnTo>
                      <a:lnTo>
                        <a:pt x="0" y="21"/>
                      </a:lnTo>
                      <a:lnTo>
                        <a:pt x="65" y="86"/>
                      </a:ln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9">
                  <a:extLst>
                    <a:ext uri="{FF2B5EF4-FFF2-40B4-BE49-F238E27FC236}">
                      <a16:creationId xmlns:a16="http://schemas.microsoft.com/office/drawing/2014/main" id="{BE2953D8-3502-45CB-ADDE-B552347B19DF}"/>
                    </a:ext>
                  </a:extLst>
                </p:cNvPr>
                <p:cNvSpPr>
                  <a:spLocks/>
                </p:cNvSpPr>
                <p:nvPr/>
              </p:nvSpPr>
              <p:spPr bwMode="auto">
                <a:xfrm>
                  <a:off x="2812" y="2781"/>
                  <a:ext cx="312" cy="312"/>
                </a:xfrm>
                <a:custGeom>
                  <a:avLst/>
                  <a:gdLst>
                    <a:gd name="T0" fmla="*/ 682 w 1365"/>
                    <a:gd name="T1" fmla="*/ 1365 h 1365"/>
                    <a:gd name="T2" fmla="*/ 0 w 1365"/>
                    <a:gd name="T3" fmla="*/ 683 h 1365"/>
                    <a:gd name="T4" fmla="*/ 682 w 1365"/>
                    <a:gd name="T5" fmla="*/ 0 h 1365"/>
                    <a:gd name="T6" fmla="*/ 682 w 1365"/>
                    <a:gd name="T7" fmla="*/ 128 h 1365"/>
                    <a:gd name="T8" fmla="*/ 128 w 1365"/>
                    <a:gd name="T9" fmla="*/ 683 h 1365"/>
                    <a:gd name="T10" fmla="*/ 682 w 1365"/>
                    <a:gd name="T11" fmla="*/ 1237 h 1365"/>
                    <a:gd name="T12" fmla="*/ 1237 w 1365"/>
                    <a:gd name="T13" fmla="*/ 683 h 1365"/>
                    <a:gd name="T14" fmla="*/ 1365 w 1365"/>
                    <a:gd name="T15" fmla="*/ 683 h 1365"/>
                    <a:gd name="T16" fmla="*/ 682 w 1365"/>
                    <a:gd name="T17" fmla="*/ 1365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5" h="1365">
                      <a:moveTo>
                        <a:pt x="682" y="1365"/>
                      </a:moveTo>
                      <a:cubicBezTo>
                        <a:pt x="306" y="1365"/>
                        <a:pt x="0" y="1059"/>
                        <a:pt x="0" y="683"/>
                      </a:cubicBezTo>
                      <a:cubicBezTo>
                        <a:pt x="0" y="306"/>
                        <a:pt x="306" y="0"/>
                        <a:pt x="682" y="0"/>
                      </a:cubicBezTo>
                      <a:cubicBezTo>
                        <a:pt x="682" y="128"/>
                        <a:pt x="682" y="128"/>
                        <a:pt x="682" y="128"/>
                      </a:cubicBezTo>
                      <a:cubicBezTo>
                        <a:pt x="377" y="128"/>
                        <a:pt x="128" y="377"/>
                        <a:pt x="128" y="683"/>
                      </a:cubicBezTo>
                      <a:cubicBezTo>
                        <a:pt x="128" y="988"/>
                        <a:pt x="377" y="1237"/>
                        <a:pt x="682" y="1237"/>
                      </a:cubicBezTo>
                      <a:cubicBezTo>
                        <a:pt x="988" y="1237"/>
                        <a:pt x="1237" y="988"/>
                        <a:pt x="1237" y="683"/>
                      </a:cubicBezTo>
                      <a:cubicBezTo>
                        <a:pt x="1365" y="683"/>
                        <a:pt x="1365" y="683"/>
                        <a:pt x="1365" y="683"/>
                      </a:cubicBezTo>
                      <a:cubicBezTo>
                        <a:pt x="1365" y="1059"/>
                        <a:pt x="1058" y="1365"/>
                        <a:pt x="682" y="1365"/>
                      </a:cubicBez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13" name="TextBox 12">
            <a:extLst>
              <a:ext uri="{FF2B5EF4-FFF2-40B4-BE49-F238E27FC236}">
                <a16:creationId xmlns:a16="http://schemas.microsoft.com/office/drawing/2014/main" id="{E5115917-4B3E-475F-AA8C-6BA46572272A}"/>
              </a:ext>
            </a:extLst>
          </p:cNvPr>
          <p:cNvSpPr txBox="1"/>
          <p:nvPr/>
        </p:nvSpPr>
        <p:spPr>
          <a:xfrm>
            <a:off x="4687747" y="2327232"/>
            <a:ext cx="651140" cy="338554"/>
          </a:xfrm>
          <a:prstGeom prst="rect">
            <a:avLst/>
          </a:prstGeom>
          <a:noFill/>
        </p:spPr>
        <p:txBody>
          <a:bodyPr wrap="none" rtlCol="0">
            <a:spAutoFit/>
          </a:bodyPr>
          <a:lstStyle/>
          <a:p>
            <a:pPr algn="ctr"/>
            <a:r>
              <a:rPr lang="en-GB" sz="1600">
                <a:solidFill>
                  <a:schemeClr val="tx1"/>
                </a:solidFill>
                <a:latin typeface="+mj-lt"/>
              </a:rPr>
              <a:t>CRM</a:t>
            </a:r>
          </a:p>
        </p:txBody>
      </p:sp>
      <p:sp>
        <p:nvSpPr>
          <p:cNvPr id="14" name="TextBox 13">
            <a:extLst>
              <a:ext uri="{FF2B5EF4-FFF2-40B4-BE49-F238E27FC236}">
                <a16:creationId xmlns:a16="http://schemas.microsoft.com/office/drawing/2014/main" id="{BB2ADCB0-B70E-4E58-AB64-842769950B44}"/>
              </a:ext>
            </a:extLst>
          </p:cNvPr>
          <p:cNvSpPr txBox="1"/>
          <p:nvPr/>
        </p:nvSpPr>
        <p:spPr>
          <a:xfrm>
            <a:off x="4743852" y="3751828"/>
            <a:ext cx="538930" cy="338554"/>
          </a:xfrm>
          <a:prstGeom prst="rect">
            <a:avLst/>
          </a:prstGeom>
          <a:noFill/>
        </p:spPr>
        <p:txBody>
          <a:bodyPr wrap="none" rtlCol="0">
            <a:spAutoFit/>
          </a:bodyPr>
          <a:lstStyle/>
          <a:p>
            <a:pPr algn="ctr"/>
            <a:r>
              <a:rPr lang="en-GB" sz="1600">
                <a:solidFill>
                  <a:schemeClr val="tx1"/>
                </a:solidFill>
                <a:latin typeface="+mj-lt"/>
              </a:rPr>
              <a:t>ERP</a:t>
            </a:r>
          </a:p>
        </p:txBody>
      </p:sp>
      <p:sp>
        <p:nvSpPr>
          <p:cNvPr id="15" name="TextBox 14">
            <a:extLst>
              <a:ext uri="{FF2B5EF4-FFF2-40B4-BE49-F238E27FC236}">
                <a16:creationId xmlns:a16="http://schemas.microsoft.com/office/drawing/2014/main" id="{A6B0BE55-B15B-481B-A39B-FCAB34F87131}"/>
              </a:ext>
            </a:extLst>
          </p:cNvPr>
          <p:cNvSpPr txBox="1"/>
          <p:nvPr/>
        </p:nvSpPr>
        <p:spPr>
          <a:xfrm>
            <a:off x="4706182" y="5176424"/>
            <a:ext cx="614271" cy="338554"/>
          </a:xfrm>
          <a:prstGeom prst="rect">
            <a:avLst/>
          </a:prstGeom>
          <a:noFill/>
        </p:spPr>
        <p:txBody>
          <a:bodyPr wrap="none" rtlCol="0">
            <a:spAutoFit/>
          </a:bodyPr>
          <a:lstStyle/>
          <a:p>
            <a:pPr algn="ctr"/>
            <a:r>
              <a:rPr lang="en-GB" sz="1600">
                <a:solidFill>
                  <a:schemeClr val="tx1"/>
                </a:solidFill>
                <a:latin typeface="+mj-lt"/>
              </a:rPr>
              <a:t>SCM</a:t>
            </a:r>
          </a:p>
        </p:txBody>
      </p:sp>
      <p:sp>
        <p:nvSpPr>
          <p:cNvPr id="16" name="TextBox 15">
            <a:extLst>
              <a:ext uri="{FF2B5EF4-FFF2-40B4-BE49-F238E27FC236}">
                <a16:creationId xmlns:a16="http://schemas.microsoft.com/office/drawing/2014/main" id="{87E20E46-B6EB-4424-A6AB-CEFF5E098FCE}"/>
              </a:ext>
            </a:extLst>
          </p:cNvPr>
          <p:cNvSpPr txBox="1"/>
          <p:nvPr/>
        </p:nvSpPr>
        <p:spPr>
          <a:xfrm>
            <a:off x="9697388" y="2327232"/>
            <a:ext cx="1986826" cy="338554"/>
          </a:xfrm>
          <a:prstGeom prst="rect">
            <a:avLst/>
          </a:prstGeom>
          <a:noFill/>
        </p:spPr>
        <p:txBody>
          <a:bodyPr wrap="none" rtlCol="0">
            <a:spAutoFit/>
          </a:bodyPr>
          <a:lstStyle/>
          <a:p>
            <a:pPr algn="ctr"/>
            <a:r>
              <a:rPr lang="en-GB" sz="1600">
                <a:solidFill>
                  <a:schemeClr val="tx1"/>
                </a:solidFill>
                <a:latin typeface="+mj-lt"/>
              </a:rPr>
              <a:t>Distribution system</a:t>
            </a:r>
          </a:p>
        </p:txBody>
      </p:sp>
      <p:sp>
        <p:nvSpPr>
          <p:cNvPr id="17" name="TextBox 16">
            <a:extLst>
              <a:ext uri="{FF2B5EF4-FFF2-40B4-BE49-F238E27FC236}">
                <a16:creationId xmlns:a16="http://schemas.microsoft.com/office/drawing/2014/main" id="{E921638B-A916-4477-95AB-BF0E7F5EBDDA}"/>
              </a:ext>
            </a:extLst>
          </p:cNvPr>
          <p:cNvSpPr txBox="1"/>
          <p:nvPr/>
        </p:nvSpPr>
        <p:spPr>
          <a:xfrm>
            <a:off x="9805779" y="3751828"/>
            <a:ext cx="1700736" cy="584775"/>
          </a:xfrm>
          <a:prstGeom prst="rect">
            <a:avLst/>
          </a:prstGeom>
          <a:noFill/>
        </p:spPr>
        <p:txBody>
          <a:bodyPr wrap="square" rtlCol="0">
            <a:spAutoFit/>
          </a:bodyPr>
          <a:lstStyle/>
          <a:p>
            <a:pPr algn="ctr"/>
            <a:r>
              <a:rPr lang="en-GB" sz="1600">
                <a:solidFill>
                  <a:schemeClr val="tx1"/>
                </a:solidFill>
                <a:latin typeface="+mj-lt"/>
              </a:rPr>
              <a:t>Data Warehouse &amp; mart</a:t>
            </a:r>
          </a:p>
        </p:txBody>
      </p:sp>
      <p:sp>
        <p:nvSpPr>
          <p:cNvPr id="18" name="TextBox 17">
            <a:extLst>
              <a:ext uri="{FF2B5EF4-FFF2-40B4-BE49-F238E27FC236}">
                <a16:creationId xmlns:a16="http://schemas.microsoft.com/office/drawing/2014/main" id="{6599397A-5870-4073-BCF0-B53885DC382C}"/>
              </a:ext>
            </a:extLst>
          </p:cNvPr>
          <p:cNvSpPr txBox="1"/>
          <p:nvPr/>
        </p:nvSpPr>
        <p:spPr>
          <a:xfrm>
            <a:off x="6597447" y="3784778"/>
            <a:ext cx="2354106" cy="553998"/>
          </a:xfrm>
          <a:prstGeom prst="rect">
            <a:avLst/>
          </a:prstGeom>
          <a:noFill/>
        </p:spPr>
        <p:txBody>
          <a:bodyPr wrap="none" rtlCol="0">
            <a:spAutoFit/>
          </a:bodyPr>
          <a:lstStyle/>
          <a:p>
            <a:pPr algn="ctr"/>
            <a:r>
              <a:rPr lang="en-GB" sz="1600">
                <a:solidFill>
                  <a:schemeClr val="tx1"/>
                </a:solidFill>
                <a:latin typeface="+mj-lt"/>
              </a:rPr>
              <a:t>Master Data</a:t>
            </a:r>
          </a:p>
          <a:p>
            <a:pPr algn="ctr"/>
            <a:r>
              <a:rPr lang="en-GB" sz="1400"/>
              <a:t>Customer, supplier, product</a:t>
            </a:r>
            <a:endParaRPr lang="en-GB" sz="1400">
              <a:solidFill>
                <a:schemeClr val="tx1"/>
              </a:solidFill>
            </a:endParaRPr>
          </a:p>
        </p:txBody>
      </p:sp>
      <p:sp>
        <p:nvSpPr>
          <p:cNvPr id="19" name="TextBox 18">
            <a:extLst>
              <a:ext uri="{FF2B5EF4-FFF2-40B4-BE49-F238E27FC236}">
                <a16:creationId xmlns:a16="http://schemas.microsoft.com/office/drawing/2014/main" id="{3553059B-5C83-45B9-8A51-201472261B2B}"/>
              </a:ext>
            </a:extLst>
          </p:cNvPr>
          <p:cNvSpPr txBox="1"/>
          <p:nvPr/>
        </p:nvSpPr>
        <p:spPr>
          <a:xfrm>
            <a:off x="6685481" y="1195402"/>
            <a:ext cx="2178044" cy="738664"/>
          </a:xfrm>
          <a:prstGeom prst="rect">
            <a:avLst/>
          </a:prstGeom>
          <a:noFill/>
        </p:spPr>
        <p:txBody>
          <a:bodyPr wrap="square" rtlCol="0">
            <a:spAutoFit/>
          </a:bodyPr>
          <a:lstStyle/>
          <a:p>
            <a:pPr algn="ctr"/>
            <a:r>
              <a:rPr lang="en-GB" sz="1400" dirty="0">
                <a:solidFill>
                  <a:schemeClr val="accent1"/>
                </a:solidFill>
                <a:latin typeface="+mj-lt"/>
              </a:rPr>
              <a:t>Control maintenance via data access security</a:t>
            </a:r>
          </a:p>
          <a:p>
            <a:pPr algn="ctr"/>
            <a:r>
              <a:rPr lang="en-GB" sz="1400" dirty="0"/>
              <a:t>Create, update, delete</a:t>
            </a:r>
          </a:p>
        </p:txBody>
      </p:sp>
      <p:cxnSp>
        <p:nvCxnSpPr>
          <p:cNvPr id="20" name="Straight Arrow Connector 19">
            <a:extLst>
              <a:ext uri="{FF2B5EF4-FFF2-40B4-BE49-F238E27FC236}">
                <a16:creationId xmlns:a16="http://schemas.microsoft.com/office/drawing/2014/main" id="{9E87A1EE-39EE-49DE-AA5E-ADB78DC1711A}"/>
              </a:ext>
            </a:extLst>
          </p:cNvPr>
          <p:cNvCxnSpPr>
            <a:cxnSpLocks/>
          </p:cNvCxnSpPr>
          <p:nvPr/>
        </p:nvCxnSpPr>
        <p:spPr bwMode="auto">
          <a:xfrm>
            <a:off x="7774501" y="1973801"/>
            <a:ext cx="0" cy="25696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21" name="TextBox 20">
            <a:extLst>
              <a:ext uri="{FF2B5EF4-FFF2-40B4-BE49-F238E27FC236}">
                <a16:creationId xmlns:a16="http://schemas.microsoft.com/office/drawing/2014/main" id="{EAD21442-1D4E-4F70-A2C8-0CEC28DD5B2C}"/>
              </a:ext>
            </a:extLst>
          </p:cNvPr>
          <p:cNvSpPr txBox="1"/>
          <p:nvPr/>
        </p:nvSpPr>
        <p:spPr>
          <a:xfrm>
            <a:off x="10015040" y="5176424"/>
            <a:ext cx="1402948" cy="338554"/>
          </a:xfrm>
          <a:prstGeom prst="rect">
            <a:avLst/>
          </a:prstGeom>
          <a:noFill/>
        </p:spPr>
        <p:txBody>
          <a:bodyPr wrap="none" rtlCol="0">
            <a:spAutoFit/>
          </a:bodyPr>
          <a:lstStyle/>
          <a:p>
            <a:pPr algn="ctr"/>
            <a:r>
              <a:rPr lang="en-GB" sz="1600">
                <a:solidFill>
                  <a:schemeClr val="tx1"/>
                </a:solidFill>
                <a:latin typeface="+mj-lt"/>
              </a:rPr>
              <a:t>Data Science</a:t>
            </a:r>
          </a:p>
        </p:txBody>
      </p:sp>
      <p:sp>
        <p:nvSpPr>
          <p:cNvPr id="22" name="TextBox 21">
            <a:extLst>
              <a:ext uri="{FF2B5EF4-FFF2-40B4-BE49-F238E27FC236}">
                <a16:creationId xmlns:a16="http://schemas.microsoft.com/office/drawing/2014/main" id="{40D570AA-82F3-425F-928D-8A1714E70E5D}"/>
              </a:ext>
            </a:extLst>
          </p:cNvPr>
          <p:cNvSpPr txBox="1"/>
          <p:nvPr/>
        </p:nvSpPr>
        <p:spPr>
          <a:xfrm>
            <a:off x="6396461" y="5656084"/>
            <a:ext cx="2756079" cy="338554"/>
          </a:xfrm>
          <a:prstGeom prst="rect">
            <a:avLst/>
          </a:prstGeom>
          <a:noFill/>
        </p:spPr>
        <p:txBody>
          <a:bodyPr wrap="square" rtlCol="0">
            <a:spAutoFit/>
          </a:bodyPr>
          <a:lstStyle/>
          <a:p>
            <a:pPr algn="ctr"/>
            <a:r>
              <a:rPr lang="en-GB" sz="1600">
                <a:solidFill>
                  <a:schemeClr val="tx1"/>
                </a:solidFill>
                <a:latin typeface="+mj-lt"/>
              </a:rPr>
              <a:t>Manufacturing systems</a:t>
            </a:r>
          </a:p>
        </p:txBody>
      </p:sp>
      <p:grpSp>
        <p:nvGrpSpPr>
          <p:cNvPr id="23" name="Group 135">
            <a:extLst>
              <a:ext uri="{FF2B5EF4-FFF2-40B4-BE49-F238E27FC236}">
                <a16:creationId xmlns:a16="http://schemas.microsoft.com/office/drawing/2014/main" id="{325E07FC-C9E7-4660-8E1A-2968BDEED2E5}"/>
              </a:ext>
            </a:extLst>
          </p:cNvPr>
          <p:cNvGrpSpPr>
            <a:grpSpLocks noChangeAspect="1"/>
          </p:cNvGrpSpPr>
          <p:nvPr/>
        </p:nvGrpSpPr>
        <p:grpSpPr bwMode="auto">
          <a:xfrm>
            <a:off x="10183930" y="3247778"/>
            <a:ext cx="495300" cy="495300"/>
            <a:chOff x="1013" y="2781"/>
            <a:chExt cx="312" cy="312"/>
          </a:xfrm>
        </p:grpSpPr>
        <p:sp>
          <p:nvSpPr>
            <p:cNvPr id="24" name="AutoShape 134">
              <a:extLst>
                <a:ext uri="{FF2B5EF4-FFF2-40B4-BE49-F238E27FC236}">
                  <a16:creationId xmlns:a16="http://schemas.microsoft.com/office/drawing/2014/main" id="{70E1C963-A1EA-4005-9106-7FF001FD2317}"/>
                </a:ext>
              </a:extLst>
            </p:cNvPr>
            <p:cNvSpPr>
              <a:spLocks noChangeAspect="1" noChangeArrowheads="1" noTextEdit="1"/>
            </p:cNvSpPr>
            <p:nvPr/>
          </p:nvSpPr>
          <p:spPr bwMode="auto">
            <a:xfrm>
              <a:off x="1013" y="2781"/>
              <a:ext cx="31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136">
              <a:extLst>
                <a:ext uri="{FF2B5EF4-FFF2-40B4-BE49-F238E27FC236}">
                  <a16:creationId xmlns:a16="http://schemas.microsoft.com/office/drawing/2014/main" id="{A0A98CF6-73B6-43BB-BC46-0A9959EB264F}"/>
                </a:ext>
              </a:extLst>
            </p:cNvPr>
            <p:cNvSpPr>
              <a:spLocks noChangeArrowheads="1"/>
            </p:cNvSpPr>
            <p:nvPr/>
          </p:nvSpPr>
          <p:spPr bwMode="auto">
            <a:xfrm>
              <a:off x="1013" y="2781"/>
              <a:ext cx="312" cy="312"/>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137">
              <a:extLst>
                <a:ext uri="{FF2B5EF4-FFF2-40B4-BE49-F238E27FC236}">
                  <a16:creationId xmlns:a16="http://schemas.microsoft.com/office/drawing/2014/main" id="{1E351510-4178-4A89-BA70-D86772DACD15}"/>
                </a:ext>
              </a:extLst>
            </p:cNvPr>
            <p:cNvSpPr>
              <a:spLocks noChangeArrowheads="1"/>
            </p:cNvSpPr>
            <p:nvPr/>
          </p:nvSpPr>
          <p:spPr bwMode="auto">
            <a:xfrm>
              <a:off x="1081" y="2947"/>
              <a:ext cx="29" cy="29"/>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138">
              <a:extLst>
                <a:ext uri="{FF2B5EF4-FFF2-40B4-BE49-F238E27FC236}">
                  <a16:creationId xmlns:a16="http://schemas.microsoft.com/office/drawing/2014/main" id="{572C3C90-3478-4FDF-9D43-80C1DEEC1F11}"/>
                </a:ext>
              </a:extLst>
            </p:cNvPr>
            <p:cNvSpPr>
              <a:spLocks noChangeArrowheads="1"/>
            </p:cNvSpPr>
            <p:nvPr/>
          </p:nvSpPr>
          <p:spPr bwMode="auto">
            <a:xfrm>
              <a:off x="1130" y="2947"/>
              <a:ext cx="29" cy="29"/>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139">
              <a:extLst>
                <a:ext uri="{FF2B5EF4-FFF2-40B4-BE49-F238E27FC236}">
                  <a16:creationId xmlns:a16="http://schemas.microsoft.com/office/drawing/2014/main" id="{E706A29E-9A50-4D93-BAE8-03189703CCCB}"/>
                </a:ext>
              </a:extLst>
            </p:cNvPr>
            <p:cNvSpPr>
              <a:spLocks noChangeArrowheads="1"/>
            </p:cNvSpPr>
            <p:nvPr/>
          </p:nvSpPr>
          <p:spPr bwMode="auto">
            <a:xfrm>
              <a:off x="1081" y="2995"/>
              <a:ext cx="29" cy="30"/>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140">
              <a:extLst>
                <a:ext uri="{FF2B5EF4-FFF2-40B4-BE49-F238E27FC236}">
                  <a16:creationId xmlns:a16="http://schemas.microsoft.com/office/drawing/2014/main" id="{1069402B-B9B1-4E2F-9FD0-7724D4DC2C51}"/>
                </a:ext>
              </a:extLst>
            </p:cNvPr>
            <p:cNvSpPr>
              <a:spLocks noChangeArrowheads="1"/>
            </p:cNvSpPr>
            <p:nvPr/>
          </p:nvSpPr>
          <p:spPr bwMode="auto">
            <a:xfrm>
              <a:off x="1130" y="2995"/>
              <a:ext cx="29" cy="30"/>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141">
              <a:extLst>
                <a:ext uri="{FF2B5EF4-FFF2-40B4-BE49-F238E27FC236}">
                  <a16:creationId xmlns:a16="http://schemas.microsoft.com/office/drawing/2014/main" id="{B94842C1-4746-4ED4-822B-5552ED565172}"/>
                </a:ext>
              </a:extLst>
            </p:cNvPr>
            <p:cNvSpPr>
              <a:spLocks noChangeArrowheads="1"/>
            </p:cNvSpPr>
            <p:nvPr/>
          </p:nvSpPr>
          <p:spPr bwMode="auto">
            <a:xfrm>
              <a:off x="1179" y="2947"/>
              <a:ext cx="29" cy="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142">
              <a:extLst>
                <a:ext uri="{FF2B5EF4-FFF2-40B4-BE49-F238E27FC236}">
                  <a16:creationId xmlns:a16="http://schemas.microsoft.com/office/drawing/2014/main" id="{9FA9A87C-503B-41B3-8F11-D6C457B3325E}"/>
                </a:ext>
              </a:extLst>
            </p:cNvPr>
            <p:cNvSpPr>
              <a:spLocks noChangeArrowheads="1"/>
            </p:cNvSpPr>
            <p:nvPr/>
          </p:nvSpPr>
          <p:spPr bwMode="auto">
            <a:xfrm>
              <a:off x="1081" y="2898"/>
              <a:ext cx="29" cy="29"/>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143">
              <a:extLst>
                <a:ext uri="{FF2B5EF4-FFF2-40B4-BE49-F238E27FC236}">
                  <a16:creationId xmlns:a16="http://schemas.microsoft.com/office/drawing/2014/main" id="{BEF76C93-B678-4E2B-B18B-5936A2AD8DD7}"/>
                </a:ext>
              </a:extLst>
            </p:cNvPr>
            <p:cNvSpPr>
              <a:spLocks noChangeArrowheads="1"/>
            </p:cNvSpPr>
            <p:nvPr/>
          </p:nvSpPr>
          <p:spPr bwMode="auto">
            <a:xfrm>
              <a:off x="1130" y="2898"/>
              <a:ext cx="29" cy="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144">
              <a:extLst>
                <a:ext uri="{FF2B5EF4-FFF2-40B4-BE49-F238E27FC236}">
                  <a16:creationId xmlns:a16="http://schemas.microsoft.com/office/drawing/2014/main" id="{15493D0F-9ADF-4472-B0BD-FF6AE53075D5}"/>
                </a:ext>
              </a:extLst>
            </p:cNvPr>
            <p:cNvSpPr>
              <a:spLocks noChangeArrowheads="1"/>
            </p:cNvSpPr>
            <p:nvPr/>
          </p:nvSpPr>
          <p:spPr bwMode="auto">
            <a:xfrm>
              <a:off x="1081" y="2849"/>
              <a:ext cx="29" cy="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145">
              <a:extLst>
                <a:ext uri="{FF2B5EF4-FFF2-40B4-BE49-F238E27FC236}">
                  <a16:creationId xmlns:a16="http://schemas.microsoft.com/office/drawing/2014/main" id="{03977A3B-DEF0-4B71-BA76-BFD2AA3810EB}"/>
                </a:ext>
              </a:extLst>
            </p:cNvPr>
            <p:cNvSpPr>
              <a:spLocks noChangeArrowheads="1"/>
            </p:cNvSpPr>
            <p:nvPr/>
          </p:nvSpPr>
          <p:spPr bwMode="auto">
            <a:xfrm>
              <a:off x="1179" y="2995"/>
              <a:ext cx="29" cy="30"/>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146">
              <a:extLst>
                <a:ext uri="{FF2B5EF4-FFF2-40B4-BE49-F238E27FC236}">
                  <a16:creationId xmlns:a16="http://schemas.microsoft.com/office/drawing/2014/main" id="{E8C11088-F22B-4705-9BEC-EF687090DBEE}"/>
                </a:ext>
              </a:extLst>
            </p:cNvPr>
            <p:cNvSpPr>
              <a:spLocks noChangeArrowheads="1"/>
            </p:cNvSpPr>
            <p:nvPr/>
          </p:nvSpPr>
          <p:spPr bwMode="auto">
            <a:xfrm>
              <a:off x="1227" y="2995"/>
              <a:ext cx="30" cy="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6" name="Group 176">
            <a:extLst>
              <a:ext uri="{FF2B5EF4-FFF2-40B4-BE49-F238E27FC236}">
                <a16:creationId xmlns:a16="http://schemas.microsoft.com/office/drawing/2014/main" id="{1379712A-A4D8-4188-89BF-CB3C481A9C48}"/>
              </a:ext>
            </a:extLst>
          </p:cNvPr>
          <p:cNvGrpSpPr>
            <a:grpSpLocks noChangeAspect="1"/>
          </p:cNvGrpSpPr>
          <p:nvPr/>
        </p:nvGrpSpPr>
        <p:grpSpPr bwMode="auto">
          <a:xfrm>
            <a:off x="10369119" y="4645607"/>
            <a:ext cx="495300" cy="495300"/>
            <a:chOff x="2204" y="2781"/>
            <a:chExt cx="312" cy="312"/>
          </a:xfrm>
        </p:grpSpPr>
        <p:sp>
          <p:nvSpPr>
            <p:cNvPr id="37" name="AutoShape 175">
              <a:extLst>
                <a:ext uri="{FF2B5EF4-FFF2-40B4-BE49-F238E27FC236}">
                  <a16:creationId xmlns:a16="http://schemas.microsoft.com/office/drawing/2014/main" id="{5E1F9124-8C73-451C-ACD2-E19803A1C93D}"/>
                </a:ext>
              </a:extLst>
            </p:cNvPr>
            <p:cNvSpPr>
              <a:spLocks noChangeAspect="1" noChangeArrowheads="1" noTextEdit="1"/>
            </p:cNvSpPr>
            <p:nvPr/>
          </p:nvSpPr>
          <p:spPr bwMode="auto">
            <a:xfrm>
              <a:off x="2204" y="2781"/>
              <a:ext cx="31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177">
              <a:extLst>
                <a:ext uri="{FF2B5EF4-FFF2-40B4-BE49-F238E27FC236}">
                  <a16:creationId xmlns:a16="http://schemas.microsoft.com/office/drawing/2014/main" id="{7740443D-E5F0-4E65-9FB6-284B47C7804E}"/>
                </a:ext>
              </a:extLst>
            </p:cNvPr>
            <p:cNvSpPr>
              <a:spLocks noChangeArrowheads="1"/>
            </p:cNvSpPr>
            <p:nvPr/>
          </p:nvSpPr>
          <p:spPr bwMode="auto">
            <a:xfrm>
              <a:off x="2204" y="2781"/>
              <a:ext cx="312" cy="3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178">
              <a:extLst>
                <a:ext uri="{FF2B5EF4-FFF2-40B4-BE49-F238E27FC236}">
                  <a16:creationId xmlns:a16="http://schemas.microsoft.com/office/drawing/2014/main" id="{8B203514-0C73-4408-AF36-986736682AA4}"/>
                </a:ext>
              </a:extLst>
            </p:cNvPr>
            <p:cNvSpPr>
              <a:spLocks noChangeArrowheads="1"/>
            </p:cNvSpPr>
            <p:nvPr/>
          </p:nvSpPr>
          <p:spPr bwMode="auto">
            <a:xfrm>
              <a:off x="2204" y="2781"/>
              <a:ext cx="312" cy="312"/>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79">
              <a:extLst>
                <a:ext uri="{FF2B5EF4-FFF2-40B4-BE49-F238E27FC236}">
                  <a16:creationId xmlns:a16="http://schemas.microsoft.com/office/drawing/2014/main" id="{DD277D41-EE40-451D-B95A-759A114F98B1}"/>
                </a:ext>
              </a:extLst>
            </p:cNvPr>
            <p:cNvSpPr>
              <a:spLocks/>
            </p:cNvSpPr>
            <p:nvPr/>
          </p:nvSpPr>
          <p:spPr bwMode="auto">
            <a:xfrm>
              <a:off x="2233" y="2810"/>
              <a:ext cx="122" cy="255"/>
            </a:xfrm>
            <a:custGeom>
              <a:avLst/>
              <a:gdLst>
                <a:gd name="T0" fmla="*/ 534 w 534"/>
                <a:gd name="T1" fmla="*/ 832 h 1115"/>
                <a:gd name="T2" fmla="*/ 534 w 534"/>
                <a:gd name="T3" fmla="*/ 116 h 1115"/>
                <a:gd name="T4" fmla="*/ 521 w 534"/>
                <a:gd name="T5" fmla="*/ 68 h 1115"/>
                <a:gd name="T6" fmla="*/ 518 w 534"/>
                <a:gd name="T7" fmla="*/ 62 h 1115"/>
                <a:gd name="T8" fmla="*/ 517 w 534"/>
                <a:gd name="T9" fmla="*/ 61 h 1115"/>
                <a:gd name="T10" fmla="*/ 411 w 534"/>
                <a:gd name="T11" fmla="*/ 0 h 1115"/>
                <a:gd name="T12" fmla="*/ 290 w 534"/>
                <a:gd name="T13" fmla="*/ 106 h 1115"/>
                <a:gd name="T14" fmla="*/ 273 w 534"/>
                <a:gd name="T15" fmla="*/ 105 h 1115"/>
                <a:gd name="T16" fmla="*/ 99 w 534"/>
                <a:gd name="T17" fmla="*/ 280 h 1115"/>
                <a:gd name="T18" fmla="*/ 104 w 534"/>
                <a:gd name="T19" fmla="*/ 323 h 1115"/>
                <a:gd name="T20" fmla="*/ 0 w 534"/>
                <a:gd name="T21" fmla="*/ 591 h 1115"/>
                <a:gd name="T22" fmla="*/ 259 w 534"/>
                <a:gd name="T23" fmla="*/ 964 h 1115"/>
                <a:gd name="T24" fmla="*/ 260 w 534"/>
                <a:gd name="T25" fmla="*/ 970 h 1115"/>
                <a:gd name="T26" fmla="*/ 397 w 534"/>
                <a:gd name="T27" fmla="*/ 1108 h 1115"/>
                <a:gd name="T28" fmla="*/ 503 w 534"/>
                <a:gd name="T29" fmla="*/ 1096 h 1115"/>
                <a:gd name="T30" fmla="*/ 534 w 534"/>
                <a:gd name="T31" fmla="*/ 1049 h 1115"/>
                <a:gd name="T32" fmla="*/ 534 w 534"/>
                <a:gd name="T33" fmla="*/ 832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4" h="1115">
                  <a:moveTo>
                    <a:pt x="534" y="832"/>
                  </a:moveTo>
                  <a:cubicBezTo>
                    <a:pt x="534" y="116"/>
                    <a:pt x="534" y="116"/>
                    <a:pt x="534" y="116"/>
                  </a:cubicBezTo>
                  <a:cubicBezTo>
                    <a:pt x="534" y="98"/>
                    <a:pt x="529" y="82"/>
                    <a:pt x="521" y="68"/>
                  </a:cubicBezTo>
                  <a:cubicBezTo>
                    <a:pt x="520" y="66"/>
                    <a:pt x="519" y="64"/>
                    <a:pt x="518" y="62"/>
                  </a:cubicBezTo>
                  <a:cubicBezTo>
                    <a:pt x="518" y="61"/>
                    <a:pt x="518" y="61"/>
                    <a:pt x="517" y="61"/>
                  </a:cubicBezTo>
                  <a:cubicBezTo>
                    <a:pt x="496" y="25"/>
                    <a:pt x="457" y="0"/>
                    <a:pt x="411" y="0"/>
                  </a:cubicBezTo>
                  <a:cubicBezTo>
                    <a:pt x="349" y="0"/>
                    <a:pt x="298" y="46"/>
                    <a:pt x="290" y="106"/>
                  </a:cubicBezTo>
                  <a:cubicBezTo>
                    <a:pt x="284" y="106"/>
                    <a:pt x="279" y="105"/>
                    <a:pt x="273" y="105"/>
                  </a:cubicBezTo>
                  <a:cubicBezTo>
                    <a:pt x="177" y="105"/>
                    <a:pt x="99" y="183"/>
                    <a:pt x="99" y="280"/>
                  </a:cubicBezTo>
                  <a:cubicBezTo>
                    <a:pt x="99" y="295"/>
                    <a:pt x="101" y="309"/>
                    <a:pt x="104" y="323"/>
                  </a:cubicBezTo>
                  <a:cubicBezTo>
                    <a:pt x="40" y="394"/>
                    <a:pt x="0" y="488"/>
                    <a:pt x="0" y="591"/>
                  </a:cubicBezTo>
                  <a:cubicBezTo>
                    <a:pt x="0" y="762"/>
                    <a:pt x="108" y="907"/>
                    <a:pt x="259" y="964"/>
                  </a:cubicBezTo>
                  <a:cubicBezTo>
                    <a:pt x="259" y="966"/>
                    <a:pt x="259" y="968"/>
                    <a:pt x="260" y="970"/>
                  </a:cubicBezTo>
                  <a:cubicBezTo>
                    <a:pt x="273" y="1039"/>
                    <a:pt x="329" y="1094"/>
                    <a:pt x="397" y="1108"/>
                  </a:cubicBezTo>
                  <a:cubicBezTo>
                    <a:pt x="435" y="1115"/>
                    <a:pt x="472" y="1110"/>
                    <a:pt x="503" y="1096"/>
                  </a:cubicBezTo>
                  <a:cubicBezTo>
                    <a:pt x="522" y="1088"/>
                    <a:pt x="534" y="1070"/>
                    <a:pt x="534" y="1049"/>
                  </a:cubicBezTo>
                  <a:lnTo>
                    <a:pt x="534" y="832"/>
                  </a:ln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80">
              <a:extLst>
                <a:ext uri="{FF2B5EF4-FFF2-40B4-BE49-F238E27FC236}">
                  <a16:creationId xmlns:a16="http://schemas.microsoft.com/office/drawing/2014/main" id="{F0ADB0A9-5153-4C6B-B3A0-B09BF9BE7F03}"/>
                </a:ext>
              </a:extLst>
            </p:cNvPr>
            <p:cNvSpPr>
              <a:spLocks/>
            </p:cNvSpPr>
            <p:nvPr/>
          </p:nvSpPr>
          <p:spPr bwMode="auto">
            <a:xfrm>
              <a:off x="2365" y="2810"/>
              <a:ext cx="122" cy="255"/>
            </a:xfrm>
            <a:custGeom>
              <a:avLst/>
              <a:gdLst>
                <a:gd name="T0" fmla="*/ 0 w 534"/>
                <a:gd name="T1" fmla="*/ 832 h 1115"/>
                <a:gd name="T2" fmla="*/ 0 w 534"/>
                <a:gd name="T3" fmla="*/ 116 h 1115"/>
                <a:gd name="T4" fmla="*/ 14 w 534"/>
                <a:gd name="T5" fmla="*/ 68 h 1115"/>
                <a:gd name="T6" fmla="*/ 17 w 534"/>
                <a:gd name="T7" fmla="*/ 62 h 1115"/>
                <a:gd name="T8" fmla="*/ 17 w 534"/>
                <a:gd name="T9" fmla="*/ 61 h 1115"/>
                <a:gd name="T10" fmla="*/ 123 w 534"/>
                <a:gd name="T11" fmla="*/ 0 h 1115"/>
                <a:gd name="T12" fmla="*/ 245 w 534"/>
                <a:gd name="T13" fmla="*/ 106 h 1115"/>
                <a:gd name="T14" fmla="*/ 262 w 534"/>
                <a:gd name="T15" fmla="*/ 105 h 1115"/>
                <a:gd name="T16" fmla="*/ 436 w 534"/>
                <a:gd name="T17" fmla="*/ 280 h 1115"/>
                <a:gd name="T18" fmla="*/ 431 w 534"/>
                <a:gd name="T19" fmla="*/ 323 h 1115"/>
                <a:gd name="T20" fmla="*/ 534 w 534"/>
                <a:gd name="T21" fmla="*/ 591 h 1115"/>
                <a:gd name="T22" fmla="*/ 276 w 534"/>
                <a:gd name="T23" fmla="*/ 964 h 1115"/>
                <a:gd name="T24" fmla="*/ 275 w 534"/>
                <a:gd name="T25" fmla="*/ 970 h 1115"/>
                <a:gd name="T26" fmla="*/ 138 w 534"/>
                <a:gd name="T27" fmla="*/ 1108 h 1115"/>
                <a:gd name="T28" fmla="*/ 32 w 534"/>
                <a:gd name="T29" fmla="*/ 1096 h 1115"/>
                <a:gd name="T30" fmla="*/ 0 w 534"/>
                <a:gd name="T31" fmla="*/ 1049 h 1115"/>
                <a:gd name="T32" fmla="*/ 0 w 534"/>
                <a:gd name="T33" fmla="*/ 832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4" h="1115">
                  <a:moveTo>
                    <a:pt x="0" y="832"/>
                  </a:moveTo>
                  <a:cubicBezTo>
                    <a:pt x="0" y="116"/>
                    <a:pt x="0" y="116"/>
                    <a:pt x="0" y="116"/>
                  </a:cubicBezTo>
                  <a:cubicBezTo>
                    <a:pt x="0" y="98"/>
                    <a:pt x="5" y="82"/>
                    <a:pt x="14" y="68"/>
                  </a:cubicBezTo>
                  <a:cubicBezTo>
                    <a:pt x="15" y="66"/>
                    <a:pt x="16" y="64"/>
                    <a:pt x="17" y="62"/>
                  </a:cubicBezTo>
                  <a:cubicBezTo>
                    <a:pt x="17" y="61"/>
                    <a:pt x="17" y="61"/>
                    <a:pt x="17" y="61"/>
                  </a:cubicBezTo>
                  <a:cubicBezTo>
                    <a:pt x="39" y="25"/>
                    <a:pt x="78" y="0"/>
                    <a:pt x="123" y="0"/>
                  </a:cubicBezTo>
                  <a:cubicBezTo>
                    <a:pt x="185" y="0"/>
                    <a:pt x="237" y="46"/>
                    <a:pt x="245" y="106"/>
                  </a:cubicBezTo>
                  <a:cubicBezTo>
                    <a:pt x="250" y="106"/>
                    <a:pt x="256" y="105"/>
                    <a:pt x="262" y="105"/>
                  </a:cubicBezTo>
                  <a:cubicBezTo>
                    <a:pt x="358" y="105"/>
                    <a:pt x="436" y="183"/>
                    <a:pt x="436" y="280"/>
                  </a:cubicBezTo>
                  <a:cubicBezTo>
                    <a:pt x="436" y="295"/>
                    <a:pt x="434" y="309"/>
                    <a:pt x="431" y="323"/>
                  </a:cubicBezTo>
                  <a:cubicBezTo>
                    <a:pt x="495" y="394"/>
                    <a:pt x="534" y="488"/>
                    <a:pt x="534" y="591"/>
                  </a:cubicBezTo>
                  <a:cubicBezTo>
                    <a:pt x="534" y="762"/>
                    <a:pt x="427" y="907"/>
                    <a:pt x="276" y="964"/>
                  </a:cubicBezTo>
                  <a:cubicBezTo>
                    <a:pt x="275" y="966"/>
                    <a:pt x="275" y="968"/>
                    <a:pt x="275" y="970"/>
                  </a:cubicBezTo>
                  <a:cubicBezTo>
                    <a:pt x="262" y="1039"/>
                    <a:pt x="206" y="1094"/>
                    <a:pt x="138" y="1108"/>
                  </a:cubicBezTo>
                  <a:cubicBezTo>
                    <a:pt x="100" y="1115"/>
                    <a:pt x="63" y="1110"/>
                    <a:pt x="32" y="1096"/>
                  </a:cubicBezTo>
                  <a:cubicBezTo>
                    <a:pt x="13" y="1088"/>
                    <a:pt x="0" y="1070"/>
                    <a:pt x="0" y="1049"/>
                  </a:cubicBezTo>
                  <a:lnTo>
                    <a:pt x="0" y="832"/>
                  </a:ln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2" name="Freeform 182">
            <a:extLst>
              <a:ext uri="{FF2B5EF4-FFF2-40B4-BE49-F238E27FC236}">
                <a16:creationId xmlns:a16="http://schemas.microsoft.com/office/drawing/2014/main" id="{CBA4E525-BA55-4B2D-9655-65DD6D3AAD74}"/>
              </a:ext>
            </a:extLst>
          </p:cNvPr>
          <p:cNvSpPr/>
          <p:nvPr/>
        </p:nvSpPr>
        <p:spPr bwMode="auto">
          <a:xfrm>
            <a:off x="7497065" y="4913872"/>
            <a:ext cx="554870" cy="711648"/>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bg2">
              <a:lumMod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cxnSp>
        <p:nvCxnSpPr>
          <p:cNvPr id="43" name="Straight Arrow Connector 42">
            <a:extLst>
              <a:ext uri="{FF2B5EF4-FFF2-40B4-BE49-F238E27FC236}">
                <a16:creationId xmlns:a16="http://schemas.microsoft.com/office/drawing/2014/main" id="{05803BB8-9EA6-41F8-954F-5FD901C36EC1}"/>
              </a:ext>
            </a:extLst>
          </p:cNvPr>
          <p:cNvCxnSpPr>
            <a:cxnSpLocks/>
          </p:cNvCxnSpPr>
          <p:nvPr/>
        </p:nvCxnSpPr>
        <p:spPr bwMode="auto">
          <a:xfrm flipH="1">
            <a:off x="7774500" y="4397256"/>
            <a:ext cx="1" cy="411348"/>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44" name="Freeform 182">
            <a:extLst>
              <a:ext uri="{FF2B5EF4-FFF2-40B4-BE49-F238E27FC236}">
                <a16:creationId xmlns:a16="http://schemas.microsoft.com/office/drawing/2014/main" id="{72AA46C1-74A1-430A-A19D-10B73B6773AA}"/>
              </a:ext>
            </a:extLst>
          </p:cNvPr>
          <p:cNvSpPr/>
          <p:nvPr/>
        </p:nvSpPr>
        <p:spPr bwMode="auto">
          <a:xfrm>
            <a:off x="4735882" y="4429259"/>
            <a:ext cx="554870" cy="711648"/>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bg2">
              <a:lumMod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45" name="Freeform 182">
            <a:extLst>
              <a:ext uri="{FF2B5EF4-FFF2-40B4-BE49-F238E27FC236}">
                <a16:creationId xmlns:a16="http://schemas.microsoft.com/office/drawing/2014/main" id="{36AF04FC-96FA-4DB8-A7EC-59FF25548469}"/>
              </a:ext>
            </a:extLst>
          </p:cNvPr>
          <p:cNvSpPr/>
          <p:nvPr/>
        </p:nvSpPr>
        <p:spPr bwMode="auto">
          <a:xfrm>
            <a:off x="4735882" y="3016187"/>
            <a:ext cx="554870" cy="711648"/>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bg2">
              <a:lumMod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46" name="Freeform 182">
            <a:extLst>
              <a:ext uri="{FF2B5EF4-FFF2-40B4-BE49-F238E27FC236}">
                <a16:creationId xmlns:a16="http://schemas.microsoft.com/office/drawing/2014/main" id="{E4ACB250-5F53-4C65-99AA-66A8931007EA}"/>
              </a:ext>
            </a:extLst>
          </p:cNvPr>
          <p:cNvSpPr/>
          <p:nvPr/>
        </p:nvSpPr>
        <p:spPr bwMode="auto">
          <a:xfrm>
            <a:off x="4735882" y="1603116"/>
            <a:ext cx="554870" cy="711648"/>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bg2">
              <a:lumMod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47" name="Freeform 182">
            <a:extLst>
              <a:ext uri="{FF2B5EF4-FFF2-40B4-BE49-F238E27FC236}">
                <a16:creationId xmlns:a16="http://schemas.microsoft.com/office/drawing/2014/main" id="{A9AD04EC-C17D-4EBC-B41E-06B0C538E70D}"/>
              </a:ext>
            </a:extLst>
          </p:cNvPr>
          <p:cNvSpPr/>
          <p:nvPr/>
        </p:nvSpPr>
        <p:spPr bwMode="auto">
          <a:xfrm>
            <a:off x="10757551" y="3465449"/>
            <a:ext cx="248980" cy="319329"/>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48" name="Freeform 182">
            <a:extLst>
              <a:ext uri="{FF2B5EF4-FFF2-40B4-BE49-F238E27FC236}">
                <a16:creationId xmlns:a16="http://schemas.microsoft.com/office/drawing/2014/main" id="{1CB45AF7-8612-4064-B967-985F2239E066}"/>
              </a:ext>
            </a:extLst>
          </p:cNvPr>
          <p:cNvSpPr/>
          <p:nvPr/>
        </p:nvSpPr>
        <p:spPr bwMode="auto">
          <a:xfrm>
            <a:off x="10339334" y="1603116"/>
            <a:ext cx="554870" cy="711648"/>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bg2">
              <a:lumMod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pSp>
        <p:nvGrpSpPr>
          <p:cNvPr id="49" name="Group 48">
            <a:extLst>
              <a:ext uri="{FF2B5EF4-FFF2-40B4-BE49-F238E27FC236}">
                <a16:creationId xmlns:a16="http://schemas.microsoft.com/office/drawing/2014/main" id="{87948419-1835-4464-97C9-1CAB54CADC13}"/>
              </a:ext>
            </a:extLst>
          </p:cNvPr>
          <p:cNvGrpSpPr/>
          <p:nvPr/>
        </p:nvGrpSpPr>
        <p:grpSpPr>
          <a:xfrm>
            <a:off x="5548063" y="1958940"/>
            <a:ext cx="1334937" cy="2849664"/>
            <a:chOff x="3869563" y="2236686"/>
            <a:chExt cx="1334937" cy="2849664"/>
          </a:xfrm>
        </p:grpSpPr>
        <p:cxnSp>
          <p:nvCxnSpPr>
            <p:cNvPr id="50" name="Straight Arrow Connector 49">
              <a:extLst>
                <a:ext uri="{FF2B5EF4-FFF2-40B4-BE49-F238E27FC236}">
                  <a16:creationId xmlns:a16="http://schemas.microsoft.com/office/drawing/2014/main" id="{F5889D86-064D-4442-8D85-B45C9D808AF1}"/>
                </a:ext>
              </a:extLst>
            </p:cNvPr>
            <p:cNvCxnSpPr>
              <a:cxnSpLocks/>
            </p:cNvCxnSpPr>
            <p:nvPr/>
          </p:nvCxnSpPr>
          <p:spPr bwMode="auto">
            <a:xfrm flipH="1">
              <a:off x="3870912" y="3696093"/>
              <a:ext cx="1333588" cy="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51" name="Rectangle 35">
              <a:extLst>
                <a:ext uri="{FF2B5EF4-FFF2-40B4-BE49-F238E27FC236}">
                  <a16:creationId xmlns:a16="http://schemas.microsoft.com/office/drawing/2014/main" id="{63E4C991-CBBC-4198-9275-4A3DC9D5DE4B}"/>
                </a:ext>
              </a:extLst>
            </p:cNvPr>
            <p:cNvSpPr/>
            <p:nvPr/>
          </p:nvSpPr>
          <p:spPr bwMode="auto">
            <a:xfrm>
              <a:off x="3869563" y="2236686"/>
              <a:ext cx="549395" cy="2849664"/>
            </a:xfrm>
            <a:custGeom>
              <a:avLst/>
              <a:gdLst>
                <a:gd name="connsiteX0" fmla="*/ 0 w 486536"/>
                <a:gd name="connsiteY0" fmla="*/ 0 h 882290"/>
                <a:gd name="connsiteX1" fmla="*/ 486536 w 486536"/>
                <a:gd name="connsiteY1" fmla="*/ 0 h 882290"/>
                <a:gd name="connsiteX2" fmla="*/ 486536 w 486536"/>
                <a:gd name="connsiteY2" fmla="*/ 882290 h 882290"/>
                <a:gd name="connsiteX3" fmla="*/ 0 w 486536"/>
                <a:gd name="connsiteY3" fmla="*/ 882290 h 882290"/>
                <a:gd name="connsiteX4" fmla="*/ 0 w 486536"/>
                <a:gd name="connsiteY4" fmla="*/ 0 h 882290"/>
                <a:gd name="connsiteX0" fmla="*/ 136436 w 622972"/>
                <a:gd name="connsiteY0" fmla="*/ 0 h 882290"/>
                <a:gd name="connsiteX1" fmla="*/ 622972 w 622972"/>
                <a:gd name="connsiteY1" fmla="*/ 0 h 882290"/>
                <a:gd name="connsiteX2" fmla="*/ 622972 w 622972"/>
                <a:gd name="connsiteY2" fmla="*/ 882290 h 882290"/>
                <a:gd name="connsiteX3" fmla="*/ 136436 w 622972"/>
                <a:gd name="connsiteY3" fmla="*/ 882290 h 882290"/>
                <a:gd name="connsiteX4" fmla="*/ 0 w 622972"/>
                <a:gd name="connsiteY4" fmla="*/ 337695 h 882290"/>
                <a:gd name="connsiteX5" fmla="*/ 136436 w 622972"/>
                <a:gd name="connsiteY5" fmla="*/ 0 h 882290"/>
                <a:gd name="connsiteX0" fmla="*/ 0 w 622972"/>
                <a:gd name="connsiteY0" fmla="*/ 337695 h 882290"/>
                <a:gd name="connsiteX1" fmla="*/ 136436 w 622972"/>
                <a:gd name="connsiteY1" fmla="*/ 0 h 882290"/>
                <a:gd name="connsiteX2" fmla="*/ 622972 w 622972"/>
                <a:gd name="connsiteY2" fmla="*/ 0 h 882290"/>
                <a:gd name="connsiteX3" fmla="*/ 622972 w 622972"/>
                <a:gd name="connsiteY3" fmla="*/ 882290 h 882290"/>
                <a:gd name="connsiteX4" fmla="*/ 136436 w 622972"/>
                <a:gd name="connsiteY4" fmla="*/ 882290 h 882290"/>
                <a:gd name="connsiteX5" fmla="*/ 91440 w 622972"/>
                <a:gd name="connsiteY5" fmla="*/ 429135 h 882290"/>
                <a:gd name="connsiteX0" fmla="*/ 0 w 622972"/>
                <a:gd name="connsiteY0" fmla="*/ 337695 h 882290"/>
                <a:gd name="connsiteX1" fmla="*/ 136436 w 622972"/>
                <a:gd name="connsiteY1" fmla="*/ 0 h 882290"/>
                <a:gd name="connsiteX2" fmla="*/ 622972 w 622972"/>
                <a:gd name="connsiteY2" fmla="*/ 0 h 882290"/>
                <a:gd name="connsiteX3" fmla="*/ 622972 w 622972"/>
                <a:gd name="connsiteY3" fmla="*/ 882290 h 882290"/>
                <a:gd name="connsiteX4" fmla="*/ 136436 w 622972"/>
                <a:gd name="connsiteY4" fmla="*/ 882290 h 882290"/>
                <a:gd name="connsiteX0" fmla="*/ 0 w 486536"/>
                <a:gd name="connsiteY0" fmla="*/ 0 h 882290"/>
                <a:gd name="connsiteX1" fmla="*/ 486536 w 486536"/>
                <a:gd name="connsiteY1" fmla="*/ 0 h 882290"/>
                <a:gd name="connsiteX2" fmla="*/ 486536 w 486536"/>
                <a:gd name="connsiteY2" fmla="*/ 882290 h 882290"/>
                <a:gd name="connsiteX3" fmla="*/ 0 w 486536"/>
                <a:gd name="connsiteY3" fmla="*/ 882290 h 882290"/>
              </a:gdLst>
              <a:ahLst/>
              <a:cxnLst>
                <a:cxn ang="0">
                  <a:pos x="connsiteX0" y="connsiteY0"/>
                </a:cxn>
                <a:cxn ang="0">
                  <a:pos x="connsiteX1" y="connsiteY1"/>
                </a:cxn>
                <a:cxn ang="0">
                  <a:pos x="connsiteX2" y="connsiteY2"/>
                </a:cxn>
                <a:cxn ang="0">
                  <a:pos x="connsiteX3" y="connsiteY3"/>
                </a:cxn>
              </a:cxnLst>
              <a:rect l="l" t="t" r="r" b="b"/>
              <a:pathLst>
                <a:path w="486536" h="882290">
                  <a:moveTo>
                    <a:pt x="0" y="0"/>
                  </a:moveTo>
                  <a:lnTo>
                    <a:pt x="486536" y="0"/>
                  </a:lnTo>
                  <a:lnTo>
                    <a:pt x="486536" y="882290"/>
                  </a:lnTo>
                  <a:lnTo>
                    <a:pt x="0" y="882290"/>
                  </a:lnTo>
                </a:path>
              </a:pathLst>
            </a:custGeom>
            <a:noFill/>
            <a:ln w="12700" cap="flat" cmpd="sng" algn="ctr">
              <a:solidFill>
                <a:schemeClr val="tx1"/>
              </a:solidFill>
              <a:prstDash val="solid"/>
              <a:round/>
              <a:headEnd type="triangle" w="med" len="med"/>
              <a:tailEnd type="triangl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52" name="Group 51">
            <a:extLst>
              <a:ext uri="{FF2B5EF4-FFF2-40B4-BE49-F238E27FC236}">
                <a16:creationId xmlns:a16="http://schemas.microsoft.com/office/drawing/2014/main" id="{E89AD170-AE45-401B-B515-081372C184F6}"/>
              </a:ext>
            </a:extLst>
          </p:cNvPr>
          <p:cNvGrpSpPr/>
          <p:nvPr/>
        </p:nvGrpSpPr>
        <p:grpSpPr>
          <a:xfrm flipH="1">
            <a:off x="8587001" y="1958940"/>
            <a:ext cx="1219498" cy="2849664"/>
            <a:chOff x="3869563" y="2236686"/>
            <a:chExt cx="1334937" cy="2849664"/>
          </a:xfrm>
        </p:grpSpPr>
        <p:cxnSp>
          <p:nvCxnSpPr>
            <p:cNvPr id="53" name="Straight Arrow Connector 52">
              <a:extLst>
                <a:ext uri="{FF2B5EF4-FFF2-40B4-BE49-F238E27FC236}">
                  <a16:creationId xmlns:a16="http://schemas.microsoft.com/office/drawing/2014/main" id="{B331246F-DBE4-490C-BA3B-ADFB627C5501}"/>
                </a:ext>
              </a:extLst>
            </p:cNvPr>
            <p:cNvCxnSpPr>
              <a:cxnSpLocks/>
            </p:cNvCxnSpPr>
            <p:nvPr/>
          </p:nvCxnSpPr>
          <p:spPr bwMode="auto">
            <a:xfrm flipH="1">
              <a:off x="3870912" y="3696093"/>
              <a:ext cx="1333588" cy="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54" name="Rectangle 35">
              <a:extLst>
                <a:ext uri="{FF2B5EF4-FFF2-40B4-BE49-F238E27FC236}">
                  <a16:creationId xmlns:a16="http://schemas.microsoft.com/office/drawing/2014/main" id="{B60AB568-9AC5-4572-A991-82B386095147}"/>
                </a:ext>
              </a:extLst>
            </p:cNvPr>
            <p:cNvSpPr/>
            <p:nvPr/>
          </p:nvSpPr>
          <p:spPr bwMode="auto">
            <a:xfrm>
              <a:off x="3869563" y="2236686"/>
              <a:ext cx="549395" cy="2849664"/>
            </a:xfrm>
            <a:custGeom>
              <a:avLst/>
              <a:gdLst>
                <a:gd name="connsiteX0" fmla="*/ 0 w 486536"/>
                <a:gd name="connsiteY0" fmla="*/ 0 h 882290"/>
                <a:gd name="connsiteX1" fmla="*/ 486536 w 486536"/>
                <a:gd name="connsiteY1" fmla="*/ 0 h 882290"/>
                <a:gd name="connsiteX2" fmla="*/ 486536 w 486536"/>
                <a:gd name="connsiteY2" fmla="*/ 882290 h 882290"/>
                <a:gd name="connsiteX3" fmla="*/ 0 w 486536"/>
                <a:gd name="connsiteY3" fmla="*/ 882290 h 882290"/>
                <a:gd name="connsiteX4" fmla="*/ 0 w 486536"/>
                <a:gd name="connsiteY4" fmla="*/ 0 h 882290"/>
                <a:gd name="connsiteX0" fmla="*/ 136436 w 622972"/>
                <a:gd name="connsiteY0" fmla="*/ 0 h 882290"/>
                <a:gd name="connsiteX1" fmla="*/ 622972 w 622972"/>
                <a:gd name="connsiteY1" fmla="*/ 0 h 882290"/>
                <a:gd name="connsiteX2" fmla="*/ 622972 w 622972"/>
                <a:gd name="connsiteY2" fmla="*/ 882290 h 882290"/>
                <a:gd name="connsiteX3" fmla="*/ 136436 w 622972"/>
                <a:gd name="connsiteY3" fmla="*/ 882290 h 882290"/>
                <a:gd name="connsiteX4" fmla="*/ 0 w 622972"/>
                <a:gd name="connsiteY4" fmla="*/ 337695 h 882290"/>
                <a:gd name="connsiteX5" fmla="*/ 136436 w 622972"/>
                <a:gd name="connsiteY5" fmla="*/ 0 h 882290"/>
                <a:gd name="connsiteX0" fmla="*/ 0 w 622972"/>
                <a:gd name="connsiteY0" fmla="*/ 337695 h 882290"/>
                <a:gd name="connsiteX1" fmla="*/ 136436 w 622972"/>
                <a:gd name="connsiteY1" fmla="*/ 0 h 882290"/>
                <a:gd name="connsiteX2" fmla="*/ 622972 w 622972"/>
                <a:gd name="connsiteY2" fmla="*/ 0 h 882290"/>
                <a:gd name="connsiteX3" fmla="*/ 622972 w 622972"/>
                <a:gd name="connsiteY3" fmla="*/ 882290 h 882290"/>
                <a:gd name="connsiteX4" fmla="*/ 136436 w 622972"/>
                <a:gd name="connsiteY4" fmla="*/ 882290 h 882290"/>
                <a:gd name="connsiteX5" fmla="*/ 91440 w 622972"/>
                <a:gd name="connsiteY5" fmla="*/ 429135 h 882290"/>
                <a:gd name="connsiteX0" fmla="*/ 0 w 622972"/>
                <a:gd name="connsiteY0" fmla="*/ 337695 h 882290"/>
                <a:gd name="connsiteX1" fmla="*/ 136436 w 622972"/>
                <a:gd name="connsiteY1" fmla="*/ 0 h 882290"/>
                <a:gd name="connsiteX2" fmla="*/ 622972 w 622972"/>
                <a:gd name="connsiteY2" fmla="*/ 0 h 882290"/>
                <a:gd name="connsiteX3" fmla="*/ 622972 w 622972"/>
                <a:gd name="connsiteY3" fmla="*/ 882290 h 882290"/>
                <a:gd name="connsiteX4" fmla="*/ 136436 w 622972"/>
                <a:gd name="connsiteY4" fmla="*/ 882290 h 882290"/>
                <a:gd name="connsiteX0" fmla="*/ 0 w 486536"/>
                <a:gd name="connsiteY0" fmla="*/ 0 h 882290"/>
                <a:gd name="connsiteX1" fmla="*/ 486536 w 486536"/>
                <a:gd name="connsiteY1" fmla="*/ 0 h 882290"/>
                <a:gd name="connsiteX2" fmla="*/ 486536 w 486536"/>
                <a:gd name="connsiteY2" fmla="*/ 882290 h 882290"/>
                <a:gd name="connsiteX3" fmla="*/ 0 w 486536"/>
                <a:gd name="connsiteY3" fmla="*/ 882290 h 882290"/>
              </a:gdLst>
              <a:ahLst/>
              <a:cxnLst>
                <a:cxn ang="0">
                  <a:pos x="connsiteX0" y="connsiteY0"/>
                </a:cxn>
                <a:cxn ang="0">
                  <a:pos x="connsiteX1" y="connsiteY1"/>
                </a:cxn>
                <a:cxn ang="0">
                  <a:pos x="connsiteX2" y="connsiteY2"/>
                </a:cxn>
                <a:cxn ang="0">
                  <a:pos x="connsiteX3" y="connsiteY3"/>
                </a:cxn>
              </a:cxnLst>
              <a:rect l="l" t="t" r="r" b="b"/>
              <a:pathLst>
                <a:path w="486536" h="882290">
                  <a:moveTo>
                    <a:pt x="0" y="0"/>
                  </a:moveTo>
                  <a:lnTo>
                    <a:pt x="486536" y="0"/>
                  </a:lnTo>
                  <a:lnTo>
                    <a:pt x="486536" y="882290"/>
                  </a:lnTo>
                  <a:lnTo>
                    <a:pt x="0" y="882290"/>
                  </a:lnTo>
                </a:path>
              </a:pathLst>
            </a:custGeom>
            <a:noFill/>
            <a:ln w="12700" cap="flat" cmpd="sng" algn="ctr">
              <a:solidFill>
                <a:schemeClr val="tx1"/>
              </a:solidFill>
              <a:prstDash val="solid"/>
              <a:round/>
              <a:headEnd type="triangle" w="med" len="med"/>
              <a:tailEnd type="triangl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34990794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25F5741D-1D40-B14A-873C-07310B073704}"/>
              </a:ext>
            </a:extLst>
          </p:cNvPr>
          <p:cNvSpPr/>
          <p:nvPr/>
        </p:nvSpPr>
        <p:spPr bwMode="auto">
          <a:xfrm>
            <a:off x="5827295" y="2769416"/>
            <a:ext cx="2949993" cy="3163488"/>
          </a:xfrm>
          <a:prstGeom prst="rect">
            <a:avLst/>
          </a:prstGeom>
          <a:noFill/>
          <a:ln w="12700">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r>
              <a:rPr lang="en-GB" sz="1600">
                <a:solidFill>
                  <a:srgbClr val="FFFFFF"/>
                </a:solidFill>
              </a:rPr>
              <a:t>Master data</a:t>
            </a:r>
          </a:p>
        </p:txBody>
      </p:sp>
      <p:sp>
        <p:nvSpPr>
          <p:cNvPr id="15" name="Oval 14">
            <a:extLst>
              <a:ext uri="{FF2B5EF4-FFF2-40B4-BE49-F238E27FC236}">
                <a16:creationId xmlns:a16="http://schemas.microsoft.com/office/drawing/2014/main" id="{DD9F1E39-57BB-6D44-B929-CF93AB583A30}"/>
              </a:ext>
            </a:extLst>
          </p:cNvPr>
          <p:cNvSpPr/>
          <p:nvPr/>
        </p:nvSpPr>
        <p:spPr bwMode="auto">
          <a:xfrm>
            <a:off x="8481023" y="5320713"/>
            <a:ext cx="534961" cy="163201"/>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ext Placeholder 1">
            <a:extLst>
              <a:ext uri="{FF2B5EF4-FFF2-40B4-BE49-F238E27FC236}">
                <a16:creationId xmlns:a16="http://schemas.microsoft.com/office/drawing/2014/main" id="{117DD971-3AB3-453A-B147-0E9B65EC728B}"/>
              </a:ext>
            </a:extLst>
          </p:cNvPr>
          <p:cNvSpPr>
            <a:spLocks noGrp="1"/>
          </p:cNvSpPr>
          <p:nvPr>
            <p:ph type="body" sz="quarter" idx="10"/>
          </p:nvPr>
        </p:nvSpPr>
        <p:spPr>
          <a:xfrm>
            <a:off x="454723" y="1111450"/>
            <a:ext cx="11018838" cy="637802"/>
          </a:xfrm>
        </p:spPr>
        <p:txBody>
          <a:bodyPr>
            <a:normAutofit/>
          </a:bodyPr>
          <a:lstStyle/>
          <a:p>
            <a:r>
              <a:rPr lang="en-GB" sz="1800" dirty="0"/>
              <a:t>Need to collect consent from applications and match with master data</a:t>
            </a:r>
            <a:endParaRPr lang="en-US" sz="1800" dirty="0"/>
          </a:p>
        </p:txBody>
      </p:sp>
      <p:sp>
        <p:nvSpPr>
          <p:cNvPr id="4" name="Title 3">
            <a:extLst>
              <a:ext uri="{FF2B5EF4-FFF2-40B4-BE49-F238E27FC236}">
                <a16:creationId xmlns:a16="http://schemas.microsoft.com/office/drawing/2014/main" id="{BB4C1C8A-4A6F-A64B-B921-FC7DB8D86C49}"/>
              </a:ext>
            </a:extLst>
          </p:cNvPr>
          <p:cNvSpPr>
            <a:spLocks noGrp="1"/>
          </p:cNvSpPr>
          <p:nvPr>
            <p:ph type="title"/>
          </p:nvPr>
        </p:nvSpPr>
        <p:spPr>
          <a:xfrm>
            <a:off x="422736" y="454806"/>
            <a:ext cx="11029616" cy="715429"/>
          </a:xfrm>
        </p:spPr>
        <p:txBody>
          <a:bodyPr anchor="ctr"/>
          <a:lstStyle/>
          <a:p>
            <a:r>
              <a:rPr lang="en-GB" dirty="0">
                <a:solidFill>
                  <a:schemeClr val="tx1"/>
                </a:solidFill>
              </a:rPr>
              <a:t>Governing GDPR consent management in MDM</a:t>
            </a:r>
          </a:p>
        </p:txBody>
      </p:sp>
      <p:sp>
        <p:nvSpPr>
          <p:cNvPr id="7" name="Oval 13">
            <a:extLst>
              <a:ext uri="{FF2B5EF4-FFF2-40B4-BE49-F238E27FC236}">
                <a16:creationId xmlns:a16="http://schemas.microsoft.com/office/drawing/2014/main" id="{9A9EAF61-247B-0D4A-BB01-A9B5C8BE77B9}"/>
              </a:ext>
            </a:extLst>
          </p:cNvPr>
          <p:cNvSpPr>
            <a:spLocks noChangeArrowheads="1"/>
          </p:cNvSpPr>
          <p:nvPr/>
        </p:nvSpPr>
        <p:spPr bwMode="blackWhite">
          <a:xfrm>
            <a:off x="5964142" y="3125947"/>
            <a:ext cx="2676298" cy="2702620"/>
          </a:xfrm>
          <a:prstGeom prst="donut">
            <a:avLst>
              <a:gd name="adj" fmla="val 16586"/>
            </a:avLst>
          </a:prstGeom>
          <a:solidFill>
            <a:schemeClr val="accent1"/>
          </a:solidFill>
          <a:ln w="28575">
            <a:noFill/>
            <a:round/>
            <a:headEnd/>
            <a:tailEnd/>
          </a:ln>
          <a:effectLst/>
        </p:spPr>
        <p:txBody>
          <a:bodyPr wrap="none" anchor="ctr"/>
          <a:lstStyle/>
          <a:p>
            <a:pPr algn="ctr">
              <a:defRPr/>
            </a:pPr>
            <a:endParaRPr lang="en-US" b="1">
              <a:solidFill>
                <a:srgbClr val="000000"/>
              </a:solidFill>
            </a:endParaRPr>
          </a:p>
        </p:txBody>
      </p:sp>
      <p:sp>
        <p:nvSpPr>
          <p:cNvPr id="9" name="Line 15">
            <a:extLst>
              <a:ext uri="{FF2B5EF4-FFF2-40B4-BE49-F238E27FC236}">
                <a16:creationId xmlns:a16="http://schemas.microsoft.com/office/drawing/2014/main" id="{6EFB3C4D-A426-D341-B203-7EA29CF86E28}"/>
              </a:ext>
            </a:extLst>
          </p:cNvPr>
          <p:cNvSpPr>
            <a:spLocks noChangeShapeType="1"/>
          </p:cNvSpPr>
          <p:nvPr/>
        </p:nvSpPr>
        <p:spPr bwMode="blackWhite">
          <a:xfrm>
            <a:off x="6422801" y="3432375"/>
            <a:ext cx="352044" cy="348443"/>
          </a:xfrm>
          <a:prstGeom prst="line">
            <a:avLst/>
          </a:prstGeom>
          <a:noFill/>
          <a:ln w="28575">
            <a:solidFill>
              <a:schemeClr val="bg1"/>
            </a:solidFill>
            <a:round/>
            <a:headEnd/>
            <a:tailEnd/>
          </a:ln>
        </p:spPr>
        <p:txBody>
          <a:bodyPr wrap="none" anchor="ctr"/>
          <a:lstStyle/>
          <a:p>
            <a:pPr algn="ctr"/>
            <a:endParaRPr lang="en-GB" b="1">
              <a:solidFill>
                <a:srgbClr val="000000"/>
              </a:solidFill>
            </a:endParaRPr>
          </a:p>
        </p:txBody>
      </p:sp>
      <p:sp>
        <p:nvSpPr>
          <p:cNvPr id="10" name="Line 17">
            <a:extLst>
              <a:ext uri="{FF2B5EF4-FFF2-40B4-BE49-F238E27FC236}">
                <a16:creationId xmlns:a16="http://schemas.microsoft.com/office/drawing/2014/main" id="{CA9DB4F8-67A1-7D4C-887E-E3190D6DE45D}"/>
              </a:ext>
            </a:extLst>
          </p:cNvPr>
          <p:cNvSpPr>
            <a:spLocks noChangeShapeType="1"/>
          </p:cNvSpPr>
          <p:nvPr/>
        </p:nvSpPr>
        <p:spPr bwMode="blackWhite">
          <a:xfrm flipH="1">
            <a:off x="6401410" y="5157513"/>
            <a:ext cx="326340" cy="326401"/>
          </a:xfrm>
          <a:prstGeom prst="line">
            <a:avLst/>
          </a:prstGeom>
          <a:noFill/>
          <a:ln w="28575">
            <a:solidFill>
              <a:schemeClr val="bg1"/>
            </a:solidFill>
            <a:round/>
            <a:headEnd/>
            <a:tailEnd/>
          </a:ln>
        </p:spPr>
        <p:txBody>
          <a:bodyPr wrap="none" anchor="ctr"/>
          <a:lstStyle/>
          <a:p>
            <a:pPr algn="ctr"/>
            <a:endParaRPr lang="en-GB" b="1">
              <a:solidFill>
                <a:srgbClr val="000000"/>
              </a:solidFill>
            </a:endParaRPr>
          </a:p>
        </p:txBody>
      </p:sp>
      <p:sp>
        <p:nvSpPr>
          <p:cNvPr id="11" name="Line 16">
            <a:extLst>
              <a:ext uri="{FF2B5EF4-FFF2-40B4-BE49-F238E27FC236}">
                <a16:creationId xmlns:a16="http://schemas.microsoft.com/office/drawing/2014/main" id="{192DCAC8-6C25-2A49-8145-C3C31D3CD193}"/>
              </a:ext>
            </a:extLst>
          </p:cNvPr>
          <p:cNvSpPr>
            <a:spLocks noChangeShapeType="1"/>
          </p:cNvSpPr>
          <p:nvPr/>
        </p:nvSpPr>
        <p:spPr bwMode="blackWhite">
          <a:xfrm>
            <a:off x="7940937" y="5072544"/>
            <a:ext cx="343930" cy="319998"/>
          </a:xfrm>
          <a:prstGeom prst="line">
            <a:avLst/>
          </a:prstGeom>
          <a:noFill/>
          <a:ln w="28575">
            <a:solidFill>
              <a:schemeClr val="bg1"/>
            </a:solidFill>
            <a:round/>
            <a:headEnd/>
            <a:tailEnd/>
          </a:ln>
        </p:spPr>
        <p:txBody>
          <a:bodyPr wrap="none" anchor="ctr"/>
          <a:lstStyle/>
          <a:p>
            <a:pPr algn="ctr"/>
            <a:endParaRPr lang="en-GB" b="1">
              <a:solidFill>
                <a:srgbClr val="000000"/>
              </a:solidFill>
            </a:endParaRPr>
          </a:p>
        </p:txBody>
      </p:sp>
      <p:sp>
        <p:nvSpPr>
          <p:cNvPr id="12" name="Text Box 19">
            <a:extLst>
              <a:ext uri="{FF2B5EF4-FFF2-40B4-BE49-F238E27FC236}">
                <a16:creationId xmlns:a16="http://schemas.microsoft.com/office/drawing/2014/main" id="{84144860-69A1-D94A-A7E4-ACD0996DA9F5}"/>
              </a:ext>
            </a:extLst>
          </p:cNvPr>
          <p:cNvSpPr txBox="1">
            <a:spLocks noChangeArrowheads="1"/>
          </p:cNvSpPr>
          <p:nvPr/>
        </p:nvSpPr>
        <p:spPr bwMode="auto">
          <a:xfrm>
            <a:off x="6014307" y="4292344"/>
            <a:ext cx="362600" cy="369332"/>
          </a:xfrm>
          <a:prstGeom prst="rect">
            <a:avLst/>
          </a:prstGeom>
          <a:noFill/>
          <a:ln w="9525">
            <a:noFill/>
            <a:miter lim="800000"/>
            <a:headEnd/>
            <a:tailEnd/>
          </a:ln>
        </p:spPr>
        <p:txBody>
          <a:bodyPr wrap="none">
            <a:spAutoFit/>
          </a:bodyPr>
          <a:lstStyle/>
          <a:p>
            <a:pPr algn="ctr"/>
            <a:r>
              <a:rPr lang="en-GB" b="1" dirty="0">
                <a:solidFill>
                  <a:schemeClr val="bg1"/>
                </a:solidFill>
              </a:rPr>
              <a:t>C</a:t>
            </a:r>
            <a:endParaRPr lang="en-US" b="1" dirty="0">
              <a:solidFill>
                <a:schemeClr val="bg1"/>
              </a:solidFill>
            </a:endParaRPr>
          </a:p>
        </p:txBody>
      </p:sp>
      <p:sp>
        <p:nvSpPr>
          <p:cNvPr id="13" name="Text Box 20">
            <a:extLst>
              <a:ext uri="{FF2B5EF4-FFF2-40B4-BE49-F238E27FC236}">
                <a16:creationId xmlns:a16="http://schemas.microsoft.com/office/drawing/2014/main" id="{FC162C37-82B3-2743-9774-C18511029F5F}"/>
              </a:ext>
            </a:extLst>
          </p:cNvPr>
          <p:cNvSpPr txBox="1">
            <a:spLocks noChangeArrowheads="1"/>
          </p:cNvSpPr>
          <p:nvPr/>
        </p:nvSpPr>
        <p:spPr bwMode="auto">
          <a:xfrm>
            <a:off x="7180947" y="3185554"/>
            <a:ext cx="349250" cy="366712"/>
          </a:xfrm>
          <a:prstGeom prst="rect">
            <a:avLst/>
          </a:prstGeom>
          <a:noFill/>
          <a:ln w="9525">
            <a:noFill/>
            <a:miter lim="800000"/>
            <a:headEnd/>
            <a:tailEnd/>
          </a:ln>
        </p:spPr>
        <p:txBody>
          <a:bodyPr wrap="none">
            <a:spAutoFit/>
          </a:bodyPr>
          <a:lstStyle/>
          <a:p>
            <a:pPr algn="ctr"/>
            <a:r>
              <a:rPr lang="en-GB" b="1" dirty="0">
                <a:solidFill>
                  <a:schemeClr val="bg1"/>
                </a:solidFill>
              </a:rPr>
              <a:t>R</a:t>
            </a:r>
            <a:endParaRPr lang="en-US" b="1" dirty="0">
              <a:solidFill>
                <a:schemeClr val="bg1"/>
              </a:solidFill>
            </a:endParaRPr>
          </a:p>
        </p:txBody>
      </p:sp>
      <p:sp>
        <p:nvSpPr>
          <p:cNvPr id="14" name="Text Box 21">
            <a:extLst>
              <a:ext uri="{FF2B5EF4-FFF2-40B4-BE49-F238E27FC236}">
                <a16:creationId xmlns:a16="http://schemas.microsoft.com/office/drawing/2014/main" id="{9F539252-B387-7142-B785-284D02FE0AC1}"/>
              </a:ext>
            </a:extLst>
          </p:cNvPr>
          <p:cNvSpPr txBox="1">
            <a:spLocks noChangeArrowheads="1"/>
          </p:cNvSpPr>
          <p:nvPr/>
        </p:nvSpPr>
        <p:spPr bwMode="auto">
          <a:xfrm>
            <a:off x="8222055" y="4292344"/>
            <a:ext cx="375424" cy="369332"/>
          </a:xfrm>
          <a:prstGeom prst="rect">
            <a:avLst/>
          </a:prstGeom>
          <a:noFill/>
          <a:ln w="9525">
            <a:noFill/>
            <a:miter lim="800000"/>
            <a:headEnd/>
            <a:tailEnd/>
          </a:ln>
        </p:spPr>
        <p:txBody>
          <a:bodyPr wrap="none">
            <a:spAutoFit/>
          </a:bodyPr>
          <a:lstStyle/>
          <a:p>
            <a:pPr algn="ctr"/>
            <a:r>
              <a:rPr lang="en-GB" b="1" dirty="0">
                <a:solidFill>
                  <a:schemeClr val="bg1"/>
                </a:solidFill>
              </a:rPr>
              <a:t>U</a:t>
            </a:r>
            <a:endParaRPr lang="en-US" b="1" dirty="0">
              <a:solidFill>
                <a:schemeClr val="bg1"/>
              </a:solidFill>
            </a:endParaRPr>
          </a:p>
        </p:txBody>
      </p:sp>
      <p:sp>
        <p:nvSpPr>
          <p:cNvPr id="19" name="Text Box 21">
            <a:extLst>
              <a:ext uri="{FF2B5EF4-FFF2-40B4-BE49-F238E27FC236}">
                <a16:creationId xmlns:a16="http://schemas.microsoft.com/office/drawing/2014/main" id="{A4F1AA81-46AF-4847-B809-3457715A48AC}"/>
              </a:ext>
            </a:extLst>
          </p:cNvPr>
          <p:cNvSpPr txBox="1">
            <a:spLocks noChangeArrowheads="1"/>
          </p:cNvSpPr>
          <p:nvPr/>
        </p:nvSpPr>
        <p:spPr bwMode="auto">
          <a:xfrm>
            <a:off x="7171066" y="5388687"/>
            <a:ext cx="369012" cy="369332"/>
          </a:xfrm>
          <a:prstGeom prst="rect">
            <a:avLst/>
          </a:prstGeom>
          <a:noFill/>
          <a:ln w="9525">
            <a:noFill/>
            <a:miter lim="800000"/>
            <a:headEnd/>
            <a:tailEnd/>
          </a:ln>
        </p:spPr>
        <p:txBody>
          <a:bodyPr wrap="none">
            <a:spAutoFit/>
          </a:bodyPr>
          <a:lstStyle/>
          <a:p>
            <a:pPr algn="ctr"/>
            <a:r>
              <a:rPr lang="en-GB" b="1" dirty="0">
                <a:solidFill>
                  <a:schemeClr val="bg1"/>
                </a:solidFill>
              </a:rPr>
              <a:t>D</a:t>
            </a:r>
            <a:endParaRPr lang="en-US" b="1" dirty="0">
              <a:solidFill>
                <a:schemeClr val="bg1"/>
              </a:solidFill>
            </a:endParaRPr>
          </a:p>
        </p:txBody>
      </p:sp>
      <p:sp>
        <p:nvSpPr>
          <p:cNvPr id="20" name="Line 18">
            <a:extLst>
              <a:ext uri="{FF2B5EF4-FFF2-40B4-BE49-F238E27FC236}">
                <a16:creationId xmlns:a16="http://schemas.microsoft.com/office/drawing/2014/main" id="{6CB7616B-5723-674A-B57B-7B3F34E4498A}"/>
              </a:ext>
            </a:extLst>
          </p:cNvPr>
          <p:cNvSpPr>
            <a:spLocks noChangeShapeType="1"/>
          </p:cNvSpPr>
          <p:nvPr/>
        </p:nvSpPr>
        <p:spPr bwMode="blackWhite">
          <a:xfrm flipH="1">
            <a:off x="7876420" y="3479164"/>
            <a:ext cx="345912" cy="351935"/>
          </a:xfrm>
          <a:prstGeom prst="line">
            <a:avLst/>
          </a:prstGeom>
          <a:noFill/>
          <a:ln w="28575">
            <a:solidFill>
              <a:schemeClr val="bg1"/>
            </a:solidFill>
            <a:round/>
            <a:headEnd/>
            <a:tailEnd/>
          </a:ln>
        </p:spPr>
        <p:txBody>
          <a:bodyPr wrap="none" anchor="ctr"/>
          <a:lstStyle/>
          <a:p>
            <a:pPr algn="ctr"/>
            <a:endParaRPr lang="en-GB" b="1">
              <a:solidFill>
                <a:srgbClr val="000000"/>
              </a:solidFill>
            </a:endParaRPr>
          </a:p>
        </p:txBody>
      </p:sp>
      <p:sp>
        <p:nvSpPr>
          <p:cNvPr id="22" name="Rectangle 21">
            <a:extLst>
              <a:ext uri="{FF2B5EF4-FFF2-40B4-BE49-F238E27FC236}">
                <a16:creationId xmlns:a16="http://schemas.microsoft.com/office/drawing/2014/main" id="{AAC95BD7-529D-B84F-820D-B5821B87A522}"/>
              </a:ext>
            </a:extLst>
          </p:cNvPr>
          <p:cNvSpPr/>
          <p:nvPr/>
        </p:nvSpPr>
        <p:spPr bwMode="auto">
          <a:xfrm>
            <a:off x="936189" y="4177945"/>
            <a:ext cx="1311965" cy="338554"/>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en-GB" sz="1600"/>
              <a:t>Application</a:t>
            </a:r>
          </a:p>
        </p:txBody>
      </p:sp>
      <p:sp>
        <p:nvSpPr>
          <p:cNvPr id="24" name="Rectangle 23">
            <a:extLst>
              <a:ext uri="{FF2B5EF4-FFF2-40B4-BE49-F238E27FC236}">
                <a16:creationId xmlns:a16="http://schemas.microsoft.com/office/drawing/2014/main" id="{6E8CFA04-3027-3C40-BAC3-21A27962F2A5}"/>
              </a:ext>
            </a:extLst>
          </p:cNvPr>
          <p:cNvSpPr/>
          <p:nvPr/>
        </p:nvSpPr>
        <p:spPr bwMode="auto">
          <a:xfrm>
            <a:off x="936189" y="5264037"/>
            <a:ext cx="1311965" cy="338554"/>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en-GB" sz="1600"/>
              <a:t>Application</a:t>
            </a:r>
          </a:p>
        </p:txBody>
      </p:sp>
      <p:sp>
        <p:nvSpPr>
          <p:cNvPr id="27" name="Rectangle 26">
            <a:extLst>
              <a:ext uri="{FF2B5EF4-FFF2-40B4-BE49-F238E27FC236}">
                <a16:creationId xmlns:a16="http://schemas.microsoft.com/office/drawing/2014/main" id="{93523A87-42E3-C049-BC18-BADC2C3D2F2A}"/>
              </a:ext>
            </a:extLst>
          </p:cNvPr>
          <p:cNvSpPr/>
          <p:nvPr/>
        </p:nvSpPr>
        <p:spPr bwMode="auto">
          <a:xfrm>
            <a:off x="936189" y="3091853"/>
            <a:ext cx="1311965" cy="338554"/>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en-GB" sz="1600"/>
              <a:t>Application</a:t>
            </a:r>
          </a:p>
        </p:txBody>
      </p:sp>
      <p:cxnSp>
        <p:nvCxnSpPr>
          <p:cNvPr id="29" name="Straight Arrow Connector 28">
            <a:extLst>
              <a:ext uri="{FF2B5EF4-FFF2-40B4-BE49-F238E27FC236}">
                <a16:creationId xmlns:a16="http://schemas.microsoft.com/office/drawing/2014/main" id="{86F968C2-45BD-DC42-9113-DA2A320511AB}"/>
              </a:ext>
            </a:extLst>
          </p:cNvPr>
          <p:cNvCxnSpPr>
            <a:cxnSpLocks/>
            <a:stCxn id="22" idx="3"/>
            <a:endCxn id="72" idx="1"/>
          </p:cNvCxnSpPr>
          <p:nvPr/>
        </p:nvCxnSpPr>
        <p:spPr bwMode="auto">
          <a:xfrm>
            <a:off x="2248154" y="4347222"/>
            <a:ext cx="1208735" cy="1"/>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34" name="TextBox 33">
            <a:extLst>
              <a:ext uri="{FF2B5EF4-FFF2-40B4-BE49-F238E27FC236}">
                <a16:creationId xmlns:a16="http://schemas.microsoft.com/office/drawing/2014/main" id="{89409C5F-C9C6-B24E-9B93-D3AE6A34FC42}"/>
              </a:ext>
            </a:extLst>
          </p:cNvPr>
          <p:cNvSpPr txBox="1"/>
          <p:nvPr/>
        </p:nvSpPr>
        <p:spPr>
          <a:xfrm>
            <a:off x="510658" y="1954589"/>
            <a:ext cx="11018520" cy="615553"/>
          </a:xfrm>
          <a:prstGeom prst="rect">
            <a:avLst/>
          </a:prstGeom>
          <a:noFill/>
        </p:spPr>
        <p:txBody>
          <a:bodyPr wrap="square" lIns="0" tIns="0" rIns="0" bIns="0" rtlCol="0">
            <a:spAutoFit/>
          </a:bodyPr>
          <a:lstStyle/>
          <a:p>
            <a:pPr algn="l"/>
            <a:r>
              <a:rPr lang="en-GB" sz="2000" dirty="0">
                <a:solidFill>
                  <a:schemeClr val="tx1"/>
                </a:solidFill>
              </a:rPr>
              <a:t>Collect master data and consent from all applications that request it, store all consent with the master data record </a:t>
            </a:r>
          </a:p>
        </p:txBody>
      </p:sp>
      <p:sp>
        <p:nvSpPr>
          <p:cNvPr id="39" name="TextBox 38">
            <a:extLst>
              <a:ext uri="{FF2B5EF4-FFF2-40B4-BE49-F238E27FC236}">
                <a16:creationId xmlns:a16="http://schemas.microsoft.com/office/drawing/2014/main" id="{61F7B433-74BA-B94F-A1E5-8B5A80F7F9F8}"/>
              </a:ext>
            </a:extLst>
          </p:cNvPr>
          <p:cNvSpPr txBox="1"/>
          <p:nvPr/>
        </p:nvSpPr>
        <p:spPr>
          <a:xfrm>
            <a:off x="9159644" y="5446884"/>
            <a:ext cx="2328124" cy="523220"/>
          </a:xfrm>
          <a:prstGeom prst="rect">
            <a:avLst/>
          </a:prstGeom>
          <a:noFill/>
        </p:spPr>
        <p:txBody>
          <a:bodyPr wrap="square" rtlCol="0">
            <a:spAutoFit/>
          </a:bodyPr>
          <a:lstStyle/>
          <a:p>
            <a:r>
              <a:rPr lang="en-GB" sz="1400">
                <a:solidFill>
                  <a:schemeClr val="tx1"/>
                </a:solidFill>
              </a:rPr>
              <a:t>Log of all master data updates including opt-ins</a:t>
            </a:r>
          </a:p>
        </p:txBody>
      </p:sp>
      <p:sp>
        <p:nvSpPr>
          <p:cNvPr id="40" name="TextBox 39">
            <a:extLst>
              <a:ext uri="{FF2B5EF4-FFF2-40B4-BE49-F238E27FC236}">
                <a16:creationId xmlns:a16="http://schemas.microsoft.com/office/drawing/2014/main" id="{20768DE9-3DE2-E648-BBCE-841DB1D9F410}"/>
              </a:ext>
            </a:extLst>
          </p:cNvPr>
          <p:cNvSpPr txBox="1"/>
          <p:nvPr/>
        </p:nvSpPr>
        <p:spPr>
          <a:xfrm>
            <a:off x="1009672" y="3425862"/>
            <a:ext cx="1164999" cy="307777"/>
          </a:xfrm>
          <a:prstGeom prst="rect">
            <a:avLst/>
          </a:prstGeom>
          <a:noFill/>
        </p:spPr>
        <p:txBody>
          <a:bodyPr wrap="none" rtlCol="0">
            <a:spAutoFit/>
          </a:bodyPr>
          <a:lstStyle/>
          <a:p>
            <a:pPr algn="ctr"/>
            <a:r>
              <a:rPr lang="en-GB" sz="1400">
                <a:solidFill>
                  <a:schemeClr val="tx1"/>
                </a:solidFill>
              </a:rPr>
              <a:t>e.g. web site</a:t>
            </a:r>
          </a:p>
        </p:txBody>
      </p:sp>
      <p:sp>
        <p:nvSpPr>
          <p:cNvPr id="41" name="TextBox 40">
            <a:extLst>
              <a:ext uri="{FF2B5EF4-FFF2-40B4-BE49-F238E27FC236}">
                <a16:creationId xmlns:a16="http://schemas.microsoft.com/office/drawing/2014/main" id="{DA36C15E-6DD9-8F4F-AA27-704905FCF05A}"/>
              </a:ext>
            </a:extLst>
          </p:cNvPr>
          <p:cNvSpPr txBox="1"/>
          <p:nvPr/>
        </p:nvSpPr>
        <p:spPr>
          <a:xfrm>
            <a:off x="3527794" y="3638575"/>
            <a:ext cx="1781872" cy="307777"/>
          </a:xfrm>
          <a:prstGeom prst="rect">
            <a:avLst/>
          </a:prstGeom>
          <a:noFill/>
        </p:spPr>
        <p:txBody>
          <a:bodyPr wrap="square" rtlCol="0">
            <a:spAutoFit/>
          </a:bodyPr>
          <a:lstStyle/>
          <a:p>
            <a:pPr algn="ctr"/>
            <a:r>
              <a:rPr lang="en-GB" sz="1400">
                <a:solidFill>
                  <a:schemeClr val="tx1"/>
                </a:solidFill>
              </a:rPr>
              <a:t>Mask sensitive data</a:t>
            </a:r>
          </a:p>
        </p:txBody>
      </p:sp>
      <p:sp>
        <p:nvSpPr>
          <p:cNvPr id="54" name="TextBox 53">
            <a:extLst>
              <a:ext uri="{FF2B5EF4-FFF2-40B4-BE49-F238E27FC236}">
                <a16:creationId xmlns:a16="http://schemas.microsoft.com/office/drawing/2014/main" id="{027AD533-E012-794F-9055-E40B24CC2A6A}"/>
              </a:ext>
            </a:extLst>
          </p:cNvPr>
          <p:cNvSpPr txBox="1"/>
          <p:nvPr/>
        </p:nvSpPr>
        <p:spPr>
          <a:xfrm>
            <a:off x="2514898" y="4040029"/>
            <a:ext cx="851515" cy="307777"/>
          </a:xfrm>
          <a:prstGeom prst="rect">
            <a:avLst/>
          </a:prstGeom>
          <a:noFill/>
        </p:spPr>
        <p:txBody>
          <a:bodyPr wrap="none" rtlCol="0">
            <a:spAutoFit/>
          </a:bodyPr>
          <a:lstStyle/>
          <a:p>
            <a:pPr algn="ctr"/>
            <a:r>
              <a:rPr lang="en-GB" sz="1400">
                <a:solidFill>
                  <a:schemeClr val="tx1"/>
                </a:solidFill>
              </a:rPr>
              <a:t>Consent</a:t>
            </a:r>
          </a:p>
        </p:txBody>
      </p:sp>
      <p:sp>
        <p:nvSpPr>
          <p:cNvPr id="69" name="TextBox 68">
            <a:extLst>
              <a:ext uri="{FF2B5EF4-FFF2-40B4-BE49-F238E27FC236}">
                <a16:creationId xmlns:a16="http://schemas.microsoft.com/office/drawing/2014/main" id="{8D15AF4F-51B1-684D-9594-6A630BCB5ABA}"/>
              </a:ext>
            </a:extLst>
          </p:cNvPr>
          <p:cNvSpPr txBox="1"/>
          <p:nvPr/>
        </p:nvSpPr>
        <p:spPr>
          <a:xfrm>
            <a:off x="9183390" y="4403741"/>
            <a:ext cx="1770360" cy="738664"/>
          </a:xfrm>
          <a:prstGeom prst="rect">
            <a:avLst/>
          </a:prstGeom>
          <a:noFill/>
        </p:spPr>
        <p:txBody>
          <a:bodyPr wrap="square" rtlCol="0">
            <a:spAutoFit/>
          </a:bodyPr>
          <a:lstStyle/>
          <a:p>
            <a:r>
              <a:rPr lang="en-GB" sz="1400">
                <a:solidFill>
                  <a:schemeClr val="tx1"/>
                </a:solidFill>
              </a:rPr>
              <a:t>Additional consent management tables in the MDM system</a:t>
            </a:r>
          </a:p>
        </p:txBody>
      </p:sp>
      <p:cxnSp>
        <p:nvCxnSpPr>
          <p:cNvPr id="71" name="Straight Connector 70">
            <a:extLst>
              <a:ext uri="{FF2B5EF4-FFF2-40B4-BE49-F238E27FC236}">
                <a16:creationId xmlns:a16="http://schemas.microsoft.com/office/drawing/2014/main" id="{1F3D7148-6FD0-8046-B191-52DF7B581E13}"/>
              </a:ext>
            </a:extLst>
          </p:cNvPr>
          <p:cNvCxnSpPr>
            <a:cxnSpLocks/>
          </p:cNvCxnSpPr>
          <p:nvPr/>
        </p:nvCxnSpPr>
        <p:spPr bwMode="auto">
          <a:xfrm>
            <a:off x="7768794" y="4772442"/>
            <a:ext cx="1390850" cy="0"/>
          </a:xfrm>
          <a:prstGeom prst="line">
            <a:avLst/>
          </a:prstGeom>
          <a:ln w="12700">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72" name="Rectangle 26">
            <a:extLst>
              <a:ext uri="{FF2B5EF4-FFF2-40B4-BE49-F238E27FC236}">
                <a16:creationId xmlns:a16="http://schemas.microsoft.com/office/drawing/2014/main" id="{89FF9412-D61C-2F48-B11A-C2E2D76C1099}"/>
              </a:ext>
            </a:extLst>
          </p:cNvPr>
          <p:cNvSpPr>
            <a:spLocks noChangeArrowheads="1"/>
          </p:cNvSpPr>
          <p:nvPr/>
        </p:nvSpPr>
        <p:spPr bwMode="auto">
          <a:xfrm>
            <a:off x="3456889" y="4054835"/>
            <a:ext cx="1923683" cy="58477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en-GB" sz="1600"/>
              <a:t>Master data</a:t>
            </a:r>
            <a:br>
              <a:rPr lang="en-GB" sz="1600"/>
            </a:br>
            <a:r>
              <a:rPr lang="en-GB" sz="1600"/>
              <a:t>integration</a:t>
            </a:r>
          </a:p>
        </p:txBody>
      </p:sp>
      <p:sp>
        <p:nvSpPr>
          <p:cNvPr id="99" name="Text Box 27">
            <a:extLst>
              <a:ext uri="{FF2B5EF4-FFF2-40B4-BE49-F238E27FC236}">
                <a16:creationId xmlns:a16="http://schemas.microsoft.com/office/drawing/2014/main" id="{0CADA999-0B3D-A847-8B99-7A2AAFAC3C4A}"/>
              </a:ext>
            </a:extLst>
          </p:cNvPr>
          <p:cNvSpPr txBox="1">
            <a:spLocks noChangeArrowheads="1"/>
          </p:cNvSpPr>
          <p:nvPr/>
        </p:nvSpPr>
        <p:spPr bwMode="auto">
          <a:xfrm>
            <a:off x="3456889" y="4808887"/>
            <a:ext cx="1923683" cy="954107"/>
          </a:xfrm>
          <a:prstGeom prst="rect">
            <a:avLst/>
          </a:prstGeom>
          <a:noFill/>
          <a:ln w="9525">
            <a:noFill/>
            <a:miter lim="800000"/>
            <a:headEnd/>
            <a:tailEnd/>
          </a:ln>
        </p:spPr>
        <p:txBody>
          <a:bodyPr wrap="square" lIns="0" rIns="0" anchor="ctr" anchorCtr="0">
            <a:spAutoFit/>
          </a:bodyPr>
          <a:lstStyle/>
          <a:p>
            <a:pPr algn="ctr"/>
            <a:r>
              <a:rPr lang="en-GB" sz="1400"/>
              <a:t>Capture, standardise, clean, de-duplicate, prepare comparison data, match, integrate</a:t>
            </a:r>
          </a:p>
        </p:txBody>
      </p:sp>
      <p:cxnSp>
        <p:nvCxnSpPr>
          <p:cNvPr id="8" name="Connector: Elbow 7">
            <a:extLst>
              <a:ext uri="{FF2B5EF4-FFF2-40B4-BE49-F238E27FC236}">
                <a16:creationId xmlns:a16="http://schemas.microsoft.com/office/drawing/2014/main" id="{5726F8AC-571B-465B-8A39-E7AF8B2A8E77}"/>
              </a:ext>
            </a:extLst>
          </p:cNvPr>
          <p:cNvCxnSpPr>
            <a:stCxn id="27" idx="3"/>
            <a:endCxn id="24" idx="3"/>
          </p:cNvCxnSpPr>
          <p:nvPr/>
        </p:nvCxnSpPr>
        <p:spPr>
          <a:xfrm>
            <a:off x="2248154" y="3261130"/>
            <a:ext cx="12700" cy="2172184"/>
          </a:xfrm>
          <a:prstGeom prst="bentConnector3">
            <a:avLst>
              <a:gd name="adj1" fmla="val 1800000"/>
            </a:avLst>
          </a:prstGeom>
          <a:ln w="12700">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7EF3DE71-0A3A-4257-BB30-BB70F89449A9}"/>
              </a:ext>
            </a:extLst>
          </p:cNvPr>
          <p:cNvCxnSpPr>
            <a:cxnSpLocks/>
            <a:stCxn id="72" idx="3"/>
          </p:cNvCxnSpPr>
          <p:nvPr/>
        </p:nvCxnSpPr>
        <p:spPr bwMode="auto">
          <a:xfrm>
            <a:off x="5380572" y="4347223"/>
            <a:ext cx="446723" cy="583"/>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3" name="TextBox 2">
            <a:extLst>
              <a:ext uri="{FF2B5EF4-FFF2-40B4-BE49-F238E27FC236}">
                <a16:creationId xmlns:a16="http://schemas.microsoft.com/office/drawing/2014/main" id="{03055302-A6E8-4C65-BE18-77C333B914B1}"/>
              </a:ext>
            </a:extLst>
          </p:cNvPr>
          <p:cNvSpPr txBox="1"/>
          <p:nvPr/>
        </p:nvSpPr>
        <p:spPr>
          <a:xfrm>
            <a:off x="5211293" y="6523016"/>
            <a:ext cx="4637808" cy="246221"/>
          </a:xfrm>
          <a:prstGeom prst="rect">
            <a:avLst/>
          </a:prstGeom>
          <a:noFill/>
        </p:spPr>
        <p:txBody>
          <a:bodyPr wrap="none" rtlCol="0">
            <a:spAutoFit/>
          </a:bodyPr>
          <a:lstStyle/>
          <a:p>
            <a:r>
              <a:rPr lang="en-GB" sz="1000" dirty="0"/>
              <a:t>CRUD = Create, Read, Update, Delete (common services around master data)</a:t>
            </a:r>
          </a:p>
        </p:txBody>
      </p:sp>
      <p:sp>
        <p:nvSpPr>
          <p:cNvPr id="42" name="Freeform 182">
            <a:extLst>
              <a:ext uri="{FF2B5EF4-FFF2-40B4-BE49-F238E27FC236}">
                <a16:creationId xmlns:a16="http://schemas.microsoft.com/office/drawing/2014/main" id="{E3485B42-65DC-5F45-AFB3-7EF446DA1527}"/>
              </a:ext>
            </a:extLst>
          </p:cNvPr>
          <p:cNvSpPr/>
          <p:nvPr/>
        </p:nvSpPr>
        <p:spPr bwMode="auto">
          <a:xfrm>
            <a:off x="8481023" y="5299304"/>
            <a:ext cx="625374" cy="809220"/>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bg2">
              <a:lumMod val="90000"/>
            </a:scheme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0" rIns="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dirty="0">
                <a:solidFill>
                  <a:schemeClr val="tx1"/>
                </a:solidFill>
                <a:latin typeface="+mj-lt"/>
                <a:ea typeface="Segoe UI" pitchFamily="34" charset="0"/>
                <a:cs typeface="Segoe UI" pitchFamily="34" charset="0"/>
              </a:rPr>
              <a:t>Log</a:t>
            </a:r>
            <a:endParaRPr lang="en-US" sz="1050" dirty="0">
              <a:solidFill>
                <a:schemeClr val="tx1"/>
              </a:solidFill>
              <a:latin typeface="+mj-lt"/>
              <a:ea typeface="Segoe UI" pitchFamily="34" charset="0"/>
              <a:cs typeface="Segoe UI" pitchFamily="34" charset="0"/>
            </a:endParaRPr>
          </a:p>
        </p:txBody>
      </p:sp>
      <p:grpSp>
        <p:nvGrpSpPr>
          <p:cNvPr id="18" name="Group 17">
            <a:extLst>
              <a:ext uri="{FF2B5EF4-FFF2-40B4-BE49-F238E27FC236}">
                <a16:creationId xmlns:a16="http://schemas.microsoft.com/office/drawing/2014/main" id="{91200B54-85C5-9143-80A1-EF5488DC5C39}"/>
              </a:ext>
            </a:extLst>
          </p:cNvPr>
          <p:cNvGrpSpPr/>
          <p:nvPr/>
        </p:nvGrpSpPr>
        <p:grpSpPr>
          <a:xfrm>
            <a:off x="6792446" y="3737033"/>
            <a:ext cx="1030354" cy="1461287"/>
            <a:chOff x="10599101" y="2759384"/>
            <a:chExt cx="1030354" cy="1461287"/>
          </a:xfrm>
        </p:grpSpPr>
        <p:sp>
          <p:nvSpPr>
            <p:cNvPr id="44" name="Freeform 182">
              <a:extLst>
                <a:ext uri="{FF2B5EF4-FFF2-40B4-BE49-F238E27FC236}">
                  <a16:creationId xmlns:a16="http://schemas.microsoft.com/office/drawing/2014/main" id="{EFF3B101-D807-EB4D-9917-89F808E92B39}"/>
                </a:ext>
              </a:extLst>
            </p:cNvPr>
            <p:cNvSpPr/>
            <p:nvPr/>
          </p:nvSpPr>
          <p:spPr bwMode="auto">
            <a:xfrm>
              <a:off x="10599101" y="2759384"/>
              <a:ext cx="1030354" cy="1413379"/>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bg2">
                <a:lumMod val="90000"/>
              </a:scheme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457200" rIns="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200" dirty="0">
                  <a:solidFill>
                    <a:schemeClr val="tx1"/>
                  </a:solidFill>
                  <a:latin typeface="+mj-lt"/>
                  <a:ea typeface="Segoe UI" pitchFamily="34" charset="0"/>
                  <a:cs typeface="Segoe UI" pitchFamily="34" charset="0"/>
                </a:rPr>
                <a:t>Customer</a:t>
              </a:r>
              <a:endParaRPr lang="en-US" sz="1050" dirty="0">
                <a:solidFill>
                  <a:schemeClr val="tx1"/>
                </a:solidFill>
                <a:latin typeface="+mj-lt"/>
                <a:ea typeface="Segoe UI" pitchFamily="34" charset="0"/>
                <a:cs typeface="Segoe UI" pitchFamily="34" charset="0"/>
              </a:endParaRPr>
            </a:p>
          </p:txBody>
        </p:sp>
        <p:sp>
          <p:nvSpPr>
            <p:cNvPr id="47" name="Freeform 46">
              <a:extLst>
                <a:ext uri="{FF2B5EF4-FFF2-40B4-BE49-F238E27FC236}">
                  <a16:creationId xmlns:a16="http://schemas.microsoft.com/office/drawing/2014/main" id="{52543DC1-EBB5-F04E-90DE-39A6DE6FC347}"/>
                </a:ext>
              </a:extLst>
            </p:cNvPr>
            <p:cNvSpPr/>
            <p:nvPr/>
          </p:nvSpPr>
          <p:spPr bwMode="auto">
            <a:xfrm>
              <a:off x="10599102" y="3380448"/>
              <a:ext cx="1030353" cy="840223"/>
            </a:xfrm>
            <a:custGeom>
              <a:avLst/>
              <a:gdLst>
                <a:gd name="connsiteX0" fmla="*/ 1030352 w 1030353"/>
                <a:gd name="connsiteY0" fmla="*/ 0 h 840223"/>
                <a:gd name="connsiteX1" fmla="*/ 1030353 w 1030353"/>
                <a:gd name="connsiteY1" fmla="*/ 133957 h 840223"/>
                <a:gd name="connsiteX2" fmla="*/ 1030353 w 1030353"/>
                <a:gd name="connsiteY2" fmla="*/ 615460 h 840223"/>
                <a:gd name="connsiteX3" fmla="*/ 1030353 w 1030353"/>
                <a:gd name="connsiteY3" fmla="*/ 615462 h 840223"/>
                <a:gd name="connsiteX4" fmla="*/ 1030353 w 1030353"/>
                <a:gd name="connsiteY4" fmla="*/ 615464 h 840223"/>
                <a:gd name="connsiteX5" fmla="*/ 1030353 w 1030353"/>
                <a:gd name="connsiteY5" fmla="*/ 622262 h 840223"/>
                <a:gd name="connsiteX6" fmla="*/ 1029566 w 1030353"/>
                <a:gd name="connsiteY6" fmla="*/ 622262 h 840223"/>
                <a:gd name="connsiteX7" fmla="*/ 1027693 w 1030353"/>
                <a:gd name="connsiteY7" fmla="*/ 638443 h 840223"/>
                <a:gd name="connsiteX8" fmla="*/ 515176 w 1030353"/>
                <a:gd name="connsiteY8" fmla="*/ 840223 h 840223"/>
                <a:gd name="connsiteX9" fmla="*/ 2659 w 1030353"/>
                <a:gd name="connsiteY9" fmla="*/ 638443 h 840223"/>
                <a:gd name="connsiteX10" fmla="*/ 787 w 1030353"/>
                <a:gd name="connsiteY10" fmla="*/ 622262 h 840223"/>
                <a:gd name="connsiteX11" fmla="*/ 0 w 1030353"/>
                <a:gd name="connsiteY11" fmla="*/ 622262 h 840223"/>
                <a:gd name="connsiteX12" fmla="*/ 0 w 1030353"/>
                <a:gd name="connsiteY12" fmla="*/ 615462 h 840223"/>
                <a:gd name="connsiteX13" fmla="*/ 0 w 1030353"/>
                <a:gd name="connsiteY13" fmla="*/ 0 h 840223"/>
                <a:gd name="connsiteX14" fmla="*/ 88434 w 1030353"/>
                <a:gd name="connsiteY14" fmla="*/ 45533 h 840223"/>
                <a:gd name="connsiteX15" fmla="*/ 515176 w 1030353"/>
                <a:gd name="connsiteY15" fmla="*/ 126877 h 840223"/>
                <a:gd name="connsiteX16" fmla="*/ 941918 w 1030353"/>
                <a:gd name="connsiteY16" fmla="*/ 45533 h 840223"/>
                <a:gd name="connsiteX17" fmla="*/ 1030352 w 1030353"/>
                <a:gd name="connsiteY17" fmla="*/ 0 h 840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0353" h="840223">
                  <a:moveTo>
                    <a:pt x="1030352" y="0"/>
                  </a:moveTo>
                  <a:lnTo>
                    <a:pt x="1030353" y="133957"/>
                  </a:lnTo>
                  <a:cubicBezTo>
                    <a:pt x="1030353" y="334619"/>
                    <a:pt x="1030353" y="535139"/>
                    <a:pt x="1030353" y="615460"/>
                  </a:cubicBezTo>
                  <a:lnTo>
                    <a:pt x="1030353" y="615462"/>
                  </a:lnTo>
                  <a:lnTo>
                    <a:pt x="1030353" y="615464"/>
                  </a:lnTo>
                  <a:lnTo>
                    <a:pt x="1030353" y="622262"/>
                  </a:lnTo>
                  <a:lnTo>
                    <a:pt x="1029566" y="622262"/>
                  </a:lnTo>
                  <a:lnTo>
                    <a:pt x="1027693" y="638443"/>
                  </a:lnTo>
                  <a:cubicBezTo>
                    <a:pt x="1001311" y="751780"/>
                    <a:pt x="781918" y="840223"/>
                    <a:pt x="515176" y="840223"/>
                  </a:cubicBezTo>
                  <a:cubicBezTo>
                    <a:pt x="248435" y="840223"/>
                    <a:pt x="29042" y="751780"/>
                    <a:pt x="2659" y="638443"/>
                  </a:cubicBezTo>
                  <a:lnTo>
                    <a:pt x="787" y="622262"/>
                  </a:lnTo>
                  <a:lnTo>
                    <a:pt x="0" y="622262"/>
                  </a:lnTo>
                  <a:lnTo>
                    <a:pt x="0" y="615462"/>
                  </a:lnTo>
                  <a:lnTo>
                    <a:pt x="0" y="0"/>
                  </a:lnTo>
                  <a:lnTo>
                    <a:pt x="88434" y="45533"/>
                  </a:lnTo>
                  <a:cubicBezTo>
                    <a:pt x="210250" y="96889"/>
                    <a:pt x="357101" y="126877"/>
                    <a:pt x="515176" y="126877"/>
                  </a:cubicBezTo>
                  <a:cubicBezTo>
                    <a:pt x="673251" y="126877"/>
                    <a:pt x="820102" y="96889"/>
                    <a:pt x="941918" y="45533"/>
                  </a:cubicBezTo>
                  <a:lnTo>
                    <a:pt x="1030352" y="0"/>
                  </a:ln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82880" rIns="91440" bIns="146304"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1200" dirty="0">
                  <a:solidFill>
                    <a:schemeClr val="bg1"/>
                  </a:solidFill>
                  <a:latin typeface="+mj-lt"/>
                  <a:ea typeface="Segoe UI" pitchFamily="34" charset="0"/>
                  <a:cs typeface="Segoe UI" pitchFamily="34" charset="0"/>
                </a:rPr>
                <a:t>Customer consent tables</a:t>
              </a:r>
            </a:p>
          </p:txBody>
        </p:sp>
      </p:grpSp>
    </p:spTree>
    <p:extLst>
      <p:ext uri="{BB962C8B-B14F-4D97-AF65-F5344CB8AC3E}">
        <p14:creationId xmlns:p14="http://schemas.microsoft.com/office/powerpoint/2010/main" val="21928467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02354-1EE1-074B-BC22-2EC88297783B}"/>
              </a:ext>
            </a:extLst>
          </p:cNvPr>
          <p:cNvSpPr>
            <a:spLocks noGrp="1"/>
          </p:cNvSpPr>
          <p:nvPr>
            <p:ph type="title"/>
          </p:nvPr>
        </p:nvSpPr>
        <p:spPr>
          <a:xfrm>
            <a:off x="341495" y="577756"/>
            <a:ext cx="11029616" cy="653159"/>
          </a:xfrm>
        </p:spPr>
        <p:txBody>
          <a:bodyPr/>
          <a:lstStyle/>
          <a:p>
            <a:r>
              <a:rPr lang="en-GB"/>
              <a:t>Progress through the data governance maturity model</a:t>
            </a:r>
          </a:p>
        </p:txBody>
      </p:sp>
      <p:graphicFrame>
        <p:nvGraphicFramePr>
          <p:cNvPr id="7" name="Content Placeholder 6">
            <a:extLst>
              <a:ext uri="{FF2B5EF4-FFF2-40B4-BE49-F238E27FC236}">
                <a16:creationId xmlns:a16="http://schemas.microsoft.com/office/drawing/2014/main" id="{05F2DE6D-6E65-4D66-8A2B-4D066D0C0BB3}"/>
              </a:ext>
            </a:extLst>
          </p:cNvPr>
          <p:cNvGraphicFramePr>
            <a:graphicFrameLocks noGrp="1"/>
          </p:cNvGraphicFramePr>
          <p:nvPr>
            <p:ph sz="quarter" idx="10"/>
          </p:nvPr>
        </p:nvGraphicFramePr>
        <p:xfrm>
          <a:off x="584200" y="1230915"/>
          <a:ext cx="11025187" cy="5195316"/>
        </p:xfrm>
        <a:graphic>
          <a:graphicData uri="http://schemas.openxmlformats.org/drawingml/2006/table">
            <a:tbl>
              <a:tblPr firstRow="1" bandRow="1">
                <a:tableStyleId>{7E9639D4-E3E2-4D34-9284-5A2195B3D0D7}</a:tableStyleId>
              </a:tblPr>
              <a:tblGrid>
                <a:gridCol w="273247">
                  <a:extLst>
                    <a:ext uri="{9D8B030D-6E8A-4147-A177-3AD203B41FA5}">
                      <a16:colId xmlns:a16="http://schemas.microsoft.com/office/drawing/2014/main" val="1853533418"/>
                    </a:ext>
                  </a:extLst>
                </a:gridCol>
                <a:gridCol w="2687985">
                  <a:extLst>
                    <a:ext uri="{9D8B030D-6E8A-4147-A177-3AD203B41FA5}">
                      <a16:colId xmlns:a16="http://schemas.microsoft.com/office/drawing/2014/main" val="2336855207"/>
                    </a:ext>
                  </a:extLst>
                </a:gridCol>
                <a:gridCol w="2687985">
                  <a:extLst>
                    <a:ext uri="{9D8B030D-6E8A-4147-A177-3AD203B41FA5}">
                      <a16:colId xmlns:a16="http://schemas.microsoft.com/office/drawing/2014/main" val="4207891966"/>
                    </a:ext>
                  </a:extLst>
                </a:gridCol>
                <a:gridCol w="2687985">
                  <a:extLst>
                    <a:ext uri="{9D8B030D-6E8A-4147-A177-3AD203B41FA5}">
                      <a16:colId xmlns:a16="http://schemas.microsoft.com/office/drawing/2014/main" val="3873167277"/>
                    </a:ext>
                  </a:extLst>
                </a:gridCol>
                <a:gridCol w="2687985">
                  <a:extLst>
                    <a:ext uri="{9D8B030D-6E8A-4147-A177-3AD203B41FA5}">
                      <a16:colId xmlns:a16="http://schemas.microsoft.com/office/drawing/2014/main" val="4249987052"/>
                    </a:ext>
                  </a:extLst>
                </a:gridCol>
              </a:tblGrid>
              <a:tr h="157556">
                <a:tc>
                  <a:txBody>
                    <a:bodyPr/>
                    <a:lstStyle/>
                    <a:p>
                      <a:endParaRPr lang="en-US" sz="900" noProof="0">
                        <a:latin typeface="+mj-lt"/>
                      </a:endParaRPr>
                    </a:p>
                  </a:txBody>
                  <a:tcPr marL="45720" marR="45720">
                    <a:solidFill>
                      <a:schemeClr val="bg2"/>
                    </a:solidFill>
                  </a:tcPr>
                </a:tc>
                <a:tc>
                  <a:txBody>
                    <a:bodyPr/>
                    <a:lstStyle/>
                    <a:p>
                      <a:r>
                        <a:rPr lang="en-US" sz="1050" b="0" noProof="0">
                          <a:solidFill>
                            <a:schemeClr val="tx1"/>
                          </a:solidFill>
                          <a:latin typeface="+mj-lt"/>
                        </a:rPr>
                        <a:t>Ungoverned</a:t>
                      </a:r>
                    </a:p>
                  </a:txBody>
                  <a:tcPr marL="45720" marR="45720">
                    <a:solidFill>
                      <a:schemeClr val="bg2"/>
                    </a:solidFill>
                  </a:tcPr>
                </a:tc>
                <a:tc>
                  <a:txBody>
                    <a:bodyPr/>
                    <a:lstStyle/>
                    <a:p>
                      <a:r>
                        <a:rPr lang="en-US" sz="1050" b="0" noProof="0" dirty="0">
                          <a:solidFill>
                            <a:schemeClr val="tx1"/>
                          </a:solidFill>
                          <a:latin typeface="+mj-lt"/>
                        </a:rPr>
                        <a:t>Stage 1</a:t>
                      </a:r>
                    </a:p>
                  </a:txBody>
                  <a:tcPr marL="45720" marR="45720">
                    <a:solidFill>
                      <a:schemeClr val="bg2"/>
                    </a:solidFill>
                  </a:tcPr>
                </a:tc>
                <a:tc>
                  <a:txBody>
                    <a:bodyPr/>
                    <a:lstStyle/>
                    <a:p>
                      <a:r>
                        <a:rPr lang="en-US" sz="1050" b="0" noProof="0">
                          <a:solidFill>
                            <a:schemeClr val="tx1"/>
                          </a:solidFill>
                          <a:latin typeface="+mj-lt"/>
                        </a:rPr>
                        <a:t>Stage 2</a:t>
                      </a:r>
                    </a:p>
                  </a:txBody>
                  <a:tcPr marL="45720" marR="45720">
                    <a:solidFill>
                      <a:schemeClr val="bg2"/>
                    </a:solidFill>
                  </a:tcPr>
                </a:tc>
                <a:tc>
                  <a:txBody>
                    <a:bodyPr/>
                    <a:lstStyle/>
                    <a:p>
                      <a:r>
                        <a:rPr lang="en-US" sz="1050" b="0" noProof="0">
                          <a:solidFill>
                            <a:schemeClr val="tx1"/>
                          </a:solidFill>
                          <a:latin typeface="+mj-lt"/>
                        </a:rPr>
                        <a:t>Fully governed</a:t>
                      </a:r>
                    </a:p>
                  </a:txBody>
                  <a:tcPr marL="45720" marR="45720">
                    <a:solidFill>
                      <a:schemeClr val="bg2"/>
                    </a:solidFill>
                  </a:tcPr>
                </a:tc>
                <a:extLst>
                  <a:ext uri="{0D108BD9-81ED-4DB2-BD59-A6C34878D82A}">
                    <a16:rowId xmlns:a16="http://schemas.microsoft.com/office/drawing/2014/main" val="425527492"/>
                  </a:ext>
                </a:extLst>
              </a:tr>
              <a:tr h="119292">
                <a:tc rowSpan="10">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050" b="0" u="none" strike="noStrike" kern="1200" cap="none" spc="0" normalizeH="0" baseline="0" noProof="0">
                          <a:ln>
                            <a:noFill/>
                          </a:ln>
                          <a:solidFill>
                            <a:schemeClr val="tx1"/>
                          </a:solidFill>
                          <a:effectLst/>
                          <a:uLnTx/>
                          <a:uFillTx/>
                          <a:latin typeface="+mj-lt"/>
                        </a:rPr>
                        <a:t>People</a:t>
                      </a:r>
                      <a:endParaRPr kumimoji="0" lang="en-US" sz="1050" b="0" i="0" u="none" strike="noStrike" kern="1200" cap="none" spc="0" normalizeH="0" baseline="0" noProof="0">
                        <a:ln>
                          <a:noFill/>
                        </a:ln>
                        <a:solidFill>
                          <a:schemeClr val="tx1"/>
                        </a:solidFill>
                        <a:effectLst/>
                        <a:uLnTx/>
                        <a:uFillTx/>
                        <a:latin typeface="+mj-lt"/>
                        <a:ea typeface="+mn-ea"/>
                        <a:cs typeface="+mn-cs"/>
                      </a:endParaRPr>
                    </a:p>
                  </a:txBody>
                  <a:tcPr marL="45720" marR="45720" vert="vert270" anchor="ct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stakeholder executive sponsor</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Stakeholder sponsor in place</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Stakeholder sponsor in place</a:t>
                      </a: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Stakeholder sponsor in place</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extLst>
                  <a:ext uri="{0D108BD9-81ED-4DB2-BD59-A6C34878D82A}">
                    <a16:rowId xmlns:a16="http://schemas.microsoft.com/office/drawing/2014/main" val="2845879719"/>
                  </a:ext>
                </a:extLst>
              </a:tr>
              <a:tr h="119292">
                <a:tc vMerge="1">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rial"/>
                        <a:ea typeface="+mn-ea"/>
                        <a:cs typeface="+mn-cs"/>
                      </a:endParaRPr>
                    </a:p>
                  </a:txBody>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dirty="0">
                          <a:ln>
                            <a:noFill/>
                          </a:ln>
                          <a:solidFill>
                            <a:schemeClr val="tx1"/>
                          </a:solidFill>
                          <a:effectLst/>
                          <a:uLnTx/>
                          <a:uFillTx/>
                        </a:rPr>
                        <a:t>No roles and responsibilities defined</a:t>
                      </a:r>
                      <a:endParaRPr kumimoji="0" lang="en-US" sz="800" b="0" i="0" u="none" strike="noStrike" kern="1200" cap="none" spc="0" normalizeH="0" baseline="0" noProof="0" dirty="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Roles and responsibilities defined</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Roles and responsibilities defined</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Roles and responsibilities defined</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extLst>
                  <a:ext uri="{0D108BD9-81ED-4DB2-BD59-A6C34878D82A}">
                    <a16:rowId xmlns:a16="http://schemas.microsoft.com/office/drawing/2014/main" val="341383694"/>
                  </a:ext>
                </a:extLst>
              </a:tr>
              <a:tr h="119292">
                <a:tc vMerge="1">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rial"/>
                        <a:ea typeface="+mn-ea"/>
                        <a:cs typeface="+mn-cs"/>
                      </a:endParaRPr>
                    </a:p>
                  </a:txBody>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DG control board</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indent="0">
                        <a:buFont typeface="Arial" panose="020B0604020202020204" pitchFamily="34" charset="0"/>
                        <a:buNone/>
                      </a:pPr>
                      <a:r>
                        <a:rPr kumimoji="0" lang="en-US" sz="800" b="0" u="none" strike="noStrike" kern="1200" cap="none" spc="0" normalizeH="0" baseline="0" noProof="0">
                          <a:ln>
                            <a:noFill/>
                          </a:ln>
                          <a:solidFill>
                            <a:schemeClr val="tx1"/>
                          </a:solidFill>
                          <a:effectLst/>
                          <a:uLnTx/>
                          <a:uFillTx/>
                        </a:rPr>
                        <a:t>DG control board in place but no ability </a:t>
                      </a:r>
                      <a:endParaRPr lang="en-US" sz="800" noProof="0">
                        <a:solidFill>
                          <a:schemeClr val="tx1"/>
                        </a:solidFill>
                        <a:latin typeface="+mn-lt"/>
                      </a:endParaRPr>
                    </a:p>
                  </a:txBody>
                  <a:tcPr marL="45720" marR="45720" marT="27432" marB="27432">
                    <a:solidFill>
                      <a:schemeClr val="bg1"/>
                    </a:solidFill>
                  </a:tcPr>
                </a:tc>
                <a:tc>
                  <a:txBody>
                    <a:bodyPr/>
                    <a:lstStyle/>
                    <a:p>
                      <a:pPr marL="0" indent="0">
                        <a:buFont typeface="Arial" panose="020B0604020202020204" pitchFamily="34" charset="0"/>
                        <a:buNone/>
                      </a:pPr>
                      <a:r>
                        <a:rPr kumimoji="0" lang="en-US" sz="800" b="0" u="none" strike="noStrike" kern="1200" cap="none" spc="0" normalizeH="0" baseline="0" noProof="0">
                          <a:ln>
                            <a:noFill/>
                          </a:ln>
                          <a:solidFill>
                            <a:schemeClr val="tx1"/>
                          </a:solidFill>
                          <a:effectLst/>
                          <a:uLnTx/>
                          <a:uFillTx/>
                        </a:rPr>
                        <a:t>DG control board in place with data </a:t>
                      </a:r>
                      <a:endParaRPr lang="en-US" sz="800" noProof="0">
                        <a:solidFill>
                          <a:schemeClr val="tx1"/>
                        </a:solidFill>
                        <a:latin typeface="+mn-lt"/>
                      </a:endParaRPr>
                    </a:p>
                  </a:txBody>
                  <a:tcPr marL="45720" marR="45720" marT="27432" marB="27432">
                    <a:solidFill>
                      <a:schemeClr val="bg1"/>
                    </a:solidFill>
                  </a:tcPr>
                </a:tc>
                <a:tc>
                  <a:txBody>
                    <a:bodyPr/>
                    <a:lstStyle/>
                    <a:p>
                      <a:pPr marL="0" indent="0">
                        <a:buFont typeface="Arial" panose="020B0604020202020204" pitchFamily="34" charset="0"/>
                        <a:buNone/>
                      </a:pPr>
                      <a:r>
                        <a:rPr kumimoji="0" lang="en-US" sz="800" b="0" u="none" strike="noStrike" kern="1200" cap="none" spc="0" normalizeH="0" baseline="0" noProof="0">
                          <a:ln>
                            <a:noFill/>
                          </a:ln>
                          <a:solidFill>
                            <a:schemeClr val="tx1"/>
                          </a:solidFill>
                          <a:effectLst/>
                          <a:uLnTx/>
                          <a:uFillTx/>
                        </a:rPr>
                        <a:t>DG control board in place with data </a:t>
                      </a:r>
                      <a:endParaRPr lang="en-US" sz="800" noProof="0">
                        <a:solidFill>
                          <a:schemeClr val="tx1"/>
                        </a:solidFill>
                        <a:latin typeface="+mn-lt"/>
                      </a:endParaRPr>
                    </a:p>
                  </a:txBody>
                  <a:tcPr marL="45720" marR="45720" marT="27432" marB="27432">
                    <a:solidFill>
                      <a:schemeClr val="bg1"/>
                    </a:solidFill>
                  </a:tcPr>
                </a:tc>
                <a:extLst>
                  <a:ext uri="{0D108BD9-81ED-4DB2-BD59-A6C34878D82A}">
                    <a16:rowId xmlns:a16="http://schemas.microsoft.com/office/drawing/2014/main" val="1562133795"/>
                  </a:ext>
                </a:extLst>
              </a:tr>
              <a:tr h="119292">
                <a:tc vMerge="1">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rial"/>
                        <a:ea typeface="+mn-ea"/>
                        <a:cs typeface="+mn-cs"/>
                      </a:endParaRPr>
                    </a:p>
                  </a:txBody>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DG working groups</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DG working groups</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Some DG working groups in place </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All DG working groups in place </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extLst>
                  <a:ext uri="{0D108BD9-81ED-4DB2-BD59-A6C34878D82A}">
                    <a16:rowId xmlns:a16="http://schemas.microsoft.com/office/drawing/2014/main" val="1177823708"/>
                  </a:ext>
                </a:extLst>
              </a:tr>
              <a:tr h="119292">
                <a:tc vMerge="1">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rial"/>
                        <a:ea typeface="+mn-ea"/>
                        <a:cs typeface="+mn-cs"/>
                      </a:endParaRPr>
                    </a:p>
                  </a:txBody>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data owners accountable for data </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data owners accountable for data </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Some data owners in place  </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All data owners in place  </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extLst>
                  <a:ext uri="{0D108BD9-81ED-4DB2-BD59-A6C34878D82A}">
                    <a16:rowId xmlns:a16="http://schemas.microsoft.com/office/drawing/2014/main" val="296048813"/>
                  </a:ext>
                </a:extLst>
              </a:tr>
              <a:tr h="198070">
                <a:tc vMerge="1">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rial"/>
                        <a:ea typeface="+mn-ea"/>
                        <a:cs typeface="+mn-cs"/>
                      </a:endParaRPr>
                    </a:p>
                  </a:txBody>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data stewards appointed with responsibility for data quality</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Some data stewards in place for DQ but scope too broad e.g. whole dept</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Data stewards in place and assigned to DG working groups for specific data</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indent="0">
                        <a:buFont typeface="Arial" panose="020B0604020202020204" pitchFamily="34" charset="0"/>
                        <a:buNone/>
                      </a:pPr>
                      <a:r>
                        <a:rPr kumimoji="0" lang="en-US" sz="800" b="0" u="none" strike="noStrike" kern="1200" cap="none" spc="0" normalizeH="0" baseline="0" noProof="0">
                          <a:ln>
                            <a:noFill/>
                          </a:ln>
                          <a:solidFill>
                            <a:schemeClr val="tx1"/>
                          </a:solidFill>
                          <a:effectLst/>
                          <a:uLnTx/>
                          <a:uFillTx/>
                        </a:rPr>
                        <a:t>Data stewards in place assigned to DG working groups for specific data</a:t>
                      </a:r>
                      <a:endParaRPr lang="en-US" sz="800" noProof="0">
                        <a:solidFill>
                          <a:schemeClr val="tx1"/>
                        </a:solidFill>
                        <a:latin typeface="+mn-lt"/>
                      </a:endParaRPr>
                    </a:p>
                  </a:txBody>
                  <a:tcPr marL="45720" marR="45720" marT="27432" marB="27432">
                    <a:solidFill>
                      <a:schemeClr val="bg1"/>
                    </a:solidFill>
                  </a:tcPr>
                </a:tc>
                <a:extLst>
                  <a:ext uri="{0D108BD9-81ED-4DB2-BD59-A6C34878D82A}">
                    <a16:rowId xmlns:a16="http://schemas.microsoft.com/office/drawing/2014/main" val="3471909303"/>
                  </a:ext>
                </a:extLst>
              </a:tr>
              <a:tr h="198070">
                <a:tc vMerge="1">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rial"/>
                        <a:ea typeface="+mn-ea"/>
                        <a:cs typeface="+mn-cs"/>
                      </a:endParaRPr>
                    </a:p>
                  </a:txBody>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one accountable for data privacy</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one accountable for data privacy</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CPO accountable for privacy (no tools) </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CPO accountable for privacy with tools</a:t>
                      </a:r>
                    </a:p>
                    <a:p>
                      <a:pPr marL="0" indent="0">
                        <a:buFont typeface="Arial" panose="020B0604020202020204" pitchFamily="34" charset="0"/>
                        <a:buNone/>
                      </a:pPr>
                      <a:endParaRPr lang="en-US" sz="800" noProof="0">
                        <a:solidFill>
                          <a:schemeClr val="tx1"/>
                        </a:solidFill>
                        <a:latin typeface="+mn-lt"/>
                      </a:endParaRPr>
                    </a:p>
                  </a:txBody>
                  <a:tcPr marL="45720" marR="45720" marT="27432" marB="27432">
                    <a:solidFill>
                      <a:schemeClr val="bg1"/>
                    </a:solidFill>
                  </a:tcPr>
                </a:tc>
                <a:extLst>
                  <a:ext uri="{0D108BD9-81ED-4DB2-BD59-A6C34878D82A}">
                    <a16:rowId xmlns:a16="http://schemas.microsoft.com/office/drawing/2014/main" val="396756267"/>
                  </a:ext>
                </a:extLst>
              </a:tr>
              <a:tr h="198070">
                <a:tc vMerge="1">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rial"/>
                        <a:ea typeface="+mn-ea"/>
                        <a:cs typeface="+mn-cs"/>
                      </a:endParaRPr>
                    </a:p>
                  </a:txBody>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one accountable for access security</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IT accountable for access security</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IT Sec accountable for access security</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IT Sec accountable for access security &amp; responsible for enforcing privacy</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extLst>
                  <a:ext uri="{0D108BD9-81ED-4DB2-BD59-A6C34878D82A}">
                    <a16:rowId xmlns:a16="http://schemas.microsoft.com/office/drawing/2014/main" val="2886168303"/>
                  </a:ext>
                </a:extLst>
              </a:tr>
              <a:tr h="119292">
                <a:tc vMerge="1">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rial"/>
                        <a:ea typeface="+mn-ea"/>
                        <a:cs typeface="+mn-cs"/>
                      </a:endParaRPr>
                    </a:p>
                  </a:txBody>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dirty="0">
                          <a:ln>
                            <a:noFill/>
                          </a:ln>
                          <a:solidFill>
                            <a:schemeClr val="tx1"/>
                          </a:solidFill>
                          <a:effectLst/>
                          <a:uLnTx/>
                          <a:uFillTx/>
                        </a:rPr>
                        <a:t>No one to produce trusted data assets</a:t>
                      </a: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dirty="0">
                          <a:ln>
                            <a:noFill/>
                          </a:ln>
                          <a:solidFill>
                            <a:schemeClr val="tx1"/>
                          </a:solidFill>
                          <a:effectLst/>
                          <a:uLnTx/>
                          <a:uFillTx/>
                          <a:latin typeface="+mn-lt"/>
                          <a:ea typeface="+mn-ea"/>
                          <a:cs typeface="+mn-cs"/>
                        </a:rPr>
                        <a:t>Data publisher identified and accountable for producing trusted data</a:t>
                      </a:r>
                      <a:endParaRPr kumimoji="0" lang="en-US" sz="800" b="0" u="none" strike="noStrike" kern="1200" cap="none" spc="0" normalizeH="0" baseline="0" noProof="0" dirty="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dirty="0">
                          <a:ln>
                            <a:noFill/>
                          </a:ln>
                          <a:solidFill>
                            <a:schemeClr val="tx1"/>
                          </a:solidFill>
                          <a:effectLst/>
                          <a:uLnTx/>
                          <a:uFillTx/>
                          <a:latin typeface="+mn-lt"/>
                          <a:ea typeface="+mn-ea"/>
                          <a:cs typeface="+mn-cs"/>
                        </a:rPr>
                        <a:t>Data publisher identified and accountable for producing trusted data</a:t>
                      </a:r>
                      <a:endParaRPr kumimoji="0" lang="en-US" sz="800" b="0" i="0" u="none" strike="noStrike" kern="1200" cap="none" spc="0" normalizeH="0" baseline="0" noProof="0" dirty="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dirty="0">
                          <a:ln>
                            <a:noFill/>
                          </a:ln>
                          <a:solidFill>
                            <a:schemeClr val="tx1"/>
                          </a:solidFill>
                          <a:effectLst/>
                          <a:uLnTx/>
                          <a:uFillTx/>
                          <a:latin typeface="+mn-lt"/>
                          <a:ea typeface="+mn-ea"/>
                          <a:cs typeface="+mn-cs"/>
                        </a:rPr>
                        <a:t>Data publisher identified and accountable for producing trusted data</a:t>
                      </a:r>
                      <a:endParaRPr kumimoji="0" lang="en-US" sz="800" b="0" u="none" strike="noStrike" kern="1200" cap="none" spc="0" normalizeH="0" baseline="0" noProof="0" dirty="0">
                        <a:ln>
                          <a:noFill/>
                        </a:ln>
                        <a:solidFill>
                          <a:schemeClr val="tx1"/>
                        </a:solidFill>
                        <a:effectLst/>
                        <a:uLnTx/>
                        <a:uFillTx/>
                        <a:latin typeface="+mn-lt"/>
                        <a:ea typeface="+mn-ea"/>
                        <a:cs typeface="+mn-cs"/>
                      </a:endParaRPr>
                    </a:p>
                  </a:txBody>
                  <a:tcPr marL="45720" marR="45720" marT="27432" marB="27432">
                    <a:solidFill>
                      <a:schemeClr val="bg1"/>
                    </a:solidFill>
                  </a:tcPr>
                </a:tc>
                <a:extLst>
                  <a:ext uri="{0D108BD9-81ED-4DB2-BD59-A6C34878D82A}">
                    <a16:rowId xmlns:a16="http://schemas.microsoft.com/office/drawing/2014/main" val="1004071702"/>
                  </a:ext>
                </a:extLst>
              </a:tr>
              <a:tr h="198070">
                <a:tc vMerge="1">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rial"/>
                        <a:ea typeface="+mn-ea"/>
                        <a:cs typeface="+mn-cs"/>
                      </a:endParaRPr>
                    </a:p>
                  </a:txBody>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SMEs identified for data entities</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Some SMEs identified but not engaged</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SMEs identified &amp; in DG working groups</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SMEs identified &amp; in DG working groups</a:t>
                      </a:r>
                    </a:p>
                    <a:p>
                      <a:pPr marL="0" indent="0">
                        <a:buFont typeface="Arial" panose="020B0604020202020204" pitchFamily="34" charset="0"/>
                        <a:buNone/>
                      </a:pPr>
                      <a:endParaRPr lang="en-US" sz="800" noProof="0">
                        <a:solidFill>
                          <a:schemeClr val="tx1"/>
                        </a:solidFill>
                        <a:latin typeface="+mn-lt"/>
                      </a:endParaRPr>
                    </a:p>
                  </a:txBody>
                  <a:tcPr marL="45720" marR="45720" marT="27432" marB="27432">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5704916"/>
                  </a:ext>
                </a:extLst>
              </a:tr>
              <a:tr h="119292">
                <a:tc rowSpan="9">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050" b="0" u="none" strike="noStrike" kern="1200" cap="none" spc="0" normalizeH="0" baseline="0" noProof="0">
                          <a:ln>
                            <a:noFill/>
                          </a:ln>
                          <a:solidFill>
                            <a:schemeClr val="tx1"/>
                          </a:solidFill>
                          <a:effectLst/>
                          <a:uLnTx/>
                          <a:uFillTx/>
                          <a:latin typeface="+mj-lt"/>
                        </a:rPr>
                        <a:t>Process</a:t>
                      </a:r>
                      <a:endParaRPr kumimoji="0" lang="en-US" sz="1050" b="0" i="0" u="none" strike="noStrike" kern="1200" cap="none" spc="0" normalizeH="0" baseline="0" noProof="0">
                        <a:ln>
                          <a:noFill/>
                        </a:ln>
                        <a:solidFill>
                          <a:schemeClr val="tx1"/>
                        </a:solidFill>
                        <a:effectLst/>
                        <a:uLnTx/>
                        <a:uFillTx/>
                        <a:latin typeface="+mj-lt"/>
                        <a:ea typeface="+mn-ea"/>
                        <a:cs typeface="+mn-cs"/>
                      </a:endParaRPr>
                    </a:p>
                  </a:txBody>
                  <a:tcPr marL="45720" marR="45720" vert="vert27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common business vocabulary</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Common biz vocabulary started in a glossary </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Common business vocabulary established</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Common business vocabulary complete</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6882757"/>
                  </a:ext>
                </a:extLst>
              </a:tr>
              <a:tr h="276848">
                <a:tc vMerge="1">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way to know where data is located, its data quality or if it is sensitive data </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Data catalog auto data discovery, profiling &amp; sensitive data detection on some systems</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Data catalog auto data discovery, profiling &amp; sensitive data detection on all structured data</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Data catalog auto data discovery, profiling &amp; sensitive data detection on structured &amp; unstructured in all systems w/ full auto tagging</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extLst>
                  <a:ext uri="{0D108BD9-81ED-4DB2-BD59-A6C34878D82A}">
                    <a16:rowId xmlns:a16="http://schemas.microsoft.com/office/drawing/2014/main" val="14658338"/>
                  </a:ext>
                </a:extLst>
              </a:tr>
              <a:tr h="198070">
                <a:tc vMerge="1">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process to govern authoring or maintenance of policies and rules</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Governance of data access security policy authoring &amp; maintenance on some systems</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Governance of data access security, privacy &amp; retention policy authoring &amp; maintenance</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Governance of data access security, privacy &amp; retention policy authoring &amp; maintenance</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extLst>
                  <a:ext uri="{0D108BD9-81ED-4DB2-BD59-A6C34878D82A}">
                    <a16:rowId xmlns:a16="http://schemas.microsoft.com/office/drawing/2014/main" val="1252521259"/>
                  </a:ext>
                </a:extLst>
              </a:tr>
              <a:tr h="198070">
                <a:tc vMerge="1">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way to enforce policies &amp; rules</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Piecemeal enforcement of data access security policies &amp; rules across systems with no catalog integration</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Enforcement of data access security and privacy policies and rules across systems with catalog integration</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Enforcement of data access security, privacy &amp; retention policies and rules across all systems</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extLst>
                  <a:ext uri="{0D108BD9-81ED-4DB2-BD59-A6C34878D82A}">
                    <a16:rowId xmlns:a16="http://schemas.microsoft.com/office/drawing/2014/main" val="1376752981"/>
                  </a:ext>
                </a:extLst>
              </a:tr>
              <a:tr h="198070">
                <a:tc vMerge="1">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processes to monitor data quality, data privacy or data access security</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Some ability to monitor data quality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Some ability to monitor privacy (e.g. queries)</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Monitoring and stewardship of DQ &amp; data privacy on core systems with DBMS masking</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Monitoring and stewardship of DQ &amp; data privacy on all systems with dynamic masking</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extLst>
                  <a:ext uri="{0D108BD9-81ED-4DB2-BD59-A6C34878D82A}">
                    <a16:rowId xmlns:a16="http://schemas.microsoft.com/office/drawing/2014/main" val="3373070474"/>
                  </a:ext>
                </a:extLst>
              </a:tr>
              <a:tr h="198070">
                <a:tc vMerge="1">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availability of fully trusted data assets </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Dev started on a small set of trusted data assets using data fabric software</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Several core trusted data assets created using data fabric</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Continuous delivery of trusted data assets with enterprise data marketplace</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extLst>
                  <a:ext uri="{0D108BD9-81ED-4DB2-BD59-A6C34878D82A}">
                    <a16:rowId xmlns:a16="http://schemas.microsoft.com/office/drawing/2014/main" val="1536755548"/>
                  </a:ext>
                </a:extLst>
              </a:tr>
              <a:tr h="198070">
                <a:tc vMerge="1">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way to know if a policy violation occurred or process to act if it did</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Data access security violation detection in some systems</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Data access security violation detection in all  systems</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Data access security violation detection in all  systems</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extLst>
                  <a:ext uri="{0D108BD9-81ED-4DB2-BD59-A6C34878D82A}">
                    <a16:rowId xmlns:a16="http://schemas.microsoft.com/office/drawing/2014/main" val="1932840291"/>
                  </a:ext>
                </a:extLst>
              </a:tr>
              <a:tr h="119292">
                <a:tc vMerge="1">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vulnerability testing process</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Limited vulnerability testing process</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Vulnerability testing process on all systems</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Vulnerability testing process on all systems</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extLst>
                  <a:ext uri="{0D108BD9-81ED-4DB2-BD59-A6C34878D82A}">
                    <a16:rowId xmlns:a16="http://schemas.microsoft.com/office/drawing/2014/main" val="448477375"/>
                  </a:ext>
                </a:extLst>
              </a:tr>
              <a:tr h="198070">
                <a:tc vMerge="1">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rial"/>
                        <a:ea typeface="+mn-ea"/>
                        <a:cs typeface="+mn-cs"/>
                      </a:endParaRPr>
                    </a:p>
                  </a:txBody>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common process for master data creation, maintenance &amp; sync</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dirty="0">
                          <a:ln>
                            <a:noFill/>
                          </a:ln>
                          <a:solidFill>
                            <a:schemeClr val="tx1"/>
                          </a:solidFill>
                          <a:effectLst/>
                          <a:uLnTx/>
                          <a:uFillTx/>
                        </a:rPr>
                        <a:t>MDM with common master data CRUD &amp; sync processes for single entity</a:t>
                      </a:r>
                      <a:endParaRPr kumimoji="0" lang="en-US" sz="800" b="0" i="0" u="none" strike="noStrike" kern="1200" cap="none" spc="0" normalizeH="0" baseline="0" noProof="0" dirty="0">
                        <a:ln>
                          <a:noFill/>
                        </a:ln>
                        <a:solidFill>
                          <a:schemeClr val="tx1"/>
                        </a:solidFill>
                        <a:effectLst/>
                        <a:uLnTx/>
                        <a:uFillTx/>
                        <a:latin typeface="+mn-lt"/>
                        <a:ea typeface="+mn-ea"/>
                        <a:cs typeface="+mn-cs"/>
                      </a:endParaRPr>
                    </a:p>
                  </a:txBody>
                  <a:tcPr marL="45720" marR="45720" marT="27432" marB="27432">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MDM with common master data CRUD &amp; sync processes for some data entities</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dirty="0">
                          <a:ln>
                            <a:noFill/>
                          </a:ln>
                          <a:solidFill>
                            <a:schemeClr val="tx1"/>
                          </a:solidFill>
                          <a:effectLst/>
                          <a:uLnTx/>
                          <a:uFillTx/>
                        </a:rPr>
                        <a:t>MDM with common master data CRUD &amp; sync processes for all master data entities complete</a:t>
                      </a:r>
                      <a:endParaRPr kumimoji="0" lang="en-US" sz="800" b="0" i="0" u="none" strike="noStrike" kern="1200" cap="none" spc="0" normalizeH="0" baseline="0" noProof="0" dirty="0">
                        <a:ln>
                          <a:noFill/>
                        </a:ln>
                        <a:solidFill>
                          <a:schemeClr val="tx1"/>
                        </a:solidFill>
                        <a:effectLst/>
                        <a:uLnTx/>
                        <a:uFillTx/>
                        <a:latin typeface="+mn-lt"/>
                        <a:ea typeface="+mn-ea"/>
                        <a:cs typeface="+mn-cs"/>
                      </a:endParaRPr>
                    </a:p>
                  </a:txBody>
                  <a:tcPr marL="45720" marR="45720" marT="27432" marB="27432">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5506658"/>
                  </a:ext>
                </a:extLst>
              </a:tr>
            </a:tbl>
          </a:graphicData>
        </a:graphic>
      </p:graphicFrame>
    </p:spTree>
    <p:extLst>
      <p:ext uri="{BB962C8B-B14F-4D97-AF65-F5344CB8AC3E}">
        <p14:creationId xmlns:p14="http://schemas.microsoft.com/office/powerpoint/2010/main" val="27369394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D0F10E-3D2C-8D4E-A21C-FF169D2C1667}"/>
              </a:ext>
            </a:extLst>
          </p:cNvPr>
          <p:cNvSpPr>
            <a:spLocks noGrp="1"/>
          </p:cNvSpPr>
          <p:nvPr>
            <p:ph type="title" idx="4294967295"/>
          </p:nvPr>
        </p:nvSpPr>
        <p:spPr>
          <a:xfrm>
            <a:off x="434769" y="485112"/>
            <a:ext cx="11028362" cy="588670"/>
          </a:xfrm>
          <a:noFill/>
          <a:ln>
            <a:noFill/>
          </a:ln>
        </p:spPr>
        <p:txBody>
          <a:bodyPr anchor="ctr">
            <a:normAutofit/>
          </a:bodyPr>
          <a:lstStyle/>
          <a:p>
            <a:r>
              <a:rPr lang="en-GB" sz="2400" dirty="0">
                <a:solidFill>
                  <a:schemeClr val="tx1"/>
                </a:solidFill>
              </a:rPr>
              <a:t>Digital transformation is having a profound impact on business </a:t>
            </a:r>
          </a:p>
        </p:txBody>
      </p:sp>
      <p:sp>
        <p:nvSpPr>
          <p:cNvPr id="153" name="optimize">
            <a:extLst>
              <a:ext uri="{FF2B5EF4-FFF2-40B4-BE49-F238E27FC236}">
                <a16:creationId xmlns:a16="http://schemas.microsoft.com/office/drawing/2014/main" id="{E0AAC83E-16B8-4459-AEB8-544D46E70358}"/>
              </a:ext>
            </a:extLst>
          </p:cNvPr>
          <p:cNvSpPr/>
          <p:nvPr/>
        </p:nvSpPr>
        <p:spPr bwMode="auto">
          <a:xfrm>
            <a:off x="8936813" y="1485492"/>
            <a:ext cx="993862" cy="467820"/>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defTabSz="914102" fontAlgn="base">
              <a:lnSpc>
                <a:spcPct val="95000"/>
              </a:lnSpc>
              <a:spcBef>
                <a:spcPct val="0"/>
              </a:spcBef>
              <a:spcAft>
                <a:spcPct val="0"/>
              </a:spcAft>
              <a:defRPr/>
            </a:pPr>
            <a:r>
              <a:rPr lang="en-US" sz="1600" kern="0">
                <a:latin typeface="Segoe UI Semibold"/>
                <a:cs typeface="Segoe UI" panose="020B0502040204020203" pitchFamily="34" charset="0"/>
              </a:rPr>
              <a:t>Optimize</a:t>
            </a:r>
            <a:br>
              <a:rPr lang="en-US" sz="1600" kern="0">
                <a:latin typeface="Segoe UI Semibold"/>
                <a:cs typeface="Segoe UI" panose="020B0502040204020203" pitchFamily="34" charset="0"/>
              </a:rPr>
            </a:br>
            <a:r>
              <a:rPr lang="en-US" sz="1600" kern="0">
                <a:latin typeface="Segoe UI Semibold"/>
                <a:cs typeface="Segoe UI" panose="020B0502040204020203" pitchFamily="34" charset="0"/>
              </a:rPr>
              <a:t>operations</a:t>
            </a:r>
          </a:p>
        </p:txBody>
      </p:sp>
      <p:sp>
        <p:nvSpPr>
          <p:cNvPr id="154" name="transform">
            <a:extLst>
              <a:ext uri="{FF2B5EF4-FFF2-40B4-BE49-F238E27FC236}">
                <a16:creationId xmlns:a16="http://schemas.microsoft.com/office/drawing/2014/main" id="{1E589DF1-6460-42CA-B9E4-313DAAA16D0D}"/>
              </a:ext>
            </a:extLst>
          </p:cNvPr>
          <p:cNvSpPr/>
          <p:nvPr/>
        </p:nvSpPr>
        <p:spPr bwMode="auto">
          <a:xfrm>
            <a:off x="8936813" y="5565277"/>
            <a:ext cx="953787" cy="467820"/>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defTabSz="914102" fontAlgn="base">
              <a:lnSpc>
                <a:spcPct val="95000"/>
              </a:lnSpc>
              <a:spcBef>
                <a:spcPct val="0"/>
              </a:spcBef>
              <a:spcAft>
                <a:spcPct val="0"/>
              </a:spcAft>
              <a:defRPr/>
            </a:pPr>
            <a:r>
              <a:rPr lang="en-US" sz="1600" kern="0">
                <a:latin typeface="Segoe UI Semibold"/>
                <a:cs typeface="Segoe UI" panose="020B0502040204020203" pitchFamily="34" charset="0"/>
              </a:rPr>
              <a:t>Transform</a:t>
            </a:r>
            <a:br>
              <a:rPr lang="en-US" sz="1600" kern="0">
                <a:latin typeface="Segoe UI Semibold"/>
                <a:cs typeface="Segoe UI" panose="020B0502040204020203" pitchFamily="34" charset="0"/>
              </a:rPr>
            </a:br>
            <a:r>
              <a:rPr lang="en-US" sz="1600" kern="0">
                <a:latin typeface="Segoe UI Semibold"/>
                <a:cs typeface="Segoe UI" panose="020B0502040204020203" pitchFamily="34" charset="0"/>
              </a:rPr>
              <a:t>products</a:t>
            </a:r>
          </a:p>
        </p:txBody>
      </p:sp>
      <p:sp>
        <p:nvSpPr>
          <p:cNvPr id="155" name="empower">
            <a:extLst>
              <a:ext uri="{FF2B5EF4-FFF2-40B4-BE49-F238E27FC236}">
                <a16:creationId xmlns:a16="http://schemas.microsoft.com/office/drawing/2014/main" id="{A710911D-A53C-419D-9F91-0A218451C401}"/>
              </a:ext>
            </a:extLst>
          </p:cNvPr>
          <p:cNvSpPr/>
          <p:nvPr/>
        </p:nvSpPr>
        <p:spPr bwMode="auto">
          <a:xfrm>
            <a:off x="2235767" y="1485492"/>
            <a:ext cx="953787" cy="467820"/>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algn="r" defTabSz="914102" fontAlgn="base">
              <a:lnSpc>
                <a:spcPct val="95000"/>
              </a:lnSpc>
              <a:spcBef>
                <a:spcPct val="0"/>
              </a:spcBef>
              <a:spcAft>
                <a:spcPct val="0"/>
              </a:spcAft>
              <a:defRPr/>
            </a:pPr>
            <a:r>
              <a:rPr lang="en-US" sz="1600" kern="0" dirty="0">
                <a:latin typeface="Segoe UI Semibold"/>
                <a:cs typeface="Segoe UI" panose="020B0502040204020203" pitchFamily="34" charset="0"/>
              </a:rPr>
              <a:t>Engage</a:t>
            </a:r>
            <a:br>
              <a:rPr lang="en-US" sz="1600" kern="0" dirty="0">
                <a:latin typeface="Segoe UI Semibold"/>
                <a:cs typeface="Segoe UI" panose="020B0502040204020203" pitchFamily="34" charset="0"/>
              </a:rPr>
            </a:br>
            <a:r>
              <a:rPr lang="en-US" sz="1600" kern="0" dirty="0">
                <a:latin typeface="Segoe UI Semibold"/>
                <a:cs typeface="Segoe UI" panose="020B0502040204020203" pitchFamily="34" charset="0"/>
              </a:rPr>
              <a:t>customers</a:t>
            </a:r>
          </a:p>
        </p:txBody>
      </p:sp>
      <p:sp>
        <p:nvSpPr>
          <p:cNvPr id="156" name="engage">
            <a:extLst>
              <a:ext uri="{FF2B5EF4-FFF2-40B4-BE49-F238E27FC236}">
                <a16:creationId xmlns:a16="http://schemas.microsoft.com/office/drawing/2014/main" id="{15FBCE60-F002-4D83-B158-D1ADB820C606}"/>
              </a:ext>
            </a:extLst>
          </p:cNvPr>
          <p:cNvSpPr/>
          <p:nvPr/>
        </p:nvSpPr>
        <p:spPr bwMode="auto">
          <a:xfrm>
            <a:off x="2190883" y="5565277"/>
            <a:ext cx="998671" cy="467820"/>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algn="r" defTabSz="914102" fontAlgn="base">
              <a:lnSpc>
                <a:spcPct val="95000"/>
              </a:lnSpc>
              <a:spcBef>
                <a:spcPct val="0"/>
              </a:spcBef>
              <a:spcAft>
                <a:spcPct val="0"/>
              </a:spcAft>
              <a:defRPr/>
            </a:pPr>
            <a:r>
              <a:rPr lang="en-US" sz="1600" kern="0">
                <a:latin typeface="Segoe UI Semibold"/>
                <a:cs typeface="Segoe UI" panose="020B0502040204020203" pitchFamily="34" charset="0"/>
              </a:rPr>
              <a:t>Empower</a:t>
            </a:r>
            <a:br>
              <a:rPr lang="en-US" sz="1600" kern="0">
                <a:latin typeface="Segoe UI Semibold"/>
                <a:cs typeface="Segoe UI" panose="020B0502040204020203" pitchFamily="34" charset="0"/>
              </a:rPr>
            </a:br>
            <a:r>
              <a:rPr lang="en-US" sz="1600" kern="0">
                <a:latin typeface="Segoe UI Semibold"/>
                <a:cs typeface="Segoe UI" panose="020B0502040204020203" pitchFamily="34" charset="0"/>
              </a:rPr>
              <a:t>employees</a:t>
            </a:r>
          </a:p>
        </p:txBody>
      </p:sp>
      <p:sp>
        <p:nvSpPr>
          <p:cNvPr id="8" name="Freeform: Shape 7">
            <a:extLst>
              <a:ext uri="{FF2B5EF4-FFF2-40B4-BE49-F238E27FC236}">
                <a16:creationId xmlns:a16="http://schemas.microsoft.com/office/drawing/2014/main" id="{DC91C227-591F-44A4-8774-14ECA899BE9A}"/>
              </a:ext>
            </a:extLst>
          </p:cNvPr>
          <p:cNvSpPr/>
          <p:nvPr/>
        </p:nvSpPr>
        <p:spPr bwMode="auto">
          <a:xfrm>
            <a:off x="3729037" y="1445920"/>
            <a:ext cx="4733926" cy="4733926"/>
          </a:xfrm>
          <a:custGeom>
            <a:avLst/>
            <a:gdLst>
              <a:gd name="connsiteX0" fmla="*/ 0 w 4733926"/>
              <a:gd name="connsiteY0" fmla="*/ 4733926 h 4733926"/>
              <a:gd name="connsiteX1" fmla="*/ 0 w 4733926"/>
              <a:gd name="connsiteY1" fmla="*/ 3910214 h 4733926"/>
              <a:gd name="connsiteX2" fmla="*/ 58654 w 4733926"/>
              <a:gd name="connsiteY2" fmla="*/ 3866353 h 4733926"/>
              <a:gd name="connsiteX3" fmla="*/ 765762 w 4733926"/>
              <a:gd name="connsiteY3" fmla="*/ 2366963 h 4733926"/>
              <a:gd name="connsiteX4" fmla="*/ 58654 w 4733926"/>
              <a:gd name="connsiteY4" fmla="*/ 867573 h 4733926"/>
              <a:gd name="connsiteX5" fmla="*/ 0 w 4733926"/>
              <a:gd name="connsiteY5" fmla="*/ 823713 h 4733926"/>
              <a:gd name="connsiteX6" fmla="*/ 0 w 4733926"/>
              <a:gd name="connsiteY6" fmla="*/ 0 h 4733926"/>
              <a:gd name="connsiteX7" fmla="*/ 823712 w 4733926"/>
              <a:gd name="connsiteY7" fmla="*/ 0 h 4733926"/>
              <a:gd name="connsiteX8" fmla="*/ 867573 w 4733926"/>
              <a:gd name="connsiteY8" fmla="*/ 58654 h 4733926"/>
              <a:gd name="connsiteX9" fmla="*/ 2366963 w 4733926"/>
              <a:gd name="connsiteY9" fmla="*/ 765762 h 4733926"/>
              <a:gd name="connsiteX10" fmla="*/ 3866353 w 4733926"/>
              <a:gd name="connsiteY10" fmla="*/ 58654 h 4733926"/>
              <a:gd name="connsiteX11" fmla="*/ 3910213 w 4733926"/>
              <a:gd name="connsiteY11" fmla="*/ 0 h 4733926"/>
              <a:gd name="connsiteX12" fmla="*/ 4733926 w 4733926"/>
              <a:gd name="connsiteY12" fmla="*/ 0 h 4733926"/>
              <a:gd name="connsiteX13" fmla="*/ 4733926 w 4733926"/>
              <a:gd name="connsiteY13" fmla="*/ 823713 h 4733926"/>
              <a:gd name="connsiteX14" fmla="*/ 4675272 w 4733926"/>
              <a:gd name="connsiteY14" fmla="*/ 867573 h 4733926"/>
              <a:gd name="connsiteX15" fmla="*/ 3968164 w 4733926"/>
              <a:gd name="connsiteY15" fmla="*/ 2366963 h 4733926"/>
              <a:gd name="connsiteX16" fmla="*/ 4675272 w 4733926"/>
              <a:gd name="connsiteY16" fmla="*/ 3866353 h 4733926"/>
              <a:gd name="connsiteX17" fmla="*/ 4733926 w 4733926"/>
              <a:gd name="connsiteY17" fmla="*/ 3910214 h 4733926"/>
              <a:gd name="connsiteX18" fmla="*/ 4733926 w 4733926"/>
              <a:gd name="connsiteY18" fmla="*/ 4733926 h 4733926"/>
              <a:gd name="connsiteX19" fmla="*/ 3910213 w 4733926"/>
              <a:gd name="connsiteY19" fmla="*/ 4733926 h 4733926"/>
              <a:gd name="connsiteX20" fmla="*/ 3866353 w 4733926"/>
              <a:gd name="connsiteY20" fmla="*/ 4675272 h 4733926"/>
              <a:gd name="connsiteX21" fmla="*/ 2366963 w 4733926"/>
              <a:gd name="connsiteY21" fmla="*/ 3968164 h 4733926"/>
              <a:gd name="connsiteX22" fmla="*/ 867573 w 4733926"/>
              <a:gd name="connsiteY22" fmla="*/ 4675272 h 4733926"/>
              <a:gd name="connsiteX23" fmla="*/ 823712 w 4733926"/>
              <a:gd name="connsiteY23" fmla="*/ 4733926 h 4733926"/>
              <a:gd name="connsiteX24" fmla="*/ 0 w 4733926"/>
              <a:gd name="connsiteY24" fmla="*/ 4733926 h 4733926"/>
              <a:gd name="connsiteX0" fmla="*/ 0 w 4733926"/>
              <a:gd name="connsiteY0" fmla="*/ 4733926 h 4733926"/>
              <a:gd name="connsiteX1" fmla="*/ 0 w 4733926"/>
              <a:gd name="connsiteY1" fmla="*/ 3910214 h 4733926"/>
              <a:gd name="connsiteX2" fmla="*/ 58654 w 4733926"/>
              <a:gd name="connsiteY2" fmla="*/ 3866353 h 4733926"/>
              <a:gd name="connsiteX3" fmla="*/ 765762 w 4733926"/>
              <a:gd name="connsiteY3" fmla="*/ 2366963 h 4733926"/>
              <a:gd name="connsiteX4" fmla="*/ 58654 w 4733926"/>
              <a:gd name="connsiteY4" fmla="*/ 867573 h 4733926"/>
              <a:gd name="connsiteX5" fmla="*/ 0 w 4733926"/>
              <a:gd name="connsiteY5" fmla="*/ 823713 h 4733926"/>
              <a:gd name="connsiteX6" fmla="*/ 0 w 4733926"/>
              <a:gd name="connsiteY6" fmla="*/ 0 h 4733926"/>
              <a:gd name="connsiteX7" fmla="*/ 823712 w 4733926"/>
              <a:gd name="connsiteY7" fmla="*/ 0 h 4733926"/>
              <a:gd name="connsiteX8" fmla="*/ 867573 w 4733926"/>
              <a:gd name="connsiteY8" fmla="*/ 58654 h 4733926"/>
              <a:gd name="connsiteX9" fmla="*/ 2366963 w 4733926"/>
              <a:gd name="connsiteY9" fmla="*/ 765762 h 4733926"/>
              <a:gd name="connsiteX10" fmla="*/ 3866353 w 4733926"/>
              <a:gd name="connsiteY10" fmla="*/ 58654 h 4733926"/>
              <a:gd name="connsiteX11" fmla="*/ 3910213 w 4733926"/>
              <a:gd name="connsiteY11" fmla="*/ 0 h 4733926"/>
              <a:gd name="connsiteX12" fmla="*/ 4733926 w 4733926"/>
              <a:gd name="connsiteY12" fmla="*/ 0 h 4733926"/>
              <a:gd name="connsiteX13" fmla="*/ 4733926 w 4733926"/>
              <a:gd name="connsiteY13" fmla="*/ 823713 h 4733926"/>
              <a:gd name="connsiteX14" fmla="*/ 4675272 w 4733926"/>
              <a:gd name="connsiteY14" fmla="*/ 867573 h 4733926"/>
              <a:gd name="connsiteX15" fmla="*/ 3968164 w 4733926"/>
              <a:gd name="connsiteY15" fmla="*/ 2366963 h 4733926"/>
              <a:gd name="connsiteX16" fmla="*/ 4675272 w 4733926"/>
              <a:gd name="connsiteY16" fmla="*/ 3866353 h 4733926"/>
              <a:gd name="connsiteX17" fmla="*/ 4733926 w 4733926"/>
              <a:gd name="connsiteY17" fmla="*/ 3910214 h 4733926"/>
              <a:gd name="connsiteX18" fmla="*/ 3910213 w 4733926"/>
              <a:gd name="connsiteY18" fmla="*/ 4733926 h 4733926"/>
              <a:gd name="connsiteX19" fmla="*/ 3866353 w 4733926"/>
              <a:gd name="connsiteY19" fmla="*/ 4675272 h 4733926"/>
              <a:gd name="connsiteX20" fmla="*/ 2366963 w 4733926"/>
              <a:gd name="connsiteY20" fmla="*/ 3968164 h 4733926"/>
              <a:gd name="connsiteX21" fmla="*/ 867573 w 4733926"/>
              <a:gd name="connsiteY21" fmla="*/ 4675272 h 4733926"/>
              <a:gd name="connsiteX22" fmla="*/ 823712 w 4733926"/>
              <a:gd name="connsiteY22" fmla="*/ 4733926 h 4733926"/>
              <a:gd name="connsiteX23" fmla="*/ 0 w 4733926"/>
              <a:gd name="connsiteY23" fmla="*/ 4733926 h 4733926"/>
              <a:gd name="connsiteX0" fmla="*/ 823712 w 4733926"/>
              <a:gd name="connsiteY0" fmla="*/ 4733926 h 4733926"/>
              <a:gd name="connsiteX1" fmla="*/ 0 w 4733926"/>
              <a:gd name="connsiteY1" fmla="*/ 3910214 h 4733926"/>
              <a:gd name="connsiteX2" fmla="*/ 58654 w 4733926"/>
              <a:gd name="connsiteY2" fmla="*/ 3866353 h 4733926"/>
              <a:gd name="connsiteX3" fmla="*/ 765762 w 4733926"/>
              <a:gd name="connsiteY3" fmla="*/ 2366963 h 4733926"/>
              <a:gd name="connsiteX4" fmla="*/ 58654 w 4733926"/>
              <a:gd name="connsiteY4" fmla="*/ 867573 h 4733926"/>
              <a:gd name="connsiteX5" fmla="*/ 0 w 4733926"/>
              <a:gd name="connsiteY5" fmla="*/ 823713 h 4733926"/>
              <a:gd name="connsiteX6" fmla="*/ 0 w 4733926"/>
              <a:gd name="connsiteY6" fmla="*/ 0 h 4733926"/>
              <a:gd name="connsiteX7" fmla="*/ 823712 w 4733926"/>
              <a:gd name="connsiteY7" fmla="*/ 0 h 4733926"/>
              <a:gd name="connsiteX8" fmla="*/ 867573 w 4733926"/>
              <a:gd name="connsiteY8" fmla="*/ 58654 h 4733926"/>
              <a:gd name="connsiteX9" fmla="*/ 2366963 w 4733926"/>
              <a:gd name="connsiteY9" fmla="*/ 765762 h 4733926"/>
              <a:gd name="connsiteX10" fmla="*/ 3866353 w 4733926"/>
              <a:gd name="connsiteY10" fmla="*/ 58654 h 4733926"/>
              <a:gd name="connsiteX11" fmla="*/ 3910213 w 4733926"/>
              <a:gd name="connsiteY11" fmla="*/ 0 h 4733926"/>
              <a:gd name="connsiteX12" fmla="*/ 4733926 w 4733926"/>
              <a:gd name="connsiteY12" fmla="*/ 0 h 4733926"/>
              <a:gd name="connsiteX13" fmla="*/ 4733926 w 4733926"/>
              <a:gd name="connsiteY13" fmla="*/ 823713 h 4733926"/>
              <a:gd name="connsiteX14" fmla="*/ 4675272 w 4733926"/>
              <a:gd name="connsiteY14" fmla="*/ 867573 h 4733926"/>
              <a:gd name="connsiteX15" fmla="*/ 3968164 w 4733926"/>
              <a:gd name="connsiteY15" fmla="*/ 2366963 h 4733926"/>
              <a:gd name="connsiteX16" fmla="*/ 4675272 w 4733926"/>
              <a:gd name="connsiteY16" fmla="*/ 3866353 h 4733926"/>
              <a:gd name="connsiteX17" fmla="*/ 4733926 w 4733926"/>
              <a:gd name="connsiteY17" fmla="*/ 3910214 h 4733926"/>
              <a:gd name="connsiteX18" fmla="*/ 3910213 w 4733926"/>
              <a:gd name="connsiteY18" fmla="*/ 4733926 h 4733926"/>
              <a:gd name="connsiteX19" fmla="*/ 3866353 w 4733926"/>
              <a:gd name="connsiteY19" fmla="*/ 4675272 h 4733926"/>
              <a:gd name="connsiteX20" fmla="*/ 2366963 w 4733926"/>
              <a:gd name="connsiteY20" fmla="*/ 3968164 h 4733926"/>
              <a:gd name="connsiteX21" fmla="*/ 867573 w 4733926"/>
              <a:gd name="connsiteY21" fmla="*/ 4675272 h 4733926"/>
              <a:gd name="connsiteX22" fmla="*/ 823712 w 4733926"/>
              <a:gd name="connsiteY22" fmla="*/ 4733926 h 4733926"/>
              <a:gd name="connsiteX0" fmla="*/ 823712 w 4733926"/>
              <a:gd name="connsiteY0" fmla="*/ 4733926 h 4733926"/>
              <a:gd name="connsiteX1" fmla="*/ 0 w 4733926"/>
              <a:gd name="connsiteY1" fmla="*/ 3910214 h 4733926"/>
              <a:gd name="connsiteX2" fmla="*/ 58654 w 4733926"/>
              <a:gd name="connsiteY2" fmla="*/ 3866353 h 4733926"/>
              <a:gd name="connsiteX3" fmla="*/ 765762 w 4733926"/>
              <a:gd name="connsiteY3" fmla="*/ 2366963 h 4733926"/>
              <a:gd name="connsiteX4" fmla="*/ 58654 w 4733926"/>
              <a:gd name="connsiteY4" fmla="*/ 867573 h 4733926"/>
              <a:gd name="connsiteX5" fmla="*/ 0 w 4733926"/>
              <a:gd name="connsiteY5" fmla="*/ 823713 h 4733926"/>
              <a:gd name="connsiteX6" fmla="*/ 823712 w 4733926"/>
              <a:gd name="connsiteY6" fmla="*/ 0 h 4733926"/>
              <a:gd name="connsiteX7" fmla="*/ 867573 w 4733926"/>
              <a:gd name="connsiteY7" fmla="*/ 58654 h 4733926"/>
              <a:gd name="connsiteX8" fmla="*/ 2366963 w 4733926"/>
              <a:gd name="connsiteY8" fmla="*/ 765762 h 4733926"/>
              <a:gd name="connsiteX9" fmla="*/ 3866353 w 4733926"/>
              <a:gd name="connsiteY9" fmla="*/ 58654 h 4733926"/>
              <a:gd name="connsiteX10" fmla="*/ 3910213 w 4733926"/>
              <a:gd name="connsiteY10" fmla="*/ 0 h 4733926"/>
              <a:gd name="connsiteX11" fmla="*/ 4733926 w 4733926"/>
              <a:gd name="connsiteY11" fmla="*/ 0 h 4733926"/>
              <a:gd name="connsiteX12" fmla="*/ 4733926 w 4733926"/>
              <a:gd name="connsiteY12" fmla="*/ 823713 h 4733926"/>
              <a:gd name="connsiteX13" fmla="*/ 4675272 w 4733926"/>
              <a:gd name="connsiteY13" fmla="*/ 867573 h 4733926"/>
              <a:gd name="connsiteX14" fmla="*/ 3968164 w 4733926"/>
              <a:gd name="connsiteY14" fmla="*/ 2366963 h 4733926"/>
              <a:gd name="connsiteX15" fmla="*/ 4675272 w 4733926"/>
              <a:gd name="connsiteY15" fmla="*/ 3866353 h 4733926"/>
              <a:gd name="connsiteX16" fmla="*/ 4733926 w 4733926"/>
              <a:gd name="connsiteY16" fmla="*/ 3910214 h 4733926"/>
              <a:gd name="connsiteX17" fmla="*/ 3910213 w 4733926"/>
              <a:gd name="connsiteY17" fmla="*/ 4733926 h 4733926"/>
              <a:gd name="connsiteX18" fmla="*/ 3866353 w 4733926"/>
              <a:gd name="connsiteY18" fmla="*/ 4675272 h 4733926"/>
              <a:gd name="connsiteX19" fmla="*/ 2366963 w 4733926"/>
              <a:gd name="connsiteY19" fmla="*/ 3968164 h 4733926"/>
              <a:gd name="connsiteX20" fmla="*/ 867573 w 4733926"/>
              <a:gd name="connsiteY20" fmla="*/ 4675272 h 4733926"/>
              <a:gd name="connsiteX21" fmla="*/ 823712 w 4733926"/>
              <a:gd name="connsiteY21" fmla="*/ 4733926 h 4733926"/>
              <a:gd name="connsiteX0" fmla="*/ 823712 w 4733926"/>
              <a:gd name="connsiteY0" fmla="*/ 4733926 h 4733926"/>
              <a:gd name="connsiteX1" fmla="*/ 0 w 4733926"/>
              <a:gd name="connsiteY1" fmla="*/ 3910214 h 4733926"/>
              <a:gd name="connsiteX2" fmla="*/ 58654 w 4733926"/>
              <a:gd name="connsiteY2" fmla="*/ 3866353 h 4733926"/>
              <a:gd name="connsiteX3" fmla="*/ 765762 w 4733926"/>
              <a:gd name="connsiteY3" fmla="*/ 2366963 h 4733926"/>
              <a:gd name="connsiteX4" fmla="*/ 58654 w 4733926"/>
              <a:gd name="connsiteY4" fmla="*/ 867573 h 4733926"/>
              <a:gd name="connsiteX5" fmla="*/ 0 w 4733926"/>
              <a:gd name="connsiteY5" fmla="*/ 823713 h 4733926"/>
              <a:gd name="connsiteX6" fmla="*/ 823712 w 4733926"/>
              <a:gd name="connsiteY6" fmla="*/ 0 h 4733926"/>
              <a:gd name="connsiteX7" fmla="*/ 867573 w 4733926"/>
              <a:gd name="connsiteY7" fmla="*/ 58654 h 4733926"/>
              <a:gd name="connsiteX8" fmla="*/ 2366963 w 4733926"/>
              <a:gd name="connsiteY8" fmla="*/ 765762 h 4733926"/>
              <a:gd name="connsiteX9" fmla="*/ 3866353 w 4733926"/>
              <a:gd name="connsiteY9" fmla="*/ 58654 h 4733926"/>
              <a:gd name="connsiteX10" fmla="*/ 3910213 w 4733926"/>
              <a:gd name="connsiteY10" fmla="*/ 0 h 4733926"/>
              <a:gd name="connsiteX11" fmla="*/ 4733926 w 4733926"/>
              <a:gd name="connsiteY11" fmla="*/ 823713 h 4733926"/>
              <a:gd name="connsiteX12" fmla="*/ 4675272 w 4733926"/>
              <a:gd name="connsiteY12" fmla="*/ 867573 h 4733926"/>
              <a:gd name="connsiteX13" fmla="*/ 3968164 w 4733926"/>
              <a:gd name="connsiteY13" fmla="*/ 2366963 h 4733926"/>
              <a:gd name="connsiteX14" fmla="*/ 4675272 w 4733926"/>
              <a:gd name="connsiteY14" fmla="*/ 3866353 h 4733926"/>
              <a:gd name="connsiteX15" fmla="*/ 4733926 w 4733926"/>
              <a:gd name="connsiteY15" fmla="*/ 3910214 h 4733926"/>
              <a:gd name="connsiteX16" fmla="*/ 3910213 w 4733926"/>
              <a:gd name="connsiteY16" fmla="*/ 4733926 h 4733926"/>
              <a:gd name="connsiteX17" fmla="*/ 3866353 w 4733926"/>
              <a:gd name="connsiteY17" fmla="*/ 4675272 h 4733926"/>
              <a:gd name="connsiteX18" fmla="*/ 2366963 w 4733926"/>
              <a:gd name="connsiteY18" fmla="*/ 3968164 h 4733926"/>
              <a:gd name="connsiteX19" fmla="*/ 867573 w 4733926"/>
              <a:gd name="connsiteY19" fmla="*/ 4675272 h 4733926"/>
              <a:gd name="connsiteX20" fmla="*/ 823712 w 4733926"/>
              <a:gd name="connsiteY20" fmla="*/ 4733926 h 4733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33926" h="4733926">
                <a:moveTo>
                  <a:pt x="823712" y="4733926"/>
                </a:moveTo>
                <a:lnTo>
                  <a:pt x="0" y="3910214"/>
                </a:lnTo>
                <a:lnTo>
                  <a:pt x="58654" y="3866353"/>
                </a:lnTo>
                <a:cubicBezTo>
                  <a:pt x="490502" y="3509960"/>
                  <a:pt x="765762" y="2970607"/>
                  <a:pt x="765762" y="2366963"/>
                </a:cubicBezTo>
                <a:cubicBezTo>
                  <a:pt x="765762" y="1763320"/>
                  <a:pt x="490502" y="1223966"/>
                  <a:pt x="58654" y="867573"/>
                </a:cubicBezTo>
                <a:lnTo>
                  <a:pt x="0" y="823713"/>
                </a:lnTo>
                <a:lnTo>
                  <a:pt x="823712" y="0"/>
                </a:lnTo>
                <a:lnTo>
                  <a:pt x="867573" y="58654"/>
                </a:lnTo>
                <a:cubicBezTo>
                  <a:pt x="1223966" y="490503"/>
                  <a:pt x="1763319" y="765762"/>
                  <a:pt x="2366963" y="765762"/>
                </a:cubicBezTo>
                <a:cubicBezTo>
                  <a:pt x="2970606" y="765762"/>
                  <a:pt x="3509960" y="490503"/>
                  <a:pt x="3866353" y="58654"/>
                </a:cubicBezTo>
                <a:lnTo>
                  <a:pt x="3910213" y="0"/>
                </a:lnTo>
                <a:lnTo>
                  <a:pt x="4733926" y="823713"/>
                </a:lnTo>
                <a:lnTo>
                  <a:pt x="4675272" y="867573"/>
                </a:lnTo>
                <a:cubicBezTo>
                  <a:pt x="4243423" y="1223966"/>
                  <a:pt x="3968164" y="1763320"/>
                  <a:pt x="3968164" y="2366963"/>
                </a:cubicBezTo>
                <a:cubicBezTo>
                  <a:pt x="3968164" y="2970607"/>
                  <a:pt x="4243423" y="3509960"/>
                  <a:pt x="4675272" y="3866353"/>
                </a:cubicBezTo>
                <a:lnTo>
                  <a:pt x="4733926" y="3910214"/>
                </a:lnTo>
                <a:lnTo>
                  <a:pt x="3910213" y="4733926"/>
                </a:lnTo>
                <a:lnTo>
                  <a:pt x="3866353" y="4675272"/>
                </a:lnTo>
                <a:cubicBezTo>
                  <a:pt x="3509960" y="4243424"/>
                  <a:pt x="2970606" y="3968164"/>
                  <a:pt x="2366963" y="3968164"/>
                </a:cubicBezTo>
                <a:cubicBezTo>
                  <a:pt x="1763319" y="3968164"/>
                  <a:pt x="1223966" y="4243424"/>
                  <a:pt x="867573" y="4675272"/>
                </a:cubicBezTo>
                <a:lnTo>
                  <a:pt x="823712" y="4733926"/>
                </a:lnTo>
                <a:close/>
              </a:path>
            </a:pathLst>
          </a:custGeom>
          <a:solidFill>
            <a:srgbClr val="0078D4"/>
          </a:solidFill>
          <a:ln w="10795" cap="flat" cmpd="sng" algn="ctr">
            <a:noFill/>
            <a:prstDash val="solid"/>
            <a:headEnd type="none" w="med" len="med"/>
            <a:tailEnd type="none" w="med" len="med"/>
          </a:ln>
          <a:effectLst>
            <a:innerShdw blurRad="393700" dist="127000" dir="3360000">
              <a:prstClr val="black">
                <a:alpha val="26000"/>
              </a:prstClr>
            </a:innerShdw>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gradFill>
                <a:gsLst>
                  <a:gs pos="40075">
                    <a:srgbClr val="FFFFFF"/>
                  </a:gs>
                  <a:gs pos="30000">
                    <a:srgbClr val="FFFFFF"/>
                  </a:gs>
                </a:gsLst>
                <a:lin ang="5400000" scaled="0"/>
              </a:gradFill>
              <a:effectLst/>
              <a:uLnTx/>
              <a:uFillTx/>
              <a:latin typeface="Segoe UI"/>
              <a:ea typeface="+mn-ea"/>
              <a:cs typeface="+mn-cs"/>
            </a:endParaRPr>
          </a:p>
        </p:txBody>
      </p:sp>
      <p:sp useBgFill="1">
        <p:nvSpPr>
          <p:cNvPr id="41" name="Oval 40">
            <a:extLst>
              <a:ext uri="{FF2B5EF4-FFF2-40B4-BE49-F238E27FC236}">
                <a16:creationId xmlns:a16="http://schemas.microsoft.com/office/drawing/2014/main" id="{6FF018EB-5791-4C29-A4D4-9DBF38C67860}"/>
              </a:ext>
            </a:extLst>
          </p:cNvPr>
          <p:cNvSpPr/>
          <p:nvPr/>
        </p:nvSpPr>
        <p:spPr bwMode="auto">
          <a:xfrm>
            <a:off x="4366083" y="2082965"/>
            <a:ext cx="3459838" cy="3459836"/>
          </a:xfrm>
          <a:prstGeom prst="ellipse">
            <a:avLst/>
          </a:prstGeom>
          <a:solidFill>
            <a:srgbClr val="FFFFFF"/>
          </a:solidFill>
          <a:ln w="9525" cap="flat" cmpd="sng" algn="ctr">
            <a:noFill/>
            <a:prstDash val="solid"/>
          </a:ln>
          <a:effectLst>
            <a:outerShdw blurRad="241300" dist="63500" dir="2700000" sx="101000" sy="101000" algn="tl" rotWithShape="0">
              <a:srgbClr val="0078D4">
                <a:lumMod val="50000"/>
                <a:alpha val="30000"/>
              </a:srgbClr>
            </a:outerShdw>
          </a:effectLst>
        </p:spPr>
        <p:txBody>
          <a:bodyPr rot="0" spcFirstLastPara="0" vert="horz" wrap="square" lIns="182880" tIns="146304" rIns="182880" bIns="146304" numCol="1" spcCol="0" rtlCol="0" fromWordArt="0" anchor="ctr"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42" name="engage">
            <a:extLst>
              <a:ext uri="{FF2B5EF4-FFF2-40B4-BE49-F238E27FC236}">
                <a16:creationId xmlns:a16="http://schemas.microsoft.com/office/drawing/2014/main" id="{8D47B967-93F9-409F-B8EE-08195DF41539}"/>
              </a:ext>
            </a:extLst>
          </p:cNvPr>
          <p:cNvSpPr/>
          <p:nvPr/>
        </p:nvSpPr>
        <p:spPr bwMode="auto">
          <a:xfrm>
            <a:off x="4550230" y="3362982"/>
            <a:ext cx="3091542" cy="899803"/>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102" fontAlgn="base">
              <a:lnSpc>
                <a:spcPct val="95000"/>
              </a:lnSpc>
              <a:spcBef>
                <a:spcPct val="0"/>
              </a:spcBef>
              <a:spcAft>
                <a:spcPct val="0"/>
              </a:spcAft>
              <a:defRPr/>
            </a:pPr>
            <a:r>
              <a:rPr lang="en-US" sz="2400" kern="0" dirty="0">
                <a:gradFill>
                  <a:gsLst>
                    <a:gs pos="27341">
                      <a:srgbClr val="1A1A1A"/>
                    </a:gs>
                    <a:gs pos="84000">
                      <a:srgbClr val="1A1A1A"/>
                    </a:gs>
                  </a:gsLst>
                  <a:lin ang="5400000" scaled="0"/>
                </a:gradFill>
                <a:latin typeface="Segoe UI Semibold"/>
                <a:cs typeface="Segoe UI" panose="020B0502040204020203" pitchFamily="34" charset="0"/>
              </a:rPr>
              <a:t>Digital capability</a:t>
            </a:r>
          </a:p>
        </p:txBody>
      </p:sp>
      <p:sp>
        <p:nvSpPr>
          <p:cNvPr id="44" name="Oval 43">
            <a:extLst>
              <a:ext uri="{FF2B5EF4-FFF2-40B4-BE49-F238E27FC236}">
                <a16:creationId xmlns:a16="http://schemas.microsoft.com/office/drawing/2014/main" id="{C33BC229-2DAA-4EBA-8C17-2330F1B9BB25}"/>
              </a:ext>
            </a:extLst>
          </p:cNvPr>
          <p:cNvSpPr/>
          <p:nvPr/>
        </p:nvSpPr>
        <p:spPr bwMode="auto">
          <a:xfrm>
            <a:off x="7507682" y="5226155"/>
            <a:ext cx="1175542" cy="1175540"/>
          </a:xfrm>
          <a:prstGeom prst="ellipse">
            <a:avLst/>
          </a:prstGeom>
          <a:solidFill>
            <a:srgbClr val="FFFFFF"/>
          </a:solidFill>
          <a:ln w="9525" cap="flat" cmpd="sng" algn="ctr">
            <a:noFill/>
            <a:prstDash val="solid"/>
          </a:ln>
          <a:effectLst>
            <a:outerShdw blurRad="241300" dist="63500" dir="2700000" sx="101000" sy="101000" algn="tl" rotWithShape="0">
              <a:srgbClr val="0078D4">
                <a:lumMod val="50000"/>
                <a:alpha val="65000"/>
              </a:srgbClr>
            </a:outerShdw>
          </a:effectLst>
        </p:spPr>
        <p:txBody>
          <a:bodyPr rot="0" spcFirstLastPara="0" vert="horz" wrap="square" lIns="182880" tIns="146304" rIns="182880" bIns="146304" numCol="1" spcCol="0" rtlCol="0" fromWordArt="0" anchor="ctr"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64" name="Oval 63">
            <a:extLst>
              <a:ext uri="{FF2B5EF4-FFF2-40B4-BE49-F238E27FC236}">
                <a16:creationId xmlns:a16="http://schemas.microsoft.com/office/drawing/2014/main" id="{FB99E15A-7F2C-4FEB-8E85-E56633C5249C}"/>
              </a:ext>
            </a:extLst>
          </p:cNvPr>
          <p:cNvSpPr/>
          <p:nvPr/>
        </p:nvSpPr>
        <p:spPr bwMode="auto">
          <a:xfrm>
            <a:off x="3508777" y="1224071"/>
            <a:ext cx="1175542" cy="1175540"/>
          </a:xfrm>
          <a:prstGeom prst="ellipse">
            <a:avLst/>
          </a:prstGeom>
          <a:solidFill>
            <a:srgbClr val="FFFFFF"/>
          </a:solidFill>
          <a:ln w="9525" cap="flat" cmpd="sng" algn="ctr">
            <a:noFill/>
            <a:prstDash val="solid"/>
          </a:ln>
          <a:effectLst>
            <a:outerShdw blurRad="241300" dist="63500" dir="2700000" sx="101000" sy="101000" algn="tl" rotWithShape="0">
              <a:srgbClr val="0078D4">
                <a:lumMod val="50000"/>
                <a:alpha val="65000"/>
              </a:srgbClr>
            </a:outerShdw>
          </a:effectLst>
        </p:spPr>
        <p:txBody>
          <a:bodyPr rot="0" spcFirstLastPara="0" vert="horz" wrap="square" lIns="182880" tIns="146304" rIns="182880" bIns="146304" numCol="1" spcCol="0" rtlCol="0" fromWordArt="0" anchor="ctr"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0" name="Oval 89">
            <a:extLst>
              <a:ext uri="{FF2B5EF4-FFF2-40B4-BE49-F238E27FC236}">
                <a16:creationId xmlns:a16="http://schemas.microsoft.com/office/drawing/2014/main" id="{DD22D0EC-A66C-4FD0-A40D-BA18C835261F}"/>
              </a:ext>
            </a:extLst>
          </p:cNvPr>
          <p:cNvSpPr/>
          <p:nvPr/>
        </p:nvSpPr>
        <p:spPr bwMode="auto">
          <a:xfrm>
            <a:off x="3508777" y="5226155"/>
            <a:ext cx="1175542" cy="1175540"/>
          </a:xfrm>
          <a:prstGeom prst="ellipse">
            <a:avLst/>
          </a:prstGeom>
          <a:solidFill>
            <a:srgbClr val="FFFFFF"/>
          </a:solidFill>
          <a:ln w="9525" cap="flat" cmpd="sng" algn="ctr">
            <a:noFill/>
            <a:prstDash val="solid"/>
          </a:ln>
          <a:effectLst>
            <a:outerShdw blurRad="241300" dist="63500" dir="2700000" sx="101000" sy="101000" algn="tl" rotWithShape="0">
              <a:srgbClr val="0078D4">
                <a:lumMod val="50000"/>
                <a:alpha val="65000"/>
              </a:srgbClr>
            </a:outerShdw>
          </a:effectLst>
        </p:spPr>
        <p:txBody>
          <a:bodyPr rot="0" spcFirstLastPara="0" vert="horz" wrap="square" lIns="182880" tIns="146304" rIns="182880" bIns="146304" numCol="1" spcCol="0" rtlCol="0" fromWordArt="0" anchor="ctr"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06" name="Oval 105">
            <a:extLst>
              <a:ext uri="{FF2B5EF4-FFF2-40B4-BE49-F238E27FC236}">
                <a16:creationId xmlns:a16="http://schemas.microsoft.com/office/drawing/2014/main" id="{E69AB8EF-B27E-45E9-9DD3-A549A1448173}"/>
              </a:ext>
            </a:extLst>
          </p:cNvPr>
          <p:cNvSpPr/>
          <p:nvPr/>
        </p:nvSpPr>
        <p:spPr bwMode="auto">
          <a:xfrm>
            <a:off x="7507682" y="1224071"/>
            <a:ext cx="1175542" cy="1175540"/>
          </a:xfrm>
          <a:prstGeom prst="ellipse">
            <a:avLst/>
          </a:prstGeom>
          <a:solidFill>
            <a:srgbClr val="FFFFFF"/>
          </a:solidFill>
          <a:ln w="9525" cap="flat" cmpd="sng" algn="ctr">
            <a:noFill/>
            <a:prstDash val="solid"/>
          </a:ln>
          <a:effectLst>
            <a:outerShdw blurRad="241300" dist="63500" dir="2700000" sx="101000" sy="101000" algn="tl" rotWithShape="0">
              <a:srgbClr val="0078D4">
                <a:lumMod val="50000"/>
                <a:alpha val="65000"/>
              </a:srgbClr>
            </a:outerShdw>
          </a:effectLst>
        </p:spPr>
        <p:txBody>
          <a:bodyPr rot="0" spcFirstLastPara="0" vert="horz" wrap="square" lIns="182880" tIns="146304" rIns="182880" bIns="146304" numCol="1" spcCol="0" rtlCol="0" fromWordArt="0" anchor="ctr"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157" name="Group 156">
            <a:extLst>
              <a:ext uri="{FF2B5EF4-FFF2-40B4-BE49-F238E27FC236}">
                <a16:creationId xmlns:a16="http://schemas.microsoft.com/office/drawing/2014/main" id="{B672F6DC-3510-4D1C-9B30-FFDBF7F6B27D}"/>
              </a:ext>
            </a:extLst>
          </p:cNvPr>
          <p:cNvGrpSpPr/>
          <p:nvPr/>
        </p:nvGrpSpPr>
        <p:grpSpPr>
          <a:xfrm>
            <a:off x="4616480" y="2333365"/>
            <a:ext cx="2959042" cy="2959036"/>
            <a:chOff x="7031510" y="6183940"/>
            <a:chExt cx="899315" cy="899315"/>
          </a:xfrm>
        </p:grpSpPr>
        <p:sp>
          <p:nvSpPr>
            <p:cNvPr id="158" name="Arc 157">
              <a:extLst>
                <a:ext uri="{FF2B5EF4-FFF2-40B4-BE49-F238E27FC236}">
                  <a16:creationId xmlns:a16="http://schemas.microsoft.com/office/drawing/2014/main" id="{CF52C4D8-CFF3-4B7C-846F-E77FA5C51E22}"/>
                </a:ext>
              </a:extLst>
            </p:cNvPr>
            <p:cNvSpPr/>
            <p:nvPr/>
          </p:nvSpPr>
          <p:spPr>
            <a:xfrm>
              <a:off x="7031510" y="6183940"/>
              <a:ext cx="899315" cy="899315"/>
            </a:xfrm>
            <a:prstGeom prst="arc">
              <a:avLst>
                <a:gd name="adj1" fmla="val 16200000"/>
                <a:gd name="adj2" fmla="val 4971885"/>
              </a:avLst>
            </a:prstGeom>
            <a:noFill/>
            <a:ln w="19050" cap="rnd" cmpd="sng" algn="ctr">
              <a:gradFill>
                <a:gsLst>
                  <a:gs pos="0">
                    <a:schemeClr val="accent1">
                      <a:alpha val="0"/>
                    </a:schemeClr>
                  </a:gs>
                  <a:gs pos="8000">
                    <a:schemeClr val="accent1"/>
                  </a:gs>
                </a:gsLst>
                <a:lin ang="5400000" scaled="1"/>
              </a:gradFill>
              <a:prstDash val="solid"/>
              <a:headEnd type="none" w="lg" len="med"/>
              <a:tailEnd type="triangle" w="med" len="sm"/>
            </a:ln>
            <a:effectLst/>
          </p:spPr>
          <p:txBody>
            <a:bodyPr rtlCol="0" anchor="ctr"/>
            <a:lstStyle/>
            <a:p>
              <a:pPr marL="0" marR="0" lvl="0" indent="0" algn="ctr" defTabSz="914367" eaLnBrk="1" fontAlgn="auto" latinLnBrk="0" hangingPunct="1">
                <a:lnSpc>
                  <a:spcPct val="100000"/>
                </a:lnSpc>
                <a:spcBef>
                  <a:spcPts val="0"/>
                </a:spcBef>
                <a:spcAft>
                  <a:spcPts val="0"/>
                </a:spcAft>
                <a:buClrTx/>
                <a:buSzTx/>
                <a:buFontTx/>
                <a:buNone/>
                <a:tabLst/>
                <a:defRPr/>
              </a:pPr>
              <a:endParaRPr kumimoji="0" lang="de-DE" sz="1765" b="0" i="0" u="none" strike="noStrike" kern="0" cap="none" spc="0" normalizeH="0" baseline="0" noProof="0">
                <a:ln>
                  <a:noFill/>
                </a:ln>
                <a:solidFill>
                  <a:srgbClr val="1A1A1A"/>
                </a:solidFill>
                <a:effectLst/>
                <a:uLnTx/>
                <a:uFillTx/>
                <a:latin typeface="Segoe UI"/>
                <a:ea typeface="+mn-ea"/>
                <a:cs typeface="+mn-cs"/>
              </a:endParaRPr>
            </a:p>
          </p:txBody>
        </p:sp>
        <p:sp>
          <p:nvSpPr>
            <p:cNvPr id="159" name="Arc 158">
              <a:extLst>
                <a:ext uri="{FF2B5EF4-FFF2-40B4-BE49-F238E27FC236}">
                  <a16:creationId xmlns:a16="http://schemas.microsoft.com/office/drawing/2014/main" id="{D51340D9-11AC-467D-889C-DC4D65103B80}"/>
                </a:ext>
              </a:extLst>
            </p:cNvPr>
            <p:cNvSpPr/>
            <p:nvPr/>
          </p:nvSpPr>
          <p:spPr>
            <a:xfrm flipH="1" flipV="1">
              <a:off x="7031510" y="6183940"/>
              <a:ext cx="899315" cy="899315"/>
            </a:xfrm>
            <a:prstGeom prst="arc">
              <a:avLst>
                <a:gd name="adj1" fmla="val 16200000"/>
                <a:gd name="adj2" fmla="val 4971885"/>
              </a:avLst>
            </a:prstGeom>
            <a:noFill/>
            <a:ln w="19050" cap="rnd" cmpd="sng" algn="ctr">
              <a:gradFill>
                <a:gsLst>
                  <a:gs pos="0">
                    <a:schemeClr val="accent1">
                      <a:alpha val="0"/>
                    </a:schemeClr>
                  </a:gs>
                  <a:gs pos="8000">
                    <a:schemeClr val="accent1"/>
                  </a:gs>
                </a:gsLst>
                <a:lin ang="5400000" scaled="1"/>
              </a:gradFill>
              <a:prstDash val="solid"/>
              <a:headEnd type="none" w="lg" len="med"/>
              <a:tailEnd type="triangle" w="med" len="sm"/>
            </a:ln>
            <a:effectLst/>
          </p:spPr>
          <p:txBody>
            <a:bodyPr rtlCol="0" anchor="ctr"/>
            <a:lstStyle/>
            <a:p>
              <a:pPr marL="0" marR="0" lvl="0" indent="0" algn="ctr" defTabSz="914367" eaLnBrk="1" fontAlgn="auto" latinLnBrk="0" hangingPunct="1">
                <a:lnSpc>
                  <a:spcPct val="100000"/>
                </a:lnSpc>
                <a:spcBef>
                  <a:spcPts val="0"/>
                </a:spcBef>
                <a:spcAft>
                  <a:spcPts val="0"/>
                </a:spcAft>
                <a:buClrTx/>
                <a:buSzTx/>
                <a:buFontTx/>
                <a:buNone/>
                <a:tabLst/>
                <a:defRPr/>
              </a:pPr>
              <a:endParaRPr kumimoji="0" lang="de-DE" sz="1765" b="0" i="0" u="none" strike="noStrike" kern="0" cap="none" spc="0" normalizeH="0" baseline="0" noProof="0">
                <a:ln>
                  <a:noFill/>
                </a:ln>
                <a:solidFill>
                  <a:srgbClr val="1A1A1A"/>
                </a:solidFill>
                <a:effectLst/>
                <a:uLnTx/>
                <a:uFillTx/>
                <a:latin typeface="Segoe UI"/>
                <a:ea typeface="+mn-ea"/>
                <a:cs typeface="+mn-cs"/>
              </a:endParaRPr>
            </a:p>
          </p:txBody>
        </p:sp>
      </p:grpSp>
      <p:grpSp>
        <p:nvGrpSpPr>
          <p:cNvPr id="160" name="Group 47">
            <a:extLst>
              <a:ext uri="{FF2B5EF4-FFF2-40B4-BE49-F238E27FC236}">
                <a16:creationId xmlns:a16="http://schemas.microsoft.com/office/drawing/2014/main" id="{37858C00-F305-42A5-BE10-B0EF2C7C64C1}"/>
              </a:ext>
            </a:extLst>
          </p:cNvPr>
          <p:cNvGrpSpPr>
            <a:grpSpLocks noChangeAspect="1"/>
          </p:cNvGrpSpPr>
          <p:nvPr/>
        </p:nvGrpSpPr>
        <p:grpSpPr bwMode="auto">
          <a:xfrm>
            <a:off x="7755667" y="1472055"/>
            <a:ext cx="679573" cy="679573"/>
            <a:chOff x="3411" y="999"/>
            <a:chExt cx="312" cy="312"/>
          </a:xfrm>
        </p:grpSpPr>
        <p:sp>
          <p:nvSpPr>
            <p:cNvPr id="161" name="AutoShape 46">
              <a:extLst>
                <a:ext uri="{FF2B5EF4-FFF2-40B4-BE49-F238E27FC236}">
                  <a16:creationId xmlns:a16="http://schemas.microsoft.com/office/drawing/2014/main" id="{99418DE8-EE25-4008-9882-16A6AA2DA6A9}"/>
                </a:ext>
              </a:extLst>
            </p:cNvPr>
            <p:cNvSpPr>
              <a:spLocks noChangeAspect="1" noChangeArrowheads="1" noTextEdit="1"/>
            </p:cNvSpPr>
            <p:nvPr/>
          </p:nvSpPr>
          <p:spPr bwMode="auto">
            <a:xfrm>
              <a:off x="3411" y="999"/>
              <a:ext cx="31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8">
              <a:extLst>
                <a:ext uri="{FF2B5EF4-FFF2-40B4-BE49-F238E27FC236}">
                  <a16:creationId xmlns:a16="http://schemas.microsoft.com/office/drawing/2014/main" id="{E2D6DB52-1F6C-4695-BC4A-0EF155F5D255}"/>
                </a:ext>
              </a:extLst>
            </p:cNvPr>
            <p:cNvSpPr>
              <a:spLocks noEditPoints="1"/>
            </p:cNvSpPr>
            <p:nvPr/>
          </p:nvSpPr>
          <p:spPr bwMode="auto">
            <a:xfrm>
              <a:off x="3411" y="999"/>
              <a:ext cx="312" cy="312"/>
            </a:xfrm>
            <a:custGeom>
              <a:avLst/>
              <a:gdLst>
                <a:gd name="T0" fmla="*/ 683 w 1366"/>
                <a:gd name="T1" fmla="*/ 128 h 1365"/>
                <a:gd name="T2" fmla="*/ 899 w 1366"/>
                <a:gd name="T3" fmla="*/ 171 h 1365"/>
                <a:gd name="T4" fmla="*/ 1075 w 1366"/>
                <a:gd name="T5" fmla="*/ 290 h 1365"/>
                <a:gd name="T6" fmla="*/ 1194 w 1366"/>
                <a:gd name="T7" fmla="*/ 466 h 1365"/>
                <a:gd name="T8" fmla="*/ 1238 w 1366"/>
                <a:gd name="T9" fmla="*/ 682 h 1365"/>
                <a:gd name="T10" fmla="*/ 1194 w 1366"/>
                <a:gd name="T11" fmla="*/ 898 h 1365"/>
                <a:gd name="T12" fmla="*/ 1075 w 1366"/>
                <a:gd name="T13" fmla="*/ 1075 h 1365"/>
                <a:gd name="T14" fmla="*/ 899 w 1366"/>
                <a:gd name="T15" fmla="*/ 1193 h 1365"/>
                <a:gd name="T16" fmla="*/ 683 w 1366"/>
                <a:gd name="T17" fmla="*/ 1237 h 1365"/>
                <a:gd name="T18" fmla="*/ 467 w 1366"/>
                <a:gd name="T19" fmla="*/ 1193 h 1365"/>
                <a:gd name="T20" fmla="*/ 291 w 1366"/>
                <a:gd name="T21" fmla="*/ 1075 h 1365"/>
                <a:gd name="T22" fmla="*/ 172 w 1366"/>
                <a:gd name="T23" fmla="*/ 898 h 1365"/>
                <a:gd name="T24" fmla="*/ 128 w 1366"/>
                <a:gd name="T25" fmla="*/ 682 h 1365"/>
                <a:gd name="T26" fmla="*/ 172 w 1366"/>
                <a:gd name="T27" fmla="*/ 466 h 1365"/>
                <a:gd name="T28" fmla="*/ 291 w 1366"/>
                <a:gd name="T29" fmla="*/ 290 h 1365"/>
                <a:gd name="T30" fmla="*/ 467 w 1366"/>
                <a:gd name="T31" fmla="*/ 171 h 1365"/>
                <a:gd name="T32" fmla="*/ 683 w 1366"/>
                <a:gd name="T33" fmla="*/ 128 h 1365"/>
                <a:gd name="T34" fmla="*/ 683 w 1366"/>
                <a:gd name="T35" fmla="*/ 0 h 1365"/>
                <a:gd name="T36" fmla="*/ 0 w 1366"/>
                <a:gd name="T37" fmla="*/ 682 h 1365"/>
                <a:gd name="T38" fmla="*/ 683 w 1366"/>
                <a:gd name="T39" fmla="*/ 1365 h 1365"/>
                <a:gd name="T40" fmla="*/ 1366 w 1366"/>
                <a:gd name="T41" fmla="*/ 682 h 1365"/>
                <a:gd name="T42" fmla="*/ 683 w 1366"/>
                <a:gd name="T43" fmla="*/ 0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66" h="1365">
                  <a:moveTo>
                    <a:pt x="683" y="128"/>
                  </a:moveTo>
                  <a:cubicBezTo>
                    <a:pt x="758" y="128"/>
                    <a:pt x="831" y="142"/>
                    <a:pt x="899" y="171"/>
                  </a:cubicBezTo>
                  <a:cubicBezTo>
                    <a:pt x="965" y="199"/>
                    <a:pt x="1024" y="239"/>
                    <a:pt x="1075" y="290"/>
                  </a:cubicBezTo>
                  <a:cubicBezTo>
                    <a:pt x="1126" y="341"/>
                    <a:pt x="1166" y="400"/>
                    <a:pt x="1194" y="466"/>
                  </a:cubicBezTo>
                  <a:cubicBezTo>
                    <a:pt x="1223" y="535"/>
                    <a:pt x="1238" y="607"/>
                    <a:pt x="1238" y="682"/>
                  </a:cubicBezTo>
                  <a:cubicBezTo>
                    <a:pt x="1238" y="757"/>
                    <a:pt x="1223" y="830"/>
                    <a:pt x="1194" y="898"/>
                  </a:cubicBezTo>
                  <a:cubicBezTo>
                    <a:pt x="1166" y="964"/>
                    <a:pt x="1126" y="1024"/>
                    <a:pt x="1075" y="1075"/>
                  </a:cubicBezTo>
                  <a:cubicBezTo>
                    <a:pt x="1024" y="1126"/>
                    <a:pt x="965" y="1166"/>
                    <a:pt x="899" y="1193"/>
                  </a:cubicBezTo>
                  <a:cubicBezTo>
                    <a:pt x="831" y="1222"/>
                    <a:pt x="758" y="1237"/>
                    <a:pt x="683" y="1237"/>
                  </a:cubicBezTo>
                  <a:cubicBezTo>
                    <a:pt x="608" y="1237"/>
                    <a:pt x="535" y="1222"/>
                    <a:pt x="467" y="1193"/>
                  </a:cubicBezTo>
                  <a:cubicBezTo>
                    <a:pt x="401" y="1166"/>
                    <a:pt x="342" y="1126"/>
                    <a:pt x="291" y="1075"/>
                  </a:cubicBezTo>
                  <a:cubicBezTo>
                    <a:pt x="240" y="1024"/>
                    <a:pt x="200" y="964"/>
                    <a:pt x="172" y="898"/>
                  </a:cubicBezTo>
                  <a:cubicBezTo>
                    <a:pt x="143" y="830"/>
                    <a:pt x="128" y="757"/>
                    <a:pt x="128" y="682"/>
                  </a:cubicBezTo>
                  <a:cubicBezTo>
                    <a:pt x="128" y="607"/>
                    <a:pt x="143" y="535"/>
                    <a:pt x="172" y="466"/>
                  </a:cubicBezTo>
                  <a:cubicBezTo>
                    <a:pt x="200" y="400"/>
                    <a:pt x="240" y="341"/>
                    <a:pt x="291" y="290"/>
                  </a:cubicBezTo>
                  <a:cubicBezTo>
                    <a:pt x="342" y="239"/>
                    <a:pt x="401" y="199"/>
                    <a:pt x="467" y="171"/>
                  </a:cubicBezTo>
                  <a:cubicBezTo>
                    <a:pt x="535" y="142"/>
                    <a:pt x="608" y="128"/>
                    <a:pt x="683" y="128"/>
                  </a:cubicBezTo>
                  <a:moveTo>
                    <a:pt x="683" y="0"/>
                  </a:moveTo>
                  <a:cubicBezTo>
                    <a:pt x="306" y="0"/>
                    <a:pt x="0" y="305"/>
                    <a:pt x="0" y="682"/>
                  </a:cubicBezTo>
                  <a:cubicBezTo>
                    <a:pt x="0" y="1059"/>
                    <a:pt x="306" y="1365"/>
                    <a:pt x="683" y="1365"/>
                  </a:cubicBezTo>
                  <a:cubicBezTo>
                    <a:pt x="1060" y="1365"/>
                    <a:pt x="1366" y="1059"/>
                    <a:pt x="1366" y="682"/>
                  </a:cubicBezTo>
                  <a:cubicBezTo>
                    <a:pt x="1366" y="305"/>
                    <a:pt x="1060" y="0"/>
                    <a:pt x="683"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49">
              <a:extLst>
                <a:ext uri="{FF2B5EF4-FFF2-40B4-BE49-F238E27FC236}">
                  <a16:creationId xmlns:a16="http://schemas.microsoft.com/office/drawing/2014/main" id="{F798F1FC-1A35-4257-A3D7-81C8C94A4B90}"/>
                </a:ext>
              </a:extLst>
            </p:cNvPr>
            <p:cNvSpPr>
              <a:spLocks noEditPoints="1"/>
            </p:cNvSpPr>
            <p:nvPr/>
          </p:nvSpPr>
          <p:spPr bwMode="auto">
            <a:xfrm>
              <a:off x="3479" y="1077"/>
              <a:ext cx="176" cy="156"/>
            </a:xfrm>
            <a:custGeom>
              <a:avLst/>
              <a:gdLst>
                <a:gd name="T0" fmla="*/ 387 w 774"/>
                <a:gd name="T1" fmla="*/ 128 h 683"/>
                <a:gd name="T2" fmla="*/ 466 w 774"/>
                <a:gd name="T3" fmla="*/ 143 h 683"/>
                <a:gd name="T4" fmla="*/ 583 w 774"/>
                <a:gd name="T5" fmla="*/ 257 h 683"/>
                <a:gd name="T6" fmla="*/ 585 w 774"/>
                <a:gd name="T7" fmla="*/ 420 h 683"/>
                <a:gd name="T8" fmla="*/ 505 w 774"/>
                <a:gd name="T9" fmla="*/ 519 h 683"/>
                <a:gd name="T10" fmla="*/ 387 w 774"/>
                <a:gd name="T11" fmla="*/ 555 h 683"/>
                <a:gd name="T12" fmla="*/ 308 w 774"/>
                <a:gd name="T13" fmla="*/ 539 h 683"/>
                <a:gd name="T14" fmla="*/ 191 w 774"/>
                <a:gd name="T15" fmla="*/ 426 h 683"/>
                <a:gd name="T16" fmla="*/ 189 w 774"/>
                <a:gd name="T17" fmla="*/ 262 h 683"/>
                <a:gd name="T18" fmla="*/ 269 w 774"/>
                <a:gd name="T19" fmla="*/ 164 h 683"/>
                <a:gd name="T20" fmla="*/ 387 w 774"/>
                <a:gd name="T21" fmla="*/ 128 h 683"/>
                <a:gd name="T22" fmla="*/ 387 w 774"/>
                <a:gd name="T23" fmla="*/ 128 h 683"/>
                <a:gd name="T24" fmla="*/ 387 w 774"/>
                <a:gd name="T25" fmla="*/ 0 h 683"/>
                <a:gd name="T26" fmla="*/ 70 w 774"/>
                <a:gd name="T27" fmla="*/ 215 h 683"/>
                <a:gd name="T28" fmla="*/ 261 w 774"/>
                <a:gd name="T29" fmla="*/ 658 h 683"/>
                <a:gd name="T30" fmla="*/ 387 w 774"/>
                <a:gd name="T31" fmla="*/ 683 h 683"/>
                <a:gd name="T32" fmla="*/ 704 w 774"/>
                <a:gd name="T33" fmla="*/ 468 h 683"/>
                <a:gd name="T34" fmla="*/ 513 w 774"/>
                <a:gd name="T35" fmla="*/ 24 h 683"/>
                <a:gd name="T36" fmla="*/ 387 w 774"/>
                <a:gd name="T37" fmla="*/ 0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4" h="683">
                  <a:moveTo>
                    <a:pt x="387" y="128"/>
                  </a:moveTo>
                  <a:cubicBezTo>
                    <a:pt x="414" y="128"/>
                    <a:pt x="441" y="133"/>
                    <a:pt x="466" y="143"/>
                  </a:cubicBezTo>
                  <a:cubicBezTo>
                    <a:pt x="519" y="164"/>
                    <a:pt x="560" y="205"/>
                    <a:pt x="583" y="257"/>
                  </a:cubicBezTo>
                  <a:cubicBezTo>
                    <a:pt x="605" y="309"/>
                    <a:pt x="606" y="367"/>
                    <a:pt x="585" y="420"/>
                  </a:cubicBezTo>
                  <a:cubicBezTo>
                    <a:pt x="569" y="461"/>
                    <a:pt x="541" y="495"/>
                    <a:pt x="505" y="519"/>
                  </a:cubicBezTo>
                  <a:cubicBezTo>
                    <a:pt x="470" y="542"/>
                    <a:pt x="429" y="555"/>
                    <a:pt x="387" y="555"/>
                  </a:cubicBezTo>
                  <a:cubicBezTo>
                    <a:pt x="360" y="555"/>
                    <a:pt x="333" y="550"/>
                    <a:pt x="308" y="539"/>
                  </a:cubicBezTo>
                  <a:cubicBezTo>
                    <a:pt x="255" y="518"/>
                    <a:pt x="214" y="478"/>
                    <a:pt x="191" y="426"/>
                  </a:cubicBezTo>
                  <a:cubicBezTo>
                    <a:pt x="169" y="373"/>
                    <a:pt x="168" y="315"/>
                    <a:pt x="189" y="262"/>
                  </a:cubicBezTo>
                  <a:cubicBezTo>
                    <a:pt x="205" y="222"/>
                    <a:pt x="233" y="188"/>
                    <a:pt x="269" y="164"/>
                  </a:cubicBezTo>
                  <a:cubicBezTo>
                    <a:pt x="304" y="140"/>
                    <a:pt x="345" y="128"/>
                    <a:pt x="387" y="128"/>
                  </a:cubicBezTo>
                  <a:cubicBezTo>
                    <a:pt x="387" y="128"/>
                    <a:pt x="387" y="128"/>
                    <a:pt x="387" y="128"/>
                  </a:cubicBezTo>
                  <a:moveTo>
                    <a:pt x="387" y="0"/>
                  </a:moveTo>
                  <a:cubicBezTo>
                    <a:pt x="252" y="0"/>
                    <a:pt x="123" y="81"/>
                    <a:pt x="70" y="215"/>
                  </a:cubicBezTo>
                  <a:cubicBezTo>
                    <a:pt x="0" y="390"/>
                    <a:pt x="86" y="588"/>
                    <a:pt x="261" y="658"/>
                  </a:cubicBezTo>
                  <a:cubicBezTo>
                    <a:pt x="302" y="675"/>
                    <a:pt x="345" y="683"/>
                    <a:pt x="387" y="683"/>
                  </a:cubicBezTo>
                  <a:cubicBezTo>
                    <a:pt x="522" y="683"/>
                    <a:pt x="651" y="601"/>
                    <a:pt x="704" y="468"/>
                  </a:cubicBezTo>
                  <a:cubicBezTo>
                    <a:pt x="774" y="293"/>
                    <a:pt x="688" y="94"/>
                    <a:pt x="513" y="24"/>
                  </a:cubicBezTo>
                  <a:cubicBezTo>
                    <a:pt x="472" y="8"/>
                    <a:pt x="429" y="0"/>
                    <a:pt x="387" y="0"/>
                  </a:cubicBez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50">
              <a:extLst>
                <a:ext uri="{FF2B5EF4-FFF2-40B4-BE49-F238E27FC236}">
                  <a16:creationId xmlns:a16="http://schemas.microsoft.com/office/drawing/2014/main" id="{31D894AA-6DAD-42F5-9C4D-605CC489D9DD}"/>
                </a:ext>
              </a:extLst>
            </p:cNvPr>
            <p:cNvSpPr>
              <a:spLocks/>
            </p:cNvSpPr>
            <p:nvPr/>
          </p:nvSpPr>
          <p:spPr bwMode="auto">
            <a:xfrm>
              <a:off x="3479" y="1112"/>
              <a:ext cx="22" cy="24"/>
            </a:xfrm>
            <a:custGeom>
              <a:avLst/>
              <a:gdLst>
                <a:gd name="T0" fmla="*/ 22 w 22"/>
                <a:gd name="T1" fmla="*/ 6 h 24"/>
                <a:gd name="T2" fmla="*/ 14 w 22"/>
                <a:gd name="T3" fmla="*/ 24 h 24"/>
                <a:gd name="T4" fmla="*/ 0 w 22"/>
                <a:gd name="T5" fmla="*/ 19 h 24"/>
                <a:gd name="T6" fmla="*/ 8 w 22"/>
                <a:gd name="T7" fmla="*/ 0 h 24"/>
                <a:gd name="T8" fmla="*/ 22 w 22"/>
                <a:gd name="T9" fmla="*/ 6 h 24"/>
              </a:gdLst>
              <a:ahLst/>
              <a:cxnLst>
                <a:cxn ang="0">
                  <a:pos x="T0" y="T1"/>
                </a:cxn>
                <a:cxn ang="0">
                  <a:pos x="T2" y="T3"/>
                </a:cxn>
                <a:cxn ang="0">
                  <a:pos x="T4" y="T5"/>
                </a:cxn>
                <a:cxn ang="0">
                  <a:pos x="T6" y="T7"/>
                </a:cxn>
                <a:cxn ang="0">
                  <a:pos x="T8" y="T9"/>
                </a:cxn>
              </a:cxnLst>
              <a:rect l="0" t="0" r="r" b="b"/>
              <a:pathLst>
                <a:path w="22" h="24">
                  <a:moveTo>
                    <a:pt x="22" y="6"/>
                  </a:moveTo>
                  <a:lnTo>
                    <a:pt x="14" y="24"/>
                  </a:lnTo>
                  <a:lnTo>
                    <a:pt x="0" y="19"/>
                  </a:lnTo>
                  <a:lnTo>
                    <a:pt x="8" y="0"/>
                  </a:lnTo>
                  <a:lnTo>
                    <a:pt x="22" y="6"/>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51">
              <a:extLst>
                <a:ext uri="{FF2B5EF4-FFF2-40B4-BE49-F238E27FC236}">
                  <a16:creationId xmlns:a16="http://schemas.microsoft.com/office/drawing/2014/main" id="{E6B34D98-BF5B-47D2-ABF4-4EC79541A3B8}"/>
                </a:ext>
              </a:extLst>
            </p:cNvPr>
            <p:cNvSpPr>
              <a:spLocks/>
            </p:cNvSpPr>
            <p:nvPr/>
          </p:nvSpPr>
          <p:spPr bwMode="auto">
            <a:xfrm>
              <a:off x="3633" y="1174"/>
              <a:ext cx="22" cy="24"/>
            </a:xfrm>
            <a:custGeom>
              <a:avLst/>
              <a:gdLst>
                <a:gd name="T0" fmla="*/ 22 w 22"/>
                <a:gd name="T1" fmla="*/ 5 h 24"/>
                <a:gd name="T2" fmla="*/ 14 w 22"/>
                <a:gd name="T3" fmla="*/ 24 h 24"/>
                <a:gd name="T4" fmla="*/ 0 w 22"/>
                <a:gd name="T5" fmla="*/ 18 h 24"/>
                <a:gd name="T6" fmla="*/ 8 w 22"/>
                <a:gd name="T7" fmla="*/ 0 h 24"/>
                <a:gd name="T8" fmla="*/ 22 w 22"/>
                <a:gd name="T9" fmla="*/ 5 h 24"/>
              </a:gdLst>
              <a:ahLst/>
              <a:cxnLst>
                <a:cxn ang="0">
                  <a:pos x="T0" y="T1"/>
                </a:cxn>
                <a:cxn ang="0">
                  <a:pos x="T2" y="T3"/>
                </a:cxn>
                <a:cxn ang="0">
                  <a:pos x="T4" y="T5"/>
                </a:cxn>
                <a:cxn ang="0">
                  <a:pos x="T6" y="T7"/>
                </a:cxn>
                <a:cxn ang="0">
                  <a:pos x="T8" y="T9"/>
                </a:cxn>
              </a:cxnLst>
              <a:rect l="0" t="0" r="r" b="b"/>
              <a:pathLst>
                <a:path w="22" h="24">
                  <a:moveTo>
                    <a:pt x="22" y="5"/>
                  </a:moveTo>
                  <a:lnTo>
                    <a:pt x="14" y="24"/>
                  </a:lnTo>
                  <a:lnTo>
                    <a:pt x="0" y="18"/>
                  </a:lnTo>
                  <a:lnTo>
                    <a:pt x="8" y="0"/>
                  </a:lnTo>
                  <a:lnTo>
                    <a:pt x="22" y="5"/>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52">
              <a:extLst>
                <a:ext uri="{FF2B5EF4-FFF2-40B4-BE49-F238E27FC236}">
                  <a16:creationId xmlns:a16="http://schemas.microsoft.com/office/drawing/2014/main" id="{A81B71A1-E035-4648-B13B-18F8FFC9BF76}"/>
                </a:ext>
              </a:extLst>
            </p:cNvPr>
            <p:cNvSpPr>
              <a:spLocks/>
            </p:cNvSpPr>
            <p:nvPr/>
          </p:nvSpPr>
          <p:spPr bwMode="auto">
            <a:xfrm>
              <a:off x="3586" y="1067"/>
              <a:ext cx="24" cy="22"/>
            </a:xfrm>
            <a:custGeom>
              <a:avLst/>
              <a:gdLst>
                <a:gd name="T0" fmla="*/ 5 w 24"/>
                <a:gd name="T1" fmla="*/ 0 h 22"/>
                <a:gd name="T2" fmla="*/ 24 w 24"/>
                <a:gd name="T3" fmla="*/ 8 h 22"/>
                <a:gd name="T4" fmla="*/ 18 w 24"/>
                <a:gd name="T5" fmla="*/ 22 h 22"/>
                <a:gd name="T6" fmla="*/ 0 w 24"/>
                <a:gd name="T7" fmla="*/ 14 h 22"/>
                <a:gd name="T8" fmla="*/ 5 w 24"/>
                <a:gd name="T9" fmla="*/ 0 h 22"/>
              </a:gdLst>
              <a:ahLst/>
              <a:cxnLst>
                <a:cxn ang="0">
                  <a:pos x="T0" y="T1"/>
                </a:cxn>
                <a:cxn ang="0">
                  <a:pos x="T2" y="T3"/>
                </a:cxn>
                <a:cxn ang="0">
                  <a:pos x="T4" y="T5"/>
                </a:cxn>
                <a:cxn ang="0">
                  <a:pos x="T6" y="T7"/>
                </a:cxn>
                <a:cxn ang="0">
                  <a:pos x="T8" y="T9"/>
                </a:cxn>
              </a:cxnLst>
              <a:rect l="0" t="0" r="r" b="b"/>
              <a:pathLst>
                <a:path w="24" h="22">
                  <a:moveTo>
                    <a:pt x="5" y="0"/>
                  </a:moveTo>
                  <a:lnTo>
                    <a:pt x="24" y="8"/>
                  </a:lnTo>
                  <a:lnTo>
                    <a:pt x="18" y="22"/>
                  </a:lnTo>
                  <a:lnTo>
                    <a:pt x="0" y="14"/>
                  </a:lnTo>
                  <a:lnTo>
                    <a:pt x="5" y="0"/>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53">
              <a:extLst>
                <a:ext uri="{FF2B5EF4-FFF2-40B4-BE49-F238E27FC236}">
                  <a16:creationId xmlns:a16="http://schemas.microsoft.com/office/drawing/2014/main" id="{021511DE-277B-48C2-9B30-3B617E07D13A}"/>
                </a:ext>
              </a:extLst>
            </p:cNvPr>
            <p:cNvSpPr>
              <a:spLocks/>
            </p:cNvSpPr>
            <p:nvPr/>
          </p:nvSpPr>
          <p:spPr bwMode="auto">
            <a:xfrm>
              <a:off x="3524" y="1221"/>
              <a:ext cx="25" cy="22"/>
            </a:xfrm>
            <a:custGeom>
              <a:avLst/>
              <a:gdLst>
                <a:gd name="T0" fmla="*/ 6 w 25"/>
                <a:gd name="T1" fmla="*/ 0 h 22"/>
                <a:gd name="T2" fmla="*/ 25 w 25"/>
                <a:gd name="T3" fmla="*/ 8 h 22"/>
                <a:gd name="T4" fmla="*/ 19 w 25"/>
                <a:gd name="T5" fmla="*/ 22 h 22"/>
                <a:gd name="T6" fmla="*/ 0 w 25"/>
                <a:gd name="T7" fmla="*/ 14 h 22"/>
                <a:gd name="T8" fmla="*/ 6 w 25"/>
                <a:gd name="T9" fmla="*/ 0 h 22"/>
              </a:gdLst>
              <a:ahLst/>
              <a:cxnLst>
                <a:cxn ang="0">
                  <a:pos x="T0" y="T1"/>
                </a:cxn>
                <a:cxn ang="0">
                  <a:pos x="T2" y="T3"/>
                </a:cxn>
                <a:cxn ang="0">
                  <a:pos x="T4" y="T5"/>
                </a:cxn>
                <a:cxn ang="0">
                  <a:pos x="T6" y="T7"/>
                </a:cxn>
                <a:cxn ang="0">
                  <a:pos x="T8" y="T9"/>
                </a:cxn>
              </a:cxnLst>
              <a:rect l="0" t="0" r="r" b="b"/>
              <a:pathLst>
                <a:path w="25" h="22">
                  <a:moveTo>
                    <a:pt x="6" y="0"/>
                  </a:moveTo>
                  <a:lnTo>
                    <a:pt x="25" y="8"/>
                  </a:lnTo>
                  <a:lnTo>
                    <a:pt x="19" y="22"/>
                  </a:lnTo>
                  <a:lnTo>
                    <a:pt x="0" y="14"/>
                  </a:lnTo>
                  <a:lnTo>
                    <a:pt x="6" y="0"/>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54">
              <a:extLst>
                <a:ext uri="{FF2B5EF4-FFF2-40B4-BE49-F238E27FC236}">
                  <a16:creationId xmlns:a16="http://schemas.microsoft.com/office/drawing/2014/main" id="{A9A80187-191E-41BF-A425-35856081606E}"/>
                </a:ext>
              </a:extLst>
            </p:cNvPr>
            <p:cNvSpPr>
              <a:spLocks/>
            </p:cNvSpPr>
            <p:nvPr/>
          </p:nvSpPr>
          <p:spPr bwMode="auto">
            <a:xfrm>
              <a:off x="3588" y="1220"/>
              <a:ext cx="24" cy="22"/>
            </a:xfrm>
            <a:custGeom>
              <a:avLst/>
              <a:gdLst>
                <a:gd name="T0" fmla="*/ 0 w 24"/>
                <a:gd name="T1" fmla="*/ 8 h 22"/>
                <a:gd name="T2" fmla="*/ 18 w 24"/>
                <a:gd name="T3" fmla="*/ 0 h 22"/>
                <a:gd name="T4" fmla="*/ 24 w 24"/>
                <a:gd name="T5" fmla="*/ 14 h 22"/>
                <a:gd name="T6" fmla="*/ 6 w 24"/>
                <a:gd name="T7" fmla="*/ 22 h 22"/>
                <a:gd name="T8" fmla="*/ 0 w 24"/>
                <a:gd name="T9" fmla="*/ 8 h 22"/>
              </a:gdLst>
              <a:ahLst/>
              <a:cxnLst>
                <a:cxn ang="0">
                  <a:pos x="T0" y="T1"/>
                </a:cxn>
                <a:cxn ang="0">
                  <a:pos x="T2" y="T3"/>
                </a:cxn>
                <a:cxn ang="0">
                  <a:pos x="T4" y="T5"/>
                </a:cxn>
                <a:cxn ang="0">
                  <a:pos x="T6" y="T7"/>
                </a:cxn>
                <a:cxn ang="0">
                  <a:pos x="T8" y="T9"/>
                </a:cxn>
              </a:cxnLst>
              <a:rect l="0" t="0" r="r" b="b"/>
              <a:pathLst>
                <a:path w="24" h="22">
                  <a:moveTo>
                    <a:pt x="0" y="8"/>
                  </a:moveTo>
                  <a:lnTo>
                    <a:pt x="18" y="0"/>
                  </a:lnTo>
                  <a:lnTo>
                    <a:pt x="24" y="14"/>
                  </a:lnTo>
                  <a:lnTo>
                    <a:pt x="6" y="22"/>
                  </a:lnTo>
                  <a:lnTo>
                    <a:pt x="0" y="8"/>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55">
              <a:extLst>
                <a:ext uri="{FF2B5EF4-FFF2-40B4-BE49-F238E27FC236}">
                  <a16:creationId xmlns:a16="http://schemas.microsoft.com/office/drawing/2014/main" id="{03915929-DCEE-4723-84E7-7D51E49A1CDC}"/>
                </a:ext>
              </a:extLst>
            </p:cNvPr>
            <p:cNvSpPr>
              <a:spLocks/>
            </p:cNvSpPr>
            <p:nvPr/>
          </p:nvSpPr>
          <p:spPr bwMode="auto">
            <a:xfrm>
              <a:off x="3522" y="1068"/>
              <a:ext cx="24" cy="22"/>
            </a:xfrm>
            <a:custGeom>
              <a:avLst/>
              <a:gdLst>
                <a:gd name="T0" fmla="*/ 0 w 24"/>
                <a:gd name="T1" fmla="*/ 8 h 22"/>
                <a:gd name="T2" fmla="*/ 19 w 24"/>
                <a:gd name="T3" fmla="*/ 0 h 22"/>
                <a:gd name="T4" fmla="*/ 24 w 24"/>
                <a:gd name="T5" fmla="*/ 14 h 22"/>
                <a:gd name="T6" fmla="*/ 6 w 24"/>
                <a:gd name="T7" fmla="*/ 22 h 22"/>
                <a:gd name="T8" fmla="*/ 0 w 24"/>
                <a:gd name="T9" fmla="*/ 8 h 22"/>
              </a:gdLst>
              <a:ahLst/>
              <a:cxnLst>
                <a:cxn ang="0">
                  <a:pos x="T0" y="T1"/>
                </a:cxn>
                <a:cxn ang="0">
                  <a:pos x="T2" y="T3"/>
                </a:cxn>
                <a:cxn ang="0">
                  <a:pos x="T4" y="T5"/>
                </a:cxn>
                <a:cxn ang="0">
                  <a:pos x="T6" y="T7"/>
                </a:cxn>
                <a:cxn ang="0">
                  <a:pos x="T8" y="T9"/>
                </a:cxn>
              </a:cxnLst>
              <a:rect l="0" t="0" r="r" b="b"/>
              <a:pathLst>
                <a:path w="24" h="22">
                  <a:moveTo>
                    <a:pt x="0" y="8"/>
                  </a:moveTo>
                  <a:lnTo>
                    <a:pt x="19" y="0"/>
                  </a:lnTo>
                  <a:lnTo>
                    <a:pt x="24" y="14"/>
                  </a:lnTo>
                  <a:lnTo>
                    <a:pt x="6" y="22"/>
                  </a:lnTo>
                  <a:lnTo>
                    <a:pt x="0" y="8"/>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56">
              <a:extLst>
                <a:ext uri="{FF2B5EF4-FFF2-40B4-BE49-F238E27FC236}">
                  <a16:creationId xmlns:a16="http://schemas.microsoft.com/office/drawing/2014/main" id="{90C5C0BA-98C1-41E1-8EC0-7EF7CEA7ACC7}"/>
                </a:ext>
              </a:extLst>
            </p:cNvPr>
            <p:cNvSpPr>
              <a:spLocks/>
            </p:cNvSpPr>
            <p:nvPr/>
          </p:nvSpPr>
          <p:spPr bwMode="auto">
            <a:xfrm>
              <a:off x="3632" y="1110"/>
              <a:ext cx="22" cy="24"/>
            </a:xfrm>
            <a:custGeom>
              <a:avLst/>
              <a:gdLst>
                <a:gd name="T0" fmla="*/ 8 w 22"/>
                <a:gd name="T1" fmla="*/ 24 h 24"/>
                <a:gd name="T2" fmla="*/ 0 w 22"/>
                <a:gd name="T3" fmla="*/ 6 h 24"/>
                <a:gd name="T4" fmla="*/ 14 w 22"/>
                <a:gd name="T5" fmla="*/ 0 h 24"/>
                <a:gd name="T6" fmla="*/ 22 w 22"/>
                <a:gd name="T7" fmla="*/ 18 h 24"/>
                <a:gd name="T8" fmla="*/ 8 w 22"/>
                <a:gd name="T9" fmla="*/ 24 h 24"/>
              </a:gdLst>
              <a:ahLst/>
              <a:cxnLst>
                <a:cxn ang="0">
                  <a:pos x="T0" y="T1"/>
                </a:cxn>
                <a:cxn ang="0">
                  <a:pos x="T2" y="T3"/>
                </a:cxn>
                <a:cxn ang="0">
                  <a:pos x="T4" y="T5"/>
                </a:cxn>
                <a:cxn ang="0">
                  <a:pos x="T6" y="T7"/>
                </a:cxn>
                <a:cxn ang="0">
                  <a:pos x="T8" y="T9"/>
                </a:cxn>
              </a:cxnLst>
              <a:rect l="0" t="0" r="r" b="b"/>
              <a:pathLst>
                <a:path w="22" h="24">
                  <a:moveTo>
                    <a:pt x="8" y="24"/>
                  </a:moveTo>
                  <a:lnTo>
                    <a:pt x="0" y="6"/>
                  </a:lnTo>
                  <a:lnTo>
                    <a:pt x="14" y="0"/>
                  </a:lnTo>
                  <a:lnTo>
                    <a:pt x="22" y="18"/>
                  </a:lnTo>
                  <a:lnTo>
                    <a:pt x="8" y="24"/>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57">
              <a:extLst>
                <a:ext uri="{FF2B5EF4-FFF2-40B4-BE49-F238E27FC236}">
                  <a16:creationId xmlns:a16="http://schemas.microsoft.com/office/drawing/2014/main" id="{185A99B0-9CD1-447D-B47E-1D782F3B933E}"/>
                </a:ext>
              </a:extLst>
            </p:cNvPr>
            <p:cNvSpPr>
              <a:spLocks/>
            </p:cNvSpPr>
            <p:nvPr/>
          </p:nvSpPr>
          <p:spPr bwMode="auto">
            <a:xfrm>
              <a:off x="3480" y="1175"/>
              <a:ext cx="22" cy="25"/>
            </a:xfrm>
            <a:custGeom>
              <a:avLst/>
              <a:gdLst>
                <a:gd name="T0" fmla="*/ 8 w 22"/>
                <a:gd name="T1" fmla="*/ 25 h 25"/>
                <a:gd name="T2" fmla="*/ 0 w 22"/>
                <a:gd name="T3" fmla="*/ 6 h 25"/>
                <a:gd name="T4" fmla="*/ 14 w 22"/>
                <a:gd name="T5" fmla="*/ 0 h 25"/>
                <a:gd name="T6" fmla="*/ 22 w 22"/>
                <a:gd name="T7" fmla="*/ 19 h 25"/>
                <a:gd name="T8" fmla="*/ 8 w 22"/>
                <a:gd name="T9" fmla="*/ 25 h 25"/>
              </a:gdLst>
              <a:ahLst/>
              <a:cxnLst>
                <a:cxn ang="0">
                  <a:pos x="T0" y="T1"/>
                </a:cxn>
                <a:cxn ang="0">
                  <a:pos x="T2" y="T3"/>
                </a:cxn>
                <a:cxn ang="0">
                  <a:pos x="T4" y="T5"/>
                </a:cxn>
                <a:cxn ang="0">
                  <a:pos x="T6" y="T7"/>
                </a:cxn>
                <a:cxn ang="0">
                  <a:pos x="T8" y="T9"/>
                </a:cxn>
              </a:cxnLst>
              <a:rect l="0" t="0" r="r" b="b"/>
              <a:pathLst>
                <a:path w="22" h="25">
                  <a:moveTo>
                    <a:pt x="8" y="25"/>
                  </a:moveTo>
                  <a:lnTo>
                    <a:pt x="0" y="6"/>
                  </a:lnTo>
                  <a:lnTo>
                    <a:pt x="14" y="0"/>
                  </a:lnTo>
                  <a:lnTo>
                    <a:pt x="22" y="19"/>
                  </a:lnTo>
                  <a:lnTo>
                    <a:pt x="8" y="25"/>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2" name="Group 171">
            <a:extLst>
              <a:ext uri="{FF2B5EF4-FFF2-40B4-BE49-F238E27FC236}">
                <a16:creationId xmlns:a16="http://schemas.microsoft.com/office/drawing/2014/main" id="{D34AD8F2-5A2C-49D8-BE63-600FB905DF16}"/>
              </a:ext>
            </a:extLst>
          </p:cNvPr>
          <p:cNvGrpSpPr>
            <a:grpSpLocks noChangeAspect="1"/>
          </p:cNvGrpSpPr>
          <p:nvPr/>
        </p:nvGrpSpPr>
        <p:grpSpPr>
          <a:xfrm>
            <a:off x="3787651" y="1502944"/>
            <a:ext cx="617794" cy="617794"/>
            <a:chOff x="8281988" y="1585913"/>
            <a:chExt cx="495300" cy="495300"/>
          </a:xfrm>
        </p:grpSpPr>
        <p:sp>
          <p:nvSpPr>
            <p:cNvPr id="173" name="Freeform: Shape 172">
              <a:extLst>
                <a:ext uri="{FF2B5EF4-FFF2-40B4-BE49-F238E27FC236}">
                  <a16:creationId xmlns:a16="http://schemas.microsoft.com/office/drawing/2014/main" id="{AE9FA7CD-A4A5-4F0F-B7E8-87EA7975466F}"/>
                </a:ext>
              </a:extLst>
            </p:cNvPr>
            <p:cNvSpPr>
              <a:spLocks/>
            </p:cNvSpPr>
            <p:nvPr/>
          </p:nvSpPr>
          <p:spPr bwMode="auto">
            <a:xfrm>
              <a:off x="8281988" y="1771651"/>
              <a:ext cx="247650" cy="309562"/>
            </a:xfrm>
            <a:custGeom>
              <a:avLst/>
              <a:gdLst>
                <a:gd name="connsiteX0" fmla="*/ 123825 w 247650"/>
                <a:gd name="connsiteY0" fmla="*/ 169862 h 309562"/>
                <a:gd name="connsiteX1" fmla="*/ 247650 w 247650"/>
                <a:gd name="connsiteY1" fmla="*/ 293919 h 309562"/>
                <a:gd name="connsiteX2" fmla="*/ 247650 w 247650"/>
                <a:gd name="connsiteY2" fmla="*/ 309562 h 309562"/>
                <a:gd name="connsiteX3" fmla="*/ 0 w 247650"/>
                <a:gd name="connsiteY3" fmla="*/ 309562 h 309562"/>
                <a:gd name="connsiteX4" fmla="*/ 0 w 247650"/>
                <a:gd name="connsiteY4" fmla="*/ 293919 h 309562"/>
                <a:gd name="connsiteX5" fmla="*/ 123825 w 247650"/>
                <a:gd name="connsiteY5" fmla="*/ 169862 h 309562"/>
                <a:gd name="connsiteX6" fmla="*/ 123825 w 247650"/>
                <a:gd name="connsiteY6" fmla="*/ 0 h 309562"/>
                <a:gd name="connsiteX7" fmla="*/ 193675 w 247650"/>
                <a:gd name="connsiteY7" fmla="*/ 69850 h 309562"/>
                <a:gd name="connsiteX8" fmla="*/ 123825 w 247650"/>
                <a:gd name="connsiteY8" fmla="*/ 139700 h 309562"/>
                <a:gd name="connsiteX9" fmla="*/ 53975 w 247650"/>
                <a:gd name="connsiteY9" fmla="*/ 69850 h 309562"/>
                <a:gd name="connsiteX10" fmla="*/ 123825 w 247650"/>
                <a:gd name="connsiteY10" fmla="*/ 0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2">
                  <a:moveTo>
                    <a:pt x="123825" y="169862"/>
                  </a:moveTo>
                  <a:cubicBezTo>
                    <a:pt x="192455" y="169862"/>
                    <a:pt x="247650" y="225524"/>
                    <a:pt x="247650" y="293919"/>
                  </a:cubicBezTo>
                  <a:cubicBezTo>
                    <a:pt x="247650" y="309562"/>
                    <a:pt x="247650" y="309562"/>
                    <a:pt x="247650" y="309562"/>
                  </a:cubicBezTo>
                  <a:cubicBezTo>
                    <a:pt x="0" y="309562"/>
                    <a:pt x="0" y="309562"/>
                    <a:pt x="0" y="309562"/>
                  </a:cubicBezTo>
                  <a:cubicBezTo>
                    <a:pt x="0" y="293919"/>
                    <a:pt x="0" y="293919"/>
                    <a:pt x="0" y="293919"/>
                  </a:cubicBezTo>
                  <a:cubicBezTo>
                    <a:pt x="0" y="225524"/>
                    <a:pt x="55558" y="169862"/>
                    <a:pt x="123825" y="169862"/>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74" name="Freeform: Shape 173">
              <a:extLst>
                <a:ext uri="{FF2B5EF4-FFF2-40B4-BE49-F238E27FC236}">
                  <a16:creationId xmlns:a16="http://schemas.microsoft.com/office/drawing/2014/main" id="{724F1435-E58D-4F2D-A9C7-003A2F938BA3}"/>
                </a:ext>
              </a:extLst>
            </p:cNvPr>
            <p:cNvSpPr>
              <a:spLocks/>
            </p:cNvSpPr>
            <p:nvPr/>
          </p:nvSpPr>
          <p:spPr bwMode="auto">
            <a:xfrm>
              <a:off x="8529638" y="1585913"/>
              <a:ext cx="247650" cy="309563"/>
            </a:xfrm>
            <a:custGeom>
              <a:avLst/>
              <a:gdLst>
                <a:gd name="connsiteX0" fmla="*/ 124006 w 247650"/>
                <a:gd name="connsiteY0" fmla="*/ 169863 h 309563"/>
                <a:gd name="connsiteX1" fmla="*/ 247650 w 247650"/>
                <a:gd name="connsiteY1" fmla="*/ 293920 h 309563"/>
                <a:gd name="connsiteX2" fmla="*/ 247650 w 247650"/>
                <a:gd name="connsiteY2" fmla="*/ 309563 h 309563"/>
                <a:gd name="connsiteX3" fmla="*/ 0 w 247650"/>
                <a:gd name="connsiteY3" fmla="*/ 309563 h 309563"/>
                <a:gd name="connsiteX4" fmla="*/ 0 w 247650"/>
                <a:gd name="connsiteY4" fmla="*/ 293920 h 309563"/>
                <a:gd name="connsiteX5" fmla="*/ 124006 w 247650"/>
                <a:gd name="connsiteY5" fmla="*/ 169863 h 309563"/>
                <a:gd name="connsiteX6" fmla="*/ 123825 w 247650"/>
                <a:gd name="connsiteY6" fmla="*/ 0 h 309563"/>
                <a:gd name="connsiteX7" fmla="*/ 193675 w 247650"/>
                <a:gd name="connsiteY7" fmla="*/ 69850 h 309563"/>
                <a:gd name="connsiteX8" fmla="*/ 123825 w 247650"/>
                <a:gd name="connsiteY8" fmla="*/ 139700 h 309563"/>
                <a:gd name="connsiteX9" fmla="*/ 53975 w 247650"/>
                <a:gd name="connsiteY9" fmla="*/ 69850 h 309563"/>
                <a:gd name="connsiteX10" fmla="*/ 123825 w 247650"/>
                <a:gd name="connsiteY10"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3">
                  <a:moveTo>
                    <a:pt x="124006" y="169863"/>
                  </a:moveTo>
                  <a:cubicBezTo>
                    <a:pt x="192174" y="169863"/>
                    <a:pt x="247650" y="225525"/>
                    <a:pt x="247650" y="293920"/>
                  </a:cubicBezTo>
                  <a:cubicBezTo>
                    <a:pt x="247650" y="309563"/>
                    <a:pt x="247650" y="309563"/>
                    <a:pt x="247650" y="309563"/>
                  </a:cubicBezTo>
                  <a:cubicBezTo>
                    <a:pt x="0" y="309563"/>
                    <a:pt x="0" y="309563"/>
                    <a:pt x="0" y="309563"/>
                  </a:cubicBezTo>
                  <a:cubicBezTo>
                    <a:pt x="0" y="293920"/>
                    <a:pt x="0" y="293920"/>
                    <a:pt x="0" y="293920"/>
                  </a:cubicBezTo>
                  <a:cubicBezTo>
                    <a:pt x="0" y="225525"/>
                    <a:pt x="55476" y="169863"/>
                    <a:pt x="124006" y="169863"/>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grpSp>
        <p:nvGrpSpPr>
          <p:cNvPr id="180" name="Graphic 1">
            <a:extLst>
              <a:ext uri="{FF2B5EF4-FFF2-40B4-BE49-F238E27FC236}">
                <a16:creationId xmlns:a16="http://schemas.microsoft.com/office/drawing/2014/main" id="{E9E0D8D0-7B32-4312-9BA3-DC9292DC4440}"/>
              </a:ext>
            </a:extLst>
          </p:cNvPr>
          <p:cNvGrpSpPr>
            <a:grpSpLocks noChangeAspect="1"/>
          </p:cNvGrpSpPr>
          <p:nvPr/>
        </p:nvGrpSpPr>
        <p:grpSpPr>
          <a:xfrm>
            <a:off x="7757770" y="5475184"/>
            <a:ext cx="675366" cy="677482"/>
            <a:chOff x="9431179" y="7516899"/>
            <a:chExt cx="394447" cy="395683"/>
          </a:xfrm>
          <a:solidFill>
            <a:schemeClr val="accent1"/>
          </a:solidFill>
        </p:grpSpPr>
        <p:sp>
          <p:nvSpPr>
            <p:cNvPr id="181" name="Freeform: Shape 180">
              <a:extLst>
                <a:ext uri="{FF2B5EF4-FFF2-40B4-BE49-F238E27FC236}">
                  <a16:creationId xmlns:a16="http://schemas.microsoft.com/office/drawing/2014/main" id="{A98306F4-13FB-46A5-9B8D-6575E69B94DD}"/>
                </a:ext>
              </a:extLst>
            </p:cNvPr>
            <p:cNvSpPr/>
            <p:nvPr/>
          </p:nvSpPr>
          <p:spPr>
            <a:xfrm>
              <a:off x="9552048" y="7638696"/>
              <a:ext cx="168783" cy="168783"/>
            </a:xfrm>
            <a:custGeom>
              <a:avLst/>
              <a:gdLst>
                <a:gd name="connsiteX0" fmla="*/ 0 w 168783"/>
                <a:gd name="connsiteY0" fmla="*/ 0 h 168783"/>
                <a:gd name="connsiteX1" fmla="*/ 168784 w 168783"/>
                <a:gd name="connsiteY1" fmla="*/ 0 h 168783"/>
                <a:gd name="connsiteX2" fmla="*/ 168784 w 168783"/>
                <a:gd name="connsiteY2" fmla="*/ 168784 h 168783"/>
                <a:gd name="connsiteX3" fmla="*/ 0 w 168783"/>
                <a:gd name="connsiteY3" fmla="*/ 168784 h 168783"/>
              </a:gdLst>
              <a:ahLst/>
              <a:cxnLst>
                <a:cxn ang="0">
                  <a:pos x="connsiteX0" y="connsiteY0"/>
                </a:cxn>
                <a:cxn ang="0">
                  <a:pos x="connsiteX1" y="connsiteY1"/>
                </a:cxn>
                <a:cxn ang="0">
                  <a:pos x="connsiteX2" y="connsiteY2"/>
                </a:cxn>
                <a:cxn ang="0">
                  <a:pos x="connsiteX3" y="connsiteY3"/>
                </a:cxn>
              </a:cxnLst>
              <a:rect l="l" t="t" r="r" b="b"/>
              <a:pathLst>
                <a:path w="168783" h="168783">
                  <a:moveTo>
                    <a:pt x="0" y="0"/>
                  </a:moveTo>
                  <a:lnTo>
                    <a:pt x="168784" y="0"/>
                  </a:lnTo>
                  <a:lnTo>
                    <a:pt x="168784" y="168784"/>
                  </a:lnTo>
                  <a:lnTo>
                    <a:pt x="0" y="168784"/>
                  </a:lnTo>
                  <a:close/>
                </a:path>
              </a:pathLst>
            </a:custGeom>
            <a:solidFill>
              <a:srgbClr val="FFFFFF"/>
            </a:solidFill>
            <a:ln w="3091"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0690A20E-2EAF-4AA2-88B3-A9386021A292}"/>
                </a:ext>
              </a:extLst>
            </p:cNvPr>
            <p:cNvSpPr/>
            <p:nvPr/>
          </p:nvSpPr>
          <p:spPr>
            <a:xfrm>
              <a:off x="9431179" y="7518136"/>
              <a:ext cx="394447" cy="394447"/>
            </a:xfrm>
            <a:custGeom>
              <a:avLst/>
              <a:gdLst>
                <a:gd name="connsiteX0" fmla="*/ 197224 w 394447"/>
                <a:gd name="connsiteY0" fmla="*/ 0 h 394447"/>
                <a:gd name="connsiteX1" fmla="*/ 0 w 394447"/>
                <a:gd name="connsiteY1" fmla="*/ 197224 h 394447"/>
                <a:gd name="connsiteX2" fmla="*/ 197224 w 394447"/>
                <a:gd name="connsiteY2" fmla="*/ 394447 h 394447"/>
                <a:gd name="connsiteX3" fmla="*/ 394447 w 394447"/>
                <a:gd name="connsiteY3" fmla="*/ 197224 h 394447"/>
                <a:gd name="connsiteX4" fmla="*/ 197224 w 394447"/>
                <a:gd name="connsiteY4" fmla="*/ 0 h 394447"/>
                <a:gd name="connsiteX5" fmla="*/ 176203 w 394447"/>
                <a:gd name="connsiteY5" fmla="*/ 263995 h 394447"/>
                <a:gd name="connsiteX6" fmla="*/ 176203 w 394447"/>
                <a:gd name="connsiteY6" fmla="*/ 197224 h 394447"/>
                <a:gd name="connsiteX7" fmla="*/ 140963 w 394447"/>
                <a:gd name="connsiteY7" fmla="*/ 197224 h 394447"/>
                <a:gd name="connsiteX8" fmla="*/ 207734 w 394447"/>
                <a:gd name="connsiteY8" fmla="*/ 130452 h 394447"/>
                <a:gd name="connsiteX9" fmla="*/ 207734 w 394447"/>
                <a:gd name="connsiteY9" fmla="*/ 197224 h 394447"/>
                <a:gd name="connsiteX10" fmla="*/ 242975 w 394447"/>
                <a:gd name="connsiteY10" fmla="*/ 197224 h 394447"/>
                <a:gd name="connsiteX11" fmla="*/ 176203 w 394447"/>
                <a:gd name="connsiteY11" fmla="*/ 263995 h 39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4447" h="394447">
                  <a:moveTo>
                    <a:pt x="197224" y="0"/>
                  </a:moveTo>
                  <a:cubicBezTo>
                    <a:pt x="88411" y="0"/>
                    <a:pt x="0" y="88411"/>
                    <a:pt x="0" y="197224"/>
                  </a:cubicBezTo>
                  <a:cubicBezTo>
                    <a:pt x="0" y="306037"/>
                    <a:pt x="88411" y="394447"/>
                    <a:pt x="197224" y="394447"/>
                  </a:cubicBezTo>
                  <a:cubicBezTo>
                    <a:pt x="306037" y="394447"/>
                    <a:pt x="394447" y="306037"/>
                    <a:pt x="394447" y="197224"/>
                  </a:cubicBezTo>
                  <a:cubicBezTo>
                    <a:pt x="394447" y="88411"/>
                    <a:pt x="306037" y="0"/>
                    <a:pt x="197224" y="0"/>
                  </a:cubicBezTo>
                  <a:close/>
                  <a:moveTo>
                    <a:pt x="176203" y="263995"/>
                  </a:moveTo>
                  <a:lnTo>
                    <a:pt x="176203" y="197224"/>
                  </a:lnTo>
                  <a:lnTo>
                    <a:pt x="140963" y="197224"/>
                  </a:lnTo>
                  <a:lnTo>
                    <a:pt x="207734" y="130452"/>
                  </a:lnTo>
                  <a:lnTo>
                    <a:pt x="207734" y="197224"/>
                  </a:lnTo>
                  <a:lnTo>
                    <a:pt x="242975" y="197224"/>
                  </a:lnTo>
                  <a:lnTo>
                    <a:pt x="176203" y="263995"/>
                  </a:lnTo>
                  <a:close/>
                </a:path>
              </a:pathLst>
            </a:custGeom>
            <a:solidFill>
              <a:srgbClr val="0078D4"/>
            </a:solidFill>
            <a:ln w="3091"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B6565599-DAB1-43BF-BACC-4BA1FF7C195B}"/>
                </a:ext>
              </a:extLst>
            </p:cNvPr>
            <p:cNvSpPr/>
            <p:nvPr/>
          </p:nvSpPr>
          <p:spPr>
            <a:xfrm>
              <a:off x="9472602" y="7516899"/>
              <a:ext cx="225045" cy="308818"/>
            </a:xfrm>
            <a:custGeom>
              <a:avLst/>
              <a:gdLst>
                <a:gd name="connsiteX0" fmla="*/ 155800 w 225045"/>
                <a:gd name="connsiteY0" fmla="*/ 84701 h 308818"/>
                <a:gd name="connsiteX1" fmla="*/ 166311 w 225045"/>
                <a:gd name="connsiteY1" fmla="*/ 85010 h 308818"/>
                <a:gd name="connsiteX2" fmla="*/ 166311 w 225045"/>
                <a:gd name="connsiteY2" fmla="*/ 117469 h 308818"/>
                <a:gd name="connsiteX3" fmla="*/ 225045 w 225045"/>
                <a:gd name="connsiteY3" fmla="*/ 58734 h 308818"/>
                <a:gd name="connsiteX4" fmla="*/ 166311 w 225045"/>
                <a:gd name="connsiteY4" fmla="*/ 0 h 308818"/>
                <a:gd name="connsiteX5" fmla="*/ 166311 w 225045"/>
                <a:gd name="connsiteY5" fmla="*/ 43278 h 308818"/>
                <a:gd name="connsiteX6" fmla="*/ 155800 w 225045"/>
                <a:gd name="connsiteY6" fmla="*/ 42969 h 308818"/>
                <a:gd name="connsiteX7" fmla="*/ 0 w 225045"/>
                <a:gd name="connsiteY7" fmla="*/ 198769 h 308818"/>
                <a:gd name="connsiteX8" fmla="*/ 11747 w 225045"/>
                <a:gd name="connsiteY8" fmla="*/ 258431 h 308818"/>
                <a:gd name="connsiteX9" fmla="*/ 45442 w 225045"/>
                <a:gd name="connsiteY9" fmla="*/ 308819 h 308818"/>
                <a:gd name="connsiteX10" fmla="*/ 74809 w 225045"/>
                <a:gd name="connsiteY10" fmla="*/ 279452 h 308818"/>
                <a:gd name="connsiteX11" fmla="*/ 43587 w 225045"/>
                <a:gd name="connsiteY11" fmla="*/ 221026 h 308818"/>
                <a:gd name="connsiteX12" fmla="*/ 50079 w 225045"/>
                <a:gd name="connsiteY12" fmla="*/ 155182 h 308818"/>
                <a:gd name="connsiteX13" fmla="*/ 92120 w 225045"/>
                <a:gd name="connsiteY13" fmla="*/ 103867 h 308818"/>
                <a:gd name="connsiteX14" fmla="*/ 155800 w 225045"/>
                <a:gd name="connsiteY14" fmla="*/ 84701 h 30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045" h="308818">
                  <a:moveTo>
                    <a:pt x="155800" y="84701"/>
                  </a:moveTo>
                  <a:cubicBezTo>
                    <a:pt x="159201" y="84701"/>
                    <a:pt x="162601" y="85010"/>
                    <a:pt x="166311" y="85010"/>
                  </a:cubicBezTo>
                  <a:lnTo>
                    <a:pt x="166311" y="117469"/>
                  </a:lnTo>
                  <a:lnTo>
                    <a:pt x="225045" y="58734"/>
                  </a:lnTo>
                  <a:lnTo>
                    <a:pt x="166311" y="0"/>
                  </a:lnTo>
                  <a:lnTo>
                    <a:pt x="166311" y="43278"/>
                  </a:lnTo>
                  <a:cubicBezTo>
                    <a:pt x="162910" y="42969"/>
                    <a:pt x="159509" y="42969"/>
                    <a:pt x="155800" y="42969"/>
                  </a:cubicBezTo>
                  <a:cubicBezTo>
                    <a:pt x="69862" y="42969"/>
                    <a:pt x="0" y="112523"/>
                    <a:pt x="0" y="198769"/>
                  </a:cubicBezTo>
                  <a:cubicBezTo>
                    <a:pt x="0" y="219172"/>
                    <a:pt x="4019" y="239265"/>
                    <a:pt x="11747" y="258431"/>
                  </a:cubicBezTo>
                  <a:cubicBezTo>
                    <a:pt x="19475" y="277288"/>
                    <a:pt x="30913" y="294290"/>
                    <a:pt x="45442" y="308819"/>
                  </a:cubicBezTo>
                  <a:lnTo>
                    <a:pt x="74809" y="279452"/>
                  </a:lnTo>
                  <a:cubicBezTo>
                    <a:pt x="58734" y="263377"/>
                    <a:pt x="47915" y="242974"/>
                    <a:pt x="43587" y="221026"/>
                  </a:cubicBezTo>
                  <a:cubicBezTo>
                    <a:pt x="39259" y="198769"/>
                    <a:pt x="41423" y="175894"/>
                    <a:pt x="50079" y="155182"/>
                  </a:cubicBezTo>
                  <a:cubicBezTo>
                    <a:pt x="58734" y="134471"/>
                    <a:pt x="73263" y="116541"/>
                    <a:pt x="92120" y="103867"/>
                  </a:cubicBezTo>
                  <a:cubicBezTo>
                    <a:pt x="110977" y="91193"/>
                    <a:pt x="133234" y="84701"/>
                    <a:pt x="155800" y="84701"/>
                  </a:cubicBezTo>
                  <a:close/>
                </a:path>
              </a:pathLst>
            </a:custGeom>
            <a:solidFill>
              <a:srgbClr val="000000"/>
            </a:solidFill>
            <a:ln w="3091"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0735020C-9816-4B8E-8388-F29B43E73F98}"/>
                </a:ext>
              </a:extLst>
            </p:cNvPr>
            <p:cNvSpPr/>
            <p:nvPr/>
          </p:nvSpPr>
          <p:spPr>
            <a:xfrm>
              <a:off x="9569360" y="7605310"/>
              <a:ext cx="214534" cy="305109"/>
            </a:xfrm>
            <a:custGeom>
              <a:avLst/>
              <a:gdLst>
                <a:gd name="connsiteX0" fmla="*/ 168783 w 214534"/>
                <a:gd name="connsiteY0" fmla="*/ 0 h 305109"/>
                <a:gd name="connsiteX1" fmla="*/ 139416 w 214534"/>
                <a:gd name="connsiteY1" fmla="*/ 29367 h 305109"/>
                <a:gd name="connsiteX2" fmla="*/ 139416 w 214534"/>
                <a:gd name="connsiteY2" fmla="*/ 29367 h 305109"/>
                <a:gd name="connsiteX3" fmla="*/ 170638 w 214534"/>
                <a:gd name="connsiteY3" fmla="*/ 87792 h 305109"/>
                <a:gd name="connsiteX4" fmla="*/ 164146 w 214534"/>
                <a:gd name="connsiteY4" fmla="*/ 153637 h 305109"/>
                <a:gd name="connsiteX5" fmla="*/ 122105 w 214534"/>
                <a:gd name="connsiteY5" fmla="*/ 204952 h 305109"/>
                <a:gd name="connsiteX6" fmla="*/ 58734 w 214534"/>
                <a:gd name="connsiteY6" fmla="*/ 224118 h 305109"/>
                <a:gd name="connsiteX7" fmla="*/ 58734 w 214534"/>
                <a:gd name="connsiteY7" fmla="*/ 187641 h 305109"/>
                <a:gd name="connsiteX8" fmla="*/ 0 w 214534"/>
                <a:gd name="connsiteY8" fmla="*/ 246375 h 305109"/>
                <a:gd name="connsiteX9" fmla="*/ 58734 w 214534"/>
                <a:gd name="connsiteY9" fmla="*/ 305109 h 305109"/>
                <a:gd name="connsiteX10" fmla="*/ 58734 w 214534"/>
                <a:gd name="connsiteY10" fmla="*/ 265541 h 305109"/>
                <a:gd name="connsiteX11" fmla="*/ 214534 w 214534"/>
                <a:gd name="connsiteY11" fmla="*/ 109740 h 305109"/>
                <a:gd name="connsiteX12" fmla="*/ 202787 w 214534"/>
                <a:gd name="connsiteY12" fmla="*/ 50079 h 305109"/>
                <a:gd name="connsiteX13" fmla="*/ 168783 w 214534"/>
                <a:gd name="connsiteY13" fmla="*/ 0 h 30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534" h="305109">
                  <a:moveTo>
                    <a:pt x="168783" y="0"/>
                  </a:moveTo>
                  <a:lnTo>
                    <a:pt x="139416" y="29367"/>
                  </a:lnTo>
                  <a:lnTo>
                    <a:pt x="139416" y="29367"/>
                  </a:lnTo>
                  <a:cubicBezTo>
                    <a:pt x="155491" y="45442"/>
                    <a:pt x="166310" y="65535"/>
                    <a:pt x="170638" y="87792"/>
                  </a:cubicBezTo>
                  <a:cubicBezTo>
                    <a:pt x="174966" y="110049"/>
                    <a:pt x="172802" y="132925"/>
                    <a:pt x="164146" y="153637"/>
                  </a:cubicBezTo>
                  <a:cubicBezTo>
                    <a:pt x="155491" y="174348"/>
                    <a:pt x="140962" y="192277"/>
                    <a:pt x="122105" y="204952"/>
                  </a:cubicBezTo>
                  <a:cubicBezTo>
                    <a:pt x="103248" y="217626"/>
                    <a:pt x="81300" y="224118"/>
                    <a:pt x="58734" y="224118"/>
                  </a:cubicBezTo>
                  <a:lnTo>
                    <a:pt x="58734" y="187641"/>
                  </a:lnTo>
                  <a:lnTo>
                    <a:pt x="0" y="246375"/>
                  </a:lnTo>
                  <a:lnTo>
                    <a:pt x="58734" y="305109"/>
                  </a:lnTo>
                  <a:lnTo>
                    <a:pt x="58734" y="265541"/>
                  </a:lnTo>
                  <a:cubicBezTo>
                    <a:pt x="144671" y="265541"/>
                    <a:pt x="214534" y="195987"/>
                    <a:pt x="214534" y="109740"/>
                  </a:cubicBezTo>
                  <a:cubicBezTo>
                    <a:pt x="214534" y="89338"/>
                    <a:pt x="210516" y="68936"/>
                    <a:pt x="202787" y="50079"/>
                  </a:cubicBezTo>
                  <a:cubicBezTo>
                    <a:pt x="194751" y="31840"/>
                    <a:pt x="183312" y="14529"/>
                    <a:pt x="168783" y="0"/>
                  </a:cubicBezTo>
                  <a:close/>
                </a:path>
              </a:pathLst>
            </a:custGeom>
            <a:solidFill>
              <a:srgbClr val="000000"/>
            </a:solidFill>
            <a:ln w="3091" cap="flat">
              <a:noFill/>
              <a:prstDash val="solid"/>
              <a:miter/>
            </a:ln>
          </p:spPr>
          <p:txBody>
            <a:bodyPr rtlCol="0" anchor="ctr"/>
            <a:lstStyle/>
            <a:p>
              <a:endParaRPr lang="en-US"/>
            </a:p>
          </p:txBody>
        </p:sp>
      </p:grpSp>
      <p:grpSp>
        <p:nvGrpSpPr>
          <p:cNvPr id="185" name="Group 121">
            <a:extLst>
              <a:ext uri="{FF2B5EF4-FFF2-40B4-BE49-F238E27FC236}">
                <a16:creationId xmlns:a16="http://schemas.microsoft.com/office/drawing/2014/main" id="{43AA3B2C-384B-4125-BA98-3CE18135C4DA}"/>
              </a:ext>
            </a:extLst>
          </p:cNvPr>
          <p:cNvGrpSpPr>
            <a:grpSpLocks noChangeAspect="1"/>
          </p:cNvGrpSpPr>
          <p:nvPr/>
        </p:nvGrpSpPr>
        <p:grpSpPr bwMode="auto">
          <a:xfrm>
            <a:off x="3884182" y="5474139"/>
            <a:ext cx="424732" cy="679572"/>
            <a:chOff x="6473" y="999"/>
            <a:chExt cx="195" cy="312"/>
          </a:xfrm>
        </p:grpSpPr>
        <p:sp>
          <p:nvSpPr>
            <p:cNvPr id="186" name="Rectangle 122">
              <a:extLst>
                <a:ext uri="{FF2B5EF4-FFF2-40B4-BE49-F238E27FC236}">
                  <a16:creationId xmlns:a16="http://schemas.microsoft.com/office/drawing/2014/main" id="{6BB0AB48-9FBC-425D-9232-5538B1BF9FC3}"/>
                </a:ext>
              </a:extLst>
            </p:cNvPr>
            <p:cNvSpPr>
              <a:spLocks noChangeArrowheads="1"/>
            </p:cNvSpPr>
            <p:nvPr/>
          </p:nvSpPr>
          <p:spPr bwMode="auto">
            <a:xfrm>
              <a:off x="6629" y="1058"/>
              <a:ext cx="20" cy="117"/>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23">
              <a:extLst>
                <a:ext uri="{FF2B5EF4-FFF2-40B4-BE49-F238E27FC236}">
                  <a16:creationId xmlns:a16="http://schemas.microsoft.com/office/drawing/2014/main" id="{420951FC-3859-45B1-9FEE-0E5769F23F1A}"/>
                </a:ext>
              </a:extLst>
            </p:cNvPr>
            <p:cNvSpPr>
              <a:spLocks/>
            </p:cNvSpPr>
            <p:nvPr/>
          </p:nvSpPr>
          <p:spPr bwMode="auto">
            <a:xfrm>
              <a:off x="6610" y="999"/>
              <a:ext cx="58" cy="68"/>
            </a:xfrm>
            <a:custGeom>
              <a:avLst/>
              <a:gdLst>
                <a:gd name="T0" fmla="*/ 0 w 256"/>
                <a:gd name="T1" fmla="*/ 0 h 299"/>
                <a:gd name="T2" fmla="*/ 0 w 256"/>
                <a:gd name="T3" fmla="*/ 168 h 299"/>
                <a:gd name="T4" fmla="*/ 128 w 256"/>
                <a:gd name="T5" fmla="*/ 299 h 299"/>
                <a:gd name="T6" fmla="*/ 128 w 256"/>
                <a:gd name="T7" fmla="*/ 299 h 299"/>
                <a:gd name="T8" fmla="*/ 256 w 256"/>
                <a:gd name="T9" fmla="*/ 168 h 299"/>
                <a:gd name="T10" fmla="*/ 256 w 256"/>
                <a:gd name="T11" fmla="*/ 0 h 299"/>
                <a:gd name="T12" fmla="*/ 0 w 256"/>
                <a:gd name="T13" fmla="*/ 0 h 299"/>
              </a:gdLst>
              <a:ahLst/>
              <a:cxnLst>
                <a:cxn ang="0">
                  <a:pos x="T0" y="T1"/>
                </a:cxn>
                <a:cxn ang="0">
                  <a:pos x="T2" y="T3"/>
                </a:cxn>
                <a:cxn ang="0">
                  <a:pos x="T4" y="T5"/>
                </a:cxn>
                <a:cxn ang="0">
                  <a:pos x="T6" y="T7"/>
                </a:cxn>
                <a:cxn ang="0">
                  <a:pos x="T8" y="T9"/>
                </a:cxn>
                <a:cxn ang="0">
                  <a:pos x="T10" y="T11"/>
                </a:cxn>
                <a:cxn ang="0">
                  <a:pos x="T12" y="T13"/>
                </a:cxn>
              </a:cxnLst>
              <a:rect l="0" t="0" r="r" b="b"/>
              <a:pathLst>
                <a:path w="256" h="299">
                  <a:moveTo>
                    <a:pt x="0" y="0"/>
                  </a:moveTo>
                  <a:cubicBezTo>
                    <a:pt x="0" y="168"/>
                    <a:pt x="0" y="168"/>
                    <a:pt x="0" y="168"/>
                  </a:cubicBezTo>
                  <a:cubicBezTo>
                    <a:pt x="0" y="240"/>
                    <a:pt x="58" y="299"/>
                    <a:pt x="128" y="299"/>
                  </a:cubicBezTo>
                  <a:cubicBezTo>
                    <a:pt x="128" y="299"/>
                    <a:pt x="128" y="299"/>
                    <a:pt x="128" y="299"/>
                  </a:cubicBezTo>
                  <a:cubicBezTo>
                    <a:pt x="199" y="299"/>
                    <a:pt x="256" y="240"/>
                    <a:pt x="256" y="168"/>
                  </a:cubicBezTo>
                  <a:cubicBezTo>
                    <a:pt x="256" y="0"/>
                    <a:pt x="256" y="0"/>
                    <a:pt x="256" y="0"/>
                  </a:cubicBezTo>
                  <a:lnTo>
                    <a:pt x="0" y="0"/>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124">
              <a:extLst>
                <a:ext uri="{FF2B5EF4-FFF2-40B4-BE49-F238E27FC236}">
                  <a16:creationId xmlns:a16="http://schemas.microsoft.com/office/drawing/2014/main" id="{2A538172-9EA1-4B3D-9566-15415343F055}"/>
                </a:ext>
              </a:extLst>
            </p:cNvPr>
            <p:cNvSpPr>
              <a:spLocks/>
            </p:cNvSpPr>
            <p:nvPr/>
          </p:nvSpPr>
          <p:spPr bwMode="auto">
            <a:xfrm>
              <a:off x="6610" y="1165"/>
              <a:ext cx="58" cy="146"/>
            </a:xfrm>
            <a:custGeom>
              <a:avLst/>
              <a:gdLst>
                <a:gd name="T0" fmla="*/ 0 w 256"/>
                <a:gd name="T1" fmla="*/ 0 h 640"/>
                <a:gd name="T2" fmla="*/ 0 w 256"/>
                <a:gd name="T3" fmla="*/ 508 h 640"/>
                <a:gd name="T4" fmla="*/ 128 w 256"/>
                <a:gd name="T5" fmla="*/ 640 h 640"/>
                <a:gd name="T6" fmla="*/ 128 w 256"/>
                <a:gd name="T7" fmla="*/ 640 h 640"/>
                <a:gd name="T8" fmla="*/ 256 w 256"/>
                <a:gd name="T9" fmla="*/ 508 h 640"/>
                <a:gd name="T10" fmla="*/ 256 w 256"/>
                <a:gd name="T11" fmla="*/ 0 h 640"/>
                <a:gd name="T12" fmla="*/ 0 w 256"/>
                <a:gd name="T13" fmla="*/ 0 h 640"/>
              </a:gdLst>
              <a:ahLst/>
              <a:cxnLst>
                <a:cxn ang="0">
                  <a:pos x="T0" y="T1"/>
                </a:cxn>
                <a:cxn ang="0">
                  <a:pos x="T2" y="T3"/>
                </a:cxn>
                <a:cxn ang="0">
                  <a:pos x="T4" y="T5"/>
                </a:cxn>
                <a:cxn ang="0">
                  <a:pos x="T6" y="T7"/>
                </a:cxn>
                <a:cxn ang="0">
                  <a:pos x="T8" y="T9"/>
                </a:cxn>
                <a:cxn ang="0">
                  <a:pos x="T10" y="T11"/>
                </a:cxn>
                <a:cxn ang="0">
                  <a:pos x="T12" y="T13"/>
                </a:cxn>
              </a:cxnLst>
              <a:rect l="0" t="0" r="r" b="b"/>
              <a:pathLst>
                <a:path w="256" h="640">
                  <a:moveTo>
                    <a:pt x="0" y="0"/>
                  </a:moveTo>
                  <a:cubicBezTo>
                    <a:pt x="0" y="508"/>
                    <a:pt x="0" y="508"/>
                    <a:pt x="0" y="508"/>
                  </a:cubicBezTo>
                  <a:cubicBezTo>
                    <a:pt x="0" y="581"/>
                    <a:pt x="58" y="640"/>
                    <a:pt x="128" y="640"/>
                  </a:cubicBezTo>
                  <a:cubicBezTo>
                    <a:pt x="128" y="640"/>
                    <a:pt x="128" y="640"/>
                    <a:pt x="128" y="640"/>
                  </a:cubicBezTo>
                  <a:cubicBezTo>
                    <a:pt x="199" y="640"/>
                    <a:pt x="256" y="581"/>
                    <a:pt x="256" y="508"/>
                  </a:cubicBezTo>
                  <a:cubicBezTo>
                    <a:pt x="256" y="0"/>
                    <a:pt x="256" y="0"/>
                    <a:pt x="256" y="0"/>
                  </a:cubicBezTo>
                  <a:lnTo>
                    <a:pt x="0" y="0"/>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Rectangle 125">
              <a:extLst>
                <a:ext uri="{FF2B5EF4-FFF2-40B4-BE49-F238E27FC236}">
                  <a16:creationId xmlns:a16="http://schemas.microsoft.com/office/drawing/2014/main" id="{D006AE05-6DDE-4EAB-BBED-6F84855ACA7D}"/>
                </a:ext>
              </a:extLst>
            </p:cNvPr>
            <p:cNvSpPr>
              <a:spLocks noChangeArrowheads="1"/>
            </p:cNvSpPr>
            <p:nvPr/>
          </p:nvSpPr>
          <p:spPr bwMode="auto">
            <a:xfrm>
              <a:off x="6502" y="1062"/>
              <a:ext cx="39" cy="19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126">
              <a:extLst>
                <a:ext uri="{FF2B5EF4-FFF2-40B4-BE49-F238E27FC236}">
                  <a16:creationId xmlns:a16="http://schemas.microsoft.com/office/drawing/2014/main" id="{429CA83F-C513-48D9-BE33-B1E76B3466FC}"/>
                </a:ext>
              </a:extLst>
            </p:cNvPr>
            <p:cNvSpPr>
              <a:spLocks noEditPoints="1"/>
            </p:cNvSpPr>
            <p:nvPr/>
          </p:nvSpPr>
          <p:spPr bwMode="auto">
            <a:xfrm>
              <a:off x="6477" y="1233"/>
              <a:ext cx="89" cy="78"/>
            </a:xfrm>
            <a:custGeom>
              <a:avLst/>
              <a:gdLst>
                <a:gd name="T0" fmla="*/ 194 w 389"/>
                <a:gd name="T1" fmla="*/ 128 h 341"/>
                <a:gd name="T2" fmla="*/ 230 w 389"/>
                <a:gd name="T3" fmla="*/ 147 h 341"/>
                <a:gd name="T4" fmla="*/ 236 w 389"/>
                <a:gd name="T5" fmla="*/ 179 h 341"/>
                <a:gd name="T6" fmla="*/ 218 w 389"/>
                <a:gd name="T7" fmla="*/ 206 h 341"/>
                <a:gd name="T8" fmla="*/ 194 w 389"/>
                <a:gd name="T9" fmla="*/ 213 h 341"/>
                <a:gd name="T10" fmla="*/ 159 w 389"/>
                <a:gd name="T11" fmla="*/ 194 h 341"/>
                <a:gd name="T12" fmla="*/ 171 w 389"/>
                <a:gd name="T13" fmla="*/ 135 h 341"/>
                <a:gd name="T14" fmla="*/ 194 w 389"/>
                <a:gd name="T15" fmla="*/ 128 h 341"/>
                <a:gd name="T16" fmla="*/ 194 w 389"/>
                <a:gd name="T17" fmla="*/ 0 h 341"/>
                <a:gd name="T18" fmla="*/ 100 w 389"/>
                <a:gd name="T19" fmla="*/ 28 h 341"/>
                <a:gd name="T20" fmla="*/ 52 w 389"/>
                <a:gd name="T21" fmla="*/ 265 h 341"/>
                <a:gd name="T22" fmla="*/ 194 w 389"/>
                <a:gd name="T23" fmla="*/ 341 h 341"/>
                <a:gd name="T24" fmla="*/ 289 w 389"/>
                <a:gd name="T25" fmla="*/ 312 h 341"/>
                <a:gd name="T26" fmla="*/ 336 w 389"/>
                <a:gd name="T27" fmla="*/ 76 h 341"/>
                <a:gd name="T28" fmla="*/ 194 w 389"/>
                <a:gd name="T29"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9" h="341">
                  <a:moveTo>
                    <a:pt x="194" y="128"/>
                  </a:moveTo>
                  <a:cubicBezTo>
                    <a:pt x="209" y="128"/>
                    <a:pt x="222" y="135"/>
                    <a:pt x="230" y="147"/>
                  </a:cubicBezTo>
                  <a:cubicBezTo>
                    <a:pt x="238" y="160"/>
                    <a:pt x="237" y="172"/>
                    <a:pt x="236" y="179"/>
                  </a:cubicBezTo>
                  <a:cubicBezTo>
                    <a:pt x="235" y="185"/>
                    <a:pt x="231" y="197"/>
                    <a:pt x="218" y="206"/>
                  </a:cubicBezTo>
                  <a:cubicBezTo>
                    <a:pt x="211" y="211"/>
                    <a:pt x="203" y="213"/>
                    <a:pt x="194" y="213"/>
                  </a:cubicBezTo>
                  <a:cubicBezTo>
                    <a:pt x="180" y="213"/>
                    <a:pt x="167" y="206"/>
                    <a:pt x="159" y="194"/>
                  </a:cubicBezTo>
                  <a:cubicBezTo>
                    <a:pt x="146" y="175"/>
                    <a:pt x="151" y="148"/>
                    <a:pt x="171" y="135"/>
                  </a:cubicBezTo>
                  <a:cubicBezTo>
                    <a:pt x="178" y="130"/>
                    <a:pt x="186" y="128"/>
                    <a:pt x="194" y="128"/>
                  </a:cubicBezTo>
                  <a:moveTo>
                    <a:pt x="194" y="0"/>
                  </a:moveTo>
                  <a:cubicBezTo>
                    <a:pt x="162" y="0"/>
                    <a:pt x="129" y="9"/>
                    <a:pt x="100" y="28"/>
                  </a:cubicBezTo>
                  <a:cubicBezTo>
                    <a:pt x="21" y="81"/>
                    <a:pt x="0" y="187"/>
                    <a:pt x="52" y="265"/>
                  </a:cubicBezTo>
                  <a:cubicBezTo>
                    <a:pt x="85" y="314"/>
                    <a:pt x="139" y="341"/>
                    <a:pt x="194" y="341"/>
                  </a:cubicBezTo>
                  <a:cubicBezTo>
                    <a:pt x="227" y="341"/>
                    <a:pt x="260" y="332"/>
                    <a:pt x="289" y="312"/>
                  </a:cubicBezTo>
                  <a:cubicBezTo>
                    <a:pt x="367" y="260"/>
                    <a:pt x="389" y="154"/>
                    <a:pt x="336" y="76"/>
                  </a:cubicBezTo>
                  <a:cubicBezTo>
                    <a:pt x="303" y="26"/>
                    <a:pt x="249" y="0"/>
                    <a:pt x="19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127">
              <a:extLst>
                <a:ext uri="{FF2B5EF4-FFF2-40B4-BE49-F238E27FC236}">
                  <a16:creationId xmlns:a16="http://schemas.microsoft.com/office/drawing/2014/main" id="{0476602F-1EF5-47F2-87D6-D4987BC71104}"/>
                </a:ext>
              </a:extLst>
            </p:cNvPr>
            <p:cNvSpPr>
              <a:spLocks/>
            </p:cNvSpPr>
            <p:nvPr/>
          </p:nvSpPr>
          <p:spPr bwMode="auto">
            <a:xfrm>
              <a:off x="6473" y="999"/>
              <a:ext cx="98" cy="92"/>
            </a:xfrm>
            <a:custGeom>
              <a:avLst/>
              <a:gdLst>
                <a:gd name="T0" fmla="*/ 299 w 427"/>
                <a:gd name="T1" fmla="*/ 0 h 403"/>
                <a:gd name="T2" fmla="*/ 299 w 427"/>
                <a:gd name="T3" fmla="*/ 212 h 403"/>
                <a:gd name="T4" fmla="*/ 128 w 427"/>
                <a:gd name="T5" fmla="*/ 212 h 403"/>
                <a:gd name="T6" fmla="*/ 128 w 427"/>
                <a:gd name="T7" fmla="*/ 0 h 403"/>
                <a:gd name="T8" fmla="*/ 0 w 427"/>
                <a:gd name="T9" fmla="*/ 190 h 403"/>
                <a:gd name="T10" fmla="*/ 213 w 427"/>
                <a:gd name="T11" fmla="*/ 403 h 403"/>
                <a:gd name="T12" fmla="*/ 427 w 427"/>
                <a:gd name="T13" fmla="*/ 190 h 403"/>
                <a:gd name="T14" fmla="*/ 299 w 427"/>
                <a:gd name="T15" fmla="*/ 0 h 4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7" h="403">
                  <a:moveTo>
                    <a:pt x="299" y="0"/>
                  </a:moveTo>
                  <a:cubicBezTo>
                    <a:pt x="299" y="212"/>
                    <a:pt x="299" y="212"/>
                    <a:pt x="299" y="212"/>
                  </a:cubicBezTo>
                  <a:cubicBezTo>
                    <a:pt x="128" y="212"/>
                    <a:pt x="128" y="212"/>
                    <a:pt x="128" y="212"/>
                  </a:cubicBezTo>
                  <a:cubicBezTo>
                    <a:pt x="128" y="0"/>
                    <a:pt x="128" y="0"/>
                    <a:pt x="128" y="0"/>
                  </a:cubicBezTo>
                  <a:cubicBezTo>
                    <a:pt x="57" y="24"/>
                    <a:pt x="0" y="107"/>
                    <a:pt x="0" y="190"/>
                  </a:cubicBezTo>
                  <a:cubicBezTo>
                    <a:pt x="0" y="308"/>
                    <a:pt x="96" y="403"/>
                    <a:pt x="213" y="403"/>
                  </a:cubicBezTo>
                  <a:cubicBezTo>
                    <a:pt x="331" y="403"/>
                    <a:pt x="427" y="308"/>
                    <a:pt x="427" y="190"/>
                  </a:cubicBezTo>
                  <a:cubicBezTo>
                    <a:pt x="427" y="107"/>
                    <a:pt x="373" y="27"/>
                    <a:pt x="299"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438970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02354-1EE1-074B-BC22-2EC88297783B}"/>
              </a:ext>
            </a:extLst>
          </p:cNvPr>
          <p:cNvSpPr>
            <a:spLocks noGrp="1"/>
          </p:cNvSpPr>
          <p:nvPr>
            <p:ph type="title"/>
          </p:nvPr>
        </p:nvSpPr>
        <p:spPr>
          <a:xfrm>
            <a:off x="359251" y="443566"/>
            <a:ext cx="11029616" cy="787349"/>
          </a:xfrm>
        </p:spPr>
        <p:txBody>
          <a:bodyPr/>
          <a:lstStyle/>
          <a:p>
            <a:r>
              <a:rPr lang="en-GB"/>
              <a:t>Progress through the data governance maturity model</a:t>
            </a:r>
          </a:p>
        </p:txBody>
      </p:sp>
      <p:graphicFrame>
        <p:nvGraphicFramePr>
          <p:cNvPr id="7" name="Content Placeholder 6">
            <a:extLst>
              <a:ext uri="{FF2B5EF4-FFF2-40B4-BE49-F238E27FC236}">
                <a16:creationId xmlns:a16="http://schemas.microsoft.com/office/drawing/2014/main" id="{05F2DE6D-6E65-4D66-8A2B-4D066D0C0BB3}"/>
              </a:ext>
            </a:extLst>
          </p:cNvPr>
          <p:cNvGraphicFramePr>
            <a:graphicFrameLocks noGrp="1"/>
          </p:cNvGraphicFramePr>
          <p:nvPr>
            <p:ph sz="quarter" idx="10"/>
          </p:nvPr>
        </p:nvGraphicFramePr>
        <p:xfrm>
          <a:off x="584200" y="1230915"/>
          <a:ext cx="11025187" cy="4134612"/>
        </p:xfrm>
        <a:graphic>
          <a:graphicData uri="http://schemas.openxmlformats.org/drawingml/2006/table">
            <a:tbl>
              <a:tblPr firstRow="1" bandRow="1">
                <a:tableStyleId>{7E9639D4-E3E2-4D34-9284-5A2195B3D0D7}</a:tableStyleId>
              </a:tblPr>
              <a:tblGrid>
                <a:gridCol w="273247">
                  <a:extLst>
                    <a:ext uri="{9D8B030D-6E8A-4147-A177-3AD203B41FA5}">
                      <a16:colId xmlns:a16="http://schemas.microsoft.com/office/drawing/2014/main" val="1853533418"/>
                    </a:ext>
                  </a:extLst>
                </a:gridCol>
                <a:gridCol w="2687985">
                  <a:extLst>
                    <a:ext uri="{9D8B030D-6E8A-4147-A177-3AD203B41FA5}">
                      <a16:colId xmlns:a16="http://schemas.microsoft.com/office/drawing/2014/main" val="2336855207"/>
                    </a:ext>
                  </a:extLst>
                </a:gridCol>
                <a:gridCol w="2687985">
                  <a:extLst>
                    <a:ext uri="{9D8B030D-6E8A-4147-A177-3AD203B41FA5}">
                      <a16:colId xmlns:a16="http://schemas.microsoft.com/office/drawing/2014/main" val="4207891966"/>
                    </a:ext>
                  </a:extLst>
                </a:gridCol>
                <a:gridCol w="2687985">
                  <a:extLst>
                    <a:ext uri="{9D8B030D-6E8A-4147-A177-3AD203B41FA5}">
                      <a16:colId xmlns:a16="http://schemas.microsoft.com/office/drawing/2014/main" val="3873167277"/>
                    </a:ext>
                  </a:extLst>
                </a:gridCol>
                <a:gridCol w="2687985">
                  <a:extLst>
                    <a:ext uri="{9D8B030D-6E8A-4147-A177-3AD203B41FA5}">
                      <a16:colId xmlns:a16="http://schemas.microsoft.com/office/drawing/2014/main" val="4249987052"/>
                    </a:ext>
                  </a:extLst>
                </a:gridCol>
              </a:tblGrid>
              <a:tr h="157556">
                <a:tc>
                  <a:txBody>
                    <a:bodyPr/>
                    <a:lstStyle/>
                    <a:p>
                      <a:endParaRPr lang="en-US" sz="900" noProof="0">
                        <a:latin typeface="+mj-lt"/>
                      </a:endParaRPr>
                    </a:p>
                  </a:txBody>
                  <a:tcPr marL="45720" marR="45720">
                    <a:solidFill>
                      <a:schemeClr val="bg2"/>
                    </a:solidFill>
                  </a:tcPr>
                </a:tc>
                <a:tc>
                  <a:txBody>
                    <a:bodyPr/>
                    <a:lstStyle/>
                    <a:p>
                      <a:r>
                        <a:rPr lang="en-US" sz="1050" b="0" noProof="0">
                          <a:solidFill>
                            <a:schemeClr val="tx1"/>
                          </a:solidFill>
                          <a:latin typeface="+mj-lt"/>
                        </a:rPr>
                        <a:t>Ungoverned</a:t>
                      </a:r>
                    </a:p>
                  </a:txBody>
                  <a:tcPr marL="45720" marR="45720">
                    <a:solidFill>
                      <a:schemeClr val="bg2"/>
                    </a:solidFill>
                  </a:tcPr>
                </a:tc>
                <a:tc>
                  <a:txBody>
                    <a:bodyPr/>
                    <a:lstStyle/>
                    <a:p>
                      <a:r>
                        <a:rPr lang="en-US" sz="1050" b="0" noProof="0">
                          <a:solidFill>
                            <a:schemeClr val="tx1"/>
                          </a:solidFill>
                          <a:latin typeface="+mj-lt"/>
                        </a:rPr>
                        <a:t>Stage 1</a:t>
                      </a:r>
                    </a:p>
                  </a:txBody>
                  <a:tcPr marL="45720" marR="45720">
                    <a:solidFill>
                      <a:schemeClr val="bg2"/>
                    </a:solidFill>
                  </a:tcPr>
                </a:tc>
                <a:tc>
                  <a:txBody>
                    <a:bodyPr/>
                    <a:lstStyle/>
                    <a:p>
                      <a:r>
                        <a:rPr lang="en-US" sz="1050" b="0" noProof="0">
                          <a:solidFill>
                            <a:schemeClr val="tx1"/>
                          </a:solidFill>
                          <a:latin typeface="+mj-lt"/>
                        </a:rPr>
                        <a:t>Stage 2</a:t>
                      </a:r>
                    </a:p>
                  </a:txBody>
                  <a:tcPr marL="45720" marR="45720">
                    <a:solidFill>
                      <a:schemeClr val="bg2"/>
                    </a:solidFill>
                  </a:tcPr>
                </a:tc>
                <a:tc>
                  <a:txBody>
                    <a:bodyPr/>
                    <a:lstStyle/>
                    <a:p>
                      <a:r>
                        <a:rPr lang="en-US" sz="1050" b="0" noProof="0">
                          <a:solidFill>
                            <a:schemeClr val="tx1"/>
                          </a:solidFill>
                          <a:latin typeface="+mj-lt"/>
                        </a:rPr>
                        <a:t>Fully governed</a:t>
                      </a:r>
                    </a:p>
                  </a:txBody>
                  <a:tcPr marL="45720" marR="45720">
                    <a:solidFill>
                      <a:schemeClr val="bg2"/>
                    </a:solidFill>
                  </a:tcPr>
                </a:tc>
                <a:extLst>
                  <a:ext uri="{0D108BD9-81ED-4DB2-BD59-A6C34878D82A}">
                    <a16:rowId xmlns:a16="http://schemas.microsoft.com/office/drawing/2014/main" val="425527492"/>
                  </a:ext>
                </a:extLst>
              </a:tr>
              <a:tr h="198070">
                <a:tc rowSpan="6">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050" b="0" u="none" strike="noStrike" kern="1200" cap="none" spc="0" normalizeH="0" baseline="0" noProof="0">
                          <a:ln>
                            <a:noFill/>
                          </a:ln>
                          <a:solidFill>
                            <a:schemeClr val="tx1"/>
                          </a:solidFill>
                          <a:effectLst/>
                          <a:uLnTx/>
                          <a:uFillTx/>
                          <a:latin typeface="+mj-lt"/>
                        </a:rPr>
                        <a:t>Policies</a:t>
                      </a:r>
                      <a:endParaRPr kumimoji="0" lang="en-US" sz="1050" b="0" i="0" u="none" strike="noStrike" kern="1200" cap="none" spc="0" normalizeH="0" baseline="0" noProof="0">
                        <a:ln>
                          <a:noFill/>
                        </a:ln>
                        <a:solidFill>
                          <a:schemeClr val="tx1"/>
                        </a:solidFill>
                        <a:effectLst/>
                        <a:uLnTx/>
                        <a:uFillTx/>
                        <a:latin typeface="+mj-lt"/>
                        <a:ea typeface="+mn-ea"/>
                        <a:cs typeface="+mn-cs"/>
                      </a:endParaRPr>
                    </a:p>
                  </a:txBody>
                  <a:tcPr marL="45720" marR="45720" vert="vert270" anchor="ct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data governance classification schemes on confidentiality &amp; retention</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Data governance classification scheme for confidentiality</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Data governance classification scheme for both confidentiality and retention</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Data governance classification scheme for both confidentiality and retention</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extLst>
                  <a:ext uri="{0D108BD9-81ED-4DB2-BD59-A6C34878D82A}">
                    <a16:rowId xmlns:a16="http://schemas.microsoft.com/office/drawing/2014/main" val="368325720"/>
                  </a:ext>
                </a:extLst>
              </a:tr>
              <a:tr h="198070">
                <a:tc vMerge="1">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policies &amp; rules to govern data quality</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Policies &amp; rules to govern data quality started in common vocabulary in business glossary</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Policies &amp; rules to govern data quality defined in common vocabulary in catalog biz glossary</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Policies &amp; rules to govern data quality defined in common vocabulary in catalog biz glossary</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extLst>
                  <a:ext uri="{0D108BD9-81ED-4DB2-BD59-A6C34878D82A}">
                    <a16:rowId xmlns:a16="http://schemas.microsoft.com/office/drawing/2014/main" val="4249574210"/>
                  </a:ext>
                </a:extLst>
              </a:tr>
              <a:tr h="276848">
                <a:tc vMerge="1">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policies &amp; rules to govern data access security</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Some policies &amp; rules to govern data access security created in different technologies</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Policies &amp; rules to govern data access security &amp; data privacy consolidated in the data catalog using classification scheme</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Policies &amp; rules to govern data access security, data privacy and retention consolidated in the data catalog using classification schemes and enforced everywhere</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extLst>
                  <a:ext uri="{0D108BD9-81ED-4DB2-BD59-A6C34878D82A}">
                    <a16:rowId xmlns:a16="http://schemas.microsoft.com/office/drawing/2014/main" val="2196370759"/>
                  </a:ext>
                </a:extLst>
              </a:tr>
              <a:tr h="276848">
                <a:tc vMerge="1">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policies &amp; rules to govern data privacy</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Some policies &amp; rules to govern data privacy</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Policies &amp; rules to govern data access security &amp; data privacy consolidated in the data catalog using classification scheme</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Policies &amp; rules to govern data access security, data privacy and retention consolidated in the data catalog using classification schemes and enforced everywhere</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extLst>
                  <a:ext uri="{0D108BD9-81ED-4DB2-BD59-A6C34878D82A}">
                    <a16:rowId xmlns:a16="http://schemas.microsoft.com/office/drawing/2014/main" val="3520764476"/>
                  </a:ext>
                </a:extLst>
              </a:tr>
              <a:tr h="276848">
                <a:tc vMerge="1">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policies &amp; rules to govern data retention</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policies &amp; rules to govern data retention</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Some policies &amp; rules to govern data retention</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Policies &amp; rules to govern data access security, data privacy and retention consolidated in the data catalog using classification schemes and enforced everywhere</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extLst>
                  <a:ext uri="{0D108BD9-81ED-4DB2-BD59-A6C34878D82A}">
                    <a16:rowId xmlns:a16="http://schemas.microsoft.com/office/drawing/2014/main" val="341270442"/>
                  </a:ext>
                </a:extLst>
              </a:tr>
              <a:tr h="198070">
                <a:tc vMerge="1">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mn-lt"/>
                        <a:ea typeface="+mn-ea"/>
                        <a:cs typeface="+mn-cs"/>
                      </a:endParaRPr>
                    </a:p>
                  </a:txBody>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policies &amp; rules to govern master data maintenance</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Policies &amp; rules to govern master data maintenance for a single master data entity</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Policies &amp; rules to govern master data maintenance for some master data entities</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Policies &amp; rules to govern master data maintenance for all master data entities</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8867080"/>
                  </a:ext>
                </a:extLst>
              </a:tr>
              <a:tr h="198070">
                <a:tc rowSpan="7">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050" b="0" u="none" strike="noStrike" kern="1200" cap="none" spc="0" normalizeH="0" baseline="0" noProof="0">
                          <a:ln>
                            <a:noFill/>
                          </a:ln>
                          <a:solidFill>
                            <a:schemeClr val="tx1"/>
                          </a:solidFill>
                          <a:effectLst/>
                          <a:uLnTx/>
                          <a:uFillTx/>
                          <a:latin typeface="+mj-lt"/>
                        </a:rPr>
                        <a:t>Technology</a:t>
                      </a:r>
                      <a:endParaRPr kumimoji="0" lang="en-US" sz="1050" b="0" i="0" u="none" strike="noStrike" kern="1200" cap="none" spc="0" normalizeH="0" baseline="0" noProof="0">
                        <a:ln>
                          <a:noFill/>
                        </a:ln>
                        <a:solidFill>
                          <a:schemeClr val="tx1"/>
                        </a:solidFill>
                        <a:effectLst/>
                        <a:uLnTx/>
                        <a:uFillTx/>
                        <a:latin typeface="+mj-lt"/>
                        <a:ea typeface="+mn-ea"/>
                        <a:cs typeface="+mn-cs"/>
                      </a:endParaRPr>
                    </a:p>
                  </a:txBody>
                  <a:tcPr marL="45720" marR="45720" vert="vert270" anchor="ctr">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data catalog with auto data discovery, profiling &amp; sensitive data detection</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Data catalog with auto data discovery, profiling &amp; sensitive data detection purchased</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Data catalog with auto data discovery, profiling &amp; sensitive data detection purchased</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Data catalog with auto data discovery, profiling &amp; sensitive data detection purchased</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52239246"/>
                  </a:ext>
                </a:extLst>
              </a:tr>
              <a:tr h="198070">
                <a:tc vMerge="1">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data fabric software with multi-cloud edge and data centre connectivity </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Data fabric software with multi-cloud edge and data centre connectivity &amp; catalog integration purchased</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Data fabric software with multi-cloud edge and data centre connectivity &amp; catalog integration purchased</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dirty="0">
                          <a:ln>
                            <a:noFill/>
                          </a:ln>
                          <a:solidFill>
                            <a:schemeClr val="tx1"/>
                          </a:solidFill>
                          <a:effectLst/>
                          <a:uLnTx/>
                          <a:uFillTx/>
                        </a:rPr>
                        <a:t>Data fabric software with multi-cloud edge and data center connectivity &amp; catalog integration purchased</a:t>
                      </a:r>
                      <a:endParaRPr kumimoji="0" lang="en-US" sz="800" b="0" i="0" u="none" strike="noStrike" kern="1200" cap="none" spc="0" normalizeH="0" baseline="0" noProof="0" dirty="0">
                        <a:ln>
                          <a:noFill/>
                        </a:ln>
                        <a:solidFill>
                          <a:schemeClr val="tx1"/>
                        </a:solidFill>
                        <a:effectLst/>
                        <a:uLnTx/>
                        <a:uFillTx/>
                        <a:latin typeface="+mn-lt"/>
                        <a:ea typeface="+mn-ea"/>
                        <a:cs typeface="+mn-cs"/>
                      </a:endParaRPr>
                    </a:p>
                  </a:txBody>
                  <a:tcPr marL="45720" marR="45720" marT="27432" marB="27432">
                    <a:solidFill>
                      <a:schemeClr val="bg1"/>
                    </a:solidFill>
                  </a:tcPr>
                </a:tc>
                <a:extLst>
                  <a:ext uri="{0D108BD9-81ED-4DB2-BD59-A6C34878D82A}">
                    <a16:rowId xmlns:a16="http://schemas.microsoft.com/office/drawing/2014/main" val="1630864439"/>
                  </a:ext>
                </a:extLst>
              </a:tr>
              <a:tr h="198070">
                <a:tc vMerge="1">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metadata lineage</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Metadata lineage available in data catalog on trusted assets being developed using fabric</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Metadata lineage available in data catalog on trusted assets being developed using fabric</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Metadata lineage available in data catalog on trusted assets being developed using fabric</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extLst>
                  <a:ext uri="{0D108BD9-81ED-4DB2-BD59-A6C34878D82A}">
                    <a16:rowId xmlns:a16="http://schemas.microsoft.com/office/drawing/2014/main" val="645733379"/>
                  </a:ext>
                </a:extLst>
              </a:tr>
              <a:tr h="119292">
                <a:tc vMerge="1">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data stewardship tools</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Data stewardship tools available as part of the data fabric software</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Data stewardship tools available as part of the data fabric software</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Data stewardship tools available as part of the data fabric software</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extLst>
                  <a:ext uri="{0D108BD9-81ED-4DB2-BD59-A6C34878D82A}">
                    <a16:rowId xmlns:a16="http://schemas.microsoft.com/office/drawing/2014/main" val="3812978955"/>
                  </a:ext>
                </a:extLst>
              </a:tr>
              <a:tr h="119292">
                <a:tc vMerge="1">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data access security tool</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Data access security in multiple technologies</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Data access security in multiple technologies</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Data access security enforced in all systems </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extLst>
                  <a:ext uri="{0D108BD9-81ED-4DB2-BD59-A6C34878D82A}">
                    <a16:rowId xmlns:a16="http://schemas.microsoft.com/office/drawing/2014/main" val="3984866399"/>
                  </a:ext>
                </a:extLst>
              </a:tr>
              <a:tr h="119292">
                <a:tc vMerge="1">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data privacy enforcement software</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data privacy enforcement software</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Data privacy enforcement in some DBMSs</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Data privacy enforcement in all data stores</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extLst>
                  <a:ext uri="{0D108BD9-81ED-4DB2-BD59-A6C34878D82A}">
                    <a16:rowId xmlns:a16="http://schemas.microsoft.com/office/drawing/2014/main" val="73998911"/>
                  </a:ext>
                </a:extLst>
              </a:tr>
              <a:tr h="119292">
                <a:tc vMerge="1">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mn-lt"/>
                        <a:ea typeface="+mn-ea"/>
                        <a:cs typeface="+mn-cs"/>
                      </a:endParaRPr>
                    </a:p>
                  </a:txBody>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dirty="0">
                          <a:ln>
                            <a:noFill/>
                          </a:ln>
                          <a:solidFill>
                            <a:schemeClr val="tx1"/>
                          </a:solidFill>
                          <a:effectLst/>
                          <a:uLnTx/>
                          <a:uFillTx/>
                        </a:rPr>
                        <a:t>No master data management system</a:t>
                      </a:r>
                      <a:endParaRPr kumimoji="0" lang="en-US" sz="800" b="0" i="0" u="none" strike="noStrike" kern="1200" cap="none" spc="0" normalizeH="0" baseline="0" noProof="0" dirty="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Single entity master data management system</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Multi-entity master data management system</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dirty="0">
                          <a:ln>
                            <a:noFill/>
                          </a:ln>
                          <a:solidFill>
                            <a:schemeClr val="tx1"/>
                          </a:solidFill>
                          <a:effectLst/>
                          <a:uLnTx/>
                          <a:uFillTx/>
                        </a:rPr>
                        <a:t>Multi-entity master data management system</a:t>
                      </a:r>
                      <a:endParaRPr kumimoji="0" lang="en-US" sz="800" b="0" i="0" u="none" strike="noStrike" kern="1200" cap="none" spc="0" normalizeH="0" baseline="0" noProof="0" dirty="0">
                        <a:ln>
                          <a:noFill/>
                        </a:ln>
                        <a:solidFill>
                          <a:schemeClr val="tx1"/>
                        </a:solidFill>
                        <a:effectLst/>
                        <a:uLnTx/>
                        <a:uFillTx/>
                        <a:latin typeface="+mn-lt"/>
                        <a:ea typeface="+mn-ea"/>
                        <a:cs typeface="+mn-cs"/>
                      </a:endParaRPr>
                    </a:p>
                  </a:txBody>
                  <a:tcPr marL="45720" marR="45720" marT="27432" marB="27432">
                    <a:solidFill>
                      <a:schemeClr val="bg1"/>
                    </a:solidFill>
                  </a:tcPr>
                </a:tc>
                <a:extLst>
                  <a:ext uri="{0D108BD9-81ED-4DB2-BD59-A6C34878D82A}">
                    <a16:rowId xmlns:a16="http://schemas.microsoft.com/office/drawing/2014/main" val="3984757125"/>
                  </a:ext>
                </a:extLst>
              </a:tr>
            </a:tbl>
          </a:graphicData>
        </a:graphic>
      </p:graphicFrame>
    </p:spTree>
    <p:extLst>
      <p:ext uri="{BB962C8B-B14F-4D97-AF65-F5344CB8AC3E}">
        <p14:creationId xmlns:p14="http://schemas.microsoft.com/office/powerpoint/2010/main" val="13250750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73492-D151-5548-BF9A-9A1584C2D477}"/>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D7880FC-163A-6D46-B79B-C3E6C519777F}"/>
              </a:ext>
            </a:extLst>
          </p:cNvPr>
          <p:cNvSpPr>
            <a:spLocks noGrp="1"/>
          </p:cNvSpPr>
          <p:nvPr>
            <p:ph type="body" sz="quarter" idx="11"/>
          </p:nvPr>
        </p:nvSpPr>
        <p:spPr/>
        <p:txBody>
          <a:bodyPr/>
          <a:lstStyle/>
          <a:p>
            <a:pPr>
              <a:spcAft>
                <a:spcPts val="2400"/>
              </a:spcAft>
            </a:pPr>
            <a:r>
              <a:rPr lang="en-GB" sz="2000" dirty="0"/>
              <a:t>What is data governance and why do we need it?</a:t>
            </a:r>
          </a:p>
          <a:p>
            <a:pPr>
              <a:spcAft>
                <a:spcPts val="2400"/>
              </a:spcAft>
            </a:pPr>
            <a:r>
              <a:rPr lang="en-GB" sz="2000" dirty="0"/>
              <a:t>Requirements for governing data in a modern enterprise</a:t>
            </a:r>
          </a:p>
          <a:p>
            <a:pPr>
              <a:spcAft>
                <a:spcPts val="2400"/>
              </a:spcAft>
            </a:pPr>
            <a:r>
              <a:rPr lang="en-GB" sz="2000" dirty="0"/>
              <a:t>A data governance framework</a:t>
            </a:r>
          </a:p>
          <a:p>
            <a:pPr>
              <a:spcAft>
                <a:spcPts val="2400"/>
              </a:spcAft>
            </a:pPr>
            <a:r>
              <a:rPr lang="en-GB" sz="2000" dirty="0"/>
              <a:t>Managing master data</a:t>
            </a:r>
          </a:p>
          <a:p>
            <a:pPr>
              <a:spcAft>
                <a:spcPts val="2400"/>
              </a:spcAft>
            </a:pPr>
            <a:r>
              <a:rPr lang="en-GB" sz="2000" b="1" dirty="0"/>
              <a:t>Technology needed for end-to-end data governance</a:t>
            </a:r>
          </a:p>
        </p:txBody>
      </p:sp>
    </p:spTree>
    <p:extLst>
      <p:ext uri="{BB962C8B-B14F-4D97-AF65-F5344CB8AC3E}">
        <p14:creationId xmlns:p14="http://schemas.microsoft.com/office/powerpoint/2010/main" val="2049558972"/>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363543E-4123-C341-89E9-7587C28680DA}"/>
              </a:ext>
            </a:extLst>
          </p:cNvPr>
          <p:cNvSpPr/>
          <p:nvPr/>
        </p:nvSpPr>
        <p:spPr bwMode="auto">
          <a:xfrm>
            <a:off x="984097" y="1828800"/>
            <a:ext cx="4074010" cy="4074010"/>
          </a:xfrm>
          <a:prstGeom prst="ellipse">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274320" rIns="182880" bIns="14630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white"/>
              </a:solidFill>
              <a:effectLst/>
              <a:uLnTx/>
              <a:uFillTx/>
              <a:ea typeface="+mn-ea"/>
              <a:cs typeface="+mn-cs"/>
            </a:endParaRPr>
          </a:p>
        </p:txBody>
      </p:sp>
      <p:sp>
        <p:nvSpPr>
          <p:cNvPr id="3" name="Rectangle 2">
            <a:extLst>
              <a:ext uri="{FF2B5EF4-FFF2-40B4-BE49-F238E27FC236}">
                <a16:creationId xmlns:a16="http://schemas.microsoft.com/office/drawing/2014/main" id="{25EBDE05-0515-491A-9D91-228313F2FD32}"/>
              </a:ext>
            </a:extLst>
          </p:cNvPr>
          <p:cNvSpPr/>
          <p:nvPr/>
        </p:nvSpPr>
        <p:spPr>
          <a:xfrm>
            <a:off x="4329777" y="3054709"/>
            <a:ext cx="1248037" cy="10190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30" name="Oval 29">
            <a:extLst>
              <a:ext uri="{FF2B5EF4-FFF2-40B4-BE49-F238E27FC236}">
                <a16:creationId xmlns:a16="http://schemas.microsoft.com/office/drawing/2014/main" id="{34CF83AF-AAED-9145-9F15-BA82EF1B08DB}"/>
              </a:ext>
            </a:extLst>
          </p:cNvPr>
          <p:cNvSpPr/>
          <p:nvPr/>
        </p:nvSpPr>
        <p:spPr bwMode="auto">
          <a:xfrm>
            <a:off x="6880543" y="1810454"/>
            <a:ext cx="4074010" cy="4074010"/>
          </a:xfrm>
          <a:prstGeom prst="ellipse">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0" rIns="182880" bIns="146304" numCol="1" spcCol="0" rtlCol="0" fromWordArt="0" anchor="ctr" anchorCtr="0" forceAA="0" compatLnSpc="1">
            <a:prstTxWarp prst="textNoShape">
              <a:avLst/>
            </a:prstTxWarp>
            <a:noAutofit/>
          </a:bodyPr>
          <a:lstStyle/>
          <a:p>
            <a:pPr algn="ctr">
              <a:defRPr/>
            </a:pPr>
            <a:r>
              <a:rPr lang="en-GB" dirty="0">
                <a:solidFill>
                  <a:schemeClr val="tx1"/>
                </a:solidFill>
                <a:latin typeface="+mj-lt"/>
              </a:rPr>
              <a:t>Partner technologies </a:t>
            </a:r>
            <a:br>
              <a:rPr lang="en-GB" dirty="0">
                <a:solidFill>
                  <a:schemeClr val="tx1"/>
                </a:solidFill>
                <a:latin typeface="+mj-lt"/>
              </a:rPr>
            </a:br>
            <a:r>
              <a:rPr lang="en-GB" dirty="0">
                <a:solidFill>
                  <a:schemeClr val="tx1"/>
                </a:solidFill>
                <a:latin typeface="+mj-lt"/>
              </a:rPr>
              <a:t>on Azure</a:t>
            </a:r>
          </a:p>
        </p:txBody>
      </p:sp>
      <p:sp>
        <p:nvSpPr>
          <p:cNvPr id="25" name="Oval 24">
            <a:extLst>
              <a:ext uri="{FF2B5EF4-FFF2-40B4-BE49-F238E27FC236}">
                <a16:creationId xmlns:a16="http://schemas.microsoft.com/office/drawing/2014/main" id="{08872B51-0025-41C0-B67F-03EB6E4E037D}"/>
              </a:ext>
            </a:extLst>
          </p:cNvPr>
          <p:cNvSpPr/>
          <p:nvPr/>
        </p:nvSpPr>
        <p:spPr bwMode="auto">
          <a:xfrm>
            <a:off x="8010378" y="1314029"/>
            <a:ext cx="1765522" cy="1335794"/>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51" name="Rectangle 50">
            <a:extLst>
              <a:ext uri="{FF2B5EF4-FFF2-40B4-BE49-F238E27FC236}">
                <a16:creationId xmlns:a16="http://schemas.microsoft.com/office/drawing/2014/main" id="{BA1BE2F5-B916-6C47-B65E-022C621ADA02}"/>
              </a:ext>
            </a:extLst>
          </p:cNvPr>
          <p:cNvSpPr/>
          <p:nvPr/>
        </p:nvSpPr>
        <p:spPr bwMode="auto">
          <a:xfrm>
            <a:off x="8027037" y="5647006"/>
            <a:ext cx="1781017" cy="41336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7" name="Rectangle 46">
            <a:extLst>
              <a:ext uri="{FF2B5EF4-FFF2-40B4-BE49-F238E27FC236}">
                <a16:creationId xmlns:a16="http://schemas.microsoft.com/office/drawing/2014/main" id="{634D5269-ED8C-DC43-B719-86A03B783E21}"/>
              </a:ext>
            </a:extLst>
          </p:cNvPr>
          <p:cNvSpPr/>
          <p:nvPr/>
        </p:nvSpPr>
        <p:spPr bwMode="auto">
          <a:xfrm>
            <a:off x="6428937" y="2611554"/>
            <a:ext cx="1244768" cy="41336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6" name="Rectangle 45">
            <a:extLst>
              <a:ext uri="{FF2B5EF4-FFF2-40B4-BE49-F238E27FC236}">
                <a16:creationId xmlns:a16="http://schemas.microsoft.com/office/drawing/2014/main" id="{48E56998-CAB9-B646-8336-4B8C0D226B9B}"/>
              </a:ext>
            </a:extLst>
          </p:cNvPr>
          <p:cNvSpPr/>
          <p:nvPr/>
        </p:nvSpPr>
        <p:spPr bwMode="auto">
          <a:xfrm>
            <a:off x="8048229" y="1683691"/>
            <a:ext cx="1289305" cy="41336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 name="Title 1">
            <a:extLst>
              <a:ext uri="{FF2B5EF4-FFF2-40B4-BE49-F238E27FC236}">
                <a16:creationId xmlns:a16="http://schemas.microsoft.com/office/drawing/2014/main" id="{487933EA-93CE-6744-AD77-6D1FFEEEE9C8}"/>
              </a:ext>
            </a:extLst>
          </p:cNvPr>
          <p:cNvSpPr>
            <a:spLocks noGrp="1"/>
          </p:cNvSpPr>
          <p:nvPr>
            <p:ph type="title"/>
          </p:nvPr>
        </p:nvSpPr>
        <p:spPr>
          <a:xfrm>
            <a:off x="347642" y="439865"/>
            <a:ext cx="11029616" cy="708431"/>
          </a:xfrm>
        </p:spPr>
        <p:txBody>
          <a:bodyPr/>
          <a:lstStyle/>
          <a:p>
            <a:r>
              <a:rPr lang="en-GB" dirty="0"/>
              <a:t>Technology needed for end-to-end data governance</a:t>
            </a:r>
          </a:p>
        </p:txBody>
      </p:sp>
      <p:grpSp>
        <p:nvGrpSpPr>
          <p:cNvPr id="12" name="Group 11">
            <a:extLst>
              <a:ext uri="{FF2B5EF4-FFF2-40B4-BE49-F238E27FC236}">
                <a16:creationId xmlns:a16="http://schemas.microsoft.com/office/drawing/2014/main" id="{F0DBE6F5-59D4-4D14-AF72-721AF7CA5D10}"/>
              </a:ext>
            </a:extLst>
          </p:cNvPr>
          <p:cNvGrpSpPr/>
          <p:nvPr/>
        </p:nvGrpSpPr>
        <p:grpSpPr>
          <a:xfrm>
            <a:off x="4247971" y="3217298"/>
            <a:ext cx="1456958" cy="1366369"/>
            <a:chOff x="3913217" y="2120307"/>
            <a:chExt cx="1456958" cy="1366369"/>
          </a:xfrm>
        </p:grpSpPr>
        <p:sp>
          <p:nvSpPr>
            <p:cNvPr id="11" name="Oval 10">
              <a:extLst>
                <a:ext uri="{FF2B5EF4-FFF2-40B4-BE49-F238E27FC236}">
                  <a16:creationId xmlns:a16="http://schemas.microsoft.com/office/drawing/2014/main" id="{A9A14220-00D9-4484-AA8E-E1A1860C3BE0}"/>
                </a:ext>
              </a:extLst>
            </p:cNvPr>
            <p:cNvSpPr/>
            <p:nvPr/>
          </p:nvSpPr>
          <p:spPr bwMode="auto">
            <a:xfrm>
              <a:off x="3939883" y="2128358"/>
              <a:ext cx="1358318" cy="1358318"/>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13" name="Group 12">
              <a:extLst>
                <a:ext uri="{FF2B5EF4-FFF2-40B4-BE49-F238E27FC236}">
                  <a16:creationId xmlns:a16="http://schemas.microsoft.com/office/drawing/2014/main" id="{E5B1BE58-6586-3F4A-BDE4-9FBD640665D5}"/>
                </a:ext>
              </a:extLst>
            </p:cNvPr>
            <p:cNvGrpSpPr/>
            <p:nvPr/>
          </p:nvGrpSpPr>
          <p:grpSpPr>
            <a:xfrm>
              <a:off x="4411958" y="2120307"/>
              <a:ext cx="438212" cy="562029"/>
              <a:chOff x="1830528" y="3320069"/>
              <a:chExt cx="438212" cy="562029"/>
            </a:xfrm>
            <a:solidFill>
              <a:schemeClr val="accent1"/>
            </a:solidFill>
          </p:grpSpPr>
          <p:sp>
            <p:nvSpPr>
              <p:cNvPr id="14" name="Freeform: Shape 568">
                <a:extLst>
                  <a:ext uri="{FF2B5EF4-FFF2-40B4-BE49-F238E27FC236}">
                    <a16:creationId xmlns:a16="http://schemas.microsoft.com/office/drawing/2014/main" id="{98D573CE-2383-B94E-A7F8-283ADA4C3F61}"/>
                  </a:ext>
                </a:extLst>
              </p:cNvPr>
              <p:cNvSpPr/>
              <p:nvPr/>
            </p:nvSpPr>
            <p:spPr>
              <a:xfrm>
                <a:off x="1830528" y="3320069"/>
                <a:ext cx="438212" cy="326857"/>
              </a:xfrm>
              <a:custGeom>
                <a:avLst/>
                <a:gdLst>
                  <a:gd name="connsiteX0" fmla="*/ 219106 w 438212"/>
                  <a:gd name="connsiteY0" fmla="*/ 0 h 326857"/>
                  <a:gd name="connsiteX1" fmla="*/ 437081 w 438212"/>
                  <a:gd name="connsiteY1" fmla="*/ 80238 h 326857"/>
                  <a:gd name="connsiteX2" fmla="*/ 437877 w 438212"/>
                  <a:gd name="connsiteY2" fmla="*/ 86672 h 326857"/>
                  <a:gd name="connsiteX3" fmla="*/ 438212 w 438212"/>
                  <a:gd name="connsiteY3" fmla="*/ 86672 h 326857"/>
                  <a:gd name="connsiteX4" fmla="*/ 438212 w 438212"/>
                  <a:gd name="connsiteY4" fmla="*/ 89376 h 326857"/>
                  <a:gd name="connsiteX5" fmla="*/ 438212 w 438212"/>
                  <a:gd name="connsiteY5" fmla="*/ 306340 h 326857"/>
                  <a:gd name="connsiteX6" fmla="*/ 433505 w 438212"/>
                  <a:gd name="connsiteY6" fmla="*/ 310285 h 326857"/>
                  <a:gd name="connsiteX7" fmla="*/ 375651 w 438212"/>
                  <a:gd name="connsiteY7" fmla="*/ 326857 h 326857"/>
                  <a:gd name="connsiteX8" fmla="*/ 300263 w 438212"/>
                  <a:gd name="connsiteY8" fmla="*/ 292301 h 326857"/>
                  <a:gd name="connsiteX9" fmla="*/ 296412 w 438212"/>
                  <a:gd name="connsiteY9" fmla="*/ 283722 h 326857"/>
                  <a:gd name="connsiteX10" fmla="*/ 292561 w 438212"/>
                  <a:gd name="connsiteY10" fmla="*/ 292301 h 326857"/>
                  <a:gd name="connsiteX11" fmla="*/ 217173 w 438212"/>
                  <a:gd name="connsiteY11" fmla="*/ 326857 h 326857"/>
                  <a:gd name="connsiteX12" fmla="*/ 141784 w 438212"/>
                  <a:gd name="connsiteY12" fmla="*/ 292301 h 326857"/>
                  <a:gd name="connsiteX13" fmla="*/ 139867 w 438212"/>
                  <a:gd name="connsiteY13" fmla="*/ 288029 h 326857"/>
                  <a:gd name="connsiteX14" fmla="*/ 137949 w 438212"/>
                  <a:gd name="connsiteY14" fmla="*/ 292301 h 326857"/>
                  <a:gd name="connsiteX15" fmla="*/ 62561 w 438212"/>
                  <a:gd name="connsiteY15" fmla="*/ 326857 h 326857"/>
                  <a:gd name="connsiteX16" fmla="*/ 4707 w 438212"/>
                  <a:gd name="connsiteY16" fmla="*/ 310285 h 326857"/>
                  <a:gd name="connsiteX17" fmla="*/ 0 w 438212"/>
                  <a:gd name="connsiteY17" fmla="*/ 306340 h 326857"/>
                  <a:gd name="connsiteX18" fmla="*/ 0 w 438212"/>
                  <a:gd name="connsiteY18" fmla="*/ 89377 h 326857"/>
                  <a:gd name="connsiteX19" fmla="*/ 0 w 438212"/>
                  <a:gd name="connsiteY19" fmla="*/ 89376 h 326857"/>
                  <a:gd name="connsiteX20" fmla="*/ 0 w 438212"/>
                  <a:gd name="connsiteY20" fmla="*/ 89375 h 326857"/>
                  <a:gd name="connsiteX21" fmla="*/ 1131 w 438212"/>
                  <a:gd name="connsiteY21" fmla="*/ 80238 h 326857"/>
                  <a:gd name="connsiteX22" fmla="*/ 219106 w 438212"/>
                  <a:gd name="connsiteY22" fmla="*/ 0 h 326857"/>
                  <a:gd name="connsiteX23" fmla="*/ 219106 w 438212"/>
                  <a:gd name="connsiteY23" fmla="*/ 32243 h 326857"/>
                  <a:gd name="connsiteX24" fmla="*/ 67870 w 438212"/>
                  <a:gd name="connsiteY24" fmla="*/ 76630 h 326857"/>
                  <a:gd name="connsiteX25" fmla="*/ 219106 w 438212"/>
                  <a:gd name="connsiteY25" fmla="*/ 121018 h 326857"/>
                  <a:gd name="connsiteX26" fmla="*/ 370342 w 438212"/>
                  <a:gd name="connsiteY26" fmla="*/ 76630 h 326857"/>
                  <a:gd name="connsiteX27" fmla="*/ 219106 w 438212"/>
                  <a:gd name="connsiteY27" fmla="*/ 32243 h 32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38212" h="326857">
                    <a:moveTo>
                      <a:pt x="219106" y="0"/>
                    </a:moveTo>
                    <a:cubicBezTo>
                      <a:pt x="332552" y="0"/>
                      <a:pt x="425860" y="35170"/>
                      <a:pt x="437081" y="80238"/>
                    </a:cubicBezTo>
                    <a:lnTo>
                      <a:pt x="437877" y="86672"/>
                    </a:lnTo>
                    <a:lnTo>
                      <a:pt x="438212" y="86672"/>
                    </a:lnTo>
                    <a:lnTo>
                      <a:pt x="438212" y="89376"/>
                    </a:lnTo>
                    <a:cubicBezTo>
                      <a:pt x="438212" y="161697"/>
                      <a:pt x="438212" y="234018"/>
                      <a:pt x="438212" y="306340"/>
                    </a:cubicBezTo>
                    <a:lnTo>
                      <a:pt x="433505" y="310285"/>
                    </a:lnTo>
                    <a:cubicBezTo>
                      <a:pt x="418699" y="320524"/>
                      <a:pt x="398244" y="326857"/>
                      <a:pt x="375651" y="326857"/>
                    </a:cubicBezTo>
                    <a:cubicBezTo>
                      <a:pt x="341761" y="326857"/>
                      <a:pt x="312683" y="312608"/>
                      <a:pt x="300263" y="292301"/>
                    </a:cubicBezTo>
                    <a:lnTo>
                      <a:pt x="296412" y="283722"/>
                    </a:lnTo>
                    <a:lnTo>
                      <a:pt x="292561" y="292301"/>
                    </a:lnTo>
                    <a:cubicBezTo>
                      <a:pt x="280140" y="312608"/>
                      <a:pt x="251063" y="326857"/>
                      <a:pt x="217173" y="326857"/>
                    </a:cubicBezTo>
                    <a:cubicBezTo>
                      <a:pt x="183283" y="326857"/>
                      <a:pt x="154205" y="312608"/>
                      <a:pt x="141784" y="292301"/>
                    </a:cubicBezTo>
                    <a:lnTo>
                      <a:pt x="139867" y="288029"/>
                    </a:lnTo>
                    <a:lnTo>
                      <a:pt x="137949" y="292301"/>
                    </a:lnTo>
                    <a:cubicBezTo>
                      <a:pt x="125529" y="312608"/>
                      <a:pt x="96451" y="326857"/>
                      <a:pt x="62561" y="326857"/>
                    </a:cubicBezTo>
                    <a:cubicBezTo>
                      <a:pt x="39968" y="326857"/>
                      <a:pt x="19513" y="320524"/>
                      <a:pt x="4707" y="310285"/>
                    </a:cubicBezTo>
                    <a:lnTo>
                      <a:pt x="0" y="306340"/>
                    </a:lnTo>
                    <a:cubicBezTo>
                      <a:pt x="0" y="234019"/>
                      <a:pt x="0" y="161698"/>
                      <a:pt x="0" y="89377"/>
                    </a:cubicBezTo>
                    <a:cubicBezTo>
                      <a:pt x="0" y="89377"/>
                      <a:pt x="0" y="89377"/>
                      <a:pt x="0" y="89376"/>
                    </a:cubicBezTo>
                    <a:cubicBezTo>
                      <a:pt x="0" y="89376"/>
                      <a:pt x="0" y="89376"/>
                      <a:pt x="0" y="89375"/>
                    </a:cubicBezTo>
                    <a:lnTo>
                      <a:pt x="1131" y="80238"/>
                    </a:lnTo>
                    <a:cubicBezTo>
                      <a:pt x="12352" y="35170"/>
                      <a:pt x="105660" y="0"/>
                      <a:pt x="219106" y="0"/>
                    </a:cubicBezTo>
                    <a:close/>
                    <a:moveTo>
                      <a:pt x="219106" y="32243"/>
                    </a:moveTo>
                    <a:cubicBezTo>
                      <a:pt x="135581" y="32243"/>
                      <a:pt x="67870" y="52116"/>
                      <a:pt x="67870" y="76630"/>
                    </a:cubicBezTo>
                    <a:cubicBezTo>
                      <a:pt x="67870" y="101145"/>
                      <a:pt x="135581" y="121018"/>
                      <a:pt x="219106" y="121018"/>
                    </a:cubicBezTo>
                    <a:cubicBezTo>
                      <a:pt x="302632" y="121018"/>
                      <a:pt x="370342" y="101145"/>
                      <a:pt x="370342" y="76630"/>
                    </a:cubicBezTo>
                    <a:cubicBezTo>
                      <a:pt x="370342" y="52116"/>
                      <a:pt x="302632" y="32243"/>
                      <a:pt x="219106" y="32243"/>
                    </a:cubicBezTo>
                    <a:close/>
                  </a:path>
                </a:pathLst>
              </a:custGeom>
              <a:grpFill/>
              <a:ln w="10795" cap="flat" cmpd="sng" algn="ctr">
                <a:noFill/>
                <a:prstDash val="solid"/>
              </a:ln>
              <a:effectLst/>
            </p:spPr>
            <p:txBody>
              <a:bodyPr wrap="square"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a:ea typeface="+mn-ea"/>
                  <a:cs typeface="+mn-cs"/>
                </a:endParaRPr>
              </a:p>
            </p:txBody>
          </p:sp>
          <p:sp>
            <p:nvSpPr>
              <p:cNvPr id="15" name="Freeform: Shape 569">
                <a:extLst>
                  <a:ext uri="{FF2B5EF4-FFF2-40B4-BE49-F238E27FC236}">
                    <a16:creationId xmlns:a16="http://schemas.microsoft.com/office/drawing/2014/main" id="{9000B2F7-F4F3-9644-850D-52DC1771E7F7}"/>
                  </a:ext>
                </a:extLst>
              </p:cNvPr>
              <p:cNvSpPr/>
              <p:nvPr/>
            </p:nvSpPr>
            <p:spPr>
              <a:xfrm>
                <a:off x="1830528" y="3637004"/>
                <a:ext cx="438212" cy="245094"/>
              </a:xfrm>
              <a:custGeom>
                <a:avLst/>
                <a:gdLst>
                  <a:gd name="connsiteX0" fmla="*/ 296412 w 438212"/>
                  <a:gd name="connsiteY0" fmla="*/ 0 h 245094"/>
                  <a:gd name="connsiteX1" fmla="*/ 300263 w 438212"/>
                  <a:gd name="connsiteY1" fmla="*/ 8579 h 245094"/>
                  <a:gd name="connsiteX2" fmla="*/ 375651 w 438212"/>
                  <a:gd name="connsiteY2" fmla="*/ 43135 h 245094"/>
                  <a:gd name="connsiteX3" fmla="*/ 433505 w 438212"/>
                  <a:gd name="connsiteY3" fmla="*/ 26563 h 245094"/>
                  <a:gd name="connsiteX4" fmla="*/ 438212 w 438212"/>
                  <a:gd name="connsiteY4" fmla="*/ 22618 h 245094"/>
                  <a:gd name="connsiteX5" fmla="*/ 438212 w 438212"/>
                  <a:gd name="connsiteY5" fmla="*/ 155717 h 245094"/>
                  <a:gd name="connsiteX6" fmla="*/ 438212 w 438212"/>
                  <a:gd name="connsiteY6" fmla="*/ 155718 h 245094"/>
                  <a:gd name="connsiteX7" fmla="*/ 438212 w 438212"/>
                  <a:gd name="connsiteY7" fmla="*/ 155719 h 245094"/>
                  <a:gd name="connsiteX8" fmla="*/ 438212 w 438212"/>
                  <a:gd name="connsiteY8" fmla="*/ 158422 h 245094"/>
                  <a:gd name="connsiteX9" fmla="*/ 437877 w 438212"/>
                  <a:gd name="connsiteY9" fmla="*/ 158422 h 245094"/>
                  <a:gd name="connsiteX10" fmla="*/ 437081 w 438212"/>
                  <a:gd name="connsiteY10" fmla="*/ 164856 h 245094"/>
                  <a:gd name="connsiteX11" fmla="*/ 219106 w 438212"/>
                  <a:gd name="connsiteY11" fmla="*/ 245094 h 245094"/>
                  <a:gd name="connsiteX12" fmla="*/ 1132 w 438212"/>
                  <a:gd name="connsiteY12" fmla="*/ 164856 h 245094"/>
                  <a:gd name="connsiteX13" fmla="*/ 335 w 438212"/>
                  <a:gd name="connsiteY13" fmla="*/ 158422 h 245094"/>
                  <a:gd name="connsiteX14" fmla="*/ 0 w 438212"/>
                  <a:gd name="connsiteY14" fmla="*/ 158422 h 245094"/>
                  <a:gd name="connsiteX15" fmla="*/ 0 w 438212"/>
                  <a:gd name="connsiteY15" fmla="*/ 155718 h 245094"/>
                  <a:gd name="connsiteX16" fmla="*/ 0 w 438212"/>
                  <a:gd name="connsiteY16" fmla="*/ 22618 h 245094"/>
                  <a:gd name="connsiteX17" fmla="*/ 4707 w 438212"/>
                  <a:gd name="connsiteY17" fmla="*/ 26563 h 245094"/>
                  <a:gd name="connsiteX18" fmla="*/ 62561 w 438212"/>
                  <a:gd name="connsiteY18" fmla="*/ 43135 h 245094"/>
                  <a:gd name="connsiteX19" fmla="*/ 137949 w 438212"/>
                  <a:gd name="connsiteY19" fmla="*/ 8579 h 245094"/>
                  <a:gd name="connsiteX20" fmla="*/ 139867 w 438212"/>
                  <a:gd name="connsiteY20" fmla="*/ 4307 h 245094"/>
                  <a:gd name="connsiteX21" fmla="*/ 141785 w 438212"/>
                  <a:gd name="connsiteY21" fmla="*/ 8579 h 245094"/>
                  <a:gd name="connsiteX22" fmla="*/ 217173 w 438212"/>
                  <a:gd name="connsiteY22" fmla="*/ 43135 h 245094"/>
                  <a:gd name="connsiteX23" fmla="*/ 292561 w 438212"/>
                  <a:gd name="connsiteY23" fmla="*/ 8579 h 245094"/>
                  <a:gd name="connsiteX24" fmla="*/ 296412 w 438212"/>
                  <a:gd name="connsiteY24" fmla="*/ 0 h 245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38212" h="245094">
                    <a:moveTo>
                      <a:pt x="296412" y="0"/>
                    </a:moveTo>
                    <a:lnTo>
                      <a:pt x="300263" y="8579"/>
                    </a:lnTo>
                    <a:cubicBezTo>
                      <a:pt x="312683" y="28886"/>
                      <a:pt x="341761" y="43135"/>
                      <a:pt x="375651" y="43135"/>
                    </a:cubicBezTo>
                    <a:cubicBezTo>
                      <a:pt x="398244" y="43135"/>
                      <a:pt x="418699" y="36802"/>
                      <a:pt x="433505" y="26563"/>
                    </a:cubicBezTo>
                    <a:lnTo>
                      <a:pt x="438212" y="22618"/>
                    </a:lnTo>
                    <a:lnTo>
                      <a:pt x="438212" y="155717"/>
                    </a:lnTo>
                    <a:cubicBezTo>
                      <a:pt x="438212" y="155717"/>
                      <a:pt x="438212" y="155718"/>
                      <a:pt x="438212" y="155718"/>
                    </a:cubicBezTo>
                    <a:cubicBezTo>
                      <a:pt x="438212" y="155718"/>
                      <a:pt x="438212" y="155719"/>
                      <a:pt x="438212" y="155719"/>
                    </a:cubicBezTo>
                    <a:lnTo>
                      <a:pt x="438212" y="158422"/>
                    </a:lnTo>
                    <a:lnTo>
                      <a:pt x="437877" y="158422"/>
                    </a:lnTo>
                    <a:lnTo>
                      <a:pt x="437081" y="164856"/>
                    </a:lnTo>
                    <a:cubicBezTo>
                      <a:pt x="425861" y="209925"/>
                      <a:pt x="332552" y="245094"/>
                      <a:pt x="219106" y="245094"/>
                    </a:cubicBezTo>
                    <a:cubicBezTo>
                      <a:pt x="105661" y="245094"/>
                      <a:pt x="12352" y="209925"/>
                      <a:pt x="1132" y="164856"/>
                    </a:cubicBezTo>
                    <a:lnTo>
                      <a:pt x="335" y="158422"/>
                    </a:lnTo>
                    <a:lnTo>
                      <a:pt x="0" y="158422"/>
                    </a:lnTo>
                    <a:lnTo>
                      <a:pt x="0" y="155718"/>
                    </a:lnTo>
                    <a:lnTo>
                      <a:pt x="0" y="22618"/>
                    </a:lnTo>
                    <a:lnTo>
                      <a:pt x="4707" y="26563"/>
                    </a:lnTo>
                    <a:cubicBezTo>
                      <a:pt x="19513" y="36802"/>
                      <a:pt x="39968" y="43135"/>
                      <a:pt x="62561" y="43135"/>
                    </a:cubicBezTo>
                    <a:cubicBezTo>
                      <a:pt x="96451" y="43135"/>
                      <a:pt x="125529" y="28886"/>
                      <a:pt x="137949" y="8579"/>
                    </a:cubicBezTo>
                    <a:lnTo>
                      <a:pt x="139867" y="4307"/>
                    </a:lnTo>
                    <a:lnTo>
                      <a:pt x="141785" y="8579"/>
                    </a:lnTo>
                    <a:cubicBezTo>
                      <a:pt x="154205" y="28886"/>
                      <a:pt x="183283" y="43135"/>
                      <a:pt x="217173" y="43135"/>
                    </a:cubicBezTo>
                    <a:cubicBezTo>
                      <a:pt x="251063" y="43135"/>
                      <a:pt x="280141" y="28886"/>
                      <a:pt x="292561" y="8579"/>
                    </a:cubicBezTo>
                    <a:lnTo>
                      <a:pt x="296412" y="0"/>
                    </a:lnTo>
                    <a:close/>
                  </a:path>
                </a:pathLst>
              </a:custGeom>
              <a:grpFill/>
              <a:ln w="10795" cap="flat" cmpd="sng" algn="ctr">
                <a:noFill/>
                <a:prstDash val="solid"/>
              </a:ln>
              <a:effectLst/>
            </p:spPr>
            <p:txBody>
              <a:bodyPr wrap="square"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a:ea typeface="+mn-ea"/>
                  <a:cs typeface="+mn-cs"/>
                </a:endParaRPr>
              </a:p>
            </p:txBody>
          </p:sp>
        </p:grpSp>
        <p:sp>
          <p:nvSpPr>
            <p:cNvPr id="9" name="Rectangle 8">
              <a:extLst>
                <a:ext uri="{FF2B5EF4-FFF2-40B4-BE49-F238E27FC236}">
                  <a16:creationId xmlns:a16="http://schemas.microsoft.com/office/drawing/2014/main" id="{1B8160D4-A1A4-D242-BE75-CDAD0EFD6D11}"/>
                </a:ext>
              </a:extLst>
            </p:cNvPr>
            <p:cNvSpPr/>
            <p:nvPr/>
          </p:nvSpPr>
          <p:spPr>
            <a:xfrm>
              <a:off x="3913217" y="2682336"/>
              <a:ext cx="1456958" cy="615553"/>
            </a:xfrm>
            <a:prstGeom prst="rect">
              <a:avLst/>
            </a:prstGeom>
            <a:solidFill>
              <a:schemeClr val="bg1"/>
            </a:solidFill>
          </p:spPr>
          <p:txBody>
            <a:bodyPr wrap="square" tIns="91440" bIns="91440">
              <a:spAutoFit/>
            </a:bodyPr>
            <a:lstStyle/>
            <a:p>
              <a:pPr marL="7938" marR="0" lvl="1"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latin typeface="+mj-lt"/>
                  <a:ea typeface="+mn-ea"/>
                  <a:cs typeface="+mn-cs"/>
                </a:rPr>
                <a:t>Azure Data Lake Storage</a:t>
              </a:r>
            </a:p>
          </p:txBody>
        </p:sp>
      </p:grpSp>
      <p:sp>
        <p:nvSpPr>
          <p:cNvPr id="28" name="Rectangle 27">
            <a:extLst>
              <a:ext uri="{FF2B5EF4-FFF2-40B4-BE49-F238E27FC236}">
                <a16:creationId xmlns:a16="http://schemas.microsoft.com/office/drawing/2014/main" id="{6ED630CD-A917-5D40-9345-B03E8D0CD5CB}"/>
              </a:ext>
            </a:extLst>
          </p:cNvPr>
          <p:cNvSpPr/>
          <p:nvPr/>
        </p:nvSpPr>
        <p:spPr bwMode="auto">
          <a:xfrm>
            <a:off x="614271" y="3291232"/>
            <a:ext cx="798237" cy="640474"/>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1" name="Freeform: Shape 24">
            <a:extLst>
              <a:ext uri="{FF2B5EF4-FFF2-40B4-BE49-F238E27FC236}">
                <a16:creationId xmlns:a16="http://schemas.microsoft.com/office/drawing/2014/main" id="{4FD92A80-00D8-8F43-9BE9-C8106B83E1BE}"/>
              </a:ext>
            </a:extLst>
          </p:cNvPr>
          <p:cNvSpPr>
            <a:spLocks/>
          </p:cNvSpPr>
          <p:nvPr/>
        </p:nvSpPr>
        <p:spPr bwMode="auto">
          <a:xfrm>
            <a:off x="8704876" y="3005628"/>
            <a:ext cx="480701" cy="600876"/>
          </a:xfrm>
          <a:custGeom>
            <a:avLst/>
            <a:gdLst>
              <a:gd name="connsiteX0" fmla="*/ 124006 w 247650"/>
              <a:gd name="connsiteY0" fmla="*/ 169862 h 309562"/>
              <a:gd name="connsiteX1" fmla="*/ 247650 w 247650"/>
              <a:gd name="connsiteY1" fmla="*/ 293919 h 309562"/>
              <a:gd name="connsiteX2" fmla="*/ 247650 w 247650"/>
              <a:gd name="connsiteY2" fmla="*/ 309562 h 309562"/>
              <a:gd name="connsiteX3" fmla="*/ 0 w 247650"/>
              <a:gd name="connsiteY3" fmla="*/ 309562 h 309562"/>
              <a:gd name="connsiteX4" fmla="*/ 0 w 247650"/>
              <a:gd name="connsiteY4" fmla="*/ 293919 h 309562"/>
              <a:gd name="connsiteX5" fmla="*/ 124006 w 247650"/>
              <a:gd name="connsiteY5" fmla="*/ 169862 h 309562"/>
              <a:gd name="connsiteX6" fmla="*/ 123825 w 247650"/>
              <a:gd name="connsiteY6" fmla="*/ 0 h 309562"/>
              <a:gd name="connsiteX7" fmla="*/ 193675 w 247650"/>
              <a:gd name="connsiteY7" fmla="*/ 69850 h 309562"/>
              <a:gd name="connsiteX8" fmla="*/ 123825 w 247650"/>
              <a:gd name="connsiteY8" fmla="*/ 139700 h 309562"/>
              <a:gd name="connsiteX9" fmla="*/ 53975 w 247650"/>
              <a:gd name="connsiteY9" fmla="*/ 69850 h 309562"/>
              <a:gd name="connsiteX10" fmla="*/ 123825 w 247650"/>
              <a:gd name="connsiteY10" fmla="*/ 0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309562">
                <a:moveTo>
                  <a:pt x="124006" y="169862"/>
                </a:moveTo>
                <a:cubicBezTo>
                  <a:pt x="192174" y="169862"/>
                  <a:pt x="247650" y="225524"/>
                  <a:pt x="247650" y="293919"/>
                </a:cubicBezTo>
                <a:cubicBezTo>
                  <a:pt x="247650" y="309562"/>
                  <a:pt x="247650" y="309562"/>
                  <a:pt x="247650" y="309562"/>
                </a:cubicBezTo>
                <a:cubicBezTo>
                  <a:pt x="0" y="309562"/>
                  <a:pt x="0" y="309562"/>
                  <a:pt x="0" y="309562"/>
                </a:cubicBezTo>
                <a:cubicBezTo>
                  <a:pt x="0" y="293919"/>
                  <a:pt x="0" y="293919"/>
                  <a:pt x="0" y="293919"/>
                </a:cubicBezTo>
                <a:cubicBezTo>
                  <a:pt x="0" y="225524"/>
                  <a:pt x="55477" y="169862"/>
                  <a:pt x="124006" y="169862"/>
                </a:cubicBezTo>
                <a:close/>
                <a:moveTo>
                  <a:pt x="123825" y="0"/>
                </a:moveTo>
                <a:cubicBezTo>
                  <a:pt x="162402" y="0"/>
                  <a:pt x="193675" y="31273"/>
                  <a:pt x="193675" y="69850"/>
                </a:cubicBezTo>
                <a:cubicBezTo>
                  <a:pt x="193675" y="108427"/>
                  <a:pt x="162402" y="139700"/>
                  <a:pt x="123825" y="139700"/>
                </a:cubicBezTo>
                <a:cubicBezTo>
                  <a:pt x="85248" y="139700"/>
                  <a:pt x="53975" y="108427"/>
                  <a:pt x="53975" y="69850"/>
                </a:cubicBezTo>
                <a:cubicBezTo>
                  <a:pt x="53975" y="31273"/>
                  <a:pt x="85248" y="0"/>
                  <a:pt x="123825"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8" name="Oval 17">
            <a:extLst>
              <a:ext uri="{FF2B5EF4-FFF2-40B4-BE49-F238E27FC236}">
                <a16:creationId xmlns:a16="http://schemas.microsoft.com/office/drawing/2014/main" id="{03C83613-22FD-4835-AD41-083C8B7AC182}"/>
              </a:ext>
            </a:extLst>
          </p:cNvPr>
          <p:cNvSpPr/>
          <p:nvPr/>
        </p:nvSpPr>
        <p:spPr bwMode="auto">
          <a:xfrm>
            <a:off x="2355548" y="5146302"/>
            <a:ext cx="1358318" cy="1115027"/>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21" name="Oval 20">
            <a:extLst>
              <a:ext uri="{FF2B5EF4-FFF2-40B4-BE49-F238E27FC236}">
                <a16:creationId xmlns:a16="http://schemas.microsoft.com/office/drawing/2014/main" id="{72A09CC9-C568-48A5-8214-B0B1F4AD190C}"/>
              </a:ext>
            </a:extLst>
          </p:cNvPr>
          <p:cNvSpPr/>
          <p:nvPr/>
        </p:nvSpPr>
        <p:spPr bwMode="auto">
          <a:xfrm>
            <a:off x="591352" y="2209383"/>
            <a:ext cx="1358318" cy="1358318"/>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tx1"/>
              </a:solidFill>
              <a:ea typeface="Segoe UI" pitchFamily="34" charset="0"/>
              <a:cs typeface="Segoe UI" pitchFamily="34" charset="0"/>
            </a:endParaRPr>
          </a:p>
        </p:txBody>
      </p:sp>
      <p:sp>
        <p:nvSpPr>
          <p:cNvPr id="26" name="Freeform 5">
            <a:extLst>
              <a:ext uri="{FF2B5EF4-FFF2-40B4-BE49-F238E27FC236}">
                <a16:creationId xmlns:a16="http://schemas.microsoft.com/office/drawing/2014/main" id="{6E232CB0-E4AB-4545-B05D-267C8463472A}"/>
              </a:ext>
            </a:extLst>
          </p:cNvPr>
          <p:cNvSpPr>
            <a:spLocks noEditPoints="1"/>
          </p:cNvSpPr>
          <p:nvPr/>
        </p:nvSpPr>
        <p:spPr bwMode="black">
          <a:xfrm>
            <a:off x="714158" y="3373594"/>
            <a:ext cx="600942" cy="466356"/>
          </a:xfrm>
          <a:custGeom>
            <a:avLst/>
            <a:gdLst>
              <a:gd name="T0" fmla="*/ 22 w 277"/>
              <a:gd name="T1" fmla="*/ 1 h 215"/>
              <a:gd name="T2" fmla="*/ 22 w 277"/>
              <a:gd name="T3" fmla="*/ 10 h 215"/>
              <a:gd name="T4" fmla="*/ 22 w 277"/>
              <a:gd name="T5" fmla="*/ 10 h 215"/>
              <a:gd name="T6" fmla="*/ 66 w 277"/>
              <a:gd name="T7" fmla="*/ 15 h 215"/>
              <a:gd name="T8" fmla="*/ 54 w 277"/>
              <a:gd name="T9" fmla="*/ 20 h 215"/>
              <a:gd name="T10" fmla="*/ 79 w 277"/>
              <a:gd name="T11" fmla="*/ 0 h 215"/>
              <a:gd name="T12" fmla="*/ 118 w 277"/>
              <a:gd name="T13" fmla="*/ 1 h 215"/>
              <a:gd name="T14" fmla="*/ 118 w 277"/>
              <a:gd name="T15" fmla="*/ 10 h 215"/>
              <a:gd name="T16" fmla="*/ 118 w 277"/>
              <a:gd name="T17" fmla="*/ 10 h 215"/>
              <a:gd name="T18" fmla="*/ 163 w 277"/>
              <a:gd name="T19" fmla="*/ 15 h 215"/>
              <a:gd name="T20" fmla="*/ 150 w 277"/>
              <a:gd name="T21" fmla="*/ 20 h 215"/>
              <a:gd name="T22" fmla="*/ 176 w 277"/>
              <a:gd name="T23" fmla="*/ 0 h 215"/>
              <a:gd name="T24" fmla="*/ 215 w 277"/>
              <a:gd name="T25" fmla="*/ 1 h 215"/>
              <a:gd name="T26" fmla="*/ 214 w 277"/>
              <a:gd name="T27" fmla="*/ 10 h 215"/>
              <a:gd name="T28" fmla="*/ 214 w 277"/>
              <a:gd name="T29" fmla="*/ 10 h 215"/>
              <a:gd name="T30" fmla="*/ 259 w 277"/>
              <a:gd name="T31" fmla="*/ 15 h 215"/>
              <a:gd name="T32" fmla="*/ 247 w 277"/>
              <a:gd name="T33" fmla="*/ 20 h 215"/>
              <a:gd name="T34" fmla="*/ 272 w 277"/>
              <a:gd name="T35" fmla="*/ 0 h 215"/>
              <a:gd name="T36" fmla="*/ 12 w 277"/>
              <a:gd name="T37" fmla="*/ 92 h 215"/>
              <a:gd name="T38" fmla="*/ 0 w 277"/>
              <a:gd name="T39" fmla="*/ 97 h 215"/>
              <a:gd name="T40" fmla="*/ 25 w 277"/>
              <a:gd name="T41" fmla="*/ 77 h 215"/>
              <a:gd name="T42" fmla="*/ 64 w 277"/>
              <a:gd name="T43" fmla="*/ 77 h 215"/>
              <a:gd name="T44" fmla="*/ 64 w 277"/>
              <a:gd name="T45" fmla="*/ 87 h 215"/>
              <a:gd name="T46" fmla="*/ 64 w 277"/>
              <a:gd name="T47" fmla="*/ 87 h 215"/>
              <a:gd name="T48" fmla="*/ 109 w 277"/>
              <a:gd name="T49" fmla="*/ 92 h 215"/>
              <a:gd name="T50" fmla="*/ 96 w 277"/>
              <a:gd name="T51" fmla="*/ 97 h 215"/>
              <a:gd name="T52" fmla="*/ 122 w 277"/>
              <a:gd name="T53" fmla="*/ 77 h 215"/>
              <a:gd name="T54" fmla="*/ 161 w 277"/>
              <a:gd name="T55" fmla="*/ 77 h 215"/>
              <a:gd name="T56" fmla="*/ 160 w 277"/>
              <a:gd name="T57" fmla="*/ 87 h 215"/>
              <a:gd name="T58" fmla="*/ 160 w 277"/>
              <a:gd name="T59" fmla="*/ 87 h 215"/>
              <a:gd name="T60" fmla="*/ 205 w 277"/>
              <a:gd name="T61" fmla="*/ 92 h 215"/>
              <a:gd name="T62" fmla="*/ 192 w 277"/>
              <a:gd name="T63" fmla="*/ 97 h 215"/>
              <a:gd name="T64" fmla="*/ 218 w 277"/>
              <a:gd name="T65" fmla="*/ 77 h 215"/>
              <a:gd name="T66" fmla="*/ 257 w 277"/>
              <a:gd name="T67" fmla="*/ 77 h 215"/>
              <a:gd name="T68" fmla="*/ 256 w 277"/>
              <a:gd name="T69" fmla="*/ 87 h 215"/>
              <a:gd name="T70" fmla="*/ 256 w 277"/>
              <a:gd name="T71" fmla="*/ 87 h 215"/>
              <a:gd name="T72" fmla="*/ 22 w 277"/>
              <a:gd name="T73" fmla="*/ 154 h 215"/>
              <a:gd name="T74" fmla="*/ 22 w 277"/>
              <a:gd name="T75" fmla="*/ 164 h 215"/>
              <a:gd name="T76" fmla="*/ 22 w 277"/>
              <a:gd name="T77" fmla="*/ 164 h 215"/>
              <a:gd name="T78" fmla="*/ 66 w 277"/>
              <a:gd name="T79" fmla="*/ 168 h 215"/>
              <a:gd name="T80" fmla="*/ 54 w 277"/>
              <a:gd name="T81" fmla="*/ 173 h 215"/>
              <a:gd name="T82" fmla="*/ 79 w 277"/>
              <a:gd name="T83" fmla="*/ 154 h 215"/>
              <a:gd name="T84" fmla="*/ 118 w 277"/>
              <a:gd name="T85" fmla="*/ 154 h 215"/>
              <a:gd name="T86" fmla="*/ 118 w 277"/>
              <a:gd name="T87" fmla="*/ 164 h 215"/>
              <a:gd name="T88" fmla="*/ 118 w 277"/>
              <a:gd name="T89" fmla="*/ 164 h 215"/>
              <a:gd name="T90" fmla="*/ 163 w 277"/>
              <a:gd name="T91" fmla="*/ 168 h 215"/>
              <a:gd name="T92" fmla="*/ 150 w 277"/>
              <a:gd name="T93" fmla="*/ 173 h 215"/>
              <a:gd name="T94" fmla="*/ 176 w 277"/>
              <a:gd name="T95" fmla="*/ 154 h 215"/>
              <a:gd name="T96" fmla="*/ 215 w 277"/>
              <a:gd name="T97" fmla="*/ 154 h 215"/>
              <a:gd name="T98" fmla="*/ 214 w 277"/>
              <a:gd name="T99" fmla="*/ 164 h 215"/>
              <a:gd name="T100" fmla="*/ 214 w 277"/>
              <a:gd name="T101" fmla="*/ 164 h 215"/>
              <a:gd name="T102" fmla="*/ 259 w 277"/>
              <a:gd name="T103" fmla="*/ 168 h 215"/>
              <a:gd name="T104" fmla="*/ 247 w 277"/>
              <a:gd name="T105" fmla="*/ 173 h 215"/>
              <a:gd name="T106" fmla="*/ 272 w 277"/>
              <a:gd name="T107" fmla="*/ 154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7" h="215">
                <a:moveTo>
                  <a:pt x="21" y="61"/>
                </a:moveTo>
                <a:cubicBezTo>
                  <a:pt x="7" y="61"/>
                  <a:pt x="0" y="51"/>
                  <a:pt x="0" y="32"/>
                </a:cubicBezTo>
                <a:cubicBezTo>
                  <a:pt x="0" y="22"/>
                  <a:pt x="2" y="14"/>
                  <a:pt x="6" y="9"/>
                </a:cubicBezTo>
                <a:cubicBezTo>
                  <a:pt x="9" y="3"/>
                  <a:pt x="15" y="1"/>
                  <a:pt x="22" y="1"/>
                </a:cubicBezTo>
                <a:cubicBezTo>
                  <a:pt x="36" y="1"/>
                  <a:pt x="43" y="11"/>
                  <a:pt x="43" y="30"/>
                </a:cubicBezTo>
                <a:cubicBezTo>
                  <a:pt x="43" y="40"/>
                  <a:pt x="41" y="48"/>
                  <a:pt x="37" y="53"/>
                </a:cubicBezTo>
                <a:cubicBezTo>
                  <a:pt x="33" y="59"/>
                  <a:pt x="28" y="61"/>
                  <a:pt x="21" y="61"/>
                </a:cubicBezTo>
                <a:close/>
                <a:moveTo>
                  <a:pt x="22" y="10"/>
                </a:moveTo>
                <a:cubicBezTo>
                  <a:pt x="16" y="10"/>
                  <a:pt x="13" y="17"/>
                  <a:pt x="13" y="32"/>
                </a:cubicBezTo>
                <a:cubicBezTo>
                  <a:pt x="13" y="45"/>
                  <a:pt x="16" y="51"/>
                  <a:pt x="21" y="51"/>
                </a:cubicBezTo>
                <a:cubicBezTo>
                  <a:pt x="27" y="51"/>
                  <a:pt x="29" y="45"/>
                  <a:pt x="29" y="31"/>
                </a:cubicBezTo>
                <a:cubicBezTo>
                  <a:pt x="29" y="17"/>
                  <a:pt x="27" y="10"/>
                  <a:pt x="22" y="10"/>
                </a:cubicBezTo>
                <a:close/>
                <a:moveTo>
                  <a:pt x="79" y="0"/>
                </a:moveTo>
                <a:cubicBezTo>
                  <a:pt x="79" y="60"/>
                  <a:pt x="79" y="60"/>
                  <a:pt x="79" y="60"/>
                </a:cubicBezTo>
                <a:cubicBezTo>
                  <a:pt x="66" y="60"/>
                  <a:pt x="66" y="60"/>
                  <a:pt x="66" y="60"/>
                </a:cubicBezTo>
                <a:cubicBezTo>
                  <a:pt x="66" y="15"/>
                  <a:pt x="66" y="15"/>
                  <a:pt x="66" y="15"/>
                </a:cubicBezTo>
                <a:cubicBezTo>
                  <a:pt x="66" y="15"/>
                  <a:pt x="65" y="16"/>
                  <a:pt x="64" y="17"/>
                </a:cubicBezTo>
                <a:cubicBezTo>
                  <a:pt x="63" y="17"/>
                  <a:pt x="62" y="18"/>
                  <a:pt x="61" y="18"/>
                </a:cubicBezTo>
                <a:cubicBezTo>
                  <a:pt x="60" y="19"/>
                  <a:pt x="59" y="19"/>
                  <a:pt x="57" y="19"/>
                </a:cubicBezTo>
                <a:cubicBezTo>
                  <a:pt x="56" y="20"/>
                  <a:pt x="55" y="20"/>
                  <a:pt x="54" y="20"/>
                </a:cubicBezTo>
                <a:cubicBezTo>
                  <a:pt x="54" y="9"/>
                  <a:pt x="54" y="9"/>
                  <a:pt x="54" y="9"/>
                </a:cubicBezTo>
                <a:cubicBezTo>
                  <a:pt x="57" y="8"/>
                  <a:pt x="61" y="7"/>
                  <a:pt x="64" y="5"/>
                </a:cubicBezTo>
                <a:cubicBezTo>
                  <a:pt x="66" y="4"/>
                  <a:pt x="69" y="2"/>
                  <a:pt x="72" y="0"/>
                </a:cubicBezTo>
                <a:lnTo>
                  <a:pt x="79" y="0"/>
                </a:lnTo>
                <a:close/>
                <a:moveTo>
                  <a:pt x="117" y="61"/>
                </a:moveTo>
                <a:cubicBezTo>
                  <a:pt x="103" y="61"/>
                  <a:pt x="96" y="51"/>
                  <a:pt x="96" y="32"/>
                </a:cubicBezTo>
                <a:cubicBezTo>
                  <a:pt x="96" y="22"/>
                  <a:pt x="98" y="14"/>
                  <a:pt x="102" y="9"/>
                </a:cubicBezTo>
                <a:cubicBezTo>
                  <a:pt x="106" y="3"/>
                  <a:pt x="111" y="1"/>
                  <a:pt x="118" y="1"/>
                </a:cubicBezTo>
                <a:cubicBezTo>
                  <a:pt x="132" y="1"/>
                  <a:pt x="139" y="11"/>
                  <a:pt x="139" y="30"/>
                </a:cubicBezTo>
                <a:cubicBezTo>
                  <a:pt x="139" y="40"/>
                  <a:pt x="137" y="48"/>
                  <a:pt x="133" y="53"/>
                </a:cubicBezTo>
                <a:cubicBezTo>
                  <a:pt x="130" y="59"/>
                  <a:pt x="124" y="61"/>
                  <a:pt x="117" y="61"/>
                </a:cubicBezTo>
                <a:close/>
                <a:moveTo>
                  <a:pt x="118" y="10"/>
                </a:moveTo>
                <a:cubicBezTo>
                  <a:pt x="112" y="10"/>
                  <a:pt x="109" y="17"/>
                  <a:pt x="109" y="32"/>
                </a:cubicBezTo>
                <a:cubicBezTo>
                  <a:pt x="109" y="45"/>
                  <a:pt x="112" y="51"/>
                  <a:pt x="118" y="51"/>
                </a:cubicBezTo>
                <a:cubicBezTo>
                  <a:pt x="123" y="51"/>
                  <a:pt x="126" y="45"/>
                  <a:pt x="126" y="31"/>
                </a:cubicBezTo>
                <a:cubicBezTo>
                  <a:pt x="126" y="17"/>
                  <a:pt x="123" y="10"/>
                  <a:pt x="118" y="10"/>
                </a:cubicBezTo>
                <a:close/>
                <a:moveTo>
                  <a:pt x="176" y="0"/>
                </a:moveTo>
                <a:cubicBezTo>
                  <a:pt x="176" y="60"/>
                  <a:pt x="176" y="60"/>
                  <a:pt x="176" y="60"/>
                </a:cubicBezTo>
                <a:cubicBezTo>
                  <a:pt x="163" y="60"/>
                  <a:pt x="163" y="60"/>
                  <a:pt x="163" y="60"/>
                </a:cubicBezTo>
                <a:cubicBezTo>
                  <a:pt x="163" y="15"/>
                  <a:pt x="163" y="15"/>
                  <a:pt x="163" y="15"/>
                </a:cubicBezTo>
                <a:cubicBezTo>
                  <a:pt x="162" y="15"/>
                  <a:pt x="161" y="16"/>
                  <a:pt x="160" y="17"/>
                </a:cubicBezTo>
                <a:cubicBezTo>
                  <a:pt x="159" y="17"/>
                  <a:pt x="158" y="18"/>
                  <a:pt x="157" y="18"/>
                </a:cubicBezTo>
                <a:cubicBezTo>
                  <a:pt x="156" y="19"/>
                  <a:pt x="155" y="19"/>
                  <a:pt x="154" y="19"/>
                </a:cubicBezTo>
                <a:cubicBezTo>
                  <a:pt x="153" y="20"/>
                  <a:pt x="151" y="20"/>
                  <a:pt x="150" y="20"/>
                </a:cubicBezTo>
                <a:cubicBezTo>
                  <a:pt x="150" y="9"/>
                  <a:pt x="150" y="9"/>
                  <a:pt x="150" y="9"/>
                </a:cubicBezTo>
                <a:cubicBezTo>
                  <a:pt x="154" y="8"/>
                  <a:pt x="157" y="7"/>
                  <a:pt x="160" y="5"/>
                </a:cubicBezTo>
                <a:cubicBezTo>
                  <a:pt x="163" y="4"/>
                  <a:pt x="165" y="2"/>
                  <a:pt x="168" y="0"/>
                </a:cubicBezTo>
                <a:lnTo>
                  <a:pt x="176" y="0"/>
                </a:lnTo>
                <a:close/>
                <a:moveTo>
                  <a:pt x="214" y="61"/>
                </a:moveTo>
                <a:cubicBezTo>
                  <a:pt x="200" y="61"/>
                  <a:pt x="193" y="51"/>
                  <a:pt x="193" y="32"/>
                </a:cubicBezTo>
                <a:cubicBezTo>
                  <a:pt x="193" y="22"/>
                  <a:pt x="195" y="14"/>
                  <a:pt x="198" y="9"/>
                </a:cubicBezTo>
                <a:cubicBezTo>
                  <a:pt x="202" y="3"/>
                  <a:pt x="208" y="1"/>
                  <a:pt x="215" y="1"/>
                </a:cubicBezTo>
                <a:cubicBezTo>
                  <a:pt x="228" y="1"/>
                  <a:pt x="235" y="11"/>
                  <a:pt x="235" y="30"/>
                </a:cubicBezTo>
                <a:cubicBezTo>
                  <a:pt x="235" y="40"/>
                  <a:pt x="233" y="48"/>
                  <a:pt x="230" y="53"/>
                </a:cubicBezTo>
                <a:cubicBezTo>
                  <a:pt x="226" y="59"/>
                  <a:pt x="221" y="61"/>
                  <a:pt x="214" y="61"/>
                </a:cubicBezTo>
                <a:close/>
                <a:moveTo>
                  <a:pt x="214" y="10"/>
                </a:moveTo>
                <a:cubicBezTo>
                  <a:pt x="209" y="10"/>
                  <a:pt x="206" y="17"/>
                  <a:pt x="206" y="32"/>
                </a:cubicBezTo>
                <a:cubicBezTo>
                  <a:pt x="206" y="45"/>
                  <a:pt x="209" y="51"/>
                  <a:pt x="214" y="51"/>
                </a:cubicBezTo>
                <a:cubicBezTo>
                  <a:pt x="219" y="51"/>
                  <a:pt x="222" y="45"/>
                  <a:pt x="222" y="31"/>
                </a:cubicBezTo>
                <a:cubicBezTo>
                  <a:pt x="222" y="17"/>
                  <a:pt x="219" y="10"/>
                  <a:pt x="214" y="10"/>
                </a:cubicBezTo>
                <a:close/>
                <a:moveTo>
                  <a:pt x="272" y="0"/>
                </a:moveTo>
                <a:cubicBezTo>
                  <a:pt x="272" y="60"/>
                  <a:pt x="272" y="60"/>
                  <a:pt x="272" y="60"/>
                </a:cubicBezTo>
                <a:cubicBezTo>
                  <a:pt x="259" y="60"/>
                  <a:pt x="259" y="60"/>
                  <a:pt x="259" y="60"/>
                </a:cubicBezTo>
                <a:cubicBezTo>
                  <a:pt x="259" y="15"/>
                  <a:pt x="259" y="15"/>
                  <a:pt x="259" y="15"/>
                </a:cubicBezTo>
                <a:cubicBezTo>
                  <a:pt x="258" y="15"/>
                  <a:pt x="258" y="16"/>
                  <a:pt x="257" y="17"/>
                </a:cubicBezTo>
                <a:cubicBezTo>
                  <a:pt x="256" y="17"/>
                  <a:pt x="255" y="18"/>
                  <a:pt x="254" y="18"/>
                </a:cubicBezTo>
                <a:cubicBezTo>
                  <a:pt x="252" y="19"/>
                  <a:pt x="251" y="19"/>
                  <a:pt x="250" y="19"/>
                </a:cubicBezTo>
                <a:cubicBezTo>
                  <a:pt x="249" y="20"/>
                  <a:pt x="248" y="20"/>
                  <a:pt x="247" y="20"/>
                </a:cubicBezTo>
                <a:cubicBezTo>
                  <a:pt x="247" y="9"/>
                  <a:pt x="247" y="9"/>
                  <a:pt x="247" y="9"/>
                </a:cubicBezTo>
                <a:cubicBezTo>
                  <a:pt x="250" y="8"/>
                  <a:pt x="253" y="7"/>
                  <a:pt x="256" y="5"/>
                </a:cubicBezTo>
                <a:cubicBezTo>
                  <a:pt x="259" y="4"/>
                  <a:pt x="262" y="2"/>
                  <a:pt x="264" y="0"/>
                </a:cubicBezTo>
                <a:lnTo>
                  <a:pt x="272" y="0"/>
                </a:lnTo>
                <a:close/>
                <a:moveTo>
                  <a:pt x="25" y="77"/>
                </a:moveTo>
                <a:cubicBezTo>
                  <a:pt x="25" y="137"/>
                  <a:pt x="25" y="137"/>
                  <a:pt x="25" y="137"/>
                </a:cubicBezTo>
                <a:cubicBezTo>
                  <a:pt x="12" y="137"/>
                  <a:pt x="12" y="137"/>
                  <a:pt x="12" y="137"/>
                </a:cubicBezTo>
                <a:cubicBezTo>
                  <a:pt x="12" y="92"/>
                  <a:pt x="12" y="92"/>
                  <a:pt x="12" y="92"/>
                </a:cubicBezTo>
                <a:cubicBezTo>
                  <a:pt x="12" y="92"/>
                  <a:pt x="11" y="93"/>
                  <a:pt x="10" y="93"/>
                </a:cubicBezTo>
                <a:cubicBezTo>
                  <a:pt x="9" y="94"/>
                  <a:pt x="8" y="94"/>
                  <a:pt x="7" y="95"/>
                </a:cubicBezTo>
                <a:cubicBezTo>
                  <a:pt x="6" y="95"/>
                  <a:pt x="5" y="96"/>
                  <a:pt x="3" y="96"/>
                </a:cubicBezTo>
                <a:cubicBezTo>
                  <a:pt x="2" y="96"/>
                  <a:pt x="1" y="97"/>
                  <a:pt x="0" y="97"/>
                </a:cubicBezTo>
                <a:cubicBezTo>
                  <a:pt x="0" y="86"/>
                  <a:pt x="0" y="86"/>
                  <a:pt x="0" y="86"/>
                </a:cubicBezTo>
                <a:cubicBezTo>
                  <a:pt x="3" y="85"/>
                  <a:pt x="6" y="84"/>
                  <a:pt x="9" y="82"/>
                </a:cubicBezTo>
                <a:cubicBezTo>
                  <a:pt x="12" y="81"/>
                  <a:pt x="15" y="79"/>
                  <a:pt x="17" y="77"/>
                </a:cubicBezTo>
                <a:lnTo>
                  <a:pt x="25" y="77"/>
                </a:lnTo>
                <a:close/>
                <a:moveTo>
                  <a:pt x="63" y="138"/>
                </a:moveTo>
                <a:cubicBezTo>
                  <a:pt x="49" y="138"/>
                  <a:pt x="42" y="128"/>
                  <a:pt x="42" y="109"/>
                </a:cubicBezTo>
                <a:cubicBezTo>
                  <a:pt x="42" y="98"/>
                  <a:pt x="44" y="91"/>
                  <a:pt x="48" y="85"/>
                </a:cubicBezTo>
                <a:cubicBezTo>
                  <a:pt x="52" y="80"/>
                  <a:pt x="57" y="77"/>
                  <a:pt x="64" y="77"/>
                </a:cubicBezTo>
                <a:cubicBezTo>
                  <a:pt x="78" y="77"/>
                  <a:pt x="85" y="87"/>
                  <a:pt x="85" y="107"/>
                </a:cubicBezTo>
                <a:cubicBezTo>
                  <a:pt x="85" y="117"/>
                  <a:pt x="83" y="125"/>
                  <a:pt x="79" y="130"/>
                </a:cubicBezTo>
                <a:cubicBezTo>
                  <a:pt x="75" y="135"/>
                  <a:pt x="70" y="138"/>
                  <a:pt x="63" y="138"/>
                </a:cubicBezTo>
                <a:close/>
                <a:moveTo>
                  <a:pt x="64" y="87"/>
                </a:moveTo>
                <a:cubicBezTo>
                  <a:pt x="58" y="87"/>
                  <a:pt x="55" y="94"/>
                  <a:pt x="55" y="108"/>
                </a:cubicBezTo>
                <a:cubicBezTo>
                  <a:pt x="55" y="121"/>
                  <a:pt x="58" y="128"/>
                  <a:pt x="64" y="128"/>
                </a:cubicBezTo>
                <a:cubicBezTo>
                  <a:pt x="69" y="128"/>
                  <a:pt x="72" y="121"/>
                  <a:pt x="72" y="108"/>
                </a:cubicBezTo>
                <a:cubicBezTo>
                  <a:pt x="72" y="94"/>
                  <a:pt x="69" y="87"/>
                  <a:pt x="64" y="87"/>
                </a:cubicBezTo>
                <a:close/>
                <a:moveTo>
                  <a:pt x="122" y="77"/>
                </a:moveTo>
                <a:cubicBezTo>
                  <a:pt x="122" y="137"/>
                  <a:pt x="122" y="137"/>
                  <a:pt x="122" y="137"/>
                </a:cubicBezTo>
                <a:cubicBezTo>
                  <a:pt x="109" y="137"/>
                  <a:pt x="109" y="137"/>
                  <a:pt x="109" y="137"/>
                </a:cubicBezTo>
                <a:cubicBezTo>
                  <a:pt x="109" y="92"/>
                  <a:pt x="109" y="92"/>
                  <a:pt x="109" y="92"/>
                </a:cubicBezTo>
                <a:cubicBezTo>
                  <a:pt x="108" y="92"/>
                  <a:pt x="107" y="93"/>
                  <a:pt x="106" y="93"/>
                </a:cubicBezTo>
                <a:cubicBezTo>
                  <a:pt x="105" y="94"/>
                  <a:pt x="104" y="94"/>
                  <a:pt x="103" y="95"/>
                </a:cubicBezTo>
                <a:cubicBezTo>
                  <a:pt x="102" y="95"/>
                  <a:pt x="101" y="96"/>
                  <a:pt x="100" y="96"/>
                </a:cubicBezTo>
                <a:cubicBezTo>
                  <a:pt x="98" y="96"/>
                  <a:pt x="97" y="97"/>
                  <a:pt x="96" y="97"/>
                </a:cubicBezTo>
                <a:cubicBezTo>
                  <a:pt x="96" y="86"/>
                  <a:pt x="96" y="86"/>
                  <a:pt x="96" y="86"/>
                </a:cubicBezTo>
                <a:cubicBezTo>
                  <a:pt x="100" y="85"/>
                  <a:pt x="103" y="84"/>
                  <a:pt x="106" y="82"/>
                </a:cubicBezTo>
                <a:cubicBezTo>
                  <a:pt x="109" y="81"/>
                  <a:pt x="111" y="79"/>
                  <a:pt x="114" y="77"/>
                </a:cubicBezTo>
                <a:lnTo>
                  <a:pt x="122" y="77"/>
                </a:lnTo>
                <a:close/>
                <a:moveTo>
                  <a:pt x="159" y="138"/>
                </a:moveTo>
                <a:cubicBezTo>
                  <a:pt x="145" y="138"/>
                  <a:pt x="138" y="128"/>
                  <a:pt x="138" y="109"/>
                </a:cubicBezTo>
                <a:cubicBezTo>
                  <a:pt x="138" y="98"/>
                  <a:pt x="140" y="91"/>
                  <a:pt x="144" y="85"/>
                </a:cubicBezTo>
                <a:cubicBezTo>
                  <a:pt x="148" y="80"/>
                  <a:pt x="153" y="77"/>
                  <a:pt x="161" y="77"/>
                </a:cubicBezTo>
                <a:cubicBezTo>
                  <a:pt x="174" y="77"/>
                  <a:pt x="181" y="87"/>
                  <a:pt x="181" y="107"/>
                </a:cubicBezTo>
                <a:cubicBezTo>
                  <a:pt x="181" y="117"/>
                  <a:pt x="179" y="125"/>
                  <a:pt x="175" y="130"/>
                </a:cubicBezTo>
                <a:cubicBezTo>
                  <a:pt x="172" y="135"/>
                  <a:pt x="166" y="138"/>
                  <a:pt x="159" y="138"/>
                </a:cubicBezTo>
                <a:close/>
                <a:moveTo>
                  <a:pt x="160" y="87"/>
                </a:moveTo>
                <a:cubicBezTo>
                  <a:pt x="154" y="87"/>
                  <a:pt x="152" y="94"/>
                  <a:pt x="152" y="108"/>
                </a:cubicBezTo>
                <a:cubicBezTo>
                  <a:pt x="152" y="121"/>
                  <a:pt x="154" y="128"/>
                  <a:pt x="160" y="128"/>
                </a:cubicBezTo>
                <a:cubicBezTo>
                  <a:pt x="165" y="128"/>
                  <a:pt x="168" y="121"/>
                  <a:pt x="168" y="108"/>
                </a:cubicBezTo>
                <a:cubicBezTo>
                  <a:pt x="168" y="94"/>
                  <a:pt x="165" y="87"/>
                  <a:pt x="160" y="87"/>
                </a:cubicBezTo>
                <a:close/>
                <a:moveTo>
                  <a:pt x="218" y="77"/>
                </a:moveTo>
                <a:cubicBezTo>
                  <a:pt x="218" y="137"/>
                  <a:pt x="218" y="137"/>
                  <a:pt x="218" y="137"/>
                </a:cubicBezTo>
                <a:cubicBezTo>
                  <a:pt x="205" y="137"/>
                  <a:pt x="205" y="137"/>
                  <a:pt x="205" y="137"/>
                </a:cubicBezTo>
                <a:cubicBezTo>
                  <a:pt x="205" y="92"/>
                  <a:pt x="205" y="92"/>
                  <a:pt x="205" y="92"/>
                </a:cubicBezTo>
                <a:cubicBezTo>
                  <a:pt x="204" y="92"/>
                  <a:pt x="203" y="93"/>
                  <a:pt x="202" y="93"/>
                </a:cubicBezTo>
                <a:cubicBezTo>
                  <a:pt x="201" y="94"/>
                  <a:pt x="200" y="94"/>
                  <a:pt x="199" y="95"/>
                </a:cubicBezTo>
                <a:cubicBezTo>
                  <a:pt x="198" y="95"/>
                  <a:pt x="197" y="96"/>
                  <a:pt x="196" y="96"/>
                </a:cubicBezTo>
                <a:cubicBezTo>
                  <a:pt x="195" y="96"/>
                  <a:pt x="194" y="97"/>
                  <a:pt x="192" y="97"/>
                </a:cubicBezTo>
                <a:cubicBezTo>
                  <a:pt x="192" y="86"/>
                  <a:pt x="192" y="86"/>
                  <a:pt x="192" y="86"/>
                </a:cubicBezTo>
                <a:cubicBezTo>
                  <a:pt x="196" y="85"/>
                  <a:pt x="199" y="84"/>
                  <a:pt x="202" y="82"/>
                </a:cubicBezTo>
                <a:cubicBezTo>
                  <a:pt x="205" y="81"/>
                  <a:pt x="208" y="79"/>
                  <a:pt x="210" y="77"/>
                </a:cubicBezTo>
                <a:lnTo>
                  <a:pt x="218" y="77"/>
                </a:lnTo>
                <a:close/>
                <a:moveTo>
                  <a:pt x="256" y="138"/>
                </a:moveTo>
                <a:cubicBezTo>
                  <a:pt x="242" y="138"/>
                  <a:pt x="235" y="128"/>
                  <a:pt x="235" y="109"/>
                </a:cubicBezTo>
                <a:cubicBezTo>
                  <a:pt x="235" y="98"/>
                  <a:pt x="237" y="91"/>
                  <a:pt x="240" y="85"/>
                </a:cubicBezTo>
                <a:cubicBezTo>
                  <a:pt x="244" y="80"/>
                  <a:pt x="250" y="77"/>
                  <a:pt x="257" y="77"/>
                </a:cubicBezTo>
                <a:cubicBezTo>
                  <a:pt x="270" y="77"/>
                  <a:pt x="277" y="87"/>
                  <a:pt x="277" y="107"/>
                </a:cubicBezTo>
                <a:cubicBezTo>
                  <a:pt x="277" y="117"/>
                  <a:pt x="275" y="125"/>
                  <a:pt x="272" y="130"/>
                </a:cubicBezTo>
                <a:cubicBezTo>
                  <a:pt x="268" y="135"/>
                  <a:pt x="263" y="138"/>
                  <a:pt x="256" y="138"/>
                </a:cubicBezTo>
                <a:close/>
                <a:moveTo>
                  <a:pt x="256" y="87"/>
                </a:moveTo>
                <a:cubicBezTo>
                  <a:pt x="251" y="87"/>
                  <a:pt x="248" y="94"/>
                  <a:pt x="248" y="108"/>
                </a:cubicBezTo>
                <a:cubicBezTo>
                  <a:pt x="248" y="121"/>
                  <a:pt x="251" y="128"/>
                  <a:pt x="256" y="128"/>
                </a:cubicBezTo>
                <a:cubicBezTo>
                  <a:pt x="261" y="128"/>
                  <a:pt x="264" y="121"/>
                  <a:pt x="264" y="108"/>
                </a:cubicBezTo>
                <a:cubicBezTo>
                  <a:pt x="264" y="94"/>
                  <a:pt x="262" y="87"/>
                  <a:pt x="256" y="87"/>
                </a:cubicBezTo>
                <a:close/>
                <a:moveTo>
                  <a:pt x="21" y="215"/>
                </a:moveTo>
                <a:cubicBezTo>
                  <a:pt x="7" y="215"/>
                  <a:pt x="0" y="205"/>
                  <a:pt x="0" y="185"/>
                </a:cubicBezTo>
                <a:cubicBezTo>
                  <a:pt x="0" y="175"/>
                  <a:pt x="2" y="167"/>
                  <a:pt x="6" y="162"/>
                </a:cubicBezTo>
                <a:cubicBezTo>
                  <a:pt x="9" y="157"/>
                  <a:pt x="15" y="154"/>
                  <a:pt x="22" y="154"/>
                </a:cubicBezTo>
                <a:cubicBezTo>
                  <a:pt x="36" y="154"/>
                  <a:pt x="43" y="164"/>
                  <a:pt x="43" y="184"/>
                </a:cubicBezTo>
                <a:cubicBezTo>
                  <a:pt x="43" y="194"/>
                  <a:pt x="41" y="201"/>
                  <a:pt x="37" y="207"/>
                </a:cubicBezTo>
                <a:cubicBezTo>
                  <a:pt x="33" y="212"/>
                  <a:pt x="28" y="215"/>
                  <a:pt x="21" y="215"/>
                </a:cubicBezTo>
                <a:close/>
                <a:moveTo>
                  <a:pt x="22" y="164"/>
                </a:moveTo>
                <a:cubicBezTo>
                  <a:pt x="16" y="164"/>
                  <a:pt x="13" y="171"/>
                  <a:pt x="13" y="185"/>
                </a:cubicBezTo>
                <a:cubicBezTo>
                  <a:pt x="13" y="198"/>
                  <a:pt x="16" y="205"/>
                  <a:pt x="21" y="205"/>
                </a:cubicBezTo>
                <a:cubicBezTo>
                  <a:pt x="27" y="205"/>
                  <a:pt x="29" y="198"/>
                  <a:pt x="29" y="184"/>
                </a:cubicBezTo>
                <a:cubicBezTo>
                  <a:pt x="29" y="171"/>
                  <a:pt x="27" y="164"/>
                  <a:pt x="22" y="164"/>
                </a:cubicBezTo>
                <a:close/>
                <a:moveTo>
                  <a:pt x="79" y="154"/>
                </a:moveTo>
                <a:cubicBezTo>
                  <a:pt x="79" y="214"/>
                  <a:pt x="79" y="214"/>
                  <a:pt x="79" y="214"/>
                </a:cubicBezTo>
                <a:cubicBezTo>
                  <a:pt x="66" y="214"/>
                  <a:pt x="66" y="214"/>
                  <a:pt x="66" y="214"/>
                </a:cubicBezTo>
                <a:cubicBezTo>
                  <a:pt x="66" y="168"/>
                  <a:pt x="66" y="168"/>
                  <a:pt x="66" y="168"/>
                </a:cubicBezTo>
                <a:cubicBezTo>
                  <a:pt x="66" y="169"/>
                  <a:pt x="65" y="170"/>
                  <a:pt x="64" y="170"/>
                </a:cubicBezTo>
                <a:cubicBezTo>
                  <a:pt x="63" y="171"/>
                  <a:pt x="62" y="171"/>
                  <a:pt x="61" y="172"/>
                </a:cubicBezTo>
                <a:cubicBezTo>
                  <a:pt x="60" y="172"/>
                  <a:pt x="59" y="172"/>
                  <a:pt x="57" y="173"/>
                </a:cubicBezTo>
                <a:cubicBezTo>
                  <a:pt x="56" y="173"/>
                  <a:pt x="55" y="173"/>
                  <a:pt x="54" y="173"/>
                </a:cubicBezTo>
                <a:cubicBezTo>
                  <a:pt x="54" y="163"/>
                  <a:pt x="54" y="163"/>
                  <a:pt x="54" y="163"/>
                </a:cubicBezTo>
                <a:cubicBezTo>
                  <a:pt x="57" y="162"/>
                  <a:pt x="61" y="160"/>
                  <a:pt x="64" y="159"/>
                </a:cubicBezTo>
                <a:cubicBezTo>
                  <a:pt x="66" y="157"/>
                  <a:pt x="69" y="156"/>
                  <a:pt x="72" y="154"/>
                </a:cubicBezTo>
                <a:lnTo>
                  <a:pt x="79" y="154"/>
                </a:lnTo>
                <a:close/>
                <a:moveTo>
                  <a:pt x="117" y="215"/>
                </a:moveTo>
                <a:cubicBezTo>
                  <a:pt x="103" y="215"/>
                  <a:pt x="96" y="205"/>
                  <a:pt x="96" y="185"/>
                </a:cubicBezTo>
                <a:cubicBezTo>
                  <a:pt x="96" y="175"/>
                  <a:pt x="98" y="167"/>
                  <a:pt x="102" y="162"/>
                </a:cubicBezTo>
                <a:cubicBezTo>
                  <a:pt x="106" y="157"/>
                  <a:pt x="111" y="154"/>
                  <a:pt x="118" y="154"/>
                </a:cubicBezTo>
                <a:cubicBezTo>
                  <a:pt x="132" y="154"/>
                  <a:pt x="139" y="164"/>
                  <a:pt x="139" y="184"/>
                </a:cubicBezTo>
                <a:cubicBezTo>
                  <a:pt x="139" y="194"/>
                  <a:pt x="137" y="201"/>
                  <a:pt x="133" y="207"/>
                </a:cubicBezTo>
                <a:cubicBezTo>
                  <a:pt x="130" y="212"/>
                  <a:pt x="124" y="215"/>
                  <a:pt x="117" y="215"/>
                </a:cubicBezTo>
                <a:close/>
                <a:moveTo>
                  <a:pt x="118" y="164"/>
                </a:moveTo>
                <a:cubicBezTo>
                  <a:pt x="112" y="164"/>
                  <a:pt x="109" y="171"/>
                  <a:pt x="109" y="185"/>
                </a:cubicBezTo>
                <a:cubicBezTo>
                  <a:pt x="109" y="198"/>
                  <a:pt x="112" y="205"/>
                  <a:pt x="118" y="205"/>
                </a:cubicBezTo>
                <a:cubicBezTo>
                  <a:pt x="123" y="205"/>
                  <a:pt x="126" y="198"/>
                  <a:pt x="126" y="184"/>
                </a:cubicBezTo>
                <a:cubicBezTo>
                  <a:pt x="126" y="171"/>
                  <a:pt x="123" y="164"/>
                  <a:pt x="118" y="164"/>
                </a:cubicBezTo>
                <a:close/>
                <a:moveTo>
                  <a:pt x="176" y="154"/>
                </a:moveTo>
                <a:cubicBezTo>
                  <a:pt x="176" y="214"/>
                  <a:pt x="176" y="214"/>
                  <a:pt x="176" y="214"/>
                </a:cubicBezTo>
                <a:cubicBezTo>
                  <a:pt x="163" y="214"/>
                  <a:pt x="163" y="214"/>
                  <a:pt x="163" y="214"/>
                </a:cubicBezTo>
                <a:cubicBezTo>
                  <a:pt x="163" y="168"/>
                  <a:pt x="163" y="168"/>
                  <a:pt x="163" y="168"/>
                </a:cubicBezTo>
                <a:cubicBezTo>
                  <a:pt x="162" y="169"/>
                  <a:pt x="161" y="170"/>
                  <a:pt x="160" y="170"/>
                </a:cubicBezTo>
                <a:cubicBezTo>
                  <a:pt x="159" y="171"/>
                  <a:pt x="158" y="171"/>
                  <a:pt x="157" y="172"/>
                </a:cubicBezTo>
                <a:cubicBezTo>
                  <a:pt x="156" y="172"/>
                  <a:pt x="155" y="172"/>
                  <a:pt x="154" y="173"/>
                </a:cubicBezTo>
                <a:cubicBezTo>
                  <a:pt x="153" y="173"/>
                  <a:pt x="151" y="173"/>
                  <a:pt x="150" y="173"/>
                </a:cubicBezTo>
                <a:cubicBezTo>
                  <a:pt x="150" y="163"/>
                  <a:pt x="150" y="163"/>
                  <a:pt x="150" y="163"/>
                </a:cubicBezTo>
                <a:cubicBezTo>
                  <a:pt x="154" y="162"/>
                  <a:pt x="157" y="160"/>
                  <a:pt x="160" y="159"/>
                </a:cubicBezTo>
                <a:cubicBezTo>
                  <a:pt x="163" y="157"/>
                  <a:pt x="165" y="156"/>
                  <a:pt x="168" y="154"/>
                </a:cubicBezTo>
                <a:lnTo>
                  <a:pt x="176" y="154"/>
                </a:lnTo>
                <a:close/>
                <a:moveTo>
                  <a:pt x="214" y="215"/>
                </a:moveTo>
                <a:cubicBezTo>
                  <a:pt x="200" y="215"/>
                  <a:pt x="193" y="205"/>
                  <a:pt x="193" y="185"/>
                </a:cubicBezTo>
                <a:cubicBezTo>
                  <a:pt x="193" y="175"/>
                  <a:pt x="195" y="167"/>
                  <a:pt x="198" y="162"/>
                </a:cubicBezTo>
                <a:cubicBezTo>
                  <a:pt x="202" y="157"/>
                  <a:pt x="208" y="154"/>
                  <a:pt x="215" y="154"/>
                </a:cubicBezTo>
                <a:cubicBezTo>
                  <a:pt x="228" y="154"/>
                  <a:pt x="235" y="164"/>
                  <a:pt x="235" y="184"/>
                </a:cubicBezTo>
                <a:cubicBezTo>
                  <a:pt x="235" y="194"/>
                  <a:pt x="233" y="201"/>
                  <a:pt x="230" y="207"/>
                </a:cubicBezTo>
                <a:cubicBezTo>
                  <a:pt x="226" y="212"/>
                  <a:pt x="221" y="215"/>
                  <a:pt x="214" y="215"/>
                </a:cubicBezTo>
                <a:close/>
                <a:moveTo>
                  <a:pt x="214" y="164"/>
                </a:moveTo>
                <a:cubicBezTo>
                  <a:pt x="209" y="164"/>
                  <a:pt x="206" y="171"/>
                  <a:pt x="206" y="185"/>
                </a:cubicBezTo>
                <a:cubicBezTo>
                  <a:pt x="206" y="198"/>
                  <a:pt x="209" y="205"/>
                  <a:pt x="214" y="205"/>
                </a:cubicBezTo>
                <a:cubicBezTo>
                  <a:pt x="219" y="205"/>
                  <a:pt x="222" y="198"/>
                  <a:pt x="222" y="184"/>
                </a:cubicBezTo>
                <a:cubicBezTo>
                  <a:pt x="222" y="171"/>
                  <a:pt x="219" y="164"/>
                  <a:pt x="214" y="164"/>
                </a:cubicBezTo>
                <a:close/>
                <a:moveTo>
                  <a:pt x="272" y="154"/>
                </a:moveTo>
                <a:cubicBezTo>
                  <a:pt x="272" y="214"/>
                  <a:pt x="272" y="214"/>
                  <a:pt x="272" y="214"/>
                </a:cubicBezTo>
                <a:cubicBezTo>
                  <a:pt x="259" y="214"/>
                  <a:pt x="259" y="214"/>
                  <a:pt x="259" y="214"/>
                </a:cubicBezTo>
                <a:cubicBezTo>
                  <a:pt x="259" y="168"/>
                  <a:pt x="259" y="168"/>
                  <a:pt x="259" y="168"/>
                </a:cubicBezTo>
                <a:cubicBezTo>
                  <a:pt x="258" y="169"/>
                  <a:pt x="258" y="170"/>
                  <a:pt x="257" y="170"/>
                </a:cubicBezTo>
                <a:cubicBezTo>
                  <a:pt x="256" y="171"/>
                  <a:pt x="255" y="171"/>
                  <a:pt x="254" y="172"/>
                </a:cubicBezTo>
                <a:cubicBezTo>
                  <a:pt x="252" y="172"/>
                  <a:pt x="251" y="172"/>
                  <a:pt x="250" y="173"/>
                </a:cubicBezTo>
                <a:cubicBezTo>
                  <a:pt x="249" y="173"/>
                  <a:pt x="248" y="173"/>
                  <a:pt x="247" y="173"/>
                </a:cubicBezTo>
                <a:cubicBezTo>
                  <a:pt x="247" y="163"/>
                  <a:pt x="247" y="163"/>
                  <a:pt x="247" y="163"/>
                </a:cubicBezTo>
                <a:cubicBezTo>
                  <a:pt x="250" y="162"/>
                  <a:pt x="253" y="160"/>
                  <a:pt x="256" y="159"/>
                </a:cubicBezTo>
                <a:cubicBezTo>
                  <a:pt x="259" y="157"/>
                  <a:pt x="262" y="156"/>
                  <a:pt x="264" y="154"/>
                </a:cubicBezTo>
                <a:lnTo>
                  <a:pt x="272" y="154"/>
                </a:lnTo>
                <a:close/>
              </a:path>
            </a:pathLst>
          </a:custGeom>
          <a:solidFill>
            <a:schemeClr val="accent1"/>
          </a:solidFill>
          <a:ln>
            <a:noFill/>
          </a:ln>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27" name="Oval 26">
            <a:extLst>
              <a:ext uri="{FF2B5EF4-FFF2-40B4-BE49-F238E27FC236}">
                <a16:creationId xmlns:a16="http://schemas.microsoft.com/office/drawing/2014/main" id="{1D6BB41F-E5EE-4AD0-B4F0-CD8C58D84141}"/>
              </a:ext>
            </a:extLst>
          </p:cNvPr>
          <p:cNvSpPr/>
          <p:nvPr/>
        </p:nvSpPr>
        <p:spPr bwMode="auto">
          <a:xfrm>
            <a:off x="6413254" y="2281130"/>
            <a:ext cx="1414766" cy="141476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4" name="Oval 33">
            <a:extLst>
              <a:ext uri="{FF2B5EF4-FFF2-40B4-BE49-F238E27FC236}">
                <a16:creationId xmlns:a16="http://schemas.microsoft.com/office/drawing/2014/main" id="{556DB4B5-CDE6-49CC-8DF6-88D5D5F836CE}"/>
              </a:ext>
            </a:extLst>
          </p:cNvPr>
          <p:cNvSpPr/>
          <p:nvPr/>
        </p:nvSpPr>
        <p:spPr bwMode="auto">
          <a:xfrm>
            <a:off x="10073750" y="2298245"/>
            <a:ext cx="1414766" cy="141476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52" name="TextBox 51">
            <a:extLst>
              <a:ext uri="{FF2B5EF4-FFF2-40B4-BE49-F238E27FC236}">
                <a16:creationId xmlns:a16="http://schemas.microsoft.com/office/drawing/2014/main" id="{FC0248CD-4AFD-1444-A642-94C12DF7DA5F}"/>
              </a:ext>
            </a:extLst>
          </p:cNvPr>
          <p:cNvSpPr txBox="1"/>
          <p:nvPr/>
        </p:nvSpPr>
        <p:spPr>
          <a:xfrm>
            <a:off x="9877356" y="3054709"/>
            <a:ext cx="1814140" cy="18466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mj-lt"/>
                <a:ea typeface="+mn-ea"/>
                <a:cs typeface="+mn-cs"/>
              </a:rPr>
              <a:t>(ETL, Data cataloging)</a:t>
            </a:r>
          </a:p>
        </p:txBody>
      </p:sp>
      <p:sp>
        <p:nvSpPr>
          <p:cNvPr id="35" name="Oval 34">
            <a:extLst>
              <a:ext uri="{FF2B5EF4-FFF2-40B4-BE49-F238E27FC236}">
                <a16:creationId xmlns:a16="http://schemas.microsoft.com/office/drawing/2014/main" id="{6471FC07-24AD-4F38-9F7E-C094D55D7486}"/>
              </a:ext>
            </a:extLst>
          </p:cNvPr>
          <p:cNvSpPr/>
          <p:nvPr/>
        </p:nvSpPr>
        <p:spPr bwMode="auto">
          <a:xfrm>
            <a:off x="8210165" y="5146303"/>
            <a:ext cx="1414766" cy="141476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53" name="TextBox 52">
            <a:extLst>
              <a:ext uri="{FF2B5EF4-FFF2-40B4-BE49-F238E27FC236}">
                <a16:creationId xmlns:a16="http://schemas.microsoft.com/office/drawing/2014/main" id="{F2AEF912-9C5E-D44A-AB56-774DCE668F49}"/>
              </a:ext>
            </a:extLst>
          </p:cNvPr>
          <p:cNvSpPr txBox="1"/>
          <p:nvPr/>
        </p:nvSpPr>
        <p:spPr>
          <a:xfrm>
            <a:off x="7810162" y="5961158"/>
            <a:ext cx="2270131" cy="18466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mj-lt"/>
              </a:rPr>
              <a:t>Enterprise data cataloging</a:t>
            </a:r>
          </a:p>
        </p:txBody>
      </p:sp>
      <p:sp>
        <p:nvSpPr>
          <p:cNvPr id="63" name="Oval 62">
            <a:extLst>
              <a:ext uri="{FF2B5EF4-FFF2-40B4-BE49-F238E27FC236}">
                <a16:creationId xmlns:a16="http://schemas.microsoft.com/office/drawing/2014/main" id="{6E02A066-C590-41ED-BBEB-295F8A76F359}"/>
              </a:ext>
            </a:extLst>
          </p:cNvPr>
          <p:cNvSpPr/>
          <p:nvPr/>
        </p:nvSpPr>
        <p:spPr bwMode="auto">
          <a:xfrm>
            <a:off x="6592710" y="4482493"/>
            <a:ext cx="864083" cy="1082523"/>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64" name="Oval 63">
            <a:extLst>
              <a:ext uri="{FF2B5EF4-FFF2-40B4-BE49-F238E27FC236}">
                <a16:creationId xmlns:a16="http://schemas.microsoft.com/office/drawing/2014/main" id="{A36B9B1D-00E7-4A3F-AD3B-2B1178FF958F}"/>
              </a:ext>
            </a:extLst>
          </p:cNvPr>
          <p:cNvSpPr/>
          <p:nvPr/>
        </p:nvSpPr>
        <p:spPr bwMode="auto">
          <a:xfrm>
            <a:off x="10409113" y="4299178"/>
            <a:ext cx="576250" cy="86295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42" name="Picture 41" descr="A picture containing drawing, light&#10;&#10;Description automatically generated">
            <a:extLst>
              <a:ext uri="{FF2B5EF4-FFF2-40B4-BE49-F238E27FC236}">
                <a16:creationId xmlns:a16="http://schemas.microsoft.com/office/drawing/2014/main" id="{DF11BB6C-AFD8-4F08-8F2C-9380687A3B84}"/>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5956292" y="2597051"/>
            <a:ext cx="1904452" cy="700838"/>
          </a:xfrm>
          <a:prstGeom prst="rect">
            <a:avLst/>
          </a:prstGeom>
        </p:spPr>
      </p:pic>
      <p:pic>
        <p:nvPicPr>
          <p:cNvPr id="44" name="Graphic 43">
            <a:extLst>
              <a:ext uri="{FF2B5EF4-FFF2-40B4-BE49-F238E27FC236}">
                <a16:creationId xmlns:a16="http://schemas.microsoft.com/office/drawing/2014/main" id="{C724FA5B-378F-458C-B053-9EA97B05316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16094" y="1742166"/>
            <a:ext cx="1556951" cy="429832"/>
          </a:xfrm>
          <a:prstGeom prst="rect">
            <a:avLst/>
          </a:prstGeom>
        </p:spPr>
      </p:pic>
      <p:pic>
        <p:nvPicPr>
          <p:cNvPr id="48" name="Picture 47" descr="A picture containing drawing&#10;&#10;Description automatically generated">
            <a:extLst>
              <a:ext uri="{FF2B5EF4-FFF2-40B4-BE49-F238E27FC236}">
                <a16:creationId xmlns:a16="http://schemas.microsoft.com/office/drawing/2014/main" id="{7F07CDE6-16D2-46F4-9C07-B74D39C0359A}"/>
              </a:ext>
            </a:extLst>
          </p:cNvPr>
          <p:cNvPicPr>
            <a:picLocks noChangeAspect="1"/>
          </p:cNvPicPr>
          <p:nvPr/>
        </p:nvPicPr>
        <p:blipFill>
          <a:blip r:embed="rId7">
            <a:duotone>
              <a:prstClr val="black"/>
              <a:schemeClr val="tx2">
                <a:tint val="45000"/>
                <a:satMod val="400000"/>
              </a:schemeClr>
            </a:duotone>
            <a:extLst>
              <a:ext uri="{BEBA8EAE-BF5A-486C-A8C5-ECC9F3942E4B}">
                <a14:imgProps xmlns:a14="http://schemas.microsoft.com/office/drawing/2010/main">
                  <a14:imgLayer r:embed="rId8">
                    <a14:imgEffect>
                      <a14:brightnessContrast bright="-40000" contrast="-40000"/>
                    </a14:imgEffect>
                  </a14:imgLayer>
                </a14:imgProps>
              </a:ext>
            </a:extLst>
          </a:blip>
          <a:stretch>
            <a:fillRect/>
          </a:stretch>
        </p:blipFill>
        <p:spPr>
          <a:xfrm>
            <a:off x="9673045" y="2564378"/>
            <a:ext cx="1904453" cy="457801"/>
          </a:xfrm>
          <a:prstGeom prst="rect">
            <a:avLst/>
          </a:prstGeom>
          <a:solidFill>
            <a:schemeClr val="bg1"/>
          </a:solidFill>
        </p:spPr>
      </p:pic>
      <p:pic>
        <p:nvPicPr>
          <p:cNvPr id="49" name="Picture 48" descr="A picture containing drawing&#10;&#10;Description automatically generated">
            <a:extLst>
              <a:ext uri="{FF2B5EF4-FFF2-40B4-BE49-F238E27FC236}">
                <a16:creationId xmlns:a16="http://schemas.microsoft.com/office/drawing/2014/main" id="{79A4F3DB-4DAE-4D8C-852B-BE41608984FA}"/>
              </a:ext>
            </a:extLst>
          </p:cNvPr>
          <p:cNvPicPr>
            <a:picLocks noChangeAspect="1"/>
          </p:cNvPicPr>
          <p:nvPr/>
        </p:nvPicPr>
        <p:blipFill>
          <a:blip r:embed="rId9">
            <a:duotone>
              <a:prstClr val="black"/>
              <a:schemeClr val="tx2">
                <a:tint val="45000"/>
                <a:satMod val="400000"/>
              </a:schemeClr>
            </a:duotone>
            <a:extLst>
              <a:ext uri="{BEBA8EAE-BF5A-486C-A8C5-ECC9F3942E4B}">
                <a14:imgProps xmlns:a14="http://schemas.microsoft.com/office/drawing/2010/main">
                  <a14:imgLayer r:embed="rId10">
                    <a14:imgEffect>
                      <a14:brightnessContrast bright="-40000" contrast="-40000"/>
                    </a14:imgEffect>
                  </a14:imgLayer>
                </a14:imgProps>
              </a:ext>
            </a:extLst>
          </a:blip>
          <a:stretch>
            <a:fillRect/>
          </a:stretch>
        </p:blipFill>
        <p:spPr>
          <a:xfrm>
            <a:off x="9877356" y="4530052"/>
            <a:ext cx="1904452" cy="337002"/>
          </a:xfrm>
          <a:prstGeom prst="rect">
            <a:avLst/>
          </a:prstGeom>
        </p:spPr>
      </p:pic>
      <p:pic>
        <p:nvPicPr>
          <p:cNvPr id="50" name="Picture 49" descr="A picture containing drawing&#10;&#10;Description automatically generated">
            <a:extLst>
              <a:ext uri="{FF2B5EF4-FFF2-40B4-BE49-F238E27FC236}">
                <a16:creationId xmlns:a16="http://schemas.microsoft.com/office/drawing/2014/main" id="{8740A847-5039-4361-B59B-D800C1ED48F2}"/>
              </a:ext>
            </a:extLst>
          </p:cNvPr>
          <p:cNvPicPr>
            <a:picLocks noChangeAspect="1"/>
          </p:cNvPicPr>
          <p:nvPr/>
        </p:nvPicPr>
        <p:blipFill>
          <a:blip r:embed="rId11">
            <a:duotone>
              <a:prstClr val="black"/>
              <a:schemeClr val="tx2">
                <a:tint val="45000"/>
                <a:satMod val="400000"/>
              </a:schemeClr>
            </a:duotone>
            <a:extLst>
              <a:ext uri="{BEBA8EAE-BF5A-486C-A8C5-ECC9F3942E4B}">
                <a14:imgProps xmlns:a14="http://schemas.microsoft.com/office/drawing/2010/main">
                  <a14:imgLayer r:embed="rId12">
                    <a14:imgEffect>
                      <a14:brightnessContrast bright="-40000" contrast="-40000"/>
                    </a14:imgEffect>
                  </a14:imgLayer>
                </a14:imgProps>
              </a:ext>
            </a:extLst>
          </a:blip>
          <a:stretch>
            <a:fillRect/>
          </a:stretch>
        </p:blipFill>
        <p:spPr>
          <a:xfrm>
            <a:off x="7900531" y="5469890"/>
            <a:ext cx="2029101" cy="697503"/>
          </a:xfrm>
          <a:prstGeom prst="rect">
            <a:avLst/>
          </a:prstGeom>
        </p:spPr>
      </p:pic>
      <p:pic>
        <p:nvPicPr>
          <p:cNvPr id="54" name="Picture 53" descr="A picture containing drawing&#10;&#10;Description automatically generated">
            <a:extLst>
              <a:ext uri="{FF2B5EF4-FFF2-40B4-BE49-F238E27FC236}">
                <a16:creationId xmlns:a16="http://schemas.microsoft.com/office/drawing/2014/main" id="{B2A3FD9F-27D8-430D-8AB9-441723EDCB8A}"/>
              </a:ext>
            </a:extLst>
          </p:cNvPr>
          <p:cNvPicPr>
            <a:picLocks noChangeAspect="1"/>
          </p:cNvPicPr>
          <p:nvPr/>
        </p:nvPicPr>
        <p:blipFill>
          <a:blip r:embed="rId13">
            <a:duotone>
              <a:prstClr val="black"/>
              <a:schemeClr val="tx2">
                <a:tint val="45000"/>
                <a:satMod val="400000"/>
              </a:schemeClr>
            </a:duotone>
            <a:extLst>
              <a:ext uri="{BEBA8EAE-BF5A-486C-A8C5-ECC9F3942E4B}">
                <a14:imgProps xmlns:a14="http://schemas.microsoft.com/office/drawing/2010/main">
                  <a14:imgLayer r:embed="rId14">
                    <a14:imgEffect>
                      <a14:brightnessContrast bright="-40000" contrast="-40000"/>
                    </a14:imgEffect>
                  </a14:imgLayer>
                </a14:imgProps>
              </a:ext>
            </a:extLst>
          </a:blip>
          <a:stretch>
            <a:fillRect/>
          </a:stretch>
        </p:blipFill>
        <p:spPr>
          <a:xfrm>
            <a:off x="6430361" y="4564678"/>
            <a:ext cx="1647139" cy="511913"/>
          </a:xfrm>
          <a:prstGeom prst="rect">
            <a:avLst/>
          </a:prstGeom>
        </p:spPr>
      </p:pic>
      <p:pic>
        <p:nvPicPr>
          <p:cNvPr id="2050" name="Picture 2" descr="Microsoft unveils its new logo, the first major change in 25 years - The  Verge">
            <a:extLst>
              <a:ext uri="{FF2B5EF4-FFF2-40B4-BE49-F238E27FC236}">
                <a16:creationId xmlns:a16="http://schemas.microsoft.com/office/drawing/2014/main" id="{3AEB0AE2-AF4F-4549-9FAF-C02F42A63EE6}"/>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8717" t="29041" r="6853" b="28979"/>
          <a:stretch/>
        </p:blipFill>
        <p:spPr bwMode="auto">
          <a:xfrm>
            <a:off x="2007950" y="2779968"/>
            <a:ext cx="2091287" cy="691961"/>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4">
            <a:extLst>
              <a:ext uri="{FF2B5EF4-FFF2-40B4-BE49-F238E27FC236}">
                <a16:creationId xmlns:a16="http://schemas.microsoft.com/office/drawing/2014/main" id="{D9F1CCEE-B74B-48AA-9AA1-86CF1D2F0EC5}"/>
              </a:ext>
            </a:extLst>
          </p:cNvPr>
          <p:cNvSpPr/>
          <p:nvPr/>
        </p:nvSpPr>
        <p:spPr>
          <a:xfrm>
            <a:off x="1509941" y="5003476"/>
            <a:ext cx="961865" cy="9364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grpSp>
        <p:nvGrpSpPr>
          <p:cNvPr id="24" name="Group 23">
            <a:extLst>
              <a:ext uri="{FF2B5EF4-FFF2-40B4-BE49-F238E27FC236}">
                <a16:creationId xmlns:a16="http://schemas.microsoft.com/office/drawing/2014/main" id="{56D16E5B-3658-5A4B-98BE-8123F0430EB6}"/>
              </a:ext>
            </a:extLst>
          </p:cNvPr>
          <p:cNvGrpSpPr/>
          <p:nvPr/>
        </p:nvGrpSpPr>
        <p:grpSpPr>
          <a:xfrm>
            <a:off x="1703925" y="4924880"/>
            <a:ext cx="652184" cy="640474"/>
            <a:chOff x="4404448" y="1570661"/>
            <a:chExt cx="652184" cy="640474"/>
          </a:xfrm>
        </p:grpSpPr>
        <p:sp>
          <p:nvSpPr>
            <p:cNvPr id="23" name="Rectangle 22">
              <a:extLst>
                <a:ext uri="{FF2B5EF4-FFF2-40B4-BE49-F238E27FC236}">
                  <a16:creationId xmlns:a16="http://schemas.microsoft.com/office/drawing/2014/main" id="{2E251FC9-EC5E-A847-8CF1-5A0C8F7C13EF}"/>
                </a:ext>
              </a:extLst>
            </p:cNvPr>
            <p:cNvSpPr/>
            <p:nvPr/>
          </p:nvSpPr>
          <p:spPr bwMode="auto">
            <a:xfrm>
              <a:off x="4404448" y="1570661"/>
              <a:ext cx="652184" cy="640474"/>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2" name="Freeform 21">
              <a:extLst>
                <a:ext uri="{FF2B5EF4-FFF2-40B4-BE49-F238E27FC236}">
                  <a16:creationId xmlns:a16="http://schemas.microsoft.com/office/drawing/2014/main" id="{A892B671-AF05-A948-A2C7-1134C6DE30DF}"/>
                </a:ext>
              </a:extLst>
            </p:cNvPr>
            <p:cNvSpPr/>
            <p:nvPr/>
          </p:nvSpPr>
          <p:spPr bwMode="auto">
            <a:xfrm>
              <a:off x="4444550" y="1610320"/>
              <a:ext cx="563920" cy="562084"/>
            </a:xfrm>
            <a:custGeom>
              <a:avLst/>
              <a:gdLst>
                <a:gd name="connsiteX0" fmla="*/ 3231086 w 4158080"/>
                <a:gd name="connsiteY0" fmla="*/ 3012228 h 4144545"/>
                <a:gd name="connsiteX1" fmla="*/ 3231086 w 4158080"/>
                <a:gd name="connsiteY1" fmla="*/ 3475725 h 4144545"/>
                <a:gd name="connsiteX2" fmla="*/ 3694583 w 4158080"/>
                <a:gd name="connsiteY2" fmla="*/ 3475725 h 4144545"/>
                <a:gd name="connsiteX3" fmla="*/ 3694583 w 4158080"/>
                <a:gd name="connsiteY3" fmla="*/ 3012228 h 4144545"/>
                <a:gd name="connsiteX4" fmla="*/ 2425129 w 4158080"/>
                <a:gd name="connsiteY4" fmla="*/ 3012228 h 4144545"/>
                <a:gd name="connsiteX5" fmla="*/ 2425129 w 4158080"/>
                <a:gd name="connsiteY5" fmla="*/ 3475725 h 4144545"/>
                <a:gd name="connsiteX6" fmla="*/ 2888626 w 4158080"/>
                <a:gd name="connsiteY6" fmla="*/ 3475725 h 4144545"/>
                <a:gd name="connsiteX7" fmla="*/ 2888626 w 4158080"/>
                <a:gd name="connsiteY7" fmla="*/ 3012228 h 4144545"/>
                <a:gd name="connsiteX8" fmla="*/ 1619172 w 4158080"/>
                <a:gd name="connsiteY8" fmla="*/ 3012228 h 4144545"/>
                <a:gd name="connsiteX9" fmla="*/ 1619172 w 4158080"/>
                <a:gd name="connsiteY9" fmla="*/ 3475725 h 4144545"/>
                <a:gd name="connsiteX10" fmla="*/ 2082669 w 4158080"/>
                <a:gd name="connsiteY10" fmla="*/ 3475725 h 4144545"/>
                <a:gd name="connsiteX11" fmla="*/ 2082669 w 4158080"/>
                <a:gd name="connsiteY11" fmla="*/ 3012228 h 4144545"/>
                <a:gd name="connsiteX12" fmla="*/ 1 w 4158080"/>
                <a:gd name="connsiteY12" fmla="*/ 300015 h 4144545"/>
                <a:gd name="connsiteX13" fmla="*/ 1 w 4158080"/>
                <a:gd name="connsiteY13" fmla="*/ 348372 h 4144545"/>
                <a:gd name="connsiteX14" fmla="*/ 1 w 4158080"/>
                <a:gd name="connsiteY14" fmla="*/ 377378 h 4144545"/>
                <a:gd name="connsiteX15" fmla="*/ 0 w 4158080"/>
                <a:gd name="connsiteY15" fmla="*/ 377381 h 4144545"/>
                <a:gd name="connsiteX16" fmla="*/ 1 w 4158080"/>
                <a:gd name="connsiteY16" fmla="*/ 300015 h 4144545"/>
                <a:gd name="connsiteX17" fmla="*/ 925155 w 4158080"/>
                <a:gd name="connsiteY17" fmla="*/ 136141 h 4144545"/>
                <a:gd name="connsiteX18" fmla="*/ 286574 w 4158080"/>
                <a:gd name="connsiteY18" fmla="*/ 323563 h 4144545"/>
                <a:gd name="connsiteX19" fmla="*/ 925155 w 4158080"/>
                <a:gd name="connsiteY19" fmla="*/ 510984 h 4144545"/>
                <a:gd name="connsiteX20" fmla="*/ 1563737 w 4158080"/>
                <a:gd name="connsiteY20" fmla="*/ 323563 h 4144545"/>
                <a:gd name="connsiteX21" fmla="*/ 925155 w 4158080"/>
                <a:gd name="connsiteY21" fmla="*/ 136141 h 4144545"/>
                <a:gd name="connsiteX22" fmla="*/ 925154 w 4158080"/>
                <a:gd name="connsiteY22" fmla="*/ 0 h 4144545"/>
                <a:gd name="connsiteX23" fmla="*/ 1845533 w 4158080"/>
                <a:gd name="connsiteY23" fmla="*/ 338796 h 4144545"/>
                <a:gd name="connsiteX24" fmla="*/ 1848895 w 4158080"/>
                <a:gd name="connsiteY24" fmla="*/ 365965 h 4144545"/>
                <a:gd name="connsiteX25" fmla="*/ 1850308 w 4158080"/>
                <a:gd name="connsiteY25" fmla="*/ 365965 h 4144545"/>
                <a:gd name="connsiteX26" fmla="*/ 1850308 w 4158080"/>
                <a:gd name="connsiteY26" fmla="*/ 377381 h 4144545"/>
                <a:gd name="connsiteX27" fmla="*/ 1850309 w 4158080"/>
                <a:gd name="connsiteY27" fmla="*/ 2420253 h 4144545"/>
                <a:gd name="connsiteX28" fmla="*/ 3004195 w 4158080"/>
                <a:gd name="connsiteY28" fmla="*/ 1412231 h 4144545"/>
                <a:gd name="connsiteX29" fmla="*/ 3004195 w 4158080"/>
                <a:gd name="connsiteY29" fmla="*/ 2420252 h 4144545"/>
                <a:gd name="connsiteX30" fmla="*/ 4158080 w 4158080"/>
                <a:gd name="connsiteY30" fmla="*/ 1412231 h 4144545"/>
                <a:gd name="connsiteX31" fmla="*/ 4158079 w 4158080"/>
                <a:gd name="connsiteY31" fmla="*/ 4144544 h 4144545"/>
                <a:gd name="connsiteX32" fmla="*/ 1 w 4158080"/>
                <a:gd name="connsiteY32" fmla="*/ 4144545 h 4144545"/>
                <a:gd name="connsiteX33" fmla="*/ 1 w 4158080"/>
                <a:gd name="connsiteY33" fmla="*/ 377385 h 4144545"/>
                <a:gd name="connsiteX34" fmla="*/ 1 w 4158080"/>
                <a:gd name="connsiteY34" fmla="*/ 377378 h 4144545"/>
                <a:gd name="connsiteX35" fmla="*/ 4778 w 4158080"/>
                <a:gd name="connsiteY35" fmla="*/ 338796 h 4144545"/>
                <a:gd name="connsiteX36" fmla="*/ 925154 w 4158080"/>
                <a:gd name="connsiteY36" fmla="*/ 0 h 414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158080" h="4144545">
                  <a:moveTo>
                    <a:pt x="3231086" y="3012228"/>
                  </a:moveTo>
                  <a:lnTo>
                    <a:pt x="3231086" y="3475725"/>
                  </a:lnTo>
                  <a:lnTo>
                    <a:pt x="3694583" y="3475725"/>
                  </a:lnTo>
                  <a:lnTo>
                    <a:pt x="3694583" y="3012228"/>
                  </a:lnTo>
                  <a:close/>
                  <a:moveTo>
                    <a:pt x="2425129" y="3012228"/>
                  </a:moveTo>
                  <a:lnTo>
                    <a:pt x="2425129" y="3475725"/>
                  </a:lnTo>
                  <a:lnTo>
                    <a:pt x="2888626" y="3475725"/>
                  </a:lnTo>
                  <a:lnTo>
                    <a:pt x="2888626" y="3012228"/>
                  </a:lnTo>
                  <a:close/>
                  <a:moveTo>
                    <a:pt x="1619172" y="3012228"/>
                  </a:moveTo>
                  <a:lnTo>
                    <a:pt x="1619172" y="3475725"/>
                  </a:lnTo>
                  <a:lnTo>
                    <a:pt x="2082669" y="3475725"/>
                  </a:lnTo>
                  <a:lnTo>
                    <a:pt x="2082669" y="3012228"/>
                  </a:lnTo>
                  <a:close/>
                  <a:moveTo>
                    <a:pt x="1" y="300015"/>
                  </a:moveTo>
                  <a:lnTo>
                    <a:pt x="1" y="348372"/>
                  </a:lnTo>
                  <a:lnTo>
                    <a:pt x="1" y="377378"/>
                  </a:lnTo>
                  <a:cubicBezTo>
                    <a:pt x="1" y="377379"/>
                    <a:pt x="0" y="377380"/>
                    <a:pt x="0" y="377381"/>
                  </a:cubicBezTo>
                  <a:cubicBezTo>
                    <a:pt x="0" y="377382"/>
                    <a:pt x="0" y="308611"/>
                    <a:pt x="1" y="300015"/>
                  </a:cubicBezTo>
                  <a:close/>
                  <a:moveTo>
                    <a:pt x="925155" y="136141"/>
                  </a:moveTo>
                  <a:cubicBezTo>
                    <a:pt x="572477" y="136141"/>
                    <a:pt x="286574" y="220052"/>
                    <a:pt x="286574" y="323563"/>
                  </a:cubicBezTo>
                  <a:cubicBezTo>
                    <a:pt x="286574" y="427073"/>
                    <a:pt x="572477" y="510984"/>
                    <a:pt x="925155" y="510984"/>
                  </a:cubicBezTo>
                  <a:cubicBezTo>
                    <a:pt x="1277834" y="510984"/>
                    <a:pt x="1563737" y="427073"/>
                    <a:pt x="1563737" y="323563"/>
                  </a:cubicBezTo>
                  <a:cubicBezTo>
                    <a:pt x="1563737" y="220052"/>
                    <a:pt x="1277834" y="136141"/>
                    <a:pt x="925155" y="136141"/>
                  </a:cubicBezTo>
                  <a:close/>
                  <a:moveTo>
                    <a:pt x="925154" y="0"/>
                  </a:moveTo>
                  <a:cubicBezTo>
                    <a:pt x="1404168" y="0"/>
                    <a:pt x="1798155" y="148500"/>
                    <a:pt x="1845533" y="338796"/>
                  </a:cubicBezTo>
                  <a:lnTo>
                    <a:pt x="1848895" y="365965"/>
                  </a:lnTo>
                  <a:lnTo>
                    <a:pt x="1850308" y="365965"/>
                  </a:lnTo>
                  <a:lnTo>
                    <a:pt x="1850308" y="377381"/>
                  </a:lnTo>
                  <a:cubicBezTo>
                    <a:pt x="1850308" y="719762"/>
                    <a:pt x="1850309" y="2051836"/>
                    <a:pt x="1850309" y="2420253"/>
                  </a:cubicBezTo>
                  <a:lnTo>
                    <a:pt x="3004195" y="1412231"/>
                  </a:lnTo>
                  <a:lnTo>
                    <a:pt x="3004195" y="2420252"/>
                  </a:lnTo>
                  <a:lnTo>
                    <a:pt x="4158080" y="1412231"/>
                  </a:lnTo>
                  <a:cubicBezTo>
                    <a:pt x="4158080" y="2323002"/>
                    <a:pt x="4158079" y="3233773"/>
                    <a:pt x="4158079" y="4144544"/>
                  </a:cubicBezTo>
                  <a:lnTo>
                    <a:pt x="1" y="4144545"/>
                  </a:lnTo>
                  <a:lnTo>
                    <a:pt x="1" y="377385"/>
                  </a:lnTo>
                  <a:lnTo>
                    <a:pt x="1" y="377378"/>
                  </a:lnTo>
                  <a:lnTo>
                    <a:pt x="4778" y="338796"/>
                  </a:lnTo>
                  <a:cubicBezTo>
                    <a:pt x="52154" y="148500"/>
                    <a:pt x="446140" y="0"/>
                    <a:pt x="925154"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Segoe UI Semibold"/>
                <a:ea typeface="Segoe UI" pitchFamily="34" charset="0"/>
                <a:cs typeface="Segoe UI" pitchFamily="34" charset="0"/>
              </a:endParaRPr>
            </a:p>
          </p:txBody>
        </p:sp>
      </p:grpSp>
      <p:sp>
        <p:nvSpPr>
          <p:cNvPr id="17" name="Rectangle 16">
            <a:extLst>
              <a:ext uri="{FF2B5EF4-FFF2-40B4-BE49-F238E27FC236}">
                <a16:creationId xmlns:a16="http://schemas.microsoft.com/office/drawing/2014/main" id="{B705F258-4CE8-204F-B278-4A75E9436193}"/>
              </a:ext>
            </a:extLst>
          </p:cNvPr>
          <p:cNvSpPr/>
          <p:nvPr/>
        </p:nvSpPr>
        <p:spPr>
          <a:xfrm>
            <a:off x="1400939" y="5470228"/>
            <a:ext cx="1188989" cy="615553"/>
          </a:xfrm>
          <a:prstGeom prst="rect">
            <a:avLst/>
          </a:prstGeom>
          <a:noFill/>
        </p:spPr>
        <p:txBody>
          <a:bodyPr wrap="square" tIns="91440" bIns="91440">
            <a:spAutoFit/>
          </a:bodyPr>
          <a:lstStyle/>
          <a:p>
            <a:pPr marL="7938" lvl="1" algn="ctr">
              <a:defRPr/>
            </a:pPr>
            <a:r>
              <a:rPr lang="en-GB" sz="1400" dirty="0">
                <a:latin typeface="+mj-lt"/>
              </a:rPr>
              <a:t>Azure Data Factory</a:t>
            </a:r>
          </a:p>
        </p:txBody>
      </p:sp>
      <p:pic>
        <p:nvPicPr>
          <p:cNvPr id="6" name="Picture 5">
            <a:extLst>
              <a:ext uri="{FF2B5EF4-FFF2-40B4-BE49-F238E27FC236}">
                <a16:creationId xmlns:a16="http://schemas.microsoft.com/office/drawing/2014/main" id="{37F89584-B870-44D3-BF5E-17AB2F87AAE8}"/>
              </a:ext>
            </a:extLst>
          </p:cNvPr>
          <p:cNvPicPr>
            <a:picLocks noChangeAspect="1"/>
          </p:cNvPicPr>
          <p:nvPr/>
        </p:nvPicPr>
        <p:blipFill>
          <a:blip r:embed="rId16"/>
          <a:stretch>
            <a:fillRect/>
          </a:stretch>
        </p:blipFill>
        <p:spPr>
          <a:xfrm>
            <a:off x="2195019" y="1451877"/>
            <a:ext cx="1789942" cy="1036282"/>
          </a:xfrm>
          <a:prstGeom prst="rect">
            <a:avLst/>
          </a:prstGeom>
        </p:spPr>
      </p:pic>
      <p:sp>
        <p:nvSpPr>
          <p:cNvPr id="57" name="Oval 56">
            <a:extLst>
              <a:ext uri="{FF2B5EF4-FFF2-40B4-BE49-F238E27FC236}">
                <a16:creationId xmlns:a16="http://schemas.microsoft.com/office/drawing/2014/main" id="{C1D2F1E1-F811-4B7A-986C-505DEBCCC29A}"/>
              </a:ext>
            </a:extLst>
          </p:cNvPr>
          <p:cNvSpPr/>
          <p:nvPr/>
        </p:nvSpPr>
        <p:spPr bwMode="auto">
          <a:xfrm>
            <a:off x="325103" y="3217436"/>
            <a:ext cx="1358318" cy="1358318"/>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tx1"/>
              </a:solidFill>
              <a:ea typeface="Segoe UI" pitchFamily="34" charset="0"/>
              <a:cs typeface="Segoe UI" pitchFamily="34" charset="0"/>
            </a:endParaRPr>
          </a:p>
        </p:txBody>
      </p:sp>
      <p:sp>
        <p:nvSpPr>
          <p:cNvPr id="58" name="Rectangle 57">
            <a:extLst>
              <a:ext uri="{FF2B5EF4-FFF2-40B4-BE49-F238E27FC236}">
                <a16:creationId xmlns:a16="http://schemas.microsoft.com/office/drawing/2014/main" id="{B3E603A5-D994-4419-AC0B-2DB237557933}"/>
              </a:ext>
            </a:extLst>
          </p:cNvPr>
          <p:cNvSpPr/>
          <p:nvPr/>
        </p:nvSpPr>
        <p:spPr>
          <a:xfrm>
            <a:off x="58243" y="3806139"/>
            <a:ext cx="1935893" cy="615553"/>
          </a:xfrm>
          <a:prstGeom prst="rect">
            <a:avLst/>
          </a:prstGeom>
          <a:solidFill>
            <a:schemeClr val="bg1"/>
          </a:solidFill>
        </p:spPr>
        <p:txBody>
          <a:bodyPr wrap="square" tIns="91440" bIns="91440">
            <a:spAutoFit/>
          </a:bodyPr>
          <a:lstStyle/>
          <a:p>
            <a:pPr marL="7938" lvl="1" algn="ctr">
              <a:defRPr/>
            </a:pPr>
            <a:r>
              <a:rPr lang="en-GB" sz="1400" dirty="0">
                <a:latin typeface="+mj-lt"/>
              </a:rPr>
              <a:t>Microsoft Common Data Model</a:t>
            </a:r>
          </a:p>
        </p:txBody>
      </p:sp>
      <p:sp>
        <p:nvSpPr>
          <p:cNvPr id="62" name="Rectangle 61">
            <a:extLst>
              <a:ext uri="{FF2B5EF4-FFF2-40B4-BE49-F238E27FC236}">
                <a16:creationId xmlns:a16="http://schemas.microsoft.com/office/drawing/2014/main" id="{69BC124D-61DB-4813-97A7-2EBD78CBA158}"/>
              </a:ext>
            </a:extLst>
          </p:cNvPr>
          <p:cNvSpPr/>
          <p:nvPr/>
        </p:nvSpPr>
        <p:spPr>
          <a:xfrm>
            <a:off x="3595344" y="5066464"/>
            <a:ext cx="1576154" cy="740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pic>
        <p:nvPicPr>
          <p:cNvPr id="2052" name="Picture 4" descr=" ">
            <a:extLst>
              <a:ext uri="{FF2B5EF4-FFF2-40B4-BE49-F238E27FC236}">
                <a16:creationId xmlns:a16="http://schemas.microsoft.com/office/drawing/2014/main" id="{2FA0CDDB-0A1F-423F-A940-50238764395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90600" y="5036018"/>
            <a:ext cx="1260803" cy="318639"/>
          </a:xfrm>
          <a:prstGeom prst="rect">
            <a:avLst/>
          </a:prstGeom>
          <a:noFill/>
          <a:extLst>
            <a:ext uri="{909E8E84-426E-40DD-AFC4-6F175D3DCCD1}">
              <a14:hiddenFill xmlns:a14="http://schemas.microsoft.com/office/drawing/2010/main">
                <a:solidFill>
                  <a:srgbClr val="FFFFFF"/>
                </a:solidFill>
              </a14:hiddenFill>
            </a:ext>
          </a:extLst>
        </p:spPr>
      </p:pic>
      <p:sp>
        <p:nvSpPr>
          <p:cNvPr id="60" name="Rectangle 59">
            <a:extLst>
              <a:ext uri="{FF2B5EF4-FFF2-40B4-BE49-F238E27FC236}">
                <a16:creationId xmlns:a16="http://schemas.microsoft.com/office/drawing/2014/main" id="{66261947-1FFD-4B33-9CA0-25EE11D706A2}"/>
              </a:ext>
            </a:extLst>
          </p:cNvPr>
          <p:cNvSpPr/>
          <p:nvPr/>
        </p:nvSpPr>
        <p:spPr>
          <a:xfrm>
            <a:off x="3681808" y="5280733"/>
            <a:ext cx="1188989" cy="615553"/>
          </a:xfrm>
          <a:prstGeom prst="rect">
            <a:avLst/>
          </a:prstGeom>
          <a:noFill/>
        </p:spPr>
        <p:txBody>
          <a:bodyPr wrap="square" tIns="91440" bIns="91440">
            <a:spAutoFit/>
          </a:bodyPr>
          <a:lstStyle/>
          <a:p>
            <a:pPr marL="7938" lvl="1" algn="ctr">
              <a:defRPr/>
            </a:pPr>
            <a:r>
              <a:rPr lang="en-GB" sz="1400" dirty="0">
                <a:latin typeface="+mj-lt"/>
              </a:rPr>
              <a:t>Master Data Services</a:t>
            </a:r>
          </a:p>
        </p:txBody>
      </p:sp>
    </p:spTree>
    <p:extLst>
      <p:ext uri="{BB962C8B-B14F-4D97-AF65-F5344CB8AC3E}">
        <p14:creationId xmlns:p14="http://schemas.microsoft.com/office/powerpoint/2010/main" val="28495300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3125F0DB-ED7F-4515-8964-877316530555}"/>
              </a:ext>
            </a:extLst>
          </p:cNvPr>
          <p:cNvSpPr/>
          <p:nvPr/>
        </p:nvSpPr>
        <p:spPr bwMode="auto">
          <a:xfrm>
            <a:off x="1172548" y="1572783"/>
            <a:ext cx="7804867" cy="3716818"/>
          </a:xfrm>
          <a:prstGeom prst="rect">
            <a:avLst/>
          </a:prstGeom>
          <a:solidFill>
            <a:srgbClr val="0078D4"/>
          </a:solidFill>
          <a:ln w="9525" cap="flat" cmpd="sng" algn="ctr">
            <a:noFill/>
            <a:prstDash val="solid"/>
            <a:headEnd type="none" w="med" len="med"/>
            <a:tailEnd type="none" w="med" len="med"/>
          </a:ln>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182828" tIns="45706" rIns="182828" bIns="146263" numCol="1" spcCol="0" rtlCol="0" fromWordArt="0" anchor="t" anchorCtr="0" forceAA="0" compatLnSpc="1">
            <a:prstTxWarp prst="textNoShape">
              <a:avLst/>
            </a:prstTxWarp>
            <a:noAutofit/>
          </a:bodyPr>
          <a:lstStyle/>
          <a:p>
            <a:pPr marL="0" marR="0" lvl="0" indent="0" algn="l" defTabSz="932114" rtl="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a:ln>
                <a:noFill/>
              </a:ln>
              <a:gradFill>
                <a:gsLst>
                  <a:gs pos="2917">
                    <a:srgbClr val="FFFFFF"/>
                  </a:gs>
                  <a:gs pos="30000">
                    <a:srgbClr val="FFFFFF"/>
                  </a:gs>
                </a:gsLst>
                <a:lin ang="5400000" scaled="0"/>
              </a:gradFill>
              <a:effectLst/>
              <a:uLnTx/>
              <a:uFillTx/>
              <a:latin typeface="Segoe UI Semibold"/>
              <a:ea typeface="+mj-ea"/>
              <a:cs typeface="+mj-cs"/>
            </a:endParaRPr>
          </a:p>
        </p:txBody>
      </p:sp>
      <p:sp>
        <p:nvSpPr>
          <p:cNvPr id="64" name="Rectangle 63">
            <a:extLst>
              <a:ext uri="{FF2B5EF4-FFF2-40B4-BE49-F238E27FC236}">
                <a16:creationId xmlns:a16="http://schemas.microsoft.com/office/drawing/2014/main" id="{6F59636B-36B6-4C8A-96CA-62B2CDBA16F5}"/>
              </a:ext>
            </a:extLst>
          </p:cNvPr>
          <p:cNvSpPr/>
          <p:nvPr/>
        </p:nvSpPr>
        <p:spPr>
          <a:xfrm>
            <a:off x="3138172" y="4168220"/>
            <a:ext cx="1105848" cy="264061"/>
          </a:xfrm>
          <a:prstGeom prst="rect">
            <a:avLst/>
          </a:prstGeom>
        </p:spPr>
        <p:txBody>
          <a:bodyPr wrap="square" lIns="0">
            <a:noAutofit/>
          </a:bodyPr>
          <a:lstStyle/>
          <a:p>
            <a:pPr marL="0" marR="0" lvl="0" indent="0" algn="ctr" defTabSz="931935"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mn-ea"/>
              <a:cs typeface="Segoe UI" pitchFamily="34" charset="0"/>
            </a:endParaRPr>
          </a:p>
        </p:txBody>
      </p:sp>
      <p:sp>
        <p:nvSpPr>
          <p:cNvPr id="66" name="Rectangle 65">
            <a:extLst>
              <a:ext uri="{FF2B5EF4-FFF2-40B4-BE49-F238E27FC236}">
                <a16:creationId xmlns:a16="http://schemas.microsoft.com/office/drawing/2014/main" id="{1F3F67F4-A221-46D3-8722-9EA2D94E6F12}"/>
              </a:ext>
            </a:extLst>
          </p:cNvPr>
          <p:cNvSpPr/>
          <p:nvPr/>
        </p:nvSpPr>
        <p:spPr bwMode="auto">
          <a:xfrm>
            <a:off x="1267679" y="3945897"/>
            <a:ext cx="7570041" cy="1219852"/>
          </a:xfrm>
          <a:prstGeom prst="rect">
            <a:avLst/>
          </a:prstGeom>
          <a:solidFill>
            <a:srgbClr val="FFFFFF"/>
          </a:solidFill>
          <a:ln w="10795" cap="flat" cmpd="sng" algn="ctr">
            <a:noFill/>
            <a:prstDash val="solid"/>
          </a:ln>
          <a:effectLst/>
        </p:spPr>
        <p:txBody>
          <a:bodyPr vert="horz" wrap="square" lIns="0" tIns="46623" rIns="0" bIns="46623" numCol="1" rtlCol="0" anchor="ctr" anchorCtr="0" compatLnSpc="1">
            <a:prstTxWarp prst="textNoShape">
              <a:avLst/>
            </a:prstTxWarp>
          </a:bodyP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Segoe UI Semibold"/>
              <a:ea typeface="+mn-ea"/>
              <a:cs typeface="+mn-cs"/>
            </a:endParaRPr>
          </a:p>
          <a:p>
            <a:pPr algn="ctr" defTabSz="932114" fontAlgn="base">
              <a:spcBef>
                <a:spcPct val="0"/>
              </a:spcBef>
              <a:spcAft>
                <a:spcPct val="0"/>
              </a:spcAft>
              <a:defRPr/>
            </a:pPr>
            <a:endParaRPr kumimoji="0" lang="en-US" sz="1400" b="0" i="0" u="none" strike="noStrike" kern="1200" cap="none" spc="0" normalizeH="0" baseline="0" noProof="0">
              <a:ln>
                <a:noFill/>
              </a:ln>
              <a:effectLst/>
              <a:uLnTx/>
              <a:uFillTx/>
              <a:latin typeface="Segoe UI Semibold"/>
              <a:ea typeface="+mn-ea"/>
              <a:cs typeface="Segoe UI" pitchFamily="34" charset="0"/>
            </a:endParaRPr>
          </a:p>
          <a:p>
            <a:pPr algn="ctr" defTabSz="932114" fontAlgn="base">
              <a:spcBef>
                <a:spcPct val="0"/>
              </a:spcBef>
              <a:spcAft>
                <a:spcPct val="0"/>
              </a:spcAft>
              <a:defRPr/>
            </a:pPr>
            <a:r>
              <a:rPr kumimoji="0" lang="en-US" sz="1400" b="0" i="0" u="none" strike="noStrike" kern="1200" cap="none" spc="0" normalizeH="0" baseline="0" noProof="0">
                <a:ln>
                  <a:noFill/>
                </a:ln>
                <a:effectLst/>
                <a:uLnTx/>
                <a:uFillTx/>
                <a:latin typeface="Segoe UI Semibold"/>
                <a:ea typeface="+mn-ea"/>
                <a:cs typeface="Segoe UI" pitchFamily="34" charset="0"/>
              </a:rPr>
              <a:t>“Data Map” = Data Assets | Lineage | Classifications</a:t>
            </a:r>
          </a:p>
          <a:p>
            <a:pPr algn="ctr" defTabSz="932114" fontAlgn="base">
              <a:spcBef>
                <a:spcPct val="0"/>
              </a:spcBef>
              <a:spcAft>
                <a:spcPct val="0"/>
              </a:spcAft>
              <a:defRPr/>
            </a:pPr>
            <a:r>
              <a:rPr kumimoji="0" lang="en-US" sz="1400" b="0" i="0" u="none" strike="noStrike" kern="1200" cap="none" spc="0" normalizeH="0" baseline="0" noProof="0">
                <a:ln>
                  <a:noFill/>
                </a:ln>
                <a:effectLst/>
                <a:uLnTx/>
                <a:uFillTx/>
                <a:latin typeface="Segoe UI Semibold"/>
                <a:ea typeface="+mn-ea"/>
                <a:cs typeface="Segoe UI" pitchFamily="34" charset="0"/>
              </a:rPr>
              <a:t> </a:t>
            </a:r>
          </a:p>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Segoe UI Semibold"/>
              <a:ea typeface="+mn-ea"/>
              <a:cs typeface="+mn-cs"/>
            </a:endParaRPr>
          </a:p>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Segoe UI Semibold"/>
              <a:ea typeface="+mn-ea"/>
              <a:cs typeface="+mn-cs"/>
            </a:endParaRPr>
          </a:p>
        </p:txBody>
      </p:sp>
      <p:sp>
        <p:nvSpPr>
          <p:cNvPr id="68" name="Rectangle 67">
            <a:extLst>
              <a:ext uri="{FF2B5EF4-FFF2-40B4-BE49-F238E27FC236}">
                <a16:creationId xmlns:a16="http://schemas.microsoft.com/office/drawing/2014/main" id="{7EF9E949-8D02-47B1-8FD8-FFF56E06C221}"/>
              </a:ext>
            </a:extLst>
          </p:cNvPr>
          <p:cNvSpPr/>
          <p:nvPr/>
        </p:nvSpPr>
        <p:spPr bwMode="auto">
          <a:xfrm>
            <a:off x="1450187" y="5591439"/>
            <a:ext cx="7883178" cy="492303"/>
          </a:xfrm>
          <a:prstGeom prst="rect">
            <a:avLst/>
          </a:prstGeom>
          <a:noFill/>
          <a:ln w="9525" cap="flat" cmpd="sng" algn="ctr">
            <a:noFill/>
            <a:prstDash val="solid"/>
            <a:headEnd type="none" w="med" len="med"/>
            <a:tailEnd type="none" w="med" len="med"/>
          </a:ln>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182828" tIns="146263" rIns="182828" bIns="146263" numCol="1" spcCol="0" rtlCol="0" fromWordArt="0" anchor="ctr" anchorCtr="0" forceAA="0" compatLnSpc="1">
            <a:prstTxWarp prst="textNoShape">
              <a:avLst/>
            </a:prstTxWarp>
            <a:noAutofit/>
          </a:bodyPr>
          <a:lstStyle/>
          <a:p>
            <a:pPr algn="ctr" defTabSz="932384">
              <a:spcAft>
                <a:spcPts val="400"/>
              </a:spcAft>
              <a:defRPr/>
            </a:pPr>
            <a:r>
              <a:rPr kumimoji="0" lang="en-US" sz="1600" b="0" i="0" u="none" strike="noStrike" kern="0" cap="none" spc="0" normalizeH="0" baseline="0" noProof="0">
                <a:ln>
                  <a:noFill/>
                </a:ln>
                <a:solidFill>
                  <a:srgbClr val="0078D4"/>
                </a:solidFill>
                <a:effectLst/>
                <a:uLnTx/>
                <a:uFillTx/>
                <a:latin typeface="Segoe UI Semibold"/>
                <a:ea typeface="+mj-ea"/>
                <a:cs typeface="Segoe UI"/>
              </a:rPr>
              <a:t>On-prem &amp; </a:t>
            </a:r>
            <a:r>
              <a:rPr lang="en-US" sz="1600" kern="0" err="1">
                <a:solidFill>
                  <a:srgbClr val="0078D4"/>
                </a:solidFill>
                <a:latin typeface="Segoe UI Semibold"/>
                <a:cs typeface="Segoe UI"/>
              </a:rPr>
              <a:t>Multicloud</a:t>
            </a:r>
            <a:r>
              <a:rPr lang="en-US" sz="1600" kern="0">
                <a:solidFill>
                  <a:srgbClr val="0078D4"/>
                </a:solidFill>
                <a:latin typeface="Segoe UI Semibold"/>
                <a:cs typeface="Segoe UI"/>
              </a:rPr>
              <a:t>                                            </a:t>
            </a:r>
            <a:r>
              <a:rPr kumimoji="0" lang="en-US" sz="1600" b="0" i="0" u="none" strike="noStrike" kern="0" cap="none" spc="0" normalizeH="0" baseline="0" noProof="0">
                <a:ln>
                  <a:noFill/>
                </a:ln>
                <a:solidFill>
                  <a:srgbClr val="0078D4"/>
                </a:solidFill>
                <a:effectLst/>
                <a:uLnTx/>
                <a:uFillTx/>
                <a:latin typeface="Segoe UI Semibold"/>
                <a:ea typeface="+mj-ea"/>
                <a:cs typeface="Segoe UI"/>
              </a:rPr>
              <a:t> Operational, </a:t>
            </a:r>
            <a:r>
              <a:rPr lang="en-US" sz="1600" kern="0">
                <a:solidFill>
                  <a:srgbClr val="0078D4"/>
                </a:solidFill>
                <a:latin typeface="Segoe UI Semibold"/>
                <a:cs typeface="Segoe UI"/>
              </a:rPr>
              <a:t>Analytical</a:t>
            </a:r>
            <a:r>
              <a:rPr kumimoji="0" lang="en-US" sz="1600" b="0" i="0" u="none" strike="noStrike" kern="0" cap="none" spc="0" normalizeH="0" baseline="0" noProof="0">
                <a:ln>
                  <a:noFill/>
                </a:ln>
                <a:solidFill>
                  <a:srgbClr val="0078D4"/>
                </a:solidFill>
                <a:effectLst/>
                <a:uLnTx/>
                <a:uFillTx/>
                <a:latin typeface="Segoe UI Semibold"/>
                <a:ea typeface="+mj-ea"/>
                <a:cs typeface="Segoe UI"/>
              </a:rPr>
              <a:t>, SaaS</a:t>
            </a:r>
          </a:p>
        </p:txBody>
      </p:sp>
      <p:sp>
        <p:nvSpPr>
          <p:cNvPr id="70" name="Rectangle 11">
            <a:extLst>
              <a:ext uri="{FF2B5EF4-FFF2-40B4-BE49-F238E27FC236}">
                <a16:creationId xmlns:a16="http://schemas.microsoft.com/office/drawing/2014/main" id="{7420834C-4F40-4E46-A228-85CC45409376}"/>
              </a:ext>
            </a:extLst>
          </p:cNvPr>
          <p:cNvSpPr/>
          <p:nvPr/>
        </p:nvSpPr>
        <p:spPr bwMode="auto">
          <a:xfrm>
            <a:off x="2735829" y="5504008"/>
            <a:ext cx="4809174" cy="154270"/>
          </a:xfrm>
          <a:custGeom>
            <a:avLst/>
            <a:gdLst>
              <a:gd name="connsiteX0" fmla="*/ 0 w 510540"/>
              <a:gd name="connsiteY0" fmla="*/ 0 h 4404360"/>
              <a:gd name="connsiteX1" fmla="*/ 510540 w 510540"/>
              <a:gd name="connsiteY1" fmla="*/ 0 h 4404360"/>
              <a:gd name="connsiteX2" fmla="*/ 510540 w 510540"/>
              <a:gd name="connsiteY2" fmla="*/ 4404360 h 4404360"/>
              <a:gd name="connsiteX3" fmla="*/ 0 w 510540"/>
              <a:gd name="connsiteY3" fmla="*/ 4404360 h 4404360"/>
              <a:gd name="connsiteX4" fmla="*/ 0 w 510540"/>
              <a:gd name="connsiteY4" fmla="*/ 0 h 4404360"/>
              <a:gd name="connsiteX0" fmla="*/ 0 w 510540"/>
              <a:gd name="connsiteY0" fmla="*/ 4404360 h 4495800"/>
              <a:gd name="connsiteX1" fmla="*/ 0 w 510540"/>
              <a:gd name="connsiteY1" fmla="*/ 0 h 4495800"/>
              <a:gd name="connsiteX2" fmla="*/ 510540 w 510540"/>
              <a:gd name="connsiteY2" fmla="*/ 0 h 4495800"/>
              <a:gd name="connsiteX3" fmla="*/ 510540 w 510540"/>
              <a:gd name="connsiteY3" fmla="*/ 4404360 h 4495800"/>
              <a:gd name="connsiteX4" fmla="*/ 91440 w 510540"/>
              <a:gd name="connsiteY4" fmla="*/ 4495800 h 4495800"/>
              <a:gd name="connsiteX0" fmla="*/ 0 w 510540"/>
              <a:gd name="connsiteY0" fmla="*/ 4404360 h 4404360"/>
              <a:gd name="connsiteX1" fmla="*/ 0 w 510540"/>
              <a:gd name="connsiteY1" fmla="*/ 0 h 4404360"/>
              <a:gd name="connsiteX2" fmla="*/ 510540 w 510540"/>
              <a:gd name="connsiteY2" fmla="*/ 0 h 4404360"/>
              <a:gd name="connsiteX3" fmla="*/ 510540 w 510540"/>
              <a:gd name="connsiteY3" fmla="*/ 4404360 h 4404360"/>
            </a:gdLst>
            <a:ahLst/>
            <a:cxnLst>
              <a:cxn ang="0">
                <a:pos x="connsiteX0" y="connsiteY0"/>
              </a:cxn>
              <a:cxn ang="0">
                <a:pos x="connsiteX1" y="connsiteY1"/>
              </a:cxn>
              <a:cxn ang="0">
                <a:pos x="connsiteX2" y="connsiteY2"/>
              </a:cxn>
              <a:cxn ang="0">
                <a:pos x="connsiteX3" y="connsiteY3"/>
              </a:cxn>
            </a:cxnLst>
            <a:rect l="l" t="t" r="r" b="b"/>
            <a:pathLst>
              <a:path w="510540" h="4404360">
                <a:moveTo>
                  <a:pt x="0" y="4404360"/>
                </a:moveTo>
                <a:lnTo>
                  <a:pt x="0" y="0"/>
                </a:lnTo>
                <a:lnTo>
                  <a:pt x="510540" y="0"/>
                </a:lnTo>
                <a:lnTo>
                  <a:pt x="510540" y="4404360"/>
                </a:lnTo>
              </a:path>
            </a:pathLst>
          </a:custGeom>
          <a:noFill/>
          <a:ln w="19050" cap="flat" cmpd="sng" algn="ctr">
            <a:solidFill>
              <a:srgbClr val="0078D4"/>
            </a:solidFill>
            <a:prstDash val="solid"/>
            <a:miter lim="800000"/>
          </a:ln>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marL="0" marR="0" lvl="0" indent="0" algn="l" defTabSz="932114"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mj-ea"/>
              <a:cs typeface="Segoe UI" pitchFamily="34" charset="0"/>
            </a:endParaRPr>
          </a:p>
        </p:txBody>
      </p:sp>
      <p:sp>
        <p:nvSpPr>
          <p:cNvPr id="80" name="Rectangle 79">
            <a:extLst>
              <a:ext uri="{FF2B5EF4-FFF2-40B4-BE49-F238E27FC236}">
                <a16:creationId xmlns:a16="http://schemas.microsoft.com/office/drawing/2014/main" id="{2975AE56-9E92-4CA7-B808-A727AA408EFA}"/>
              </a:ext>
            </a:extLst>
          </p:cNvPr>
          <p:cNvSpPr/>
          <p:nvPr/>
        </p:nvSpPr>
        <p:spPr bwMode="auto">
          <a:xfrm>
            <a:off x="1274995" y="2265397"/>
            <a:ext cx="7570041" cy="1590877"/>
          </a:xfrm>
          <a:prstGeom prst="rect">
            <a:avLst/>
          </a:prstGeom>
          <a:solidFill>
            <a:srgbClr val="FFFFFF"/>
          </a:solidFill>
          <a:ln w="10795" cap="flat" cmpd="sng" algn="ctr">
            <a:noFill/>
            <a:prstDash val="solid"/>
          </a:ln>
          <a:effectLst/>
        </p:spPr>
        <p:style>
          <a:lnRef idx="0">
            <a:scrgbClr r="0" g="0" b="0"/>
          </a:lnRef>
          <a:fillRef idx="0">
            <a:scrgbClr r="0" g="0" b="0"/>
          </a:fillRef>
          <a:effectRef idx="0">
            <a:scrgbClr r="0" g="0" b="0"/>
          </a:effectRef>
          <a:fontRef idx="major"/>
        </p:style>
        <p:txBody>
          <a:bodyPr vert="horz" wrap="square" lIns="0" tIns="91414" rIns="0" bIns="46623" numCol="1" rtlCol="0" anchor="t" anchorCtr="0" compatLnSpc="1">
            <a:prstTxWarp prst="textNoShape">
              <a:avLst/>
            </a:prstTxWarp>
          </a:bodyP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Segoe UI Semibold"/>
              <a:ea typeface="+mj-ea"/>
              <a:cs typeface="+mj-cs"/>
            </a:endParaRPr>
          </a:p>
        </p:txBody>
      </p:sp>
      <p:cxnSp>
        <p:nvCxnSpPr>
          <p:cNvPr id="82" name="Straight Connector 81">
            <a:extLst>
              <a:ext uri="{FF2B5EF4-FFF2-40B4-BE49-F238E27FC236}">
                <a16:creationId xmlns:a16="http://schemas.microsoft.com/office/drawing/2014/main" id="{E3C62654-7EAD-4F9B-AC6E-FFFEC0DFEE33}"/>
              </a:ext>
            </a:extLst>
          </p:cNvPr>
          <p:cNvCxnSpPr>
            <a:cxnSpLocks/>
          </p:cNvCxnSpPr>
          <p:nvPr/>
        </p:nvCxnSpPr>
        <p:spPr>
          <a:xfrm>
            <a:off x="5144917" y="5291487"/>
            <a:ext cx="0" cy="212520"/>
          </a:xfrm>
          <a:prstGeom prst="line">
            <a:avLst/>
          </a:prstGeom>
          <a:noFill/>
          <a:ln w="19050" cap="flat" cmpd="sng" algn="ctr">
            <a:solidFill>
              <a:srgbClr val="0078D4"/>
            </a:solidFill>
            <a:prstDash val="solid"/>
            <a:miter lim="800000"/>
          </a:ln>
          <a:effectLst/>
        </p:spPr>
      </p:cxnSp>
      <p:cxnSp>
        <p:nvCxnSpPr>
          <p:cNvPr id="92" name="Straight Arrow Connector 91">
            <a:extLst>
              <a:ext uri="{FF2B5EF4-FFF2-40B4-BE49-F238E27FC236}">
                <a16:creationId xmlns:a16="http://schemas.microsoft.com/office/drawing/2014/main" id="{B5E48632-4620-4C4D-8DA4-056B7056C12C}"/>
              </a:ext>
            </a:extLst>
          </p:cNvPr>
          <p:cNvCxnSpPr>
            <a:cxnSpLocks/>
          </p:cNvCxnSpPr>
          <p:nvPr/>
        </p:nvCxnSpPr>
        <p:spPr>
          <a:xfrm>
            <a:off x="8977415" y="4791271"/>
            <a:ext cx="529016" cy="0"/>
          </a:xfrm>
          <a:prstGeom prst="straightConnector1">
            <a:avLst/>
          </a:prstGeom>
          <a:noFill/>
          <a:ln w="19050" cap="flat" cmpd="sng" algn="ctr">
            <a:solidFill>
              <a:srgbClr val="0078D4"/>
            </a:solidFill>
            <a:prstDash val="solid"/>
            <a:miter lim="800000"/>
            <a:headEnd type="none"/>
            <a:tailEnd type="none"/>
          </a:ln>
          <a:effectLst/>
        </p:spPr>
      </p:cxnSp>
      <p:sp>
        <p:nvSpPr>
          <p:cNvPr id="94" name="TextBox 93">
            <a:extLst>
              <a:ext uri="{FF2B5EF4-FFF2-40B4-BE49-F238E27FC236}">
                <a16:creationId xmlns:a16="http://schemas.microsoft.com/office/drawing/2014/main" id="{B2264A5E-8268-45F6-900E-F1C28339B642}"/>
              </a:ext>
            </a:extLst>
          </p:cNvPr>
          <p:cNvSpPr txBox="1"/>
          <p:nvPr/>
        </p:nvSpPr>
        <p:spPr>
          <a:xfrm>
            <a:off x="9539059" y="4542756"/>
            <a:ext cx="1221706" cy="338234"/>
          </a:xfrm>
          <a:prstGeom prst="rect">
            <a:avLst/>
          </a:prstGeom>
          <a:noFill/>
        </p:spPr>
        <p:style>
          <a:lnRef idx="0">
            <a:scrgbClr r="0" g="0" b="0"/>
          </a:lnRef>
          <a:fillRef idx="0">
            <a:scrgbClr r="0" g="0" b="0"/>
          </a:fillRef>
          <a:effectRef idx="0">
            <a:scrgbClr r="0" g="0" b="0"/>
          </a:effectRef>
          <a:fontRef idx="major"/>
        </p:style>
        <p:txBody>
          <a:bodyPr wrap="square">
            <a:spAutoFit/>
          </a:bodyPr>
          <a:lstStyle/>
          <a:p>
            <a:pPr marL="0" marR="0" lvl="0" indent="0" algn="l" defTabSz="896386" rtl="0" eaLnBrk="1" fontAlgn="auto" latinLnBrk="0" hangingPunct="1">
              <a:lnSpc>
                <a:spcPct val="100000"/>
              </a:lnSpc>
              <a:spcBef>
                <a:spcPts val="0"/>
              </a:spcBef>
              <a:spcAft>
                <a:spcPts val="0"/>
              </a:spcAft>
              <a:buClrTx/>
              <a:buSzTx/>
              <a:buFontTx/>
              <a:buNone/>
              <a:tabLst/>
              <a:defRPr/>
            </a:pPr>
            <a:r>
              <a:rPr kumimoji="0" lang="en-US" sz="1598" b="0" i="0" u="none" strike="noStrike" kern="0" cap="none" spc="0" normalizeH="0" baseline="0" noProof="0">
                <a:ln>
                  <a:noFill/>
                </a:ln>
                <a:solidFill>
                  <a:srgbClr val="0078D4"/>
                </a:solidFill>
                <a:effectLst/>
                <a:uLnTx/>
                <a:uFillTx/>
                <a:latin typeface="Segoe UI Semibold"/>
                <a:ea typeface="+mj-ea"/>
                <a:cs typeface="Segoe UI" pitchFamily="34" charset="0"/>
              </a:rPr>
              <a:t>Open APIs</a:t>
            </a:r>
            <a:endParaRPr kumimoji="0" lang="en-US" sz="1598" b="0" i="0" u="none" strike="noStrike" kern="0" cap="none" spc="0" normalizeH="0" baseline="0" noProof="0">
              <a:ln>
                <a:noFill/>
              </a:ln>
              <a:solidFill>
                <a:srgbClr val="000000"/>
              </a:solidFill>
              <a:effectLst/>
              <a:uLnTx/>
              <a:uFillTx/>
              <a:latin typeface="Segoe UI Semibold"/>
              <a:ea typeface="+mj-ea"/>
              <a:cs typeface="+mj-cs"/>
            </a:endParaRPr>
          </a:p>
        </p:txBody>
      </p:sp>
      <p:sp>
        <p:nvSpPr>
          <p:cNvPr id="96" name="TextBox 95">
            <a:extLst>
              <a:ext uri="{FF2B5EF4-FFF2-40B4-BE49-F238E27FC236}">
                <a16:creationId xmlns:a16="http://schemas.microsoft.com/office/drawing/2014/main" id="{645D4A26-47CF-4FDA-8028-DB4DA21ED37B}"/>
              </a:ext>
            </a:extLst>
          </p:cNvPr>
          <p:cNvSpPr txBox="1"/>
          <p:nvPr/>
        </p:nvSpPr>
        <p:spPr>
          <a:xfrm>
            <a:off x="2886037" y="4832362"/>
            <a:ext cx="4517760" cy="215444"/>
          </a:xfrm>
          <a:prstGeom prst="rect">
            <a:avLst/>
          </a:prstGeom>
          <a:noFill/>
        </p:spPr>
        <p:txBody>
          <a:bodyPr wrap="square" lIns="0" tIns="0" rIns="0" bIns="0" rtlCol="0">
            <a:spAutoFit/>
          </a:bodyPr>
          <a:lstStyle/>
          <a:p>
            <a:pPr algn="ctr" defTabSz="931935" fontAlgn="base">
              <a:spcBef>
                <a:spcPct val="0"/>
              </a:spcBef>
              <a:spcAft>
                <a:spcPct val="0"/>
              </a:spcAft>
              <a:defRPr/>
            </a:pPr>
            <a:r>
              <a:rPr lang="en-US" sz="1400">
                <a:solidFill>
                  <a:srgbClr val="000000"/>
                </a:solidFill>
                <a:latin typeface="Segoe UI Semibold"/>
                <a:cs typeface="Segoe UI" pitchFamily="34" charset="0"/>
              </a:rPr>
              <a:t>Automated Scanning &amp; Classification</a:t>
            </a:r>
          </a:p>
        </p:txBody>
      </p:sp>
      <p:sp>
        <p:nvSpPr>
          <p:cNvPr id="2" name="TextBox 1">
            <a:extLst>
              <a:ext uri="{FF2B5EF4-FFF2-40B4-BE49-F238E27FC236}">
                <a16:creationId xmlns:a16="http://schemas.microsoft.com/office/drawing/2014/main" id="{43A8FB61-AAFC-4E67-97F5-465562CD71A1}"/>
              </a:ext>
            </a:extLst>
          </p:cNvPr>
          <p:cNvSpPr txBox="1"/>
          <p:nvPr/>
        </p:nvSpPr>
        <p:spPr>
          <a:xfrm>
            <a:off x="1274994" y="1681658"/>
            <a:ext cx="6854158" cy="369332"/>
          </a:xfrm>
          <a:prstGeom prst="rect">
            <a:avLst/>
          </a:prstGeom>
          <a:noFill/>
        </p:spPr>
        <p:txBody>
          <a:bodyPr wrap="square">
            <a:spAutoFit/>
          </a:bodyPr>
          <a:lstStyle/>
          <a:p>
            <a:pPr defTabSz="950846" fontAlgn="base">
              <a:spcBef>
                <a:spcPct val="0"/>
              </a:spcBef>
              <a:spcAft>
                <a:spcPct val="0"/>
              </a:spcAft>
              <a:defRPr/>
            </a:pPr>
            <a:r>
              <a:rPr lang="en-US" b="1">
                <a:solidFill>
                  <a:schemeClr val="bg1"/>
                </a:solidFill>
                <a:latin typeface="Segoe UI Semibold" panose="020B0502040204020203" pitchFamily="34" charset="0"/>
                <a:ea typeface="Segoe UI" pitchFamily="34" charset="0"/>
                <a:cs typeface="Segoe UI Semibold" panose="020B0502040204020203" pitchFamily="34" charset="0"/>
              </a:rPr>
              <a:t>Azure Purview</a:t>
            </a:r>
            <a:endParaRPr lang="en-US" sz="1800" b="1">
              <a:solidFill>
                <a:schemeClr val="bg1"/>
              </a:solidFill>
              <a:latin typeface="Segoe UI Semibold" panose="020B0502040204020203" pitchFamily="34" charset="0"/>
              <a:ea typeface="Segoe UI" pitchFamily="34" charset="0"/>
              <a:cs typeface="Segoe UI Semibold" panose="020B0502040204020203" pitchFamily="34" charset="0"/>
            </a:endParaRPr>
          </a:p>
        </p:txBody>
      </p:sp>
      <p:sp>
        <p:nvSpPr>
          <p:cNvPr id="3" name="TextBox 2">
            <a:extLst>
              <a:ext uri="{FF2B5EF4-FFF2-40B4-BE49-F238E27FC236}">
                <a16:creationId xmlns:a16="http://schemas.microsoft.com/office/drawing/2014/main" id="{04F419C4-A05A-4625-8BAA-3BE2BCCEBD58}"/>
              </a:ext>
            </a:extLst>
          </p:cNvPr>
          <p:cNvSpPr txBox="1"/>
          <p:nvPr/>
        </p:nvSpPr>
        <p:spPr>
          <a:xfrm>
            <a:off x="9597234" y="1724627"/>
            <a:ext cx="2602030" cy="2360070"/>
          </a:xfrm>
          <a:prstGeom prst="rect">
            <a:avLst/>
          </a:prstGeom>
          <a:noFill/>
        </p:spPr>
        <p:txBody>
          <a:bodyPr wrap="square" lIns="0" tIns="0" rIns="0" bIns="0" rtlCol="0" anchor="t">
            <a:spAutoFit/>
          </a:bodyPr>
          <a:lstStyle/>
          <a:p>
            <a:pPr defTabSz="932384">
              <a:lnSpc>
                <a:spcPct val="150000"/>
              </a:lnSpc>
              <a:spcAft>
                <a:spcPts val="1175"/>
              </a:spcAft>
              <a:defRPr/>
            </a:pPr>
            <a:r>
              <a:rPr lang="en-US" sz="1550" b="1">
                <a:solidFill>
                  <a:srgbClr val="0078D4"/>
                </a:solidFill>
                <a:latin typeface="Segoe UI Semibold"/>
                <a:cs typeface="Segoe UI"/>
              </a:rPr>
              <a:t>Power BI </a:t>
            </a:r>
            <a:endParaRPr lang="en-US" sz="1568" b="1">
              <a:solidFill>
                <a:srgbClr val="0078D4"/>
              </a:solidFill>
              <a:latin typeface="Segoe UI Semibold"/>
              <a:cs typeface="Segoe UI" pitchFamily="34" charset="0"/>
            </a:endParaRPr>
          </a:p>
          <a:p>
            <a:pPr defTabSz="932384">
              <a:lnSpc>
                <a:spcPct val="150000"/>
              </a:lnSpc>
              <a:spcAft>
                <a:spcPts val="1175"/>
              </a:spcAft>
              <a:defRPr/>
            </a:pPr>
            <a:r>
              <a:rPr lang="en-US" sz="1550" b="1">
                <a:solidFill>
                  <a:srgbClr val="0078D4"/>
                </a:solidFill>
                <a:latin typeface="Segoe UI Semibold"/>
                <a:cs typeface="Segoe UI"/>
              </a:rPr>
              <a:t>SQL Server on-prem</a:t>
            </a:r>
          </a:p>
          <a:p>
            <a:pPr defTabSz="932384">
              <a:lnSpc>
                <a:spcPct val="150000"/>
              </a:lnSpc>
              <a:spcAft>
                <a:spcPts val="1175"/>
              </a:spcAft>
              <a:defRPr/>
            </a:pPr>
            <a:r>
              <a:rPr lang="en-US" sz="1550" b="1">
                <a:solidFill>
                  <a:srgbClr val="0078D4"/>
                </a:solidFill>
                <a:latin typeface="Segoe UI Semibold"/>
                <a:cs typeface="Segoe UI"/>
              </a:rPr>
              <a:t>Azure Synapse</a:t>
            </a:r>
          </a:p>
          <a:p>
            <a:pPr defTabSz="932384">
              <a:lnSpc>
                <a:spcPct val="150000"/>
              </a:lnSpc>
              <a:spcAft>
                <a:spcPts val="1175"/>
              </a:spcAft>
              <a:defRPr/>
            </a:pPr>
            <a:r>
              <a:rPr lang="en-US" sz="1550" b="1">
                <a:solidFill>
                  <a:srgbClr val="0078D4"/>
                </a:solidFill>
                <a:latin typeface="Segoe UI Semibold"/>
                <a:cs typeface="Segoe UI"/>
              </a:rPr>
              <a:t>Azure Data Services</a:t>
            </a:r>
          </a:p>
          <a:p>
            <a:pPr defTabSz="932384">
              <a:lnSpc>
                <a:spcPct val="150000"/>
              </a:lnSpc>
              <a:spcAft>
                <a:spcPts val="1175"/>
              </a:spcAft>
              <a:defRPr/>
            </a:pPr>
            <a:r>
              <a:rPr lang="en-US" sz="1550" b="1">
                <a:solidFill>
                  <a:srgbClr val="0078D4"/>
                </a:solidFill>
                <a:latin typeface="Segoe UI Semibold"/>
                <a:cs typeface="Segoe UI"/>
              </a:rPr>
              <a:t>M365 Compliance Center</a:t>
            </a:r>
            <a:endParaRPr lang="en-US" sz="1550" b="1">
              <a:solidFill>
                <a:srgbClr val="0078D4"/>
              </a:solidFill>
              <a:latin typeface="Segoe UI Semibold"/>
              <a:cs typeface="Segoe UI" pitchFamily="34" charset="0"/>
            </a:endParaRPr>
          </a:p>
        </p:txBody>
      </p:sp>
      <p:sp>
        <p:nvSpPr>
          <p:cNvPr id="4" name="TextBox 3">
            <a:extLst>
              <a:ext uri="{FF2B5EF4-FFF2-40B4-BE49-F238E27FC236}">
                <a16:creationId xmlns:a16="http://schemas.microsoft.com/office/drawing/2014/main" id="{99B645AA-B53A-46CB-A012-2126A3043DB7}"/>
              </a:ext>
            </a:extLst>
          </p:cNvPr>
          <p:cNvSpPr txBox="1"/>
          <p:nvPr/>
        </p:nvSpPr>
        <p:spPr>
          <a:xfrm>
            <a:off x="9411251" y="4829284"/>
            <a:ext cx="1704961" cy="241381"/>
          </a:xfrm>
          <a:prstGeom prst="rect">
            <a:avLst/>
          </a:prstGeom>
          <a:noFill/>
        </p:spPr>
        <p:txBody>
          <a:bodyPr wrap="square" lIns="0" tIns="0" rIns="0" bIns="0" rtlCol="0">
            <a:spAutoFit/>
          </a:bodyPr>
          <a:lstStyle/>
          <a:p>
            <a:pPr defTabSz="932384">
              <a:spcAft>
                <a:spcPts val="1175"/>
              </a:spcAft>
              <a:defRPr/>
            </a:pPr>
            <a:r>
              <a:rPr lang="en-US" sz="1568" b="1">
                <a:solidFill>
                  <a:srgbClr val="0078D4"/>
                </a:solidFill>
                <a:latin typeface="Segoe UI Semibold"/>
                <a:cs typeface="Segoe UI" pitchFamily="34" charset="0"/>
              </a:rPr>
              <a:t>(Apache Atlas 2.0)</a:t>
            </a:r>
          </a:p>
        </p:txBody>
      </p:sp>
      <p:grpSp>
        <p:nvGrpSpPr>
          <p:cNvPr id="15" name="Group 14">
            <a:extLst>
              <a:ext uri="{FF2B5EF4-FFF2-40B4-BE49-F238E27FC236}">
                <a16:creationId xmlns:a16="http://schemas.microsoft.com/office/drawing/2014/main" id="{DE933D4F-79BD-41B9-9580-7A26D13182B1}"/>
              </a:ext>
            </a:extLst>
          </p:cNvPr>
          <p:cNvGrpSpPr/>
          <p:nvPr/>
        </p:nvGrpSpPr>
        <p:grpSpPr>
          <a:xfrm>
            <a:off x="1390951" y="2667074"/>
            <a:ext cx="7942414" cy="843197"/>
            <a:chOff x="1370357" y="3057818"/>
            <a:chExt cx="7942414" cy="843197"/>
          </a:xfrm>
        </p:grpSpPr>
        <p:sp>
          <p:nvSpPr>
            <p:cNvPr id="84" name="Rectangle 83">
              <a:extLst>
                <a:ext uri="{FF2B5EF4-FFF2-40B4-BE49-F238E27FC236}">
                  <a16:creationId xmlns:a16="http://schemas.microsoft.com/office/drawing/2014/main" id="{531B0105-C834-4F2D-9538-F4A3923B2E44}"/>
                </a:ext>
              </a:extLst>
            </p:cNvPr>
            <p:cNvSpPr/>
            <p:nvPr/>
          </p:nvSpPr>
          <p:spPr bwMode="auto">
            <a:xfrm>
              <a:off x="6415790" y="3057818"/>
              <a:ext cx="2201150" cy="746228"/>
            </a:xfrm>
            <a:prstGeom prst="rect">
              <a:avLst/>
            </a:prstGeom>
            <a:solidFill>
              <a:srgbClr val="FFFFFF">
                <a:lumMod val="85000"/>
              </a:srgbClr>
            </a:solidFill>
            <a:ln w="9525" cap="flat" cmpd="sng" algn="ctr">
              <a:noFill/>
              <a:prstDash val="solid"/>
              <a:headEnd type="none" w="med" len="med"/>
              <a:tailEnd type="none" w="med" len="med"/>
            </a:ln>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182828" tIns="146263" rIns="182828" bIns="146263" numCol="1" spcCol="0" rtlCol="0" fromWordArt="0" anchor="ctr" anchorCtr="0" forceAA="0" compatLnSpc="1">
              <a:prstTxWarp prst="textNoShape">
                <a:avLst/>
              </a:prstTxWarp>
              <a:noAutofit/>
            </a:bodyP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Segoe UI"/>
                <a:ea typeface="+mj-ea"/>
                <a:cs typeface="+mj-cs"/>
              </a:endParaRPr>
            </a:p>
          </p:txBody>
        </p:sp>
        <p:sp>
          <p:nvSpPr>
            <p:cNvPr id="86" name="Rectangle 85">
              <a:extLst>
                <a:ext uri="{FF2B5EF4-FFF2-40B4-BE49-F238E27FC236}">
                  <a16:creationId xmlns:a16="http://schemas.microsoft.com/office/drawing/2014/main" id="{71C33772-6E6C-4508-A176-D3311753345F}"/>
                </a:ext>
              </a:extLst>
            </p:cNvPr>
            <p:cNvSpPr/>
            <p:nvPr/>
          </p:nvSpPr>
          <p:spPr bwMode="auto">
            <a:xfrm>
              <a:off x="1450187" y="3060850"/>
              <a:ext cx="4737507" cy="840165"/>
            </a:xfrm>
            <a:prstGeom prst="rect">
              <a:avLst/>
            </a:prstGeom>
            <a:solidFill>
              <a:srgbClr val="FFFFFF">
                <a:lumMod val="85000"/>
              </a:srgbClr>
            </a:solidFill>
            <a:ln w="9525" cap="flat" cmpd="sng" algn="ctr">
              <a:noFill/>
              <a:prstDash val="solid"/>
              <a:headEnd type="none" w="med" len="med"/>
              <a:tailEnd type="none" w="med" len="med"/>
            </a:ln>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182828" tIns="146263" rIns="182828" bIns="146263" numCol="1" spcCol="0" rtlCol="0" fromWordArt="0" anchor="ctr" anchorCtr="0" forceAA="0" compatLnSpc="1">
              <a:prstTxWarp prst="textNoShape">
                <a:avLst/>
              </a:prstTxWarp>
              <a:noAutofit/>
            </a:bodyP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j-ea"/>
                <a:cs typeface="+mj-cs"/>
              </a:endParaRPr>
            </a:p>
          </p:txBody>
        </p:sp>
        <p:sp>
          <p:nvSpPr>
            <p:cNvPr id="88" name="TextBox 87">
              <a:extLst>
                <a:ext uri="{FF2B5EF4-FFF2-40B4-BE49-F238E27FC236}">
                  <a16:creationId xmlns:a16="http://schemas.microsoft.com/office/drawing/2014/main" id="{8122B21C-FC6A-49D5-8545-D77588F62790}"/>
                </a:ext>
              </a:extLst>
            </p:cNvPr>
            <p:cNvSpPr txBox="1"/>
            <p:nvPr/>
          </p:nvSpPr>
          <p:spPr>
            <a:xfrm>
              <a:off x="3021911" y="3094463"/>
              <a:ext cx="1594057" cy="307777"/>
            </a:xfrm>
            <a:prstGeom prst="rect">
              <a:avLst/>
            </a:prstGeom>
            <a:noFill/>
          </p:spPr>
          <p:txBody>
            <a:bodyPr wrap="square" lIns="0" tIns="0" rIns="0" bIns="0" rtlCol="0">
              <a:spAutoFit/>
            </a:bodyPr>
            <a:lstStyle/>
            <a:p>
              <a:pPr marL="0" marR="0" lvl="0" indent="0" algn="ctr" defTabSz="932114"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Segoe UI Semibold"/>
                  <a:ea typeface="+mn-ea"/>
                  <a:cs typeface="Segoe UI" pitchFamily="34" charset="0"/>
                </a:rPr>
                <a:t>Data Catalog</a:t>
              </a:r>
            </a:p>
          </p:txBody>
        </p:sp>
        <p:sp>
          <p:nvSpPr>
            <p:cNvPr id="90" name="TextBox 89">
              <a:extLst>
                <a:ext uri="{FF2B5EF4-FFF2-40B4-BE49-F238E27FC236}">
                  <a16:creationId xmlns:a16="http://schemas.microsoft.com/office/drawing/2014/main" id="{C0CD7E1C-BDD5-49C4-B00B-FF19D85065B6}"/>
                </a:ext>
              </a:extLst>
            </p:cNvPr>
            <p:cNvSpPr txBox="1"/>
            <p:nvPr/>
          </p:nvSpPr>
          <p:spPr>
            <a:xfrm>
              <a:off x="6619289" y="3090996"/>
              <a:ext cx="1850155" cy="307777"/>
            </a:xfrm>
            <a:prstGeom prst="rect">
              <a:avLst/>
            </a:prstGeom>
            <a:noFill/>
          </p:spPr>
          <p:txBody>
            <a:bodyPr wrap="square" lIns="0" tIns="0" rIns="0" bIns="0" rtlCol="0" anchor="t">
              <a:spAutoFit/>
            </a:bodyPr>
            <a:lstStyle/>
            <a:p>
              <a:pPr marL="0" marR="0" lvl="0" indent="0" algn="ctr" defTabSz="932114"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Segoe UI Semibold"/>
                  <a:ea typeface="+mn-ea"/>
                  <a:cs typeface="Segoe UI"/>
                </a:rPr>
                <a:t>Data </a:t>
              </a:r>
              <a:r>
                <a:rPr lang="en-US" sz="2000">
                  <a:solidFill>
                    <a:srgbClr val="000000"/>
                  </a:solidFill>
                  <a:latin typeface="Segoe UI Semibold"/>
                  <a:cs typeface="Segoe UI"/>
                </a:rPr>
                <a:t>Insights</a:t>
              </a:r>
              <a:endParaRPr kumimoji="0" lang="en-US" sz="2000" b="0" i="0" u="none" strike="noStrike" kern="1200" cap="none" spc="0" normalizeH="0" baseline="0" noProof="0">
                <a:ln>
                  <a:noFill/>
                </a:ln>
                <a:solidFill>
                  <a:srgbClr val="000000"/>
                </a:solidFill>
                <a:effectLst/>
                <a:uLnTx/>
                <a:uFillTx/>
                <a:latin typeface="Segoe UI Semibold"/>
                <a:ea typeface="+mn-ea"/>
                <a:cs typeface="Segoe UI" pitchFamily="34" charset="0"/>
              </a:endParaRPr>
            </a:p>
          </p:txBody>
        </p:sp>
        <p:cxnSp>
          <p:nvCxnSpPr>
            <p:cNvPr id="23" name="Straight Arrow Connector 22">
              <a:extLst>
                <a:ext uri="{FF2B5EF4-FFF2-40B4-BE49-F238E27FC236}">
                  <a16:creationId xmlns:a16="http://schemas.microsoft.com/office/drawing/2014/main" id="{7402925C-1E3E-4C3C-A239-B580C7F1DF66}"/>
                </a:ext>
              </a:extLst>
            </p:cNvPr>
            <p:cNvCxnSpPr>
              <a:cxnSpLocks/>
            </p:cNvCxnSpPr>
            <p:nvPr/>
          </p:nvCxnSpPr>
          <p:spPr>
            <a:xfrm>
              <a:off x="8975984" y="3101385"/>
              <a:ext cx="336787" cy="0"/>
            </a:xfrm>
            <a:prstGeom prst="straightConnector1">
              <a:avLst/>
            </a:prstGeom>
            <a:noFill/>
            <a:ln w="19050" cap="flat" cmpd="sng" algn="ctr">
              <a:solidFill>
                <a:srgbClr val="0078D4"/>
              </a:solidFill>
              <a:prstDash val="solid"/>
              <a:miter lim="800000"/>
              <a:headEnd type="none"/>
              <a:tailEnd type="none"/>
            </a:ln>
            <a:effectLst/>
          </p:spPr>
        </p:cxnSp>
        <p:sp>
          <p:nvSpPr>
            <p:cNvPr id="26" name="TextBox 25">
              <a:extLst>
                <a:ext uri="{FF2B5EF4-FFF2-40B4-BE49-F238E27FC236}">
                  <a16:creationId xmlns:a16="http://schemas.microsoft.com/office/drawing/2014/main" id="{DA3D626B-7B38-4B97-ADCF-2ADBE95E2540}"/>
                </a:ext>
              </a:extLst>
            </p:cNvPr>
            <p:cNvSpPr txBox="1"/>
            <p:nvPr/>
          </p:nvSpPr>
          <p:spPr>
            <a:xfrm>
              <a:off x="1370357" y="3514716"/>
              <a:ext cx="1030574" cy="276999"/>
            </a:xfrm>
            <a:prstGeom prst="rect">
              <a:avLst/>
            </a:prstGeom>
            <a:noFill/>
          </p:spPr>
          <p:txBody>
            <a:bodyPr wrap="square">
              <a:spAutoFit/>
            </a:bodyPr>
            <a:lstStyle/>
            <a:p>
              <a:pPr marL="0" marR="0" lvl="0" indent="0" algn="ctr" defTabSz="932114"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Segoe UI"/>
                  <a:ea typeface="+mj-ea"/>
                  <a:cs typeface="+mj-cs"/>
                </a:rPr>
                <a:t>Search</a:t>
              </a:r>
            </a:p>
          </p:txBody>
        </p:sp>
        <p:sp>
          <p:nvSpPr>
            <p:cNvPr id="30" name="TextBox 29">
              <a:extLst>
                <a:ext uri="{FF2B5EF4-FFF2-40B4-BE49-F238E27FC236}">
                  <a16:creationId xmlns:a16="http://schemas.microsoft.com/office/drawing/2014/main" id="{1667DD56-0A9F-4259-8AC1-064DDAE3B257}"/>
                </a:ext>
              </a:extLst>
            </p:cNvPr>
            <p:cNvSpPr txBox="1"/>
            <p:nvPr/>
          </p:nvSpPr>
          <p:spPr>
            <a:xfrm>
              <a:off x="5184859" y="3514716"/>
              <a:ext cx="874981" cy="276999"/>
            </a:xfrm>
            <a:prstGeom prst="rect">
              <a:avLst/>
            </a:prstGeom>
            <a:noFill/>
          </p:spPr>
          <p:txBody>
            <a:bodyPr wrap="square">
              <a:spAutoFit/>
            </a:bodyPr>
            <a:lstStyle/>
            <a:p>
              <a:pPr marL="0" marR="0" lvl="0" indent="0" algn="ctr" defTabSz="932114"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Segoe UI"/>
                  <a:ea typeface="+mj-ea"/>
                  <a:cs typeface="+mj-cs"/>
                </a:rPr>
                <a:t>Lineage</a:t>
              </a:r>
            </a:p>
          </p:txBody>
        </p:sp>
        <p:sp>
          <p:nvSpPr>
            <p:cNvPr id="34" name="TextBox 33">
              <a:extLst>
                <a:ext uri="{FF2B5EF4-FFF2-40B4-BE49-F238E27FC236}">
                  <a16:creationId xmlns:a16="http://schemas.microsoft.com/office/drawing/2014/main" id="{3C77F7B6-C1D1-40E7-8227-52F75374163E}"/>
                </a:ext>
              </a:extLst>
            </p:cNvPr>
            <p:cNvSpPr txBox="1"/>
            <p:nvPr/>
          </p:nvSpPr>
          <p:spPr>
            <a:xfrm>
              <a:off x="2384180" y="3514717"/>
              <a:ext cx="2690801" cy="276999"/>
            </a:xfrm>
            <a:prstGeom prst="rect">
              <a:avLst/>
            </a:prstGeom>
            <a:noFill/>
          </p:spPr>
          <p:txBody>
            <a:bodyPr wrap="square">
              <a:spAutoFit/>
            </a:bodyPr>
            <a:lstStyle/>
            <a:p>
              <a:pPr marL="0" marR="0" lvl="0" indent="0" algn="ctr" defTabSz="932114"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Segoe UI"/>
                  <a:ea typeface="+mj-ea"/>
                  <a:cs typeface="+mj-cs"/>
                </a:rPr>
                <a:t>Business Glossary</a:t>
              </a:r>
              <a:endParaRPr kumimoji="0" lang="en-US" sz="1800" b="0" i="0" u="none" strike="noStrike" kern="0" cap="none" spc="0" normalizeH="0" baseline="0" noProof="0">
                <a:ln>
                  <a:noFill/>
                </a:ln>
                <a:solidFill>
                  <a:srgbClr val="FFFFFF"/>
                </a:solidFill>
                <a:effectLst/>
                <a:uLnTx/>
                <a:uFillTx/>
                <a:latin typeface="Segoe UI"/>
                <a:ea typeface="+mj-ea"/>
                <a:cs typeface="+mj-cs"/>
              </a:endParaRPr>
            </a:p>
          </p:txBody>
        </p:sp>
        <p:sp>
          <p:nvSpPr>
            <p:cNvPr id="14" name="TextBox 13">
              <a:extLst>
                <a:ext uri="{FF2B5EF4-FFF2-40B4-BE49-F238E27FC236}">
                  <a16:creationId xmlns:a16="http://schemas.microsoft.com/office/drawing/2014/main" id="{7F9E7977-2708-4F25-B5B9-36FF516C34EA}"/>
                </a:ext>
              </a:extLst>
            </p:cNvPr>
            <p:cNvSpPr txBox="1"/>
            <p:nvPr/>
          </p:nvSpPr>
          <p:spPr>
            <a:xfrm>
              <a:off x="6924335" y="3527047"/>
              <a:ext cx="1315618" cy="276999"/>
            </a:xfrm>
            <a:prstGeom prst="rect">
              <a:avLst/>
            </a:prstGeom>
            <a:noFill/>
          </p:spPr>
          <p:txBody>
            <a:bodyPr wrap="square">
              <a:spAutoFit/>
            </a:bodyPr>
            <a:lstStyle/>
            <a:p>
              <a:pPr marL="0" marR="0" lvl="0" indent="0" algn="ctr" defTabSz="932114"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Segoe UI"/>
                  <a:ea typeface="+mj-ea"/>
                  <a:cs typeface="+mj-cs"/>
                </a:rPr>
                <a:t>Data use reports</a:t>
              </a:r>
            </a:p>
          </p:txBody>
        </p:sp>
      </p:grpSp>
      <p:sp>
        <p:nvSpPr>
          <p:cNvPr id="19" name="TextBox 18">
            <a:extLst>
              <a:ext uri="{FF2B5EF4-FFF2-40B4-BE49-F238E27FC236}">
                <a16:creationId xmlns:a16="http://schemas.microsoft.com/office/drawing/2014/main" id="{B3B7C9B3-21A7-4233-86ED-776FDD2E2E9F}"/>
              </a:ext>
            </a:extLst>
          </p:cNvPr>
          <p:cNvSpPr txBox="1"/>
          <p:nvPr/>
        </p:nvSpPr>
        <p:spPr>
          <a:xfrm>
            <a:off x="501364" y="367259"/>
            <a:ext cx="8212954" cy="553998"/>
          </a:xfrm>
          <a:prstGeom prst="rect">
            <a:avLst/>
          </a:prstGeom>
          <a:noFill/>
        </p:spPr>
        <p:txBody>
          <a:bodyPr wrap="none" lIns="0" tIns="0" rIns="0" bIns="0" rtlCol="0">
            <a:spAutoFit/>
          </a:bodyPr>
          <a:lstStyle/>
          <a:p>
            <a:pPr algn="l"/>
            <a:r>
              <a:rPr lang="en-US" sz="3600">
                <a:solidFill>
                  <a:schemeClr val="accent1"/>
                </a:solidFill>
              </a:rPr>
              <a:t>Azure Purview: Unified Data Governance</a:t>
            </a:r>
          </a:p>
        </p:txBody>
      </p:sp>
      <p:cxnSp>
        <p:nvCxnSpPr>
          <p:cNvPr id="6" name="Straight Arrow Connector 5">
            <a:extLst>
              <a:ext uri="{FF2B5EF4-FFF2-40B4-BE49-F238E27FC236}">
                <a16:creationId xmlns:a16="http://schemas.microsoft.com/office/drawing/2014/main" id="{DBF19A32-5291-437B-B306-00510710EC52}"/>
              </a:ext>
            </a:extLst>
          </p:cNvPr>
          <p:cNvCxnSpPr>
            <a:cxnSpLocks/>
          </p:cNvCxnSpPr>
          <p:nvPr/>
        </p:nvCxnSpPr>
        <p:spPr>
          <a:xfrm>
            <a:off x="8977867" y="2723301"/>
            <a:ext cx="336787" cy="0"/>
          </a:xfrm>
          <a:prstGeom prst="straightConnector1">
            <a:avLst/>
          </a:prstGeom>
          <a:noFill/>
          <a:ln w="19050" cap="flat" cmpd="sng" algn="ctr">
            <a:solidFill>
              <a:srgbClr val="0078D4"/>
            </a:solidFill>
            <a:prstDash val="solid"/>
            <a:miter lim="800000"/>
            <a:headEnd type="none"/>
            <a:tailEnd type="none"/>
          </a:ln>
          <a:effectLst/>
        </p:spPr>
      </p:cxnSp>
      <p:sp>
        <p:nvSpPr>
          <p:cNvPr id="7" name="Rectangle 11">
            <a:extLst>
              <a:ext uri="{FF2B5EF4-FFF2-40B4-BE49-F238E27FC236}">
                <a16:creationId xmlns:a16="http://schemas.microsoft.com/office/drawing/2014/main" id="{F7037C03-6F10-4B64-880E-4270D55F760A}"/>
              </a:ext>
            </a:extLst>
          </p:cNvPr>
          <p:cNvSpPr/>
          <p:nvPr/>
        </p:nvSpPr>
        <p:spPr bwMode="auto">
          <a:xfrm rot="16200000">
            <a:off x="8389553" y="2830254"/>
            <a:ext cx="2030174" cy="201112"/>
          </a:xfrm>
          <a:custGeom>
            <a:avLst/>
            <a:gdLst>
              <a:gd name="connsiteX0" fmla="*/ 0 w 510540"/>
              <a:gd name="connsiteY0" fmla="*/ 0 h 4404360"/>
              <a:gd name="connsiteX1" fmla="*/ 510540 w 510540"/>
              <a:gd name="connsiteY1" fmla="*/ 0 h 4404360"/>
              <a:gd name="connsiteX2" fmla="*/ 510540 w 510540"/>
              <a:gd name="connsiteY2" fmla="*/ 4404360 h 4404360"/>
              <a:gd name="connsiteX3" fmla="*/ 0 w 510540"/>
              <a:gd name="connsiteY3" fmla="*/ 4404360 h 4404360"/>
              <a:gd name="connsiteX4" fmla="*/ 0 w 510540"/>
              <a:gd name="connsiteY4" fmla="*/ 0 h 4404360"/>
              <a:gd name="connsiteX0" fmla="*/ 0 w 510540"/>
              <a:gd name="connsiteY0" fmla="*/ 4404360 h 4495800"/>
              <a:gd name="connsiteX1" fmla="*/ 0 w 510540"/>
              <a:gd name="connsiteY1" fmla="*/ 0 h 4495800"/>
              <a:gd name="connsiteX2" fmla="*/ 510540 w 510540"/>
              <a:gd name="connsiteY2" fmla="*/ 0 h 4495800"/>
              <a:gd name="connsiteX3" fmla="*/ 510540 w 510540"/>
              <a:gd name="connsiteY3" fmla="*/ 4404360 h 4495800"/>
              <a:gd name="connsiteX4" fmla="*/ 91440 w 510540"/>
              <a:gd name="connsiteY4" fmla="*/ 4495800 h 4495800"/>
              <a:gd name="connsiteX0" fmla="*/ 0 w 510540"/>
              <a:gd name="connsiteY0" fmla="*/ 4404360 h 4404360"/>
              <a:gd name="connsiteX1" fmla="*/ 0 w 510540"/>
              <a:gd name="connsiteY1" fmla="*/ 0 h 4404360"/>
              <a:gd name="connsiteX2" fmla="*/ 510540 w 510540"/>
              <a:gd name="connsiteY2" fmla="*/ 0 h 4404360"/>
              <a:gd name="connsiteX3" fmla="*/ 510540 w 510540"/>
              <a:gd name="connsiteY3" fmla="*/ 4404360 h 4404360"/>
            </a:gdLst>
            <a:ahLst/>
            <a:cxnLst>
              <a:cxn ang="0">
                <a:pos x="connsiteX0" y="connsiteY0"/>
              </a:cxn>
              <a:cxn ang="0">
                <a:pos x="connsiteX1" y="connsiteY1"/>
              </a:cxn>
              <a:cxn ang="0">
                <a:pos x="connsiteX2" y="connsiteY2"/>
              </a:cxn>
              <a:cxn ang="0">
                <a:pos x="connsiteX3" y="connsiteY3"/>
              </a:cxn>
            </a:cxnLst>
            <a:rect l="l" t="t" r="r" b="b"/>
            <a:pathLst>
              <a:path w="510540" h="4404360">
                <a:moveTo>
                  <a:pt x="0" y="4404360"/>
                </a:moveTo>
                <a:lnTo>
                  <a:pt x="0" y="0"/>
                </a:lnTo>
                <a:lnTo>
                  <a:pt x="510540" y="0"/>
                </a:lnTo>
                <a:lnTo>
                  <a:pt x="510540" y="4404360"/>
                </a:lnTo>
              </a:path>
            </a:pathLst>
          </a:custGeom>
          <a:noFill/>
          <a:ln w="19050" cap="flat" cmpd="sng" algn="ctr">
            <a:solidFill>
              <a:srgbClr val="0078D4"/>
            </a:solidFill>
            <a:prstDash val="solid"/>
            <a:miter lim="800000"/>
          </a:ln>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defTabSz="932114" fontAlgn="base">
              <a:spcBef>
                <a:spcPct val="0"/>
              </a:spcBef>
              <a:spcAft>
                <a:spcPct val="0"/>
              </a:spcAft>
              <a:defRPr/>
            </a:pPr>
            <a:endParaRPr lang="en-US" sz="1568" kern="0" err="1">
              <a:gradFill>
                <a:gsLst>
                  <a:gs pos="0">
                    <a:srgbClr val="FFFFFF"/>
                  </a:gs>
                  <a:gs pos="100000">
                    <a:srgbClr val="FFFFFF"/>
                  </a:gs>
                </a:gsLst>
                <a:lin ang="5400000" scaled="0"/>
              </a:gradFill>
              <a:latin typeface="Segoe UI"/>
              <a:ea typeface="+mn-ea"/>
              <a:cs typeface="Segoe UI" pitchFamily="34" charset="0"/>
            </a:endParaRPr>
          </a:p>
        </p:txBody>
      </p:sp>
      <p:sp>
        <p:nvSpPr>
          <p:cNvPr id="35" name="Rectangle 34">
            <a:extLst>
              <a:ext uri="{FF2B5EF4-FFF2-40B4-BE49-F238E27FC236}">
                <a16:creationId xmlns:a16="http://schemas.microsoft.com/office/drawing/2014/main" id="{0D1DAAFF-0B0F-45A3-8CF6-CEB52597AEA5}"/>
              </a:ext>
            </a:extLst>
          </p:cNvPr>
          <p:cNvSpPr/>
          <p:nvPr/>
        </p:nvSpPr>
        <p:spPr bwMode="auto">
          <a:xfrm>
            <a:off x="1470781" y="3514137"/>
            <a:ext cx="7181383" cy="233518"/>
          </a:xfrm>
          <a:prstGeom prst="rect">
            <a:avLst/>
          </a:prstGeom>
          <a:solidFill>
            <a:schemeClr val="bg1">
              <a:lumMod val="65000"/>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chemeClr val="tx1"/>
                </a:solidFill>
                <a:effectLst/>
                <a:uLnTx/>
                <a:uFillTx/>
                <a:latin typeface="Segoe UI"/>
                <a:ea typeface="+mn-ea"/>
                <a:cs typeface="+mn-cs"/>
              </a:rPr>
              <a:t>Publish, Discover &amp; Curate Data</a:t>
            </a:r>
          </a:p>
        </p:txBody>
      </p:sp>
      <p:sp>
        <p:nvSpPr>
          <p:cNvPr id="36" name="Arrow: Up 35">
            <a:extLst>
              <a:ext uri="{FF2B5EF4-FFF2-40B4-BE49-F238E27FC236}">
                <a16:creationId xmlns:a16="http://schemas.microsoft.com/office/drawing/2014/main" id="{54B87793-DFD8-48CD-85A9-43277C2D7731}"/>
              </a:ext>
            </a:extLst>
          </p:cNvPr>
          <p:cNvSpPr/>
          <p:nvPr/>
        </p:nvSpPr>
        <p:spPr>
          <a:xfrm>
            <a:off x="5026688" y="4535441"/>
            <a:ext cx="137774" cy="27218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D50A6ACD-B5AF-48C3-8326-3158326D9450}"/>
              </a:ext>
            </a:extLst>
          </p:cNvPr>
          <p:cNvSpPr txBox="1"/>
          <p:nvPr/>
        </p:nvSpPr>
        <p:spPr>
          <a:xfrm>
            <a:off x="1390951" y="2263574"/>
            <a:ext cx="6854158" cy="369332"/>
          </a:xfrm>
          <a:prstGeom prst="rect">
            <a:avLst/>
          </a:prstGeom>
          <a:noFill/>
        </p:spPr>
        <p:txBody>
          <a:bodyPr wrap="square">
            <a:spAutoFit/>
          </a:bodyPr>
          <a:lstStyle/>
          <a:p>
            <a:pPr defTabSz="950846" fontAlgn="base">
              <a:spcBef>
                <a:spcPct val="0"/>
              </a:spcBef>
              <a:spcAft>
                <a:spcPct val="0"/>
              </a:spcAft>
              <a:defRPr/>
            </a:pPr>
            <a:r>
              <a:rPr lang="en-US" b="1">
                <a:latin typeface="Segoe UI Semibold" panose="020B0502040204020203" pitchFamily="34" charset="0"/>
                <a:ea typeface="Segoe UI" pitchFamily="34" charset="0"/>
                <a:cs typeface="Segoe UI Semibold" panose="020B0502040204020203" pitchFamily="34" charset="0"/>
              </a:rPr>
              <a:t>Unified Experience</a:t>
            </a:r>
            <a:endParaRPr lang="en-US" sz="1800" b="1">
              <a:latin typeface="Segoe UI Semibold" panose="020B0502040204020203" pitchFamily="34" charset="0"/>
              <a:ea typeface="Segoe UI" pitchFamily="34" charset="0"/>
              <a:cs typeface="Segoe UI Semibold" panose="020B0502040204020203" pitchFamily="34" charset="0"/>
            </a:endParaRPr>
          </a:p>
        </p:txBody>
      </p:sp>
      <p:sp>
        <p:nvSpPr>
          <p:cNvPr id="39" name="TextBox 38">
            <a:extLst>
              <a:ext uri="{FF2B5EF4-FFF2-40B4-BE49-F238E27FC236}">
                <a16:creationId xmlns:a16="http://schemas.microsoft.com/office/drawing/2014/main" id="{F7800D89-F5F4-41AC-A70C-A28C646CC996}"/>
              </a:ext>
            </a:extLst>
          </p:cNvPr>
          <p:cNvSpPr txBox="1"/>
          <p:nvPr/>
        </p:nvSpPr>
        <p:spPr>
          <a:xfrm>
            <a:off x="1470781" y="3937255"/>
            <a:ext cx="6854158" cy="369332"/>
          </a:xfrm>
          <a:prstGeom prst="rect">
            <a:avLst/>
          </a:prstGeom>
          <a:noFill/>
        </p:spPr>
        <p:txBody>
          <a:bodyPr wrap="square">
            <a:spAutoFit/>
          </a:bodyPr>
          <a:lstStyle/>
          <a:p>
            <a:pPr defTabSz="950846" fontAlgn="base">
              <a:spcBef>
                <a:spcPct val="0"/>
              </a:spcBef>
              <a:spcAft>
                <a:spcPct val="0"/>
              </a:spcAft>
              <a:defRPr/>
            </a:pPr>
            <a:r>
              <a:rPr lang="en-US" b="1">
                <a:latin typeface="Segoe UI Semibold" panose="020B0502040204020203" pitchFamily="34" charset="0"/>
                <a:ea typeface="Segoe UI" pitchFamily="34" charset="0"/>
                <a:cs typeface="Segoe UI Semibold" panose="020B0502040204020203" pitchFamily="34" charset="0"/>
              </a:rPr>
              <a:t>Unified Platform</a:t>
            </a:r>
            <a:endParaRPr lang="en-US" sz="1800" b="1">
              <a:latin typeface="Segoe UI Semibold" panose="020B0502040204020203" pitchFamily="34" charset="0"/>
              <a:ea typeface="Segoe UI" pitchFamily="34" charset="0"/>
              <a:cs typeface="Segoe UI Semibold" panose="020B0502040204020203" pitchFamily="34" charset="0"/>
            </a:endParaRPr>
          </a:p>
        </p:txBody>
      </p:sp>
    </p:spTree>
    <p:extLst>
      <p:ext uri="{BB962C8B-B14F-4D97-AF65-F5344CB8AC3E}">
        <p14:creationId xmlns:p14="http://schemas.microsoft.com/office/powerpoint/2010/main" val="4172661262"/>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6172D-0981-6D4F-9F96-321880EB682D}"/>
              </a:ext>
            </a:extLst>
          </p:cNvPr>
          <p:cNvSpPr>
            <a:spLocks noGrp="1"/>
          </p:cNvSpPr>
          <p:nvPr>
            <p:ph type="title"/>
          </p:nvPr>
        </p:nvSpPr>
        <p:spPr/>
        <p:txBody>
          <a:bodyPr/>
          <a:lstStyle/>
          <a:p>
            <a:r>
              <a:rPr lang="en-US" dirty="0"/>
              <a:t>Thank you!</a:t>
            </a:r>
          </a:p>
        </p:txBody>
      </p:sp>
      <p:sp>
        <p:nvSpPr>
          <p:cNvPr id="3" name="Title 3">
            <a:extLst>
              <a:ext uri="{FF2B5EF4-FFF2-40B4-BE49-F238E27FC236}">
                <a16:creationId xmlns:a16="http://schemas.microsoft.com/office/drawing/2014/main" id="{7822A9AD-836B-4804-80F9-4E22E267EFE1}"/>
              </a:ext>
            </a:extLst>
          </p:cNvPr>
          <p:cNvSpPr txBox="1">
            <a:spLocks/>
          </p:cNvSpPr>
          <p:nvPr/>
        </p:nvSpPr>
        <p:spPr>
          <a:xfrm>
            <a:off x="491504" y="1252497"/>
            <a:ext cx="9144000" cy="553998"/>
          </a:xfrm>
          <a:prstGeom prst="rect">
            <a:avLst/>
          </a:prstGeom>
          <a:noFill/>
        </p:spPr>
        <p:txBody>
          <a:bodyPr vert="horz" wrap="square" lIns="0" tIns="0" rIns="0" bIns="0" rtlCol="0" anchor="b" anchorCtr="0">
            <a:spAutoFit/>
          </a:bodyPr>
          <a:lstStyle>
            <a:lvl1pPr algn="l" defTabSz="932742" rtl="0" eaLnBrk="1" latinLnBrk="0" hangingPunct="1">
              <a:lnSpc>
                <a:spcPct val="100000"/>
              </a:lnSpc>
              <a:spcBef>
                <a:spcPct val="0"/>
              </a:spcBef>
              <a:buNone/>
              <a:defRPr lang="en-US" sz="3600" b="0" kern="1200" cap="none" spc="-50" baseline="0">
                <a:ln w="3175">
                  <a:noFill/>
                </a:ln>
                <a:solidFill>
                  <a:schemeClr val="accent3"/>
                </a:solidFill>
                <a:effectLst/>
                <a:latin typeface="+mj-lt"/>
                <a:ea typeface="+mn-ea"/>
                <a:cs typeface="Segoe UI" panose="020B0502040204020203" pitchFamily="34" charset="0"/>
              </a:defRPr>
            </a:lvl1pPr>
          </a:lstStyle>
          <a:p>
            <a:r>
              <a:rPr lang="en-US" dirty="0"/>
              <a:t>Modern Analytics Academy “Vignettes”</a:t>
            </a:r>
          </a:p>
        </p:txBody>
      </p:sp>
      <p:sp>
        <p:nvSpPr>
          <p:cNvPr id="4" name="Text Placeholder 4">
            <a:extLst>
              <a:ext uri="{FF2B5EF4-FFF2-40B4-BE49-F238E27FC236}">
                <a16:creationId xmlns:a16="http://schemas.microsoft.com/office/drawing/2014/main" id="{9F0F09D9-6486-406F-AC0A-8B36DF999008}"/>
              </a:ext>
            </a:extLst>
          </p:cNvPr>
          <p:cNvSpPr txBox="1">
            <a:spLocks/>
          </p:cNvSpPr>
          <p:nvPr/>
        </p:nvSpPr>
        <p:spPr>
          <a:xfrm>
            <a:off x="429475" y="1940726"/>
            <a:ext cx="9144000" cy="338554"/>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Data Governance Overview</a:t>
            </a:r>
          </a:p>
        </p:txBody>
      </p:sp>
      <p:sp>
        <p:nvSpPr>
          <p:cNvPr id="5" name="Text Placeholder 4">
            <a:extLst>
              <a:ext uri="{FF2B5EF4-FFF2-40B4-BE49-F238E27FC236}">
                <a16:creationId xmlns:a16="http://schemas.microsoft.com/office/drawing/2014/main" id="{EE4F2E92-FF4D-41A7-B43B-199986CEAE6F}"/>
              </a:ext>
            </a:extLst>
          </p:cNvPr>
          <p:cNvSpPr txBox="1">
            <a:spLocks/>
          </p:cNvSpPr>
          <p:nvPr/>
        </p:nvSpPr>
        <p:spPr>
          <a:xfrm>
            <a:off x="584200" y="4880398"/>
            <a:ext cx="9144000" cy="338554"/>
          </a:xfrm>
          <a:prstGeom prst="rect">
            <a:avLst/>
          </a:prstGeom>
          <a:noFill/>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2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https://aka.ms/maa</a:t>
            </a:r>
          </a:p>
        </p:txBody>
      </p:sp>
    </p:spTree>
    <p:extLst>
      <p:ext uri="{BB962C8B-B14F-4D97-AF65-F5344CB8AC3E}">
        <p14:creationId xmlns:p14="http://schemas.microsoft.com/office/powerpoint/2010/main" val="19049565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 name="Group 125">
            <a:extLst>
              <a:ext uri="{FF2B5EF4-FFF2-40B4-BE49-F238E27FC236}">
                <a16:creationId xmlns:a16="http://schemas.microsoft.com/office/drawing/2014/main" id="{421A9629-F53B-4BE2-B3A7-E44D37B71063}"/>
              </a:ext>
            </a:extLst>
          </p:cNvPr>
          <p:cNvGrpSpPr>
            <a:grpSpLocks noChangeAspect="1"/>
          </p:cNvGrpSpPr>
          <p:nvPr/>
        </p:nvGrpSpPr>
        <p:grpSpPr bwMode="auto">
          <a:xfrm>
            <a:off x="1698987" y="3616019"/>
            <a:ext cx="905038" cy="510534"/>
            <a:chOff x="1731" y="2893"/>
            <a:chExt cx="78" cy="44"/>
          </a:xfrm>
        </p:grpSpPr>
        <p:sp>
          <p:nvSpPr>
            <p:cNvPr id="210" name="Oval 130">
              <a:extLst>
                <a:ext uri="{FF2B5EF4-FFF2-40B4-BE49-F238E27FC236}">
                  <a16:creationId xmlns:a16="http://schemas.microsoft.com/office/drawing/2014/main" id="{808ECD6C-3900-47F8-8EA5-CAFCEEB816C6}"/>
                </a:ext>
              </a:extLst>
            </p:cNvPr>
            <p:cNvSpPr>
              <a:spLocks noChangeArrowheads="1"/>
            </p:cNvSpPr>
            <p:nvPr/>
          </p:nvSpPr>
          <p:spPr bwMode="auto">
            <a:xfrm>
              <a:off x="1738" y="2893"/>
              <a:ext cx="44" cy="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131">
              <a:extLst>
                <a:ext uri="{FF2B5EF4-FFF2-40B4-BE49-F238E27FC236}">
                  <a16:creationId xmlns:a16="http://schemas.microsoft.com/office/drawing/2014/main" id="{9297F0E0-4A9A-4795-AA37-14CDAC024C22}"/>
                </a:ext>
              </a:extLst>
            </p:cNvPr>
            <p:cNvSpPr>
              <a:spLocks/>
            </p:cNvSpPr>
            <p:nvPr/>
          </p:nvSpPr>
          <p:spPr bwMode="auto">
            <a:xfrm>
              <a:off x="1731" y="2917"/>
              <a:ext cx="78" cy="20"/>
            </a:xfrm>
            <a:custGeom>
              <a:avLst/>
              <a:gdLst>
                <a:gd name="T0" fmla="*/ 300 w 342"/>
                <a:gd name="T1" fmla="*/ 85 h 85"/>
                <a:gd name="T2" fmla="*/ 42 w 342"/>
                <a:gd name="T3" fmla="*/ 85 h 85"/>
                <a:gd name="T4" fmla="*/ 0 w 342"/>
                <a:gd name="T5" fmla="*/ 44 h 85"/>
                <a:gd name="T6" fmla="*/ 0 w 342"/>
                <a:gd name="T7" fmla="*/ 42 h 85"/>
                <a:gd name="T8" fmla="*/ 42 w 342"/>
                <a:gd name="T9" fmla="*/ 0 h 85"/>
                <a:gd name="T10" fmla="*/ 300 w 342"/>
                <a:gd name="T11" fmla="*/ 0 h 85"/>
                <a:gd name="T12" fmla="*/ 342 w 342"/>
                <a:gd name="T13" fmla="*/ 42 h 85"/>
                <a:gd name="T14" fmla="*/ 342 w 342"/>
                <a:gd name="T15" fmla="*/ 44 h 85"/>
                <a:gd name="T16" fmla="*/ 300 w 342"/>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2" h="85">
                  <a:moveTo>
                    <a:pt x="300" y="85"/>
                  </a:moveTo>
                  <a:cubicBezTo>
                    <a:pt x="42" y="85"/>
                    <a:pt x="42" y="85"/>
                    <a:pt x="42" y="85"/>
                  </a:cubicBezTo>
                  <a:cubicBezTo>
                    <a:pt x="19" y="85"/>
                    <a:pt x="0" y="67"/>
                    <a:pt x="0" y="44"/>
                  </a:cubicBezTo>
                  <a:cubicBezTo>
                    <a:pt x="0" y="42"/>
                    <a:pt x="0" y="42"/>
                    <a:pt x="0" y="42"/>
                  </a:cubicBezTo>
                  <a:cubicBezTo>
                    <a:pt x="0" y="19"/>
                    <a:pt x="19" y="0"/>
                    <a:pt x="42" y="0"/>
                  </a:cubicBezTo>
                  <a:cubicBezTo>
                    <a:pt x="300" y="0"/>
                    <a:pt x="300" y="0"/>
                    <a:pt x="300" y="0"/>
                  </a:cubicBezTo>
                  <a:cubicBezTo>
                    <a:pt x="323" y="0"/>
                    <a:pt x="342" y="19"/>
                    <a:pt x="342" y="42"/>
                  </a:cubicBezTo>
                  <a:cubicBezTo>
                    <a:pt x="342" y="44"/>
                    <a:pt x="342" y="44"/>
                    <a:pt x="342" y="44"/>
                  </a:cubicBezTo>
                  <a:cubicBezTo>
                    <a:pt x="342" y="67"/>
                    <a:pt x="323" y="85"/>
                    <a:pt x="300" y="8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132">
              <a:extLst>
                <a:ext uri="{FF2B5EF4-FFF2-40B4-BE49-F238E27FC236}">
                  <a16:creationId xmlns:a16="http://schemas.microsoft.com/office/drawing/2014/main" id="{67CCEE55-33EF-4F91-8FC6-3F5E0994BEB2}"/>
                </a:ext>
              </a:extLst>
            </p:cNvPr>
            <p:cNvSpPr>
              <a:spLocks noChangeArrowheads="1"/>
            </p:cNvSpPr>
            <p:nvPr/>
          </p:nvSpPr>
          <p:spPr bwMode="auto">
            <a:xfrm>
              <a:off x="1767" y="2903"/>
              <a:ext cx="30"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ext Placeholder 1">
            <a:extLst>
              <a:ext uri="{FF2B5EF4-FFF2-40B4-BE49-F238E27FC236}">
                <a16:creationId xmlns:a16="http://schemas.microsoft.com/office/drawing/2014/main" id="{9CB68891-6631-4A10-A206-65B5D986F9A9}"/>
              </a:ext>
            </a:extLst>
          </p:cNvPr>
          <p:cNvSpPr>
            <a:spLocks noGrp="1"/>
          </p:cNvSpPr>
          <p:nvPr>
            <p:ph type="body" sz="quarter" idx="10"/>
          </p:nvPr>
        </p:nvSpPr>
        <p:spPr>
          <a:xfrm>
            <a:off x="439384" y="1574792"/>
            <a:ext cx="11018838" cy="307777"/>
          </a:xfrm>
        </p:spPr>
        <p:txBody>
          <a:bodyPr>
            <a:normAutofit/>
          </a:bodyPr>
          <a:lstStyle/>
          <a:p>
            <a:r>
              <a:rPr lang="en-US" dirty="0"/>
              <a:t>More data sources now need to be integrated to provide information for business use</a:t>
            </a:r>
          </a:p>
        </p:txBody>
      </p:sp>
      <p:sp>
        <p:nvSpPr>
          <p:cNvPr id="19532" name="Rectangle 76"/>
          <p:cNvSpPr>
            <a:spLocks noGrp="1" noChangeArrowheads="1"/>
          </p:cNvSpPr>
          <p:nvPr>
            <p:ph type="title"/>
          </p:nvPr>
        </p:nvSpPr>
        <p:spPr>
          <a:xfrm>
            <a:off x="411665" y="453239"/>
            <a:ext cx="11029616" cy="1189554"/>
          </a:xfrm>
        </p:spPr>
        <p:txBody>
          <a:bodyPr anchor="ctr"/>
          <a:lstStyle/>
          <a:p>
            <a:r>
              <a:rPr lang="en-GB" dirty="0">
                <a:solidFill>
                  <a:schemeClr val="tx1"/>
                </a:solidFill>
              </a:rPr>
              <a:t>Managing/integrating data is becoming increasingly complex as data sources grow </a:t>
            </a:r>
          </a:p>
        </p:txBody>
      </p:sp>
      <p:sp>
        <p:nvSpPr>
          <p:cNvPr id="19464" name="Text Box 8"/>
          <p:cNvSpPr txBox="1">
            <a:spLocks noChangeArrowheads="1"/>
          </p:cNvSpPr>
          <p:nvPr/>
        </p:nvSpPr>
        <p:spPr bwMode="auto">
          <a:xfrm>
            <a:off x="8575776" y="5539395"/>
            <a:ext cx="1007434" cy="307777"/>
          </a:xfrm>
          <a:prstGeom prst="rect">
            <a:avLst/>
          </a:prstGeom>
          <a:noFill/>
          <a:ln w="9525" algn="ctr">
            <a:noFill/>
            <a:miter lim="800000"/>
            <a:headEnd/>
            <a:tailEnd/>
          </a:ln>
          <a:effectLst/>
        </p:spPr>
        <p:txBody>
          <a:bodyPr wrap="square">
            <a:spAutoFit/>
          </a:bodyPr>
          <a:lstStyle/>
          <a:p>
            <a:pPr algn="ctr"/>
            <a:r>
              <a:rPr lang="en-GB" sz="1400">
                <a:cs typeface="Arial" charset="0"/>
              </a:rPr>
              <a:t>JSON</a:t>
            </a:r>
          </a:p>
        </p:txBody>
      </p:sp>
      <p:sp>
        <p:nvSpPr>
          <p:cNvPr id="19511" name="Text Box 55"/>
          <p:cNvSpPr txBox="1">
            <a:spLocks noChangeArrowheads="1"/>
          </p:cNvSpPr>
          <p:nvPr/>
        </p:nvSpPr>
        <p:spPr bwMode="auto">
          <a:xfrm>
            <a:off x="5006895" y="6213436"/>
            <a:ext cx="1633142" cy="307777"/>
          </a:xfrm>
          <a:prstGeom prst="rect">
            <a:avLst/>
          </a:prstGeom>
          <a:noFill/>
          <a:ln w="9525">
            <a:noFill/>
            <a:miter lim="800000"/>
            <a:headEnd/>
            <a:tailEnd/>
          </a:ln>
          <a:effectLst/>
        </p:spPr>
        <p:txBody>
          <a:bodyPr wrap="square">
            <a:spAutoFit/>
          </a:bodyPr>
          <a:lstStyle/>
          <a:p>
            <a:pPr algn="ctr"/>
            <a:r>
              <a:rPr lang="en-GB" sz="1400">
                <a:cs typeface="Arial" charset="0"/>
              </a:rPr>
              <a:t>Digital media</a:t>
            </a:r>
          </a:p>
        </p:txBody>
      </p:sp>
      <p:sp>
        <p:nvSpPr>
          <p:cNvPr id="19512" name="Text Box 56"/>
          <p:cNvSpPr txBox="1">
            <a:spLocks noChangeArrowheads="1"/>
          </p:cNvSpPr>
          <p:nvPr/>
        </p:nvSpPr>
        <p:spPr bwMode="auto">
          <a:xfrm>
            <a:off x="3494730" y="5971879"/>
            <a:ext cx="1148288" cy="307777"/>
          </a:xfrm>
          <a:prstGeom prst="rect">
            <a:avLst/>
          </a:prstGeom>
          <a:noFill/>
          <a:ln w="9525" algn="ctr">
            <a:noFill/>
            <a:miter lim="800000"/>
            <a:headEnd/>
            <a:tailEnd/>
          </a:ln>
          <a:effectLst/>
        </p:spPr>
        <p:txBody>
          <a:bodyPr wrap="square">
            <a:spAutoFit/>
          </a:bodyPr>
          <a:lstStyle/>
          <a:p>
            <a:pPr algn="ctr"/>
            <a:r>
              <a:rPr lang="en-GB" sz="1400">
                <a:cs typeface="Arial" charset="0"/>
              </a:rPr>
              <a:t>RDBMSs</a:t>
            </a:r>
          </a:p>
        </p:txBody>
      </p:sp>
      <p:sp>
        <p:nvSpPr>
          <p:cNvPr id="19514" name="Text Box 58"/>
          <p:cNvSpPr txBox="1">
            <a:spLocks noChangeArrowheads="1"/>
          </p:cNvSpPr>
          <p:nvPr/>
        </p:nvSpPr>
        <p:spPr bwMode="auto">
          <a:xfrm>
            <a:off x="7288969" y="2661764"/>
            <a:ext cx="1337708" cy="307777"/>
          </a:xfrm>
          <a:prstGeom prst="rect">
            <a:avLst/>
          </a:prstGeom>
          <a:noFill/>
          <a:ln w="9525" algn="ctr">
            <a:noFill/>
            <a:miter lim="800000"/>
            <a:headEnd/>
            <a:tailEnd/>
          </a:ln>
          <a:effectLst/>
        </p:spPr>
        <p:txBody>
          <a:bodyPr wrap="square">
            <a:spAutoFit/>
          </a:bodyPr>
          <a:lstStyle/>
          <a:p>
            <a:pPr algn="ctr"/>
            <a:r>
              <a:rPr lang="en-GB" sz="1400">
                <a:cs typeface="Arial" charset="0"/>
              </a:rPr>
              <a:t>Web content</a:t>
            </a:r>
          </a:p>
        </p:txBody>
      </p:sp>
      <p:sp>
        <p:nvSpPr>
          <p:cNvPr id="19516" name="Text Box 60"/>
          <p:cNvSpPr txBox="1">
            <a:spLocks noChangeArrowheads="1"/>
          </p:cNvSpPr>
          <p:nvPr/>
        </p:nvSpPr>
        <p:spPr bwMode="auto">
          <a:xfrm>
            <a:off x="9464166" y="4927985"/>
            <a:ext cx="928018" cy="307777"/>
          </a:xfrm>
          <a:prstGeom prst="rect">
            <a:avLst/>
          </a:prstGeom>
          <a:noFill/>
          <a:ln w="9525" algn="ctr">
            <a:noFill/>
            <a:miter lim="800000"/>
            <a:headEnd type="none" w="sm" len="sm"/>
            <a:tailEnd type="none" w="sm" len="sm"/>
          </a:ln>
          <a:effectLst/>
        </p:spPr>
        <p:txBody>
          <a:bodyPr wrap="square">
            <a:spAutoFit/>
          </a:bodyPr>
          <a:lstStyle/>
          <a:p>
            <a:pPr algn="ctr"/>
            <a:r>
              <a:rPr lang="en-GB" sz="1400">
                <a:cs typeface="Arial" charset="0"/>
              </a:rPr>
              <a:t>E-mail</a:t>
            </a:r>
            <a:endParaRPr lang="en-US" sz="1400">
              <a:cs typeface="Arial" charset="0"/>
            </a:endParaRPr>
          </a:p>
        </p:txBody>
      </p:sp>
      <p:sp>
        <p:nvSpPr>
          <p:cNvPr id="19517" name="Text Box 61"/>
          <p:cNvSpPr txBox="1">
            <a:spLocks noChangeArrowheads="1"/>
          </p:cNvSpPr>
          <p:nvPr/>
        </p:nvSpPr>
        <p:spPr bwMode="auto">
          <a:xfrm>
            <a:off x="2508520" y="3223784"/>
            <a:ext cx="1140198" cy="307777"/>
          </a:xfrm>
          <a:prstGeom prst="rect">
            <a:avLst/>
          </a:prstGeom>
          <a:noFill/>
          <a:ln w="9525" algn="ctr">
            <a:noFill/>
            <a:miter lim="800000"/>
            <a:headEnd/>
            <a:tailEnd/>
          </a:ln>
          <a:effectLst/>
        </p:spPr>
        <p:txBody>
          <a:bodyPr wrap="square">
            <a:spAutoFit/>
          </a:bodyPr>
          <a:lstStyle/>
          <a:p>
            <a:pPr algn="ctr"/>
            <a:r>
              <a:rPr lang="en-GB" sz="1400">
                <a:cs typeface="Arial" charset="0"/>
              </a:rPr>
              <a:t>Flat files</a:t>
            </a:r>
          </a:p>
        </p:txBody>
      </p:sp>
      <p:sp>
        <p:nvSpPr>
          <p:cNvPr id="19519" name="Text Box 63"/>
          <p:cNvSpPr txBox="1">
            <a:spLocks noChangeArrowheads="1"/>
          </p:cNvSpPr>
          <p:nvPr/>
        </p:nvSpPr>
        <p:spPr bwMode="auto">
          <a:xfrm>
            <a:off x="6809751" y="5855162"/>
            <a:ext cx="1526166" cy="523220"/>
          </a:xfrm>
          <a:prstGeom prst="rect">
            <a:avLst/>
          </a:prstGeom>
          <a:noFill/>
          <a:ln w="9525" algn="ctr">
            <a:noFill/>
            <a:miter lim="800000"/>
            <a:headEnd/>
            <a:tailEnd/>
          </a:ln>
          <a:effectLst/>
        </p:spPr>
        <p:txBody>
          <a:bodyPr wrap="square">
            <a:spAutoFit/>
          </a:bodyPr>
          <a:lstStyle/>
          <a:p>
            <a:pPr algn="ctr"/>
            <a:r>
              <a:rPr lang="en-GB" sz="1400">
                <a:cs typeface="Arial" charset="0"/>
              </a:rPr>
              <a:t>Packaged</a:t>
            </a:r>
          </a:p>
          <a:p>
            <a:pPr algn="ctr"/>
            <a:r>
              <a:rPr lang="en-GB" sz="1400">
                <a:cs typeface="Arial" charset="0"/>
              </a:rPr>
              <a:t>applications</a:t>
            </a:r>
          </a:p>
        </p:txBody>
      </p:sp>
      <p:sp>
        <p:nvSpPr>
          <p:cNvPr id="19523" name="Text Box 67"/>
          <p:cNvSpPr txBox="1">
            <a:spLocks noChangeArrowheads="1"/>
          </p:cNvSpPr>
          <p:nvPr/>
        </p:nvSpPr>
        <p:spPr bwMode="auto">
          <a:xfrm>
            <a:off x="5737081" y="2547449"/>
            <a:ext cx="1430944" cy="523220"/>
          </a:xfrm>
          <a:prstGeom prst="rect">
            <a:avLst/>
          </a:prstGeom>
          <a:noFill/>
          <a:ln w="9525" algn="ctr">
            <a:noFill/>
            <a:miter lim="800000"/>
            <a:headEnd/>
            <a:tailEnd/>
          </a:ln>
          <a:effectLst/>
        </p:spPr>
        <p:txBody>
          <a:bodyPr wrap="square">
            <a:spAutoFit/>
          </a:bodyPr>
          <a:lstStyle/>
          <a:p>
            <a:pPr algn="ctr"/>
            <a:r>
              <a:rPr lang="en-GB" sz="1400">
                <a:cs typeface="Arial" charset="0"/>
              </a:rPr>
              <a:t>Office </a:t>
            </a:r>
          </a:p>
          <a:p>
            <a:pPr algn="ctr"/>
            <a:r>
              <a:rPr lang="en-GB" sz="1400">
                <a:cs typeface="Arial" charset="0"/>
              </a:rPr>
              <a:t>documents</a:t>
            </a:r>
          </a:p>
        </p:txBody>
      </p:sp>
      <p:sp>
        <p:nvSpPr>
          <p:cNvPr id="19525" name="Text Box 69"/>
          <p:cNvSpPr txBox="1">
            <a:spLocks noChangeArrowheads="1"/>
          </p:cNvSpPr>
          <p:nvPr/>
        </p:nvSpPr>
        <p:spPr bwMode="auto">
          <a:xfrm>
            <a:off x="3937521" y="2611418"/>
            <a:ext cx="1526166" cy="527860"/>
          </a:xfrm>
          <a:prstGeom prst="rect">
            <a:avLst/>
          </a:prstGeom>
          <a:noFill/>
          <a:ln w="9525" algn="ctr">
            <a:noFill/>
            <a:miter lim="800000"/>
            <a:headEnd/>
            <a:tailEnd/>
          </a:ln>
          <a:effectLst/>
        </p:spPr>
        <p:txBody>
          <a:bodyPr wrap="square">
            <a:spAutoFit/>
          </a:bodyPr>
          <a:lstStyle/>
          <a:p>
            <a:pPr algn="ctr"/>
            <a:r>
              <a:rPr lang="en-GB" sz="1400">
                <a:cs typeface="Arial" charset="0"/>
              </a:rPr>
              <a:t>Legacy</a:t>
            </a:r>
          </a:p>
          <a:p>
            <a:pPr algn="ctr"/>
            <a:r>
              <a:rPr lang="en-GB" sz="1400">
                <a:cs typeface="Arial" charset="0"/>
              </a:rPr>
              <a:t>applications</a:t>
            </a:r>
          </a:p>
        </p:txBody>
      </p:sp>
      <p:sp>
        <p:nvSpPr>
          <p:cNvPr id="19531" name="Text Box 75"/>
          <p:cNvSpPr txBox="1">
            <a:spLocks noChangeArrowheads="1"/>
          </p:cNvSpPr>
          <p:nvPr/>
        </p:nvSpPr>
        <p:spPr bwMode="auto">
          <a:xfrm>
            <a:off x="1850489" y="5460303"/>
            <a:ext cx="1463926" cy="307777"/>
          </a:xfrm>
          <a:prstGeom prst="rect">
            <a:avLst/>
          </a:prstGeom>
          <a:noFill/>
          <a:ln w="9525">
            <a:noFill/>
            <a:miter lim="800000"/>
            <a:headEnd/>
            <a:tailEnd/>
          </a:ln>
          <a:effectLst/>
        </p:spPr>
        <p:txBody>
          <a:bodyPr wrap="square">
            <a:spAutoFit/>
          </a:bodyPr>
          <a:lstStyle/>
          <a:p>
            <a:pPr algn="ctr"/>
            <a:r>
              <a:rPr lang="en-GB" sz="1400">
                <a:cs typeface="Arial" charset="0"/>
              </a:rPr>
              <a:t>DW/BI systems</a:t>
            </a:r>
          </a:p>
        </p:txBody>
      </p:sp>
      <p:sp>
        <p:nvSpPr>
          <p:cNvPr id="107" name="TextBox 106"/>
          <p:cNvSpPr txBox="1"/>
          <p:nvPr/>
        </p:nvSpPr>
        <p:spPr>
          <a:xfrm>
            <a:off x="8681631" y="3937661"/>
            <a:ext cx="2214136" cy="307777"/>
          </a:xfrm>
          <a:prstGeom prst="rect">
            <a:avLst/>
          </a:prstGeom>
          <a:noFill/>
        </p:spPr>
        <p:txBody>
          <a:bodyPr wrap="square" rtlCol="0">
            <a:spAutoFit/>
          </a:bodyPr>
          <a:lstStyle/>
          <a:p>
            <a:pPr algn="ctr"/>
            <a:r>
              <a:rPr lang="en-GB" sz="1400">
                <a:cs typeface="Arial" charset="0"/>
              </a:rPr>
              <a:t>Big data applications</a:t>
            </a:r>
          </a:p>
        </p:txBody>
      </p:sp>
      <p:sp>
        <p:nvSpPr>
          <p:cNvPr id="108" name="TextBox 107"/>
          <p:cNvSpPr txBox="1"/>
          <p:nvPr/>
        </p:nvSpPr>
        <p:spPr>
          <a:xfrm>
            <a:off x="1402598" y="4162667"/>
            <a:ext cx="1473362" cy="523220"/>
          </a:xfrm>
          <a:prstGeom prst="rect">
            <a:avLst/>
          </a:prstGeom>
          <a:noFill/>
        </p:spPr>
        <p:txBody>
          <a:bodyPr wrap="square" rtlCol="0">
            <a:spAutoFit/>
          </a:bodyPr>
          <a:lstStyle/>
          <a:p>
            <a:pPr algn="ctr"/>
            <a:r>
              <a:rPr lang="en-GB" sz="1400">
                <a:cs typeface="Arial" charset="0"/>
              </a:rPr>
              <a:t>Cloud based </a:t>
            </a:r>
          </a:p>
          <a:p>
            <a:pPr algn="ctr"/>
            <a:r>
              <a:rPr lang="en-GB" sz="1400">
                <a:cs typeface="Arial" charset="0"/>
              </a:rPr>
              <a:t>applications</a:t>
            </a:r>
          </a:p>
        </p:txBody>
      </p:sp>
      <p:sp>
        <p:nvSpPr>
          <p:cNvPr id="110" name="Text Box 58"/>
          <p:cNvSpPr txBox="1">
            <a:spLocks noChangeArrowheads="1"/>
          </p:cNvSpPr>
          <p:nvPr/>
        </p:nvSpPr>
        <p:spPr bwMode="auto">
          <a:xfrm>
            <a:off x="8785307" y="2911339"/>
            <a:ext cx="872934" cy="307777"/>
          </a:xfrm>
          <a:prstGeom prst="rect">
            <a:avLst/>
          </a:prstGeom>
          <a:noFill/>
          <a:ln w="9525" algn="ctr">
            <a:noFill/>
            <a:miter lim="800000"/>
            <a:headEnd/>
            <a:tailEnd/>
          </a:ln>
          <a:effectLst/>
        </p:spPr>
        <p:txBody>
          <a:bodyPr wrap="square">
            <a:spAutoFit/>
          </a:bodyPr>
          <a:lstStyle/>
          <a:p>
            <a:pPr algn="ctr"/>
            <a:r>
              <a:rPr lang="en-GB" sz="1400">
                <a:cs typeface="Arial" charset="0"/>
              </a:rPr>
              <a:t>ECMS</a:t>
            </a:r>
          </a:p>
        </p:txBody>
      </p:sp>
      <p:pic>
        <p:nvPicPr>
          <p:cNvPr id="12" name="Picture 11">
            <a:extLst>
              <a:ext uri="{FF2B5EF4-FFF2-40B4-BE49-F238E27FC236}">
                <a16:creationId xmlns:a16="http://schemas.microsoft.com/office/drawing/2014/main" id="{99B9D56B-E6B4-A145-9A1F-511FBA4FB7BE}"/>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a:stretch/>
        </p:blipFill>
        <p:spPr>
          <a:xfrm>
            <a:off x="1790506" y="3974562"/>
            <a:ext cx="517433" cy="118662"/>
          </a:xfrm>
          <a:prstGeom prst="rect">
            <a:avLst/>
          </a:prstGeom>
          <a:noFill/>
        </p:spPr>
      </p:pic>
      <p:pic>
        <p:nvPicPr>
          <p:cNvPr id="13" name="Picture 12">
            <a:extLst>
              <a:ext uri="{FF2B5EF4-FFF2-40B4-BE49-F238E27FC236}">
                <a16:creationId xmlns:a16="http://schemas.microsoft.com/office/drawing/2014/main" id="{E456FC56-C6BA-D947-A743-0BE666299959}"/>
              </a:ext>
            </a:extLst>
          </p:cNvPr>
          <p:cNvPicPr>
            <a:picLocks noChangeAspect="1"/>
          </p:cNvPicPr>
          <p:nvPr/>
        </p:nvPicPr>
        <p:blipFill>
          <a:blip r:embed="rId5" cstate="screen">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2000663" y="3790191"/>
            <a:ext cx="382900" cy="165923"/>
          </a:xfrm>
          <a:prstGeom prst="rect">
            <a:avLst/>
          </a:prstGeom>
        </p:spPr>
      </p:pic>
      <p:grpSp>
        <p:nvGrpSpPr>
          <p:cNvPr id="22" name="Group 21">
            <a:extLst>
              <a:ext uri="{FF2B5EF4-FFF2-40B4-BE49-F238E27FC236}">
                <a16:creationId xmlns:a16="http://schemas.microsoft.com/office/drawing/2014/main" id="{3B08A021-55B5-42FF-A0E5-08A3D856E5D3}"/>
              </a:ext>
            </a:extLst>
          </p:cNvPr>
          <p:cNvGrpSpPr/>
          <p:nvPr/>
        </p:nvGrpSpPr>
        <p:grpSpPr>
          <a:xfrm>
            <a:off x="5639002" y="3733800"/>
            <a:ext cx="911666" cy="911666"/>
            <a:chOff x="5734029" y="3067049"/>
            <a:chExt cx="723520" cy="723519"/>
          </a:xfrm>
        </p:grpSpPr>
        <p:sp>
          <p:nvSpPr>
            <p:cNvPr id="138" name="Oval 137" descr="Badge Question Mark">
              <a:extLst>
                <a:ext uri="{FF2B5EF4-FFF2-40B4-BE49-F238E27FC236}">
                  <a16:creationId xmlns:a16="http://schemas.microsoft.com/office/drawing/2014/main" id="{C90387A2-8407-4D7B-91E6-7EFAB92BDC17}"/>
                </a:ext>
              </a:extLst>
            </p:cNvPr>
            <p:cNvSpPr/>
            <p:nvPr/>
          </p:nvSpPr>
          <p:spPr>
            <a:xfrm>
              <a:off x="5734029" y="3067049"/>
              <a:ext cx="723520" cy="723519"/>
            </a:xfrm>
            <a:prstGeom prst="ellipse">
              <a:avLst/>
            </a:prstGeom>
            <a:solidFill>
              <a:schemeClr val="bg2"/>
            </a:solidFill>
            <a:ln w="9525" cap="flat">
              <a:noFill/>
              <a:prstDash val="solid"/>
              <a:miter/>
            </a:ln>
          </p:spPr>
          <p:txBody>
            <a:bodyPr rtlCol="0" anchor="ctr"/>
            <a:lstStyle/>
            <a:p>
              <a:endParaRPr lang="en-US"/>
            </a:p>
          </p:txBody>
        </p:sp>
        <p:sp>
          <p:nvSpPr>
            <p:cNvPr id="143" name="Freeform: Shape 142" descr="Badge Question Mark">
              <a:extLst>
                <a:ext uri="{FF2B5EF4-FFF2-40B4-BE49-F238E27FC236}">
                  <a16:creationId xmlns:a16="http://schemas.microsoft.com/office/drawing/2014/main" id="{26874A27-1D29-493B-84A5-4ABC670BDAD9}"/>
                </a:ext>
              </a:extLst>
            </p:cNvPr>
            <p:cNvSpPr/>
            <p:nvPr/>
          </p:nvSpPr>
          <p:spPr>
            <a:xfrm>
              <a:off x="5962173" y="3209940"/>
              <a:ext cx="267271" cy="438134"/>
            </a:xfrm>
            <a:custGeom>
              <a:avLst/>
              <a:gdLst>
                <a:gd name="connsiteX0" fmla="*/ 134636 w 267271"/>
                <a:gd name="connsiteY0" fmla="*/ 359046 h 438134"/>
                <a:gd name="connsiteX1" fmla="*/ 162575 w 267271"/>
                <a:gd name="connsiteY1" fmla="*/ 370576 h 438134"/>
                <a:gd name="connsiteX2" fmla="*/ 162649 w 267271"/>
                <a:gd name="connsiteY2" fmla="*/ 370649 h 438134"/>
                <a:gd name="connsiteX3" fmla="*/ 171116 w 267271"/>
                <a:gd name="connsiteY3" fmla="*/ 383289 h 438134"/>
                <a:gd name="connsiteX4" fmla="*/ 174212 w 267271"/>
                <a:gd name="connsiteY4" fmla="*/ 398710 h 438134"/>
                <a:gd name="connsiteX5" fmla="*/ 171059 w 267271"/>
                <a:gd name="connsiteY5" fmla="*/ 414074 h 438134"/>
                <a:gd name="connsiteX6" fmla="*/ 171059 w 267271"/>
                <a:gd name="connsiteY6" fmla="*/ 414093 h 438134"/>
                <a:gd name="connsiteX7" fmla="*/ 150104 w 267271"/>
                <a:gd name="connsiteY7" fmla="*/ 435048 h 438134"/>
                <a:gd name="connsiteX8" fmla="*/ 134779 w 267271"/>
                <a:gd name="connsiteY8" fmla="*/ 438134 h 438134"/>
                <a:gd name="connsiteX9" fmla="*/ 106727 w 267271"/>
                <a:gd name="connsiteY9" fmla="*/ 426580 h 438134"/>
                <a:gd name="connsiteX10" fmla="*/ 98260 w 267271"/>
                <a:gd name="connsiteY10" fmla="*/ 414055 h 438134"/>
                <a:gd name="connsiteX11" fmla="*/ 95164 w 267271"/>
                <a:gd name="connsiteY11" fmla="*/ 398710 h 438134"/>
                <a:gd name="connsiteX12" fmla="*/ 106727 w 267271"/>
                <a:gd name="connsiteY12" fmla="*/ 370649 h 438134"/>
                <a:gd name="connsiteX13" fmla="*/ 134636 w 267271"/>
                <a:gd name="connsiteY13" fmla="*/ 359046 h 438134"/>
                <a:gd name="connsiteX14" fmla="*/ 133585 w 267271"/>
                <a:gd name="connsiteY14" fmla="*/ 0 h 438134"/>
                <a:gd name="connsiteX15" fmla="*/ 267271 w 267271"/>
                <a:gd name="connsiteY15" fmla="*/ 133586 h 438134"/>
                <a:gd name="connsiteX16" fmla="*/ 204692 w 267271"/>
                <a:gd name="connsiteY16" fmla="*/ 246815 h 438134"/>
                <a:gd name="connsiteX17" fmla="*/ 204692 w 267271"/>
                <a:gd name="connsiteY17" fmla="*/ 246834 h 438134"/>
                <a:gd name="connsiteX18" fmla="*/ 162201 w 267271"/>
                <a:gd name="connsiteY18" fmla="*/ 320919 h 438134"/>
                <a:gd name="connsiteX19" fmla="*/ 105051 w 267271"/>
                <a:gd name="connsiteY19" fmla="*/ 320919 h 438134"/>
                <a:gd name="connsiteX20" fmla="*/ 174260 w 267271"/>
                <a:gd name="connsiteY20" fmla="*/ 198457 h 438134"/>
                <a:gd name="connsiteX21" fmla="*/ 198441 w 267271"/>
                <a:gd name="connsiteY21" fmla="*/ 93027 h 438134"/>
                <a:gd name="connsiteX22" fmla="*/ 93011 w 267271"/>
                <a:gd name="connsiteY22" fmla="*/ 68846 h 438134"/>
                <a:gd name="connsiteX23" fmla="*/ 57150 w 267271"/>
                <a:gd name="connsiteY23" fmla="*/ 133686 h 438134"/>
                <a:gd name="connsiteX24" fmla="*/ 0 w 267271"/>
                <a:gd name="connsiteY24" fmla="*/ 133686 h 438134"/>
                <a:gd name="connsiteX25" fmla="*/ 133585 w 267271"/>
                <a:gd name="connsiteY25" fmla="*/ 0 h 438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7271" h="438134">
                  <a:moveTo>
                    <a:pt x="134636" y="359046"/>
                  </a:moveTo>
                  <a:cubicBezTo>
                    <a:pt x="144742" y="359033"/>
                    <a:pt x="154854" y="362875"/>
                    <a:pt x="162575" y="370576"/>
                  </a:cubicBezTo>
                  <a:cubicBezTo>
                    <a:pt x="162600" y="370601"/>
                    <a:pt x="162624" y="370625"/>
                    <a:pt x="162649" y="370649"/>
                  </a:cubicBezTo>
                  <a:cubicBezTo>
                    <a:pt x="166262" y="374276"/>
                    <a:pt x="169137" y="378569"/>
                    <a:pt x="171116" y="383289"/>
                  </a:cubicBezTo>
                  <a:cubicBezTo>
                    <a:pt x="173180" y="388168"/>
                    <a:pt x="174233" y="393413"/>
                    <a:pt x="174212" y="398710"/>
                  </a:cubicBezTo>
                  <a:cubicBezTo>
                    <a:pt x="174224" y="403994"/>
                    <a:pt x="173151" y="409223"/>
                    <a:pt x="171059" y="414074"/>
                  </a:cubicBezTo>
                  <a:lnTo>
                    <a:pt x="171059" y="414093"/>
                  </a:lnTo>
                  <a:cubicBezTo>
                    <a:pt x="167030" y="423513"/>
                    <a:pt x="159525" y="431019"/>
                    <a:pt x="150104" y="435048"/>
                  </a:cubicBezTo>
                  <a:cubicBezTo>
                    <a:pt x="145259" y="437109"/>
                    <a:pt x="140044" y="438160"/>
                    <a:pt x="134779" y="438134"/>
                  </a:cubicBezTo>
                  <a:cubicBezTo>
                    <a:pt x="124266" y="438154"/>
                    <a:pt x="114176" y="433998"/>
                    <a:pt x="106727" y="426580"/>
                  </a:cubicBezTo>
                  <a:cubicBezTo>
                    <a:pt x="103135" y="422981"/>
                    <a:pt x="100261" y="418731"/>
                    <a:pt x="98260" y="414055"/>
                  </a:cubicBezTo>
                  <a:cubicBezTo>
                    <a:pt x="96188" y="409206"/>
                    <a:pt x="95135" y="403983"/>
                    <a:pt x="95164" y="398710"/>
                  </a:cubicBezTo>
                  <a:cubicBezTo>
                    <a:pt x="95138" y="388192"/>
                    <a:pt x="99299" y="378096"/>
                    <a:pt x="106727" y="370649"/>
                  </a:cubicBezTo>
                  <a:cubicBezTo>
                    <a:pt x="114428" y="362928"/>
                    <a:pt x="124529" y="359060"/>
                    <a:pt x="134636" y="359046"/>
                  </a:cubicBezTo>
                  <a:close/>
                  <a:moveTo>
                    <a:pt x="133585" y="0"/>
                  </a:moveTo>
                  <a:cubicBezTo>
                    <a:pt x="207390" y="-27"/>
                    <a:pt x="267244" y="59780"/>
                    <a:pt x="267271" y="133586"/>
                  </a:cubicBezTo>
                  <a:cubicBezTo>
                    <a:pt x="267288" y="179584"/>
                    <a:pt x="243648" y="222357"/>
                    <a:pt x="204692" y="246815"/>
                  </a:cubicBezTo>
                  <a:lnTo>
                    <a:pt x="204692" y="246834"/>
                  </a:lnTo>
                  <a:cubicBezTo>
                    <a:pt x="178674" y="262524"/>
                    <a:pt x="162605" y="290539"/>
                    <a:pt x="162201" y="320919"/>
                  </a:cubicBezTo>
                  <a:lnTo>
                    <a:pt x="105051" y="320919"/>
                  </a:lnTo>
                  <a:cubicBezTo>
                    <a:pt x="105391" y="270877"/>
                    <a:pt x="131565" y="224563"/>
                    <a:pt x="174260" y="198457"/>
                  </a:cubicBezTo>
                  <a:cubicBezTo>
                    <a:pt x="210051" y="176020"/>
                    <a:pt x="220877" y="128818"/>
                    <a:pt x="198441" y="93027"/>
                  </a:cubicBezTo>
                  <a:cubicBezTo>
                    <a:pt x="176005" y="57236"/>
                    <a:pt x="128803" y="46410"/>
                    <a:pt x="93011" y="68846"/>
                  </a:cubicBezTo>
                  <a:cubicBezTo>
                    <a:pt x="70688" y="82840"/>
                    <a:pt x="57137" y="107338"/>
                    <a:pt x="57150" y="133686"/>
                  </a:cubicBezTo>
                  <a:lnTo>
                    <a:pt x="0" y="133686"/>
                  </a:lnTo>
                  <a:cubicBezTo>
                    <a:pt x="-28" y="59881"/>
                    <a:pt x="59780" y="28"/>
                    <a:pt x="133585" y="0"/>
                  </a:cubicBezTo>
                  <a:close/>
                </a:path>
              </a:pathLst>
            </a:custGeom>
            <a:solidFill>
              <a:schemeClr val="accent1"/>
            </a:solidFill>
            <a:ln w="9525" cap="flat">
              <a:noFill/>
              <a:prstDash val="solid"/>
              <a:miter/>
            </a:ln>
          </p:spPr>
          <p:txBody>
            <a:bodyPr rtlCol="0" anchor="ctr"/>
            <a:lstStyle/>
            <a:p>
              <a:endParaRPr lang="en-US"/>
            </a:p>
          </p:txBody>
        </p:sp>
      </p:grpSp>
      <p:grpSp>
        <p:nvGrpSpPr>
          <p:cNvPr id="27" name="Group 26">
            <a:extLst>
              <a:ext uri="{FF2B5EF4-FFF2-40B4-BE49-F238E27FC236}">
                <a16:creationId xmlns:a16="http://schemas.microsoft.com/office/drawing/2014/main" id="{C78D01A8-E58B-4179-8DEA-91EAD886CF92}"/>
              </a:ext>
            </a:extLst>
          </p:cNvPr>
          <p:cNvGrpSpPr>
            <a:grpSpLocks noChangeAspect="1"/>
          </p:cNvGrpSpPr>
          <p:nvPr/>
        </p:nvGrpSpPr>
        <p:grpSpPr>
          <a:xfrm>
            <a:off x="5872216" y="1981776"/>
            <a:ext cx="1154829" cy="678623"/>
            <a:chOff x="5892360" y="821528"/>
            <a:chExt cx="1440311" cy="846384"/>
          </a:xfrm>
        </p:grpSpPr>
        <p:pic>
          <p:nvPicPr>
            <p:cNvPr id="24" name="Graphic 23">
              <a:extLst>
                <a:ext uri="{FF2B5EF4-FFF2-40B4-BE49-F238E27FC236}">
                  <a16:creationId xmlns:a16="http://schemas.microsoft.com/office/drawing/2014/main" id="{3A331E68-E3B4-42EB-B7BD-FD033BF4D38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92360" y="821528"/>
              <a:ext cx="845739" cy="845739"/>
            </a:xfrm>
            <a:prstGeom prst="rect">
              <a:avLst/>
            </a:prstGeom>
          </p:spPr>
        </p:pic>
        <p:pic>
          <p:nvPicPr>
            <p:cNvPr id="25" name="Graphic 24">
              <a:extLst>
                <a:ext uri="{FF2B5EF4-FFF2-40B4-BE49-F238E27FC236}">
                  <a16:creationId xmlns:a16="http://schemas.microsoft.com/office/drawing/2014/main" id="{C84F96E3-6F93-4CAF-BA75-DB8BC97972A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86932" y="822173"/>
              <a:ext cx="845739" cy="845739"/>
            </a:xfrm>
            <a:prstGeom prst="rect">
              <a:avLst/>
            </a:prstGeom>
          </p:spPr>
        </p:pic>
      </p:grpSp>
      <p:pic>
        <p:nvPicPr>
          <p:cNvPr id="28" name="Graphic 27" descr="World">
            <a:extLst>
              <a:ext uri="{FF2B5EF4-FFF2-40B4-BE49-F238E27FC236}">
                <a16:creationId xmlns:a16="http://schemas.microsoft.com/office/drawing/2014/main" id="{4DBC55E0-A472-4E15-84C0-EB1C9612A55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662820" y="2090581"/>
            <a:ext cx="590006" cy="590006"/>
          </a:xfrm>
          <a:prstGeom prst="rect">
            <a:avLst/>
          </a:prstGeom>
        </p:spPr>
      </p:pic>
      <p:grpSp>
        <p:nvGrpSpPr>
          <p:cNvPr id="155" name="Group 315">
            <a:extLst>
              <a:ext uri="{FF2B5EF4-FFF2-40B4-BE49-F238E27FC236}">
                <a16:creationId xmlns:a16="http://schemas.microsoft.com/office/drawing/2014/main" id="{C49FA1E2-8F39-4BF8-8B5B-21B5849CCA08}"/>
              </a:ext>
            </a:extLst>
          </p:cNvPr>
          <p:cNvGrpSpPr>
            <a:grpSpLocks noChangeAspect="1"/>
          </p:cNvGrpSpPr>
          <p:nvPr/>
        </p:nvGrpSpPr>
        <p:grpSpPr bwMode="auto">
          <a:xfrm>
            <a:off x="9541049" y="3330472"/>
            <a:ext cx="495300" cy="495300"/>
            <a:chOff x="1614" y="2777"/>
            <a:chExt cx="312" cy="312"/>
          </a:xfrm>
        </p:grpSpPr>
        <p:sp>
          <p:nvSpPr>
            <p:cNvPr id="156" name="Line 316">
              <a:extLst>
                <a:ext uri="{FF2B5EF4-FFF2-40B4-BE49-F238E27FC236}">
                  <a16:creationId xmlns:a16="http://schemas.microsoft.com/office/drawing/2014/main" id="{5A65F970-CCD6-40EC-8AD1-C3DDE7FF52D8}"/>
                </a:ext>
              </a:extLst>
            </p:cNvPr>
            <p:cNvSpPr>
              <a:spLocks noChangeShapeType="1"/>
            </p:cNvSpPr>
            <p:nvPr/>
          </p:nvSpPr>
          <p:spPr bwMode="auto">
            <a:xfrm flipH="1" flipV="1">
              <a:off x="1668" y="2831"/>
              <a:ext cx="205" cy="205"/>
            </a:xfrm>
            <a:prstGeom prst="line">
              <a:avLst/>
            </a:prstGeom>
            <a:noFill/>
            <a:ln w="7938" cap="flat">
              <a:solidFill>
                <a:srgbClr val="50E6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Line 317">
              <a:extLst>
                <a:ext uri="{FF2B5EF4-FFF2-40B4-BE49-F238E27FC236}">
                  <a16:creationId xmlns:a16="http://schemas.microsoft.com/office/drawing/2014/main" id="{D0A7A047-C631-41C6-800B-70F0CDE7CD82}"/>
                </a:ext>
              </a:extLst>
            </p:cNvPr>
            <p:cNvSpPr>
              <a:spLocks noChangeShapeType="1"/>
            </p:cNvSpPr>
            <p:nvPr/>
          </p:nvSpPr>
          <p:spPr bwMode="auto">
            <a:xfrm flipV="1">
              <a:off x="1771" y="2792"/>
              <a:ext cx="0" cy="282"/>
            </a:xfrm>
            <a:prstGeom prst="line">
              <a:avLst/>
            </a:prstGeom>
            <a:noFill/>
            <a:ln w="7938" cap="flat">
              <a:solidFill>
                <a:srgbClr val="50E6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Line 318">
              <a:extLst>
                <a:ext uri="{FF2B5EF4-FFF2-40B4-BE49-F238E27FC236}">
                  <a16:creationId xmlns:a16="http://schemas.microsoft.com/office/drawing/2014/main" id="{CAF5D5A3-32F0-4972-8E87-B2AECF335AAF}"/>
                </a:ext>
              </a:extLst>
            </p:cNvPr>
            <p:cNvSpPr>
              <a:spLocks noChangeShapeType="1"/>
            </p:cNvSpPr>
            <p:nvPr/>
          </p:nvSpPr>
          <p:spPr bwMode="auto">
            <a:xfrm flipH="1">
              <a:off x="1668" y="2831"/>
              <a:ext cx="205" cy="205"/>
            </a:xfrm>
            <a:prstGeom prst="line">
              <a:avLst/>
            </a:prstGeom>
            <a:noFill/>
            <a:ln w="7938" cap="flat">
              <a:solidFill>
                <a:srgbClr val="50E6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Oval 319">
              <a:extLst>
                <a:ext uri="{FF2B5EF4-FFF2-40B4-BE49-F238E27FC236}">
                  <a16:creationId xmlns:a16="http://schemas.microsoft.com/office/drawing/2014/main" id="{AB47A3F5-78E6-4350-A895-0A24D0773D6B}"/>
                </a:ext>
              </a:extLst>
            </p:cNvPr>
            <p:cNvSpPr>
              <a:spLocks noChangeArrowheads="1"/>
            </p:cNvSpPr>
            <p:nvPr/>
          </p:nvSpPr>
          <p:spPr bwMode="auto">
            <a:xfrm>
              <a:off x="1858" y="3021"/>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Oval 320">
              <a:extLst>
                <a:ext uri="{FF2B5EF4-FFF2-40B4-BE49-F238E27FC236}">
                  <a16:creationId xmlns:a16="http://schemas.microsoft.com/office/drawing/2014/main" id="{688D5B65-5C21-4B2E-83FC-9DDAD3F39628}"/>
                </a:ext>
              </a:extLst>
            </p:cNvPr>
            <p:cNvSpPr>
              <a:spLocks noChangeArrowheads="1"/>
            </p:cNvSpPr>
            <p:nvPr/>
          </p:nvSpPr>
          <p:spPr bwMode="auto">
            <a:xfrm>
              <a:off x="1653" y="3021"/>
              <a:ext cx="29" cy="2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Oval 321">
              <a:extLst>
                <a:ext uri="{FF2B5EF4-FFF2-40B4-BE49-F238E27FC236}">
                  <a16:creationId xmlns:a16="http://schemas.microsoft.com/office/drawing/2014/main" id="{B49DD633-F015-4000-93C6-5275F520BCFB}"/>
                </a:ext>
              </a:extLst>
            </p:cNvPr>
            <p:cNvSpPr>
              <a:spLocks noChangeArrowheads="1"/>
            </p:cNvSpPr>
            <p:nvPr/>
          </p:nvSpPr>
          <p:spPr bwMode="auto">
            <a:xfrm>
              <a:off x="1653" y="2816"/>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Oval 322">
              <a:extLst>
                <a:ext uri="{FF2B5EF4-FFF2-40B4-BE49-F238E27FC236}">
                  <a16:creationId xmlns:a16="http://schemas.microsoft.com/office/drawing/2014/main" id="{F8BE21D9-C80F-40A2-AE6D-13EE59774B2D}"/>
                </a:ext>
              </a:extLst>
            </p:cNvPr>
            <p:cNvSpPr>
              <a:spLocks noChangeArrowheads="1"/>
            </p:cNvSpPr>
            <p:nvPr/>
          </p:nvSpPr>
          <p:spPr bwMode="auto">
            <a:xfrm>
              <a:off x="1858" y="2816"/>
              <a:ext cx="29" cy="2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Line 323">
              <a:extLst>
                <a:ext uri="{FF2B5EF4-FFF2-40B4-BE49-F238E27FC236}">
                  <a16:creationId xmlns:a16="http://schemas.microsoft.com/office/drawing/2014/main" id="{4B8BED7B-64D1-4D59-BC73-B41028B9C054}"/>
                </a:ext>
              </a:extLst>
            </p:cNvPr>
            <p:cNvSpPr>
              <a:spLocks noChangeShapeType="1"/>
            </p:cNvSpPr>
            <p:nvPr/>
          </p:nvSpPr>
          <p:spPr bwMode="auto">
            <a:xfrm>
              <a:off x="1629" y="2933"/>
              <a:ext cx="282" cy="0"/>
            </a:xfrm>
            <a:prstGeom prst="line">
              <a:avLst/>
            </a:prstGeom>
            <a:noFill/>
            <a:ln w="7938" cap="flat">
              <a:solidFill>
                <a:srgbClr val="50E6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Oval 324">
              <a:extLst>
                <a:ext uri="{FF2B5EF4-FFF2-40B4-BE49-F238E27FC236}">
                  <a16:creationId xmlns:a16="http://schemas.microsoft.com/office/drawing/2014/main" id="{2B058033-F8C6-49C9-9778-103B71F8B512}"/>
                </a:ext>
              </a:extLst>
            </p:cNvPr>
            <p:cNvSpPr>
              <a:spLocks noChangeArrowheads="1"/>
            </p:cNvSpPr>
            <p:nvPr/>
          </p:nvSpPr>
          <p:spPr bwMode="auto">
            <a:xfrm>
              <a:off x="1897" y="2919"/>
              <a:ext cx="29" cy="29"/>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Oval 325">
              <a:extLst>
                <a:ext uri="{FF2B5EF4-FFF2-40B4-BE49-F238E27FC236}">
                  <a16:creationId xmlns:a16="http://schemas.microsoft.com/office/drawing/2014/main" id="{199E38D0-47F0-4E14-83D6-1F1A846B91BC}"/>
                </a:ext>
              </a:extLst>
            </p:cNvPr>
            <p:cNvSpPr>
              <a:spLocks noChangeArrowheads="1"/>
            </p:cNvSpPr>
            <p:nvPr/>
          </p:nvSpPr>
          <p:spPr bwMode="auto">
            <a:xfrm>
              <a:off x="1614" y="2919"/>
              <a:ext cx="29" cy="29"/>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Oval 326">
              <a:extLst>
                <a:ext uri="{FF2B5EF4-FFF2-40B4-BE49-F238E27FC236}">
                  <a16:creationId xmlns:a16="http://schemas.microsoft.com/office/drawing/2014/main" id="{67DA6CF8-D3C0-427A-99EA-DF1928E3385B}"/>
                </a:ext>
              </a:extLst>
            </p:cNvPr>
            <p:cNvSpPr>
              <a:spLocks noChangeArrowheads="1"/>
            </p:cNvSpPr>
            <p:nvPr/>
          </p:nvSpPr>
          <p:spPr bwMode="auto">
            <a:xfrm>
              <a:off x="1755" y="2777"/>
              <a:ext cx="30" cy="29"/>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Oval 327">
              <a:extLst>
                <a:ext uri="{FF2B5EF4-FFF2-40B4-BE49-F238E27FC236}">
                  <a16:creationId xmlns:a16="http://schemas.microsoft.com/office/drawing/2014/main" id="{F0D2B967-FA85-4FC6-ACA5-8BBCDA5EC143}"/>
                </a:ext>
              </a:extLst>
            </p:cNvPr>
            <p:cNvSpPr>
              <a:spLocks noChangeArrowheads="1"/>
            </p:cNvSpPr>
            <p:nvPr/>
          </p:nvSpPr>
          <p:spPr bwMode="auto">
            <a:xfrm>
              <a:off x="1755" y="3060"/>
              <a:ext cx="30" cy="29"/>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Oval 328">
              <a:extLst>
                <a:ext uri="{FF2B5EF4-FFF2-40B4-BE49-F238E27FC236}">
                  <a16:creationId xmlns:a16="http://schemas.microsoft.com/office/drawing/2014/main" id="{EFF84F63-37DC-4C93-9B63-3AF63CC1EA7C}"/>
                </a:ext>
              </a:extLst>
            </p:cNvPr>
            <p:cNvSpPr>
              <a:spLocks noChangeArrowheads="1"/>
            </p:cNvSpPr>
            <p:nvPr/>
          </p:nvSpPr>
          <p:spPr bwMode="auto">
            <a:xfrm>
              <a:off x="1741" y="2904"/>
              <a:ext cx="58" cy="58"/>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Freeform: Shape 28" descr="Envelope">
            <a:extLst>
              <a:ext uri="{FF2B5EF4-FFF2-40B4-BE49-F238E27FC236}">
                <a16:creationId xmlns:a16="http://schemas.microsoft.com/office/drawing/2014/main" id="{D44CAAF6-9452-4B76-AA46-3A480FF733E7}"/>
              </a:ext>
            </a:extLst>
          </p:cNvPr>
          <p:cNvSpPr/>
          <p:nvPr/>
        </p:nvSpPr>
        <p:spPr>
          <a:xfrm>
            <a:off x="9658241" y="4542800"/>
            <a:ext cx="540317" cy="349616"/>
          </a:xfrm>
          <a:custGeom>
            <a:avLst/>
            <a:gdLst>
              <a:gd name="connsiteX0" fmla="*/ 213361 w 647701"/>
              <a:gd name="connsiteY0" fmla="*/ 233364 h 419101"/>
              <a:gd name="connsiteX1" fmla="*/ 284799 w 647701"/>
              <a:gd name="connsiteY1" fmla="*/ 302896 h 419101"/>
              <a:gd name="connsiteX2" fmla="*/ 324804 w 647701"/>
              <a:gd name="connsiteY2" fmla="*/ 319089 h 419101"/>
              <a:gd name="connsiteX3" fmla="*/ 364809 w 647701"/>
              <a:gd name="connsiteY3" fmla="*/ 302896 h 419101"/>
              <a:gd name="connsiteX4" fmla="*/ 436246 w 647701"/>
              <a:gd name="connsiteY4" fmla="*/ 233364 h 419101"/>
              <a:gd name="connsiteX5" fmla="*/ 621031 w 647701"/>
              <a:gd name="connsiteY5" fmla="*/ 419101 h 419101"/>
              <a:gd name="connsiteX6" fmla="*/ 27624 w 647701"/>
              <a:gd name="connsiteY6" fmla="*/ 419101 h 419101"/>
              <a:gd name="connsiteX7" fmla="*/ 647701 w 647701"/>
              <a:gd name="connsiteY7" fmla="*/ 25718 h 419101"/>
              <a:gd name="connsiteX8" fmla="*/ 647701 w 647701"/>
              <a:gd name="connsiteY8" fmla="*/ 392430 h 419101"/>
              <a:gd name="connsiteX9" fmla="*/ 461964 w 647701"/>
              <a:gd name="connsiteY9" fmla="*/ 206693 h 419101"/>
              <a:gd name="connsiteX10" fmla="*/ 0 w 647701"/>
              <a:gd name="connsiteY10" fmla="*/ 24765 h 419101"/>
              <a:gd name="connsiteX11" fmla="*/ 185738 w 647701"/>
              <a:gd name="connsiteY11" fmla="*/ 206693 h 419101"/>
              <a:gd name="connsiteX12" fmla="*/ 0 w 647701"/>
              <a:gd name="connsiteY12" fmla="*/ 393383 h 419101"/>
              <a:gd name="connsiteX13" fmla="*/ 28576 w 647701"/>
              <a:gd name="connsiteY13" fmla="*/ 0 h 419101"/>
              <a:gd name="connsiteX14" fmla="*/ 620079 w 647701"/>
              <a:gd name="connsiteY14" fmla="*/ 0 h 419101"/>
              <a:gd name="connsiteX15" fmla="*/ 337186 w 647701"/>
              <a:gd name="connsiteY15" fmla="*/ 275273 h 419101"/>
              <a:gd name="connsiteX16" fmla="*/ 310516 w 647701"/>
              <a:gd name="connsiteY16" fmla="*/ 275273 h 41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7701" h="419101">
                <a:moveTo>
                  <a:pt x="213361" y="233364"/>
                </a:moveTo>
                <a:lnTo>
                  <a:pt x="284799" y="302896"/>
                </a:lnTo>
                <a:cubicBezTo>
                  <a:pt x="296229" y="313374"/>
                  <a:pt x="310516" y="319089"/>
                  <a:pt x="324804" y="319089"/>
                </a:cubicBezTo>
                <a:cubicBezTo>
                  <a:pt x="339091" y="319089"/>
                  <a:pt x="353379" y="313374"/>
                  <a:pt x="364809" y="302896"/>
                </a:cubicBezTo>
                <a:lnTo>
                  <a:pt x="436246" y="233364"/>
                </a:lnTo>
                <a:lnTo>
                  <a:pt x="621031" y="419101"/>
                </a:lnTo>
                <a:lnTo>
                  <a:pt x="27624" y="419101"/>
                </a:lnTo>
                <a:close/>
                <a:moveTo>
                  <a:pt x="647701" y="25718"/>
                </a:moveTo>
                <a:lnTo>
                  <a:pt x="647701" y="392430"/>
                </a:lnTo>
                <a:lnTo>
                  <a:pt x="461964" y="206693"/>
                </a:lnTo>
                <a:close/>
                <a:moveTo>
                  <a:pt x="0" y="24765"/>
                </a:moveTo>
                <a:lnTo>
                  <a:pt x="185738" y="206693"/>
                </a:lnTo>
                <a:lnTo>
                  <a:pt x="0" y="393383"/>
                </a:lnTo>
                <a:close/>
                <a:moveTo>
                  <a:pt x="28576" y="0"/>
                </a:moveTo>
                <a:lnTo>
                  <a:pt x="620079" y="0"/>
                </a:lnTo>
                <a:lnTo>
                  <a:pt x="337186" y="275273"/>
                </a:lnTo>
                <a:cubicBezTo>
                  <a:pt x="329566" y="282893"/>
                  <a:pt x="318136" y="282893"/>
                  <a:pt x="310516" y="275273"/>
                </a:cubicBezTo>
                <a:close/>
              </a:path>
            </a:pathLst>
          </a:custGeom>
          <a:solidFill>
            <a:schemeClr val="bg2"/>
          </a:solidFill>
          <a:ln w="9525" cap="flat">
            <a:noFill/>
            <a:prstDash val="solid"/>
            <a:miter/>
          </a:ln>
        </p:spPr>
        <p:txBody>
          <a:bodyPr rtlCol="0" anchor="ctr"/>
          <a:lstStyle/>
          <a:p>
            <a:endParaRPr lang="en-US"/>
          </a:p>
        </p:txBody>
      </p:sp>
      <p:grpSp>
        <p:nvGrpSpPr>
          <p:cNvPr id="170" name="Group 135">
            <a:extLst>
              <a:ext uri="{FF2B5EF4-FFF2-40B4-BE49-F238E27FC236}">
                <a16:creationId xmlns:a16="http://schemas.microsoft.com/office/drawing/2014/main" id="{A2A01464-7A23-46C6-9C0A-B54B46D731F4}"/>
              </a:ext>
            </a:extLst>
          </p:cNvPr>
          <p:cNvGrpSpPr>
            <a:grpSpLocks noChangeAspect="1"/>
          </p:cNvGrpSpPr>
          <p:nvPr/>
        </p:nvGrpSpPr>
        <p:grpSpPr bwMode="auto">
          <a:xfrm>
            <a:off x="2356375" y="4947096"/>
            <a:ext cx="495300" cy="495300"/>
            <a:chOff x="1013" y="2781"/>
            <a:chExt cx="312" cy="312"/>
          </a:xfrm>
        </p:grpSpPr>
        <p:sp>
          <p:nvSpPr>
            <p:cNvPr id="171" name="AutoShape 134">
              <a:extLst>
                <a:ext uri="{FF2B5EF4-FFF2-40B4-BE49-F238E27FC236}">
                  <a16:creationId xmlns:a16="http://schemas.microsoft.com/office/drawing/2014/main" id="{AA9223F7-FFA9-4A8E-88E1-5FA653D0634F}"/>
                </a:ext>
              </a:extLst>
            </p:cNvPr>
            <p:cNvSpPr>
              <a:spLocks noChangeAspect="1" noChangeArrowheads="1" noTextEdit="1"/>
            </p:cNvSpPr>
            <p:nvPr/>
          </p:nvSpPr>
          <p:spPr bwMode="auto">
            <a:xfrm>
              <a:off x="1013" y="2781"/>
              <a:ext cx="31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Rectangle 136">
              <a:extLst>
                <a:ext uri="{FF2B5EF4-FFF2-40B4-BE49-F238E27FC236}">
                  <a16:creationId xmlns:a16="http://schemas.microsoft.com/office/drawing/2014/main" id="{85F28E1C-E725-4CD9-AEAA-851A3183A12F}"/>
                </a:ext>
              </a:extLst>
            </p:cNvPr>
            <p:cNvSpPr>
              <a:spLocks noChangeArrowheads="1"/>
            </p:cNvSpPr>
            <p:nvPr/>
          </p:nvSpPr>
          <p:spPr bwMode="auto">
            <a:xfrm>
              <a:off x="1013" y="2781"/>
              <a:ext cx="312" cy="312"/>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Rectangle 137">
              <a:extLst>
                <a:ext uri="{FF2B5EF4-FFF2-40B4-BE49-F238E27FC236}">
                  <a16:creationId xmlns:a16="http://schemas.microsoft.com/office/drawing/2014/main" id="{C827DADB-133F-4E24-984A-2502AB9325FF}"/>
                </a:ext>
              </a:extLst>
            </p:cNvPr>
            <p:cNvSpPr>
              <a:spLocks noChangeArrowheads="1"/>
            </p:cNvSpPr>
            <p:nvPr/>
          </p:nvSpPr>
          <p:spPr bwMode="auto">
            <a:xfrm>
              <a:off x="1081" y="2947"/>
              <a:ext cx="29" cy="29"/>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Rectangle 138">
              <a:extLst>
                <a:ext uri="{FF2B5EF4-FFF2-40B4-BE49-F238E27FC236}">
                  <a16:creationId xmlns:a16="http://schemas.microsoft.com/office/drawing/2014/main" id="{2FF64DF4-8E2F-4478-8E46-7C41AE80A312}"/>
                </a:ext>
              </a:extLst>
            </p:cNvPr>
            <p:cNvSpPr>
              <a:spLocks noChangeArrowheads="1"/>
            </p:cNvSpPr>
            <p:nvPr/>
          </p:nvSpPr>
          <p:spPr bwMode="auto">
            <a:xfrm>
              <a:off x="1130" y="2947"/>
              <a:ext cx="29" cy="29"/>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139">
              <a:extLst>
                <a:ext uri="{FF2B5EF4-FFF2-40B4-BE49-F238E27FC236}">
                  <a16:creationId xmlns:a16="http://schemas.microsoft.com/office/drawing/2014/main" id="{C45907D3-063A-49C9-B6AF-BC7CB22E0DFB}"/>
                </a:ext>
              </a:extLst>
            </p:cNvPr>
            <p:cNvSpPr>
              <a:spLocks noChangeArrowheads="1"/>
            </p:cNvSpPr>
            <p:nvPr/>
          </p:nvSpPr>
          <p:spPr bwMode="auto">
            <a:xfrm>
              <a:off x="1081" y="2995"/>
              <a:ext cx="29" cy="30"/>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140">
              <a:extLst>
                <a:ext uri="{FF2B5EF4-FFF2-40B4-BE49-F238E27FC236}">
                  <a16:creationId xmlns:a16="http://schemas.microsoft.com/office/drawing/2014/main" id="{AD176CC5-56DD-49B7-8C6E-9DE6F04FCEF6}"/>
                </a:ext>
              </a:extLst>
            </p:cNvPr>
            <p:cNvSpPr>
              <a:spLocks noChangeArrowheads="1"/>
            </p:cNvSpPr>
            <p:nvPr/>
          </p:nvSpPr>
          <p:spPr bwMode="auto">
            <a:xfrm>
              <a:off x="1130" y="2995"/>
              <a:ext cx="29" cy="30"/>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Rectangle 141">
              <a:extLst>
                <a:ext uri="{FF2B5EF4-FFF2-40B4-BE49-F238E27FC236}">
                  <a16:creationId xmlns:a16="http://schemas.microsoft.com/office/drawing/2014/main" id="{8B1ACBF4-43C1-4DC8-9ACA-33029C4F0184}"/>
                </a:ext>
              </a:extLst>
            </p:cNvPr>
            <p:cNvSpPr>
              <a:spLocks noChangeArrowheads="1"/>
            </p:cNvSpPr>
            <p:nvPr/>
          </p:nvSpPr>
          <p:spPr bwMode="auto">
            <a:xfrm>
              <a:off x="1179" y="2947"/>
              <a:ext cx="29" cy="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Rectangle 142">
              <a:extLst>
                <a:ext uri="{FF2B5EF4-FFF2-40B4-BE49-F238E27FC236}">
                  <a16:creationId xmlns:a16="http://schemas.microsoft.com/office/drawing/2014/main" id="{D4853C04-A3C0-49D8-8E12-6CD83075EA67}"/>
                </a:ext>
              </a:extLst>
            </p:cNvPr>
            <p:cNvSpPr>
              <a:spLocks noChangeArrowheads="1"/>
            </p:cNvSpPr>
            <p:nvPr/>
          </p:nvSpPr>
          <p:spPr bwMode="auto">
            <a:xfrm>
              <a:off x="1081" y="2898"/>
              <a:ext cx="29" cy="29"/>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Rectangle 143">
              <a:extLst>
                <a:ext uri="{FF2B5EF4-FFF2-40B4-BE49-F238E27FC236}">
                  <a16:creationId xmlns:a16="http://schemas.microsoft.com/office/drawing/2014/main" id="{911406CC-3480-4FB4-BB9A-574569A09DB3}"/>
                </a:ext>
              </a:extLst>
            </p:cNvPr>
            <p:cNvSpPr>
              <a:spLocks noChangeArrowheads="1"/>
            </p:cNvSpPr>
            <p:nvPr/>
          </p:nvSpPr>
          <p:spPr bwMode="auto">
            <a:xfrm>
              <a:off x="1130" y="2898"/>
              <a:ext cx="29" cy="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Rectangle 144">
              <a:extLst>
                <a:ext uri="{FF2B5EF4-FFF2-40B4-BE49-F238E27FC236}">
                  <a16:creationId xmlns:a16="http://schemas.microsoft.com/office/drawing/2014/main" id="{7F2BF332-1DB3-4CFB-A8FE-6861B7EF0150}"/>
                </a:ext>
              </a:extLst>
            </p:cNvPr>
            <p:cNvSpPr>
              <a:spLocks noChangeArrowheads="1"/>
            </p:cNvSpPr>
            <p:nvPr/>
          </p:nvSpPr>
          <p:spPr bwMode="auto">
            <a:xfrm>
              <a:off x="1081" y="2849"/>
              <a:ext cx="29" cy="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Rectangle 145">
              <a:extLst>
                <a:ext uri="{FF2B5EF4-FFF2-40B4-BE49-F238E27FC236}">
                  <a16:creationId xmlns:a16="http://schemas.microsoft.com/office/drawing/2014/main" id="{2F2615C2-A3BE-4F23-8C7D-9F6DBB0CD04F}"/>
                </a:ext>
              </a:extLst>
            </p:cNvPr>
            <p:cNvSpPr>
              <a:spLocks noChangeArrowheads="1"/>
            </p:cNvSpPr>
            <p:nvPr/>
          </p:nvSpPr>
          <p:spPr bwMode="auto">
            <a:xfrm>
              <a:off x="1179" y="2995"/>
              <a:ext cx="29" cy="30"/>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Rectangle 146">
              <a:extLst>
                <a:ext uri="{FF2B5EF4-FFF2-40B4-BE49-F238E27FC236}">
                  <a16:creationId xmlns:a16="http://schemas.microsoft.com/office/drawing/2014/main" id="{DDDA67E5-9888-436D-96FF-CBBB1A64F5D8}"/>
                </a:ext>
              </a:extLst>
            </p:cNvPr>
            <p:cNvSpPr>
              <a:spLocks noChangeArrowheads="1"/>
            </p:cNvSpPr>
            <p:nvPr/>
          </p:nvSpPr>
          <p:spPr bwMode="auto">
            <a:xfrm>
              <a:off x="1227" y="2995"/>
              <a:ext cx="30" cy="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3" name="Group 386">
            <a:extLst>
              <a:ext uri="{FF2B5EF4-FFF2-40B4-BE49-F238E27FC236}">
                <a16:creationId xmlns:a16="http://schemas.microsoft.com/office/drawing/2014/main" id="{009AFFED-CE11-4E6B-9470-6812AF06D559}"/>
              </a:ext>
            </a:extLst>
          </p:cNvPr>
          <p:cNvGrpSpPr>
            <a:grpSpLocks noChangeAspect="1"/>
          </p:cNvGrpSpPr>
          <p:nvPr/>
        </p:nvGrpSpPr>
        <p:grpSpPr bwMode="auto">
          <a:xfrm>
            <a:off x="7300419" y="5395210"/>
            <a:ext cx="544830" cy="408623"/>
            <a:chOff x="7014" y="2816"/>
            <a:chExt cx="312" cy="234"/>
          </a:xfrm>
        </p:grpSpPr>
        <p:sp>
          <p:nvSpPr>
            <p:cNvPr id="184" name="AutoShape 385">
              <a:extLst>
                <a:ext uri="{FF2B5EF4-FFF2-40B4-BE49-F238E27FC236}">
                  <a16:creationId xmlns:a16="http://schemas.microsoft.com/office/drawing/2014/main" id="{A23394BE-9C41-4264-BC4E-BA436F0B39DE}"/>
                </a:ext>
              </a:extLst>
            </p:cNvPr>
            <p:cNvSpPr>
              <a:spLocks noChangeAspect="1" noChangeArrowheads="1" noTextEdit="1"/>
            </p:cNvSpPr>
            <p:nvPr/>
          </p:nvSpPr>
          <p:spPr bwMode="auto">
            <a:xfrm>
              <a:off x="7014" y="2816"/>
              <a:ext cx="312"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387">
              <a:extLst>
                <a:ext uri="{FF2B5EF4-FFF2-40B4-BE49-F238E27FC236}">
                  <a16:creationId xmlns:a16="http://schemas.microsoft.com/office/drawing/2014/main" id="{B0806567-3F9C-4AF1-9AAE-5AB07EAC41FF}"/>
                </a:ext>
              </a:extLst>
            </p:cNvPr>
            <p:cNvSpPr>
              <a:spLocks noChangeArrowheads="1"/>
            </p:cNvSpPr>
            <p:nvPr/>
          </p:nvSpPr>
          <p:spPr bwMode="auto">
            <a:xfrm>
              <a:off x="7014" y="2816"/>
              <a:ext cx="312" cy="234"/>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Rectangle 388">
              <a:extLst>
                <a:ext uri="{FF2B5EF4-FFF2-40B4-BE49-F238E27FC236}">
                  <a16:creationId xmlns:a16="http://schemas.microsoft.com/office/drawing/2014/main" id="{27CC01CD-1A0D-43B7-981A-81995B09D8E9}"/>
                </a:ext>
              </a:extLst>
            </p:cNvPr>
            <p:cNvSpPr>
              <a:spLocks noChangeArrowheads="1"/>
            </p:cNvSpPr>
            <p:nvPr/>
          </p:nvSpPr>
          <p:spPr bwMode="auto">
            <a:xfrm>
              <a:off x="7014" y="2816"/>
              <a:ext cx="312" cy="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Oval 389">
              <a:extLst>
                <a:ext uri="{FF2B5EF4-FFF2-40B4-BE49-F238E27FC236}">
                  <a16:creationId xmlns:a16="http://schemas.microsoft.com/office/drawing/2014/main" id="{39E9BE04-B07D-43FB-AB00-8100F14403C1}"/>
                </a:ext>
              </a:extLst>
            </p:cNvPr>
            <p:cNvSpPr>
              <a:spLocks noChangeArrowheads="1"/>
            </p:cNvSpPr>
            <p:nvPr/>
          </p:nvSpPr>
          <p:spPr bwMode="auto">
            <a:xfrm>
              <a:off x="7025" y="2826"/>
              <a:ext cx="9" cy="1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Oval 390">
              <a:extLst>
                <a:ext uri="{FF2B5EF4-FFF2-40B4-BE49-F238E27FC236}">
                  <a16:creationId xmlns:a16="http://schemas.microsoft.com/office/drawing/2014/main" id="{A3ACACB8-0316-43AD-AC6A-0020A2AC6859}"/>
                </a:ext>
              </a:extLst>
            </p:cNvPr>
            <p:cNvSpPr>
              <a:spLocks noChangeArrowheads="1"/>
            </p:cNvSpPr>
            <p:nvPr/>
          </p:nvSpPr>
          <p:spPr bwMode="auto">
            <a:xfrm>
              <a:off x="7039" y="2826"/>
              <a:ext cx="10" cy="1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Oval 391">
              <a:extLst>
                <a:ext uri="{FF2B5EF4-FFF2-40B4-BE49-F238E27FC236}">
                  <a16:creationId xmlns:a16="http://schemas.microsoft.com/office/drawing/2014/main" id="{E0E50A86-A6A3-4AFB-B9F1-E5C4B735DCEB}"/>
                </a:ext>
              </a:extLst>
            </p:cNvPr>
            <p:cNvSpPr>
              <a:spLocks noChangeArrowheads="1"/>
            </p:cNvSpPr>
            <p:nvPr/>
          </p:nvSpPr>
          <p:spPr bwMode="auto">
            <a:xfrm>
              <a:off x="7054" y="2826"/>
              <a:ext cx="10" cy="10"/>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Rectangle 392">
              <a:extLst>
                <a:ext uri="{FF2B5EF4-FFF2-40B4-BE49-F238E27FC236}">
                  <a16:creationId xmlns:a16="http://schemas.microsoft.com/office/drawing/2014/main" id="{4FD9B2A6-984A-4A1C-B699-D1DAA250238C}"/>
                </a:ext>
              </a:extLst>
            </p:cNvPr>
            <p:cNvSpPr>
              <a:spLocks noChangeArrowheads="1"/>
            </p:cNvSpPr>
            <p:nvPr/>
          </p:nvSpPr>
          <p:spPr bwMode="auto">
            <a:xfrm>
              <a:off x="7073" y="2884"/>
              <a:ext cx="48" cy="49"/>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Rectangle 393">
              <a:extLst>
                <a:ext uri="{FF2B5EF4-FFF2-40B4-BE49-F238E27FC236}">
                  <a16:creationId xmlns:a16="http://schemas.microsoft.com/office/drawing/2014/main" id="{3D3D57C2-ED3D-43E3-B432-CA99E37E4C14}"/>
                </a:ext>
              </a:extLst>
            </p:cNvPr>
            <p:cNvSpPr>
              <a:spLocks noChangeArrowheads="1"/>
            </p:cNvSpPr>
            <p:nvPr/>
          </p:nvSpPr>
          <p:spPr bwMode="auto">
            <a:xfrm>
              <a:off x="7146" y="2884"/>
              <a:ext cx="49" cy="49"/>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Rectangle 394">
              <a:extLst>
                <a:ext uri="{FF2B5EF4-FFF2-40B4-BE49-F238E27FC236}">
                  <a16:creationId xmlns:a16="http://schemas.microsoft.com/office/drawing/2014/main" id="{DBC945F1-B14C-48A9-A8E6-324CF724FC72}"/>
                </a:ext>
              </a:extLst>
            </p:cNvPr>
            <p:cNvSpPr>
              <a:spLocks noChangeArrowheads="1"/>
            </p:cNvSpPr>
            <p:nvPr/>
          </p:nvSpPr>
          <p:spPr bwMode="auto">
            <a:xfrm>
              <a:off x="7219" y="2884"/>
              <a:ext cx="49" cy="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Rectangle 395">
              <a:extLst>
                <a:ext uri="{FF2B5EF4-FFF2-40B4-BE49-F238E27FC236}">
                  <a16:creationId xmlns:a16="http://schemas.microsoft.com/office/drawing/2014/main" id="{3C7AFAAA-D3D5-4E2B-B72B-DE853A9A0C99}"/>
                </a:ext>
              </a:extLst>
            </p:cNvPr>
            <p:cNvSpPr>
              <a:spLocks noChangeArrowheads="1"/>
            </p:cNvSpPr>
            <p:nvPr/>
          </p:nvSpPr>
          <p:spPr bwMode="auto">
            <a:xfrm>
              <a:off x="7073" y="2962"/>
              <a:ext cx="48" cy="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Rectangle 396">
              <a:extLst>
                <a:ext uri="{FF2B5EF4-FFF2-40B4-BE49-F238E27FC236}">
                  <a16:creationId xmlns:a16="http://schemas.microsoft.com/office/drawing/2014/main" id="{8A29AB23-F3D6-4832-85F1-067BC6E6B540}"/>
                </a:ext>
              </a:extLst>
            </p:cNvPr>
            <p:cNvSpPr>
              <a:spLocks noChangeArrowheads="1"/>
            </p:cNvSpPr>
            <p:nvPr/>
          </p:nvSpPr>
          <p:spPr bwMode="auto">
            <a:xfrm>
              <a:off x="7146" y="2962"/>
              <a:ext cx="49" cy="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Rectangle 397">
              <a:extLst>
                <a:ext uri="{FF2B5EF4-FFF2-40B4-BE49-F238E27FC236}">
                  <a16:creationId xmlns:a16="http://schemas.microsoft.com/office/drawing/2014/main" id="{EBF8C2FA-B1F1-475A-AB37-C799CC6AF400}"/>
                </a:ext>
              </a:extLst>
            </p:cNvPr>
            <p:cNvSpPr>
              <a:spLocks noChangeArrowheads="1"/>
            </p:cNvSpPr>
            <p:nvPr/>
          </p:nvSpPr>
          <p:spPr bwMode="auto">
            <a:xfrm>
              <a:off x="7219" y="2962"/>
              <a:ext cx="49" cy="49"/>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96" name="Group 222">
            <a:extLst>
              <a:ext uri="{FF2B5EF4-FFF2-40B4-BE49-F238E27FC236}">
                <a16:creationId xmlns:a16="http://schemas.microsoft.com/office/drawing/2014/main" id="{35AC1E45-1DA3-416B-B7E3-C0BD3C3CA498}"/>
              </a:ext>
            </a:extLst>
          </p:cNvPr>
          <p:cNvGrpSpPr>
            <a:grpSpLocks noChangeAspect="1"/>
          </p:cNvGrpSpPr>
          <p:nvPr/>
        </p:nvGrpSpPr>
        <p:grpSpPr bwMode="auto">
          <a:xfrm>
            <a:off x="2952750" y="2705228"/>
            <a:ext cx="339725" cy="495300"/>
            <a:chOff x="4062" y="2783"/>
            <a:chExt cx="214" cy="312"/>
          </a:xfrm>
        </p:grpSpPr>
        <p:sp>
          <p:nvSpPr>
            <p:cNvPr id="197" name="AutoShape 221">
              <a:extLst>
                <a:ext uri="{FF2B5EF4-FFF2-40B4-BE49-F238E27FC236}">
                  <a16:creationId xmlns:a16="http://schemas.microsoft.com/office/drawing/2014/main" id="{E45BB168-0372-4A9E-9B8C-C51CD0F6368F}"/>
                </a:ext>
              </a:extLst>
            </p:cNvPr>
            <p:cNvSpPr>
              <a:spLocks noChangeAspect="1" noChangeArrowheads="1" noTextEdit="1"/>
            </p:cNvSpPr>
            <p:nvPr/>
          </p:nvSpPr>
          <p:spPr bwMode="auto">
            <a:xfrm>
              <a:off x="4062" y="2783"/>
              <a:ext cx="214"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Rectangle 223">
              <a:extLst>
                <a:ext uri="{FF2B5EF4-FFF2-40B4-BE49-F238E27FC236}">
                  <a16:creationId xmlns:a16="http://schemas.microsoft.com/office/drawing/2014/main" id="{D594AAB2-1279-4379-B634-2444E7419409}"/>
                </a:ext>
              </a:extLst>
            </p:cNvPr>
            <p:cNvSpPr>
              <a:spLocks noChangeArrowheads="1"/>
            </p:cNvSpPr>
            <p:nvPr/>
          </p:nvSpPr>
          <p:spPr bwMode="auto">
            <a:xfrm>
              <a:off x="4062" y="2783"/>
              <a:ext cx="214" cy="312"/>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Rectangle 224">
              <a:extLst>
                <a:ext uri="{FF2B5EF4-FFF2-40B4-BE49-F238E27FC236}">
                  <a16:creationId xmlns:a16="http://schemas.microsoft.com/office/drawing/2014/main" id="{BD468F38-F87D-4D45-83DC-90F6AB86CB3D}"/>
                </a:ext>
              </a:extLst>
            </p:cNvPr>
            <p:cNvSpPr>
              <a:spLocks noChangeArrowheads="1"/>
            </p:cNvSpPr>
            <p:nvPr/>
          </p:nvSpPr>
          <p:spPr bwMode="auto">
            <a:xfrm>
              <a:off x="4091" y="2822"/>
              <a:ext cx="156" cy="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Rectangle 225">
              <a:extLst>
                <a:ext uri="{FF2B5EF4-FFF2-40B4-BE49-F238E27FC236}">
                  <a16:creationId xmlns:a16="http://schemas.microsoft.com/office/drawing/2014/main" id="{F459C3BF-F547-4142-9B71-C596EC6E6C0C}"/>
                </a:ext>
              </a:extLst>
            </p:cNvPr>
            <p:cNvSpPr>
              <a:spLocks noChangeArrowheads="1"/>
            </p:cNvSpPr>
            <p:nvPr/>
          </p:nvSpPr>
          <p:spPr bwMode="auto">
            <a:xfrm>
              <a:off x="4091" y="2871"/>
              <a:ext cx="156" cy="29"/>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Rectangle 226">
              <a:extLst>
                <a:ext uri="{FF2B5EF4-FFF2-40B4-BE49-F238E27FC236}">
                  <a16:creationId xmlns:a16="http://schemas.microsoft.com/office/drawing/2014/main" id="{2A29B10F-302C-4E25-81F3-E2F0BBD56ECA}"/>
                </a:ext>
              </a:extLst>
            </p:cNvPr>
            <p:cNvSpPr>
              <a:spLocks noChangeArrowheads="1"/>
            </p:cNvSpPr>
            <p:nvPr/>
          </p:nvSpPr>
          <p:spPr bwMode="auto">
            <a:xfrm>
              <a:off x="4091" y="2919"/>
              <a:ext cx="156" cy="30"/>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Rectangle 227">
              <a:extLst>
                <a:ext uri="{FF2B5EF4-FFF2-40B4-BE49-F238E27FC236}">
                  <a16:creationId xmlns:a16="http://schemas.microsoft.com/office/drawing/2014/main" id="{137C10C3-0F0D-45A9-91E8-713BF0EBB1D2}"/>
                </a:ext>
              </a:extLst>
            </p:cNvPr>
            <p:cNvSpPr>
              <a:spLocks noChangeArrowheads="1"/>
            </p:cNvSpPr>
            <p:nvPr/>
          </p:nvSpPr>
          <p:spPr bwMode="auto">
            <a:xfrm>
              <a:off x="4091" y="2968"/>
              <a:ext cx="156" cy="29"/>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Rectangle 228">
              <a:extLst>
                <a:ext uri="{FF2B5EF4-FFF2-40B4-BE49-F238E27FC236}">
                  <a16:creationId xmlns:a16="http://schemas.microsoft.com/office/drawing/2014/main" id="{3C7E3146-D96D-4308-BF06-F9E8FCA0BBE4}"/>
                </a:ext>
              </a:extLst>
            </p:cNvPr>
            <p:cNvSpPr>
              <a:spLocks noChangeArrowheads="1"/>
            </p:cNvSpPr>
            <p:nvPr/>
          </p:nvSpPr>
          <p:spPr bwMode="auto">
            <a:xfrm>
              <a:off x="4091" y="3017"/>
              <a:ext cx="88" cy="29"/>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 name="Picture 9">
            <a:extLst>
              <a:ext uri="{FF2B5EF4-FFF2-40B4-BE49-F238E27FC236}">
                <a16:creationId xmlns:a16="http://schemas.microsoft.com/office/drawing/2014/main" id="{F9C12308-43AE-044A-84D1-464C367A5363}"/>
              </a:ext>
            </a:extLst>
          </p:cNvPr>
          <p:cNvPicPr>
            <a:picLocks noChangeAspect="1"/>
          </p:cNvPicPr>
          <p:nvPr/>
        </p:nvPicPr>
        <p:blipFill>
          <a:blip r:embed="rId13" cstate="screen">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1861573" y="3681236"/>
            <a:ext cx="267273" cy="188663"/>
          </a:xfrm>
          <a:prstGeom prst="rect">
            <a:avLst/>
          </a:prstGeom>
        </p:spPr>
      </p:pic>
      <p:grpSp>
        <p:nvGrpSpPr>
          <p:cNvPr id="213" name="Group 66">
            <a:extLst>
              <a:ext uri="{FF2B5EF4-FFF2-40B4-BE49-F238E27FC236}">
                <a16:creationId xmlns:a16="http://schemas.microsoft.com/office/drawing/2014/main" id="{CCD40132-305B-454D-AE3E-2E8E66052C53}"/>
              </a:ext>
            </a:extLst>
          </p:cNvPr>
          <p:cNvGrpSpPr>
            <a:grpSpLocks noChangeAspect="1"/>
          </p:cNvGrpSpPr>
          <p:nvPr/>
        </p:nvGrpSpPr>
        <p:grpSpPr bwMode="auto">
          <a:xfrm>
            <a:off x="5581962" y="5599522"/>
            <a:ext cx="495300" cy="495300"/>
            <a:chOff x="1013" y="2783"/>
            <a:chExt cx="312" cy="312"/>
          </a:xfrm>
        </p:grpSpPr>
        <p:sp>
          <p:nvSpPr>
            <p:cNvPr id="214" name="AutoShape 65">
              <a:extLst>
                <a:ext uri="{FF2B5EF4-FFF2-40B4-BE49-F238E27FC236}">
                  <a16:creationId xmlns:a16="http://schemas.microsoft.com/office/drawing/2014/main" id="{4C6E1BAF-FEB1-49BC-8ED4-DED33FFD7902}"/>
                </a:ext>
              </a:extLst>
            </p:cNvPr>
            <p:cNvSpPr>
              <a:spLocks noChangeAspect="1" noChangeArrowheads="1" noTextEdit="1"/>
            </p:cNvSpPr>
            <p:nvPr/>
          </p:nvSpPr>
          <p:spPr bwMode="auto">
            <a:xfrm>
              <a:off x="1013" y="2783"/>
              <a:ext cx="31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Rectangle 67">
              <a:extLst>
                <a:ext uri="{FF2B5EF4-FFF2-40B4-BE49-F238E27FC236}">
                  <a16:creationId xmlns:a16="http://schemas.microsoft.com/office/drawing/2014/main" id="{DFBA283E-B5DE-42D9-BC3E-8A810A265E78}"/>
                </a:ext>
              </a:extLst>
            </p:cNvPr>
            <p:cNvSpPr>
              <a:spLocks noChangeArrowheads="1"/>
            </p:cNvSpPr>
            <p:nvPr/>
          </p:nvSpPr>
          <p:spPr bwMode="auto">
            <a:xfrm>
              <a:off x="1013" y="2783"/>
              <a:ext cx="312" cy="312"/>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68">
              <a:extLst>
                <a:ext uri="{FF2B5EF4-FFF2-40B4-BE49-F238E27FC236}">
                  <a16:creationId xmlns:a16="http://schemas.microsoft.com/office/drawing/2014/main" id="{37634A99-277C-4DA7-9B9A-315AEBF2D5BF}"/>
                </a:ext>
              </a:extLst>
            </p:cNvPr>
            <p:cNvSpPr>
              <a:spLocks/>
            </p:cNvSpPr>
            <p:nvPr/>
          </p:nvSpPr>
          <p:spPr bwMode="auto">
            <a:xfrm>
              <a:off x="1120" y="2880"/>
              <a:ext cx="98" cy="117"/>
            </a:xfrm>
            <a:custGeom>
              <a:avLst/>
              <a:gdLst>
                <a:gd name="T0" fmla="*/ 98 w 98"/>
                <a:gd name="T1" fmla="*/ 59 h 117"/>
                <a:gd name="T2" fmla="*/ 0 w 98"/>
                <a:gd name="T3" fmla="*/ 117 h 117"/>
                <a:gd name="T4" fmla="*/ 0 w 98"/>
                <a:gd name="T5" fmla="*/ 0 h 117"/>
                <a:gd name="T6" fmla="*/ 98 w 98"/>
                <a:gd name="T7" fmla="*/ 59 h 117"/>
              </a:gdLst>
              <a:ahLst/>
              <a:cxnLst>
                <a:cxn ang="0">
                  <a:pos x="T0" y="T1"/>
                </a:cxn>
                <a:cxn ang="0">
                  <a:pos x="T2" y="T3"/>
                </a:cxn>
                <a:cxn ang="0">
                  <a:pos x="T4" y="T5"/>
                </a:cxn>
                <a:cxn ang="0">
                  <a:pos x="T6" y="T7"/>
                </a:cxn>
              </a:cxnLst>
              <a:rect l="0" t="0" r="r" b="b"/>
              <a:pathLst>
                <a:path w="98" h="117">
                  <a:moveTo>
                    <a:pt x="98" y="59"/>
                  </a:moveTo>
                  <a:lnTo>
                    <a:pt x="0" y="117"/>
                  </a:lnTo>
                  <a:lnTo>
                    <a:pt x="0" y="0"/>
                  </a:lnTo>
                  <a:lnTo>
                    <a:pt x="98" y="59"/>
                  </a:ln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17" name="Group 462">
            <a:extLst>
              <a:ext uri="{FF2B5EF4-FFF2-40B4-BE49-F238E27FC236}">
                <a16:creationId xmlns:a16="http://schemas.microsoft.com/office/drawing/2014/main" id="{95180405-40FF-4FE5-9F81-8639DFEDEF17}"/>
              </a:ext>
            </a:extLst>
          </p:cNvPr>
          <p:cNvGrpSpPr>
            <a:grpSpLocks noChangeAspect="1"/>
          </p:cNvGrpSpPr>
          <p:nvPr/>
        </p:nvGrpSpPr>
        <p:grpSpPr bwMode="auto">
          <a:xfrm>
            <a:off x="4452954" y="2350595"/>
            <a:ext cx="495300" cy="217488"/>
            <a:chOff x="2204" y="3652"/>
            <a:chExt cx="312" cy="137"/>
          </a:xfrm>
        </p:grpSpPr>
        <p:sp>
          <p:nvSpPr>
            <p:cNvPr id="218" name="Freeform 463">
              <a:extLst>
                <a:ext uri="{FF2B5EF4-FFF2-40B4-BE49-F238E27FC236}">
                  <a16:creationId xmlns:a16="http://schemas.microsoft.com/office/drawing/2014/main" id="{353538CA-F8A2-4A41-91B4-BAF7D1F15069}"/>
                </a:ext>
              </a:extLst>
            </p:cNvPr>
            <p:cNvSpPr>
              <a:spLocks/>
            </p:cNvSpPr>
            <p:nvPr/>
          </p:nvSpPr>
          <p:spPr bwMode="auto">
            <a:xfrm>
              <a:off x="2427" y="3700"/>
              <a:ext cx="89" cy="89"/>
            </a:xfrm>
            <a:custGeom>
              <a:avLst/>
              <a:gdLst>
                <a:gd name="T0" fmla="*/ 68 w 89"/>
                <a:gd name="T1" fmla="*/ 0 h 89"/>
                <a:gd name="T2" fmla="*/ 89 w 89"/>
                <a:gd name="T3" fmla="*/ 20 h 89"/>
                <a:gd name="T4" fmla="*/ 20 w 89"/>
                <a:gd name="T5" fmla="*/ 89 h 89"/>
                <a:gd name="T6" fmla="*/ 0 w 89"/>
                <a:gd name="T7" fmla="*/ 69 h 89"/>
                <a:gd name="T8" fmla="*/ 68 w 89"/>
                <a:gd name="T9" fmla="*/ 0 h 89"/>
              </a:gdLst>
              <a:ahLst/>
              <a:cxnLst>
                <a:cxn ang="0">
                  <a:pos x="T0" y="T1"/>
                </a:cxn>
                <a:cxn ang="0">
                  <a:pos x="T2" y="T3"/>
                </a:cxn>
                <a:cxn ang="0">
                  <a:pos x="T4" y="T5"/>
                </a:cxn>
                <a:cxn ang="0">
                  <a:pos x="T6" y="T7"/>
                </a:cxn>
                <a:cxn ang="0">
                  <a:pos x="T8" y="T9"/>
                </a:cxn>
              </a:cxnLst>
              <a:rect l="0" t="0" r="r" b="b"/>
              <a:pathLst>
                <a:path w="89" h="89">
                  <a:moveTo>
                    <a:pt x="68" y="0"/>
                  </a:moveTo>
                  <a:lnTo>
                    <a:pt x="89" y="20"/>
                  </a:lnTo>
                  <a:lnTo>
                    <a:pt x="20" y="89"/>
                  </a:lnTo>
                  <a:lnTo>
                    <a:pt x="0" y="69"/>
                  </a:lnTo>
                  <a:lnTo>
                    <a:pt x="68" y="0"/>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464">
              <a:extLst>
                <a:ext uri="{FF2B5EF4-FFF2-40B4-BE49-F238E27FC236}">
                  <a16:creationId xmlns:a16="http://schemas.microsoft.com/office/drawing/2014/main" id="{FB3FDFDA-AC1D-4B87-B123-179DD94F0A08}"/>
                </a:ext>
              </a:extLst>
            </p:cNvPr>
            <p:cNvSpPr>
              <a:spLocks/>
            </p:cNvSpPr>
            <p:nvPr/>
          </p:nvSpPr>
          <p:spPr bwMode="auto">
            <a:xfrm>
              <a:off x="2427" y="3652"/>
              <a:ext cx="89" cy="89"/>
            </a:xfrm>
            <a:custGeom>
              <a:avLst/>
              <a:gdLst>
                <a:gd name="T0" fmla="*/ 89 w 89"/>
                <a:gd name="T1" fmla="*/ 68 h 89"/>
                <a:gd name="T2" fmla="*/ 68 w 89"/>
                <a:gd name="T3" fmla="*/ 89 h 89"/>
                <a:gd name="T4" fmla="*/ 0 w 89"/>
                <a:gd name="T5" fmla="*/ 20 h 89"/>
                <a:gd name="T6" fmla="*/ 20 w 89"/>
                <a:gd name="T7" fmla="*/ 0 h 89"/>
                <a:gd name="T8" fmla="*/ 89 w 89"/>
                <a:gd name="T9" fmla="*/ 68 h 89"/>
              </a:gdLst>
              <a:ahLst/>
              <a:cxnLst>
                <a:cxn ang="0">
                  <a:pos x="T0" y="T1"/>
                </a:cxn>
                <a:cxn ang="0">
                  <a:pos x="T2" y="T3"/>
                </a:cxn>
                <a:cxn ang="0">
                  <a:pos x="T4" y="T5"/>
                </a:cxn>
                <a:cxn ang="0">
                  <a:pos x="T6" y="T7"/>
                </a:cxn>
                <a:cxn ang="0">
                  <a:pos x="T8" y="T9"/>
                </a:cxn>
              </a:cxnLst>
              <a:rect l="0" t="0" r="r" b="b"/>
              <a:pathLst>
                <a:path w="89" h="89">
                  <a:moveTo>
                    <a:pt x="89" y="68"/>
                  </a:moveTo>
                  <a:lnTo>
                    <a:pt x="68" y="89"/>
                  </a:lnTo>
                  <a:lnTo>
                    <a:pt x="0" y="20"/>
                  </a:lnTo>
                  <a:lnTo>
                    <a:pt x="20" y="0"/>
                  </a:lnTo>
                  <a:lnTo>
                    <a:pt x="89" y="68"/>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465">
              <a:extLst>
                <a:ext uri="{FF2B5EF4-FFF2-40B4-BE49-F238E27FC236}">
                  <a16:creationId xmlns:a16="http://schemas.microsoft.com/office/drawing/2014/main" id="{A5F912B8-6CB8-45D8-8A9B-DFAA858399EB}"/>
                </a:ext>
              </a:extLst>
            </p:cNvPr>
            <p:cNvSpPr>
              <a:spLocks/>
            </p:cNvSpPr>
            <p:nvPr/>
          </p:nvSpPr>
          <p:spPr bwMode="auto">
            <a:xfrm>
              <a:off x="2204" y="3700"/>
              <a:ext cx="90" cy="89"/>
            </a:xfrm>
            <a:custGeom>
              <a:avLst/>
              <a:gdLst>
                <a:gd name="T0" fmla="*/ 21 w 90"/>
                <a:gd name="T1" fmla="*/ 0 h 89"/>
                <a:gd name="T2" fmla="*/ 0 w 90"/>
                <a:gd name="T3" fmla="*/ 20 h 89"/>
                <a:gd name="T4" fmla="*/ 69 w 90"/>
                <a:gd name="T5" fmla="*/ 89 h 89"/>
                <a:gd name="T6" fmla="*/ 90 w 90"/>
                <a:gd name="T7" fmla="*/ 69 h 89"/>
                <a:gd name="T8" fmla="*/ 21 w 90"/>
                <a:gd name="T9" fmla="*/ 0 h 89"/>
              </a:gdLst>
              <a:ahLst/>
              <a:cxnLst>
                <a:cxn ang="0">
                  <a:pos x="T0" y="T1"/>
                </a:cxn>
                <a:cxn ang="0">
                  <a:pos x="T2" y="T3"/>
                </a:cxn>
                <a:cxn ang="0">
                  <a:pos x="T4" y="T5"/>
                </a:cxn>
                <a:cxn ang="0">
                  <a:pos x="T6" y="T7"/>
                </a:cxn>
                <a:cxn ang="0">
                  <a:pos x="T8" y="T9"/>
                </a:cxn>
              </a:cxnLst>
              <a:rect l="0" t="0" r="r" b="b"/>
              <a:pathLst>
                <a:path w="90" h="89">
                  <a:moveTo>
                    <a:pt x="21" y="0"/>
                  </a:moveTo>
                  <a:lnTo>
                    <a:pt x="0" y="20"/>
                  </a:lnTo>
                  <a:lnTo>
                    <a:pt x="69" y="89"/>
                  </a:lnTo>
                  <a:lnTo>
                    <a:pt x="90" y="69"/>
                  </a:lnTo>
                  <a:lnTo>
                    <a:pt x="21" y="0"/>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466">
              <a:extLst>
                <a:ext uri="{FF2B5EF4-FFF2-40B4-BE49-F238E27FC236}">
                  <a16:creationId xmlns:a16="http://schemas.microsoft.com/office/drawing/2014/main" id="{4D6C08D5-2DED-4991-A803-8102C69FD139}"/>
                </a:ext>
              </a:extLst>
            </p:cNvPr>
            <p:cNvSpPr>
              <a:spLocks/>
            </p:cNvSpPr>
            <p:nvPr/>
          </p:nvSpPr>
          <p:spPr bwMode="auto">
            <a:xfrm>
              <a:off x="2204" y="3652"/>
              <a:ext cx="90" cy="89"/>
            </a:xfrm>
            <a:custGeom>
              <a:avLst/>
              <a:gdLst>
                <a:gd name="T0" fmla="*/ 0 w 90"/>
                <a:gd name="T1" fmla="*/ 68 h 89"/>
                <a:gd name="T2" fmla="*/ 21 w 90"/>
                <a:gd name="T3" fmla="*/ 89 h 89"/>
                <a:gd name="T4" fmla="*/ 90 w 90"/>
                <a:gd name="T5" fmla="*/ 20 h 89"/>
                <a:gd name="T6" fmla="*/ 69 w 90"/>
                <a:gd name="T7" fmla="*/ 0 h 89"/>
                <a:gd name="T8" fmla="*/ 0 w 90"/>
                <a:gd name="T9" fmla="*/ 68 h 89"/>
              </a:gdLst>
              <a:ahLst/>
              <a:cxnLst>
                <a:cxn ang="0">
                  <a:pos x="T0" y="T1"/>
                </a:cxn>
                <a:cxn ang="0">
                  <a:pos x="T2" y="T3"/>
                </a:cxn>
                <a:cxn ang="0">
                  <a:pos x="T4" y="T5"/>
                </a:cxn>
                <a:cxn ang="0">
                  <a:pos x="T6" y="T7"/>
                </a:cxn>
                <a:cxn ang="0">
                  <a:pos x="T8" y="T9"/>
                </a:cxn>
              </a:cxnLst>
              <a:rect l="0" t="0" r="r" b="b"/>
              <a:pathLst>
                <a:path w="90" h="89">
                  <a:moveTo>
                    <a:pt x="0" y="68"/>
                  </a:moveTo>
                  <a:lnTo>
                    <a:pt x="21" y="89"/>
                  </a:lnTo>
                  <a:lnTo>
                    <a:pt x="90" y="20"/>
                  </a:lnTo>
                  <a:lnTo>
                    <a:pt x="69" y="0"/>
                  </a:lnTo>
                  <a:lnTo>
                    <a:pt x="0" y="68"/>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Oval 467">
              <a:extLst>
                <a:ext uri="{FF2B5EF4-FFF2-40B4-BE49-F238E27FC236}">
                  <a16:creationId xmlns:a16="http://schemas.microsoft.com/office/drawing/2014/main" id="{F104827E-7419-4463-A129-2116EE0036E8}"/>
                </a:ext>
              </a:extLst>
            </p:cNvPr>
            <p:cNvSpPr>
              <a:spLocks noChangeArrowheads="1"/>
            </p:cNvSpPr>
            <p:nvPr/>
          </p:nvSpPr>
          <p:spPr bwMode="auto">
            <a:xfrm>
              <a:off x="2345" y="3706"/>
              <a:ext cx="30" cy="2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Oval 468">
              <a:extLst>
                <a:ext uri="{FF2B5EF4-FFF2-40B4-BE49-F238E27FC236}">
                  <a16:creationId xmlns:a16="http://schemas.microsoft.com/office/drawing/2014/main" id="{F12D95F1-6C40-4126-9EF2-04D7BC8F3B0F}"/>
                </a:ext>
              </a:extLst>
            </p:cNvPr>
            <p:cNvSpPr>
              <a:spLocks noChangeArrowheads="1"/>
            </p:cNvSpPr>
            <p:nvPr/>
          </p:nvSpPr>
          <p:spPr bwMode="auto">
            <a:xfrm>
              <a:off x="2389" y="3706"/>
              <a:ext cx="30"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Oval 469">
              <a:extLst>
                <a:ext uri="{FF2B5EF4-FFF2-40B4-BE49-F238E27FC236}">
                  <a16:creationId xmlns:a16="http://schemas.microsoft.com/office/drawing/2014/main" id="{1FA991A0-D673-47BB-B75B-7A1D84A2D604}"/>
                </a:ext>
              </a:extLst>
            </p:cNvPr>
            <p:cNvSpPr>
              <a:spLocks noChangeArrowheads="1"/>
            </p:cNvSpPr>
            <p:nvPr/>
          </p:nvSpPr>
          <p:spPr bwMode="auto">
            <a:xfrm>
              <a:off x="2302" y="3706"/>
              <a:ext cx="29" cy="2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0" name="Group 29">
            <a:extLst>
              <a:ext uri="{FF2B5EF4-FFF2-40B4-BE49-F238E27FC236}">
                <a16:creationId xmlns:a16="http://schemas.microsoft.com/office/drawing/2014/main" id="{FC628FB3-FF8D-4792-9C08-3A3C74422792}"/>
              </a:ext>
            </a:extLst>
          </p:cNvPr>
          <p:cNvGrpSpPr/>
          <p:nvPr/>
        </p:nvGrpSpPr>
        <p:grpSpPr>
          <a:xfrm>
            <a:off x="3796124" y="5441772"/>
            <a:ext cx="538928" cy="495300"/>
            <a:chOff x="3937522" y="5132834"/>
            <a:chExt cx="414692" cy="381121"/>
          </a:xfrm>
        </p:grpSpPr>
        <p:sp>
          <p:nvSpPr>
            <p:cNvPr id="227" name="Rectangle 247">
              <a:extLst>
                <a:ext uri="{FF2B5EF4-FFF2-40B4-BE49-F238E27FC236}">
                  <a16:creationId xmlns:a16="http://schemas.microsoft.com/office/drawing/2014/main" id="{70523476-6689-4AB1-8DE3-35D39D5FA9C5}"/>
                </a:ext>
              </a:extLst>
            </p:cNvPr>
            <p:cNvSpPr>
              <a:spLocks noChangeArrowheads="1"/>
            </p:cNvSpPr>
            <p:nvPr/>
          </p:nvSpPr>
          <p:spPr bwMode="auto">
            <a:xfrm>
              <a:off x="3937522" y="5155407"/>
              <a:ext cx="414692" cy="358548"/>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Rectangle 248">
              <a:extLst>
                <a:ext uri="{FF2B5EF4-FFF2-40B4-BE49-F238E27FC236}">
                  <a16:creationId xmlns:a16="http://schemas.microsoft.com/office/drawing/2014/main" id="{EE3109C4-BB3D-4C69-AA37-3AB8ED1BD940}"/>
                </a:ext>
              </a:extLst>
            </p:cNvPr>
            <p:cNvSpPr>
              <a:spLocks noChangeArrowheads="1"/>
            </p:cNvSpPr>
            <p:nvPr/>
          </p:nvSpPr>
          <p:spPr bwMode="auto">
            <a:xfrm>
              <a:off x="3937522" y="5132834"/>
              <a:ext cx="414692" cy="46038"/>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Rectangle 249">
              <a:extLst>
                <a:ext uri="{FF2B5EF4-FFF2-40B4-BE49-F238E27FC236}">
                  <a16:creationId xmlns:a16="http://schemas.microsoft.com/office/drawing/2014/main" id="{CCBC0F4F-F81D-4D44-8AF9-CBA0BF426118}"/>
                </a:ext>
              </a:extLst>
            </p:cNvPr>
            <p:cNvSpPr>
              <a:spLocks noChangeArrowheads="1"/>
            </p:cNvSpPr>
            <p:nvPr/>
          </p:nvSpPr>
          <p:spPr bwMode="auto">
            <a:xfrm>
              <a:off x="3967067" y="5205613"/>
              <a:ext cx="46038" cy="460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30" name="Rectangle 250">
              <a:extLst>
                <a:ext uri="{FF2B5EF4-FFF2-40B4-BE49-F238E27FC236}">
                  <a16:creationId xmlns:a16="http://schemas.microsoft.com/office/drawing/2014/main" id="{6E1206DF-2AEE-42A0-A8BC-CFC3C37516DF}"/>
                </a:ext>
              </a:extLst>
            </p:cNvPr>
            <p:cNvSpPr>
              <a:spLocks noChangeArrowheads="1"/>
            </p:cNvSpPr>
            <p:nvPr/>
          </p:nvSpPr>
          <p:spPr bwMode="auto">
            <a:xfrm>
              <a:off x="4044855" y="5205613"/>
              <a:ext cx="46038" cy="460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31" name="Rectangle 251">
              <a:extLst>
                <a:ext uri="{FF2B5EF4-FFF2-40B4-BE49-F238E27FC236}">
                  <a16:creationId xmlns:a16="http://schemas.microsoft.com/office/drawing/2014/main" id="{F24DB1B3-FF4D-48F7-BFAB-C560C017DDEC}"/>
                </a:ext>
              </a:extLst>
            </p:cNvPr>
            <p:cNvSpPr>
              <a:spLocks noChangeArrowheads="1"/>
            </p:cNvSpPr>
            <p:nvPr/>
          </p:nvSpPr>
          <p:spPr bwMode="auto">
            <a:xfrm>
              <a:off x="4121055" y="5205613"/>
              <a:ext cx="47625" cy="460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32" name="Rectangle 252">
              <a:extLst>
                <a:ext uri="{FF2B5EF4-FFF2-40B4-BE49-F238E27FC236}">
                  <a16:creationId xmlns:a16="http://schemas.microsoft.com/office/drawing/2014/main" id="{E9BD3C6E-5568-499B-8802-10B7A04A2F37}"/>
                </a:ext>
              </a:extLst>
            </p:cNvPr>
            <p:cNvSpPr>
              <a:spLocks noChangeArrowheads="1"/>
            </p:cNvSpPr>
            <p:nvPr/>
          </p:nvSpPr>
          <p:spPr bwMode="auto">
            <a:xfrm>
              <a:off x="4198843" y="5205613"/>
              <a:ext cx="46038" cy="460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33" name="Rectangle 253">
              <a:extLst>
                <a:ext uri="{FF2B5EF4-FFF2-40B4-BE49-F238E27FC236}">
                  <a16:creationId xmlns:a16="http://schemas.microsoft.com/office/drawing/2014/main" id="{D8AFE17A-A577-40FD-BDB7-A37459901116}"/>
                </a:ext>
              </a:extLst>
            </p:cNvPr>
            <p:cNvSpPr>
              <a:spLocks noChangeArrowheads="1"/>
            </p:cNvSpPr>
            <p:nvPr/>
          </p:nvSpPr>
          <p:spPr bwMode="auto">
            <a:xfrm>
              <a:off x="3967067" y="5283401"/>
              <a:ext cx="46038" cy="460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34" name="Rectangle 254">
              <a:extLst>
                <a:ext uri="{FF2B5EF4-FFF2-40B4-BE49-F238E27FC236}">
                  <a16:creationId xmlns:a16="http://schemas.microsoft.com/office/drawing/2014/main" id="{DB07CD71-714A-4719-BE4A-2EFE12C216B0}"/>
                </a:ext>
              </a:extLst>
            </p:cNvPr>
            <p:cNvSpPr>
              <a:spLocks noChangeArrowheads="1"/>
            </p:cNvSpPr>
            <p:nvPr/>
          </p:nvSpPr>
          <p:spPr bwMode="auto">
            <a:xfrm>
              <a:off x="4044855" y="5283401"/>
              <a:ext cx="46038" cy="460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35" name="Rectangle 255">
              <a:extLst>
                <a:ext uri="{FF2B5EF4-FFF2-40B4-BE49-F238E27FC236}">
                  <a16:creationId xmlns:a16="http://schemas.microsoft.com/office/drawing/2014/main" id="{25D875D0-C0C7-4BA5-9FEF-82FA2BC4FA2C}"/>
                </a:ext>
              </a:extLst>
            </p:cNvPr>
            <p:cNvSpPr>
              <a:spLocks noChangeArrowheads="1"/>
            </p:cNvSpPr>
            <p:nvPr/>
          </p:nvSpPr>
          <p:spPr bwMode="auto">
            <a:xfrm>
              <a:off x="4121055" y="5283401"/>
              <a:ext cx="47625" cy="460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36" name="Rectangle 256">
              <a:extLst>
                <a:ext uri="{FF2B5EF4-FFF2-40B4-BE49-F238E27FC236}">
                  <a16:creationId xmlns:a16="http://schemas.microsoft.com/office/drawing/2014/main" id="{B46C304E-DE2E-415A-BC69-37749A3A527F}"/>
                </a:ext>
              </a:extLst>
            </p:cNvPr>
            <p:cNvSpPr>
              <a:spLocks noChangeArrowheads="1"/>
            </p:cNvSpPr>
            <p:nvPr/>
          </p:nvSpPr>
          <p:spPr bwMode="auto">
            <a:xfrm>
              <a:off x="4198843" y="5283401"/>
              <a:ext cx="46038" cy="460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37" name="Rectangle 257">
              <a:extLst>
                <a:ext uri="{FF2B5EF4-FFF2-40B4-BE49-F238E27FC236}">
                  <a16:creationId xmlns:a16="http://schemas.microsoft.com/office/drawing/2014/main" id="{5B78BC17-0BBC-41B2-A90C-2188E2D2B998}"/>
                </a:ext>
              </a:extLst>
            </p:cNvPr>
            <p:cNvSpPr>
              <a:spLocks noChangeArrowheads="1"/>
            </p:cNvSpPr>
            <p:nvPr/>
          </p:nvSpPr>
          <p:spPr bwMode="auto">
            <a:xfrm>
              <a:off x="3967067" y="5361189"/>
              <a:ext cx="46038" cy="460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38" name="Rectangle 258">
              <a:extLst>
                <a:ext uri="{FF2B5EF4-FFF2-40B4-BE49-F238E27FC236}">
                  <a16:creationId xmlns:a16="http://schemas.microsoft.com/office/drawing/2014/main" id="{E6BF37C2-C973-4634-B2FF-60B7B1968AA9}"/>
                </a:ext>
              </a:extLst>
            </p:cNvPr>
            <p:cNvSpPr>
              <a:spLocks noChangeArrowheads="1"/>
            </p:cNvSpPr>
            <p:nvPr/>
          </p:nvSpPr>
          <p:spPr bwMode="auto">
            <a:xfrm>
              <a:off x="4044855" y="5361189"/>
              <a:ext cx="46038" cy="460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39" name="Rectangle 259">
              <a:extLst>
                <a:ext uri="{FF2B5EF4-FFF2-40B4-BE49-F238E27FC236}">
                  <a16:creationId xmlns:a16="http://schemas.microsoft.com/office/drawing/2014/main" id="{4C67E697-43B3-43D3-B4DC-47744A9F3B2A}"/>
                </a:ext>
              </a:extLst>
            </p:cNvPr>
            <p:cNvSpPr>
              <a:spLocks noChangeArrowheads="1"/>
            </p:cNvSpPr>
            <p:nvPr/>
          </p:nvSpPr>
          <p:spPr bwMode="auto">
            <a:xfrm>
              <a:off x="4121055" y="5361189"/>
              <a:ext cx="47625" cy="460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40" name="Rectangle 260">
              <a:extLst>
                <a:ext uri="{FF2B5EF4-FFF2-40B4-BE49-F238E27FC236}">
                  <a16:creationId xmlns:a16="http://schemas.microsoft.com/office/drawing/2014/main" id="{1734AD39-A925-4D15-A87A-265108CBB189}"/>
                </a:ext>
              </a:extLst>
            </p:cNvPr>
            <p:cNvSpPr>
              <a:spLocks noChangeArrowheads="1"/>
            </p:cNvSpPr>
            <p:nvPr/>
          </p:nvSpPr>
          <p:spPr bwMode="auto">
            <a:xfrm>
              <a:off x="4198843" y="5361189"/>
              <a:ext cx="46038" cy="460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41" name="Rectangle 261">
              <a:extLst>
                <a:ext uri="{FF2B5EF4-FFF2-40B4-BE49-F238E27FC236}">
                  <a16:creationId xmlns:a16="http://schemas.microsoft.com/office/drawing/2014/main" id="{CC53D9E0-93C1-4145-A766-458E39F4BF8C}"/>
                </a:ext>
              </a:extLst>
            </p:cNvPr>
            <p:cNvSpPr>
              <a:spLocks noChangeArrowheads="1"/>
            </p:cNvSpPr>
            <p:nvPr/>
          </p:nvSpPr>
          <p:spPr bwMode="auto">
            <a:xfrm>
              <a:off x="3967067" y="5437389"/>
              <a:ext cx="46038" cy="4762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42" name="Rectangle 262">
              <a:extLst>
                <a:ext uri="{FF2B5EF4-FFF2-40B4-BE49-F238E27FC236}">
                  <a16:creationId xmlns:a16="http://schemas.microsoft.com/office/drawing/2014/main" id="{BAB92972-EA8E-4368-85F7-2E1B162A60E4}"/>
                </a:ext>
              </a:extLst>
            </p:cNvPr>
            <p:cNvSpPr>
              <a:spLocks noChangeArrowheads="1"/>
            </p:cNvSpPr>
            <p:nvPr/>
          </p:nvSpPr>
          <p:spPr bwMode="auto">
            <a:xfrm>
              <a:off x="4044855" y="5437389"/>
              <a:ext cx="46038" cy="4762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43" name="Rectangle 263">
              <a:extLst>
                <a:ext uri="{FF2B5EF4-FFF2-40B4-BE49-F238E27FC236}">
                  <a16:creationId xmlns:a16="http://schemas.microsoft.com/office/drawing/2014/main" id="{4A7FE53A-956A-4075-9543-2F75CC7C4374}"/>
                </a:ext>
              </a:extLst>
            </p:cNvPr>
            <p:cNvSpPr>
              <a:spLocks noChangeArrowheads="1"/>
            </p:cNvSpPr>
            <p:nvPr/>
          </p:nvSpPr>
          <p:spPr bwMode="auto">
            <a:xfrm>
              <a:off x="4121055" y="5437389"/>
              <a:ext cx="47625" cy="4762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44" name="Rectangle 264">
              <a:extLst>
                <a:ext uri="{FF2B5EF4-FFF2-40B4-BE49-F238E27FC236}">
                  <a16:creationId xmlns:a16="http://schemas.microsoft.com/office/drawing/2014/main" id="{F6589DED-D3C4-4999-9E40-64EAE1521467}"/>
                </a:ext>
              </a:extLst>
            </p:cNvPr>
            <p:cNvSpPr>
              <a:spLocks noChangeArrowheads="1"/>
            </p:cNvSpPr>
            <p:nvPr/>
          </p:nvSpPr>
          <p:spPr bwMode="auto">
            <a:xfrm>
              <a:off x="4198843" y="5437389"/>
              <a:ext cx="46038" cy="4762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45" name="Rectangle 265">
              <a:extLst>
                <a:ext uri="{FF2B5EF4-FFF2-40B4-BE49-F238E27FC236}">
                  <a16:creationId xmlns:a16="http://schemas.microsoft.com/office/drawing/2014/main" id="{A81156F4-C706-4B5C-A63D-BDF0EBDF06F8}"/>
                </a:ext>
              </a:extLst>
            </p:cNvPr>
            <p:cNvSpPr>
              <a:spLocks noChangeArrowheads="1"/>
            </p:cNvSpPr>
            <p:nvPr/>
          </p:nvSpPr>
          <p:spPr bwMode="auto">
            <a:xfrm>
              <a:off x="4276630" y="5205613"/>
              <a:ext cx="46038" cy="460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46" name="Rectangle 266">
              <a:extLst>
                <a:ext uri="{FF2B5EF4-FFF2-40B4-BE49-F238E27FC236}">
                  <a16:creationId xmlns:a16="http://schemas.microsoft.com/office/drawing/2014/main" id="{08B9641C-5321-4350-BB02-5CE948238B28}"/>
                </a:ext>
              </a:extLst>
            </p:cNvPr>
            <p:cNvSpPr>
              <a:spLocks noChangeArrowheads="1"/>
            </p:cNvSpPr>
            <p:nvPr/>
          </p:nvSpPr>
          <p:spPr bwMode="auto">
            <a:xfrm>
              <a:off x="4276630" y="5283401"/>
              <a:ext cx="46038" cy="460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47" name="Rectangle 267">
              <a:extLst>
                <a:ext uri="{FF2B5EF4-FFF2-40B4-BE49-F238E27FC236}">
                  <a16:creationId xmlns:a16="http://schemas.microsoft.com/office/drawing/2014/main" id="{18021188-7D8D-4514-9631-DAC2B79C2B78}"/>
                </a:ext>
              </a:extLst>
            </p:cNvPr>
            <p:cNvSpPr>
              <a:spLocks noChangeArrowheads="1"/>
            </p:cNvSpPr>
            <p:nvPr/>
          </p:nvSpPr>
          <p:spPr bwMode="auto">
            <a:xfrm>
              <a:off x="4276630" y="5361189"/>
              <a:ext cx="46038" cy="460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48" name="Rectangle 268">
              <a:extLst>
                <a:ext uri="{FF2B5EF4-FFF2-40B4-BE49-F238E27FC236}">
                  <a16:creationId xmlns:a16="http://schemas.microsoft.com/office/drawing/2014/main" id="{37469AEA-AD7B-44FF-8DD9-3A5BF4643D01}"/>
                </a:ext>
              </a:extLst>
            </p:cNvPr>
            <p:cNvSpPr>
              <a:spLocks noChangeArrowheads="1"/>
            </p:cNvSpPr>
            <p:nvPr/>
          </p:nvSpPr>
          <p:spPr bwMode="auto">
            <a:xfrm>
              <a:off x="4276630" y="5437389"/>
              <a:ext cx="46038" cy="4762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1" name="Freeform 182">
            <a:extLst>
              <a:ext uri="{FF2B5EF4-FFF2-40B4-BE49-F238E27FC236}">
                <a16:creationId xmlns:a16="http://schemas.microsoft.com/office/drawing/2014/main" id="{8E73C4E6-8A9B-472D-BDBB-997FCF7BA31D}"/>
              </a:ext>
            </a:extLst>
          </p:cNvPr>
          <p:cNvSpPr/>
          <p:nvPr/>
        </p:nvSpPr>
        <p:spPr bwMode="auto">
          <a:xfrm>
            <a:off x="9011985" y="2361354"/>
            <a:ext cx="394587" cy="506077"/>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pSp>
        <p:nvGrpSpPr>
          <p:cNvPr id="250" name="Group 238">
            <a:extLst>
              <a:ext uri="{FF2B5EF4-FFF2-40B4-BE49-F238E27FC236}">
                <a16:creationId xmlns:a16="http://schemas.microsoft.com/office/drawing/2014/main" id="{2AF2EC07-1E19-4ACB-A0F6-A64CA02C57D6}"/>
              </a:ext>
            </a:extLst>
          </p:cNvPr>
          <p:cNvGrpSpPr>
            <a:grpSpLocks noChangeAspect="1"/>
          </p:cNvGrpSpPr>
          <p:nvPr/>
        </p:nvGrpSpPr>
        <p:grpSpPr bwMode="auto">
          <a:xfrm>
            <a:off x="8862814" y="4947096"/>
            <a:ext cx="401637" cy="495300"/>
            <a:chOff x="1043" y="3565"/>
            <a:chExt cx="253" cy="312"/>
          </a:xfrm>
        </p:grpSpPr>
        <p:sp>
          <p:nvSpPr>
            <p:cNvPr id="251" name="Rectangle 239">
              <a:extLst>
                <a:ext uri="{FF2B5EF4-FFF2-40B4-BE49-F238E27FC236}">
                  <a16:creationId xmlns:a16="http://schemas.microsoft.com/office/drawing/2014/main" id="{62C993D1-9944-448B-AA6D-1E79E7AB009F}"/>
                </a:ext>
              </a:extLst>
            </p:cNvPr>
            <p:cNvSpPr>
              <a:spLocks noChangeArrowheads="1"/>
            </p:cNvSpPr>
            <p:nvPr/>
          </p:nvSpPr>
          <p:spPr bwMode="auto">
            <a:xfrm>
              <a:off x="1082" y="3565"/>
              <a:ext cx="214" cy="283"/>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Rectangle 240">
              <a:extLst>
                <a:ext uri="{FF2B5EF4-FFF2-40B4-BE49-F238E27FC236}">
                  <a16:creationId xmlns:a16="http://schemas.microsoft.com/office/drawing/2014/main" id="{6D32CBDE-FC48-4257-AA1C-8564282FD9F9}"/>
                </a:ext>
              </a:extLst>
            </p:cNvPr>
            <p:cNvSpPr>
              <a:spLocks noChangeArrowheads="1"/>
            </p:cNvSpPr>
            <p:nvPr/>
          </p:nvSpPr>
          <p:spPr bwMode="auto">
            <a:xfrm>
              <a:off x="1043" y="3594"/>
              <a:ext cx="214" cy="283"/>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241">
              <a:extLst>
                <a:ext uri="{FF2B5EF4-FFF2-40B4-BE49-F238E27FC236}">
                  <a16:creationId xmlns:a16="http://schemas.microsoft.com/office/drawing/2014/main" id="{E8D14D90-A990-40BC-A1B1-AA23E93BC707}"/>
                </a:ext>
              </a:extLst>
            </p:cNvPr>
            <p:cNvSpPr>
              <a:spLocks/>
            </p:cNvSpPr>
            <p:nvPr/>
          </p:nvSpPr>
          <p:spPr bwMode="auto">
            <a:xfrm>
              <a:off x="1082" y="3662"/>
              <a:ext cx="39" cy="137"/>
            </a:xfrm>
            <a:custGeom>
              <a:avLst/>
              <a:gdLst>
                <a:gd name="T0" fmla="*/ 170 w 170"/>
                <a:gd name="T1" fmla="*/ 598 h 598"/>
                <a:gd name="T2" fmla="*/ 81 w 170"/>
                <a:gd name="T3" fmla="*/ 572 h 598"/>
                <a:gd name="T4" fmla="*/ 53 w 170"/>
                <a:gd name="T5" fmla="*/ 487 h 598"/>
                <a:gd name="T6" fmla="*/ 53 w 170"/>
                <a:gd name="T7" fmla="*/ 390 h 598"/>
                <a:gd name="T8" fmla="*/ 0 w 170"/>
                <a:gd name="T9" fmla="*/ 326 h 598"/>
                <a:gd name="T10" fmla="*/ 0 w 170"/>
                <a:gd name="T11" fmla="*/ 272 h 598"/>
                <a:gd name="T12" fmla="*/ 53 w 170"/>
                <a:gd name="T13" fmla="*/ 204 h 598"/>
                <a:gd name="T14" fmla="*/ 53 w 170"/>
                <a:gd name="T15" fmla="*/ 114 h 598"/>
                <a:gd name="T16" fmla="*/ 82 w 170"/>
                <a:gd name="T17" fmla="*/ 28 h 598"/>
                <a:gd name="T18" fmla="*/ 170 w 170"/>
                <a:gd name="T19" fmla="*/ 0 h 598"/>
                <a:gd name="T20" fmla="*/ 170 w 170"/>
                <a:gd name="T21" fmla="*/ 53 h 598"/>
                <a:gd name="T22" fmla="*/ 117 w 170"/>
                <a:gd name="T23" fmla="*/ 115 h 598"/>
                <a:gd name="T24" fmla="*/ 117 w 170"/>
                <a:gd name="T25" fmla="*/ 201 h 598"/>
                <a:gd name="T26" fmla="*/ 64 w 170"/>
                <a:gd name="T27" fmla="*/ 298 h 598"/>
                <a:gd name="T28" fmla="*/ 64 w 170"/>
                <a:gd name="T29" fmla="*/ 299 h 598"/>
                <a:gd name="T30" fmla="*/ 117 w 170"/>
                <a:gd name="T31" fmla="*/ 395 h 598"/>
                <a:gd name="T32" fmla="*/ 117 w 170"/>
                <a:gd name="T33" fmla="*/ 480 h 598"/>
                <a:gd name="T34" fmla="*/ 129 w 170"/>
                <a:gd name="T35" fmla="*/ 529 h 598"/>
                <a:gd name="T36" fmla="*/ 170 w 170"/>
                <a:gd name="T37" fmla="*/ 545 h 598"/>
                <a:gd name="T38" fmla="*/ 170 w 170"/>
                <a:gd name="T39" fmla="*/ 598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598">
                  <a:moveTo>
                    <a:pt x="170" y="598"/>
                  </a:moveTo>
                  <a:cubicBezTo>
                    <a:pt x="130" y="598"/>
                    <a:pt x="100" y="589"/>
                    <a:pt x="81" y="572"/>
                  </a:cubicBezTo>
                  <a:cubicBezTo>
                    <a:pt x="62" y="554"/>
                    <a:pt x="53" y="526"/>
                    <a:pt x="53" y="487"/>
                  </a:cubicBezTo>
                  <a:cubicBezTo>
                    <a:pt x="53" y="390"/>
                    <a:pt x="53" y="390"/>
                    <a:pt x="53" y="390"/>
                  </a:cubicBezTo>
                  <a:cubicBezTo>
                    <a:pt x="53" y="347"/>
                    <a:pt x="35" y="326"/>
                    <a:pt x="0" y="326"/>
                  </a:cubicBezTo>
                  <a:cubicBezTo>
                    <a:pt x="0" y="272"/>
                    <a:pt x="0" y="272"/>
                    <a:pt x="0" y="272"/>
                  </a:cubicBezTo>
                  <a:cubicBezTo>
                    <a:pt x="35" y="272"/>
                    <a:pt x="53" y="250"/>
                    <a:pt x="53" y="204"/>
                  </a:cubicBezTo>
                  <a:cubicBezTo>
                    <a:pt x="53" y="114"/>
                    <a:pt x="53" y="114"/>
                    <a:pt x="53" y="114"/>
                  </a:cubicBezTo>
                  <a:cubicBezTo>
                    <a:pt x="53" y="75"/>
                    <a:pt x="63" y="47"/>
                    <a:pt x="82" y="28"/>
                  </a:cubicBezTo>
                  <a:cubicBezTo>
                    <a:pt x="101" y="10"/>
                    <a:pt x="130" y="0"/>
                    <a:pt x="170" y="0"/>
                  </a:cubicBezTo>
                  <a:cubicBezTo>
                    <a:pt x="170" y="53"/>
                    <a:pt x="170" y="53"/>
                    <a:pt x="170" y="53"/>
                  </a:cubicBezTo>
                  <a:cubicBezTo>
                    <a:pt x="135" y="53"/>
                    <a:pt x="117" y="74"/>
                    <a:pt x="117" y="115"/>
                  </a:cubicBezTo>
                  <a:cubicBezTo>
                    <a:pt x="117" y="201"/>
                    <a:pt x="117" y="201"/>
                    <a:pt x="117" y="201"/>
                  </a:cubicBezTo>
                  <a:cubicBezTo>
                    <a:pt x="117" y="253"/>
                    <a:pt x="99" y="285"/>
                    <a:pt x="64" y="298"/>
                  </a:cubicBezTo>
                  <a:cubicBezTo>
                    <a:pt x="64" y="299"/>
                    <a:pt x="64" y="299"/>
                    <a:pt x="64" y="299"/>
                  </a:cubicBezTo>
                  <a:cubicBezTo>
                    <a:pt x="99" y="311"/>
                    <a:pt x="117" y="343"/>
                    <a:pt x="117" y="395"/>
                  </a:cubicBezTo>
                  <a:cubicBezTo>
                    <a:pt x="117" y="480"/>
                    <a:pt x="117" y="480"/>
                    <a:pt x="117" y="480"/>
                  </a:cubicBezTo>
                  <a:cubicBezTo>
                    <a:pt x="117" y="503"/>
                    <a:pt x="121" y="519"/>
                    <a:pt x="129" y="529"/>
                  </a:cubicBezTo>
                  <a:cubicBezTo>
                    <a:pt x="137" y="539"/>
                    <a:pt x="151" y="545"/>
                    <a:pt x="170" y="545"/>
                  </a:cubicBezTo>
                  <a:lnTo>
                    <a:pt x="170" y="5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242">
              <a:extLst>
                <a:ext uri="{FF2B5EF4-FFF2-40B4-BE49-F238E27FC236}">
                  <a16:creationId xmlns:a16="http://schemas.microsoft.com/office/drawing/2014/main" id="{2A88F920-48A2-4F2B-A7BE-9E87A9FA3508}"/>
                </a:ext>
              </a:extLst>
            </p:cNvPr>
            <p:cNvSpPr>
              <a:spLocks/>
            </p:cNvSpPr>
            <p:nvPr/>
          </p:nvSpPr>
          <p:spPr bwMode="auto">
            <a:xfrm>
              <a:off x="1179" y="3662"/>
              <a:ext cx="39" cy="137"/>
            </a:xfrm>
            <a:custGeom>
              <a:avLst/>
              <a:gdLst>
                <a:gd name="T0" fmla="*/ 0 w 171"/>
                <a:gd name="T1" fmla="*/ 545 h 598"/>
                <a:gd name="T2" fmla="*/ 41 w 171"/>
                <a:gd name="T3" fmla="*/ 529 h 598"/>
                <a:gd name="T4" fmla="*/ 54 w 171"/>
                <a:gd name="T5" fmla="*/ 480 h 598"/>
                <a:gd name="T6" fmla="*/ 54 w 171"/>
                <a:gd name="T7" fmla="*/ 395 h 598"/>
                <a:gd name="T8" fmla="*/ 107 w 171"/>
                <a:gd name="T9" fmla="*/ 299 h 598"/>
                <a:gd name="T10" fmla="*/ 107 w 171"/>
                <a:gd name="T11" fmla="*/ 298 h 598"/>
                <a:gd name="T12" fmla="*/ 54 w 171"/>
                <a:gd name="T13" fmla="*/ 201 h 598"/>
                <a:gd name="T14" fmla="*/ 54 w 171"/>
                <a:gd name="T15" fmla="*/ 115 h 598"/>
                <a:gd name="T16" fmla="*/ 0 w 171"/>
                <a:gd name="T17" fmla="*/ 53 h 598"/>
                <a:gd name="T18" fmla="*/ 0 w 171"/>
                <a:gd name="T19" fmla="*/ 0 h 598"/>
                <a:gd name="T20" fmla="*/ 89 w 171"/>
                <a:gd name="T21" fmla="*/ 28 h 598"/>
                <a:gd name="T22" fmla="*/ 118 w 171"/>
                <a:gd name="T23" fmla="*/ 114 h 598"/>
                <a:gd name="T24" fmla="*/ 118 w 171"/>
                <a:gd name="T25" fmla="*/ 204 h 598"/>
                <a:gd name="T26" fmla="*/ 171 w 171"/>
                <a:gd name="T27" fmla="*/ 272 h 598"/>
                <a:gd name="T28" fmla="*/ 171 w 171"/>
                <a:gd name="T29" fmla="*/ 326 h 598"/>
                <a:gd name="T30" fmla="*/ 118 w 171"/>
                <a:gd name="T31" fmla="*/ 390 h 598"/>
                <a:gd name="T32" fmla="*/ 118 w 171"/>
                <a:gd name="T33" fmla="*/ 487 h 598"/>
                <a:gd name="T34" fmla="*/ 89 w 171"/>
                <a:gd name="T35" fmla="*/ 572 h 598"/>
                <a:gd name="T36" fmla="*/ 0 w 171"/>
                <a:gd name="T37" fmla="*/ 598 h 598"/>
                <a:gd name="T38" fmla="*/ 0 w 171"/>
                <a:gd name="T39" fmla="*/ 545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 h="598">
                  <a:moveTo>
                    <a:pt x="0" y="545"/>
                  </a:moveTo>
                  <a:cubicBezTo>
                    <a:pt x="20" y="545"/>
                    <a:pt x="33" y="539"/>
                    <a:pt x="41" y="529"/>
                  </a:cubicBezTo>
                  <a:cubicBezTo>
                    <a:pt x="50" y="519"/>
                    <a:pt x="54" y="503"/>
                    <a:pt x="54" y="480"/>
                  </a:cubicBezTo>
                  <a:cubicBezTo>
                    <a:pt x="54" y="395"/>
                    <a:pt x="54" y="395"/>
                    <a:pt x="54" y="395"/>
                  </a:cubicBezTo>
                  <a:cubicBezTo>
                    <a:pt x="54" y="343"/>
                    <a:pt x="71" y="311"/>
                    <a:pt x="107" y="299"/>
                  </a:cubicBezTo>
                  <a:cubicBezTo>
                    <a:pt x="107" y="298"/>
                    <a:pt x="107" y="298"/>
                    <a:pt x="107" y="298"/>
                  </a:cubicBezTo>
                  <a:cubicBezTo>
                    <a:pt x="71" y="285"/>
                    <a:pt x="54" y="253"/>
                    <a:pt x="54" y="201"/>
                  </a:cubicBezTo>
                  <a:cubicBezTo>
                    <a:pt x="54" y="115"/>
                    <a:pt x="54" y="115"/>
                    <a:pt x="54" y="115"/>
                  </a:cubicBezTo>
                  <a:cubicBezTo>
                    <a:pt x="54" y="74"/>
                    <a:pt x="36" y="53"/>
                    <a:pt x="0" y="53"/>
                  </a:cubicBezTo>
                  <a:cubicBezTo>
                    <a:pt x="0" y="0"/>
                    <a:pt x="0" y="0"/>
                    <a:pt x="0" y="0"/>
                  </a:cubicBezTo>
                  <a:cubicBezTo>
                    <a:pt x="40" y="0"/>
                    <a:pt x="70" y="10"/>
                    <a:pt x="89" y="28"/>
                  </a:cubicBezTo>
                  <a:cubicBezTo>
                    <a:pt x="108" y="47"/>
                    <a:pt x="118" y="75"/>
                    <a:pt x="118" y="114"/>
                  </a:cubicBezTo>
                  <a:cubicBezTo>
                    <a:pt x="118" y="204"/>
                    <a:pt x="118" y="204"/>
                    <a:pt x="118" y="204"/>
                  </a:cubicBezTo>
                  <a:cubicBezTo>
                    <a:pt x="118" y="250"/>
                    <a:pt x="135" y="272"/>
                    <a:pt x="171" y="272"/>
                  </a:cubicBezTo>
                  <a:cubicBezTo>
                    <a:pt x="171" y="326"/>
                    <a:pt x="171" y="326"/>
                    <a:pt x="171" y="326"/>
                  </a:cubicBezTo>
                  <a:cubicBezTo>
                    <a:pt x="135" y="326"/>
                    <a:pt x="118" y="347"/>
                    <a:pt x="118" y="390"/>
                  </a:cubicBezTo>
                  <a:cubicBezTo>
                    <a:pt x="118" y="487"/>
                    <a:pt x="118" y="487"/>
                    <a:pt x="118" y="487"/>
                  </a:cubicBezTo>
                  <a:cubicBezTo>
                    <a:pt x="118" y="526"/>
                    <a:pt x="108" y="554"/>
                    <a:pt x="89" y="572"/>
                  </a:cubicBezTo>
                  <a:cubicBezTo>
                    <a:pt x="70" y="589"/>
                    <a:pt x="41" y="598"/>
                    <a:pt x="0" y="598"/>
                  </a:cubicBezTo>
                  <a:lnTo>
                    <a:pt x="0" y="5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689751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6B0E9B8-BC98-4708-80BD-9FF2497C564E}"/>
              </a:ext>
            </a:extLst>
          </p:cNvPr>
          <p:cNvSpPr>
            <a:spLocks noGrp="1"/>
          </p:cNvSpPr>
          <p:nvPr>
            <p:ph type="body" sz="quarter" idx="10"/>
          </p:nvPr>
        </p:nvSpPr>
        <p:spPr>
          <a:xfrm>
            <a:off x="399402" y="1086802"/>
            <a:ext cx="11018838" cy="307777"/>
          </a:xfrm>
        </p:spPr>
        <p:txBody>
          <a:bodyPr>
            <a:normAutofit fontScale="77500" lnSpcReduction="20000"/>
          </a:bodyPr>
          <a:lstStyle/>
          <a:p>
            <a:r>
              <a:rPr lang="en-GB" dirty="0"/>
              <a:t>The movement to multiple clouds will continue to increase, to obtain cloud-based services from different cloud vendors</a:t>
            </a:r>
          </a:p>
        </p:txBody>
      </p:sp>
      <p:sp>
        <p:nvSpPr>
          <p:cNvPr id="4" name="Title 3">
            <a:extLst>
              <a:ext uri="{FF2B5EF4-FFF2-40B4-BE49-F238E27FC236}">
                <a16:creationId xmlns:a16="http://schemas.microsoft.com/office/drawing/2014/main" id="{1B109BCF-1773-B544-B334-095017B7C517}"/>
              </a:ext>
            </a:extLst>
          </p:cNvPr>
          <p:cNvSpPr>
            <a:spLocks noGrp="1"/>
          </p:cNvSpPr>
          <p:nvPr>
            <p:ph type="title"/>
          </p:nvPr>
        </p:nvSpPr>
        <p:spPr>
          <a:xfrm>
            <a:off x="408914" y="419430"/>
            <a:ext cx="11029616" cy="798592"/>
          </a:xfrm>
        </p:spPr>
        <p:txBody>
          <a:bodyPr anchor="ctr"/>
          <a:lstStyle/>
          <a:p>
            <a:r>
              <a:rPr lang="en-GB" dirty="0">
                <a:solidFill>
                  <a:schemeClr val="tx1"/>
                </a:solidFill>
              </a:rPr>
              <a:t>A hybrid multi-cloud setup is becoming the norm</a:t>
            </a:r>
          </a:p>
        </p:txBody>
      </p:sp>
      <p:graphicFrame>
        <p:nvGraphicFramePr>
          <p:cNvPr id="5" name="Chart 4">
            <a:extLst>
              <a:ext uri="{FF2B5EF4-FFF2-40B4-BE49-F238E27FC236}">
                <a16:creationId xmlns:a16="http://schemas.microsoft.com/office/drawing/2014/main" id="{E0B5F89F-101C-264D-9781-D7E0689A14AC}"/>
              </a:ext>
            </a:extLst>
          </p:cNvPr>
          <p:cNvGraphicFramePr/>
          <p:nvPr/>
        </p:nvGraphicFramePr>
        <p:xfrm>
          <a:off x="6096000" y="2197064"/>
          <a:ext cx="5431183" cy="3804896"/>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2036736F-4094-A643-9A59-0C3640F7D31C}"/>
              </a:ext>
            </a:extLst>
          </p:cNvPr>
          <p:cNvSpPr/>
          <p:nvPr/>
        </p:nvSpPr>
        <p:spPr>
          <a:xfrm>
            <a:off x="9506594" y="1982707"/>
            <a:ext cx="2130552" cy="253916"/>
          </a:xfrm>
          <a:prstGeom prst="rect">
            <a:avLst/>
          </a:prstGeom>
        </p:spPr>
        <p:txBody>
          <a:bodyPr wrap="square">
            <a:spAutoFit/>
          </a:bodyPr>
          <a:lstStyle/>
          <a:p>
            <a:pPr lvl="0" algn="ctr">
              <a:defRPr sz="1330" b="1" i="0" u="none" strike="noStrike" kern="1200" spc="0" baseline="0">
                <a:solidFill>
                  <a:srgbClr val="EBEBEB"/>
                </a:solidFill>
                <a:latin typeface="+mn-lt"/>
                <a:ea typeface="+mn-ea"/>
                <a:cs typeface="+mn-cs"/>
              </a:defRPr>
            </a:pPr>
            <a:fld id="{29402347-C98D-9C48-B8B7-8FFB5A1B0293}" type="CATEGORYNAME">
              <a:rPr lang="en-US" sz="1050" smtClean="0">
                <a:solidFill>
                  <a:schemeClr val="tx2"/>
                </a:solidFill>
              </a:rPr>
              <a:pPr lvl="0" algn="ctr">
                <a:defRPr sz="1330" b="1" i="0" u="none" strike="noStrike" kern="1200" spc="0" baseline="0">
                  <a:solidFill>
                    <a:srgbClr val="EBEBEB"/>
                  </a:solidFill>
                  <a:latin typeface="+mn-lt"/>
                  <a:ea typeface="+mn-ea"/>
                  <a:cs typeface="+mn-cs"/>
                </a:defRPr>
              </a:pPr>
              <a:t>Multiple public clouds only</a:t>
            </a:fld>
            <a:endParaRPr lang="en-US" sz="1330" dirty="0">
              <a:solidFill>
                <a:schemeClr val="tx2"/>
              </a:solidFill>
            </a:endParaRPr>
          </a:p>
        </p:txBody>
      </p:sp>
      <p:sp>
        <p:nvSpPr>
          <p:cNvPr id="12" name="Rectangle 11">
            <a:extLst>
              <a:ext uri="{FF2B5EF4-FFF2-40B4-BE49-F238E27FC236}">
                <a16:creationId xmlns:a16="http://schemas.microsoft.com/office/drawing/2014/main" id="{3153471B-848D-9949-930A-963EC0ABC4E5}"/>
              </a:ext>
            </a:extLst>
          </p:cNvPr>
          <p:cNvSpPr/>
          <p:nvPr/>
        </p:nvSpPr>
        <p:spPr>
          <a:xfrm>
            <a:off x="7406978" y="4618873"/>
            <a:ext cx="2973214" cy="337061"/>
          </a:xfrm>
          <a:prstGeom prst="rect">
            <a:avLst/>
          </a:prstGeom>
        </p:spPr>
        <p:txBody>
          <a:bodyPr wrap="square">
            <a:noAutofit/>
          </a:bodyPr>
          <a:lstStyle/>
          <a:p>
            <a:pPr lvl="0" algn="ctr">
              <a:defRPr sz="1330" b="1" i="0" u="none" strike="noStrike" kern="1200" spc="0" baseline="0">
                <a:solidFill>
                  <a:prstClr val="white"/>
                </a:solidFill>
                <a:latin typeface="+mn-lt"/>
                <a:ea typeface="+mn-ea"/>
                <a:cs typeface="+mn-cs"/>
              </a:defRPr>
            </a:pPr>
            <a:fld id="{EEDA2643-6401-424F-A14D-A4B459BC3554}" type="CATEGORYNAME">
              <a:rPr lang="en-US" sz="1050" smtClean="0">
                <a:solidFill>
                  <a:schemeClr val="tx2"/>
                </a:solidFill>
              </a:rPr>
              <a:pPr lvl="0" algn="ctr">
                <a:defRPr sz="1330" b="1" i="0" u="none" strike="noStrike" kern="1200" spc="0" baseline="0">
                  <a:solidFill>
                    <a:prstClr val="white"/>
                  </a:solidFill>
                  <a:latin typeface="+mn-lt"/>
                  <a:ea typeface="+mn-ea"/>
                  <a:cs typeface="+mn-cs"/>
                </a:defRPr>
              </a:pPr>
              <a:t>Multiple public cloud + one or more private/dedicated clouds</a:t>
            </a:fld>
            <a:endParaRPr lang="en-US" dirty="0">
              <a:solidFill>
                <a:schemeClr val="tx2"/>
              </a:solidFill>
            </a:endParaRPr>
          </a:p>
        </p:txBody>
      </p:sp>
      <p:sp>
        <p:nvSpPr>
          <p:cNvPr id="13" name="Rectangle 12">
            <a:extLst>
              <a:ext uri="{FF2B5EF4-FFF2-40B4-BE49-F238E27FC236}">
                <a16:creationId xmlns:a16="http://schemas.microsoft.com/office/drawing/2014/main" id="{5CEE5F2A-254A-2845-BE20-57B528493C44}"/>
              </a:ext>
            </a:extLst>
          </p:cNvPr>
          <p:cNvSpPr/>
          <p:nvPr/>
        </p:nvSpPr>
        <p:spPr>
          <a:xfrm>
            <a:off x="8491071" y="4260450"/>
            <a:ext cx="805029" cy="461665"/>
          </a:xfrm>
          <a:prstGeom prst="rect">
            <a:avLst/>
          </a:prstGeom>
        </p:spPr>
        <p:txBody>
          <a:bodyPr wrap="none">
            <a:spAutoFit/>
          </a:bodyPr>
          <a:lstStyle/>
          <a:p>
            <a:fld id="{405B1B62-2889-774F-83E9-03588DE28279}" type="PERCENTAGE">
              <a:rPr lang="en-US" sz="2400" b="1"/>
              <a:pPr/>
              <a:t>81%</a:t>
            </a:fld>
            <a:endParaRPr lang="en-US" dirty="0"/>
          </a:p>
        </p:txBody>
      </p:sp>
      <p:sp>
        <p:nvSpPr>
          <p:cNvPr id="14" name="Rectangle 13">
            <a:extLst>
              <a:ext uri="{FF2B5EF4-FFF2-40B4-BE49-F238E27FC236}">
                <a16:creationId xmlns:a16="http://schemas.microsoft.com/office/drawing/2014/main" id="{E3D59CBA-1B7C-E741-81AE-4DD35C71805F}"/>
              </a:ext>
            </a:extLst>
          </p:cNvPr>
          <p:cNvSpPr/>
          <p:nvPr/>
        </p:nvSpPr>
        <p:spPr>
          <a:xfrm>
            <a:off x="8846104" y="1841866"/>
            <a:ext cx="888385" cy="461665"/>
          </a:xfrm>
          <a:prstGeom prst="rect">
            <a:avLst/>
          </a:prstGeom>
        </p:spPr>
        <p:txBody>
          <a:bodyPr wrap="none">
            <a:spAutoFit/>
          </a:bodyPr>
          <a:lstStyle/>
          <a:p>
            <a:r>
              <a:rPr lang="en-US" sz="2400" b="1" dirty="0"/>
              <a:t>0.5%</a:t>
            </a:r>
          </a:p>
        </p:txBody>
      </p:sp>
      <p:sp>
        <p:nvSpPr>
          <p:cNvPr id="15" name="Rectangle 14">
            <a:extLst>
              <a:ext uri="{FF2B5EF4-FFF2-40B4-BE49-F238E27FC236}">
                <a16:creationId xmlns:a16="http://schemas.microsoft.com/office/drawing/2014/main" id="{DDC614EA-E98D-A649-900B-C145943D9DCA}"/>
              </a:ext>
            </a:extLst>
          </p:cNvPr>
          <p:cNvSpPr/>
          <p:nvPr/>
        </p:nvSpPr>
        <p:spPr>
          <a:xfrm>
            <a:off x="5874249" y="2658666"/>
            <a:ext cx="1403861" cy="738664"/>
          </a:xfrm>
          <a:prstGeom prst="rect">
            <a:avLst/>
          </a:prstGeom>
        </p:spPr>
        <p:txBody>
          <a:bodyPr wrap="square">
            <a:spAutoFit/>
          </a:bodyPr>
          <a:lstStyle/>
          <a:p>
            <a:pPr algn="ctr">
              <a:defRPr sz="1330" b="1" i="0" u="none" strike="noStrike" kern="1200" spc="0" baseline="0">
                <a:solidFill>
                  <a:srgbClr val="3C3C41"/>
                </a:solidFill>
                <a:latin typeface="+mn-lt"/>
                <a:ea typeface="+mn-ea"/>
                <a:cs typeface="+mn-cs"/>
              </a:defRPr>
            </a:pPr>
            <a:fld id="{BA84FEF7-3723-664F-9F08-73F1F167AE36}" type="CATEGORYNAME">
              <a:rPr lang="en-US" sz="1050" b="1"/>
              <a:pPr algn="ctr">
                <a:defRPr sz="1330" b="1" i="0" u="none" strike="noStrike" kern="1200" spc="0" baseline="0">
                  <a:solidFill>
                    <a:srgbClr val="3C3C41"/>
                  </a:solidFill>
                  <a:latin typeface="+mn-lt"/>
                  <a:ea typeface="+mn-ea"/>
                  <a:cs typeface="+mn-cs"/>
                </a:defRPr>
              </a:pPr>
              <a:t>One public cloud + one or more private/dedicated clouds</a:t>
            </a:fld>
            <a:endParaRPr lang="en-US" sz="1050" b="1" dirty="0"/>
          </a:p>
        </p:txBody>
      </p:sp>
      <p:sp>
        <p:nvSpPr>
          <p:cNvPr id="18" name="Rectangle 17">
            <a:extLst>
              <a:ext uri="{FF2B5EF4-FFF2-40B4-BE49-F238E27FC236}">
                <a16:creationId xmlns:a16="http://schemas.microsoft.com/office/drawing/2014/main" id="{73D4B7DD-0881-074C-87DE-D162AAB1383E}"/>
              </a:ext>
            </a:extLst>
          </p:cNvPr>
          <p:cNvSpPr/>
          <p:nvPr/>
        </p:nvSpPr>
        <p:spPr>
          <a:xfrm>
            <a:off x="7887880" y="2587219"/>
            <a:ext cx="805029" cy="461665"/>
          </a:xfrm>
          <a:prstGeom prst="rect">
            <a:avLst/>
          </a:prstGeom>
        </p:spPr>
        <p:txBody>
          <a:bodyPr wrap="none">
            <a:spAutoFit/>
          </a:bodyPr>
          <a:lstStyle/>
          <a:p>
            <a:fld id="{89ECC4BF-E628-B342-A27E-49DFE1ED1480}" type="PERCENTAGE">
              <a:rPr lang="en-US" sz="2400" b="1"/>
              <a:pPr/>
              <a:t>11%</a:t>
            </a:fld>
            <a:endParaRPr lang="en-US" sz="2400" b="1" dirty="0"/>
          </a:p>
        </p:txBody>
      </p:sp>
      <p:sp>
        <p:nvSpPr>
          <p:cNvPr id="19" name="Rectangle 18">
            <a:extLst>
              <a:ext uri="{FF2B5EF4-FFF2-40B4-BE49-F238E27FC236}">
                <a16:creationId xmlns:a16="http://schemas.microsoft.com/office/drawing/2014/main" id="{EBDBBC35-394D-FF4E-8E60-683DC9BD291C}"/>
              </a:ext>
            </a:extLst>
          </p:cNvPr>
          <p:cNvSpPr/>
          <p:nvPr/>
        </p:nvSpPr>
        <p:spPr>
          <a:xfrm>
            <a:off x="7260755" y="3133431"/>
            <a:ext cx="829073" cy="461665"/>
          </a:xfrm>
          <a:prstGeom prst="rect">
            <a:avLst/>
          </a:prstGeom>
        </p:spPr>
        <p:txBody>
          <a:bodyPr wrap="none">
            <a:spAutoFit/>
          </a:bodyPr>
          <a:lstStyle/>
          <a:p>
            <a:r>
              <a:rPr lang="en-US" sz="2400" b="1" dirty="0">
                <a:solidFill>
                  <a:schemeClr val="bg1"/>
                </a:solidFill>
              </a:rPr>
              <a:t>7.5%</a:t>
            </a:r>
          </a:p>
        </p:txBody>
      </p:sp>
      <p:sp>
        <p:nvSpPr>
          <p:cNvPr id="22" name="Freeform 21">
            <a:extLst>
              <a:ext uri="{FF2B5EF4-FFF2-40B4-BE49-F238E27FC236}">
                <a16:creationId xmlns:a16="http://schemas.microsoft.com/office/drawing/2014/main" id="{6B139C89-4F8C-304A-8C8F-63F076978677}"/>
              </a:ext>
            </a:extLst>
          </p:cNvPr>
          <p:cNvSpPr/>
          <p:nvPr/>
        </p:nvSpPr>
        <p:spPr bwMode="auto">
          <a:xfrm>
            <a:off x="8792162" y="2125284"/>
            <a:ext cx="82296" cy="182880"/>
          </a:xfrm>
          <a:custGeom>
            <a:avLst/>
            <a:gdLst>
              <a:gd name="connsiteX0" fmla="*/ 0 w 82296"/>
              <a:gd name="connsiteY0" fmla="*/ 182880 h 182880"/>
              <a:gd name="connsiteX1" fmla="*/ 0 w 82296"/>
              <a:gd name="connsiteY1" fmla="*/ 27432 h 182880"/>
              <a:gd name="connsiteX2" fmla="*/ 82296 w 82296"/>
              <a:gd name="connsiteY2" fmla="*/ 0 h 182880"/>
            </a:gdLst>
            <a:ahLst/>
            <a:cxnLst>
              <a:cxn ang="0">
                <a:pos x="connsiteX0" y="connsiteY0"/>
              </a:cxn>
              <a:cxn ang="0">
                <a:pos x="connsiteX1" y="connsiteY1"/>
              </a:cxn>
              <a:cxn ang="0">
                <a:pos x="connsiteX2" y="connsiteY2"/>
              </a:cxn>
            </a:cxnLst>
            <a:rect l="l" t="t" r="r" b="b"/>
            <a:pathLst>
              <a:path w="82296" h="182880">
                <a:moveTo>
                  <a:pt x="0" y="182880"/>
                </a:moveTo>
                <a:lnTo>
                  <a:pt x="0" y="27432"/>
                </a:lnTo>
                <a:lnTo>
                  <a:pt x="82296" y="0"/>
                </a:lnTo>
              </a:path>
            </a:pathLst>
          </a:cu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F806865-B3B9-B64E-ADB3-485E1650D3D3}"/>
              </a:ext>
            </a:extLst>
          </p:cNvPr>
          <p:cNvSpPr txBox="1"/>
          <p:nvPr/>
        </p:nvSpPr>
        <p:spPr>
          <a:xfrm>
            <a:off x="6907224" y="2060198"/>
            <a:ext cx="1583847" cy="323165"/>
          </a:xfrm>
          <a:prstGeom prst="rect">
            <a:avLst/>
          </a:prstGeom>
          <a:noFill/>
        </p:spPr>
        <p:txBody>
          <a:bodyPr wrap="square" lIns="0" tIns="0" rIns="0" bIns="0" rtlCol="0">
            <a:spAutoFit/>
          </a:bodyPr>
          <a:lstStyle/>
          <a:p>
            <a:pPr algn="ctr"/>
            <a:r>
              <a:rPr lang="en-US" sz="1050" b="1" dirty="0">
                <a:latin typeface="+mn-lt"/>
              </a:rPr>
              <a:t>Multiple private/ dedicated clouds</a:t>
            </a:r>
          </a:p>
        </p:txBody>
      </p:sp>
      <p:sp>
        <p:nvSpPr>
          <p:cNvPr id="25" name="TextBox 24">
            <a:extLst>
              <a:ext uri="{FF2B5EF4-FFF2-40B4-BE49-F238E27FC236}">
                <a16:creationId xmlns:a16="http://schemas.microsoft.com/office/drawing/2014/main" id="{65CFB314-5DCD-D448-AB25-6405CB77C559}"/>
              </a:ext>
            </a:extLst>
          </p:cNvPr>
          <p:cNvSpPr txBox="1"/>
          <p:nvPr/>
        </p:nvSpPr>
        <p:spPr>
          <a:xfrm>
            <a:off x="7211770" y="6236658"/>
            <a:ext cx="3807132" cy="369332"/>
          </a:xfrm>
          <a:prstGeom prst="rect">
            <a:avLst/>
          </a:prstGeom>
          <a:noFill/>
        </p:spPr>
        <p:txBody>
          <a:bodyPr wrap="none" lIns="0" tIns="0" rIns="0" bIns="0" rtlCol="0">
            <a:spAutoFit/>
          </a:bodyPr>
          <a:lstStyle/>
          <a:p>
            <a:pPr algn="ctr"/>
            <a:r>
              <a:rPr lang="en-US" sz="1200" dirty="0">
                <a:gradFill>
                  <a:gsLst>
                    <a:gs pos="2917">
                      <a:schemeClr val="tx1"/>
                    </a:gs>
                    <a:gs pos="30000">
                      <a:schemeClr val="tx1"/>
                    </a:gs>
                  </a:gsLst>
                  <a:lin ang="5400000" scaled="0"/>
                </a:gradFill>
              </a:rPr>
              <a:t>n = 200 United States-based enterprise </a:t>
            </a:r>
            <a:r>
              <a:rPr lang="en-US" sz="1200" dirty="0" err="1">
                <a:gradFill>
                  <a:gsLst>
                    <a:gs pos="2917">
                      <a:schemeClr val="tx1"/>
                    </a:gs>
                    <a:gs pos="30000">
                      <a:schemeClr val="tx1"/>
                    </a:gs>
                  </a:gsLst>
                  <a:lin ang="5400000" scaled="0"/>
                </a:gradFill>
              </a:rPr>
              <a:t>multicloud</a:t>
            </a:r>
            <a:r>
              <a:rPr lang="en-US" sz="1200" dirty="0">
                <a:gradFill>
                  <a:gsLst>
                    <a:gs pos="2917">
                      <a:schemeClr val="tx1"/>
                    </a:gs>
                    <a:gs pos="30000">
                      <a:schemeClr val="tx1"/>
                    </a:gs>
                  </a:gsLst>
                  <a:lin ang="5400000" scaled="0"/>
                </a:gradFill>
              </a:rPr>
              <a:t> users</a:t>
            </a:r>
          </a:p>
          <a:p>
            <a:pPr algn="ctr"/>
            <a:r>
              <a:rPr lang="en-US" sz="1200" dirty="0">
                <a:gradFill>
                  <a:gsLst>
                    <a:gs pos="2917">
                      <a:schemeClr val="tx1"/>
                    </a:gs>
                    <a:gs pos="30000">
                      <a:schemeClr val="tx1"/>
                    </a:gs>
                  </a:gsLst>
                  <a:lin ang="5400000" scaled="0"/>
                </a:gradFill>
                <a:latin typeface="+mn-lt"/>
              </a:rPr>
              <a:t>Source: IDC’s </a:t>
            </a:r>
            <a:r>
              <a:rPr lang="en-US" sz="1200" dirty="0" err="1">
                <a:gradFill>
                  <a:gsLst>
                    <a:gs pos="2917">
                      <a:schemeClr val="tx1"/>
                    </a:gs>
                    <a:gs pos="30000">
                      <a:schemeClr val="tx1"/>
                    </a:gs>
                  </a:gsLst>
                  <a:lin ang="5400000" scaled="0"/>
                </a:gradFill>
                <a:latin typeface="+mn-lt"/>
              </a:rPr>
              <a:t>Multicloud</a:t>
            </a:r>
            <a:r>
              <a:rPr lang="en-US" sz="1200" dirty="0">
                <a:gradFill>
                  <a:gsLst>
                    <a:gs pos="2917">
                      <a:schemeClr val="tx1"/>
                    </a:gs>
                    <a:gs pos="30000">
                      <a:schemeClr val="tx1"/>
                    </a:gs>
                  </a:gsLst>
                  <a:lin ang="5400000" scaled="0"/>
                </a:gradFill>
                <a:latin typeface="+mn-lt"/>
              </a:rPr>
              <a:t> Management Survey, 2019</a:t>
            </a:r>
          </a:p>
        </p:txBody>
      </p:sp>
      <p:sp>
        <p:nvSpPr>
          <p:cNvPr id="26" name="TextBox 25">
            <a:extLst>
              <a:ext uri="{FF2B5EF4-FFF2-40B4-BE49-F238E27FC236}">
                <a16:creationId xmlns:a16="http://schemas.microsoft.com/office/drawing/2014/main" id="{F8FED0B3-35D0-274F-93B6-DD33880B9BBE}"/>
              </a:ext>
            </a:extLst>
          </p:cNvPr>
          <p:cNvSpPr txBox="1"/>
          <p:nvPr/>
        </p:nvSpPr>
        <p:spPr>
          <a:xfrm>
            <a:off x="587375" y="1899324"/>
            <a:ext cx="897682" cy="215444"/>
          </a:xfrm>
          <a:prstGeom prst="rect">
            <a:avLst/>
          </a:prstGeom>
          <a:noFill/>
        </p:spPr>
        <p:txBody>
          <a:bodyPr wrap="none" lIns="0" tIns="0" rIns="0" bIns="0" rtlCol="0">
            <a:spAutoFit/>
          </a:bodyPr>
          <a:lstStyle/>
          <a:p>
            <a:pPr algn="l"/>
            <a:r>
              <a:rPr lang="en-US" sz="1400" b="1" dirty="0">
                <a:gradFill>
                  <a:gsLst>
                    <a:gs pos="2917">
                      <a:schemeClr val="tx1"/>
                    </a:gs>
                    <a:gs pos="30000">
                      <a:schemeClr val="tx1"/>
                    </a:gs>
                  </a:gsLst>
                  <a:lin ang="5400000" scaled="0"/>
                </a:gradFill>
                <a:latin typeface="+mn-lt"/>
              </a:rPr>
              <a:t>0-1 Clouds</a:t>
            </a:r>
          </a:p>
        </p:txBody>
      </p:sp>
      <p:sp>
        <p:nvSpPr>
          <p:cNvPr id="27" name="Rectangle 26">
            <a:extLst>
              <a:ext uri="{FF2B5EF4-FFF2-40B4-BE49-F238E27FC236}">
                <a16:creationId xmlns:a16="http://schemas.microsoft.com/office/drawing/2014/main" id="{809FE445-8411-AC4C-8B0A-93202739A7D7}"/>
              </a:ext>
            </a:extLst>
          </p:cNvPr>
          <p:cNvSpPr/>
          <p:nvPr/>
        </p:nvSpPr>
        <p:spPr bwMode="auto">
          <a:xfrm>
            <a:off x="587375" y="2237879"/>
            <a:ext cx="4158361" cy="283688"/>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28" name="Rectangle 27">
            <a:extLst>
              <a:ext uri="{FF2B5EF4-FFF2-40B4-BE49-F238E27FC236}">
                <a16:creationId xmlns:a16="http://schemas.microsoft.com/office/drawing/2014/main" id="{56D32A1B-EF56-574E-B5D1-95C1E6BBE31A}"/>
              </a:ext>
            </a:extLst>
          </p:cNvPr>
          <p:cNvSpPr/>
          <p:nvPr/>
        </p:nvSpPr>
        <p:spPr bwMode="auto">
          <a:xfrm>
            <a:off x="587375" y="2594495"/>
            <a:ext cx="4158361" cy="283688"/>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29" name="TextBox 28">
            <a:extLst>
              <a:ext uri="{FF2B5EF4-FFF2-40B4-BE49-F238E27FC236}">
                <a16:creationId xmlns:a16="http://schemas.microsoft.com/office/drawing/2014/main" id="{498EDFBA-A5B3-C94C-894C-413E5732749B}"/>
              </a:ext>
            </a:extLst>
          </p:cNvPr>
          <p:cNvSpPr txBox="1"/>
          <p:nvPr/>
        </p:nvSpPr>
        <p:spPr>
          <a:xfrm>
            <a:off x="587375" y="3142908"/>
            <a:ext cx="897682" cy="215444"/>
          </a:xfrm>
          <a:prstGeom prst="rect">
            <a:avLst/>
          </a:prstGeom>
          <a:noFill/>
        </p:spPr>
        <p:txBody>
          <a:bodyPr wrap="none" lIns="0" tIns="0" rIns="0" bIns="0" rtlCol="0">
            <a:spAutoFit/>
          </a:bodyPr>
          <a:lstStyle/>
          <a:p>
            <a:pPr algn="l"/>
            <a:r>
              <a:rPr lang="en-US" sz="1400" b="1" dirty="0">
                <a:gradFill>
                  <a:gsLst>
                    <a:gs pos="2917">
                      <a:schemeClr val="tx1"/>
                    </a:gs>
                    <a:gs pos="30000">
                      <a:schemeClr val="tx1"/>
                    </a:gs>
                  </a:gsLst>
                  <a:lin ang="5400000" scaled="0"/>
                </a:gradFill>
                <a:latin typeface="+mn-lt"/>
              </a:rPr>
              <a:t>2-9 Clouds</a:t>
            </a:r>
          </a:p>
        </p:txBody>
      </p:sp>
      <p:sp>
        <p:nvSpPr>
          <p:cNvPr id="30" name="Rectangle 29">
            <a:extLst>
              <a:ext uri="{FF2B5EF4-FFF2-40B4-BE49-F238E27FC236}">
                <a16:creationId xmlns:a16="http://schemas.microsoft.com/office/drawing/2014/main" id="{1BAB0181-3D41-F747-8DEB-A48C1630F14B}"/>
              </a:ext>
            </a:extLst>
          </p:cNvPr>
          <p:cNvSpPr/>
          <p:nvPr/>
        </p:nvSpPr>
        <p:spPr bwMode="auto">
          <a:xfrm>
            <a:off x="587375" y="3481463"/>
            <a:ext cx="4158361" cy="283688"/>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1" name="Rectangle 30">
            <a:extLst>
              <a:ext uri="{FF2B5EF4-FFF2-40B4-BE49-F238E27FC236}">
                <a16:creationId xmlns:a16="http://schemas.microsoft.com/office/drawing/2014/main" id="{D1D44DD4-6170-274C-88AC-EF962791FBCF}"/>
              </a:ext>
            </a:extLst>
          </p:cNvPr>
          <p:cNvSpPr/>
          <p:nvPr/>
        </p:nvSpPr>
        <p:spPr bwMode="auto">
          <a:xfrm>
            <a:off x="587375" y="3838079"/>
            <a:ext cx="4158361" cy="283688"/>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2" name="TextBox 31">
            <a:extLst>
              <a:ext uri="{FF2B5EF4-FFF2-40B4-BE49-F238E27FC236}">
                <a16:creationId xmlns:a16="http://schemas.microsoft.com/office/drawing/2014/main" id="{B323C2B7-0FDB-2540-A18F-BBA1BB363755}"/>
              </a:ext>
            </a:extLst>
          </p:cNvPr>
          <p:cNvSpPr txBox="1"/>
          <p:nvPr/>
        </p:nvSpPr>
        <p:spPr>
          <a:xfrm>
            <a:off x="587375" y="4404780"/>
            <a:ext cx="952184" cy="215444"/>
          </a:xfrm>
          <a:prstGeom prst="rect">
            <a:avLst/>
          </a:prstGeom>
          <a:noFill/>
        </p:spPr>
        <p:txBody>
          <a:bodyPr wrap="none" lIns="0" tIns="0" rIns="0" bIns="0" rtlCol="0">
            <a:spAutoFit/>
          </a:bodyPr>
          <a:lstStyle/>
          <a:p>
            <a:pPr algn="l"/>
            <a:r>
              <a:rPr lang="en-US" sz="1400" b="1" dirty="0">
                <a:gradFill>
                  <a:gsLst>
                    <a:gs pos="2917">
                      <a:schemeClr val="tx1"/>
                    </a:gs>
                    <a:gs pos="30000">
                      <a:schemeClr val="tx1"/>
                    </a:gs>
                  </a:gsLst>
                  <a:lin ang="5400000" scaled="0"/>
                </a:gradFill>
                <a:latin typeface="+mn-lt"/>
              </a:rPr>
              <a:t>10+ Clouds</a:t>
            </a:r>
          </a:p>
        </p:txBody>
      </p:sp>
      <p:sp>
        <p:nvSpPr>
          <p:cNvPr id="33" name="Rectangle 32">
            <a:extLst>
              <a:ext uri="{FF2B5EF4-FFF2-40B4-BE49-F238E27FC236}">
                <a16:creationId xmlns:a16="http://schemas.microsoft.com/office/drawing/2014/main" id="{76A14BF5-450C-2B43-B159-F087C75391A4}"/>
              </a:ext>
            </a:extLst>
          </p:cNvPr>
          <p:cNvSpPr/>
          <p:nvPr/>
        </p:nvSpPr>
        <p:spPr bwMode="auto">
          <a:xfrm>
            <a:off x="587375" y="4743335"/>
            <a:ext cx="4158361" cy="283688"/>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4" name="Rectangle 33">
            <a:extLst>
              <a:ext uri="{FF2B5EF4-FFF2-40B4-BE49-F238E27FC236}">
                <a16:creationId xmlns:a16="http://schemas.microsoft.com/office/drawing/2014/main" id="{8F97DA05-FF43-0D45-9CB0-512A3A2E1EC9}"/>
              </a:ext>
            </a:extLst>
          </p:cNvPr>
          <p:cNvSpPr/>
          <p:nvPr/>
        </p:nvSpPr>
        <p:spPr bwMode="auto">
          <a:xfrm>
            <a:off x="587375" y="5099951"/>
            <a:ext cx="4158361" cy="283688"/>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5" name="Rectangle 34">
            <a:extLst>
              <a:ext uri="{FF2B5EF4-FFF2-40B4-BE49-F238E27FC236}">
                <a16:creationId xmlns:a16="http://schemas.microsoft.com/office/drawing/2014/main" id="{4AF64DA8-FD6F-C24B-A35F-0A65F820CE6A}"/>
              </a:ext>
            </a:extLst>
          </p:cNvPr>
          <p:cNvSpPr/>
          <p:nvPr/>
        </p:nvSpPr>
        <p:spPr bwMode="auto">
          <a:xfrm>
            <a:off x="587375" y="2237879"/>
            <a:ext cx="897682" cy="283688"/>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tx1"/>
              </a:solidFill>
              <a:ea typeface="Segoe UI" pitchFamily="34" charset="0"/>
              <a:cs typeface="Segoe UI" pitchFamily="34" charset="0"/>
            </a:endParaRPr>
          </a:p>
        </p:txBody>
      </p:sp>
      <p:sp>
        <p:nvSpPr>
          <p:cNvPr id="36" name="Rectangle 35">
            <a:extLst>
              <a:ext uri="{FF2B5EF4-FFF2-40B4-BE49-F238E27FC236}">
                <a16:creationId xmlns:a16="http://schemas.microsoft.com/office/drawing/2014/main" id="{C9C5D4A9-822A-6C4E-8561-2939D23BBD76}"/>
              </a:ext>
            </a:extLst>
          </p:cNvPr>
          <p:cNvSpPr/>
          <p:nvPr/>
        </p:nvSpPr>
        <p:spPr bwMode="auto">
          <a:xfrm>
            <a:off x="587375" y="2594495"/>
            <a:ext cx="98425" cy="28368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7" name="Rectangle 36">
            <a:extLst>
              <a:ext uri="{FF2B5EF4-FFF2-40B4-BE49-F238E27FC236}">
                <a16:creationId xmlns:a16="http://schemas.microsoft.com/office/drawing/2014/main" id="{20CB695D-7CE3-C444-8E66-0A1523192574}"/>
              </a:ext>
            </a:extLst>
          </p:cNvPr>
          <p:cNvSpPr/>
          <p:nvPr/>
        </p:nvSpPr>
        <p:spPr bwMode="auto">
          <a:xfrm>
            <a:off x="587374" y="3481463"/>
            <a:ext cx="2896490" cy="283688"/>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8" name="Rectangle 37">
            <a:extLst>
              <a:ext uri="{FF2B5EF4-FFF2-40B4-BE49-F238E27FC236}">
                <a16:creationId xmlns:a16="http://schemas.microsoft.com/office/drawing/2014/main" id="{2B94612D-E01E-AC4B-B978-DFF46A30CD54}"/>
              </a:ext>
            </a:extLst>
          </p:cNvPr>
          <p:cNvSpPr/>
          <p:nvPr/>
        </p:nvSpPr>
        <p:spPr bwMode="auto">
          <a:xfrm>
            <a:off x="587375" y="3838079"/>
            <a:ext cx="3298825" cy="28368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9" name="Rectangle 38">
            <a:extLst>
              <a:ext uri="{FF2B5EF4-FFF2-40B4-BE49-F238E27FC236}">
                <a16:creationId xmlns:a16="http://schemas.microsoft.com/office/drawing/2014/main" id="{0D16F523-86B9-6643-9779-CE0CFEE9688E}"/>
              </a:ext>
            </a:extLst>
          </p:cNvPr>
          <p:cNvSpPr/>
          <p:nvPr/>
        </p:nvSpPr>
        <p:spPr bwMode="auto">
          <a:xfrm>
            <a:off x="587375" y="4743335"/>
            <a:ext cx="391033" cy="283688"/>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40" name="Rectangle 39">
            <a:extLst>
              <a:ext uri="{FF2B5EF4-FFF2-40B4-BE49-F238E27FC236}">
                <a16:creationId xmlns:a16="http://schemas.microsoft.com/office/drawing/2014/main" id="{9CA338BC-DB32-B548-A59C-CAC28D568ADC}"/>
              </a:ext>
            </a:extLst>
          </p:cNvPr>
          <p:cNvSpPr/>
          <p:nvPr/>
        </p:nvSpPr>
        <p:spPr bwMode="auto">
          <a:xfrm>
            <a:off x="587375" y="5099951"/>
            <a:ext cx="897682" cy="28368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a:extLst>
              <a:ext uri="{FF2B5EF4-FFF2-40B4-BE49-F238E27FC236}">
                <a16:creationId xmlns:a16="http://schemas.microsoft.com/office/drawing/2014/main" id="{60C5BE12-EC33-B94E-B57E-3FC65E52D697}"/>
              </a:ext>
            </a:extLst>
          </p:cNvPr>
          <p:cNvSpPr/>
          <p:nvPr/>
        </p:nvSpPr>
        <p:spPr bwMode="auto">
          <a:xfrm>
            <a:off x="587374" y="5703544"/>
            <a:ext cx="182880" cy="18288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42" name="Rectangle 41">
            <a:extLst>
              <a:ext uri="{FF2B5EF4-FFF2-40B4-BE49-F238E27FC236}">
                <a16:creationId xmlns:a16="http://schemas.microsoft.com/office/drawing/2014/main" id="{3B764D41-D397-7E40-8239-40CD5DE1B7F8}"/>
              </a:ext>
            </a:extLst>
          </p:cNvPr>
          <p:cNvSpPr/>
          <p:nvPr/>
        </p:nvSpPr>
        <p:spPr bwMode="auto">
          <a:xfrm>
            <a:off x="1574926" y="5703544"/>
            <a:ext cx="182880" cy="1828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44" name="TextBox 43">
            <a:extLst>
              <a:ext uri="{FF2B5EF4-FFF2-40B4-BE49-F238E27FC236}">
                <a16:creationId xmlns:a16="http://schemas.microsoft.com/office/drawing/2014/main" id="{7F530881-8D7B-454B-A6FD-0FAF1D8062CD}"/>
              </a:ext>
            </a:extLst>
          </p:cNvPr>
          <p:cNvSpPr txBox="1"/>
          <p:nvPr/>
        </p:nvSpPr>
        <p:spPr>
          <a:xfrm>
            <a:off x="815975" y="5684940"/>
            <a:ext cx="392736" cy="215444"/>
          </a:xfrm>
          <a:prstGeom prst="rect">
            <a:avLst/>
          </a:prstGeom>
          <a:noFill/>
        </p:spPr>
        <p:txBody>
          <a:bodyPr wrap="none" lIns="0" tIns="0" rIns="0" bIns="0" rtlCol="0">
            <a:spAutoFit/>
          </a:bodyPr>
          <a:lstStyle/>
          <a:p>
            <a:pPr algn="l"/>
            <a:r>
              <a:rPr lang="en-US" sz="1400" b="1" dirty="0">
                <a:gradFill>
                  <a:gsLst>
                    <a:gs pos="2917">
                      <a:schemeClr val="tx1"/>
                    </a:gs>
                    <a:gs pos="30000">
                      <a:schemeClr val="tx1"/>
                    </a:gs>
                  </a:gsLst>
                  <a:lin ang="5400000" scaled="0"/>
                </a:gradFill>
                <a:latin typeface="+mn-lt"/>
              </a:rPr>
              <a:t>Now</a:t>
            </a:r>
          </a:p>
        </p:txBody>
      </p:sp>
      <p:sp>
        <p:nvSpPr>
          <p:cNvPr id="45" name="TextBox 44">
            <a:extLst>
              <a:ext uri="{FF2B5EF4-FFF2-40B4-BE49-F238E27FC236}">
                <a16:creationId xmlns:a16="http://schemas.microsoft.com/office/drawing/2014/main" id="{55A15878-191F-3441-85C2-D2BCDF90F694}"/>
              </a:ext>
            </a:extLst>
          </p:cNvPr>
          <p:cNvSpPr txBox="1"/>
          <p:nvPr/>
        </p:nvSpPr>
        <p:spPr>
          <a:xfrm>
            <a:off x="1821815" y="5684940"/>
            <a:ext cx="807209" cy="215444"/>
          </a:xfrm>
          <a:prstGeom prst="rect">
            <a:avLst/>
          </a:prstGeom>
          <a:noFill/>
        </p:spPr>
        <p:txBody>
          <a:bodyPr wrap="none" lIns="0" tIns="0" rIns="0" bIns="0" rtlCol="0">
            <a:spAutoFit/>
          </a:bodyPr>
          <a:lstStyle/>
          <a:p>
            <a:pPr algn="l"/>
            <a:r>
              <a:rPr lang="en-US" sz="1400" b="1" dirty="0">
                <a:gradFill>
                  <a:gsLst>
                    <a:gs pos="2917">
                      <a:schemeClr val="tx1"/>
                    </a:gs>
                    <a:gs pos="30000">
                      <a:schemeClr val="tx1"/>
                    </a:gs>
                  </a:gsLst>
                  <a:lin ang="5400000" scaled="0"/>
                </a:gradFill>
                <a:latin typeface="+mn-lt"/>
              </a:rPr>
              <a:t>In 3 years</a:t>
            </a:r>
          </a:p>
        </p:txBody>
      </p:sp>
      <p:sp>
        <p:nvSpPr>
          <p:cNvPr id="46" name="TextBox 45">
            <a:extLst>
              <a:ext uri="{FF2B5EF4-FFF2-40B4-BE49-F238E27FC236}">
                <a16:creationId xmlns:a16="http://schemas.microsoft.com/office/drawing/2014/main" id="{F1C7D06A-3573-F647-84A7-E8C0E8E9DAF7}"/>
              </a:ext>
            </a:extLst>
          </p:cNvPr>
          <p:cNvSpPr txBox="1"/>
          <p:nvPr/>
        </p:nvSpPr>
        <p:spPr>
          <a:xfrm>
            <a:off x="1574927" y="5136300"/>
            <a:ext cx="328616" cy="215444"/>
          </a:xfrm>
          <a:prstGeom prst="rect">
            <a:avLst/>
          </a:prstGeom>
          <a:noFill/>
        </p:spPr>
        <p:txBody>
          <a:bodyPr wrap="none" lIns="0" tIns="0" rIns="0" bIns="0" rtlCol="0">
            <a:spAutoFit/>
          </a:bodyPr>
          <a:lstStyle/>
          <a:p>
            <a:pPr algn="l"/>
            <a:r>
              <a:rPr lang="en-US" sz="1400" b="1" dirty="0">
                <a:latin typeface="+mn-lt"/>
              </a:rPr>
              <a:t>28%</a:t>
            </a:r>
          </a:p>
        </p:txBody>
      </p:sp>
      <p:sp>
        <p:nvSpPr>
          <p:cNvPr id="47" name="TextBox 46">
            <a:extLst>
              <a:ext uri="{FF2B5EF4-FFF2-40B4-BE49-F238E27FC236}">
                <a16:creationId xmlns:a16="http://schemas.microsoft.com/office/drawing/2014/main" id="{240D95FD-6760-8B48-8E9A-90CA02838D16}"/>
              </a:ext>
            </a:extLst>
          </p:cNvPr>
          <p:cNvSpPr txBox="1"/>
          <p:nvPr/>
        </p:nvSpPr>
        <p:spPr>
          <a:xfrm>
            <a:off x="1017143" y="4779684"/>
            <a:ext cx="229230" cy="215444"/>
          </a:xfrm>
          <a:prstGeom prst="rect">
            <a:avLst/>
          </a:prstGeom>
          <a:noFill/>
        </p:spPr>
        <p:txBody>
          <a:bodyPr wrap="none" lIns="0" tIns="0" rIns="0" bIns="0" rtlCol="0">
            <a:spAutoFit/>
          </a:bodyPr>
          <a:lstStyle/>
          <a:p>
            <a:pPr algn="l"/>
            <a:r>
              <a:rPr lang="en-US" sz="1400" b="1" dirty="0"/>
              <a:t>9</a:t>
            </a:r>
            <a:r>
              <a:rPr lang="en-US" sz="1400" b="1" dirty="0">
                <a:latin typeface="+mn-lt"/>
              </a:rPr>
              <a:t>%</a:t>
            </a:r>
          </a:p>
        </p:txBody>
      </p:sp>
      <p:sp>
        <p:nvSpPr>
          <p:cNvPr id="49" name="TextBox 48">
            <a:extLst>
              <a:ext uri="{FF2B5EF4-FFF2-40B4-BE49-F238E27FC236}">
                <a16:creationId xmlns:a16="http://schemas.microsoft.com/office/drawing/2014/main" id="{AD7AD592-209F-E649-91C0-5601A3383822}"/>
              </a:ext>
            </a:extLst>
          </p:cNvPr>
          <p:cNvSpPr txBox="1"/>
          <p:nvPr/>
        </p:nvSpPr>
        <p:spPr>
          <a:xfrm>
            <a:off x="3982724" y="3874428"/>
            <a:ext cx="328616" cy="215444"/>
          </a:xfrm>
          <a:prstGeom prst="rect">
            <a:avLst/>
          </a:prstGeom>
          <a:noFill/>
        </p:spPr>
        <p:txBody>
          <a:bodyPr wrap="none" lIns="0" tIns="0" rIns="0" bIns="0" rtlCol="0">
            <a:spAutoFit/>
          </a:bodyPr>
          <a:lstStyle/>
          <a:p>
            <a:pPr algn="l"/>
            <a:r>
              <a:rPr lang="en-US" sz="1400" b="1" dirty="0"/>
              <a:t>70</a:t>
            </a:r>
            <a:r>
              <a:rPr lang="en-US" sz="1400" b="1" dirty="0">
                <a:latin typeface="+mn-lt"/>
              </a:rPr>
              <a:t>%</a:t>
            </a:r>
          </a:p>
        </p:txBody>
      </p:sp>
      <p:sp>
        <p:nvSpPr>
          <p:cNvPr id="50" name="TextBox 49">
            <a:extLst>
              <a:ext uri="{FF2B5EF4-FFF2-40B4-BE49-F238E27FC236}">
                <a16:creationId xmlns:a16="http://schemas.microsoft.com/office/drawing/2014/main" id="{A87213FB-BA7A-1546-B620-7B553A21B53B}"/>
              </a:ext>
            </a:extLst>
          </p:cNvPr>
          <p:cNvSpPr txBox="1"/>
          <p:nvPr/>
        </p:nvSpPr>
        <p:spPr>
          <a:xfrm>
            <a:off x="3550031" y="3517812"/>
            <a:ext cx="328616" cy="215444"/>
          </a:xfrm>
          <a:prstGeom prst="rect">
            <a:avLst/>
          </a:prstGeom>
          <a:noFill/>
        </p:spPr>
        <p:txBody>
          <a:bodyPr wrap="none" lIns="0" tIns="0" rIns="0" bIns="0" rtlCol="0">
            <a:spAutoFit/>
          </a:bodyPr>
          <a:lstStyle/>
          <a:p>
            <a:pPr algn="l"/>
            <a:r>
              <a:rPr lang="en-US" sz="1400" b="1" dirty="0">
                <a:latin typeface="+mn-lt"/>
              </a:rPr>
              <a:t>68%</a:t>
            </a:r>
          </a:p>
        </p:txBody>
      </p:sp>
      <p:sp>
        <p:nvSpPr>
          <p:cNvPr id="51" name="TextBox 50">
            <a:extLst>
              <a:ext uri="{FF2B5EF4-FFF2-40B4-BE49-F238E27FC236}">
                <a16:creationId xmlns:a16="http://schemas.microsoft.com/office/drawing/2014/main" id="{C8F00608-2843-2742-B242-CB4AFDD17B00}"/>
              </a:ext>
            </a:extLst>
          </p:cNvPr>
          <p:cNvSpPr txBox="1"/>
          <p:nvPr/>
        </p:nvSpPr>
        <p:spPr>
          <a:xfrm>
            <a:off x="744091" y="2630844"/>
            <a:ext cx="229230" cy="215444"/>
          </a:xfrm>
          <a:prstGeom prst="rect">
            <a:avLst/>
          </a:prstGeom>
          <a:noFill/>
        </p:spPr>
        <p:txBody>
          <a:bodyPr wrap="none" lIns="0" tIns="0" rIns="0" bIns="0" rtlCol="0">
            <a:spAutoFit/>
          </a:bodyPr>
          <a:lstStyle/>
          <a:p>
            <a:pPr algn="l"/>
            <a:r>
              <a:rPr lang="en-US" sz="1400" b="1" dirty="0">
                <a:latin typeface="+mn-lt"/>
              </a:rPr>
              <a:t>2%</a:t>
            </a:r>
          </a:p>
        </p:txBody>
      </p:sp>
      <p:sp>
        <p:nvSpPr>
          <p:cNvPr id="52" name="TextBox 51">
            <a:extLst>
              <a:ext uri="{FF2B5EF4-FFF2-40B4-BE49-F238E27FC236}">
                <a16:creationId xmlns:a16="http://schemas.microsoft.com/office/drawing/2014/main" id="{69DB8B54-DBEE-FF44-BED1-B0B9DA9E0EAE}"/>
              </a:ext>
            </a:extLst>
          </p:cNvPr>
          <p:cNvSpPr txBox="1"/>
          <p:nvPr/>
        </p:nvSpPr>
        <p:spPr>
          <a:xfrm>
            <a:off x="1538351" y="2274228"/>
            <a:ext cx="328616" cy="215444"/>
          </a:xfrm>
          <a:prstGeom prst="rect">
            <a:avLst/>
          </a:prstGeom>
          <a:noFill/>
        </p:spPr>
        <p:txBody>
          <a:bodyPr wrap="none" lIns="0" tIns="0" rIns="0" bIns="0" rtlCol="0">
            <a:spAutoFit/>
          </a:bodyPr>
          <a:lstStyle/>
          <a:p>
            <a:pPr algn="l"/>
            <a:r>
              <a:rPr lang="en-US" sz="1400" b="1" dirty="0"/>
              <a:t>24</a:t>
            </a:r>
            <a:r>
              <a:rPr lang="en-US" sz="1400" b="1" dirty="0">
                <a:latin typeface="+mn-lt"/>
              </a:rPr>
              <a:t>%</a:t>
            </a:r>
          </a:p>
        </p:txBody>
      </p:sp>
      <p:sp>
        <p:nvSpPr>
          <p:cNvPr id="53" name="TextBox 52">
            <a:extLst>
              <a:ext uri="{FF2B5EF4-FFF2-40B4-BE49-F238E27FC236}">
                <a16:creationId xmlns:a16="http://schemas.microsoft.com/office/drawing/2014/main" id="{77704B96-FF9D-894B-8FEB-6B5AD42B5094}"/>
              </a:ext>
            </a:extLst>
          </p:cNvPr>
          <p:cNvSpPr txBox="1"/>
          <p:nvPr/>
        </p:nvSpPr>
        <p:spPr>
          <a:xfrm>
            <a:off x="587374" y="6236658"/>
            <a:ext cx="3998210" cy="184666"/>
          </a:xfrm>
          <a:prstGeom prst="rect">
            <a:avLst/>
          </a:prstGeom>
          <a:noFill/>
        </p:spPr>
        <p:txBody>
          <a:bodyPr wrap="none" lIns="0" tIns="0" rIns="0" bIns="0" rtlCol="0">
            <a:spAutoFit/>
          </a:bodyPr>
          <a:lstStyle/>
          <a:p>
            <a:pPr algn="ctr"/>
            <a:r>
              <a:rPr lang="en-US" sz="1200" dirty="0">
                <a:gradFill>
                  <a:gsLst>
                    <a:gs pos="2917">
                      <a:schemeClr val="tx1"/>
                    </a:gs>
                    <a:gs pos="30000">
                      <a:schemeClr val="tx1"/>
                    </a:gs>
                  </a:gsLst>
                  <a:lin ang="5400000" scaled="0"/>
                </a:gradFill>
              </a:rPr>
              <a:t>Source: IBV 2018 </a:t>
            </a:r>
            <a:r>
              <a:rPr lang="en-US" sz="1200" dirty="0" err="1">
                <a:gradFill>
                  <a:gsLst>
                    <a:gs pos="2917">
                      <a:schemeClr val="tx1"/>
                    </a:gs>
                    <a:gs pos="30000">
                      <a:schemeClr val="tx1"/>
                    </a:gs>
                  </a:gsLst>
                  <a:lin ang="5400000" scaled="0"/>
                </a:gradFill>
              </a:rPr>
              <a:t>Multicloud</a:t>
            </a:r>
            <a:r>
              <a:rPr lang="en-US" sz="1200" dirty="0">
                <a:gradFill>
                  <a:gsLst>
                    <a:gs pos="2917">
                      <a:schemeClr val="tx1"/>
                    </a:gs>
                    <a:gs pos="30000">
                      <a:schemeClr val="tx1"/>
                    </a:gs>
                  </a:gsLst>
                  <a:lin ang="5400000" scaled="0"/>
                </a:gradFill>
              </a:rPr>
              <a:t> management survey, Q2 &amp; Q3</a:t>
            </a:r>
            <a:endParaRPr lang="en-US" sz="1200" dirty="0">
              <a:gradFill>
                <a:gsLst>
                  <a:gs pos="2917">
                    <a:schemeClr val="tx1"/>
                  </a:gs>
                  <a:gs pos="30000">
                    <a:schemeClr val="tx1"/>
                  </a:gs>
                </a:gsLst>
                <a:lin ang="5400000" scaled="0"/>
              </a:gradFill>
              <a:latin typeface="+mn-lt"/>
            </a:endParaRPr>
          </a:p>
        </p:txBody>
      </p:sp>
      <p:sp>
        <p:nvSpPr>
          <p:cNvPr id="54" name="Rectangle: Rounded Corners 7">
            <a:extLst>
              <a:ext uri="{FF2B5EF4-FFF2-40B4-BE49-F238E27FC236}">
                <a16:creationId xmlns:a16="http://schemas.microsoft.com/office/drawing/2014/main" id="{2DBF3DA6-C4CF-E446-96F8-0F8D825196A1}"/>
              </a:ext>
            </a:extLst>
          </p:cNvPr>
          <p:cNvSpPr/>
          <p:nvPr/>
        </p:nvSpPr>
        <p:spPr bwMode="auto">
          <a:xfrm>
            <a:off x="3930424" y="3814484"/>
            <a:ext cx="465192" cy="330878"/>
          </a:xfrm>
          <a:prstGeom prst="roundRect">
            <a:avLst/>
          </a:pr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a:ln>
                <a:noFill/>
              </a:ln>
              <a:solidFill>
                <a:schemeClr val="bg1"/>
              </a:solidFill>
              <a:effectLst/>
              <a:latin typeface="Arial" charset="0"/>
              <a:cs typeface="Arial" charset="0"/>
            </a:endParaRPr>
          </a:p>
        </p:txBody>
      </p:sp>
      <p:sp>
        <p:nvSpPr>
          <p:cNvPr id="55" name="Rectangle: Rounded Corners 8">
            <a:extLst>
              <a:ext uri="{FF2B5EF4-FFF2-40B4-BE49-F238E27FC236}">
                <a16:creationId xmlns:a16="http://schemas.microsoft.com/office/drawing/2014/main" id="{E2728B0E-3AD2-874B-A016-A143AA4AD549}"/>
              </a:ext>
            </a:extLst>
          </p:cNvPr>
          <p:cNvSpPr/>
          <p:nvPr/>
        </p:nvSpPr>
        <p:spPr bwMode="auto">
          <a:xfrm>
            <a:off x="1529095" y="5075937"/>
            <a:ext cx="465192" cy="330878"/>
          </a:xfrm>
          <a:prstGeom prst="roundRect">
            <a:avLst/>
          </a:pr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a:ln>
                <a:noFill/>
              </a:ln>
              <a:solidFill>
                <a:schemeClr val="bg1"/>
              </a:solidFill>
              <a:effectLst/>
              <a:latin typeface="Arial" charset="0"/>
              <a:cs typeface="Arial" charset="0"/>
            </a:endParaRPr>
          </a:p>
        </p:txBody>
      </p:sp>
      <p:cxnSp>
        <p:nvCxnSpPr>
          <p:cNvPr id="56" name="Straight Connector 55">
            <a:extLst>
              <a:ext uri="{FF2B5EF4-FFF2-40B4-BE49-F238E27FC236}">
                <a16:creationId xmlns:a16="http://schemas.microsoft.com/office/drawing/2014/main" id="{D6670B25-9E6A-694F-AE1E-91AD262CC8E1}"/>
              </a:ext>
            </a:extLst>
          </p:cNvPr>
          <p:cNvCxnSpPr>
            <a:cxnSpLocks/>
            <a:stCxn id="54" idx="2"/>
            <a:endCxn id="55" idx="3"/>
          </p:cNvCxnSpPr>
          <p:nvPr/>
        </p:nvCxnSpPr>
        <p:spPr bwMode="auto">
          <a:xfrm flipH="1">
            <a:off x="1994287" y="4145362"/>
            <a:ext cx="2168733" cy="1096014"/>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39840345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3634ED8-1634-4A47-B079-F4D4E08C4F90}"/>
              </a:ext>
            </a:extLst>
          </p:cNvPr>
          <p:cNvSpPr>
            <a:spLocks noGrp="1"/>
          </p:cNvSpPr>
          <p:nvPr>
            <p:ph type="body" sz="quarter" idx="10"/>
          </p:nvPr>
        </p:nvSpPr>
        <p:spPr>
          <a:xfrm>
            <a:off x="452822" y="1193982"/>
            <a:ext cx="11018838" cy="615553"/>
          </a:xfrm>
        </p:spPr>
        <p:txBody>
          <a:bodyPr>
            <a:normAutofit/>
          </a:bodyPr>
          <a:lstStyle/>
          <a:p>
            <a:r>
              <a:rPr lang="en-GB" dirty="0"/>
              <a:t>Data must flow between transaction systems for processes to execute and needs to be integrated into analytical systems</a:t>
            </a:r>
            <a:endParaRPr lang="en-US" dirty="0"/>
          </a:p>
        </p:txBody>
      </p:sp>
      <p:sp>
        <p:nvSpPr>
          <p:cNvPr id="4" name="Title 3"/>
          <p:cNvSpPr>
            <a:spLocks noGrp="1"/>
          </p:cNvSpPr>
          <p:nvPr>
            <p:ph type="title"/>
          </p:nvPr>
        </p:nvSpPr>
        <p:spPr>
          <a:xfrm>
            <a:off x="442044" y="586991"/>
            <a:ext cx="11029616" cy="532682"/>
          </a:xfrm>
        </p:spPr>
        <p:txBody>
          <a:bodyPr anchor="ctr">
            <a:normAutofit fontScale="90000"/>
          </a:bodyPr>
          <a:lstStyle/>
          <a:p>
            <a:r>
              <a:rPr lang="en-GB" dirty="0">
                <a:solidFill>
                  <a:schemeClr val="tx1"/>
                </a:solidFill>
              </a:rPr>
              <a:t>Data flow is more complex</a:t>
            </a:r>
          </a:p>
        </p:txBody>
      </p:sp>
      <p:sp>
        <p:nvSpPr>
          <p:cNvPr id="14" name="TextBox 13"/>
          <p:cNvSpPr txBox="1"/>
          <p:nvPr/>
        </p:nvSpPr>
        <p:spPr>
          <a:xfrm>
            <a:off x="1283172" y="3787318"/>
            <a:ext cx="1359668" cy="338554"/>
          </a:xfrm>
          <a:prstGeom prst="rect">
            <a:avLst/>
          </a:prstGeom>
          <a:noFill/>
        </p:spPr>
        <p:txBody>
          <a:bodyPr wrap="none" rtlCol="0">
            <a:spAutoFit/>
          </a:bodyPr>
          <a:lstStyle/>
          <a:p>
            <a:r>
              <a:rPr lang="en-GB" sz="1600">
                <a:latin typeface="+mj-lt"/>
              </a:rPr>
              <a:t>On-premises</a:t>
            </a:r>
          </a:p>
        </p:txBody>
      </p:sp>
      <p:sp>
        <p:nvSpPr>
          <p:cNvPr id="15" name="TextBox 14"/>
          <p:cNvSpPr txBox="1"/>
          <p:nvPr/>
        </p:nvSpPr>
        <p:spPr>
          <a:xfrm>
            <a:off x="1283172" y="5929003"/>
            <a:ext cx="1359668" cy="338554"/>
          </a:xfrm>
          <a:prstGeom prst="rect">
            <a:avLst/>
          </a:prstGeom>
          <a:noFill/>
        </p:spPr>
        <p:txBody>
          <a:bodyPr wrap="none" rtlCol="0">
            <a:spAutoFit/>
          </a:bodyPr>
          <a:lstStyle/>
          <a:p>
            <a:r>
              <a:rPr lang="en-GB" sz="1600">
                <a:latin typeface="+mj-lt"/>
              </a:rPr>
              <a:t>On-premises</a:t>
            </a:r>
          </a:p>
        </p:txBody>
      </p:sp>
      <p:sp>
        <p:nvSpPr>
          <p:cNvPr id="19" name="TextBox 18"/>
          <p:cNvSpPr txBox="1"/>
          <p:nvPr/>
        </p:nvSpPr>
        <p:spPr>
          <a:xfrm>
            <a:off x="7322330" y="3787590"/>
            <a:ext cx="731290" cy="338554"/>
          </a:xfrm>
          <a:prstGeom prst="rect">
            <a:avLst/>
          </a:prstGeom>
          <a:noFill/>
        </p:spPr>
        <p:txBody>
          <a:bodyPr wrap="none" rtlCol="0">
            <a:spAutoFit/>
          </a:bodyPr>
          <a:lstStyle/>
          <a:p>
            <a:r>
              <a:rPr lang="en-GB" sz="1600">
                <a:latin typeface="+mj-lt"/>
              </a:rPr>
              <a:t>Cloud</a:t>
            </a:r>
          </a:p>
        </p:txBody>
      </p:sp>
      <p:sp>
        <p:nvSpPr>
          <p:cNvPr id="20" name="TextBox 19"/>
          <p:cNvSpPr txBox="1"/>
          <p:nvPr/>
        </p:nvSpPr>
        <p:spPr>
          <a:xfrm>
            <a:off x="7322330" y="5924638"/>
            <a:ext cx="731290" cy="338554"/>
          </a:xfrm>
          <a:prstGeom prst="rect">
            <a:avLst/>
          </a:prstGeom>
          <a:noFill/>
        </p:spPr>
        <p:txBody>
          <a:bodyPr wrap="none" rtlCol="0">
            <a:spAutoFit/>
          </a:bodyPr>
          <a:lstStyle/>
          <a:p>
            <a:r>
              <a:rPr lang="en-GB" sz="1600">
                <a:latin typeface="+mj-lt"/>
              </a:rPr>
              <a:t>Cloud</a:t>
            </a:r>
          </a:p>
        </p:txBody>
      </p:sp>
      <p:sp>
        <p:nvSpPr>
          <p:cNvPr id="16" name="TextBox 15"/>
          <p:cNvSpPr txBox="1"/>
          <p:nvPr/>
        </p:nvSpPr>
        <p:spPr>
          <a:xfrm>
            <a:off x="4132746" y="5929003"/>
            <a:ext cx="1359668" cy="338554"/>
          </a:xfrm>
          <a:prstGeom prst="rect">
            <a:avLst/>
          </a:prstGeom>
          <a:noFill/>
        </p:spPr>
        <p:txBody>
          <a:bodyPr wrap="none" rtlCol="0">
            <a:spAutoFit/>
          </a:bodyPr>
          <a:lstStyle/>
          <a:p>
            <a:r>
              <a:rPr lang="en-GB" sz="1600">
                <a:latin typeface="+mj-lt"/>
              </a:rPr>
              <a:t>On-premises</a:t>
            </a:r>
          </a:p>
        </p:txBody>
      </p:sp>
      <p:sp>
        <p:nvSpPr>
          <p:cNvPr id="18" name="TextBox 17"/>
          <p:cNvSpPr txBox="1"/>
          <p:nvPr/>
        </p:nvSpPr>
        <p:spPr>
          <a:xfrm>
            <a:off x="4456898" y="3787319"/>
            <a:ext cx="731290" cy="338554"/>
          </a:xfrm>
          <a:prstGeom prst="rect">
            <a:avLst/>
          </a:prstGeom>
          <a:noFill/>
        </p:spPr>
        <p:txBody>
          <a:bodyPr wrap="none" rtlCol="0">
            <a:spAutoFit/>
          </a:bodyPr>
          <a:lstStyle/>
          <a:p>
            <a:r>
              <a:rPr lang="en-GB" sz="1600">
                <a:latin typeface="+mj-lt"/>
              </a:rPr>
              <a:t>Cloud</a:t>
            </a:r>
          </a:p>
        </p:txBody>
      </p:sp>
      <p:sp>
        <p:nvSpPr>
          <p:cNvPr id="17" name="TextBox 16"/>
          <p:cNvSpPr txBox="1"/>
          <p:nvPr/>
        </p:nvSpPr>
        <p:spPr>
          <a:xfrm>
            <a:off x="9861782" y="5924367"/>
            <a:ext cx="1359668" cy="338554"/>
          </a:xfrm>
          <a:prstGeom prst="rect">
            <a:avLst/>
          </a:prstGeom>
          <a:noFill/>
        </p:spPr>
        <p:txBody>
          <a:bodyPr wrap="none" rtlCol="0">
            <a:spAutoFit/>
          </a:bodyPr>
          <a:lstStyle/>
          <a:p>
            <a:r>
              <a:rPr lang="en-GB" sz="1600">
                <a:latin typeface="+mj-lt"/>
              </a:rPr>
              <a:t>On-premises</a:t>
            </a:r>
          </a:p>
        </p:txBody>
      </p:sp>
      <p:sp>
        <p:nvSpPr>
          <p:cNvPr id="21" name="TextBox 20"/>
          <p:cNvSpPr txBox="1"/>
          <p:nvPr/>
        </p:nvSpPr>
        <p:spPr>
          <a:xfrm>
            <a:off x="10166637" y="3787319"/>
            <a:ext cx="731290" cy="338554"/>
          </a:xfrm>
          <a:prstGeom prst="rect">
            <a:avLst/>
          </a:prstGeom>
          <a:noFill/>
        </p:spPr>
        <p:txBody>
          <a:bodyPr wrap="none" rtlCol="0">
            <a:spAutoFit/>
          </a:bodyPr>
          <a:lstStyle/>
          <a:p>
            <a:r>
              <a:rPr lang="en-GB" sz="1600">
                <a:latin typeface="+mj-lt"/>
              </a:rPr>
              <a:t>Cloud</a:t>
            </a:r>
          </a:p>
        </p:txBody>
      </p:sp>
      <p:sp>
        <p:nvSpPr>
          <p:cNvPr id="41" name="TextBox 40"/>
          <p:cNvSpPr txBox="1"/>
          <p:nvPr/>
        </p:nvSpPr>
        <p:spPr>
          <a:xfrm>
            <a:off x="1622983" y="1896324"/>
            <a:ext cx="798617" cy="338554"/>
          </a:xfrm>
          <a:prstGeom prst="rect">
            <a:avLst/>
          </a:prstGeom>
          <a:noFill/>
        </p:spPr>
        <p:txBody>
          <a:bodyPr wrap="none" rtlCol="0">
            <a:spAutoFit/>
          </a:bodyPr>
          <a:lstStyle/>
          <a:p>
            <a:r>
              <a:rPr lang="en-GB" sz="1600">
                <a:latin typeface="+mj-lt"/>
              </a:rPr>
              <a:t>Things</a:t>
            </a:r>
          </a:p>
        </p:txBody>
      </p:sp>
      <p:sp>
        <p:nvSpPr>
          <p:cNvPr id="2" name="TextBox 1"/>
          <p:cNvSpPr txBox="1"/>
          <p:nvPr/>
        </p:nvSpPr>
        <p:spPr>
          <a:xfrm>
            <a:off x="4822543" y="2388645"/>
            <a:ext cx="6742398" cy="307777"/>
          </a:xfrm>
          <a:prstGeom prst="rect">
            <a:avLst/>
          </a:prstGeom>
          <a:noFill/>
        </p:spPr>
        <p:txBody>
          <a:bodyPr wrap="square" rtlCol="0">
            <a:spAutoFit/>
          </a:bodyPr>
          <a:lstStyle/>
          <a:p>
            <a:r>
              <a:rPr lang="en-GB" sz="1400"/>
              <a:t>Data needs to flow between edge devices, systems on-premises and in the cloud </a:t>
            </a:r>
          </a:p>
        </p:txBody>
      </p:sp>
      <p:sp>
        <p:nvSpPr>
          <p:cNvPr id="32" name="TextBox 31">
            <a:extLst>
              <a:ext uri="{FF2B5EF4-FFF2-40B4-BE49-F238E27FC236}">
                <a16:creationId xmlns:a16="http://schemas.microsoft.com/office/drawing/2014/main" id="{833A5E20-0C47-1846-B1BB-434A2B6F6F0F}"/>
              </a:ext>
            </a:extLst>
          </p:cNvPr>
          <p:cNvSpPr txBox="1"/>
          <p:nvPr/>
        </p:nvSpPr>
        <p:spPr>
          <a:xfrm>
            <a:off x="10471508" y="4383367"/>
            <a:ext cx="534121" cy="307777"/>
          </a:xfrm>
          <a:prstGeom prst="rect">
            <a:avLst/>
          </a:prstGeom>
          <a:noFill/>
        </p:spPr>
        <p:txBody>
          <a:bodyPr wrap="none" rtlCol="0">
            <a:spAutoFit/>
          </a:bodyPr>
          <a:lstStyle/>
          <a:p>
            <a:pPr algn="l"/>
            <a:r>
              <a:rPr lang="en-GB" sz="1400"/>
              <a:t>data</a:t>
            </a:r>
          </a:p>
        </p:txBody>
      </p:sp>
      <p:sp>
        <p:nvSpPr>
          <p:cNvPr id="50" name="TextBox 49">
            <a:extLst>
              <a:ext uri="{FF2B5EF4-FFF2-40B4-BE49-F238E27FC236}">
                <a16:creationId xmlns:a16="http://schemas.microsoft.com/office/drawing/2014/main" id="{5BF22C86-E781-A744-8DE7-75CF008A94F6}"/>
              </a:ext>
            </a:extLst>
          </p:cNvPr>
          <p:cNvSpPr txBox="1"/>
          <p:nvPr/>
        </p:nvSpPr>
        <p:spPr>
          <a:xfrm>
            <a:off x="7655516" y="4383367"/>
            <a:ext cx="534121" cy="307777"/>
          </a:xfrm>
          <a:prstGeom prst="rect">
            <a:avLst/>
          </a:prstGeom>
          <a:noFill/>
        </p:spPr>
        <p:txBody>
          <a:bodyPr wrap="none" rtlCol="0">
            <a:spAutoFit/>
          </a:bodyPr>
          <a:lstStyle/>
          <a:p>
            <a:pPr algn="l"/>
            <a:r>
              <a:rPr lang="en-GB" sz="1400"/>
              <a:t>data</a:t>
            </a:r>
          </a:p>
        </p:txBody>
      </p:sp>
      <p:sp>
        <p:nvSpPr>
          <p:cNvPr id="51" name="TextBox 50">
            <a:extLst>
              <a:ext uri="{FF2B5EF4-FFF2-40B4-BE49-F238E27FC236}">
                <a16:creationId xmlns:a16="http://schemas.microsoft.com/office/drawing/2014/main" id="{BC0A6184-CCEA-204B-BCDD-D5CA3EBFE651}"/>
              </a:ext>
            </a:extLst>
          </p:cNvPr>
          <p:cNvSpPr txBox="1"/>
          <p:nvPr/>
        </p:nvSpPr>
        <p:spPr>
          <a:xfrm>
            <a:off x="4866494" y="4383367"/>
            <a:ext cx="534121" cy="307777"/>
          </a:xfrm>
          <a:prstGeom prst="rect">
            <a:avLst/>
          </a:prstGeom>
          <a:noFill/>
        </p:spPr>
        <p:txBody>
          <a:bodyPr wrap="none" rtlCol="0">
            <a:spAutoFit/>
          </a:bodyPr>
          <a:lstStyle/>
          <a:p>
            <a:pPr algn="l"/>
            <a:r>
              <a:rPr lang="en-GB" sz="1400"/>
              <a:t>data</a:t>
            </a:r>
          </a:p>
        </p:txBody>
      </p:sp>
      <p:sp>
        <p:nvSpPr>
          <p:cNvPr id="53" name="TextBox 52">
            <a:extLst>
              <a:ext uri="{FF2B5EF4-FFF2-40B4-BE49-F238E27FC236}">
                <a16:creationId xmlns:a16="http://schemas.microsoft.com/office/drawing/2014/main" id="{14EAC238-5301-5143-83E4-BC75B1947998}"/>
              </a:ext>
            </a:extLst>
          </p:cNvPr>
          <p:cNvSpPr txBox="1"/>
          <p:nvPr/>
        </p:nvSpPr>
        <p:spPr>
          <a:xfrm>
            <a:off x="2067214" y="2388645"/>
            <a:ext cx="534121" cy="307777"/>
          </a:xfrm>
          <a:prstGeom prst="rect">
            <a:avLst/>
          </a:prstGeom>
          <a:noFill/>
        </p:spPr>
        <p:txBody>
          <a:bodyPr wrap="none" rtlCol="0">
            <a:spAutoFit/>
          </a:bodyPr>
          <a:lstStyle>
            <a:defPPr>
              <a:defRPr lang="en-US"/>
            </a:defPPr>
            <a:lvl1pPr>
              <a:defRPr sz="1400"/>
            </a:lvl1pPr>
          </a:lstStyle>
          <a:p>
            <a:r>
              <a:rPr lang="en-GB"/>
              <a:t>data</a:t>
            </a:r>
          </a:p>
        </p:txBody>
      </p:sp>
      <p:sp>
        <p:nvSpPr>
          <p:cNvPr id="38" name="TextBox 37">
            <a:extLst>
              <a:ext uri="{FF2B5EF4-FFF2-40B4-BE49-F238E27FC236}">
                <a16:creationId xmlns:a16="http://schemas.microsoft.com/office/drawing/2014/main" id="{124327D1-3712-EF4C-B07F-F51EE455300D}"/>
              </a:ext>
            </a:extLst>
          </p:cNvPr>
          <p:cNvSpPr txBox="1"/>
          <p:nvPr/>
        </p:nvSpPr>
        <p:spPr>
          <a:xfrm>
            <a:off x="1939985" y="4383367"/>
            <a:ext cx="534121" cy="307777"/>
          </a:xfrm>
          <a:prstGeom prst="rect">
            <a:avLst/>
          </a:prstGeom>
          <a:noFill/>
        </p:spPr>
        <p:txBody>
          <a:bodyPr wrap="none" rtlCol="0">
            <a:spAutoFit/>
          </a:bodyPr>
          <a:lstStyle/>
          <a:p>
            <a:pPr algn="l"/>
            <a:r>
              <a:rPr lang="en-GB" sz="1400"/>
              <a:t>data</a:t>
            </a:r>
          </a:p>
        </p:txBody>
      </p:sp>
      <p:grpSp>
        <p:nvGrpSpPr>
          <p:cNvPr id="46" name="Group 149">
            <a:extLst>
              <a:ext uri="{FF2B5EF4-FFF2-40B4-BE49-F238E27FC236}">
                <a16:creationId xmlns:a16="http://schemas.microsoft.com/office/drawing/2014/main" id="{5BDBD743-2F01-4C43-AC8D-59EA25BCEDC1}"/>
              </a:ext>
            </a:extLst>
          </p:cNvPr>
          <p:cNvGrpSpPr>
            <a:grpSpLocks noChangeAspect="1"/>
          </p:cNvGrpSpPr>
          <p:nvPr/>
        </p:nvGrpSpPr>
        <p:grpSpPr bwMode="auto">
          <a:xfrm>
            <a:off x="1546176" y="2891847"/>
            <a:ext cx="833660" cy="833660"/>
            <a:chOff x="410" y="2781"/>
            <a:chExt cx="312" cy="312"/>
          </a:xfrm>
        </p:grpSpPr>
        <p:sp>
          <p:nvSpPr>
            <p:cNvPr id="49" name="AutoShape 148">
              <a:extLst>
                <a:ext uri="{FF2B5EF4-FFF2-40B4-BE49-F238E27FC236}">
                  <a16:creationId xmlns:a16="http://schemas.microsoft.com/office/drawing/2014/main" id="{B2A215DF-CDFD-4806-80BB-D6883877D8B2}"/>
                </a:ext>
              </a:extLst>
            </p:cNvPr>
            <p:cNvSpPr>
              <a:spLocks noChangeAspect="1" noChangeArrowheads="1" noTextEdit="1"/>
            </p:cNvSpPr>
            <p:nvPr/>
          </p:nvSpPr>
          <p:spPr bwMode="auto">
            <a:xfrm>
              <a:off x="410" y="2781"/>
              <a:ext cx="31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150">
              <a:extLst>
                <a:ext uri="{FF2B5EF4-FFF2-40B4-BE49-F238E27FC236}">
                  <a16:creationId xmlns:a16="http://schemas.microsoft.com/office/drawing/2014/main" id="{3081BE6C-836E-43B8-BBA9-49A27F6D30D4}"/>
                </a:ext>
              </a:extLst>
            </p:cNvPr>
            <p:cNvSpPr>
              <a:spLocks noChangeArrowheads="1"/>
            </p:cNvSpPr>
            <p:nvPr/>
          </p:nvSpPr>
          <p:spPr bwMode="auto">
            <a:xfrm>
              <a:off x="410" y="2781"/>
              <a:ext cx="312" cy="3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151">
              <a:extLst>
                <a:ext uri="{FF2B5EF4-FFF2-40B4-BE49-F238E27FC236}">
                  <a16:creationId xmlns:a16="http://schemas.microsoft.com/office/drawing/2014/main" id="{AF2A6C0A-3AF3-470B-8396-849DE3EE2F79}"/>
                </a:ext>
              </a:extLst>
            </p:cNvPr>
            <p:cNvSpPr>
              <a:spLocks noChangeArrowheads="1"/>
            </p:cNvSpPr>
            <p:nvPr/>
          </p:nvSpPr>
          <p:spPr bwMode="auto">
            <a:xfrm>
              <a:off x="410" y="2781"/>
              <a:ext cx="156" cy="312"/>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152">
              <a:extLst>
                <a:ext uri="{FF2B5EF4-FFF2-40B4-BE49-F238E27FC236}">
                  <a16:creationId xmlns:a16="http://schemas.microsoft.com/office/drawing/2014/main" id="{1C019587-8429-4FD7-9AE6-03BF44A6A867}"/>
                </a:ext>
              </a:extLst>
            </p:cNvPr>
            <p:cNvSpPr>
              <a:spLocks noChangeArrowheads="1"/>
            </p:cNvSpPr>
            <p:nvPr/>
          </p:nvSpPr>
          <p:spPr bwMode="auto">
            <a:xfrm>
              <a:off x="566" y="2937"/>
              <a:ext cx="156" cy="156"/>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153">
              <a:extLst>
                <a:ext uri="{FF2B5EF4-FFF2-40B4-BE49-F238E27FC236}">
                  <a16:creationId xmlns:a16="http://schemas.microsoft.com/office/drawing/2014/main" id="{F6C18512-7483-4608-98FD-4A23FD1D8C5C}"/>
                </a:ext>
              </a:extLst>
            </p:cNvPr>
            <p:cNvSpPr>
              <a:spLocks noChangeArrowheads="1"/>
            </p:cNvSpPr>
            <p:nvPr/>
          </p:nvSpPr>
          <p:spPr bwMode="auto">
            <a:xfrm>
              <a:off x="449" y="2830"/>
              <a:ext cx="29" cy="29"/>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154">
              <a:extLst>
                <a:ext uri="{FF2B5EF4-FFF2-40B4-BE49-F238E27FC236}">
                  <a16:creationId xmlns:a16="http://schemas.microsoft.com/office/drawing/2014/main" id="{C68BD53D-5666-424E-9FA8-53DF75611E46}"/>
                </a:ext>
              </a:extLst>
            </p:cNvPr>
            <p:cNvSpPr>
              <a:spLocks noChangeArrowheads="1"/>
            </p:cNvSpPr>
            <p:nvPr/>
          </p:nvSpPr>
          <p:spPr bwMode="auto">
            <a:xfrm>
              <a:off x="498" y="2830"/>
              <a:ext cx="29" cy="29"/>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155">
              <a:extLst>
                <a:ext uri="{FF2B5EF4-FFF2-40B4-BE49-F238E27FC236}">
                  <a16:creationId xmlns:a16="http://schemas.microsoft.com/office/drawing/2014/main" id="{7BACB0DB-80F6-4FEA-9ADF-52831A16A402}"/>
                </a:ext>
              </a:extLst>
            </p:cNvPr>
            <p:cNvSpPr>
              <a:spLocks noChangeArrowheads="1"/>
            </p:cNvSpPr>
            <p:nvPr/>
          </p:nvSpPr>
          <p:spPr bwMode="auto">
            <a:xfrm>
              <a:off x="449" y="2878"/>
              <a:ext cx="29" cy="30"/>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156">
              <a:extLst>
                <a:ext uri="{FF2B5EF4-FFF2-40B4-BE49-F238E27FC236}">
                  <a16:creationId xmlns:a16="http://schemas.microsoft.com/office/drawing/2014/main" id="{C4355C32-2AB4-4E80-ABB5-FB4D719BED21}"/>
                </a:ext>
              </a:extLst>
            </p:cNvPr>
            <p:cNvSpPr>
              <a:spLocks noChangeArrowheads="1"/>
            </p:cNvSpPr>
            <p:nvPr/>
          </p:nvSpPr>
          <p:spPr bwMode="auto">
            <a:xfrm>
              <a:off x="498" y="2878"/>
              <a:ext cx="29" cy="30"/>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157">
              <a:extLst>
                <a:ext uri="{FF2B5EF4-FFF2-40B4-BE49-F238E27FC236}">
                  <a16:creationId xmlns:a16="http://schemas.microsoft.com/office/drawing/2014/main" id="{67D7A992-DCD2-4EAB-BF1C-9F49D882530B}"/>
                </a:ext>
              </a:extLst>
            </p:cNvPr>
            <p:cNvSpPr>
              <a:spLocks noChangeArrowheads="1"/>
            </p:cNvSpPr>
            <p:nvPr/>
          </p:nvSpPr>
          <p:spPr bwMode="auto">
            <a:xfrm>
              <a:off x="449" y="2927"/>
              <a:ext cx="29" cy="30"/>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158">
              <a:extLst>
                <a:ext uri="{FF2B5EF4-FFF2-40B4-BE49-F238E27FC236}">
                  <a16:creationId xmlns:a16="http://schemas.microsoft.com/office/drawing/2014/main" id="{A7C398F2-4642-4A84-8A0B-11536FF5D295}"/>
                </a:ext>
              </a:extLst>
            </p:cNvPr>
            <p:cNvSpPr>
              <a:spLocks noChangeArrowheads="1"/>
            </p:cNvSpPr>
            <p:nvPr/>
          </p:nvSpPr>
          <p:spPr bwMode="auto">
            <a:xfrm>
              <a:off x="498" y="2927"/>
              <a:ext cx="29" cy="30"/>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159">
              <a:extLst>
                <a:ext uri="{FF2B5EF4-FFF2-40B4-BE49-F238E27FC236}">
                  <a16:creationId xmlns:a16="http://schemas.microsoft.com/office/drawing/2014/main" id="{15CD6346-B13B-434E-845E-77884F2BD8A9}"/>
                </a:ext>
              </a:extLst>
            </p:cNvPr>
            <p:cNvSpPr>
              <a:spLocks noChangeArrowheads="1"/>
            </p:cNvSpPr>
            <p:nvPr/>
          </p:nvSpPr>
          <p:spPr bwMode="auto">
            <a:xfrm>
              <a:off x="449" y="2976"/>
              <a:ext cx="29" cy="29"/>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160">
              <a:extLst>
                <a:ext uri="{FF2B5EF4-FFF2-40B4-BE49-F238E27FC236}">
                  <a16:creationId xmlns:a16="http://schemas.microsoft.com/office/drawing/2014/main" id="{92A1A7FE-3BD2-4978-A941-B95B8A813B74}"/>
                </a:ext>
              </a:extLst>
            </p:cNvPr>
            <p:cNvSpPr>
              <a:spLocks noChangeArrowheads="1"/>
            </p:cNvSpPr>
            <p:nvPr/>
          </p:nvSpPr>
          <p:spPr bwMode="auto">
            <a:xfrm>
              <a:off x="498" y="2976"/>
              <a:ext cx="29" cy="29"/>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Rectangle 161">
              <a:extLst>
                <a:ext uri="{FF2B5EF4-FFF2-40B4-BE49-F238E27FC236}">
                  <a16:creationId xmlns:a16="http://schemas.microsoft.com/office/drawing/2014/main" id="{642BA997-76BB-4CCC-8210-98E2D507603E}"/>
                </a:ext>
              </a:extLst>
            </p:cNvPr>
            <p:cNvSpPr>
              <a:spLocks noChangeArrowheads="1"/>
            </p:cNvSpPr>
            <p:nvPr/>
          </p:nvSpPr>
          <p:spPr bwMode="auto">
            <a:xfrm>
              <a:off x="469" y="3054"/>
              <a:ext cx="39" cy="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162">
              <a:extLst>
                <a:ext uri="{FF2B5EF4-FFF2-40B4-BE49-F238E27FC236}">
                  <a16:creationId xmlns:a16="http://schemas.microsoft.com/office/drawing/2014/main" id="{4585DB3A-3C54-4DAB-B9EA-530E57E93D5F}"/>
                </a:ext>
              </a:extLst>
            </p:cNvPr>
            <p:cNvSpPr>
              <a:spLocks noChangeArrowheads="1"/>
            </p:cNvSpPr>
            <p:nvPr/>
          </p:nvSpPr>
          <p:spPr bwMode="auto">
            <a:xfrm>
              <a:off x="605" y="2976"/>
              <a:ext cx="29" cy="29"/>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163">
              <a:extLst>
                <a:ext uri="{FF2B5EF4-FFF2-40B4-BE49-F238E27FC236}">
                  <a16:creationId xmlns:a16="http://schemas.microsoft.com/office/drawing/2014/main" id="{C428E685-8905-4505-8915-085CF519891E}"/>
                </a:ext>
              </a:extLst>
            </p:cNvPr>
            <p:cNvSpPr>
              <a:spLocks noChangeArrowheads="1"/>
            </p:cNvSpPr>
            <p:nvPr/>
          </p:nvSpPr>
          <p:spPr bwMode="auto">
            <a:xfrm>
              <a:off x="654" y="2976"/>
              <a:ext cx="29" cy="29"/>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64">
              <a:extLst>
                <a:ext uri="{FF2B5EF4-FFF2-40B4-BE49-F238E27FC236}">
                  <a16:creationId xmlns:a16="http://schemas.microsoft.com/office/drawing/2014/main" id="{3A7F5F44-B88F-4875-B1EB-E5CD2912BE13}"/>
                </a:ext>
              </a:extLst>
            </p:cNvPr>
            <p:cNvSpPr>
              <a:spLocks noChangeArrowheads="1"/>
            </p:cNvSpPr>
            <p:nvPr/>
          </p:nvSpPr>
          <p:spPr bwMode="auto">
            <a:xfrm>
              <a:off x="625" y="3054"/>
              <a:ext cx="39" cy="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Freeform 74">
            <a:extLst>
              <a:ext uri="{FF2B5EF4-FFF2-40B4-BE49-F238E27FC236}">
                <a16:creationId xmlns:a16="http://schemas.microsoft.com/office/drawing/2014/main" id="{A7EC363D-2544-4B67-83BC-6161F293A8EB}"/>
              </a:ext>
            </a:extLst>
          </p:cNvPr>
          <p:cNvSpPr>
            <a:spLocks noChangeAspect="1"/>
          </p:cNvSpPr>
          <p:nvPr/>
        </p:nvSpPr>
        <p:spPr bwMode="auto">
          <a:xfrm>
            <a:off x="4405713" y="3052672"/>
            <a:ext cx="833660" cy="512011"/>
          </a:xfrm>
          <a:custGeom>
            <a:avLst/>
            <a:gdLst>
              <a:gd name="T0" fmla="*/ 985 w 1109"/>
              <a:gd name="T1" fmla="*/ 426 h 682"/>
              <a:gd name="T2" fmla="*/ 982 w 1109"/>
              <a:gd name="T3" fmla="*/ 426 h 682"/>
              <a:gd name="T4" fmla="*/ 999 w 1109"/>
              <a:gd name="T5" fmla="*/ 341 h 682"/>
              <a:gd name="T6" fmla="*/ 777 w 1109"/>
              <a:gd name="T7" fmla="*/ 113 h 682"/>
              <a:gd name="T8" fmla="*/ 703 w 1109"/>
              <a:gd name="T9" fmla="*/ 127 h 682"/>
              <a:gd name="T10" fmla="*/ 444 w 1109"/>
              <a:gd name="T11" fmla="*/ 0 h 682"/>
              <a:gd name="T12" fmla="*/ 111 w 1109"/>
              <a:gd name="T13" fmla="*/ 341 h 682"/>
              <a:gd name="T14" fmla="*/ 122 w 1109"/>
              <a:gd name="T15" fmla="*/ 426 h 682"/>
              <a:gd name="T16" fmla="*/ 0 w 1109"/>
              <a:gd name="T17" fmla="*/ 554 h 682"/>
              <a:gd name="T18" fmla="*/ 125 w 1109"/>
              <a:gd name="T19" fmla="*/ 682 h 682"/>
              <a:gd name="T20" fmla="*/ 985 w 1109"/>
              <a:gd name="T21" fmla="*/ 682 h 682"/>
              <a:gd name="T22" fmla="*/ 1109 w 1109"/>
              <a:gd name="T23" fmla="*/ 554 h 682"/>
              <a:gd name="T24" fmla="*/ 985 w 1109"/>
              <a:gd name="T25" fmla="*/ 426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9" h="682">
                <a:moveTo>
                  <a:pt x="985" y="426"/>
                </a:moveTo>
                <a:cubicBezTo>
                  <a:pt x="982" y="426"/>
                  <a:pt x="982" y="426"/>
                  <a:pt x="982" y="426"/>
                </a:cubicBezTo>
                <a:cubicBezTo>
                  <a:pt x="993" y="400"/>
                  <a:pt x="999" y="371"/>
                  <a:pt x="999" y="341"/>
                </a:cubicBezTo>
                <a:cubicBezTo>
                  <a:pt x="999" y="215"/>
                  <a:pt x="899" y="113"/>
                  <a:pt x="777" y="113"/>
                </a:cubicBezTo>
                <a:cubicBezTo>
                  <a:pt x="751" y="113"/>
                  <a:pt x="726" y="118"/>
                  <a:pt x="703" y="127"/>
                </a:cubicBezTo>
                <a:cubicBezTo>
                  <a:pt x="642" y="49"/>
                  <a:pt x="548" y="0"/>
                  <a:pt x="444" y="0"/>
                </a:cubicBezTo>
                <a:cubicBezTo>
                  <a:pt x="260" y="0"/>
                  <a:pt x="111" y="152"/>
                  <a:pt x="111" y="341"/>
                </a:cubicBezTo>
                <a:cubicBezTo>
                  <a:pt x="111" y="370"/>
                  <a:pt x="115" y="399"/>
                  <a:pt x="122" y="426"/>
                </a:cubicBezTo>
                <a:cubicBezTo>
                  <a:pt x="54" y="428"/>
                  <a:pt x="0" y="484"/>
                  <a:pt x="0" y="554"/>
                </a:cubicBezTo>
                <a:cubicBezTo>
                  <a:pt x="0" y="625"/>
                  <a:pt x="56" y="682"/>
                  <a:pt x="125" y="682"/>
                </a:cubicBezTo>
                <a:cubicBezTo>
                  <a:pt x="985" y="682"/>
                  <a:pt x="985" y="682"/>
                  <a:pt x="985" y="682"/>
                </a:cubicBezTo>
                <a:cubicBezTo>
                  <a:pt x="1054" y="682"/>
                  <a:pt x="1109" y="625"/>
                  <a:pt x="1109" y="554"/>
                </a:cubicBezTo>
                <a:cubicBezTo>
                  <a:pt x="1109" y="483"/>
                  <a:pt x="1054" y="426"/>
                  <a:pt x="985" y="426"/>
                </a:cubicBez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74">
            <a:extLst>
              <a:ext uri="{FF2B5EF4-FFF2-40B4-BE49-F238E27FC236}">
                <a16:creationId xmlns:a16="http://schemas.microsoft.com/office/drawing/2014/main" id="{CEF4C9B0-D4A3-4667-9C46-0F7E5C13E9CB}"/>
              </a:ext>
            </a:extLst>
          </p:cNvPr>
          <p:cNvSpPr>
            <a:spLocks noChangeAspect="1"/>
          </p:cNvSpPr>
          <p:nvPr/>
        </p:nvSpPr>
        <p:spPr bwMode="auto">
          <a:xfrm>
            <a:off x="7265250" y="3052672"/>
            <a:ext cx="833660" cy="512011"/>
          </a:xfrm>
          <a:custGeom>
            <a:avLst/>
            <a:gdLst>
              <a:gd name="T0" fmla="*/ 985 w 1109"/>
              <a:gd name="T1" fmla="*/ 426 h 682"/>
              <a:gd name="T2" fmla="*/ 982 w 1109"/>
              <a:gd name="T3" fmla="*/ 426 h 682"/>
              <a:gd name="T4" fmla="*/ 999 w 1109"/>
              <a:gd name="T5" fmla="*/ 341 h 682"/>
              <a:gd name="T6" fmla="*/ 777 w 1109"/>
              <a:gd name="T7" fmla="*/ 113 h 682"/>
              <a:gd name="T8" fmla="*/ 703 w 1109"/>
              <a:gd name="T9" fmla="*/ 127 h 682"/>
              <a:gd name="T10" fmla="*/ 444 w 1109"/>
              <a:gd name="T11" fmla="*/ 0 h 682"/>
              <a:gd name="T12" fmla="*/ 111 w 1109"/>
              <a:gd name="T13" fmla="*/ 341 h 682"/>
              <a:gd name="T14" fmla="*/ 122 w 1109"/>
              <a:gd name="T15" fmla="*/ 426 h 682"/>
              <a:gd name="T16" fmla="*/ 0 w 1109"/>
              <a:gd name="T17" fmla="*/ 554 h 682"/>
              <a:gd name="T18" fmla="*/ 125 w 1109"/>
              <a:gd name="T19" fmla="*/ 682 h 682"/>
              <a:gd name="T20" fmla="*/ 985 w 1109"/>
              <a:gd name="T21" fmla="*/ 682 h 682"/>
              <a:gd name="T22" fmla="*/ 1109 w 1109"/>
              <a:gd name="T23" fmla="*/ 554 h 682"/>
              <a:gd name="T24" fmla="*/ 985 w 1109"/>
              <a:gd name="T25" fmla="*/ 426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9" h="682">
                <a:moveTo>
                  <a:pt x="985" y="426"/>
                </a:moveTo>
                <a:cubicBezTo>
                  <a:pt x="982" y="426"/>
                  <a:pt x="982" y="426"/>
                  <a:pt x="982" y="426"/>
                </a:cubicBezTo>
                <a:cubicBezTo>
                  <a:pt x="993" y="400"/>
                  <a:pt x="999" y="371"/>
                  <a:pt x="999" y="341"/>
                </a:cubicBezTo>
                <a:cubicBezTo>
                  <a:pt x="999" y="215"/>
                  <a:pt x="899" y="113"/>
                  <a:pt x="777" y="113"/>
                </a:cubicBezTo>
                <a:cubicBezTo>
                  <a:pt x="751" y="113"/>
                  <a:pt x="726" y="118"/>
                  <a:pt x="703" y="127"/>
                </a:cubicBezTo>
                <a:cubicBezTo>
                  <a:pt x="642" y="49"/>
                  <a:pt x="548" y="0"/>
                  <a:pt x="444" y="0"/>
                </a:cubicBezTo>
                <a:cubicBezTo>
                  <a:pt x="260" y="0"/>
                  <a:pt x="111" y="152"/>
                  <a:pt x="111" y="341"/>
                </a:cubicBezTo>
                <a:cubicBezTo>
                  <a:pt x="111" y="370"/>
                  <a:pt x="115" y="399"/>
                  <a:pt x="122" y="426"/>
                </a:cubicBezTo>
                <a:cubicBezTo>
                  <a:pt x="54" y="428"/>
                  <a:pt x="0" y="484"/>
                  <a:pt x="0" y="554"/>
                </a:cubicBezTo>
                <a:cubicBezTo>
                  <a:pt x="0" y="625"/>
                  <a:pt x="56" y="682"/>
                  <a:pt x="125" y="682"/>
                </a:cubicBezTo>
                <a:cubicBezTo>
                  <a:pt x="985" y="682"/>
                  <a:pt x="985" y="682"/>
                  <a:pt x="985" y="682"/>
                </a:cubicBezTo>
                <a:cubicBezTo>
                  <a:pt x="1054" y="682"/>
                  <a:pt x="1109" y="625"/>
                  <a:pt x="1109" y="554"/>
                </a:cubicBezTo>
                <a:cubicBezTo>
                  <a:pt x="1109" y="483"/>
                  <a:pt x="1054" y="426"/>
                  <a:pt x="985" y="426"/>
                </a:cubicBez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4">
            <a:extLst>
              <a:ext uri="{FF2B5EF4-FFF2-40B4-BE49-F238E27FC236}">
                <a16:creationId xmlns:a16="http://schemas.microsoft.com/office/drawing/2014/main" id="{9BE3234E-D46B-457A-86EC-7F5205A4B142}"/>
              </a:ext>
            </a:extLst>
          </p:cNvPr>
          <p:cNvSpPr>
            <a:spLocks noChangeAspect="1"/>
          </p:cNvSpPr>
          <p:nvPr/>
        </p:nvSpPr>
        <p:spPr bwMode="auto">
          <a:xfrm>
            <a:off x="10124786" y="3052672"/>
            <a:ext cx="833660" cy="512011"/>
          </a:xfrm>
          <a:custGeom>
            <a:avLst/>
            <a:gdLst>
              <a:gd name="T0" fmla="*/ 985 w 1109"/>
              <a:gd name="T1" fmla="*/ 426 h 682"/>
              <a:gd name="T2" fmla="*/ 982 w 1109"/>
              <a:gd name="T3" fmla="*/ 426 h 682"/>
              <a:gd name="T4" fmla="*/ 999 w 1109"/>
              <a:gd name="T5" fmla="*/ 341 h 682"/>
              <a:gd name="T6" fmla="*/ 777 w 1109"/>
              <a:gd name="T7" fmla="*/ 113 h 682"/>
              <a:gd name="T8" fmla="*/ 703 w 1109"/>
              <a:gd name="T9" fmla="*/ 127 h 682"/>
              <a:gd name="T10" fmla="*/ 444 w 1109"/>
              <a:gd name="T11" fmla="*/ 0 h 682"/>
              <a:gd name="T12" fmla="*/ 111 w 1109"/>
              <a:gd name="T13" fmla="*/ 341 h 682"/>
              <a:gd name="T14" fmla="*/ 122 w 1109"/>
              <a:gd name="T15" fmla="*/ 426 h 682"/>
              <a:gd name="T16" fmla="*/ 0 w 1109"/>
              <a:gd name="T17" fmla="*/ 554 h 682"/>
              <a:gd name="T18" fmla="*/ 125 w 1109"/>
              <a:gd name="T19" fmla="*/ 682 h 682"/>
              <a:gd name="T20" fmla="*/ 985 w 1109"/>
              <a:gd name="T21" fmla="*/ 682 h 682"/>
              <a:gd name="T22" fmla="*/ 1109 w 1109"/>
              <a:gd name="T23" fmla="*/ 554 h 682"/>
              <a:gd name="T24" fmla="*/ 985 w 1109"/>
              <a:gd name="T25" fmla="*/ 426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9" h="682">
                <a:moveTo>
                  <a:pt x="985" y="426"/>
                </a:moveTo>
                <a:cubicBezTo>
                  <a:pt x="982" y="426"/>
                  <a:pt x="982" y="426"/>
                  <a:pt x="982" y="426"/>
                </a:cubicBezTo>
                <a:cubicBezTo>
                  <a:pt x="993" y="400"/>
                  <a:pt x="999" y="371"/>
                  <a:pt x="999" y="341"/>
                </a:cubicBezTo>
                <a:cubicBezTo>
                  <a:pt x="999" y="215"/>
                  <a:pt x="899" y="113"/>
                  <a:pt x="777" y="113"/>
                </a:cubicBezTo>
                <a:cubicBezTo>
                  <a:pt x="751" y="113"/>
                  <a:pt x="726" y="118"/>
                  <a:pt x="703" y="127"/>
                </a:cubicBezTo>
                <a:cubicBezTo>
                  <a:pt x="642" y="49"/>
                  <a:pt x="548" y="0"/>
                  <a:pt x="444" y="0"/>
                </a:cubicBezTo>
                <a:cubicBezTo>
                  <a:pt x="260" y="0"/>
                  <a:pt x="111" y="152"/>
                  <a:pt x="111" y="341"/>
                </a:cubicBezTo>
                <a:cubicBezTo>
                  <a:pt x="111" y="370"/>
                  <a:pt x="115" y="399"/>
                  <a:pt x="122" y="426"/>
                </a:cubicBezTo>
                <a:cubicBezTo>
                  <a:pt x="54" y="428"/>
                  <a:pt x="0" y="484"/>
                  <a:pt x="0" y="554"/>
                </a:cubicBezTo>
                <a:cubicBezTo>
                  <a:pt x="0" y="625"/>
                  <a:pt x="56" y="682"/>
                  <a:pt x="125" y="682"/>
                </a:cubicBezTo>
                <a:cubicBezTo>
                  <a:pt x="985" y="682"/>
                  <a:pt x="985" y="682"/>
                  <a:pt x="985" y="682"/>
                </a:cubicBezTo>
                <a:cubicBezTo>
                  <a:pt x="1054" y="682"/>
                  <a:pt x="1109" y="625"/>
                  <a:pt x="1109" y="554"/>
                </a:cubicBezTo>
                <a:cubicBezTo>
                  <a:pt x="1109" y="483"/>
                  <a:pt x="1054" y="426"/>
                  <a:pt x="985" y="426"/>
                </a:cubicBez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75" name="Group 149">
            <a:extLst>
              <a:ext uri="{FF2B5EF4-FFF2-40B4-BE49-F238E27FC236}">
                <a16:creationId xmlns:a16="http://schemas.microsoft.com/office/drawing/2014/main" id="{2719DE0E-67C9-4CDF-BDF6-D99892EA6BA6}"/>
              </a:ext>
            </a:extLst>
          </p:cNvPr>
          <p:cNvGrpSpPr>
            <a:grpSpLocks noChangeAspect="1"/>
          </p:cNvGrpSpPr>
          <p:nvPr/>
        </p:nvGrpSpPr>
        <p:grpSpPr bwMode="auto">
          <a:xfrm>
            <a:off x="1546176" y="5023397"/>
            <a:ext cx="833660" cy="833660"/>
            <a:chOff x="410" y="2781"/>
            <a:chExt cx="312" cy="312"/>
          </a:xfrm>
        </p:grpSpPr>
        <p:sp>
          <p:nvSpPr>
            <p:cNvPr id="76" name="AutoShape 148">
              <a:extLst>
                <a:ext uri="{FF2B5EF4-FFF2-40B4-BE49-F238E27FC236}">
                  <a16:creationId xmlns:a16="http://schemas.microsoft.com/office/drawing/2014/main" id="{05F64971-E1F6-4956-90FB-33D0F2B30B8F}"/>
                </a:ext>
              </a:extLst>
            </p:cNvPr>
            <p:cNvSpPr>
              <a:spLocks noChangeAspect="1" noChangeArrowheads="1" noTextEdit="1"/>
            </p:cNvSpPr>
            <p:nvPr/>
          </p:nvSpPr>
          <p:spPr bwMode="auto">
            <a:xfrm>
              <a:off x="410" y="2781"/>
              <a:ext cx="31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150">
              <a:extLst>
                <a:ext uri="{FF2B5EF4-FFF2-40B4-BE49-F238E27FC236}">
                  <a16:creationId xmlns:a16="http://schemas.microsoft.com/office/drawing/2014/main" id="{AC1C913C-A6E2-4C68-B45E-3B6F90EE18CC}"/>
                </a:ext>
              </a:extLst>
            </p:cNvPr>
            <p:cNvSpPr>
              <a:spLocks noChangeArrowheads="1"/>
            </p:cNvSpPr>
            <p:nvPr/>
          </p:nvSpPr>
          <p:spPr bwMode="auto">
            <a:xfrm>
              <a:off x="410" y="2781"/>
              <a:ext cx="312" cy="3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151">
              <a:extLst>
                <a:ext uri="{FF2B5EF4-FFF2-40B4-BE49-F238E27FC236}">
                  <a16:creationId xmlns:a16="http://schemas.microsoft.com/office/drawing/2014/main" id="{3623CBCF-1A36-4744-B504-15EE6CA601A7}"/>
                </a:ext>
              </a:extLst>
            </p:cNvPr>
            <p:cNvSpPr>
              <a:spLocks noChangeArrowheads="1"/>
            </p:cNvSpPr>
            <p:nvPr/>
          </p:nvSpPr>
          <p:spPr bwMode="auto">
            <a:xfrm>
              <a:off x="410" y="2781"/>
              <a:ext cx="156" cy="312"/>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152">
              <a:extLst>
                <a:ext uri="{FF2B5EF4-FFF2-40B4-BE49-F238E27FC236}">
                  <a16:creationId xmlns:a16="http://schemas.microsoft.com/office/drawing/2014/main" id="{34E22403-2112-4051-93E0-0760C46ADE6D}"/>
                </a:ext>
              </a:extLst>
            </p:cNvPr>
            <p:cNvSpPr>
              <a:spLocks noChangeArrowheads="1"/>
            </p:cNvSpPr>
            <p:nvPr/>
          </p:nvSpPr>
          <p:spPr bwMode="auto">
            <a:xfrm>
              <a:off x="566" y="2937"/>
              <a:ext cx="156" cy="156"/>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153">
              <a:extLst>
                <a:ext uri="{FF2B5EF4-FFF2-40B4-BE49-F238E27FC236}">
                  <a16:creationId xmlns:a16="http://schemas.microsoft.com/office/drawing/2014/main" id="{BF7FD98E-88E6-4233-8989-212A09BD2672}"/>
                </a:ext>
              </a:extLst>
            </p:cNvPr>
            <p:cNvSpPr>
              <a:spLocks noChangeArrowheads="1"/>
            </p:cNvSpPr>
            <p:nvPr/>
          </p:nvSpPr>
          <p:spPr bwMode="auto">
            <a:xfrm>
              <a:off x="449" y="2830"/>
              <a:ext cx="29" cy="29"/>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Rectangle 154">
              <a:extLst>
                <a:ext uri="{FF2B5EF4-FFF2-40B4-BE49-F238E27FC236}">
                  <a16:creationId xmlns:a16="http://schemas.microsoft.com/office/drawing/2014/main" id="{94CB7BE4-62E5-4A3F-98AA-7BE54461A4A4}"/>
                </a:ext>
              </a:extLst>
            </p:cNvPr>
            <p:cNvSpPr>
              <a:spLocks noChangeArrowheads="1"/>
            </p:cNvSpPr>
            <p:nvPr/>
          </p:nvSpPr>
          <p:spPr bwMode="auto">
            <a:xfrm>
              <a:off x="498" y="2830"/>
              <a:ext cx="29" cy="29"/>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155">
              <a:extLst>
                <a:ext uri="{FF2B5EF4-FFF2-40B4-BE49-F238E27FC236}">
                  <a16:creationId xmlns:a16="http://schemas.microsoft.com/office/drawing/2014/main" id="{DC6D8956-39A2-4779-9C09-E42C377B1FC9}"/>
                </a:ext>
              </a:extLst>
            </p:cNvPr>
            <p:cNvSpPr>
              <a:spLocks noChangeArrowheads="1"/>
            </p:cNvSpPr>
            <p:nvPr/>
          </p:nvSpPr>
          <p:spPr bwMode="auto">
            <a:xfrm>
              <a:off x="449" y="2878"/>
              <a:ext cx="29" cy="30"/>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156">
              <a:extLst>
                <a:ext uri="{FF2B5EF4-FFF2-40B4-BE49-F238E27FC236}">
                  <a16:creationId xmlns:a16="http://schemas.microsoft.com/office/drawing/2014/main" id="{5770F301-E406-40DE-BEC9-BE98906C1605}"/>
                </a:ext>
              </a:extLst>
            </p:cNvPr>
            <p:cNvSpPr>
              <a:spLocks noChangeArrowheads="1"/>
            </p:cNvSpPr>
            <p:nvPr/>
          </p:nvSpPr>
          <p:spPr bwMode="auto">
            <a:xfrm>
              <a:off x="498" y="2878"/>
              <a:ext cx="29" cy="30"/>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157">
              <a:extLst>
                <a:ext uri="{FF2B5EF4-FFF2-40B4-BE49-F238E27FC236}">
                  <a16:creationId xmlns:a16="http://schemas.microsoft.com/office/drawing/2014/main" id="{EA587E62-C21B-4410-9368-2716162881E3}"/>
                </a:ext>
              </a:extLst>
            </p:cNvPr>
            <p:cNvSpPr>
              <a:spLocks noChangeArrowheads="1"/>
            </p:cNvSpPr>
            <p:nvPr/>
          </p:nvSpPr>
          <p:spPr bwMode="auto">
            <a:xfrm>
              <a:off x="449" y="2927"/>
              <a:ext cx="29" cy="30"/>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158">
              <a:extLst>
                <a:ext uri="{FF2B5EF4-FFF2-40B4-BE49-F238E27FC236}">
                  <a16:creationId xmlns:a16="http://schemas.microsoft.com/office/drawing/2014/main" id="{4CC2371D-7444-45E1-8DCE-ED26846B008E}"/>
                </a:ext>
              </a:extLst>
            </p:cNvPr>
            <p:cNvSpPr>
              <a:spLocks noChangeArrowheads="1"/>
            </p:cNvSpPr>
            <p:nvPr/>
          </p:nvSpPr>
          <p:spPr bwMode="auto">
            <a:xfrm>
              <a:off x="498" y="2927"/>
              <a:ext cx="29" cy="30"/>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159">
              <a:extLst>
                <a:ext uri="{FF2B5EF4-FFF2-40B4-BE49-F238E27FC236}">
                  <a16:creationId xmlns:a16="http://schemas.microsoft.com/office/drawing/2014/main" id="{BB9A8736-14A3-4C6A-BF3B-C7A8A2F76E48}"/>
                </a:ext>
              </a:extLst>
            </p:cNvPr>
            <p:cNvSpPr>
              <a:spLocks noChangeArrowheads="1"/>
            </p:cNvSpPr>
            <p:nvPr/>
          </p:nvSpPr>
          <p:spPr bwMode="auto">
            <a:xfrm>
              <a:off x="449" y="2976"/>
              <a:ext cx="29" cy="29"/>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160">
              <a:extLst>
                <a:ext uri="{FF2B5EF4-FFF2-40B4-BE49-F238E27FC236}">
                  <a16:creationId xmlns:a16="http://schemas.microsoft.com/office/drawing/2014/main" id="{E5863DCC-8148-4E98-8ABF-D86AC48FCDA1}"/>
                </a:ext>
              </a:extLst>
            </p:cNvPr>
            <p:cNvSpPr>
              <a:spLocks noChangeArrowheads="1"/>
            </p:cNvSpPr>
            <p:nvPr/>
          </p:nvSpPr>
          <p:spPr bwMode="auto">
            <a:xfrm>
              <a:off x="498" y="2976"/>
              <a:ext cx="29" cy="29"/>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161">
              <a:extLst>
                <a:ext uri="{FF2B5EF4-FFF2-40B4-BE49-F238E27FC236}">
                  <a16:creationId xmlns:a16="http://schemas.microsoft.com/office/drawing/2014/main" id="{D01C9604-A13C-45DA-9E5B-60F4CA91D9A4}"/>
                </a:ext>
              </a:extLst>
            </p:cNvPr>
            <p:cNvSpPr>
              <a:spLocks noChangeArrowheads="1"/>
            </p:cNvSpPr>
            <p:nvPr/>
          </p:nvSpPr>
          <p:spPr bwMode="auto">
            <a:xfrm>
              <a:off x="469" y="3054"/>
              <a:ext cx="39" cy="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162">
              <a:extLst>
                <a:ext uri="{FF2B5EF4-FFF2-40B4-BE49-F238E27FC236}">
                  <a16:creationId xmlns:a16="http://schemas.microsoft.com/office/drawing/2014/main" id="{82C5036A-DE86-4641-8FE8-34690A6C8863}"/>
                </a:ext>
              </a:extLst>
            </p:cNvPr>
            <p:cNvSpPr>
              <a:spLocks noChangeArrowheads="1"/>
            </p:cNvSpPr>
            <p:nvPr/>
          </p:nvSpPr>
          <p:spPr bwMode="auto">
            <a:xfrm>
              <a:off x="605" y="2976"/>
              <a:ext cx="29" cy="29"/>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163">
              <a:extLst>
                <a:ext uri="{FF2B5EF4-FFF2-40B4-BE49-F238E27FC236}">
                  <a16:creationId xmlns:a16="http://schemas.microsoft.com/office/drawing/2014/main" id="{D311F2CC-9CF8-4D6D-A4C4-C8B4E3DB637A}"/>
                </a:ext>
              </a:extLst>
            </p:cNvPr>
            <p:cNvSpPr>
              <a:spLocks noChangeArrowheads="1"/>
            </p:cNvSpPr>
            <p:nvPr/>
          </p:nvSpPr>
          <p:spPr bwMode="auto">
            <a:xfrm>
              <a:off x="654" y="2976"/>
              <a:ext cx="29" cy="29"/>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164">
              <a:extLst>
                <a:ext uri="{FF2B5EF4-FFF2-40B4-BE49-F238E27FC236}">
                  <a16:creationId xmlns:a16="http://schemas.microsoft.com/office/drawing/2014/main" id="{47924E64-7ACE-46F1-BEFA-4CDD9B979EC3}"/>
                </a:ext>
              </a:extLst>
            </p:cNvPr>
            <p:cNvSpPr>
              <a:spLocks noChangeArrowheads="1"/>
            </p:cNvSpPr>
            <p:nvPr/>
          </p:nvSpPr>
          <p:spPr bwMode="auto">
            <a:xfrm>
              <a:off x="625" y="3054"/>
              <a:ext cx="39" cy="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3" name="Freeform 74">
            <a:extLst>
              <a:ext uri="{FF2B5EF4-FFF2-40B4-BE49-F238E27FC236}">
                <a16:creationId xmlns:a16="http://schemas.microsoft.com/office/drawing/2014/main" id="{7B08E0E4-9FF4-4185-9A28-918EEF2A8260}"/>
              </a:ext>
            </a:extLst>
          </p:cNvPr>
          <p:cNvSpPr>
            <a:spLocks noChangeAspect="1"/>
          </p:cNvSpPr>
          <p:nvPr/>
        </p:nvSpPr>
        <p:spPr bwMode="auto">
          <a:xfrm>
            <a:off x="7265250" y="5184222"/>
            <a:ext cx="833660" cy="512011"/>
          </a:xfrm>
          <a:custGeom>
            <a:avLst/>
            <a:gdLst>
              <a:gd name="T0" fmla="*/ 985 w 1109"/>
              <a:gd name="T1" fmla="*/ 426 h 682"/>
              <a:gd name="T2" fmla="*/ 982 w 1109"/>
              <a:gd name="T3" fmla="*/ 426 h 682"/>
              <a:gd name="T4" fmla="*/ 999 w 1109"/>
              <a:gd name="T5" fmla="*/ 341 h 682"/>
              <a:gd name="T6" fmla="*/ 777 w 1109"/>
              <a:gd name="T7" fmla="*/ 113 h 682"/>
              <a:gd name="T8" fmla="*/ 703 w 1109"/>
              <a:gd name="T9" fmla="*/ 127 h 682"/>
              <a:gd name="T10" fmla="*/ 444 w 1109"/>
              <a:gd name="T11" fmla="*/ 0 h 682"/>
              <a:gd name="T12" fmla="*/ 111 w 1109"/>
              <a:gd name="T13" fmla="*/ 341 h 682"/>
              <a:gd name="T14" fmla="*/ 122 w 1109"/>
              <a:gd name="T15" fmla="*/ 426 h 682"/>
              <a:gd name="T16" fmla="*/ 0 w 1109"/>
              <a:gd name="T17" fmla="*/ 554 h 682"/>
              <a:gd name="T18" fmla="*/ 125 w 1109"/>
              <a:gd name="T19" fmla="*/ 682 h 682"/>
              <a:gd name="T20" fmla="*/ 985 w 1109"/>
              <a:gd name="T21" fmla="*/ 682 h 682"/>
              <a:gd name="T22" fmla="*/ 1109 w 1109"/>
              <a:gd name="T23" fmla="*/ 554 h 682"/>
              <a:gd name="T24" fmla="*/ 985 w 1109"/>
              <a:gd name="T25" fmla="*/ 426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9" h="682">
                <a:moveTo>
                  <a:pt x="985" y="426"/>
                </a:moveTo>
                <a:cubicBezTo>
                  <a:pt x="982" y="426"/>
                  <a:pt x="982" y="426"/>
                  <a:pt x="982" y="426"/>
                </a:cubicBezTo>
                <a:cubicBezTo>
                  <a:pt x="993" y="400"/>
                  <a:pt x="999" y="371"/>
                  <a:pt x="999" y="341"/>
                </a:cubicBezTo>
                <a:cubicBezTo>
                  <a:pt x="999" y="215"/>
                  <a:pt x="899" y="113"/>
                  <a:pt x="777" y="113"/>
                </a:cubicBezTo>
                <a:cubicBezTo>
                  <a:pt x="751" y="113"/>
                  <a:pt x="726" y="118"/>
                  <a:pt x="703" y="127"/>
                </a:cubicBezTo>
                <a:cubicBezTo>
                  <a:pt x="642" y="49"/>
                  <a:pt x="548" y="0"/>
                  <a:pt x="444" y="0"/>
                </a:cubicBezTo>
                <a:cubicBezTo>
                  <a:pt x="260" y="0"/>
                  <a:pt x="111" y="152"/>
                  <a:pt x="111" y="341"/>
                </a:cubicBezTo>
                <a:cubicBezTo>
                  <a:pt x="111" y="370"/>
                  <a:pt x="115" y="399"/>
                  <a:pt x="122" y="426"/>
                </a:cubicBezTo>
                <a:cubicBezTo>
                  <a:pt x="54" y="428"/>
                  <a:pt x="0" y="484"/>
                  <a:pt x="0" y="554"/>
                </a:cubicBezTo>
                <a:cubicBezTo>
                  <a:pt x="0" y="625"/>
                  <a:pt x="56" y="682"/>
                  <a:pt x="125" y="682"/>
                </a:cubicBezTo>
                <a:cubicBezTo>
                  <a:pt x="985" y="682"/>
                  <a:pt x="985" y="682"/>
                  <a:pt x="985" y="682"/>
                </a:cubicBezTo>
                <a:cubicBezTo>
                  <a:pt x="1054" y="682"/>
                  <a:pt x="1109" y="625"/>
                  <a:pt x="1109" y="554"/>
                </a:cubicBezTo>
                <a:cubicBezTo>
                  <a:pt x="1109" y="483"/>
                  <a:pt x="1054" y="426"/>
                  <a:pt x="985" y="426"/>
                </a:cubicBez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95" name="Group 149">
            <a:extLst>
              <a:ext uri="{FF2B5EF4-FFF2-40B4-BE49-F238E27FC236}">
                <a16:creationId xmlns:a16="http://schemas.microsoft.com/office/drawing/2014/main" id="{BFF4FE33-8CAE-43C7-A27C-83908D8F1E02}"/>
              </a:ext>
            </a:extLst>
          </p:cNvPr>
          <p:cNvGrpSpPr>
            <a:grpSpLocks noChangeAspect="1"/>
          </p:cNvGrpSpPr>
          <p:nvPr/>
        </p:nvGrpSpPr>
        <p:grpSpPr bwMode="auto">
          <a:xfrm>
            <a:off x="4405713" y="5023397"/>
            <a:ext cx="833660" cy="833660"/>
            <a:chOff x="410" y="2781"/>
            <a:chExt cx="312" cy="312"/>
          </a:xfrm>
        </p:grpSpPr>
        <p:sp>
          <p:nvSpPr>
            <p:cNvPr id="96" name="AutoShape 148">
              <a:extLst>
                <a:ext uri="{FF2B5EF4-FFF2-40B4-BE49-F238E27FC236}">
                  <a16:creationId xmlns:a16="http://schemas.microsoft.com/office/drawing/2014/main" id="{D91D3393-C8D4-4CA3-9D63-72A7E317B3F5}"/>
                </a:ext>
              </a:extLst>
            </p:cNvPr>
            <p:cNvSpPr>
              <a:spLocks noChangeAspect="1" noChangeArrowheads="1" noTextEdit="1"/>
            </p:cNvSpPr>
            <p:nvPr/>
          </p:nvSpPr>
          <p:spPr bwMode="auto">
            <a:xfrm>
              <a:off x="410" y="2781"/>
              <a:ext cx="31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Rectangle 150">
              <a:extLst>
                <a:ext uri="{FF2B5EF4-FFF2-40B4-BE49-F238E27FC236}">
                  <a16:creationId xmlns:a16="http://schemas.microsoft.com/office/drawing/2014/main" id="{4543705C-0048-47E9-AF9A-CB3830B6A46A}"/>
                </a:ext>
              </a:extLst>
            </p:cNvPr>
            <p:cNvSpPr>
              <a:spLocks noChangeArrowheads="1"/>
            </p:cNvSpPr>
            <p:nvPr/>
          </p:nvSpPr>
          <p:spPr bwMode="auto">
            <a:xfrm>
              <a:off x="410" y="2781"/>
              <a:ext cx="312" cy="3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151">
              <a:extLst>
                <a:ext uri="{FF2B5EF4-FFF2-40B4-BE49-F238E27FC236}">
                  <a16:creationId xmlns:a16="http://schemas.microsoft.com/office/drawing/2014/main" id="{7F42A44D-8D3C-427C-8FAD-91CFCCBD121A}"/>
                </a:ext>
              </a:extLst>
            </p:cNvPr>
            <p:cNvSpPr>
              <a:spLocks noChangeArrowheads="1"/>
            </p:cNvSpPr>
            <p:nvPr/>
          </p:nvSpPr>
          <p:spPr bwMode="auto">
            <a:xfrm>
              <a:off x="410" y="2781"/>
              <a:ext cx="156" cy="312"/>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Rectangle 152">
              <a:extLst>
                <a:ext uri="{FF2B5EF4-FFF2-40B4-BE49-F238E27FC236}">
                  <a16:creationId xmlns:a16="http://schemas.microsoft.com/office/drawing/2014/main" id="{B249ECD8-B62F-4C7C-85D8-051DEA51B0AB}"/>
                </a:ext>
              </a:extLst>
            </p:cNvPr>
            <p:cNvSpPr>
              <a:spLocks noChangeArrowheads="1"/>
            </p:cNvSpPr>
            <p:nvPr/>
          </p:nvSpPr>
          <p:spPr bwMode="auto">
            <a:xfrm>
              <a:off x="566" y="2937"/>
              <a:ext cx="156" cy="156"/>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Rectangle 153">
              <a:extLst>
                <a:ext uri="{FF2B5EF4-FFF2-40B4-BE49-F238E27FC236}">
                  <a16:creationId xmlns:a16="http://schemas.microsoft.com/office/drawing/2014/main" id="{CA6EEA15-9E88-4425-B0E4-2E080D67410A}"/>
                </a:ext>
              </a:extLst>
            </p:cNvPr>
            <p:cNvSpPr>
              <a:spLocks noChangeArrowheads="1"/>
            </p:cNvSpPr>
            <p:nvPr/>
          </p:nvSpPr>
          <p:spPr bwMode="auto">
            <a:xfrm>
              <a:off x="449" y="2830"/>
              <a:ext cx="29" cy="29"/>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Rectangle 154">
              <a:extLst>
                <a:ext uri="{FF2B5EF4-FFF2-40B4-BE49-F238E27FC236}">
                  <a16:creationId xmlns:a16="http://schemas.microsoft.com/office/drawing/2014/main" id="{73E7E4C4-87C6-440C-85CF-C761F47599E0}"/>
                </a:ext>
              </a:extLst>
            </p:cNvPr>
            <p:cNvSpPr>
              <a:spLocks noChangeArrowheads="1"/>
            </p:cNvSpPr>
            <p:nvPr/>
          </p:nvSpPr>
          <p:spPr bwMode="auto">
            <a:xfrm>
              <a:off x="498" y="2830"/>
              <a:ext cx="29" cy="29"/>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Rectangle 155">
              <a:extLst>
                <a:ext uri="{FF2B5EF4-FFF2-40B4-BE49-F238E27FC236}">
                  <a16:creationId xmlns:a16="http://schemas.microsoft.com/office/drawing/2014/main" id="{CE8C0435-C9E5-4922-BA44-ECC9A4D0C418}"/>
                </a:ext>
              </a:extLst>
            </p:cNvPr>
            <p:cNvSpPr>
              <a:spLocks noChangeArrowheads="1"/>
            </p:cNvSpPr>
            <p:nvPr/>
          </p:nvSpPr>
          <p:spPr bwMode="auto">
            <a:xfrm>
              <a:off x="449" y="2878"/>
              <a:ext cx="29" cy="30"/>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156">
              <a:extLst>
                <a:ext uri="{FF2B5EF4-FFF2-40B4-BE49-F238E27FC236}">
                  <a16:creationId xmlns:a16="http://schemas.microsoft.com/office/drawing/2014/main" id="{FE53A721-2EBF-4251-9FC1-174ED2FCA37D}"/>
                </a:ext>
              </a:extLst>
            </p:cNvPr>
            <p:cNvSpPr>
              <a:spLocks noChangeArrowheads="1"/>
            </p:cNvSpPr>
            <p:nvPr/>
          </p:nvSpPr>
          <p:spPr bwMode="auto">
            <a:xfrm>
              <a:off x="498" y="2878"/>
              <a:ext cx="29" cy="30"/>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Rectangle 157">
              <a:extLst>
                <a:ext uri="{FF2B5EF4-FFF2-40B4-BE49-F238E27FC236}">
                  <a16:creationId xmlns:a16="http://schemas.microsoft.com/office/drawing/2014/main" id="{C2A7BC09-56A7-46B3-88D5-3737A651C091}"/>
                </a:ext>
              </a:extLst>
            </p:cNvPr>
            <p:cNvSpPr>
              <a:spLocks noChangeArrowheads="1"/>
            </p:cNvSpPr>
            <p:nvPr/>
          </p:nvSpPr>
          <p:spPr bwMode="auto">
            <a:xfrm>
              <a:off x="449" y="2927"/>
              <a:ext cx="29" cy="30"/>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Rectangle 158">
              <a:extLst>
                <a:ext uri="{FF2B5EF4-FFF2-40B4-BE49-F238E27FC236}">
                  <a16:creationId xmlns:a16="http://schemas.microsoft.com/office/drawing/2014/main" id="{A54DDDFE-30E1-46DF-BFBE-8583D8F00A86}"/>
                </a:ext>
              </a:extLst>
            </p:cNvPr>
            <p:cNvSpPr>
              <a:spLocks noChangeArrowheads="1"/>
            </p:cNvSpPr>
            <p:nvPr/>
          </p:nvSpPr>
          <p:spPr bwMode="auto">
            <a:xfrm>
              <a:off x="498" y="2927"/>
              <a:ext cx="29" cy="30"/>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159">
              <a:extLst>
                <a:ext uri="{FF2B5EF4-FFF2-40B4-BE49-F238E27FC236}">
                  <a16:creationId xmlns:a16="http://schemas.microsoft.com/office/drawing/2014/main" id="{5025D5E7-C897-4D1E-955B-890878BF8749}"/>
                </a:ext>
              </a:extLst>
            </p:cNvPr>
            <p:cNvSpPr>
              <a:spLocks noChangeArrowheads="1"/>
            </p:cNvSpPr>
            <p:nvPr/>
          </p:nvSpPr>
          <p:spPr bwMode="auto">
            <a:xfrm>
              <a:off x="449" y="2976"/>
              <a:ext cx="29" cy="29"/>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Rectangle 160">
              <a:extLst>
                <a:ext uri="{FF2B5EF4-FFF2-40B4-BE49-F238E27FC236}">
                  <a16:creationId xmlns:a16="http://schemas.microsoft.com/office/drawing/2014/main" id="{79D7CDAD-357D-43FD-A580-2BEC0145A925}"/>
                </a:ext>
              </a:extLst>
            </p:cNvPr>
            <p:cNvSpPr>
              <a:spLocks noChangeArrowheads="1"/>
            </p:cNvSpPr>
            <p:nvPr/>
          </p:nvSpPr>
          <p:spPr bwMode="auto">
            <a:xfrm>
              <a:off x="498" y="2976"/>
              <a:ext cx="29" cy="29"/>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161">
              <a:extLst>
                <a:ext uri="{FF2B5EF4-FFF2-40B4-BE49-F238E27FC236}">
                  <a16:creationId xmlns:a16="http://schemas.microsoft.com/office/drawing/2014/main" id="{78B8B2C7-DE2C-4F20-8082-4E16E322D796}"/>
                </a:ext>
              </a:extLst>
            </p:cNvPr>
            <p:cNvSpPr>
              <a:spLocks noChangeArrowheads="1"/>
            </p:cNvSpPr>
            <p:nvPr/>
          </p:nvSpPr>
          <p:spPr bwMode="auto">
            <a:xfrm>
              <a:off x="469" y="3054"/>
              <a:ext cx="39" cy="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162">
              <a:extLst>
                <a:ext uri="{FF2B5EF4-FFF2-40B4-BE49-F238E27FC236}">
                  <a16:creationId xmlns:a16="http://schemas.microsoft.com/office/drawing/2014/main" id="{72CCAB2A-A893-4874-9C73-FB792B71496C}"/>
                </a:ext>
              </a:extLst>
            </p:cNvPr>
            <p:cNvSpPr>
              <a:spLocks noChangeArrowheads="1"/>
            </p:cNvSpPr>
            <p:nvPr/>
          </p:nvSpPr>
          <p:spPr bwMode="auto">
            <a:xfrm>
              <a:off x="605" y="2976"/>
              <a:ext cx="29" cy="29"/>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Rectangle 163">
              <a:extLst>
                <a:ext uri="{FF2B5EF4-FFF2-40B4-BE49-F238E27FC236}">
                  <a16:creationId xmlns:a16="http://schemas.microsoft.com/office/drawing/2014/main" id="{DFCD3C9C-A215-47EC-99EB-E5A08859BD45}"/>
                </a:ext>
              </a:extLst>
            </p:cNvPr>
            <p:cNvSpPr>
              <a:spLocks noChangeArrowheads="1"/>
            </p:cNvSpPr>
            <p:nvPr/>
          </p:nvSpPr>
          <p:spPr bwMode="auto">
            <a:xfrm>
              <a:off x="654" y="2976"/>
              <a:ext cx="29" cy="29"/>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Rectangle 164">
              <a:extLst>
                <a:ext uri="{FF2B5EF4-FFF2-40B4-BE49-F238E27FC236}">
                  <a16:creationId xmlns:a16="http://schemas.microsoft.com/office/drawing/2014/main" id="{EC5D6906-2BEB-4232-ADA5-B1BCE546724B}"/>
                </a:ext>
              </a:extLst>
            </p:cNvPr>
            <p:cNvSpPr>
              <a:spLocks noChangeArrowheads="1"/>
            </p:cNvSpPr>
            <p:nvPr/>
          </p:nvSpPr>
          <p:spPr bwMode="auto">
            <a:xfrm>
              <a:off x="625" y="3054"/>
              <a:ext cx="39" cy="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49">
            <a:extLst>
              <a:ext uri="{FF2B5EF4-FFF2-40B4-BE49-F238E27FC236}">
                <a16:creationId xmlns:a16="http://schemas.microsoft.com/office/drawing/2014/main" id="{DAA4A2FE-9EF5-4368-A990-62EA266C1332}"/>
              </a:ext>
            </a:extLst>
          </p:cNvPr>
          <p:cNvGrpSpPr>
            <a:grpSpLocks noChangeAspect="1"/>
          </p:cNvGrpSpPr>
          <p:nvPr/>
        </p:nvGrpSpPr>
        <p:grpSpPr bwMode="auto">
          <a:xfrm>
            <a:off x="10115452" y="5023397"/>
            <a:ext cx="833660" cy="833660"/>
            <a:chOff x="410" y="2781"/>
            <a:chExt cx="312" cy="312"/>
          </a:xfrm>
        </p:grpSpPr>
        <p:sp>
          <p:nvSpPr>
            <p:cNvPr id="113" name="AutoShape 148">
              <a:extLst>
                <a:ext uri="{FF2B5EF4-FFF2-40B4-BE49-F238E27FC236}">
                  <a16:creationId xmlns:a16="http://schemas.microsoft.com/office/drawing/2014/main" id="{03AD27DF-A71A-4CED-8A7A-EF091D4BD1A2}"/>
                </a:ext>
              </a:extLst>
            </p:cNvPr>
            <p:cNvSpPr>
              <a:spLocks noChangeAspect="1" noChangeArrowheads="1" noTextEdit="1"/>
            </p:cNvSpPr>
            <p:nvPr/>
          </p:nvSpPr>
          <p:spPr bwMode="auto">
            <a:xfrm>
              <a:off x="410" y="2781"/>
              <a:ext cx="31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Rectangle 150">
              <a:extLst>
                <a:ext uri="{FF2B5EF4-FFF2-40B4-BE49-F238E27FC236}">
                  <a16:creationId xmlns:a16="http://schemas.microsoft.com/office/drawing/2014/main" id="{923890EB-10E7-43EF-91A7-DB224222EA90}"/>
                </a:ext>
              </a:extLst>
            </p:cNvPr>
            <p:cNvSpPr>
              <a:spLocks noChangeArrowheads="1"/>
            </p:cNvSpPr>
            <p:nvPr/>
          </p:nvSpPr>
          <p:spPr bwMode="auto">
            <a:xfrm>
              <a:off x="410" y="2781"/>
              <a:ext cx="312" cy="3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Rectangle 151">
              <a:extLst>
                <a:ext uri="{FF2B5EF4-FFF2-40B4-BE49-F238E27FC236}">
                  <a16:creationId xmlns:a16="http://schemas.microsoft.com/office/drawing/2014/main" id="{FA419504-EB61-4C5D-8067-67E0DF7F1E17}"/>
                </a:ext>
              </a:extLst>
            </p:cNvPr>
            <p:cNvSpPr>
              <a:spLocks noChangeArrowheads="1"/>
            </p:cNvSpPr>
            <p:nvPr/>
          </p:nvSpPr>
          <p:spPr bwMode="auto">
            <a:xfrm>
              <a:off x="410" y="2781"/>
              <a:ext cx="156" cy="312"/>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Rectangle 152">
              <a:extLst>
                <a:ext uri="{FF2B5EF4-FFF2-40B4-BE49-F238E27FC236}">
                  <a16:creationId xmlns:a16="http://schemas.microsoft.com/office/drawing/2014/main" id="{23DA9190-3561-473F-B2CD-A1A6A9E76F3A}"/>
                </a:ext>
              </a:extLst>
            </p:cNvPr>
            <p:cNvSpPr>
              <a:spLocks noChangeArrowheads="1"/>
            </p:cNvSpPr>
            <p:nvPr/>
          </p:nvSpPr>
          <p:spPr bwMode="auto">
            <a:xfrm>
              <a:off x="566" y="2937"/>
              <a:ext cx="156" cy="156"/>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Rectangle 153">
              <a:extLst>
                <a:ext uri="{FF2B5EF4-FFF2-40B4-BE49-F238E27FC236}">
                  <a16:creationId xmlns:a16="http://schemas.microsoft.com/office/drawing/2014/main" id="{62EB3CD8-C8FB-45A5-AE3D-38BCFBD20ACD}"/>
                </a:ext>
              </a:extLst>
            </p:cNvPr>
            <p:cNvSpPr>
              <a:spLocks noChangeArrowheads="1"/>
            </p:cNvSpPr>
            <p:nvPr/>
          </p:nvSpPr>
          <p:spPr bwMode="auto">
            <a:xfrm>
              <a:off x="449" y="2830"/>
              <a:ext cx="29" cy="29"/>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Rectangle 154">
              <a:extLst>
                <a:ext uri="{FF2B5EF4-FFF2-40B4-BE49-F238E27FC236}">
                  <a16:creationId xmlns:a16="http://schemas.microsoft.com/office/drawing/2014/main" id="{09DAE60C-73E9-4A1D-8F3E-813E42AB256A}"/>
                </a:ext>
              </a:extLst>
            </p:cNvPr>
            <p:cNvSpPr>
              <a:spLocks noChangeArrowheads="1"/>
            </p:cNvSpPr>
            <p:nvPr/>
          </p:nvSpPr>
          <p:spPr bwMode="auto">
            <a:xfrm>
              <a:off x="498" y="2830"/>
              <a:ext cx="29" cy="29"/>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155">
              <a:extLst>
                <a:ext uri="{FF2B5EF4-FFF2-40B4-BE49-F238E27FC236}">
                  <a16:creationId xmlns:a16="http://schemas.microsoft.com/office/drawing/2014/main" id="{7D902C1E-D20E-4CA5-9267-24AC16A563B1}"/>
                </a:ext>
              </a:extLst>
            </p:cNvPr>
            <p:cNvSpPr>
              <a:spLocks noChangeArrowheads="1"/>
            </p:cNvSpPr>
            <p:nvPr/>
          </p:nvSpPr>
          <p:spPr bwMode="auto">
            <a:xfrm>
              <a:off x="449" y="2878"/>
              <a:ext cx="29" cy="30"/>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156">
              <a:extLst>
                <a:ext uri="{FF2B5EF4-FFF2-40B4-BE49-F238E27FC236}">
                  <a16:creationId xmlns:a16="http://schemas.microsoft.com/office/drawing/2014/main" id="{04B185AA-5789-4478-800D-7271EAB671A1}"/>
                </a:ext>
              </a:extLst>
            </p:cNvPr>
            <p:cNvSpPr>
              <a:spLocks noChangeArrowheads="1"/>
            </p:cNvSpPr>
            <p:nvPr/>
          </p:nvSpPr>
          <p:spPr bwMode="auto">
            <a:xfrm>
              <a:off x="498" y="2878"/>
              <a:ext cx="29" cy="30"/>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157">
              <a:extLst>
                <a:ext uri="{FF2B5EF4-FFF2-40B4-BE49-F238E27FC236}">
                  <a16:creationId xmlns:a16="http://schemas.microsoft.com/office/drawing/2014/main" id="{CAEC2045-63B9-4245-9D0E-E73BB6DE499B}"/>
                </a:ext>
              </a:extLst>
            </p:cNvPr>
            <p:cNvSpPr>
              <a:spLocks noChangeArrowheads="1"/>
            </p:cNvSpPr>
            <p:nvPr/>
          </p:nvSpPr>
          <p:spPr bwMode="auto">
            <a:xfrm>
              <a:off x="449" y="2927"/>
              <a:ext cx="29" cy="30"/>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Rectangle 158">
              <a:extLst>
                <a:ext uri="{FF2B5EF4-FFF2-40B4-BE49-F238E27FC236}">
                  <a16:creationId xmlns:a16="http://schemas.microsoft.com/office/drawing/2014/main" id="{78960469-1206-48B2-BBA0-5DB8E1472D7F}"/>
                </a:ext>
              </a:extLst>
            </p:cNvPr>
            <p:cNvSpPr>
              <a:spLocks noChangeArrowheads="1"/>
            </p:cNvSpPr>
            <p:nvPr/>
          </p:nvSpPr>
          <p:spPr bwMode="auto">
            <a:xfrm>
              <a:off x="498" y="2927"/>
              <a:ext cx="29" cy="30"/>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Rectangle 159">
              <a:extLst>
                <a:ext uri="{FF2B5EF4-FFF2-40B4-BE49-F238E27FC236}">
                  <a16:creationId xmlns:a16="http://schemas.microsoft.com/office/drawing/2014/main" id="{B3B58750-26B7-43BD-BE4B-4F6AD404C325}"/>
                </a:ext>
              </a:extLst>
            </p:cNvPr>
            <p:cNvSpPr>
              <a:spLocks noChangeArrowheads="1"/>
            </p:cNvSpPr>
            <p:nvPr/>
          </p:nvSpPr>
          <p:spPr bwMode="auto">
            <a:xfrm>
              <a:off x="449" y="2976"/>
              <a:ext cx="29" cy="29"/>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Rectangle 160">
              <a:extLst>
                <a:ext uri="{FF2B5EF4-FFF2-40B4-BE49-F238E27FC236}">
                  <a16:creationId xmlns:a16="http://schemas.microsoft.com/office/drawing/2014/main" id="{A1ED33C3-3FDE-4B6E-9489-EE3A3087AA90}"/>
                </a:ext>
              </a:extLst>
            </p:cNvPr>
            <p:cNvSpPr>
              <a:spLocks noChangeArrowheads="1"/>
            </p:cNvSpPr>
            <p:nvPr/>
          </p:nvSpPr>
          <p:spPr bwMode="auto">
            <a:xfrm>
              <a:off x="498" y="2976"/>
              <a:ext cx="29" cy="29"/>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Rectangle 161">
              <a:extLst>
                <a:ext uri="{FF2B5EF4-FFF2-40B4-BE49-F238E27FC236}">
                  <a16:creationId xmlns:a16="http://schemas.microsoft.com/office/drawing/2014/main" id="{D684AE35-12BD-4958-81F5-14F208B13FB1}"/>
                </a:ext>
              </a:extLst>
            </p:cNvPr>
            <p:cNvSpPr>
              <a:spLocks noChangeArrowheads="1"/>
            </p:cNvSpPr>
            <p:nvPr/>
          </p:nvSpPr>
          <p:spPr bwMode="auto">
            <a:xfrm>
              <a:off x="469" y="3054"/>
              <a:ext cx="39" cy="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Rectangle 162">
              <a:extLst>
                <a:ext uri="{FF2B5EF4-FFF2-40B4-BE49-F238E27FC236}">
                  <a16:creationId xmlns:a16="http://schemas.microsoft.com/office/drawing/2014/main" id="{0AEDC7AC-E5BF-4AD1-BEFB-CC65CB5E09DB}"/>
                </a:ext>
              </a:extLst>
            </p:cNvPr>
            <p:cNvSpPr>
              <a:spLocks noChangeArrowheads="1"/>
            </p:cNvSpPr>
            <p:nvPr/>
          </p:nvSpPr>
          <p:spPr bwMode="auto">
            <a:xfrm>
              <a:off x="605" y="2976"/>
              <a:ext cx="29" cy="29"/>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Rectangle 163">
              <a:extLst>
                <a:ext uri="{FF2B5EF4-FFF2-40B4-BE49-F238E27FC236}">
                  <a16:creationId xmlns:a16="http://schemas.microsoft.com/office/drawing/2014/main" id="{4130C060-BB68-4243-A548-97B6C17B772F}"/>
                </a:ext>
              </a:extLst>
            </p:cNvPr>
            <p:cNvSpPr>
              <a:spLocks noChangeArrowheads="1"/>
            </p:cNvSpPr>
            <p:nvPr/>
          </p:nvSpPr>
          <p:spPr bwMode="auto">
            <a:xfrm>
              <a:off x="654" y="2976"/>
              <a:ext cx="29" cy="29"/>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Rectangle 164">
              <a:extLst>
                <a:ext uri="{FF2B5EF4-FFF2-40B4-BE49-F238E27FC236}">
                  <a16:creationId xmlns:a16="http://schemas.microsoft.com/office/drawing/2014/main" id="{22671E94-86A3-419A-B8FC-8E6C3E5FD76A}"/>
                </a:ext>
              </a:extLst>
            </p:cNvPr>
            <p:cNvSpPr>
              <a:spLocks noChangeArrowheads="1"/>
            </p:cNvSpPr>
            <p:nvPr/>
          </p:nvSpPr>
          <p:spPr bwMode="auto">
            <a:xfrm>
              <a:off x="625" y="3054"/>
              <a:ext cx="39" cy="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9" name="Straight Arrow Connector 8">
            <a:extLst>
              <a:ext uri="{FF2B5EF4-FFF2-40B4-BE49-F238E27FC236}">
                <a16:creationId xmlns:a16="http://schemas.microsoft.com/office/drawing/2014/main" id="{76E92DA9-9E6B-4503-88DD-194000B5106D}"/>
              </a:ext>
            </a:extLst>
          </p:cNvPr>
          <p:cNvCxnSpPr>
            <a:cxnSpLocks/>
          </p:cNvCxnSpPr>
          <p:nvPr/>
        </p:nvCxnSpPr>
        <p:spPr>
          <a:xfrm flipV="1">
            <a:off x="1858799" y="4189514"/>
            <a:ext cx="0" cy="695482"/>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DEE0AA21-A865-4100-BE41-FB3681B81E47}"/>
              </a:ext>
            </a:extLst>
          </p:cNvPr>
          <p:cNvCxnSpPr>
            <a:cxnSpLocks/>
          </p:cNvCxnSpPr>
          <p:nvPr/>
        </p:nvCxnSpPr>
        <p:spPr>
          <a:xfrm flipV="1">
            <a:off x="4816916" y="4189514"/>
            <a:ext cx="0" cy="695482"/>
          </a:xfrm>
          <a:prstGeom prst="straightConnector1">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096B41D0-8774-4DCF-A3A5-FE823C49E449}"/>
              </a:ext>
            </a:extLst>
          </p:cNvPr>
          <p:cNvCxnSpPr>
            <a:cxnSpLocks/>
          </p:cNvCxnSpPr>
          <p:nvPr/>
        </p:nvCxnSpPr>
        <p:spPr>
          <a:xfrm flipV="1">
            <a:off x="7619891" y="4189514"/>
            <a:ext cx="0" cy="695482"/>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69FDCEBB-77E3-4BA2-9377-974E5A25F7BD}"/>
              </a:ext>
            </a:extLst>
          </p:cNvPr>
          <p:cNvCxnSpPr>
            <a:cxnSpLocks/>
          </p:cNvCxnSpPr>
          <p:nvPr/>
        </p:nvCxnSpPr>
        <p:spPr>
          <a:xfrm flipV="1">
            <a:off x="10435883" y="4189514"/>
            <a:ext cx="0" cy="695482"/>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E6DE109-36F1-463A-8607-DFC2C6696A4B}"/>
              </a:ext>
            </a:extLst>
          </p:cNvPr>
          <p:cNvCxnSpPr>
            <a:cxnSpLocks/>
            <a:stCxn id="41" idx="2"/>
          </p:cNvCxnSpPr>
          <p:nvPr/>
        </p:nvCxnSpPr>
        <p:spPr>
          <a:xfrm>
            <a:off x="2022292" y="2234878"/>
            <a:ext cx="0" cy="513963"/>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C9539DCE-1CD2-4058-B092-D87A6A83CA6D}"/>
              </a:ext>
            </a:extLst>
          </p:cNvPr>
          <p:cNvCxnSpPr>
            <a:cxnSpLocks/>
          </p:cNvCxnSpPr>
          <p:nvPr/>
        </p:nvCxnSpPr>
        <p:spPr>
          <a:xfrm>
            <a:off x="2022294" y="2392136"/>
            <a:ext cx="2800249" cy="425402"/>
          </a:xfrm>
          <a:prstGeom prst="bentConnector3">
            <a:avLst>
              <a:gd name="adj1" fmla="val 100042"/>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77226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1.6|35.6|6.6|2"/>
</p:tagLst>
</file>

<file path=ppt/theme/theme1.xml><?xml version="1.0" encoding="utf-8"?>
<a:theme xmlns:a="http://schemas.openxmlformats.org/drawingml/2006/main" name="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Microsoft_brand_template_blue.potx" id="{480B23C3-38C8-4962-83A2-3297C539F5A5}" vid="{4711DFBC-8085-446F-AC17-C262437718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Microsoft_brand_template_blue</Template>
  <TotalTime>0</TotalTime>
  <Words>7222</Words>
  <Application>Microsoft Office PowerPoint</Application>
  <PresentationFormat>Widescreen</PresentationFormat>
  <Paragraphs>1624</Paragraphs>
  <Slides>64</Slides>
  <Notes>60</Notes>
  <HiddenSlides>5</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Arial</vt:lpstr>
      <vt:lpstr>Calibri</vt:lpstr>
      <vt:lpstr>Consolas</vt:lpstr>
      <vt:lpstr>Segoe UI</vt:lpstr>
      <vt:lpstr>Segoe UI Semibold</vt:lpstr>
      <vt:lpstr>Wingdings</vt:lpstr>
      <vt:lpstr>White Template</vt:lpstr>
      <vt:lpstr>Modern Analytics Academy “Vignettes”</vt:lpstr>
      <vt:lpstr>Modern Analytics Academy “Vignettes”</vt:lpstr>
      <vt:lpstr>Academy Sessions</vt:lpstr>
      <vt:lpstr>Agenda </vt:lpstr>
      <vt:lpstr>What is data governance?</vt:lpstr>
      <vt:lpstr>Digital transformation is having a profound impact on business </vt:lpstr>
      <vt:lpstr>Managing/integrating data is becoming increasingly complex as data sources grow </vt:lpstr>
      <vt:lpstr>A hybrid multi-cloud setup is becoming the norm</vt:lpstr>
      <vt:lpstr>Data flow is more complex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Do We Need Enterprise Data Governance? </vt:lpstr>
      <vt:lpstr>Agenda</vt:lpstr>
      <vt:lpstr>Requirements for governing data</vt:lpstr>
      <vt:lpstr>Common vocabulary and business glossary</vt:lpstr>
      <vt:lpstr>Enterprise data governance is needed across data created and stored on-premises, in multiple clouds and at the edge</vt:lpstr>
      <vt:lpstr>We need to know how to govern data across the enterprise </vt:lpstr>
      <vt:lpstr>What do you need to know to govern and manage data across a distributed data landscape?</vt:lpstr>
      <vt:lpstr>Need data governance classification schemes to label data so you know how to govern it</vt:lpstr>
      <vt:lpstr>Roles and responsibilities for accountability</vt:lpstr>
      <vt:lpstr>Data governance processes</vt:lpstr>
      <vt:lpstr>Policies and rules to govern data</vt:lpstr>
      <vt:lpstr>Agenda</vt:lpstr>
      <vt:lpstr>What is in a data governance framework?</vt:lpstr>
      <vt:lpstr>Vision and strategy</vt:lpstr>
      <vt:lpstr>Data and the data lifecycle that needs to be governed</vt:lpstr>
      <vt:lpstr>Organizational roles and responsibilities</vt:lpstr>
      <vt:lpstr>Data governance roles and responsibilities (guidance only)</vt:lpstr>
      <vt:lpstr>Control board and working groups (guidance only)  </vt:lpstr>
      <vt:lpstr>Data entity based approach (guidance only) </vt:lpstr>
      <vt:lpstr>Data governance processes and how they apply to the data lifecycle</vt:lpstr>
      <vt:lpstr>Data governance processes and how they apply to the data lifecycle</vt:lpstr>
      <vt:lpstr>Data governance processes and how they apply to the data lifecycle</vt:lpstr>
      <vt:lpstr>Defining data entities in a common business vocabulary</vt:lpstr>
      <vt:lpstr>Integration of the catalog business glossary with other technologies is needed for consistent data names</vt:lpstr>
      <vt:lpstr>We need a data catalog to automatically discover, find, and govern access to data across the landscape</vt:lpstr>
      <vt:lpstr>We need to discover what data exists in which systems, where it is across the data landscape, and how it represents data entities</vt:lpstr>
      <vt:lpstr>Use AI to automatically classify data to know how to govern it </vt:lpstr>
      <vt:lpstr>Data governance policy authoring processes</vt:lpstr>
      <vt:lpstr>Types of rules used to implement policies</vt:lpstr>
      <vt:lpstr>Ideally, a common data fabric that can connect to data stores across the data landscape could enforce the DG policies and rules everywhere</vt:lpstr>
      <vt:lpstr>Monitor and audit data activity</vt:lpstr>
      <vt:lpstr>Continual update of the catalog plus governance ML for real-time detection allows monitoring of data activity</vt:lpstr>
      <vt:lpstr>Policy violation detection and resolution</vt:lpstr>
      <vt:lpstr>Technology of data governance</vt:lpstr>
      <vt:lpstr>Agenda</vt:lpstr>
      <vt:lpstr>The requirement is for integrated commonly defined master data held in central master data stores</vt:lpstr>
      <vt:lpstr>Managing master data</vt:lpstr>
      <vt:lpstr>Governing GDPR consent management in MDM</vt:lpstr>
      <vt:lpstr>Progress through the data governance maturity model</vt:lpstr>
      <vt:lpstr>Progress through the data governance maturity model</vt:lpstr>
      <vt:lpstr>Agenda</vt:lpstr>
      <vt:lpstr>Technology needed for end-to-end data governance</vt:lpstr>
      <vt:lpstr>PowerPoint Presentation</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2022-04-01T00:41:15Z</dcterms:created>
  <dcterms:modified xsi:type="dcterms:W3CDTF">2022-04-01T13:37:29Z</dcterms:modified>
</cp:coreProperties>
</file>