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3972" r:id="rId5"/>
  </p:sldMasterIdLst>
  <p:notesMasterIdLst>
    <p:notesMasterId r:id="rId25"/>
  </p:notesMasterIdLst>
  <p:handoutMasterIdLst>
    <p:handoutMasterId r:id="rId26"/>
  </p:handoutMasterIdLst>
  <p:sldIdLst>
    <p:sldId id="2076138262" r:id="rId6"/>
    <p:sldId id="2076138299" r:id="rId7"/>
    <p:sldId id="2076138318" r:id="rId8"/>
    <p:sldId id="2076138465" r:id="rId9"/>
    <p:sldId id="2076138477" r:id="rId10"/>
    <p:sldId id="2076138494" r:id="rId11"/>
    <p:sldId id="2076138495" r:id="rId12"/>
    <p:sldId id="2076137605" r:id="rId13"/>
    <p:sldId id="2076138478" r:id="rId14"/>
    <p:sldId id="2076138498" r:id="rId15"/>
    <p:sldId id="2076138479" r:id="rId16"/>
    <p:sldId id="2076138482" r:id="rId17"/>
    <p:sldId id="2076138484" r:id="rId18"/>
    <p:sldId id="2076138485" r:id="rId19"/>
    <p:sldId id="2076138489" r:id="rId20"/>
    <p:sldId id="2076138492" r:id="rId21"/>
    <p:sldId id="2076138475" r:id="rId22"/>
    <p:sldId id="2076138493" r:id="rId23"/>
    <p:sldId id="2076138464" r:id="rId24"/>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FB6EE416-AF16-AF40-804B-633D4962DAEE}">
          <p14:sldIdLst>
            <p14:sldId id="2076138262"/>
            <p14:sldId id="2076138299"/>
            <p14:sldId id="2076138318"/>
            <p14:sldId id="2076138465"/>
            <p14:sldId id="2076138477"/>
            <p14:sldId id="2076138494"/>
            <p14:sldId id="2076138495"/>
            <p14:sldId id="2076137605"/>
            <p14:sldId id="2076138478"/>
            <p14:sldId id="2076138498"/>
            <p14:sldId id="2076138479"/>
            <p14:sldId id="2076138482"/>
            <p14:sldId id="2076138484"/>
            <p14:sldId id="2076138485"/>
            <p14:sldId id="2076138489"/>
            <p14:sldId id="2076138492"/>
            <p14:sldId id="2076138475"/>
            <p14:sldId id="2076138493"/>
          </p14:sldIdLst>
        </p14:section>
        <p14:section name="End Slides" id="{3416B164-ED24-6748-9066-0F67B8B820A2}">
          <p14:sldIdLst>
            <p14:sldId id="2076138464"/>
          </p14:sldIdLst>
        </p14:section>
        <p14:section name="Appendix" id="{E4FA3E3E-AC15-BE48-9542-7C82A78646F3}">
          <p14:sldIdLst/>
        </p14:section>
        <p14:section name="Layouts" id="{8F59876D-C8D3-2D40-8540-E20264ECD2D1}">
          <p14:sldIdLst/>
        </p14:section>
      </p14:sectionLst>
    </p:ext>
    <p:ext uri="{EFAFB233-063F-42B5-8137-9DF3F51BA10A}">
      <p15:sldGuideLst xmlns:p15="http://schemas.microsoft.com/office/powerpoint/2012/main">
        <p15:guide id="2" orient="horz" pos="640" userDrawn="1">
          <p15:clr>
            <a:srgbClr val="A4A3A4"/>
          </p15:clr>
        </p15:guide>
        <p15:guide id="3"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2F2F"/>
    <a:srgbClr val="FFFFFF"/>
    <a:srgbClr val="666666"/>
    <a:srgbClr val="000000"/>
    <a:srgbClr val="8661C5"/>
    <a:srgbClr val="D59DFF"/>
    <a:srgbClr val="50E6FF"/>
    <a:srgbClr val="0069BA"/>
    <a:srgbClr val="9BF00B"/>
    <a:srgbClr val="0F78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688" autoAdjust="0"/>
  </p:normalViewPr>
  <p:slideViewPr>
    <p:cSldViewPr snapToGrid="0">
      <p:cViewPr varScale="1">
        <p:scale>
          <a:sx n="83" d="100"/>
          <a:sy n="83" d="100"/>
        </p:scale>
        <p:origin x="1638" y="96"/>
      </p:cViewPr>
      <p:guideLst>
        <p:guide orient="horz" pos="64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ata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0.svg"/><Relationship Id="rId1" Type="http://schemas.openxmlformats.org/officeDocument/2006/relationships/image" Target="../media/image69.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5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0.svg"/><Relationship Id="rId1" Type="http://schemas.openxmlformats.org/officeDocument/2006/relationships/image" Target="../media/image69.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55.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313DD9-30C7-4BCA-A49B-F6E9D43B6DDC}" type="doc">
      <dgm:prSet loTypeId="urn:microsoft.com/office/officeart/2018/5/layout/CenteredIconLabelDescriptionList" loCatId="icon" qsTypeId="urn:microsoft.com/office/officeart/2005/8/quickstyle/simple1" qsCatId="simple" csTypeId="urn:microsoft.com/office/officeart/2005/8/colors/accent3_2" csCatId="accent3" phldr="1"/>
      <dgm:spPr/>
      <dgm:t>
        <a:bodyPr/>
        <a:lstStyle/>
        <a:p>
          <a:endParaRPr lang="en-US"/>
        </a:p>
      </dgm:t>
    </dgm:pt>
    <dgm:pt modelId="{0673BA04-C104-4B9D-AEE6-AC624C1C6945}">
      <dgm:prSet phldrT="[Text]"/>
      <dgm:spPr/>
      <dgm:t>
        <a:bodyPr/>
        <a:lstStyle/>
        <a:p>
          <a:pPr>
            <a:lnSpc>
              <a:spcPct val="100000"/>
            </a:lnSpc>
            <a:defRPr b="1"/>
          </a:pPr>
          <a:r>
            <a:rPr lang="en-US"/>
            <a:t>Rich surface area</a:t>
          </a:r>
        </a:p>
      </dgm:t>
    </dgm:pt>
    <dgm:pt modelId="{927C9E35-EDDE-4C73-A591-841176F8BEE3}" type="parTrans" cxnId="{E2E60513-E986-4E81-B0CA-960D7AC59E60}">
      <dgm:prSet/>
      <dgm:spPr/>
      <dgm:t>
        <a:bodyPr/>
        <a:lstStyle/>
        <a:p>
          <a:endParaRPr lang="en-US"/>
        </a:p>
      </dgm:t>
    </dgm:pt>
    <dgm:pt modelId="{4BB2C697-66B5-478B-BCF7-CC9A4962398E}" type="sibTrans" cxnId="{E2E60513-E986-4E81-B0CA-960D7AC59E60}">
      <dgm:prSet/>
      <dgm:spPr/>
      <dgm:t>
        <a:bodyPr/>
        <a:lstStyle/>
        <a:p>
          <a:endParaRPr lang="en-US"/>
        </a:p>
      </dgm:t>
    </dgm:pt>
    <dgm:pt modelId="{E56468F0-A88A-49F1-9246-57CC9C27A80E}">
      <dgm:prSet phldrT="[Text]"/>
      <dgm:spPr/>
      <dgm:t>
        <a:bodyPr/>
        <a:lstStyle/>
        <a:p>
          <a:pPr>
            <a:lnSpc>
              <a:spcPct val="100000"/>
            </a:lnSpc>
          </a:pPr>
          <a:r>
            <a:rPr lang="en-US" dirty="0"/>
            <a:t>T-SQL language for data analytics</a:t>
          </a:r>
        </a:p>
      </dgm:t>
    </dgm:pt>
    <dgm:pt modelId="{1611DFBB-6001-46DB-8168-306C714E2588}" type="parTrans" cxnId="{43323804-3E07-4204-9289-9EF842BC1832}">
      <dgm:prSet/>
      <dgm:spPr/>
      <dgm:t>
        <a:bodyPr/>
        <a:lstStyle/>
        <a:p>
          <a:endParaRPr lang="en-US"/>
        </a:p>
      </dgm:t>
    </dgm:pt>
    <dgm:pt modelId="{090A16DC-9D7F-4EE2-AF56-5DE43C510B69}" type="sibTrans" cxnId="{43323804-3E07-4204-9289-9EF842BC1832}">
      <dgm:prSet/>
      <dgm:spPr/>
      <dgm:t>
        <a:bodyPr/>
        <a:lstStyle/>
        <a:p>
          <a:endParaRPr lang="en-US"/>
        </a:p>
      </dgm:t>
    </dgm:pt>
    <dgm:pt modelId="{441169D3-2DE7-4F96-A8B1-02DF2B0B8004}">
      <dgm:prSet phldrT="[Text]"/>
      <dgm:spPr/>
      <dgm:t>
        <a:bodyPr/>
        <a:lstStyle/>
        <a:p>
          <a:pPr>
            <a:lnSpc>
              <a:spcPct val="100000"/>
            </a:lnSpc>
            <a:defRPr b="1"/>
          </a:pPr>
          <a:r>
            <a:rPr lang="en-US"/>
            <a:t>dedicated SQL pool</a:t>
          </a:r>
        </a:p>
      </dgm:t>
    </dgm:pt>
    <dgm:pt modelId="{BD42512F-6C1B-4B25-8C26-D7DDE946EE5D}" type="parTrans" cxnId="{C087052B-E06E-4C9A-926F-48128DCB29E3}">
      <dgm:prSet/>
      <dgm:spPr/>
      <dgm:t>
        <a:bodyPr/>
        <a:lstStyle/>
        <a:p>
          <a:endParaRPr lang="en-US"/>
        </a:p>
      </dgm:t>
    </dgm:pt>
    <dgm:pt modelId="{535EE2A7-311B-4153-AAC7-E8ACC5C5C12F}" type="sibTrans" cxnId="{C087052B-E06E-4C9A-926F-48128DCB29E3}">
      <dgm:prSet/>
      <dgm:spPr/>
      <dgm:t>
        <a:bodyPr/>
        <a:lstStyle/>
        <a:p>
          <a:endParaRPr lang="en-US"/>
        </a:p>
      </dgm:t>
    </dgm:pt>
    <dgm:pt modelId="{222A22C0-F7D9-4218-8DE3-99DF56C1C28E}">
      <dgm:prSet phldrT="[Text]"/>
      <dgm:spPr/>
      <dgm:t>
        <a:bodyPr/>
        <a:lstStyle/>
        <a:p>
          <a:pPr>
            <a:lnSpc>
              <a:spcPct val="100000"/>
            </a:lnSpc>
          </a:pPr>
          <a:r>
            <a:rPr lang="en-US" dirty="0"/>
            <a:t>Model raw files as virtual tables and views</a:t>
          </a:r>
        </a:p>
      </dgm:t>
    </dgm:pt>
    <dgm:pt modelId="{DDE3F2D2-335A-4AFB-8AC3-0D25794CDC39}" type="parTrans" cxnId="{DC066F27-1886-4B52-B8F9-B3202063B40E}">
      <dgm:prSet/>
      <dgm:spPr/>
      <dgm:t>
        <a:bodyPr/>
        <a:lstStyle/>
        <a:p>
          <a:endParaRPr lang="en-US"/>
        </a:p>
      </dgm:t>
    </dgm:pt>
    <dgm:pt modelId="{D5132C65-28DF-42EA-A2BD-1CB1D90291AC}" type="sibTrans" cxnId="{DC066F27-1886-4B52-B8F9-B3202063B40E}">
      <dgm:prSet/>
      <dgm:spPr/>
      <dgm:t>
        <a:bodyPr/>
        <a:lstStyle/>
        <a:p>
          <a:endParaRPr lang="en-US"/>
        </a:p>
      </dgm:t>
    </dgm:pt>
    <dgm:pt modelId="{86C4114F-343B-4CA8-99E3-6A7259F9591C}">
      <dgm:prSet phldrT="[Text]"/>
      <dgm:spPr/>
      <dgm:t>
        <a:bodyPr/>
        <a:lstStyle/>
        <a:p>
          <a:pPr>
            <a:lnSpc>
              <a:spcPct val="100000"/>
            </a:lnSpc>
          </a:pPr>
          <a:r>
            <a:rPr lang="en-US" dirty="0"/>
            <a:t>Easy data transformation</a:t>
          </a:r>
        </a:p>
      </dgm:t>
    </dgm:pt>
    <dgm:pt modelId="{65811011-476F-49F4-B362-72384D2E2241}" type="parTrans" cxnId="{0FB321FA-321D-4777-9988-3A642CBD12ED}">
      <dgm:prSet/>
      <dgm:spPr/>
      <dgm:t>
        <a:bodyPr/>
        <a:lstStyle/>
        <a:p>
          <a:endParaRPr lang="en-US"/>
        </a:p>
      </dgm:t>
    </dgm:pt>
    <dgm:pt modelId="{C6694765-6479-472B-8135-B93C09AF2AB1}" type="sibTrans" cxnId="{0FB321FA-321D-4777-9988-3A642CBD12ED}">
      <dgm:prSet/>
      <dgm:spPr/>
      <dgm:t>
        <a:bodyPr/>
        <a:lstStyle/>
        <a:p>
          <a:endParaRPr lang="en-US"/>
        </a:p>
      </dgm:t>
    </dgm:pt>
    <dgm:pt modelId="{850F70D1-0343-4F2E-9C89-660CB933EF50}">
      <dgm:prSet phldrT="[Text]"/>
      <dgm:spPr/>
      <dgm:t>
        <a:bodyPr/>
        <a:lstStyle/>
        <a:p>
          <a:pPr>
            <a:lnSpc>
              <a:spcPct val="100000"/>
            </a:lnSpc>
          </a:pPr>
          <a:r>
            <a:rPr lang="en-US" dirty="0"/>
            <a:t>Supporting large number of languages and tools</a:t>
          </a:r>
        </a:p>
      </dgm:t>
    </dgm:pt>
    <dgm:pt modelId="{A1EE099C-AEC8-4C6E-A7A9-4BF379F6B5CC}" type="parTrans" cxnId="{26FB079F-73FB-4E04-9C78-B718FE40BAEA}">
      <dgm:prSet/>
      <dgm:spPr/>
      <dgm:t>
        <a:bodyPr/>
        <a:lstStyle/>
        <a:p>
          <a:endParaRPr lang="en-US"/>
        </a:p>
      </dgm:t>
    </dgm:pt>
    <dgm:pt modelId="{940B2805-44E9-4E73-A079-78341D98A771}" type="sibTrans" cxnId="{26FB079F-73FB-4E04-9C78-B718FE40BAEA}">
      <dgm:prSet/>
      <dgm:spPr/>
      <dgm:t>
        <a:bodyPr/>
        <a:lstStyle/>
        <a:p>
          <a:endParaRPr lang="en-US"/>
        </a:p>
      </dgm:t>
    </dgm:pt>
    <dgm:pt modelId="{348D27F8-C545-4DD0-B371-871CBB533CE2}">
      <dgm:prSet phldrT="[Text]"/>
      <dgm:spPr/>
      <dgm:t>
        <a:bodyPr/>
        <a:lstStyle/>
        <a:p>
          <a:pPr>
            <a:lnSpc>
              <a:spcPct val="100000"/>
            </a:lnSpc>
            <a:defRPr b="1"/>
          </a:pPr>
          <a:r>
            <a:rPr lang="en-US"/>
            <a:t>serverless SQL pool</a:t>
          </a:r>
        </a:p>
      </dgm:t>
    </dgm:pt>
    <dgm:pt modelId="{FC524DBA-349F-4CF2-8CAC-6F211168C49D}" type="parTrans" cxnId="{3DA78CDB-E90E-4099-9552-BD45CCC7D164}">
      <dgm:prSet/>
      <dgm:spPr/>
      <dgm:t>
        <a:bodyPr/>
        <a:lstStyle/>
        <a:p>
          <a:endParaRPr lang="en-US"/>
        </a:p>
      </dgm:t>
    </dgm:pt>
    <dgm:pt modelId="{4C823F19-EA41-4A02-9B35-343EFB0E4F6F}" type="sibTrans" cxnId="{3DA78CDB-E90E-4099-9552-BD45CCC7D164}">
      <dgm:prSet/>
      <dgm:spPr/>
      <dgm:t>
        <a:bodyPr/>
        <a:lstStyle/>
        <a:p>
          <a:endParaRPr lang="en-US"/>
        </a:p>
      </dgm:t>
    </dgm:pt>
    <dgm:pt modelId="{42D4AA24-4D2B-4B06-B619-EBE45483D620}">
      <dgm:prSet phldrT="[Text]"/>
      <dgm:spPr/>
      <dgm:t>
        <a:bodyPr/>
        <a:lstStyle/>
        <a:p>
          <a:pPr>
            <a:lnSpc>
              <a:spcPct val="100000"/>
            </a:lnSpc>
          </a:pPr>
          <a:r>
            <a:rPr lang="en-US" dirty="0"/>
            <a:t>Indexing and caching</a:t>
          </a:r>
        </a:p>
      </dgm:t>
    </dgm:pt>
    <dgm:pt modelId="{7D93F72A-5D5C-4FBC-BEB5-048DECFEC3C6}" type="parTrans" cxnId="{9B7F2994-97E4-4CDF-9A2D-70735516CDE0}">
      <dgm:prSet/>
      <dgm:spPr/>
      <dgm:t>
        <a:bodyPr/>
        <a:lstStyle/>
        <a:p>
          <a:endParaRPr lang="en-US"/>
        </a:p>
      </dgm:t>
    </dgm:pt>
    <dgm:pt modelId="{147E7199-B2C1-4A60-A12E-4DFBD6615F54}" type="sibTrans" cxnId="{9B7F2994-97E4-4CDF-9A2D-70735516CDE0}">
      <dgm:prSet/>
      <dgm:spPr/>
      <dgm:t>
        <a:bodyPr/>
        <a:lstStyle/>
        <a:p>
          <a:endParaRPr lang="en-US"/>
        </a:p>
      </dgm:t>
    </dgm:pt>
    <dgm:pt modelId="{55278D4F-DD0A-49CA-8963-DD727A4F8DD8}">
      <dgm:prSet phldrT="[Text]"/>
      <dgm:spPr/>
      <dgm:t>
        <a:bodyPr/>
        <a:lstStyle/>
        <a:p>
          <a:pPr>
            <a:lnSpc>
              <a:spcPct val="100000"/>
            </a:lnSpc>
          </a:pPr>
          <a:r>
            <a:rPr lang="en-US" dirty="0"/>
            <a:t>Modern Data Warehouse</a:t>
          </a:r>
        </a:p>
      </dgm:t>
    </dgm:pt>
    <dgm:pt modelId="{44D6936F-49BE-43E2-B898-5C7687495B86}" type="parTrans" cxnId="{C9B8F3F7-1336-419C-9314-0795D358FBF1}">
      <dgm:prSet/>
      <dgm:spPr/>
      <dgm:t>
        <a:bodyPr/>
        <a:lstStyle/>
        <a:p>
          <a:endParaRPr lang="en-US"/>
        </a:p>
      </dgm:t>
    </dgm:pt>
    <dgm:pt modelId="{837FD0FE-B1E2-4E61-8CBB-9A1C210FA6C6}" type="sibTrans" cxnId="{C9B8F3F7-1336-419C-9314-0795D358FBF1}">
      <dgm:prSet/>
      <dgm:spPr/>
      <dgm:t>
        <a:bodyPr/>
        <a:lstStyle/>
        <a:p>
          <a:endParaRPr lang="en-US"/>
        </a:p>
      </dgm:t>
    </dgm:pt>
    <dgm:pt modelId="{A9C40F3B-5008-491A-AFC8-24CD8FA3FDD6}">
      <dgm:prSet phldrT="[Text]"/>
      <dgm:spPr/>
      <dgm:t>
        <a:bodyPr/>
        <a:lstStyle/>
        <a:p>
          <a:pPr>
            <a:lnSpc>
              <a:spcPct val="100000"/>
            </a:lnSpc>
          </a:pPr>
          <a:r>
            <a:rPr lang="en-US" dirty="0"/>
            <a:t>Querying external data</a:t>
          </a:r>
        </a:p>
      </dgm:t>
    </dgm:pt>
    <dgm:pt modelId="{EB6133A6-6881-411E-9034-5FEFA0CB8825}" type="parTrans" cxnId="{A3327BC9-6C63-4056-A522-603B84C1F16E}">
      <dgm:prSet/>
      <dgm:spPr/>
      <dgm:t>
        <a:bodyPr/>
        <a:lstStyle/>
        <a:p>
          <a:endParaRPr lang="en-US"/>
        </a:p>
      </dgm:t>
    </dgm:pt>
    <dgm:pt modelId="{CC5CCD8F-6175-4246-91DA-FC250D577CFC}" type="sibTrans" cxnId="{A3327BC9-6C63-4056-A522-603B84C1F16E}">
      <dgm:prSet/>
      <dgm:spPr/>
      <dgm:t>
        <a:bodyPr/>
        <a:lstStyle/>
        <a:p>
          <a:endParaRPr lang="en-US"/>
        </a:p>
      </dgm:t>
    </dgm:pt>
    <dgm:pt modelId="{64B169A7-3647-4207-BA71-3A1C0520B22F}">
      <dgm:prSet phldrT="[Text]"/>
      <dgm:spPr/>
      <dgm:t>
        <a:bodyPr/>
        <a:lstStyle/>
        <a:p>
          <a:pPr>
            <a:lnSpc>
              <a:spcPct val="100000"/>
            </a:lnSpc>
          </a:pPr>
          <a:r>
            <a:rPr lang="en-US" dirty="0"/>
            <a:t>Workload management</a:t>
          </a:r>
        </a:p>
      </dgm:t>
    </dgm:pt>
    <dgm:pt modelId="{6DFDA474-5967-4CD3-968C-9C4A3B61F244}" type="parTrans" cxnId="{1C6DBD37-1EEA-4C27-A5EF-E4163532C539}">
      <dgm:prSet/>
      <dgm:spPr/>
      <dgm:t>
        <a:bodyPr/>
        <a:lstStyle/>
        <a:p>
          <a:endParaRPr lang="en-US"/>
        </a:p>
      </dgm:t>
    </dgm:pt>
    <dgm:pt modelId="{12A98D5F-85B4-493A-B594-9066EEEBB919}" type="sibTrans" cxnId="{1C6DBD37-1EEA-4C27-A5EF-E4163532C539}">
      <dgm:prSet/>
      <dgm:spPr/>
      <dgm:t>
        <a:bodyPr/>
        <a:lstStyle/>
        <a:p>
          <a:endParaRPr lang="en-US"/>
        </a:p>
      </dgm:t>
    </dgm:pt>
    <dgm:pt modelId="{3A442433-287D-4C0C-AE20-3C065BF3F2A2}">
      <dgm:prSet phldrT="[Text]"/>
      <dgm:spPr/>
      <dgm:t>
        <a:bodyPr/>
        <a:lstStyle/>
        <a:p>
          <a:pPr>
            <a:lnSpc>
              <a:spcPct val="100000"/>
            </a:lnSpc>
          </a:pPr>
          <a:r>
            <a:rPr lang="en-US" dirty="0"/>
            <a:t>Import and query external data</a:t>
          </a:r>
        </a:p>
      </dgm:t>
    </dgm:pt>
    <dgm:pt modelId="{D29E5D00-E612-4658-AD07-7F84809E4721}" type="parTrans" cxnId="{499421EA-C668-425B-96DC-3F8D0202168D}">
      <dgm:prSet/>
      <dgm:spPr/>
      <dgm:t>
        <a:bodyPr/>
        <a:lstStyle/>
        <a:p>
          <a:endParaRPr lang="en-US"/>
        </a:p>
      </dgm:t>
    </dgm:pt>
    <dgm:pt modelId="{FC600660-E554-4BA4-A2EC-C424AF83330A}" type="sibTrans" cxnId="{499421EA-C668-425B-96DC-3F8D0202168D}">
      <dgm:prSet/>
      <dgm:spPr/>
      <dgm:t>
        <a:bodyPr/>
        <a:lstStyle/>
        <a:p>
          <a:endParaRPr lang="en-US"/>
        </a:p>
      </dgm:t>
    </dgm:pt>
    <dgm:pt modelId="{CAB46C85-95A5-4B57-9A82-FEABEBE863FC}">
      <dgm:prSet phldrT="[Text]"/>
      <dgm:spPr/>
      <dgm:t>
        <a:bodyPr/>
        <a:lstStyle/>
        <a:p>
          <a:pPr>
            <a:lnSpc>
              <a:spcPct val="100000"/>
            </a:lnSpc>
          </a:pPr>
          <a:r>
            <a:rPr lang="en-US" dirty="0"/>
            <a:t>Enterprise-grade security</a:t>
          </a:r>
        </a:p>
      </dgm:t>
    </dgm:pt>
    <dgm:pt modelId="{4B0D93D9-32EF-45A5-A476-D563F3ED26C4}" type="parTrans" cxnId="{3152529F-7067-4C22-9333-808D7D569398}">
      <dgm:prSet/>
      <dgm:spPr/>
      <dgm:t>
        <a:bodyPr/>
        <a:lstStyle/>
        <a:p>
          <a:endParaRPr lang="en-US"/>
        </a:p>
      </dgm:t>
    </dgm:pt>
    <dgm:pt modelId="{7C93A368-4107-494F-ADF6-9A67D4A7AD85}" type="sibTrans" cxnId="{3152529F-7067-4C22-9333-808D7D569398}">
      <dgm:prSet/>
      <dgm:spPr/>
      <dgm:t>
        <a:bodyPr/>
        <a:lstStyle/>
        <a:p>
          <a:endParaRPr lang="en-US"/>
        </a:p>
      </dgm:t>
    </dgm:pt>
    <dgm:pt modelId="{AFA2A20B-A9DC-4BA8-AE7D-440061686C60}" type="pres">
      <dgm:prSet presAssocID="{05313DD9-30C7-4BCA-A49B-F6E9D43B6DDC}" presName="root" presStyleCnt="0">
        <dgm:presLayoutVars>
          <dgm:dir/>
          <dgm:resizeHandles val="exact"/>
        </dgm:presLayoutVars>
      </dgm:prSet>
      <dgm:spPr/>
    </dgm:pt>
    <dgm:pt modelId="{B4827813-97A8-46E1-9F3C-AED9152E0EA3}" type="pres">
      <dgm:prSet presAssocID="{0673BA04-C104-4B9D-AEE6-AC624C1C6945}" presName="compNode" presStyleCnt="0"/>
      <dgm:spPr/>
    </dgm:pt>
    <dgm:pt modelId="{FA6B5DC3-E04E-46A0-8A42-C98BBAA8B9EF}" type="pres">
      <dgm:prSet presAssocID="{0673BA04-C104-4B9D-AEE6-AC624C1C694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ocessor"/>
        </a:ext>
      </dgm:extLst>
    </dgm:pt>
    <dgm:pt modelId="{A183A2F3-9617-4500-9BAC-6A1CACA47ABA}" type="pres">
      <dgm:prSet presAssocID="{0673BA04-C104-4B9D-AEE6-AC624C1C6945}" presName="iconSpace" presStyleCnt="0"/>
      <dgm:spPr/>
    </dgm:pt>
    <dgm:pt modelId="{862E9E51-3CBE-4C8F-80C5-E6965ADAC7DD}" type="pres">
      <dgm:prSet presAssocID="{0673BA04-C104-4B9D-AEE6-AC624C1C6945}" presName="parTx" presStyleLbl="revTx" presStyleIdx="0" presStyleCnt="6">
        <dgm:presLayoutVars>
          <dgm:chMax val="0"/>
          <dgm:chPref val="0"/>
        </dgm:presLayoutVars>
      </dgm:prSet>
      <dgm:spPr/>
    </dgm:pt>
    <dgm:pt modelId="{205B337D-B31C-4D45-90F6-32BC082F1CF8}" type="pres">
      <dgm:prSet presAssocID="{0673BA04-C104-4B9D-AEE6-AC624C1C6945}" presName="txSpace" presStyleCnt="0"/>
      <dgm:spPr/>
    </dgm:pt>
    <dgm:pt modelId="{DB0DD9A1-9AFF-4BCF-950B-560294C1E11A}" type="pres">
      <dgm:prSet presAssocID="{0673BA04-C104-4B9D-AEE6-AC624C1C6945}" presName="desTx" presStyleLbl="revTx" presStyleIdx="1" presStyleCnt="6">
        <dgm:presLayoutVars/>
      </dgm:prSet>
      <dgm:spPr/>
    </dgm:pt>
    <dgm:pt modelId="{F390282F-AD10-4CAD-A3F6-997EC4036591}" type="pres">
      <dgm:prSet presAssocID="{4BB2C697-66B5-478B-BCF7-CC9A4962398E}" presName="sibTrans" presStyleCnt="0"/>
      <dgm:spPr/>
    </dgm:pt>
    <dgm:pt modelId="{48FCBC84-5266-4609-A4B7-C0EAACE15472}" type="pres">
      <dgm:prSet presAssocID="{441169D3-2DE7-4F96-A8B1-02DF2B0B8004}" presName="compNode" presStyleCnt="0"/>
      <dgm:spPr/>
    </dgm:pt>
    <dgm:pt modelId="{482DEB02-5710-4BD9-99B4-48ACF039E8F6}" type="pres">
      <dgm:prSet presAssocID="{441169D3-2DE7-4F96-A8B1-02DF2B0B800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tabase"/>
        </a:ext>
      </dgm:extLst>
    </dgm:pt>
    <dgm:pt modelId="{6D4FB245-2DA7-41BB-AC46-AEA18D117A74}" type="pres">
      <dgm:prSet presAssocID="{441169D3-2DE7-4F96-A8B1-02DF2B0B8004}" presName="iconSpace" presStyleCnt="0"/>
      <dgm:spPr/>
    </dgm:pt>
    <dgm:pt modelId="{6A663274-D751-40D7-9826-0EE086DA491D}" type="pres">
      <dgm:prSet presAssocID="{441169D3-2DE7-4F96-A8B1-02DF2B0B8004}" presName="parTx" presStyleLbl="revTx" presStyleIdx="2" presStyleCnt="6">
        <dgm:presLayoutVars>
          <dgm:chMax val="0"/>
          <dgm:chPref val="0"/>
        </dgm:presLayoutVars>
      </dgm:prSet>
      <dgm:spPr/>
    </dgm:pt>
    <dgm:pt modelId="{4DC49FAC-81FE-404D-BBD9-E11CE5C7F7A5}" type="pres">
      <dgm:prSet presAssocID="{441169D3-2DE7-4F96-A8B1-02DF2B0B8004}" presName="txSpace" presStyleCnt="0"/>
      <dgm:spPr/>
    </dgm:pt>
    <dgm:pt modelId="{55DA56BA-E142-4EC9-8CF0-9DA2098763E3}" type="pres">
      <dgm:prSet presAssocID="{441169D3-2DE7-4F96-A8B1-02DF2B0B8004}" presName="desTx" presStyleLbl="revTx" presStyleIdx="3" presStyleCnt="6">
        <dgm:presLayoutVars/>
      </dgm:prSet>
      <dgm:spPr/>
    </dgm:pt>
    <dgm:pt modelId="{502E522E-DC87-4410-A77F-83FE3639D6D0}" type="pres">
      <dgm:prSet presAssocID="{535EE2A7-311B-4153-AAC7-E8ACC5C5C12F}" presName="sibTrans" presStyleCnt="0"/>
      <dgm:spPr/>
    </dgm:pt>
    <dgm:pt modelId="{65BC5602-A9F2-45CF-9BC4-26AAB0EA629C}" type="pres">
      <dgm:prSet presAssocID="{348D27F8-C545-4DD0-B371-871CBB533CE2}" presName="compNode" presStyleCnt="0"/>
      <dgm:spPr/>
    </dgm:pt>
    <dgm:pt modelId="{57979D29-6B8B-403C-A0C7-428ED105CE08}" type="pres">
      <dgm:prSet presAssocID="{348D27F8-C545-4DD0-B371-871CBB533CE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ears"/>
        </a:ext>
      </dgm:extLst>
    </dgm:pt>
    <dgm:pt modelId="{56102233-67CD-43D1-8C8D-12FB41625AD1}" type="pres">
      <dgm:prSet presAssocID="{348D27F8-C545-4DD0-B371-871CBB533CE2}" presName="iconSpace" presStyleCnt="0"/>
      <dgm:spPr/>
    </dgm:pt>
    <dgm:pt modelId="{BB46FC3E-64CD-43AE-9084-E99BEFC71BDE}" type="pres">
      <dgm:prSet presAssocID="{348D27F8-C545-4DD0-B371-871CBB533CE2}" presName="parTx" presStyleLbl="revTx" presStyleIdx="4" presStyleCnt="6">
        <dgm:presLayoutVars>
          <dgm:chMax val="0"/>
          <dgm:chPref val="0"/>
        </dgm:presLayoutVars>
      </dgm:prSet>
      <dgm:spPr/>
    </dgm:pt>
    <dgm:pt modelId="{28D9125E-E141-48B8-A4E5-A6D99F724252}" type="pres">
      <dgm:prSet presAssocID="{348D27F8-C545-4DD0-B371-871CBB533CE2}" presName="txSpace" presStyleCnt="0"/>
      <dgm:spPr/>
    </dgm:pt>
    <dgm:pt modelId="{F0359C59-5B9C-4514-919E-B9F5A9F43CF5}" type="pres">
      <dgm:prSet presAssocID="{348D27F8-C545-4DD0-B371-871CBB533CE2}" presName="desTx" presStyleLbl="revTx" presStyleIdx="5" presStyleCnt="6">
        <dgm:presLayoutVars/>
      </dgm:prSet>
      <dgm:spPr/>
    </dgm:pt>
  </dgm:ptLst>
  <dgm:cxnLst>
    <dgm:cxn modelId="{43323804-3E07-4204-9289-9EF842BC1832}" srcId="{0673BA04-C104-4B9D-AEE6-AC624C1C6945}" destId="{E56468F0-A88A-49F1-9246-57CC9C27A80E}" srcOrd="0" destOrd="0" parTransId="{1611DFBB-6001-46DB-8168-306C714E2588}" sibTransId="{090A16DC-9D7F-4EE2-AF56-5DE43C510B69}"/>
    <dgm:cxn modelId="{3546130E-4E66-4B65-96CF-AD8D69011245}" type="presOf" srcId="{55278D4F-DD0A-49CA-8963-DD727A4F8DD8}" destId="{55DA56BA-E142-4EC9-8CF0-9DA2098763E3}" srcOrd="0" destOrd="0" presId="urn:microsoft.com/office/officeart/2018/5/layout/CenteredIconLabelDescriptionList"/>
    <dgm:cxn modelId="{E2E60513-E986-4E81-B0CA-960D7AC59E60}" srcId="{05313DD9-30C7-4BCA-A49B-F6E9D43B6DDC}" destId="{0673BA04-C104-4B9D-AEE6-AC624C1C6945}" srcOrd="0" destOrd="0" parTransId="{927C9E35-EDDE-4C73-A591-841176F8BEE3}" sibTransId="{4BB2C697-66B5-478B-BCF7-CC9A4962398E}"/>
    <dgm:cxn modelId="{DC066F27-1886-4B52-B8F9-B3202063B40E}" srcId="{348D27F8-C545-4DD0-B371-871CBB533CE2}" destId="{222A22C0-F7D9-4218-8DE3-99DF56C1C28E}" srcOrd="1" destOrd="0" parTransId="{DDE3F2D2-335A-4AFB-8AC3-0D25794CDC39}" sibTransId="{D5132C65-28DF-42EA-A2BD-1CB1D90291AC}"/>
    <dgm:cxn modelId="{C087052B-E06E-4C9A-926F-48128DCB29E3}" srcId="{05313DD9-30C7-4BCA-A49B-F6E9D43B6DDC}" destId="{441169D3-2DE7-4F96-A8B1-02DF2B0B8004}" srcOrd="1" destOrd="0" parTransId="{BD42512F-6C1B-4B25-8C26-D7DDE946EE5D}" sibTransId="{535EE2A7-311B-4153-AAC7-E8ACC5C5C12F}"/>
    <dgm:cxn modelId="{1C6DBD37-1EEA-4C27-A5EF-E4163532C539}" srcId="{441169D3-2DE7-4F96-A8B1-02DF2B0B8004}" destId="{64B169A7-3647-4207-BA71-3A1C0520B22F}" srcOrd="3" destOrd="0" parTransId="{6DFDA474-5967-4CD3-968C-9C4A3B61F244}" sibTransId="{12A98D5F-85B4-493A-B594-9066EEEBB919}"/>
    <dgm:cxn modelId="{C82F2F3A-489D-49CF-8C4C-8D4B289570D5}" type="presOf" srcId="{A9C40F3B-5008-491A-AFC8-24CD8FA3FDD6}" destId="{F0359C59-5B9C-4514-919E-B9F5A9F43CF5}" srcOrd="0" destOrd="0" presId="urn:microsoft.com/office/officeart/2018/5/layout/CenteredIconLabelDescriptionList"/>
    <dgm:cxn modelId="{A7D3B33D-26F4-436A-A586-1FEB8FB9C821}" type="presOf" srcId="{222A22C0-F7D9-4218-8DE3-99DF56C1C28E}" destId="{F0359C59-5B9C-4514-919E-B9F5A9F43CF5}" srcOrd="0" destOrd="1" presId="urn:microsoft.com/office/officeart/2018/5/layout/CenteredIconLabelDescriptionList"/>
    <dgm:cxn modelId="{31FC753E-B448-4C2E-8B87-9B45D6DB3476}" type="presOf" srcId="{42D4AA24-4D2B-4B06-B619-EBE45483D620}" destId="{55DA56BA-E142-4EC9-8CF0-9DA2098763E3}" srcOrd="0" destOrd="1" presId="urn:microsoft.com/office/officeart/2018/5/layout/CenteredIconLabelDescriptionList"/>
    <dgm:cxn modelId="{1ED36E79-8330-4C64-B9D7-C0BE44D325B7}" type="presOf" srcId="{64B169A7-3647-4207-BA71-3A1C0520B22F}" destId="{55DA56BA-E142-4EC9-8CF0-9DA2098763E3}" srcOrd="0" destOrd="3" presId="urn:microsoft.com/office/officeart/2018/5/layout/CenteredIconLabelDescriptionList"/>
    <dgm:cxn modelId="{E10D398F-33CE-489D-A0CF-95D865855950}" type="presOf" srcId="{441169D3-2DE7-4F96-A8B1-02DF2B0B8004}" destId="{6A663274-D751-40D7-9826-0EE086DA491D}" srcOrd="0" destOrd="0" presId="urn:microsoft.com/office/officeart/2018/5/layout/CenteredIconLabelDescriptionList"/>
    <dgm:cxn modelId="{9B7F2994-97E4-4CDF-9A2D-70735516CDE0}" srcId="{441169D3-2DE7-4F96-A8B1-02DF2B0B8004}" destId="{42D4AA24-4D2B-4B06-B619-EBE45483D620}" srcOrd="1" destOrd="0" parTransId="{7D93F72A-5D5C-4FBC-BEB5-048DECFEC3C6}" sibTransId="{147E7199-B2C1-4A60-A12E-4DFBD6615F54}"/>
    <dgm:cxn modelId="{26FB079F-73FB-4E04-9C78-B718FE40BAEA}" srcId="{0673BA04-C104-4B9D-AEE6-AC624C1C6945}" destId="{850F70D1-0343-4F2E-9C89-660CB933EF50}" srcOrd="1" destOrd="0" parTransId="{A1EE099C-AEC8-4C6E-A7A9-4BF379F6B5CC}" sibTransId="{940B2805-44E9-4E73-A079-78341D98A771}"/>
    <dgm:cxn modelId="{3152529F-7067-4C22-9333-808D7D569398}" srcId="{0673BA04-C104-4B9D-AEE6-AC624C1C6945}" destId="{CAB46C85-95A5-4B57-9A82-FEABEBE863FC}" srcOrd="2" destOrd="0" parTransId="{4B0D93D9-32EF-45A5-A476-D563F3ED26C4}" sibTransId="{7C93A368-4107-494F-ADF6-9A67D4A7AD85}"/>
    <dgm:cxn modelId="{BDEFA59F-B1B9-4156-A8F7-21F957E3ADDF}" type="presOf" srcId="{850F70D1-0343-4F2E-9C89-660CB933EF50}" destId="{DB0DD9A1-9AFF-4BCF-950B-560294C1E11A}" srcOrd="0" destOrd="1" presId="urn:microsoft.com/office/officeart/2018/5/layout/CenteredIconLabelDescriptionList"/>
    <dgm:cxn modelId="{48D0B0BE-8A1F-46B5-9E2A-70BA7FEFB808}" type="presOf" srcId="{0673BA04-C104-4B9D-AEE6-AC624C1C6945}" destId="{862E9E51-3CBE-4C8F-80C5-E6965ADAC7DD}" srcOrd="0" destOrd="0" presId="urn:microsoft.com/office/officeart/2018/5/layout/CenteredIconLabelDescriptionList"/>
    <dgm:cxn modelId="{52F9E1C2-0CD0-4973-9798-046E27BA49F3}" type="presOf" srcId="{CAB46C85-95A5-4B57-9A82-FEABEBE863FC}" destId="{DB0DD9A1-9AFF-4BCF-950B-560294C1E11A}" srcOrd="0" destOrd="2" presId="urn:microsoft.com/office/officeart/2018/5/layout/CenteredIconLabelDescriptionList"/>
    <dgm:cxn modelId="{A3327BC9-6C63-4056-A522-603B84C1F16E}" srcId="{348D27F8-C545-4DD0-B371-871CBB533CE2}" destId="{A9C40F3B-5008-491A-AFC8-24CD8FA3FDD6}" srcOrd="0" destOrd="0" parTransId="{EB6133A6-6881-411E-9034-5FEFA0CB8825}" sibTransId="{CC5CCD8F-6175-4246-91DA-FC250D577CFC}"/>
    <dgm:cxn modelId="{3DA78CDB-E90E-4099-9552-BD45CCC7D164}" srcId="{05313DD9-30C7-4BCA-A49B-F6E9D43B6DDC}" destId="{348D27F8-C545-4DD0-B371-871CBB533CE2}" srcOrd="2" destOrd="0" parTransId="{FC524DBA-349F-4CF2-8CAC-6F211168C49D}" sibTransId="{4C823F19-EA41-4A02-9B35-343EFB0E4F6F}"/>
    <dgm:cxn modelId="{DBC899DB-1CAD-44F9-B669-8EC6BB94D2F3}" type="presOf" srcId="{348D27F8-C545-4DD0-B371-871CBB533CE2}" destId="{BB46FC3E-64CD-43AE-9084-E99BEFC71BDE}" srcOrd="0" destOrd="0" presId="urn:microsoft.com/office/officeart/2018/5/layout/CenteredIconLabelDescriptionList"/>
    <dgm:cxn modelId="{8C9782DD-1D50-4524-9A68-10608BC4B6A7}" type="presOf" srcId="{86C4114F-343B-4CA8-99E3-6A7259F9591C}" destId="{F0359C59-5B9C-4514-919E-B9F5A9F43CF5}" srcOrd="0" destOrd="2" presId="urn:microsoft.com/office/officeart/2018/5/layout/CenteredIconLabelDescriptionList"/>
    <dgm:cxn modelId="{F1C741E6-F230-4593-907F-2CB96E1344A8}" type="presOf" srcId="{3A442433-287D-4C0C-AE20-3C065BF3F2A2}" destId="{55DA56BA-E142-4EC9-8CF0-9DA2098763E3}" srcOrd="0" destOrd="2" presId="urn:microsoft.com/office/officeart/2018/5/layout/CenteredIconLabelDescriptionList"/>
    <dgm:cxn modelId="{499421EA-C668-425B-96DC-3F8D0202168D}" srcId="{441169D3-2DE7-4F96-A8B1-02DF2B0B8004}" destId="{3A442433-287D-4C0C-AE20-3C065BF3F2A2}" srcOrd="2" destOrd="0" parTransId="{D29E5D00-E612-4658-AD07-7F84809E4721}" sibTransId="{FC600660-E554-4BA4-A2EC-C424AF83330A}"/>
    <dgm:cxn modelId="{DB2FDEEB-A0E8-4980-A643-0CF9C1F36AB3}" type="presOf" srcId="{05313DD9-30C7-4BCA-A49B-F6E9D43B6DDC}" destId="{AFA2A20B-A9DC-4BA8-AE7D-440061686C60}" srcOrd="0" destOrd="0" presId="urn:microsoft.com/office/officeart/2018/5/layout/CenteredIconLabelDescriptionList"/>
    <dgm:cxn modelId="{726C51F7-8BB6-4246-A3EA-1A08FDC2CDB5}" type="presOf" srcId="{E56468F0-A88A-49F1-9246-57CC9C27A80E}" destId="{DB0DD9A1-9AFF-4BCF-950B-560294C1E11A}" srcOrd="0" destOrd="0" presId="urn:microsoft.com/office/officeart/2018/5/layout/CenteredIconLabelDescriptionList"/>
    <dgm:cxn modelId="{C9B8F3F7-1336-419C-9314-0795D358FBF1}" srcId="{441169D3-2DE7-4F96-A8B1-02DF2B0B8004}" destId="{55278D4F-DD0A-49CA-8963-DD727A4F8DD8}" srcOrd="0" destOrd="0" parTransId="{44D6936F-49BE-43E2-B898-5C7687495B86}" sibTransId="{837FD0FE-B1E2-4E61-8CBB-9A1C210FA6C6}"/>
    <dgm:cxn modelId="{0FB321FA-321D-4777-9988-3A642CBD12ED}" srcId="{348D27F8-C545-4DD0-B371-871CBB533CE2}" destId="{86C4114F-343B-4CA8-99E3-6A7259F9591C}" srcOrd="2" destOrd="0" parTransId="{65811011-476F-49F4-B362-72384D2E2241}" sibTransId="{C6694765-6479-472B-8135-B93C09AF2AB1}"/>
    <dgm:cxn modelId="{97707BB3-7912-4576-9AA4-D58F3B5C2D8C}" type="presParOf" srcId="{AFA2A20B-A9DC-4BA8-AE7D-440061686C60}" destId="{B4827813-97A8-46E1-9F3C-AED9152E0EA3}" srcOrd="0" destOrd="0" presId="urn:microsoft.com/office/officeart/2018/5/layout/CenteredIconLabelDescriptionList"/>
    <dgm:cxn modelId="{3CAAFF08-6732-42E2-86C3-0E8D84FD17A4}" type="presParOf" srcId="{B4827813-97A8-46E1-9F3C-AED9152E0EA3}" destId="{FA6B5DC3-E04E-46A0-8A42-C98BBAA8B9EF}" srcOrd="0" destOrd="0" presId="urn:microsoft.com/office/officeart/2018/5/layout/CenteredIconLabelDescriptionList"/>
    <dgm:cxn modelId="{85A501E4-8AE4-4F43-9B4F-110BD6DDCA10}" type="presParOf" srcId="{B4827813-97A8-46E1-9F3C-AED9152E0EA3}" destId="{A183A2F3-9617-4500-9BAC-6A1CACA47ABA}" srcOrd="1" destOrd="0" presId="urn:microsoft.com/office/officeart/2018/5/layout/CenteredIconLabelDescriptionList"/>
    <dgm:cxn modelId="{7EAA419C-5693-46E3-9277-7A03C4E340F2}" type="presParOf" srcId="{B4827813-97A8-46E1-9F3C-AED9152E0EA3}" destId="{862E9E51-3CBE-4C8F-80C5-E6965ADAC7DD}" srcOrd="2" destOrd="0" presId="urn:microsoft.com/office/officeart/2018/5/layout/CenteredIconLabelDescriptionList"/>
    <dgm:cxn modelId="{761C7582-E9FB-491F-B227-5963C51B7AE5}" type="presParOf" srcId="{B4827813-97A8-46E1-9F3C-AED9152E0EA3}" destId="{205B337D-B31C-4D45-90F6-32BC082F1CF8}" srcOrd="3" destOrd="0" presId="urn:microsoft.com/office/officeart/2018/5/layout/CenteredIconLabelDescriptionList"/>
    <dgm:cxn modelId="{DFCEB5A6-7943-491B-B5B9-441A4711CF05}" type="presParOf" srcId="{B4827813-97A8-46E1-9F3C-AED9152E0EA3}" destId="{DB0DD9A1-9AFF-4BCF-950B-560294C1E11A}" srcOrd="4" destOrd="0" presId="urn:microsoft.com/office/officeart/2018/5/layout/CenteredIconLabelDescriptionList"/>
    <dgm:cxn modelId="{38057F47-EB0F-425B-ABD5-EC0197D90780}" type="presParOf" srcId="{AFA2A20B-A9DC-4BA8-AE7D-440061686C60}" destId="{F390282F-AD10-4CAD-A3F6-997EC4036591}" srcOrd="1" destOrd="0" presId="urn:microsoft.com/office/officeart/2018/5/layout/CenteredIconLabelDescriptionList"/>
    <dgm:cxn modelId="{55EA7242-DB91-4216-A638-95014806DE76}" type="presParOf" srcId="{AFA2A20B-A9DC-4BA8-AE7D-440061686C60}" destId="{48FCBC84-5266-4609-A4B7-C0EAACE15472}" srcOrd="2" destOrd="0" presId="urn:microsoft.com/office/officeart/2018/5/layout/CenteredIconLabelDescriptionList"/>
    <dgm:cxn modelId="{C474C157-4722-4783-8D93-A0FFA678D16D}" type="presParOf" srcId="{48FCBC84-5266-4609-A4B7-C0EAACE15472}" destId="{482DEB02-5710-4BD9-99B4-48ACF039E8F6}" srcOrd="0" destOrd="0" presId="urn:microsoft.com/office/officeart/2018/5/layout/CenteredIconLabelDescriptionList"/>
    <dgm:cxn modelId="{CE99DCA0-A9FD-44C8-8D37-C3AF68DED2CA}" type="presParOf" srcId="{48FCBC84-5266-4609-A4B7-C0EAACE15472}" destId="{6D4FB245-2DA7-41BB-AC46-AEA18D117A74}" srcOrd="1" destOrd="0" presId="urn:microsoft.com/office/officeart/2018/5/layout/CenteredIconLabelDescriptionList"/>
    <dgm:cxn modelId="{0CE8AF78-1AAA-4F4A-9FD0-62C3F9D9D7E4}" type="presParOf" srcId="{48FCBC84-5266-4609-A4B7-C0EAACE15472}" destId="{6A663274-D751-40D7-9826-0EE086DA491D}" srcOrd="2" destOrd="0" presId="urn:microsoft.com/office/officeart/2018/5/layout/CenteredIconLabelDescriptionList"/>
    <dgm:cxn modelId="{0AD97AA8-D2D5-413C-AB37-63CBB366C03F}" type="presParOf" srcId="{48FCBC84-5266-4609-A4B7-C0EAACE15472}" destId="{4DC49FAC-81FE-404D-BBD9-E11CE5C7F7A5}" srcOrd="3" destOrd="0" presId="urn:microsoft.com/office/officeart/2018/5/layout/CenteredIconLabelDescriptionList"/>
    <dgm:cxn modelId="{1C75CCD9-5FA8-4992-93B5-5138119B6933}" type="presParOf" srcId="{48FCBC84-5266-4609-A4B7-C0EAACE15472}" destId="{55DA56BA-E142-4EC9-8CF0-9DA2098763E3}" srcOrd="4" destOrd="0" presId="urn:microsoft.com/office/officeart/2018/5/layout/CenteredIconLabelDescriptionList"/>
    <dgm:cxn modelId="{A220687B-18EA-4B3C-921A-0542313D614D}" type="presParOf" srcId="{AFA2A20B-A9DC-4BA8-AE7D-440061686C60}" destId="{502E522E-DC87-4410-A77F-83FE3639D6D0}" srcOrd="3" destOrd="0" presId="urn:microsoft.com/office/officeart/2018/5/layout/CenteredIconLabelDescriptionList"/>
    <dgm:cxn modelId="{1CF264B7-3084-4EA3-BBFD-020455815B90}" type="presParOf" srcId="{AFA2A20B-A9DC-4BA8-AE7D-440061686C60}" destId="{65BC5602-A9F2-45CF-9BC4-26AAB0EA629C}" srcOrd="4" destOrd="0" presId="urn:microsoft.com/office/officeart/2018/5/layout/CenteredIconLabelDescriptionList"/>
    <dgm:cxn modelId="{B02109ED-BDB4-486E-B201-0E8785002196}" type="presParOf" srcId="{65BC5602-A9F2-45CF-9BC4-26AAB0EA629C}" destId="{57979D29-6B8B-403C-A0C7-428ED105CE08}" srcOrd="0" destOrd="0" presId="urn:microsoft.com/office/officeart/2018/5/layout/CenteredIconLabelDescriptionList"/>
    <dgm:cxn modelId="{23D2D394-90B4-455A-868F-FAB33D2C5045}" type="presParOf" srcId="{65BC5602-A9F2-45CF-9BC4-26AAB0EA629C}" destId="{56102233-67CD-43D1-8C8D-12FB41625AD1}" srcOrd="1" destOrd="0" presId="urn:microsoft.com/office/officeart/2018/5/layout/CenteredIconLabelDescriptionList"/>
    <dgm:cxn modelId="{A86C541C-15A6-4E99-80C9-90D02354930D}" type="presParOf" srcId="{65BC5602-A9F2-45CF-9BC4-26AAB0EA629C}" destId="{BB46FC3E-64CD-43AE-9084-E99BEFC71BDE}" srcOrd="2" destOrd="0" presId="urn:microsoft.com/office/officeart/2018/5/layout/CenteredIconLabelDescriptionList"/>
    <dgm:cxn modelId="{53D55DEF-A373-4A1C-9A4C-A8FA1DBB9947}" type="presParOf" srcId="{65BC5602-A9F2-45CF-9BC4-26AAB0EA629C}" destId="{28D9125E-E141-48B8-A4E5-A6D99F724252}" srcOrd="3" destOrd="0" presId="urn:microsoft.com/office/officeart/2018/5/layout/CenteredIconLabelDescriptionList"/>
    <dgm:cxn modelId="{5F2B5B1E-BE79-4532-97D2-13EE72726E22}" type="presParOf" srcId="{65BC5602-A9F2-45CF-9BC4-26AAB0EA629C}" destId="{F0359C59-5B9C-4514-919E-B9F5A9F43CF5}"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313DD9-30C7-4BCA-A49B-F6E9D43B6DDC}" type="doc">
      <dgm:prSet loTypeId="urn:microsoft.com/office/officeart/2018/5/layout/CenteredIconLabelDescriptionList" loCatId="icon" qsTypeId="urn:microsoft.com/office/officeart/2005/8/quickstyle/simple1" qsCatId="simple" csTypeId="urn:microsoft.com/office/officeart/2005/8/colors/accent3_2" csCatId="accent3" phldr="1"/>
      <dgm:spPr/>
      <dgm:t>
        <a:bodyPr/>
        <a:lstStyle/>
        <a:p>
          <a:endParaRPr lang="en-US"/>
        </a:p>
      </dgm:t>
    </dgm:pt>
    <dgm:pt modelId="{0673BA04-C104-4B9D-AEE6-AC624C1C6945}">
      <dgm:prSet phldrT="[Text]"/>
      <dgm:spPr/>
      <dgm:t>
        <a:bodyPr/>
        <a:lstStyle/>
        <a:p>
          <a:pPr>
            <a:lnSpc>
              <a:spcPct val="100000"/>
            </a:lnSpc>
            <a:defRPr b="1"/>
          </a:pPr>
          <a:r>
            <a:rPr lang="en-US"/>
            <a:t>Quick data exploration</a:t>
          </a:r>
        </a:p>
      </dgm:t>
    </dgm:pt>
    <dgm:pt modelId="{927C9E35-EDDE-4C73-A591-841176F8BEE3}" type="parTrans" cxnId="{E2E60513-E986-4E81-B0CA-960D7AC59E60}">
      <dgm:prSet/>
      <dgm:spPr/>
      <dgm:t>
        <a:bodyPr/>
        <a:lstStyle/>
        <a:p>
          <a:endParaRPr lang="en-US"/>
        </a:p>
      </dgm:t>
    </dgm:pt>
    <dgm:pt modelId="{4BB2C697-66B5-478B-BCF7-CC9A4962398E}" type="sibTrans" cxnId="{E2E60513-E986-4E81-B0CA-960D7AC59E60}">
      <dgm:prSet/>
      <dgm:spPr/>
      <dgm:t>
        <a:bodyPr/>
        <a:lstStyle/>
        <a:p>
          <a:endParaRPr lang="en-US"/>
        </a:p>
      </dgm:t>
    </dgm:pt>
    <dgm:pt modelId="{E56468F0-A88A-49F1-9246-57CC9C27A80E}">
      <dgm:prSet phldrT="[Text]"/>
      <dgm:spPr/>
      <dgm:t>
        <a:bodyPr/>
        <a:lstStyle/>
        <a:p>
          <a:pPr>
            <a:lnSpc>
              <a:spcPct val="100000"/>
            </a:lnSpc>
          </a:pPr>
          <a:r>
            <a:rPr lang="en-US"/>
            <a:t>Easily explore schema and data in files on Azure storage</a:t>
          </a:r>
        </a:p>
      </dgm:t>
    </dgm:pt>
    <dgm:pt modelId="{1611DFBB-6001-46DB-8168-306C714E2588}" type="parTrans" cxnId="{43323804-3E07-4204-9289-9EF842BC1832}">
      <dgm:prSet/>
      <dgm:spPr/>
      <dgm:t>
        <a:bodyPr/>
        <a:lstStyle/>
        <a:p>
          <a:endParaRPr lang="en-US"/>
        </a:p>
      </dgm:t>
    </dgm:pt>
    <dgm:pt modelId="{090A16DC-9D7F-4EE2-AF56-5DE43C510B69}" type="sibTrans" cxnId="{43323804-3E07-4204-9289-9EF842BC1832}">
      <dgm:prSet/>
      <dgm:spPr/>
      <dgm:t>
        <a:bodyPr/>
        <a:lstStyle/>
        <a:p>
          <a:endParaRPr lang="en-US"/>
        </a:p>
      </dgm:t>
    </dgm:pt>
    <dgm:pt modelId="{441169D3-2DE7-4F96-A8B1-02DF2B0B8004}">
      <dgm:prSet phldrT="[Text]"/>
      <dgm:spPr/>
      <dgm:t>
        <a:bodyPr/>
        <a:lstStyle/>
        <a:p>
          <a:pPr>
            <a:lnSpc>
              <a:spcPct val="100000"/>
            </a:lnSpc>
            <a:defRPr b="1"/>
          </a:pPr>
          <a:r>
            <a:rPr lang="en-US"/>
            <a:t>Logical Data Warehouse</a:t>
          </a:r>
        </a:p>
      </dgm:t>
    </dgm:pt>
    <dgm:pt modelId="{BD42512F-6C1B-4B25-8C26-D7DDE946EE5D}" type="parTrans" cxnId="{C087052B-E06E-4C9A-926F-48128DCB29E3}">
      <dgm:prSet/>
      <dgm:spPr/>
      <dgm:t>
        <a:bodyPr/>
        <a:lstStyle/>
        <a:p>
          <a:endParaRPr lang="en-US"/>
        </a:p>
      </dgm:t>
    </dgm:pt>
    <dgm:pt modelId="{535EE2A7-311B-4153-AAC7-E8ACC5C5C12F}" type="sibTrans" cxnId="{C087052B-E06E-4C9A-926F-48128DCB29E3}">
      <dgm:prSet/>
      <dgm:spPr/>
      <dgm:t>
        <a:bodyPr/>
        <a:lstStyle/>
        <a:p>
          <a:endParaRPr lang="en-US"/>
        </a:p>
      </dgm:t>
    </dgm:pt>
    <dgm:pt modelId="{222A22C0-F7D9-4218-8DE3-99DF56C1C28E}">
      <dgm:prSet phldrT="[Text]"/>
      <dgm:spPr/>
      <dgm:t>
        <a:bodyPr/>
        <a:lstStyle/>
        <a:p>
          <a:pPr>
            <a:lnSpc>
              <a:spcPct val="100000"/>
            </a:lnSpc>
          </a:pPr>
          <a:r>
            <a:rPr lang="en-US"/>
            <a:t>Model raw files as virtual tables and views</a:t>
          </a:r>
        </a:p>
      </dgm:t>
    </dgm:pt>
    <dgm:pt modelId="{DDE3F2D2-335A-4AFB-8AC3-0D25794CDC39}" type="parTrans" cxnId="{DC066F27-1886-4B52-B8F9-B3202063B40E}">
      <dgm:prSet/>
      <dgm:spPr/>
      <dgm:t>
        <a:bodyPr/>
        <a:lstStyle/>
        <a:p>
          <a:endParaRPr lang="en-US"/>
        </a:p>
      </dgm:t>
    </dgm:pt>
    <dgm:pt modelId="{D5132C65-28DF-42EA-A2BD-1CB1D90291AC}" type="sibTrans" cxnId="{DC066F27-1886-4B52-B8F9-B3202063B40E}">
      <dgm:prSet/>
      <dgm:spPr/>
      <dgm:t>
        <a:bodyPr/>
        <a:lstStyle/>
        <a:p>
          <a:endParaRPr lang="en-US"/>
        </a:p>
      </dgm:t>
    </dgm:pt>
    <dgm:pt modelId="{86C4114F-343B-4CA8-99E3-6A7259F9591C}">
      <dgm:prSet phldrT="[Text]"/>
      <dgm:spPr/>
      <dgm:t>
        <a:bodyPr/>
        <a:lstStyle/>
        <a:p>
          <a:pPr>
            <a:lnSpc>
              <a:spcPct val="100000"/>
            </a:lnSpc>
            <a:defRPr b="1"/>
          </a:pPr>
          <a:r>
            <a:rPr lang="en-US"/>
            <a:t>Easy data transformation</a:t>
          </a:r>
        </a:p>
      </dgm:t>
    </dgm:pt>
    <dgm:pt modelId="{65811011-476F-49F4-B362-72384D2E2241}" type="parTrans" cxnId="{0FB321FA-321D-4777-9988-3A642CBD12ED}">
      <dgm:prSet/>
      <dgm:spPr/>
      <dgm:t>
        <a:bodyPr/>
        <a:lstStyle/>
        <a:p>
          <a:endParaRPr lang="en-US"/>
        </a:p>
      </dgm:t>
    </dgm:pt>
    <dgm:pt modelId="{C6694765-6479-472B-8135-B93C09AF2AB1}" type="sibTrans" cxnId="{0FB321FA-321D-4777-9988-3A642CBD12ED}">
      <dgm:prSet/>
      <dgm:spPr/>
      <dgm:t>
        <a:bodyPr/>
        <a:lstStyle/>
        <a:p>
          <a:endParaRPr lang="en-US"/>
        </a:p>
      </dgm:t>
    </dgm:pt>
    <dgm:pt modelId="{B1333644-EE10-4FA2-B251-0CAE6E47C8DC}">
      <dgm:prSet phldrT="[Text]"/>
      <dgm:spPr/>
      <dgm:t>
        <a:bodyPr/>
        <a:lstStyle/>
        <a:p>
          <a:pPr>
            <a:lnSpc>
              <a:spcPct val="100000"/>
            </a:lnSpc>
          </a:pPr>
          <a:r>
            <a:rPr lang="en-US"/>
            <a:t>Transform CSV to parquet format</a:t>
          </a:r>
        </a:p>
      </dgm:t>
    </dgm:pt>
    <dgm:pt modelId="{ED1281FA-2F51-494B-9CA0-4A76C521E7CB}" type="parTrans" cxnId="{E389CC28-7176-4F5B-9ECD-F9A16ED8DC57}">
      <dgm:prSet/>
      <dgm:spPr/>
      <dgm:t>
        <a:bodyPr/>
        <a:lstStyle/>
        <a:p>
          <a:endParaRPr lang="en-US"/>
        </a:p>
      </dgm:t>
    </dgm:pt>
    <dgm:pt modelId="{6C68AB23-5243-40F0-AE95-9C167AB6621A}" type="sibTrans" cxnId="{E389CC28-7176-4F5B-9ECD-F9A16ED8DC57}">
      <dgm:prSet/>
      <dgm:spPr/>
      <dgm:t>
        <a:bodyPr/>
        <a:lstStyle/>
        <a:p>
          <a:endParaRPr lang="en-US"/>
        </a:p>
      </dgm:t>
    </dgm:pt>
    <dgm:pt modelId="{AFBA98E4-E5BF-4059-80C0-88EBDE285998}">
      <dgm:prSet phldrT="[Text]"/>
      <dgm:spPr/>
      <dgm:t>
        <a:bodyPr/>
        <a:lstStyle/>
        <a:p>
          <a:pPr>
            <a:lnSpc>
              <a:spcPct val="100000"/>
            </a:lnSpc>
          </a:pPr>
          <a:r>
            <a:rPr lang="en-US"/>
            <a:t>Move data between containers and accounts</a:t>
          </a:r>
        </a:p>
      </dgm:t>
    </dgm:pt>
    <dgm:pt modelId="{9B3C62C8-E32F-4688-B582-4E79A70A7B06}" type="parTrans" cxnId="{A633019F-4C88-4758-9421-3C04EDEBFE19}">
      <dgm:prSet/>
      <dgm:spPr/>
      <dgm:t>
        <a:bodyPr/>
        <a:lstStyle/>
        <a:p>
          <a:endParaRPr lang="en-US"/>
        </a:p>
      </dgm:t>
    </dgm:pt>
    <dgm:pt modelId="{494AB928-FCFF-4CC0-87C7-BB34654FD53E}" type="sibTrans" cxnId="{A633019F-4C88-4758-9421-3C04EDEBFE19}">
      <dgm:prSet/>
      <dgm:spPr/>
      <dgm:t>
        <a:bodyPr/>
        <a:lstStyle/>
        <a:p>
          <a:endParaRPr lang="en-US"/>
        </a:p>
      </dgm:t>
    </dgm:pt>
    <dgm:pt modelId="{A53A8844-7569-4122-98C4-7CA16C8A57B7}">
      <dgm:prSet phldrT="[Text]"/>
      <dgm:spPr/>
      <dgm:t>
        <a:bodyPr/>
        <a:lstStyle/>
        <a:p>
          <a:pPr>
            <a:lnSpc>
              <a:spcPct val="100000"/>
            </a:lnSpc>
          </a:pPr>
          <a:endParaRPr lang="en-US"/>
        </a:p>
      </dgm:t>
    </dgm:pt>
    <dgm:pt modelId="{EC140F6C-08A0-4F3E-800D-E028B8A0770B}" type="parTrans" cxnId="{9A1462CE-4003-4118-A994-5034923C9A5B}">
      <dgm:prSet/>
      <dgm:spPr/>
      <dgm:t>
        <a:bodyPr/>
        <a:lstStyle/>
        <a:p>
          <a:endParaRPr lang="en-US"/>
        </a:p>
      </dgm:t>
    </dgm:pt>
    <dgm:pt modelId="{1D106CC4-57B2-46AF-9B55-711FD5F0F13A}" type="sibTrans" cxnId="{9A1462CE-4003-4118-A994-5034923C9A5B}">
      <dgm:prSet/>
      <dgm:spPr/>
      <dgm:t>
        <a:bodyPr/>
        <a:lstStyle/>
        <a:p>
          <a:endParaRPr lang="en-US"/>
        </a:p>
      </dgm:t>
    </dgm:pt>
    <dgm:pt modelId="{CD46439D-E630-4D98-860F-F7FDD690BC35}">
      <dgm:prSet phldrT="[Text]"/>
      <dgm:spPr/>
      <dgm:t>
        <a:bodyPr/>
        <a:lstStyle/>
        <a:p>
          <a:pPr>
            <a:lnSpc>
              <a:spcPct val="100000"/>
            </a:lnSpc>
          </a:pPr>
          <a:r>
            <a:rPr lang="en-US" dirty="0"/>
            <a:t>Use any tool that works with SQL to analyze files</a:t>
          </a:r>
        </a:p>
      </dgm:t>
    </dgm:pt>
    <dgm:pt modelId="{F0FAE6EA-217A-489E-9886-33569F1B2D40}" type="parTrans" cxnId="{987BA35C-636E-498D-A049-10F124193C20}">
      <dgm:prSet/>
      <dgm:spPr/>
      <dgm:t>
        <a:bodyPr/>
        <a:lstStyle/>
        <a:p>
          <a:endParaRPr lang="en-US"/>
        </a:p>
      </dgm:t>
    </dgm:pt>
    <dgm:pt modelId="{6B3BCF9C-169A-4606-B038-49BD2CB66637}" type="sibTrans" cxnId="{987BA35C-636E-498D-A049-10F124193C20}">
      <dgm:prSet/>
      <dgm:spPr/>
      <dgm:t>
        <a:bodyPr/>
        <a:lstStyle/>
        <a:p>
          <a:endParaRPr lang="en-US"/>
        </a:p>
      </dgm:t>
    </dgm:pt>
    <dgm:pt modelId="{3E6AFACA-6358-4E3A-82A3-731215BFE7A9}">
      <dgm:prSet phldrT="[Text]"/>
      <dgm:spPr/>
      <dgm:t>
        <a:bodyPr/>
        <a:lstStyle/>
        <a:p>
          <a:pPr>
            <a:lnSpc>
              <a:spcPct val="100000"/>
            </a:lnSpc>
          </a:pPr>
          <a:r>
            <a:rPr lang="en-US"/>
            <a:t>Use enterprise-grade security model</a:t>
          </a:r>
        </a:p>
      </dgm:t>
    </dgm:pt>
    <dgm:pt modelId="{B5D30A30-FB5E-4327-AD6C-E1AF989D4861}" type="parTrans" cxnId="{E5716FAE-D3DF-4456-93DC-5FE895FE4D42}">
      <dgm:prSet/>
      <dgm:spPr/>
      <dgm:t>
        <a:bodyPr/>
        <a:lstStyle/>
        <a:p>
          <a:endParaRPr lang="en-US"/>
        </a:p>
      </dgm:t>
    </dgm:pt>
    <dgm:pt modelId="{39BAA85F-3207-4A05-A55E-A1AE38FB1B67}" type="sibTrans" cxnId="{E5716FAE-D3DF-4456-93DC-5FE895FE4D42}">
      <dgm:prSet/>
      <dgm:spPr/>
      <dgm:t>
        <a:bodyPr/>
        <a:lstStyle/>
        <a:p>
          <a:endParaRPr lang="en-US"/>
        </a:p>
      </dgm:t>
    </dgm:pt>
    <dgm:pt modelId="{622CBA25-8A58-49BE-90B9-91E787B8C96B}">
      <dgm:prSet phldrT="[Text]"/>
      <dgm:spPr/>
      <dgm:t>
        <a:bodyPr/>
        <a:lstStyle/>
        <a:p>
          <a:pPr>
            <a:lnSpc>
              <a:spcPct val="100000"/>
            </a:lnSpc>
          </a:pPr>
          <a:r>
            <a:rPr lang="en-US"/>
            <a:t>Save the results of queries on external storage</a:t>
          </a:r>
        </a:p>
      </dgm:t>
    </dgm:pt>
    <dgm:pt modelId="{27F4B3B1-B6E4-4F2E-A8C3-8876C6C420E2}" type="parTrans" cxnId="{C5250BAA-8D71-4C07-B118-35A5B9B92A2E}">
      <dgm:prSet/>
      <dgm:spPr/>
      <dgm:t>
        <a:bodyPr/>
        <a:lstStyle/>
        <a:p>
          <a:endParaRPr lang="en-US"/>
        </a:p>
      </dgm:t>
    </dgm:pt>
    <dgm:pt modelId="{55FA8053-2381-4CEE-9EAD-F75FCBABB9A3}" type="sibTrans" cxnId="{C5250BAA-8D71-4C07-B118-35A5B9B92A2E}">
      <dgm:prSet/>
      <dgm:spPr/>
      <dgm:t>
        <a:bodyPr/>
        <a:lstStyle/>
        <a:p>
          <a:endParaRPr lang="en-US"/>
        </a:p>
      </dgm:t>
    </dgm:pt>
    <dgm:pt modelId="{850F70D1-0343-4F2E-9C89-660CB933EF50}">
      <dgm:prSet phldrT="[Text]"/>
      <dgm:spPr/>
      <dgm:t>
        <a:bodyPr/>
        <a:lstStyle/>
        <a:p>
          <a:pPr>
            <a:lnSpc>
              <a:spcPct val="100000"/>
            </a:lnSpc>
          </a:pPr>
          <a:r>
            <a:rPr lang="en-US"/>
            <a:t>Supports various file formats (Parquet, CSV, JSON)</a:t>
          </a:r>
        </a:p>
      </dgm:t>
    </dgm:pt>
    <dgm:pt modelId="{A1EE099C-AEC8-4C6E-A7A9-4BF379F6B5CC}" type="parTrans" cxnId="{26FB079F-73FB-4E04-9C78-B718FE40BAEA}">
      <dgm:prSet/>
      <dgm:spPr/>
      <dgm:t>
        <a:bodyPr/>
        <a:lstStyle/>
        <a:p>
          <a:endParaRPr lang="en-US"/>
        </a:p>
      </dgm:t>
    </dgm:pt>
    <dgm:pt modelId="{940B2805-44E9-4E73-A079-78341D98A771}" type="sibTrans" cxnId="{26FB079F-73FB-4E04-9C78-B718FE40BAEA}">
      <dgm:prSet/>
      <dgm:spPr/>
      <dgm:t>
        <a:bodyPr/>
        <a:lstStyle/>
        <a:p>
          <a:endParaRPr lang="en-US"/>
        </a:p>
      </dgm:t>
    </dgm:pt>
    <dgm:pt modelId="{2A65E136-4A27-4FBD-9223-F2887C56BE73}">
      <dgm:prSet/>
      <dgm:spPr/>
      <dgm:t>
        <a:bodyPr/>
        <a:lstStyle/>
        <a:p>
          <a:pPr>
            <a:lnSpc>
              <a:spcPct val="100000"/>
            </a:lnSpc>
          </a:pPr>
          <a:r>
            <a:rPr lang="en-US"/>
            <a:t>Direct connector to Azure storage for large BI ecosystem</a:t>
          </a:r>
        </a:p>
      </dgm:t>
    </dgm:pt>
    <dgm:pt modelId="{9A21F159-64AA-4589-840F-06AFA212D57D}" type="parTrans" cxnId="{0AABC39F-6FC4-4128-8C9F-A9F6CFD5D746}">
      <dgm:prSet/>
      <dgm:spPr/>
      <dgm:t>
        <a:bodyPr/>
        <a:lstStyle/>
        <a:p>
          <a:endParaRPr lang="en-US"/>
        </a:p>
      </dgm:t>
    </dgm:pt>
    <dgm:pt modelId="{29A017E1-CF91-4845-AC69-643DFE077D54}" type="sibTrans" cxnId="{0AABC39F-6FC4-4128-8C9F-A9F6CFD5D746}">
      <dgm:prSet/>
      <dgm:spPr/>
      <dgm:t>
        <a:bodyPr/>
        <a:lstStyle/>
        <a:p>
          <a:endParaRPr lang="en-US"/>
        </a:p>
      </dgm:t>
    </dgm:pt>
    <dgm:pt modelId="{CC9AE82B-6EC3-43C1-86C7-2660DE32B49F}" type="pres">
      <dgm:prSet presAssocID="{05313DD9-30C7-4BCA-A49B-F6E9D43B6DDC}" presName="root" presStyleCnt="0">
        <dgm:presLayoutVars>
          <dgm:dir/>
          <dgm:resizeHandles val="exact"/>
        </dgm:presLayoutVars>
      </dgm:prSet>
      <dgm:spPr/>
    </dgm:pt>
    <dgm:pt modelId="{21BF7E75-D96C-499A-AD8E-7676E992F08F}" type="pres">
      <dgm:prSet presAssocID="{0673BA04-C104-4B9D-AEE6-AC624C1C6945}" presName="compNode" presStyleCnt="0"/>
      <dgm:spPr/>
    </dgm:pt>
    <dgm:pt modelId="{28511D49-51C5-4F78-9141-B1BE0B8B32F1}" type="pres">
      <dgm:prSet presAssocID="{0673BA04-C104-4B9D-AEE6-AC624C1C694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yncing Cloud"/>
        </a:ext>
      </dgm:extLst>
    </dgm:pt>
    <dgm:pt modelId="{6F108E0F-AE39-4A8E-A7CA-7C8E18B6796B}" type="pres">
      <dgm:prSet presAssocID="{0673BA04-C104-4B9D-AEE6-AC624C1C6945}" presName="iconSpace" presStyleCnt="0"/>
      <dgm:spPr/>
    </dgm:pt>
    <dgm:pt modelId="{1358D681-5271-4DC4-B251-EB16A927EEE3}" type="pres">
      <dgm:prSet presAssocID="{0673BA04-C104-4B9D-AEE6-AC624C1C6945}" presName="parTx" presStyleLbl="revTx" presStyleIdx="0" presStyleCnt="6">
        <dgm:presLayoutVars>
          <dgm:chMax val="0"/>
          <dgm:chPref val="0"/>
        </dgm:presLayoutVars>
      </dgm:prSet>
      <dgm:spPr/>
    </dgm:pt>
    <dgm:pt modelId="{D7C0555B-D486-4947-8F2A-C0088BAEDF9C}" type="pres">
      <dgm:prSet presAssocID="{0673BA04-C104-4B9D-AEE6-AC624C1C6945}" presName="txSpace" presStyleCnt="0"/>
      <dgm:spPr/>
    </dgm:pt>
    <dgm:pt modelId="{312CAD47-39B5-44EE-9369-48B00594E331}" type="pres">
      <dgm:prSet presAssocID="{0673BA04-C104-4B9D-AEE6-AC624C1C6945}" presName="desTx" presStyleLbl="revTx" presStyleIdx="1" presStyleCnt="6">
        <dgm:presLayoutVars/>
      </dgm:prSet>
      <dgm:spPr/>
    </dgm:pt>
    <dgm:pt modelId="{7776CD0C-2EDB-492E-AD29-1493110D5178}" type="pres">
      <dgm:prSet presAssocID="{4BB2C697-66B5-478B-BCF7-CC9A4962398E}" presName="sibTrans" presStyleCnt="0"/>
      <dgm:spPr/>
    </dgm:pt>
    <dgm:pt modelId="{8AAFF7EF-7E9E-48A9-BBE8-66B64805F3E5}" type="pres">
      <dgm:prSet presAssocID="{441169D3-2DE7-4F96-A8B1-02DF2B0B8004}" presName="compNode" presStyleCnt="0"/>
      <dgm:spPr/>
    </dgm:pt>
    <dgm:pt modelId="{4DEF29A6-F474-4416-9D35-17BFAAE7769A}" type="pres">
      <dgm:prSet presAssocID="{441169D3-2DE7-4F96-A8B1-02DF2B0B800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tabase"/>
        </a:ext>
      </dgm:extLst>
    </dgm:pt>
    <dgm:pt modelId="{462F6A0C-6DE0-42C8-8112-8946AE176A89}" type="pres">
      <dgm:prSet presAssocID="{441169D3-2DE7-4F96-A8B1-02DF2B0B8004}" presName="iconSpace" presStyleCnt="0"/>
      <dgm:spPr/>
    </dgm:pt>
    <dgm:pt modelId="{270D7E8D-C347-49DC-8BB1-27062F45C0C4}" type="pres">
      <dgm:prSet presAssocID="{441169D3-2DE7-4F96-A8B1-02DF2B0B8004}" presName="parTx" presStyleLbl="revTx" presStyleIdx="2" presStyleCnt="6">
        <dgm:presLayoutVars>
          <dgm:chMax val="0"/>
          <dgm:chPref val="0"/>
        </dgm:presLayoutVars>
      </dgm:prSet>
      <dgm:spPr/>
    </dgm:pt>
    <dgm:pt modelId="{C6B04779-693F-456D-8B7B-F4B81DD49681}" type="pres">
      <dgm:prSet presAssocID="{441169D3-2DE7-4F96-A8B1-02DF2B0B8004}" presName="txSpace" presStyleCnt="0"/>
      <dgm:spPr/>
    </dgm:pt>
    <dgm:pt modelId="{C70CA2D8-9845-4C3F-B9F5-FEC7B22EF87E}" type="pres">
      <dgm:prSet presAssocID="{441169D3-2DE7-4F96-A8B1-02DF2B0B8004}" presName="desTx" presStyleLbl="revTx" presStyleIdx="3" presStyleCnt="6">
        <dgm:presLayoutVars/>
      </dgm:prSet>
      <dgm:spPr/>
    </dgm:pt>
    <dgm:pt modelId="{7B9FF6CE-B116-45E1-8716-2F33CCD67EB2}" type="pres">
      <dgm:prSet presAssocID="{535EE2A7-311B-4153-AAC7-E8ACC5C5C12F}" presName="sibTrans" presStyleCnt="0"/>
      <dgm:spPr/>
    </dgm:pt>
    <dgm:pt modelId="{B002C58A-1F7B-4D1E-8A8A-4C6DD9B9BBCB}" type="pres">
      <dgm:prSet presAssocID="{86C4114F-343B-4CA8-99E3-6A7259F9591C}" presName="compNode" presStyleCnt="0"/>
      <dgm:spPr/>
    </dgm:pt>
    <dgm:pt modelId="{C67FA920-6400-4EDE-89BE-796A7615BEBD}" type="pres">
      <dgm:prSet presAssocID="{86C4114F-343B-4CA8-99E3-6A7259F9591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F45623FD-D9AD-4443-8574-A733444D54FF}" type="pres">
      <dgm:prSet presAssocID="{86C4114F-343B-4CA8-99E3-6A7259F9591C}" presName="iconSpace" presStyleCnt="0"/>
      <dgm:spPr/>
    </dgm:pt>
    <dgm:pt modelId="{DFE2968A-4A54-442C-90F7-BCF0BF5FC1BE}" type="pres">
      <dgm:prSet presAssocID="{86C4114F-343B-4CA8-99E3-6A7259F9591C}" presName="parTx" presStyleLbl="revTx" presStyleIdx="4" presStyleCnt="6">
        <dgm:presLayoutVars>
          <dgm:chMax val="0"/>
          <dgm:chPref val="0"/>
        </dgm:presLayoutVars>
      </dgm:prSet>
      <dgm:spPr/>
    </dgm:pt>
    <dgm:pt modelId="{00903275-2947-4945-BE5C-BA465388D3AF}" type="pres">
      <dgm:prSet presAssocID="{86C4114F-343B-4CA8-99E3-6A7259F9591C}" presName="txSpace" presStyleCnt="0"/>
      <dgm:spPr/>
    </dgm:pt>
    <dgm:pt modelId="{32611FD7-0C60-4840-AB94-70A6DDE2F3E9}" type="pres">
      <dgm:prSet presAssocID="{86C4114F-343B-4CA8-99E3-6A7259F9591C}" presName="desTx" presStyleLbl="revTx" presStyleIdx="5" presStyleCnt="6">
        <dgm:presLayoutVars/>
      </dgm:prSet>
      <dgm:spPr/>
    </dgm:pt>
  </dgm:ptLst>
  <dgm:cxnLst>
    <dgm:cxn modelId="{43323804-3E07-4204-9289-9EF842BC1832}" srcId="{0673BA04-C104-4B9D-AEE6-AC624C1C6945}" destId="{E56468F0-A88A-49F1-9246-57CC9C27A80E}" srcOrd="0" destOrd="0" parTransId="{1611DFBB-6001-46DB-8168-306C714E2588}" sibTransId="{090A16DC-9D7F-4EE2-AF56-5DE43C510B69}"/>
    <dgm:cxn modelId="{A8B95F0E-87A6-4167-94E8-BBB6F38DE1E9}" type="presOf" srcId="{AFBA98E4-E5BF-4059-80C0-88EBDE285998}" destId="{32611FD7-0C60-4840-AB94-70A6DDE2F3E9}" srcOrd="0" destOrd="1" presId="urn:microsoft.com/office/officeart/2018/5/layout/CenteredIconLabelDescriptionList"/>
    <dgm:cxn modelId="{DE4CF211-D070-4D4B-9464-215662AC2602}" type="presOf" srcId="{850F70D1-0343-4F2E-9C89-660CB933EF50}" destId="{312CAD47-39B5-44EE-9369-48B00594E331}" srcOrd="0" destOrd="1" presId="urn:microsoft.com/office/officeart/2018/5/layout/CenteredIconLabelDescriptionList"/>
    <dgm:cxn modelId="{E2E60513-E986-4E81-B0CA-960D7AC59E60}" srcId="{05313DD9-30C7-4BCA-A49B-F6E9D43B6DDC}" destId="{0673BA04-C104-4B9D-AEE6-AC624C1C6945}" srcOrd="0" destOrd="0" parTransId="{927C9E35-EDDE-4C73-A591-841176F8BEE3}" sibTransId="{4BB2C697-66B5-478B-BCF7-CC9A4962398E}"/>
    <dgm:cxn modelId="{DC066F27-1886-4B52-B8F9-B3202063B40E}" srcId="{441169D3-2DE7-4F96-A8B1-02DF2B0B8004}" destId="{222A22C0-F7D9-4218-8DE3-99DF56C1C28E}" srcOrd="0" destOrd="0" parTransId="{DDE3F2D2-335A-4AFB-8AC3-0D25794CDC39}" sibTransId="{D5132C65-28DF-42EA-A2BD-1CB1D90291AC}"/>
    <dgm:cxn modelId="{E389CC28-7176-4F5B-9ECD-F9A16ED8DC57}" srcId="{86C4114F-343B-4CA8-99E3-6A7259F9591C}" destId="{B1333644-EE10-4FA2-B251-0CAE6E47C8DC}" srcOrd="0" destOrd="0" parTransId="{ED1281FA-2F51-494B-9CA0-4A76C521E7CB}" sibTransId="{6C68AB23-5243-40F0-AE95-9C167AB6621A}"/>
    <dgm:cxn modelId="{C087052B-E06E-4C9A-926F-48128DCB29E3}" srcId="{05313DD9-30C7-4BCA-A49B-F6E9D43B6DDC}" destId="{441169D3-2DE7-4F96-A8B1-02DF2B0B8004}" srcOrd="1" destOrd="0" parTransId="{BD42512F-6C1B-4B25-8C26-D7DDE946EE5D}" sibTransId="{535EE2A7-311B-4153-AAC7-E8ACC5C5C12F}"/>
    <dgm:cxn modelId="{587D7132-C2E5-4A28-8DC6-4F5F0797C03D}" type="presOf" srcId="{E56468F0-A88A-49F1-9246-57CC9C27A80E}" destId="{312CAD47-39B5-44EE-9369-48B00594E331}" srcOrd="0" destOrd="0" presId="urn:microsoft.com/office/officeart/2018/5/layout/CenteredIconLabelDescriptionList"/>
    <dgm:cxn modelId="{41C9E039-40F5-4BB0-9DA4-4823A0378FD6}" type="presOf" srcId="{CD46439D-E630-4D98-860F-F7FDD690BC35}" destId="{C70CA2D8-9845-4C3F-B9F5-FEC7B22EF87E}" srcOrd="0" destOrd="1" presId="urn:microsoft.com/office/officeart/2018/5/layout/CenteredIconLabelDescriptionList"/>
    <dgm:cxn modelId="{7146F03A-D830-4C64-92A3-9783093ED5EB}" type="presOf" srcId="{3E6AFACA-6358-4E3A-82A3-731215BFE7A9}" destId="{C70CA2D8-9845-4C3F-B9F5-FEC7B22EF87E}" srcOrd="0" destOrd="2" presId="urn:microsoft.com/office/officeart/2018/5/layout/CenteredIconLabelDescriptionList"/>
    <dgm:cxn modelId="{E68E573C-6834-429C-865A-FFE20E39A2A2}" type="presOf" srcId="{86C4114F-343B-4CA8-99E3-6A7259F9591C}" destId="{DFE2968A-4A54-442C-90F7-BCF0BF5FC1BE}" srcOrd="0" destOrd="0" presId="urn:microsoft.com/office/officeart/2018/5/layout/CenteredIconLabelDescriptionList"/>
    <dgm:cxn modelId="{987BA35C-636E-498D-A049-10F124193C20}" srcId="{441169D3-2DE7-4F96-A8B1-02DF2B0B8004}" destId="{CD46439D-E630-4D98-860F-F7FDD690BC35}" srcOrd="1" destOrd="0" parTransId="{F0FAE6EA-217A-489E-9886-33569F1B2D40}" sibTransId="{6B3BCF9C-169A-4606-B038-49BD2CB66637}"/>
    <dgm:cxn modelId="{837F5C48-9D85-4CE2-8B5F-244BB7EF2CD0}" type="presOf" srcId="{222A22C0-F7D9-4218-8DE3-99DF56C1C28E}" destId="{C70CA2D8-9845-4C3F-B9F5-FEC7B22EF87E}" srcOrd="0" destOrd="0" presId="urn:microsoft.com/office/officeart/2018/5/layout/CenteredIconLabelDescriptionList"/>
    <dgm:cxn modelId="{4A235B77-1D60-4C49-B8E3-8E405EE9D932}" type="presOf" srcId="{B1333644-EE10-4FA2-B251-0CAE6E47C8DC}" destId="{32611FD7-0C60-4840-AB94-70A6DDE2F3E9}" srcOrd="0" destOrd="0" presId="urn:microsoft.com/office/officeart/2018/5/layout/CenteredIconLabelDescriptionList"/>
    <dgm:cxn modelId="{9EB97877-A745-4F84-9CD0-044F4B5C88FF}" type="presOf" srcId="{441169D3-2DE7-4F96-A8B1-02DF2B0B8004}" destId="{270D7E8D-C347-49DC-8BB1-27062F45C0C4}" srcOrd="0" destOrd="0" presId="urn:microsoft.com/office/officeart/2018/5/layout/CenteredIconLabelDescriptionList"/>
    <dgm:cxn modelId="{A633019F-4C88-4758-9421-3C04EDEBFE19}" srcId="{86C4114F-343B-4CA8-99E3-6A7259F9591C}" destId="{AFBA98E4-E5BF-4059-80C0-88EBDE285998}" srcOrd="1" destOrd="0" parTransId="{9B3C62C8-E32F-4688-B582-4E79A70A7B06}" sibTransId="{494AB928-FCFF-4CC0-87C7-BB34654FD53E}"/>
    <dgm:cxn modelId="{26FB079F-73FB-4E04-9C78-B718FE40BAEA}" srcId="{0673BA04-C104-4B9D-AEE6-AC624C1C6945}" destId="{850F70D1-0343-4F2E-9C89-660CB933EF50}" srcOrd="1" destOrd="0" parTransId="{A1EE099C-AEC8-4C6E-A7A9-4BF379F6B5CC}" sibTransId="{940B2805-44E9-4E73-A079-78341D98A771}"/>
    <dgm:cxn modelId="{0AABC39F-6FC4-4128-8C9F-A9F6CFD5D746}" srcId="{0673BA04-C104-4B9D-AEE6-AC624C1C6945}" destId="{2A65E136-4A27-4FBD-9223-F2887C56BE73}" srcOrd="2" destOrd="0" parTransId="{9A21F159-64AA-4589-840F-06AFA212D57D}" sibTransId="{29A017E1-CF91-4845-AC69-643DFE077D54}"/>
    <dgm:cxn modelId="{C5250BAA-8D71-4C07-B118-35A5B9B92A2E}" srcId="{86C4114F-343B-4CA8-99E3-6A7259F9591C}" destId="{622CBA25-8A58-49BE-90B9-91E787B8C96B}" srcOrd="2" destOrd="0" parTransId="{27F4B3B1-B6E4-4F2E-A8C3-8876C6C420E2}" sibTransId="{55FA8053-2381-4CEE-9EAD-F75FCBABB9A3}"/>
    <dgm:cxn modelId="{E5716FAE-D3DF-4456-93DC-5FE895FE4D42}" srcId="{441169D3-2DE7-4F96-A8B1-02DF2B0B8004}" destId="{3E6AFACA-6358-4E3A-82A3-731215BFE7A9}" srcOrd="2" destOrd="0" parTransId="{B5D30A30-FB5E-4327-AD6C-E1AF989D4861}" sibTransId="{39BAA85F-3207-4A05-A55E-A1AE38FB1B67}"/>
    <dgm:cxn modelId="{2014C5B7-9FA8-4B6C-9F41-F94E612FBC2F}" type="presOf" srcId="{2A65E136-4A27-4FBD-9223-F2887C56BE73}" destId="{312CAD47-39B5-44EE-9369-48B00594E331}" srcOrd="0" destOrd="2" presId="urn:microsoft.com/office/officeart/2018/5/layout/CenteredIconLabelDescriptionList"/>
    <dgm:cxn modelId="{30D6EBB7-7E6B-494B-BE18-B9C0EF21D2C4}" type="presOf" srcId="{622CBA25-8A58-49BE-90B9-91E787B8C96B}" destId="{32611FD7-0C60-4840-AB94-70A6DDE2F3E9}" srcOrd="0" destOrd="2" presId="urn:microsoft.com/office/officeart/2018/5/layout/CenteredIconLabelDescriptionList"/>
    <dgm:cxn modelId="{9AACF7C1-24D0-4037-8DE2-BA4BBA96BBF0}" type="presOf" srcId="{05313DD9-30C7-4BCA-A49B-F6E9D43B6DDC}" destId="{CC9AE82B-6EC3-43C1-86C7-2660DE32B49F}" srcOrd="0" destOrd="0" presId="urn:microsoft.com/office/officeart/2018/5/layout/CenteredIconLabelDescriptionList"/>
    <dgm:cxn modelId="{F17087CD-BC91-40F6-9D62-D4120C72EB99}" type="presOf" srcId="{0673BA04-C104-4B9D-AEE6-AC624C1C6945}" destId="{1358D681-5271-4DC4-B251-EB16A927EEE3}" srcOrd="0" destOrd="0" presId="urn:microsoft.com/office/officeart/2018/5/layout/CenteredIconLabelDescriptionList"/>
    <dgm:cxn modelId="{9A1462CE-4003-4118-A994-5034923C9A5B}" srcId="{86C4114F-343B-4CA8-99E3-6A7259F9591C}" destId="{A53A8844-7569-4122-98C4-7CA16C8A57B7}" srcOrd="3" destOrd="0" parTransId="{EC140F6C-08A0-4F3E-800D-E028B8A0770B}" sibTransId="{1D106CC4-57B2-46AF-9B55-711FD5F0F13A}"/>
    <dgm:cxn modelId="{26F351DB-A0F3-42C5-8E8A-B4C30F04D4BE}" type="presOf" srcId="{A53A8844-7569-4122-98C4-7CA16C8A57B7}" destId="{32611FD7-0C60-4840-AB94-70A6DDE2F3E9}" srcOrd="0" destOrd="3" presId="urn:microsoft.com/office/officeart/2018/5/layout/CenteredIconLabelDescriptionList"/>
    <dgm:cxn modelId="{0FB321FA-321D-4777-9988-3A642CBD12ED}" srcId="{05313DD9-30C7-4BCA-A49B-F6E9D43B6DDC}" destId="{86C4114F-343B-4CA8-99E3-6A7259F9591C}" srcOrd="2" destOrd="0" parTransId="{65811011-476F-49F4-B362-72384D2E2241}" sibTransId="{C6694765-6479-472B-8135-B93C09AF2AB1}"/>
    <dgm:cxn modelId="{A40981EC-3F10-4832-821E-D79658B85C32}" type="presParOf" srcId="{CC9AE82B-6EC3-43C1-86C7-2660DE32B49F}" destId="{21BF7E75-D96C-499A-AD8E-7676E992F08F}" srcOrd="0" destOrd="0" presId="urn:microsoft.com/office/officeart/2018/5/layout/CenteredIconLabelDescriptionList"/>
    <dgm:cxn modelId="{1FD698F9-F534-4C72-BA88-54D06A5FC0A6}" type="presParOf" srcId="{21BF7E75-D96C-499A-AD8E-7676E992F08F}" destId="{28511D49-51C5-4F78-9141-B1BE0B8B32F1}" srcOrd="0" destOrd="0" presId="urn:microsoft.com/office/officeart/2018/5/layout/CenteredIconLabelDescriptionList"/>
    <dgm:cxn modelId="{CDFF6D8A-DF20-45CB-8D7C-06280408DE46}" type="presParOf" srcId="{21BF7E75-D96C-499A-AD8E-7676E992F08F}" destId="{6F108E0F-AE39-4A8E-A7CA-7C8E18B6796B}" srcOrd="1" destOrd="0" presId="urn:microsoft.com/office/officeart/2018/5/layout/CenteredIconLabelDescriptionList"/>
    <dgm:cxn modelId="{E517346E-87B2-49A7-9BBA-C1BE3A972721}" type="presParOf" srcId="{21BF7E75-D96C-499A-AD8E-7676E992F08F}" destId="{1358D681-5271-4DC4-B251-EB16A927EEE3}" srcOrd="2" destOrd="0" presId="urn:microsoft.com/office/officeart/2018/5/layout/CenteredIconLabelDescriptionList"/>
    <dgm:cxn modelId="{63530038-1DDA-4309-A1EF-604DE3ECA418}" type="presParOf" srcId="{21BF7E75-D96C-499A-AD8E-7676E992F08F}" destId="{D7C0555B-D486-4947-8F2A-C0088BAEDF9C}" srcOrd="3" destOrd="0" presId="urn:microsoft.com/office/officeart/2018/5/layout/CenteredIconLabelDescriptionList"/>
    <dgm:cxn modelId="{D54DBC3A-F257-4836-8810-CB89BF954577}" type="presParOf" srcId="{21BF7E75-D96C-499A-AD8E-7676E992F08F}" destId="{312CAD47-39B5-44EE-9369-48B00594E331}" srcOrd="4" destOrd="0" presId="urn:microsoft.com/office/officeart/2018/5/layout/CenteredIconLabelDescriptionList"/>
    <dgm:cxn modelId="{D33C8A7B-1DB5-4A6E-AFE4-1FF7F5AF29EA}" type="presParOf" srcId="{CC9AE82B-6EC3-43C1-86C7-2660DE32B49F}" destId="{7776CD0C-2EDB-492E-AD29-1493110D5178}" srcOrd="1" destOrd="0" presId="urn:microsoft.com/office/officeart/2018/5/layout/CenteredIconLabelDescriptionList"/>
    <dgm:cxn modelId="{E2005F82-B2A3-49CA-A5EC-590F9DBF6A17}" type="presParOf" srcId="{CC9AE82B-6EC3-43C1-86C7-2660DE32B49F}" destId="{8AAFF7EF-7E9E-48A9-BBE8-66B64805F3E5}" srcOrd="2" destOrd="0" presId="urn:microsoft.com/office/officeart/2018/5/layout/CenteredIconLabelDescriptionList"/>
    <dgm:cxn modelId="{8F873BEE-3EF9-46D0-AA5A-9C68FB2AACE0}" type="presParOf" srcId="{8AAFF7EF-7E9E-48A9-BBE8-66B64805F3E5}" destId="{4DEF29A6-F474-4416-9D35-17BFAAE7769A}" srcOrd="0" destOrd="0" presId="urn:microsoft.com/office/officeart/2018/5/layout/CenteredIconLabelDescriptionList"/>
    <dgm:cxn modelId="{E0673B5B-F94F-445C-9BB8-D3347AA50720}" type="presParOf" srcId="{8AAFF7EF-7E9E-48A9-BBE8-66B64805F3E5}" destId="{462F6A0C-6DE0-42C8-8112-8946AE176A89}" srcOrd="1" destOrd="0" presId="urn:microsoft.com/office/officeart/2018/5/layout/CenteredIconLabelDescriptionList"/>
    <dgm:cxn modelId="{A3CBE2AE-A369-41C4-B925-0D83E365A141}" type="presParOf" srcId="{8AAFF7EF-7E9E-48A9-BBE8-66B64805F3E5}" destId="{270D7E8D-C347-49DC-8BB1-27062F45C0C4}" srcOrd="2" destOrd="0" presId="urn:microsoft.com/office/officeart/2018/5/layout/CenteredIconLabelDescriptionList"/>
    <dgm:cxn modelId="{9E84B6F6-BBE3-4EE3-BA97-6F872CD837C7}" type="presParOf" srcId="{8AAFF7EF-7E9E-48A9-BBE8-66B64805F3E5}" destId="{C6B04779-693F-456D-8B7B-F4B81DD49681}" srcOrd="3" destOrd="0" presId="urn:microsoft.com/office/officeart/2018/5/layout/CenteredIconLabelDescriptionList"/>
    <dgm:cxn modelId="{0EEFF7A3-43F2-4999-9F80-23732C184CD2}" type="presParOf" srcId="{8AAFF7EF-7E9E-48A9-BBE8-66B64805F3E5}" destId="{C70CA2D8-9845-4C3F-B9F5-FEC7B22EF87E}" srcOrd="4" destOrd="0" presId="urn:microsoft.com/office/officeart/2018/5/layout/CenteredIconLabelDescriptionList"/>
    <dgm:cxn modelId="{23B4EDA1-10AC-40D3-BC0E-384821923812}" type="presParOf" srcId="{CC9AE82B-6EC3-43C1-86C7-2660DE32B49F}" destId="{7B9FF6CE-B116-45E1-8716-2F33CCD67EB2}" srcOrd="3" destOrd="0" presId="urn:microsoft.com/office/officeart/2018/5/layout/CenteredIconLabelDescriptionList"/>
    <dgm:cxn modelId="{410B52AB-F206-4184-A42A-444144C53859}" type="presParOf" srcId="{CC9AE82B-6EC3-43C1-86C7-2660DE32B49F}" destId="{B002C58A-1F7B-4D1E-8A8A-4C6DD9B9BBCB}" srcOrd="4" destOrd="0" presId="urn:microsoft.com/office/officeart/2018/5/layout/CenteredIconLabelDescriptionList"/>
    <dgm:cxn modelId="{575D3DBB-EE52-464F-9739-2F5C1BFE40BB}" type="presParOf" srcId="{B002C58A-1F7B-4D1E-8A8A-4C6DD9B9BBCB}" destId="{C67FA920-6400-4EDE-89BE-796A7615BEBD}" srcOrd="0" destOrd="0" presId="urn:microsoft.com/office/officeart/2018/5/layout/CenteredIconLabelDescriptionList"/>
    <dgm:cxn modelId="{BF3C8492-D9AF-45CB-B0C6-182EFCA4C200}" type="presParOf" srcId="{B002C58A-1F7B-4D1E-8A8A-4C6DD9B9BBCB}" destId="{F45623FD-D9AD-4443-8574-A733444D54FF}" srcOrd="1" destOrd="0" presId="urn:microsoft.com/office/officeart/2018/5/layout/CenteredIconLabelDescriptionList"/>
    <dgm:cxn modelId="{8050633B-1EB0-437C-ADCE-8A5BEB447BB9}" type="presParOf" srcId="{B002C58A-1F7B-4D1E-8A8A-4C6DD9B9BBCB}" destId="{DFE2968A-4A54-442C-90F7-BCF0BF5FC1BE}" srcOrd="2" destOrd="0" presId="urn:microsoft.com/office/officeart/2018/5/layout/CenteredIconLabelDescriptionList"/>
    <dgm:cxn modelId="{2A1F44AA-6A7A-45E0-B837-960A12D0CF1F}" type="presParOf" srcId="{B002C58A-1F7B-4D1E-8A8A-4C6DD9B9BBCB}" destId="{00903275-2947-4945-BE5C-BA465388D3AF}" srcOrd="3" destOrd="0" presId="urn:microsoft.com/office/officeart/2018/5/layout/CenteredIconLabelDescriptionList"/>
    <dgm:cxn modelId="{54DB2EFA-E204-42D1-B56C-E31996497FDC}" type="presParOf" srcId="{B002C58A-1F7B-4D1E-8A8A-4C6DD9B9BBCB}" destId="{32611FD7-0C60-4840-AB94-70A6DDE2F3E9}"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6B5DC3-E04E-46A0-8A42-C98BBAA8B9EF}">
      <dsp:nvSpPr>
        <dsp:cNvPr id="0" name=""/>
        <dsp:cNvSpPr/>
      </dsp:nvSpPr>
      <dsp:spPr>
        <a:xfrm>
          <a:off x="1072770" y="554093"/>
          <a:ext cx="1150242" cy="11502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62E9E51-3CBE-4C8F-80C5-E6965ADAC7DD}">
      <dsp:nvSpPr>
        <dsp:cNvPr id="0" name=""/>
        <dsp:cNvSpPr/>
      </dsp:nvSpPr>
      <dsp:spPr>
        <a:xfrm>
          <a:off x="4688" y="1846930"/>
          <a:ext cx="3286406" cy="492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b="1"/>
          </a:pPr>
          <a:r>
            <a:rPr lang="en-US" sz="2800" kern="1200"/>
            <a:t>Rich surface area</a:t>
          </a:r>
        </a:p>
      </dsp:txBody>
      <dsp:txXfrm>
        <a:off x="4688" y="1846930"/>
        <a:ext cx="3286406" cy="492960"/>
      </dsp:txXfrm>
    </dsp:sp>
    <dsp:sp modelId="{DB0DD9A1-9AFF-4BCF-950B-560294C1E11A}">
      <dsp:nvSpPr>
        <dsp:cNvPr id="0" name=""/>
        <dsp:cNvSpPr/>
      </dsp:nvSpPr>
      <dsp:spPr>
        <a:xfrm>
          <a:off x="4688" y="2406215"/>
          <a:ext cx="3286406" cy="14640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T-SQL language for data analytics</a:t>
          </a:r>
        </a:p>
        <a:p>
          <a:pPr marL="0" lvl="0" indent="0" algn="ctr" defTabSz="755650">
            <a:lnSpc>
              <a:spcPct val="100000"/>
            </a:lnSpc>
            <a:spcBef>
              <a:spcPct val="0"/>
            </a:spcBef>
            <a:spcAft>
              <a:spcPct val="35000"/>
            </a:spcAft>
            <a:buNone/>
          </a:pPr>
          <a:r>
            <a:rPr lang="en-US" sz="1700" kern="1200" dirty="0"/>
            <a:t>Supporting large number of languages and tools</a:t>
          </a:r>
        </a:p>
        <a:p>
          <a:pPr marL="0" lvl="0" indent="0" algn="ctr" defTabSz="755650">
            <a:lnSpc>
              <a:spcPct val="100000"/>
            </a:lnSpc>
            <a:spcBef>
              <a:spcPct val="0"/>
            </a:spcBef>
            <a:spcAft>
              <a:spcPct val="35000"/>
            </a:spcAft>
            <a:buNone/>
          </a:pPr>
          <a:r>
            <a:rPr lang="en-US" sz="1700" kern="1200" dirty="0"/>
            <a:t>Enterprise-grade security</a:t>
          </a:r>
        </a:p>
      </dsp:txBody>
      <dsp:txXfrm>
        <a:off x="4688" y="2406215"/>
        <a:ext cx="3286406" cy="1464054"/>
      </dsp:txXfrm>
    </dsp:sp>
    <dsp:sp modelId="{482DEB02-5710-4BD9-99B4-48ACF039E8F6}">
      <dsp:nvSpPr>
        <dsp:cNvPr id="0" name=""/>
        <dsp:cNvSpPr/>
      </dsp:nvSpPr>
      <dsp:spPr>
        <a:xfrm>
          <a:off x="4934297" y="554093"/>
          <a:ext cx="1150242" cy="11502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A663274-D751-40D7-9826-0EE086DA491D}">
      <dsp:nvSpPr>
        <dsp:cNvPr id="0" name=""/>
        <dsp:cNvSpPr/>
      </dsp:nvSpPr>
      <dsp:spPr>
        <a:xfrm>
          <a:off x="3866215" y="1846930"/>
          <a:ext cx="3286406" cy="492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b="1"/>
          </a:pPr>
          <a:r>
            <a:rPr lang="en-US" sz="2800" kern="1200"/>
            <a:t>dedicated SQL pool</a:t>
          </a:r>
        </a:p>
      </dsp:txBody>
      <dsp:txXfrm>
        <a:off x="3866215" y="1846930"/>
        <a:ext cx="3286406" cy="492960"/>
      </dsp:txXfrm>
    </dsp:sp>
    <dsp:sp modelId="{55DA56BA-E142-4EC9-8CF0-9DA2098763E3}">
      <dsp:nvSpPr>
        <dsp:cNvPr id="0" name=""/>
        <dsp:cNvSpPr/>
      </dsp:nvSpPr>
      <dsp:spPr>
        <a:xfrm>
          <a:off x="3866215" y="2406215"/>
          <a:ext cx="3286406" cy="14640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Modern Data Warehouse</a:t>
          </a:r>
        </a:p>
        <a:p>
          <a:pPr marL="0" lvl="0" indent="0" algn="ctr" defTabSz="755650">
            <a:lnSpc>
              <a:spcPct val="100000"/>
            </a:lnSpc>
            <a:spcBef>
              <a:spcPct val="0"/>
            </a:spcBef>
            <a:spcAft>
              <a:spcPct val="35000"/>
            </a:spcAft>
            <a:buNone/>
          </a:pPr>
          <a:r>
            <a:rPr lang="en-US" sz="1700" kern="1200" dirty="0"/>
            <a:t>Indexing and caching</a:t>
          </a:r>
        </a:p>
        <a:p>
          <a:pPr marL="0" lvl="0" indent="0" algn="ctr" defTabSz="755650">
            <a:lnSpc>
              <a:spcPct val="100000"/>
            </a:lnSpc>
            <a:spcBef>
              <a:spcPct val="0"/>
            </a:spcBef>
            <a:spcAft>
              <a:spcPct val="35000"/>
            </a:spcAft>
            <a:buNone/>
          </a:pPr>
          <a:r>
            <a:rPr lang="en-US" sz="1700" kern="1200" dirty="0"/>
            <a:t>Import and query external data</a:t>
          </a:r>
        </a:p>
        <a:p>
          <a:pPr marL="0" lvl="0" indent="0" algn="ctr" defTabSz="755650">
            <a:lnSpc>
              <a:spcPct val="100000"/>
            </a:lnSpc>
            <a:spcBef>
              <a:spcPct val="0"/>
            </a:spcBef>
            <a:spcAft>
              <a:spcPct val="35000"/>
            </a:spcAft>
            <a:buNone/>
          </a:pPr>
          <a:r>
            <a:rPr lang="en-US" sz="1700" kern="1200" dirty="0"/>
            <a:t>Workload management</a:t>
          </a:r>
        </a:p>
      </dsp:txBody>
      <dsp:txXfrm>
        <a:off x="3866215" y="2406215"/>
        <a:ext cx="3286406" cy="1464054"/>
      </dsp:txXfrm>
    </dsp:sp>
    <dsp:sp modelId="{57979D29-6B8B-403C-A0C7-428ED105CE08}">
      <dsp:nvSpPr>
        <dsp:cNvPr id="0" name=""/>
        <dsp:cNvSpPr/>
      </dsp:nvSpPr>
      <dsp:spPr>
        <a:xfrm>
          <a:off x="8795825" y="554093"/>
          <a:ext cx="1150242" cy="11502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B46FC3E-64CD-43AE-9084-E99BEFC71BDE}">
      <dsp:nvSpPr>
        <dsp:cNvPr id="0" name=""/>
        <dsp:cNvSpPr/>
      </dsp:nvSpPr>
      <dsp:spPr>
        <a:xfrm>
          <a:off x="7727743" y="1846930"/>
          <a:ext cx="3286406" cy="492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b="1"/>
          </a:pPr>
          <a:r>
            <a:rPr lang="en-US" sz="2800" kern="1200"/>
            <a:t>serverless SQL pool</a:t>
          </a:r>
        </a:p>
      </dsp:txBody>
      <dsp:txXfrm>
        <a:off x="7727743" y="1846930"/>
        <a:ext cx="3286406" cy="492960"/>
      </dsp:txXfrm>
    </dsp:sp>
    <dsp:sp modelId="{F0359C59-5B9C-4514-919E-B9F5A9F43CF5}">
      <dsp:nvSpPr>
        <dsp:cNvPr id="0" name=""/>
        <dsp:cNvSpPr/>
      </dsp:nvSpPr>
      <dsp:spPr>
        <a:xfrm>
          <a:off x="7727743" y="2406215"/>
          <a:ext cx="3286406" cy="14640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Querying external data</a:t>
          </a:r>
        </a:p>
        <a:p>
          <a:pPr marL="0" lvl="0" indent="0" algn="ctr" defTabSz="755650">
            <a:lnSpc>
              <a:spcPct val="100000"/>
            </a:lnSpc>
            <a:spcBef>
              <a:spcPct val="0"/>
            </a:spcBef>
            <a:spcAft>
              <a:spcPct val="35000"/>
            </a:spcAft>
            <a:buNone/>
          </a:pPr>
          <a:r>
            <a:rPr lang="en-US" sz="1700" kern="1200" dirty="0"/>
            <a:t>Model raw files as virtual tables and views</a:t>
          </a:r>
        </a:p>
        <a:p>
          <a:pPr marL="0" lvl="0" indent="0" algn="ctr" defTabSz="755650">
            <a:lnSpc>
              <a:spcPct val="100000"/>
            </a:lnSpc>
            <a:spcBef>
              <a:spcPct val="0"/>
            </a:spcBef>
            <a:spcAft>
              <a:spcPct val="35000"/>
            </a:spcAft>
            <a:buNone/>
          </a:pPr>
          <a:r>
            <a:rPr lang="en-US" sz="1700" kern="1200" dirty="0"/>
            <a:t>Easy data transformation</a:t>
          </a:r>
        </a:p>
      </dsp:txBody>
      <dsp:txXfrm>
        <a:off x="7727743" y="2406215"/>
        <a:ext cx="3286406" cy="14640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511D49-51C5-4F78-9141-B1BE0B8B32F1}">
      <dsp:nvSpPr>
        <dsp:cNvPr id="0" name=""/>
        <dsp:cNvSpPr/>
      </dsp:nvSpPr>
      <dsp:spPr>
        <a:xfrm>
          <a:off x="1072770" y="313936"/>
          <a:ext cx="1150242" cy="11502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358D681-5271-4DC4-B251-EB16A927EEE3}">
      <dsp:nvSpPr>
        <dsp:cNvPr id="0" name=""/>
        <dsp:cNvSpPr/>
      </dsp:nvSpPr>
      <dsp:spPr>
        <a:xfrm>
          <a:off x="4688" y="1627428"/>
          <a:ext cx="3286406" cy="492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b="1"/>
          </a:pPr>
          <a:r>
            <a:rPr lang="en-US" sz="2100" kern="1200"/>
            <a:t>Quick data exploration</a:t>
          </a:r>
        </a:p>
      </dsp:txBody>
      <dsp:txXfrm>
        <a:off x="4688" y="1627428"/>
        <a:ext cx="3286406" cy="492960"/>
      </dsp:txXfrm>
    </dsp:sp>
    <dsp:sp modelId="{312CAD47-39B5-44EE-9369-48B00594E331}">
      <dsp:nvSpPr>
        <dsp:cNvPr id="0" name=""/>
        <dsp:cNvSpPr/>
      </dsp:nvSpPr>
      <dsp:spPr>
        <a:xfrm>
          <a:off x="4688" y="2196318"/>
          <a:ext cx="3286406" cy="1914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Easily explore schema and data in files on Azure storage</a:t>
          </a:r>
        </a:p>
        <a:p>
          <a:pPr marL="0" lvl="0" indent="0" algn="ctr" defTabSz="711200">
            <a:lnSpc>
              <a:spcPct val="100000"/>
            </a:lnSpc>
            <a:spcBef>
              <a:spcPct val="0"/>
            </a:spcBef>
            <a:spcAft>
              <a:spcPct val="35000"/>
            </a:spcAft>
            <a:buNone/>
          </a:pPr>
          <a:r>
            <a:rPr lang="en-US" sz="1600" kern="1200"/>
            <a:t>Supports various file formats (Parquet, CSV, JSON)</a:t>
          </a:r>
        </a:p>
        <a:p>
          <a:pPr marL="0" lvl="0" indent="0" algn="ctr" defTabSz="711200">
            <a:lnSpc>
              <a:spcPct val="100000"/>
            </a:lnSpc>
            <a:spcBef>
              <a:spcPct val="0"/>
            </a:spcBef>
            <a:spcAft>
              <a:spcPct val="35000"/>
            </a:spcAft>
            <a:buNone/>
          </a:pPr>
          <a:r>
            <a:rPr lang="en-US" sz="1600" kern="1200"/>
            <a:t>Direct connector to Azure storage for large BI ecosystem</a:t>
          </a:r>
        </a:p>
      </dsp:txBody>
      <dsp:txXfrm>
        <a:off x="4688" y="2196318"/>
        <a:ext cx="3286406" cy="1914107"/>
      </dsp:txXfrm>
    </dsp:sp>
    <dsp:sp modelId="{4DEF29A6-F474-4416-9D35-17BFAAE7769A}">
      <dsp:nvSpPr>
        <dsp:cNvPr id="0" name=""/>
        <dsp:cNvSpPr/>
      </dsp:nvSpPr>
      <dsp:spPr>
        <a:xfrm>
          <a:off x="4934297" y="313936"/>
          <a:ext cx="1150242" cy="11502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70D7E8D-C347-49DC-8BB1-27062F45C0C4}">
      <dsp:nvSpPr>
        <dsp:cNvPr id="0" name=""/>
        <dsp:cNvSpPr/>
      </dsp:nvSpPr>
      <dsp:spPr>
        <a:xfrm>
          <a:off x="3866215" y="1627428"/>
          <a:ext cx="3286406" cy="492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b="1"/>
          </a:pPr>
          <a:r>
            <a:rPr lang="en-US" sz="2100" kern="1200"/>
            <a:t>Logical Data Warehouse</a:t>
          </a:r>
        </a:p>
      </dsp:txBody>
      <dsp:txXfrm>
        <a:off x="3866215" y="1627428"/>
        <a:ext cx="3286406" cy="492960"/>
      </dsp:txXfrm>
    </dsp:sp>
    <dsp:sp modelId="{C70CA2D8-9845-4C3F-B9F5-FEC7B22EF87E}">
      <dsp:nvSpPr>
        <dsp:cNvPr id="0" name=""/>
        <dsp:cNvSpPr/>
      </dsp:nvSpPr>
      <dsp:spPr>
        <a:xfrm>
          <a:off x="3866215" y="2196318"/>
          <a:ext cx="3286406" cy="1914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Model raw files as virtual tables and views</a:t>
          </a:r>
        </a:p>
        <a:p>
          <a:pPr marL="0" lvl="0" indent="0" algn="ctr" defTabSz="711200">
            <a:lnSpc>
              <a:spcPct val="100000"/>
            </a:lnSpc>
            <a:spcBef>
              <a:spcPct val="0"/>
            </a:spcBef>
            <a:spcAft>
              <a:spcPct val="35000"/>
            </a:spcAft>
            <a:buNone/>
          </a:pPr>
          <a:r>
            <a:rPr lang="en-US" sz="1600" kern="1200" dirty="0"/>
            <a:t>Use any tool that works with SQL to analyze files</a:t>
          </a:r>
        </a:p>
        <a:p>
          <a:pPr marL="0" lvl="0" indent="0" algn="ctr" defTabSz="711200">
            <a:lnSpc>
              <a:spcPct val="100000"/>
            </a:lnSpc>
            <a:spcBef>
              <a:spcPct val="0"/>
            </a:spcBef>
            <a:spcAft>
              <a:spcPct val="35000"/>
            </a:spcAft>
            <a:buNone/>
          </a:pPr>
          <a:r>
            <a:rPr lang="en-US" sz="1600" kern="1200"/>
            <a:t>Use enterprise-grade security model</a:t>
          </a:r>
        </a:p>
      </dsp:txBody>
      <dsp:txXfrm>
        <a:off x="3866215" y="2196318"/>
        <a:ext cx="3286406" cy="1914107"/>
      </dsp:txXfrm>
    </dsp:sp>
    <dsp:sp modelId="{C67FA920-6400-4EDE-89BE-796A7615BEBD}">
      <dsp:nvSpPr>
        <dsp:cNvPr id="0" name=""/>
        <dsp:cNvSpPr/>
      </dsp:nvSpPr>
      <dsp:spPr>
        <a:xfrm>
          <a:off x="8795825" y="313936"/>
          <a:ext cx="1150242" cy="11502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FE2968A-4A54-442C-90F7-BCF0BF5FC1BE}">
      <dsp:nvSpPr>
        <dsp:cNvPr id="0" name=""/>
        <dsp:cNvSpPr/>
      </dsp:nvSpPr>
      <dsp:spPr>
        <a:xfrm>
          <a:off x="7727743" y="1627428"/>
          <a:ext cx="3286406" cy="492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b="1"/>
          </a:pPr>
          <a:r>
            <a:rPr lang="en-US" sz="2100" kern="1200"/>
            <a:t>Easy data transformation</a:t>
          </a:r>
        </a:p>
      </dsp:txBody>
      <dsp:txXfrm>
        <a:off x="7727743" y="1627428"/>
        <a:ext cx="3286406" cy="492960"/>
      </dsp:txXfrm>
    </dsp:sp>
    <dsp:sp modelId="{32611FD7-0C60-4840-AB94-70A6DDE2F3E9}">
      <dsp:nvSpPr>
        <dsp:cNvPr id="0" name=""/>
        <dsp:cNvSpPr/>
      </dsp:nvSpPr>
      <dsp:spPr>
        <a:xfrm>
          <a:off x="7727743" y="2196318"/>
          <a:ext cx="3286406" cy="1914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Transform CSV to parquet format</a:t>
          </a:r>
        </a:p>
        <a:p>
          <a:pPr marL="0" lvl="0" indent="0" algn="ctr" defTabSz="711200">
            <a:lnSpc>
              <a:spcPct val="100000"/>
            </a:lnSpc>
            <a:spcBef>
              <a:spcPct val="0"/>
            </a:spcBef>
            <a:spcAft>
              <a:spcPct val="35000"/>
            </a:spcAft>
            <a:buNone/>
          </a:pPr>
          <a:r>
            <a:rPr lang="en-US" sz="1600" kern="1200"/>
            <a:t>Move data between containers and accounts</a:t>
          </a:r>
        </a:p>
        <a:p>
          <a:pPr marL="0" lvl="0" indent="0" algn="ctr" defTabSz="711200">
            <a:lnSpc>
              <a:spcPct val="100000"/>
            </a:lnSpc>
            <a:spcBef>
              <a:spcPct val="0"/>
            </a:spcBef>
            <a:spcAft>
              <a:spcPct val="35000"/>
            </a:spcAft>
            <a:buNone/>
          </a:pPr>
          <a:r>
            <a:rPr lang="en-US" sz="1600" kern="1200"/>
            <a:t>Save the results of queries on external storage</a:t>
          </a:r>
        </a:p>
        <a:p>
          <a:pPr marL="0" lvl="0" indent="0" algn="ctr" defTabSz="711200">
            <a:lnSpc>
              <a:spcPct val="100000"/>
            </a:lnSpc>
            <a:spcBef>
              <a:spcPct val="0"/>
            </a:spcBef>
            <a:spcAft>
              <a:spcPct val="35000"/>
            </a:spcAft>
            <a:buNone/>
          </a:pPr>
          <a:endParaRPr lang="en-US" sz="1600" kern="1200"/>
        </a:p>
      </dsp:txBody>
      <dsp:txXfrm>
        <a:off x="7727743" y="2196318"/>
        <a:ext cx="3286406" cy="1914107"/>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11/5/2021 9:32 AM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11/5/2021 9:32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2C61DAB-D93E-49CA-B245-379601CFE8D0}" type="datetime8">
              <a:rPr lang="en-US" smtClean="0"/>
              <a:t>11/5/2021 9:32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1908057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dirty="0">
                <a:solidFill>
                  <a:srgbClr val="000000"/>
                </a:solidFill>
                <a:effectLst/>
                <a:latin typeface="roboto" panose="02000000000000000000" pitchFamily="2" charset="0"/>
              </a:rPr>
              <a:t>Raw data</a:t>
            </a:r>
            <a:r>
              <a:rPr lang="en-US" b="0" i="0" dirty="0">
                <a:solidFill>
                  <a:srgbClr val="000000"/>
                </a:solidFill>
                <a:effectLst/>
                <a:latin typeface="roboto" panose="02000000000000000000" pitchFamily="2" charset="0"/>
              </a:rPr>
              <a:t>: This is data as it comes from the source systems. This data is typically ingested in raw format via automated streaming or batch oriented pipelines and is consumed by an analytics engine such as Spark or managed integration pipelines in ADF or Synapse to perform cleansing and enrichment operations to generate the enriched and curated data. Common formats might include csv or JSON which are optimized for efficient write operations</a:t>
            </a:r>
          </a:p>
          <a:p>
            <a:pPr algn="l">
              <a:buFont typeface="Arial" panose="020B0604020202020204" pitchFamily="34" charset="0"/>
              <a:buChar char="•"/>
            </a:pPr>
            <a:endParaRPr lang="en-US" b="0" i="0" dirty="0">
              <a:solidFill>
                <a:srgbClr val="000000"/>
              </a:solidFill>
              <a:effectLst/>
              <a:latin typeface="roboto" panose="02000000000000000000" pitchFamily="2" charset="0"/>
            </a:endParaRPr>
          </a:p>
          <a:p>
            <a:pPr algn="l">
              <a:buFont typeface="Arial" panose="020B0604020202020204" pitchFamily="34" charset="0"/>
              <a:buChar char="•"/>
            </a:pPr>
            <a:r>
              <a:rPr lang="en-US" b="1" i="0" dirty="0">
                <a:solidFill>
                  <a:srgbClr val="000000"/>
                </a:solidFill>
                <a:effectLst/>
                <a:latin typeface="roboto" panose="02000000000000000000" pitchFamily="2" charset="0"/>
              </a:rPr>
              <a:t>Enriched data</a:t>
            </a:r>
            <a:r>
              <a:rPr lang="en-US" b="0" i="0" dirty="0">
                <a:solidFill>
                  <a:srgbClr val="000000"/>
                </a:solidFill>
                <a:effectLst/>
                <a:latin typeface="roboto" panose="02000000000000000000" pitchFamily="2" charset="0"/>
              </a:rPr>
              <a:t>: This layer of data is the version where raw data (as is or aggregated) has a defined schema and also, the data is cleansed, enriched (with other sources) and is available to analytics engines to extract high value data. Data engineers generate these datasets and also proceed to extract high value/curated data from these datasets. Data in this zone might be stored in a format such as parquet which is compressed and includes schema which makes it much more suitable for read heavy and analytical workloads.</a:t>
            </a:r>
          </a:p>
          <a:p>
            <a:pPr algn="l">
              <a:buFont typeface="Arial" panose="020B0604020202020204" pitchFamily="34" charset="0"/>
              <a:buChar char="•"/>
            </a:pPr>
            <a:endParaRPr lang="en-US" b="0" i="0" dirty="0">
              <a:solidFill>
                <a:srgbClr val="000000"/>
              </a:solidFill>
              <a:effectLst/>
              <a:latin typeface="roboto" panose="02000000000000000000" pitchFamily="2" charset="0"/>
            </a:endParaRPr>
          </a:p>
          <a:p>
            <a:pPr algn="l">
              <a:buFont typeface="Arial" panose="020B0604020202020204" pitchFamily="34" charset="0"/>
              <a:buChar char="•"/>
            </a:pPr>
            <a:r>
              <a:rPr lang="en-US" b="1" i="0" dirty="0">
                <a:solidFill>
                  <a:srgbClr val="000000"/>
                </a:solidFill>
                <a:effectLst/>
                <a:latin typeface="roboto" panose="02000000000000000000" pitchFamily="2" charset="0"/>
              </a:rPr>
              <a:t>Curated data</a:t>
            </a:r>
            <a:r>
              <a:rPr lang="en-US" b="0" i="0" dirty="0">
                <a:solidFill>
                  <a:srgbClr val="000000"/>
                </a:solidFill>
                <a:effectLst/>
                <a:latin typeface="roboto" panose="02000000000000000000" pitchFamily="2" charset="0"/>
              </a:rPr>
              <a:t>: This layer of data contains the high value information that is served to the consumers of the data – the BI analysts and the data scientists. This data has structure and can be served to the consumers either as is in its native format  or through a more traditional data warehouse. Data assets in this layer is usually highly governed and well documented. Data in this zone might be stored in a format like delta which is an enhanced version of parquet that leverages a transaction log to enable advanced capabilities like merge operations, time travel, and significantly better performance when using for analytical queries</a:t>
            </a: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11/5/2021 9:32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13462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11/5/2021 9:32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931585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11/5/2021 9:32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1787486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11/5/2021 9:32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3975352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900" dirty="0"/>
              <a:t>An interactive query service that enables you to use standard T-SQL queries over files in Azure storage.</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11/5/2021 9:32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4142340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58579" lvl="1" indent="-448107" defTabSz="913595" fontAlgn="base">
              <a:lnSpc>
                <a:spcPct val="90000"/>
              </a:lnSpc>
              <a:spcBef>
                <a:spcPts val="600"/>
              </a:spcBef>
              <a:spcAft>
                <a:spcPts val="600"/>
              </a:spcAft>
              <a:buClr>
                <a:schemeClr val="tx1"/>
              </a:buClr>
              <a:buFont typeface="Wingdings" panose="05000000000000000000" pitchFamily="2" charset="2"/>
              <a:buChar char="§"/>
            </a:pPr>
            <a:r>
              <a:rPr lang="en-US" dirty="0"/>
              <a:t>Having Spark integrated directly inside of Synapse allows users to pick the appropriate query engine for every scenario without ever needing to leave the Synapse workspace environment. Because the available Hive </a:t>
            </a:r>
            <a:r>
              <a:rPr lang="en-US" dirty="0" err="1"/>
              <a:t>metastore</a:t>
            </a:r>
            <a:r>
              <a:rPr lang="en-US" dirty="0"/>
              <a:t> is automatically synced with SQL Serverless engine, data can be directly integrated across platforms, and because it is embedded directly inside of Synapse, that means that all of the associated benefits such as security, administration, monitoring, </a:t>
            </a:r>
            <a:r>
              <a:rPr lang="en-US" dirty="0" err="1"/>
              <a:t>etc</a:t>
            </a:r>
            <a:r>
              <a:rPr lang="en-US" dirty="0"/>
              <a:t>… would apply.  Some supported use cases that are made easier through the use of this embedded engine include: </a:t>
            </a:r>
          </a:p>
          <a:p>
            <a:pPr marL="558579" lvl="1" indent="-448107" defTabSz="913595" fontAlgn="base">
              <a:lnSpc>
                <a:spcPct val="90000"/>
              </a:lnSpc>
              <a:spcBef>
                <a:spcPts val="600"/>
              </a:spcBef>
              <a:spcAft>
                <a:spcPts val="600"/>
              </a:spcAft>
              <a:buClr>
                <a:schemeClr val="tx1"/>
              </a:buClr>
              <a:buFont typeface="Wingdings" panose="05000000000000000000" pitchFamily="2" charset="2"/>
              <a:buChar char="§"/>
            </a:pPr>
            <a:r>
              <a:rPr lang="en-US" sz="900" dirty="0">
                <a:ea typeface="ＭＳ Ｐゴシック" charset="-128"/>
                <a:cs typeface="Segoe UI Semilight" panose="020B0402040204020203" pitchFamily="34" charset="0"/>
              </a:rPr>
              <a:t>Batch Processing</a:t>
            </a:r>
          </a:p>
          <a:p>
            <a:pPr marL="558579" lvl="1" indent="-448107" defTabSz="913595" fontAlgn="base">
              <a:lnSpc>
                <a:spcPct val="90000"/>
              </a:lnSpc>
              <a:spcBef>
                <a:spcPts val="600"/>
              </a:spcBef>
              <a:spcAft>
                <a:spcPts val="600"/>
              </a:spcAft>
              <a:buClr>
                <a:schemeClr val="tx1"/>
              </a:buClr>
              <a:buFont typeface="Wingdings" panose="05000000000000000000" pitchFamily="2" charset="2"/>
              <a:buChar char="§"/>
            </a:pPr>
            <a:r>
              <a:rPr lang="en-US" sz="900" dirty="0">
                <a:gradFill>
                  <a:gsLst>
                    <a:gs pos="1250">
                      <a:schemeClr val="tx1"/>
                    </a:gs>
                    <a:gs pos="100000">
                      <a:schemeClr val="tx1"/>
                    </a:gs>
                  </a:gsLst>
                  <a:lin ang="5400000" scaled="0"/>
                </a:gradFill>
                <a:ea typeface="ＭＳ Ｐゴシック" charset="-128"/>
                <a:cs typeface="Segoe UI Semilight" panose="020B0402040204020203" pitchFamily="34" charset="0"/>
              </a:rPr>
              <a:t>Interactive SQL</a:t>
            </a:r>
          </a:p>
          <a:p>
            <a:pPr marL="558579" lvl="1" indent="-448107" defTabSz="913595" fontAlgn="base">
              <a:lnSpc>
                <a:spcPct val="90000"/>
              </a:lnSpc>
              <a:spcBef>
                <a:spcPts val="600"/>
              </a:spcBef>
              <a:spcAft>
                <a:spcPts val="600"/>
              </a:spcAft>
              <a:buClr>
                <a:schemeClr val="tx1"/>
              </a:buClr>
              <a:buFont typeface="Wingdings" panose="05000000000000000000" pitchFamily="2" charset="2"/>
              <a:buChar char="§"/>
            </a:pPr>
            <a:r>
              <a:rPr lang="en-US" sz="900" dirty="0">
                <a:gradFill>
                  <a:gsLst>
                    <a:gs pos="1250">
                      <a:schemeClr val="tx1"/>
                    </a:gs>
                    <a:gs pos="100000">
                      <a:schemeClr val="tx1"/>
                    </a:gs>
                  </a:gsLst>
                  <a:lin ang="5400000" scaled="0"/>
                </a:gradFill>
                <a:ea typeface="ＭＳ Ｐゴシック" charset="-128"/>
                <a:cs typeface="Segoe UI Semilight" panose="020B0402040204020203" pitchFamily="34" charset="0"/>
              </a:rPr>
              <a:t>Real-time processing</a:t>
            </a:r>
          </a:p>
          <a:p>
            <a:pPr marL="558579" lvl="1" indent="-448107" defTabSz="913595" fontAlgn="base">
              <a:lnSpc>
                <a:spcPct val="90000"/>
              </a:lnSpc>
              <a:spcBef>
                <a:spcPts val="600"/>
              </a:spcBef>
              <a:spcAft>
                <a:spcPts val="600"/>
              </a:spcAft>
              <a:buClr>
                <a:schemeClr val="tx1"/>
              </a:buClr>
              <a:buFont typeface="Wingdings" panose="05000000000000000000" pitchFamily="2" charset="2"/>
              <a:buChar char="§"/>
            </a:pPr>
            <a:r>
              <a:rPr lang="en-US" sz="900" dirty="0">
                <a:gradFill>
                  <a:gsLst>
                    <a:gs pos="1250">
                      <a:schemeClr val="tx1"/>
                    </a:gs>
                    <a:gs pos="100000">
                      <a:schemeClr val="tx1"/>
                    </a:gs>
                  </a:gsLst>
                  <a:lin ang="5400000" scaled="0"/>
                </a:gradFill>
                <a:ea typeface="ＭＳ Ｐゴシック" charset="-128"/>
                <a:cs typeface="Segoe UI Semilight" panose="020B0402040204020203" pitchFamily="34" charset="0"/>
              </a:rPr>
              <a:t>Machine Learning</a:t>
            </a:r>
          </a:p>
          <a:p>
            <a:pPr marL="558579" lvl="1" indent="-448107" defTabSz="913595" fontAlgn="base">
              <a:lnSpc>
                <a:spcPct val="90000"/>
              </a:lnSpc>
              <a:spcBef>
                <a:spcPts val="600"/>
              </a:spcBef>
              <a:spcAft>
                <a:spcPts val="600"/>
              </a:spcAft>
              <a:buClr>
                <a:schemeClr val="tx1"/>
              </a:buClr>
              <a:buFont typeface="Wingdings" panose="05000000000000000000" pitchFamily="2" charset="2"/>
              <a:buChar char="§"/>
            </a:pPr>
            <a:r>
              <a:rPr lang="en-US" sz="900" dirty="0">
                <a:gradFill>
                  <a:gsLst>
                    <a:gs pos="1250">
                      <a:schemeClr val="tx1"/>
                    </a:gs>
                    <a:gs pos="100000">
                      <a:schemeClr val="tx1"/>
                    </a:gs>
                  </a:gsLst>
                  <a:lin ang="5400000" scaled="0"/>
                </a:gradFill>
                <a:ea typeface="ＭＳ Ｐゴシック" charset="-128"/>
                <a:cs typeface="Segoe UI Semilight" panose="020B0402040204020203" pitchFamily="34" charset="0"/>
              </a:rPr>
              <a:t>Deep Learning</a:t>
            </a:r>
          </a:p>
          <a:p>
            <a:pPr marL="558579" lvl="1" indent="-448107" defTabSz="913595" fontAlgn="base">
              <a:lnSpc>
                <a:spcPct val="90000"/>
              </a:lnSpc>
              <a:spcBef>
                <a:spcPts val="600"/>
              </a:spcBef>
              <a:spcAft>
                <a:spcPts val="600"/>
              </a:spcAft>
              <a:buClr>
                <a:schemeClr val="tx1"/>
              </a:buClr>
              <a:buFont typeface="Wingdings" panose="05000000000000000000" pitchFamily="2" charset="2"/>
              <a:buChar char="§"/>
            </a:pPr>
            <a:r>
              <a:rPr lang="en-US" sz="900" dirty="0">
                <a:gradFill>
                  <a:gsLst>
                    <a:gs pos="1250">
                      <a:schemeClr val="tx1"/>
                    </a:gs>
                    <a:gs pos="100000">
                      <a:schemeClr val="tx1"/>
                    </a:gs>
                  </a:gsLst>
                  <a:lin ang="5400000" scaled="0"/>
                </a:gradFill>
                <a:ea typeface="ＭＳ Ｐゴシック" charset="-128"/>
                <a:cs typeface="Segoe UI Semilight" panose="020B0402040204020203" pitchFamily="34" charset="0"/>
              </a:rPr>
              <a:t>Graph Processing</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11/5/2021 9:32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3345990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11/5/2021 9:32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3232961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11/5/2021 9:32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126130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agenda for today’s session will include:</a:t>
            </a:r>
          </a:p>
          <a:p>
            <a:pPr marL="171450" indent="-171450">
              <a:buFontTx/>
              <a:buChar char="-"/>
            </a:pPr>
            <a:r>
              <a:rPr lang="en-US" dirty="0"/>
              <a:t>A review of the modern analytics academy framework</a:t>
            </a:r>
          </a:p>
          <a:p>
            <a:pPr marL="171450" indent="-171450">
              <a:buFontTx/>
              <a:buChar char="-"/>
            </a:pPr>
            <a:r>
              <a:rPr lang="en-US" dirty="0"/>
              <a:t>The team behind it</a:t>
            </a:r>
          </a:p>
          <a:p>
            <a:pPr marL="171450" indent="-171450">
              <a:buFontTx/>
              <a:buChar char="-"/>
            </a:pPr>
            <a:r>
              <a:rPr lang="en-US" dirty="0"/>
              <a:t>An overview of a modern analytics architecture in Azure</a:t>
            </a:r>
          </a:p>
          <a:p>
            <a:pPr marL="171450" indent="-171450">
              <a:buFontTx/>
              <a:buChar char="-"/>
            </a:pPr>
            <a:r>
              <a:rPr lang="en-US" dirty="0"/>
              <a:t>Finally a deep dive into ways to model and serve data in Azure.  Specific topics covered will include data lake structures for analytical use cases, how synapse fits as a solution and a demo of these concepts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11/5/2021 9:32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1675862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MAA was built to show breadth and depth of capabilities in Azure that can be used to implement a Modern Analytics Solution in the cloud.  This is the team behind this program, and we are all Cloud Solution </a:t>
            </a:r>
            <a:r>
              <a:rPr lang="en-US" dirty="0" err="1"/>
              <a:t>Architectes</a:t>
            </a:r>
            <a:r>
              <a:rPr lang="en-US" dirty="0"/>
              <a:t> on Microsoft’s Global Partner Solutions Team.</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11/5/2021 9:32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462386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quick look at the detailed sessions available.</a:t>
            </a:r>
          </a:p>
          <a:p>
            <a:endParaRPr lang="en-US" dirty="0"/>
          </a:p>
          <a:p>
            <a:pPr marL="171450" indent="-171450">
              <a:buFont typeface="Arial" panose="020B0604020202020204" pitchFamily="34" charset="0"/>
              <a:buChar char="•"/>
            </a:pPr>
            <a:r>
              <a:rPr lang="en-US" dirty="0"/>
              <a:t>In Data Acquisition and Storage we looked at the nuances of how source systems provide data and the various mechanisms for getting that data into Azure for long term retention and analysis.</a:t>
            </a:r>
          </a:p>
          <a:p>
            <a:pPr marL="171450" indent="-171450">
              <a:buFont typeface="Arial" panose="020B0604020202020204" pitchFamily="34" charset="0"/>
              <a:buChar char="•"/>
            </a:pPr>
            <a:r>
              <a:rPr lang="en-US" dirty="0"/>
              <a:t>In Data Modeling we’ll be looking at how to structure and store your data for the purposes of serving data to applications like reporting tools.</a:t>
            </a:r>
          </a:p>
          <a:p>
            <a:pPr marL="171450" indent="-171450">
              <a:buFont typeface="Arial" panose="020B0604020202020204" pitchFamily="34" charset="0"/>
              <a:buChar char="•"/>
            </a:pPr>
            <a:r>
              <a:rPr lang="en-US" dirty="0"/>
              <a:t>In Data Pipelines we’ll be looking at how to move your data through a data engineering process and prepare the data for serving.</a:t>
            </a:r>
          </a:p>
          <a:p>
            <a:pPr marL="171450" indent="-171450">
              <a:buFont typeface="Arial" panose="020B0604020202020204" pitchFamily="34" charset="0"/>
              <a:buChar char="•"/>
            </a:pPr>
            <a:r>
              <a:rPr lang="en-US" dirty="0"/>
              <a:t>In Data Security and Governance we’ll examine how to deal with topics like controlling access to your data, understanding the lineage of your data and addressing policy compliance on your data.</a:t>
            </a:r>
          </a:p>
          <a:p>
            <a:pPr marL="171450" indent="-171450">
              <a:buFont typeface="Arial" panose="020B0604020202020204" pitchFamily="34" charset="0"/>
              <a:buChar char="•"/>
            </a:pPr>
            <a:r>
              <a:rPr lang="en-US" dirty="0"/>
              <a:t>In Data Visualization we’ll examine how visualization tools like Power BI can be used to enable users to get timely business value out of your data.</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11/5/2021 9:32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1563244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Ingestion – we need to be able to connect to the data no matter where it comes from.  Line of business applications, cloud services, social networks, sensor networks as well as being able to support the different cadences with which that data arrives.</a:t>
            </a:r>
          </a:p>
          <a:p>
            <a:pPr marL="171450" indent="-171450">
              <a:buFont typeface="Arial" panose="020B0604020202020204" pitchFamily="34" charset="0"/>
              <a:buChar char="•"/>
            </a:pPr>
            <a:r>
              <a:rPr lang="en-US" dirty="0"/>
              <a:t>Storage - highly scalable and cost effect storage is critical to these solutions, with theoretically limitless amounts of data being required to support these types of solutions, choosing the right methods for storage is always critical</a:t>
            </a:r>
          </a:p>
          <a:p>
            <a:pPr marL="171450" indent="-171450">
              <a:buFont typeface="Arial" panose="020B0604020202020204" pitchFamily="34" charset="0"/>
              <a:buChar char="•"/>
            </a:pPr>
            <a:r>
              <a:rPr lang="en-US" dirty="0"/>
              <a:t>Exploration – data processing engines and services are used more for ad hoc data exploration of data </a:t>
            </a:r>
          </a:p>
          <a:p>
            <a:pPr marL="171450" indent="-171450">
              <a:buFont typeface="Arial" panose="020B0604020202020204" pitchFamily="34" charset="0"/>
              <a:buChar char="•"/>
            </a:pPr>
            <a:r>
              <a:rPr lang="en-US" dirty="0"/>
              <a:t>Prep &amp; Train - New analytics and data processing engines such as Spark are being leveraged to prepare data and train models over large data volumes</a:t>
            </a:r>
          </a:p>
          <a:p>
            <a:pPr marL="171450" indent="-171450">
              <a:buFont typeface="Arial" panose="020B0604020202020204" pitchFamily="34" charset="0"/>
              <a:buChar char="•"/>
            </a:pPr>
            <a:r>
              <a:rPr lang="en-US" dirty="0"/>
              <a:t>Model &amp; Serve – Without giving users access to the data to do ad-hoc analysis an analytics solution is useless.   We must surface the data in a useable way through modern tools.</a:t>
            </a:r>
          </a:p>
          <a:p>
            <a:pPr marL="171450" indent="-171450">
              <a:buFont typeface="Arial" panose="020B0604020202020204" pitchFamily="34" charset="0"/>
              <a:buChar char="•"/>
            </a:pPr>
            <a:r>
              <a:rPr lang="en-US" dirty="0"/>
              <a:t>Metadata management &amp; governance – with all this data security and regulatory concerns haven’t gone away, data must be discoverable, compliant, and trusted.</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11/5/2021 9:32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2181842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is fundamental to the types of modern analytics solutions that we are discussing in this series.  When it comes to data at this scale there are generally 2 ways to store, model, and serve to consumes. Data Lakes are generally ideal for experimentation, exploratory, or ad hoc queries over semi-structured data at any scale.  For more traditional analytics and reporting scenarios, a DW is often more suitable for serving data via a relational data model with proven security and dependable performance over aggregated operational data sets.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11/5/2021 9:32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1312375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being able to support both scenarios, Synapse Analytics becomes the natural hub for all of your modern analytical solutions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11/5/2021 9:32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1140021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9CAC0C-83E7-4249-962B-231BAECB4C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7856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900" dirty="0">
                <a:gradFill>
                  <a:gsLst>
                    <a:gs pos="2917">
                      <a:prstClr val="black"/>
                    </a:gs>
                    <a:gs pos="30000">
                      <a:prstClr val="black"/>
                    </a:gs>
                  </a:gsLst>
                  <a:lin ang="5400000" scaled="0"/>
                </a:gradFill>
                <a:latin typeface="Segoe UI"/>
              </a:rPr>
              <a:t>Designed for analytics </a:t>
            </a:r>
            <a:r>
              <a:rPr lang="en-US" sz="900" b="1" dirty="0">
                <a:gradFill>
                  <a:gsLst>
                    <a:gs pos="2917">
                      <a:prstClr val="black"/>
                    </a:gs>
                    <a:gs pos="30000">
                      <a:prstClr val="black"/>
                    </a:gs>
                  </a:gsLst>
                  <a:lin ang="5400000" scaled="0"/>
                </a:gradFill>
                <a:latin typeface="Segoe UI"/>
              </a:rPr>
              <a:t>workloads at any scale</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b="1" dirty="0">
              <a:gradFill>
                <a:gsLst>
                  <a:gs pos="2917">
                    <a:prstClr val="black"/>
                  </a:gs>
                  <a:gs pos="30000">
                    <a:prstClr val="black"/>
                  </a:gs>
                </a:gsLst>
                <a:lin ang="5400000" scaled="0"/>
              </a:gradFill>
              <a:latin typeface="Segoe UI"/>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b="1" dirty="0">
                <a:gradFill>
                  <a:gsLst>
                    <a:gs pos="2917">
                      <a:prstClr val="black"/>
                    </a:gs>
                    <a:gs pos="30000">
                      <a:prstClr val="black"/>
                    </a:gs>
                  </a:gsLst>
                  <a:lin ang="5400000" scaled="0"/>
                </a:gradFill>
                <a:latin typeface="Segoe UI"/>
              </a:rPr>
              <a:t>Interfaces:</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b="1" dirty="0">
                <a:gradFill>
                  <a:gsLst>
                    <a:gs pos="2917">
                      <a:prstClr val="black"/>
                    </a:gs>
                    <a:gs pos="30000">
                      <a:prstClr val="black"/>
                    </a:gs>
                  </a:gsLst>
                  <a:lin ang="5400000" scaled="0"/>
                </a:gradFill>
                <a:latin typeface="Segoe UI"/>
              </a:rPr>
              <a:t>Synapse Studio – web based portal for object exploration, data engineering, development, orchestration all through a single pane of glass</a:t>
            </a:r>
            <a:endParaRPr lang="en-US" sz="1400" b="1" dirty="0">
              <a:gradFill>
                <a:gsLst>
                  <a:gs pos="2917">
                    <a:prstClr val="black"/>
                  </a:gs>
                  <a:gs pos="30000">
                    <a:prstClr val="black"/>
                  </a:gs>
                </a:gsLst>
                <a:lin ang="5400000" scaled="0"/>
              </a:gradFill>
              <a:latin typeface="Segoe UI"/>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dirty="0">
                <a:gradFill>
                  <a:gsLst>
                    <a:gs pos="2917">
                      <a:prstClr val="black"/>
                    </a:gs>
                    <a:gs pos="30000">
                      <a:prstClr val="black"/>
                    </a:gs>
                  </a:gsLst>
                  <a:lin ang="5400000" scaled="0"/>
                </a:gradFill>
                <a:latin typeface="Segoe UI"/>
              </a:rPr>
              <a:t>SaaS </a:t>
            </a:r>
            <a:r>
              <a:rPr lang="en-US" sz="900" b="1" dirty="0">
                <a:gradFill>
                  <a:gsLst>
                    <a:gs pos="2917">
                      <a:prstClr val="black"/>
                    </a:gs>
                    <a:gs pos="30000">
                      <a:prstClr val="black"/>
                    </a:gs>
                  </a:gsLst>
                  <a:lin ang="5400000" scaled="0"/>
                </a:gradFill>
                <a:latin typeface="Segoe UI"/>
              </a:rPr>
              <a:t>developer experiences </a:t>
            </a:r>
            <a:r>
              <a:rPr lang="en-US" sz="900" dirty="0">
                <a:gradFill>
                  <a:gsLst>
                    <a:gs pos="2917">
                      <a:prstClr val="black"/>
                    </a:gs>
                    <a:gs pos="30000">
                      <a:prstClr val="black"/>
                    </a:gs>
                  </a:gsLst>
                  <a:lin ang="5400000" scaled="0"/>
                </a:gradFill>
                <a:latin typeface="Segoe UI"/>
              </a:rPr>
              <a:t>for code free and code first</a:t>
            </a:r>
            <a:endParaRPr lang="en-US" sz="1400" b="1" dirty="0">
              <a:gradFill>
                <a:gsLst>
                  <a:gs pos="2917">
                    <a:prstClr val="black"/>
                  </a:gs>
                  <a:gs pos="30000">
                    <a:prstClr val="black"/>
                  </a:gs>
                </a:gsLst>
                <a:lin ang="5400000" scaled="0"/>
              </a:gradFill>
              <a:latin typeface="Segoe UI"/>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dirty="0">
                <a:gradFill>
                  <a:gsLst>
                    <a:gs pos="2917">
                      <a:prstClr val="black"/>
                    </a:gs>
                    <a:gs pos="30000">
                      <a:prstClr val="black"/>
                    </a:gs>
                  </a:gsLst>
                  <a:lin ang="5400000" scaled="0"/>
                </a:gradFill>
                <a:latin typeface="Segoe UI"/>
              </a:rPr>
              <a:t>Multiple </a:t>
            </a:r>
            <a:r>
              <a:rPr lang="en-US" sz="900" b="1" dirty="0">
                <a:gradFill>
                  <a:gsLst>
                    <a:gs pos="2917">
                      <a:prstClr val="black"/>
                    </a:gs>
                    <a:gs pos="30000">
                      <a:prstClr val="black"/>
                    </a:gs>
                  </a:gsLst>
                  <a:lin ang="5400000" scaled="0"/>
                </a:gradFill>
                <a:latin typeface="Segoe UI"/>
              </a:rPr>
              <a:t>languages </a:t>
            </a:r>
            <a:r>
              <a:rPr lang="en-US" sz="900" dirty="0">
                <a:gradFill>
                  <a:gsLst>
                    <a:gs pos="2917">
                      <a:prstClr val="black"/>
                    </a:gs>
                    <a:gs pos="30000">
                      <a:prstClr val="black"/>
                    </a:gs>
                  </a:gsLst>
                  <a:lin ang="5400000" scaled="0"/>
                </a:gradFill>
                <a:latin typeface="Segoe UI"/>
              </a:rPr>
              <a:t>suited to different analytics workloads</a:t>
            </a:r>
            <a:endParaRPr lang="en-US" sz="900" b="1" dirty="0">
              <a:gradFill>
                <a:gsLst>
                  <a:gs pos="2917">
                    <a:prstClr val="black"/>
                  </a:gs>
                  <a:gs pos="30000">
                    <a:prstClr val="black"/>
                  </a:gs>
                </a:gsLst>
                <a:lin ang="5400000" scaled="0"/>
              </a:gradFill>
              <a:latin typeface="Segoe UI"/>
            </a:endParaRPr>
          </a:p>
          <a:p>
            <a:pPr defTabSz="914377">
              <a:lnSpc>
                <a:spcPct val="90000"/>
              </a:lnSpc>
              <a:spcAft>
                <a:spcPts val="600"/>
              </a:spcAft>
              <a:defRPr/>
            </a:pPr>
            <a:r>
              <a:rPr lang="en-US" sz="900" dirty="0">
                <a:gradFill>
                  <a:gsLst>
                    <a:gs pos="2917">
                      <a:prstClr val="black"/>
                    </a:gs>
                    <a:gs pos="30000">
                      <a:prstClr val="black"/>
                    </a:gs>
                  </a:gsLst>
                  <a:lin ang="5400000" scaled="0"/>
                </a:gradFill>
                <a:latin typeface="Segoe UI"/>
              </a:rPr>
              <a:t>Integrated analytics runtimes available provisioned and serverless on-demand </a:t>
            </a:r>
          </a:p>
          <a:p>
            <a:pPr defTabSz="914377">
              <a:lnSpc>
                <a:spcPct val="90000"/>
              </a:lnSpc>
              <a:spcAft>
                <a:spcPts val="600"/>
              </a:spcAft>
              <a:defRPr/>
            </a:pPr>
            <a:r>
              <a:rPr lang="en-US" sz="900" b="1" dirty="0">
                <a:gradFill>
                  <a:gsLst>
                    <a:gs pos="2917">
                      <a:prstClr val="black"/>
                    </a:gs>
                    <a:gs pos="30000">
                      <a:prstClr val="black"/>
                    </a:gs>
                  </a:gsLst>
                  <a:lin ang="5400000" scaled="0"/>
                </a:gradFill>
                <a:latin typeface="Segoe UI"/>
              </a:rPr>
              <a:t>SQL Analytics </a:t>
            </a:r>
            <a:r>
              <a:rPr lang="en-US" sz="900" dirty="0">
                <a:gradFill>
                  <a:gsLst>
                    <a:gs pos="2917">
                      <a:prstClr val="black"/>
                    </a:gs>
                    <a:gs pos="30000">
                      <a:prstClr val="black"/>
                    </a:gs>
                  </a:gsLst>
                  <a:lin ang="5400000" scaled="0"/>
                </a:gradFill>
                <a:latin typeface="Segoe UI"/>
              </a:rPr>
              <a:t>offering T-SQL for batch, streaming and interactive processing</a:t>
            </a:r>
          </a:p>
          <a:p>
            <a:pPr defTabSz="914377">
              <a:lnSpc>
                <a:spcPct val="90000"/>
              </a:lnSpc>
              <a:spcAft>
                <a:spcPts val="600"/>
              </a:spcAft>
              <a:defRPr/>
            </a:pPr>
            <a:r>
              <a:rPr lang="en-US" sz="900" b="1" dirty="0">
                <a:gradFill>
                  <a:gsLst>
                    <a:gs pos="2917">
                      <a:prstClr val="black"/>
                    </a:gs>
                    <a:gs pos="30000">
                      <a:prstClr val="black"/>
                    </a:gs>
                  </a:gsLst>
                  <a:lin ang="5400000" scaled="0"/>
                </a:gradFill>
                <a:latin typeface="Segoe UI"/>
              </a:rPr>
              <a:t>Spark</a:t>
            </a:r>
            <a:r>
              <a:rPr lang="en-US" sz="900" dirty="0">
                <a:gradFill>
                  <a:gsLst>
                    <a:gs pos="2917">
                      <a:prstClr val="black"/>
                    </a:gs>
                    <a:gs pos="30000">
                      <a:prstClr val="black"/>
                    </a:gs>
                  </a:gsLst>
                  <a:lin ang="5400000" scaled="0"/>
                </a:gradFill>
                <a:latin typeface="Segoe UI"/>
              </a:rPr>
              <a:t> for big data processing with Python, Scala, R and .NET</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dirty="0">
                <a:gradFill>
                  <a:gsLst>
                    <a:gs pos="2917">
                      <a:prstClr val="black"/>
                    </a:gs>
                    <a:gs pos="30000">
                      <a:prstClr val="black"/>
                    </a:gs>
                  </a:gsLst>
                  <a:lin ang="5400000" scaled="0"/>
                </a:gradFill>
                <a:latin typeface="Segoe UI"/>
              </a:rPr>
              <a:t>Integrated </a:t>
            </a:r>
            <a:r>
              <a:rPr lang="en-US" sz="900" b="1" dirty="0">
                <a:gradFill>
                  <a:gsLst>
                    <a:gs pos="2917">
                      <a:prstClr val="black"/>
                    </a:gs>
                    <a:gs pos="30000">
                      <a:prstClr val="black"/>
                    </a:gs>
                  </a:gsLst>
                  <a:lin ang="5400000" scaled="0"/>
                </a:gradFill>
                <a:latin typeface="Segoe UI"/>
              </a:rPr>
              <a:t>platform services </a:t>
            </a:r>
            <a:br>
              <a:rPr lang="en-US" sz="900" b="1" dirty="0">
                <a:gradFill>
                  <a:gsLst>
                    <a:gs pos="2917">
                      <a:prstClr val="black"/>
                    </a:gs>
                    <a:gs pos="30000">
                      <a:prstClr val="black"/>
                    </a:gs>
                  </a:gsLst>
                  <a:lin ang="5400000" scaled="0"/>
                </a:gradFill>
                <a:latin typeface="Segoe UI"/>
              </a:rPr>
            </a:br>
            <a:r>
              <a:rPr lang="en-US" sz="900" dirty="0">
                <a:gradFill>
                  <a:gsLst>
                    <a:gs pos="2917">
                      <a:prstClr val="black"/>
                    </a:gs>
                    <a:gs pos="30000">
                      <a:prstClr val="black"/>
                    </a:gs>
                  </a:gsLst>
                  <a:lin ang="5400000" scaled="0"/>
                </a:gradFill>
                <a:latin typeface="Segoe UI"/>
              </a:rPr>
              <a:t>for, management, security, monitoring, and </a:t>
            </a:r>
            <a:r>
              <a:rPr lang="en-US" sz="900" dirty="0" err="1">
                <a:gradFill>
                  <a:gsLst>
                    <a:gs pos="2917">
                      <a:prstClr val="black"/>
                    </a:gs>
                    <a:gs pos="30000">
                      <a:prstClr val="black"/>
                    </a:gs>
                  </a:gsLst>
                  <a:lin ang="5400000" scaled="0"/>
                </a:gradFill>
                <a:latin typeface="Segoe UI"/>
              </a:rPr>
              <a:t>metastore</a:t>
            </a:r>
            <a:endParaRPr lang="en-US" sz="900" b="1" dirty="0">
              <a:gradFill>
                <a:gsLst>
                  <a:gs pos="2917">
                    <a:prstClr val="black"/>
                  </a:gs>
                  <a:gs pos="30000">
                    <a:prstClr val="black"/>
                  </a:gs>
                </a:gsLst>
                <a:lin ang="5400000" scaled="0"/>
              </a:gradFill>
              <a:latin typeface="Segoe UI"/>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dirty="0">
                <a:gradFill>
                  <a:gsLst>
                    <a:gs pos="2917">
                      <a:prstClr val="black"/>
                    </a:gs>
                    <a:gs pos="30000">
                      <a:prstClr val="black"/>
                    </a:gs>
                  </a:gsLst>
                  <a:lin ang="5400000" scaled="0"/>
                </a:gradFill>
                <a:latin typeface="Segoe UI"/>
              </a:rPr>
              <a:t>Data </a:t>
            </a:r>
            <a:r>
              <a:rPr lang="en-US" sz="900" b="1" dirty="0">
                <a:gradFill>
                  <a:gsLst>
                    <a:gs pos="2917">
                      <a:prstClr val="black"/>
                    </a:gs>
                    <a:gs pos="30000">
                      <a:prstClr val="black"/>
                    </a:gs>
                  </a:gsLst>
                  <a:lin ang="5400000" scaled="0"/>
                </a:gradFill>
                <a:latin typeface="Segoe UI"/>
              </a:rPr>
              <a:t>lake integrated </a:t>
            </a:r>
            <a:r>
              <a:rPr lang="en-US" sz="900" dirty="0">
                <a:gradFill>
                  <a:gsLst>
                    <a:gs pos="2917">
                      <a:prstClr val="black"/>
                    </a:gs>
                    <a:gs pos="30000">
                      <a:prstClr val="black"/>
                    </a:gs>
                  </a:gsLst>
                  <a:lin ang="5400000" scaled="0"/>
                </a:gradFill>
                <a:latin typeface="Segoe UI"/>
              </a:rPr>
              <a:t>and Common Data Model aware</a:t>
            </a:r>
            <a:endParaRPr lang="en-US" sz="900" b="1" dirty="0">
              <a:gradFill>
                <a:gsLst>
                  <a:gs pos="2917">
                    <a:prstClr val="black"/>
                  </a:gs>
                  <a:gs pos="30000">
                    <a:prstClr val="black"/>
                  </a:gs>
                </a:gsLst>
                <a:lin ang="5400000" scaled="0"/>
              </a:gradFill>
              <a:latin typeface="Segoe UI"/>
            </a:endParaRP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11/5/2021 9:32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2960354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45095137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5770881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5625778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74975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11667776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235373038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289280"/>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Title &amp; body with bullets slid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B7040F-1E2C-4F82-ABB7-F07F089ED8BE}"/>
              </a:ext>
            </a:extLst>
          </p:cNvPr>
          <p:cNvSpPr>
            <a:spLocks noGrp="1"/>
          </p:cNvSpPr>
          <p:nvPr>
            <p:ph type="title"/>
          </p:nvPr>
        </p:nvSpPr>
        <p:spPr>
          <a:xfrm>
            <a:off x="426425" y="1632912"/>
            <a:ext cx="4849473" cy="744014"/>
          </a:xfrm>
        </p:spPr>
        <p:txBody>
          <a:bodyPr anchor="b"/>
          <a:lstStyle>
            <a:lvl1pPr algn="l">
              <a:defRPr/>
            </a:lvl1pPr>
          </a:lstStyle>
          <a:p>
            <a:r>
              <a:rPr lang="en-US"/>
              <a:t>Click to edit Master title style</a:t>
            </a:r>
          </a:p>
        </p:txBody>
      </p:sp>
      <p:sp>
        <p:nvSpPr>
          <p:cNvPr id="5" name="Text Placeholder 4">
            <a:extLst>
              <a:ext uri="{FF2B5EF4-FFF2-40B4-BE49-F238E27FC236}">
                <a16:creationId xmlns:a16="http://schemas.microsoft.com/office/drawing/2014/main" id="{F411E651-2C76-4DFB-BA46-04AC1CE3E4AD}"/>
              </a:ext>
            </a:extLst>
          </p:cNvPr>
          <p:cNvSpPr>
            <a:spLocks noGrp="1"/>
          </p:cNvSpPr>
          <p:nvPr>
            <p:ph type="body" sz="quarter" idx="12"/>
          </p:nvPr>
        </p:nvSpPr>
        <p:spPr>
          <a:xfrm>
            <a:off x="427038" y="2520564"/>
            <a:ext cx="4848969"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632872868"/>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Title Slide">
    <p:bg>
      <p:bgRef idx="1001">
        <a:schemeClr val="bg1"/>
      </p:bgRef>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139E9B-9A88-44F8-8398-EBA1AF6DBE39}"/>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42648336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361401"/>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1_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01022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pli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905780"/>
            <a:ext cx="5146331" cy="1046440"/>
          </a:xfrm>
        </p:spPr>
        <p:txBody>
          <a:bodyPr anchor="ctr">
            <a:spAutoFit/>
          </a:bodyPr>
          <a:lstStyle>
            <a:lvl1pPr>
              <a:defRPr sz="34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6879772" y="2794980"/>
            <a:ext cx="4616560" cy="1268039"/>
          </a:xfrm>
        </p:spPr>
        <p:txBody>
          <a:bodyPr anchor="ctr"/>
          <a:lstStyle>
            <a:lvl1pPr marL="400050" indent="-400050">
              <a:spcBef>
                <a:spcPts val="1800"/>
              </a:spcBef>
              <a:defRPr sz="2000">
                <a:latin typeface="+mn-lt"/>
              </a:defRPr>
            </a:lvl1pPr>
            <a:lvl2pPr>
              <a:defRPr sz="1600"/>
            </a:lvl2pPr>
            <a:lvl3pPr>
              <a:defRPr sz="12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165887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CENTER &amp; SUB">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lvl1pPr algn="ctr">
              <a:defRPr>
                <a:solidFill>
                  <a:schemeClr val="tx1"/>
                </a:solidFill>
              </a:defRPr>
            </a:lvl1pPr>
          </a:lstStyle>
          <a:p>
            <a:r>
              <a:rPr lang="en-US"/>
              <a:t>Click to edit Master title style</a:t>
            </a:r>
          </a:p>
        </p:txBody>
      </p:sp>
      <p:sp>
        <p:nvSpPr>
          <p:cNvPr id="3" name="Text Placeholder 4">
            <a:extLst>
              <a:ext uri="{FF2B5EF4-FFF2-40B4-BE49-F238E27FC236}">
                <a16:creationId xmlns:a16="http://schemas.microsoft.com/office/drawing/2014/main" id="{00261B27-8650-E446-8F03-BBF1C43C279A}"/>
              </a:ext>
            </a:extLst>
          </p:cNvPr>
          <p:cNvSpPr>
            <a:spLocks noGrp="1"/>
          </p:cNvSpPr>
          <p:nvPr>
            <p:ph type="body" sz="quarter" idx="12" hasCustomPrompt="1"/>
          </p:nvPr>
        </p:nvSpPr>
        <p:spPr>
          <a:xfrm>
            <a:off x="584200" y="1128911"/>
            <a:ext cx="11018520" cy="307777"/>
          </a:xfrm>
          <a:noFill/>
        </p:spPr>
        <p:txBody>
          <a:bodyPr wrap="square" lIns="0" tIns="0" rIns="0" bIns="0">
            <a:spAutoFit/>
          </a:bodyPr>
          <a:lstStyle>
            <a:lvl1pPr marL="0" indent="0" algn="ctr">
              <a:spcBef>
                <a:spcPts val="0"/>
              </a:spcBef>
              <a:spcAft>
                <a:spcPts val="0"/>
              </a:spcAft>
              <a:buFont typeface="Arial" panose="020B0604020202020204" pitchFamily="34" charset="0"/>
              <a:buNone/>
              <a:defRPr sz="2000" spc="0" baseline="0">
                <a:solidFill>
                  <a:schemeClr val="accent2"/>
                </a:solidFill>
                <a:latin typeface="+mn-lt"/>
              </a:defRPr>
            </a:lvl1pPr>
          </a:lstStyle>
          <a:p>
            <a:pPr lvl="0"/>
            <a:r>
              <a:rPr lang="en-US" err="1"/>
              <a:t>Subheader</a:t>
            </a:r>
            <a:endParaRPr lang="en-US"/>
          </a:p>
        </p:txBody>
      </p:sp>
    </p:spTree>
    <p:extLst>
      <p:ext uri="{BB962C8B-B14F-4D97-AF65-F5344CB8AC3E}">
        <p14:creationId xmlns:p14="http://schemas.microsoft.com/office/powerpoint/2010/main" val="987558520"/>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1114883"/>
            <a:ext cx="11339774" cy="830997"/>
          </a:xfrm>
        </p:spPr>
        <p:txBody>
          <a:bodyPr wrap="square" lIns="0" tIns="0" rIns="0" bIns="0">
            <a:spAutoFit/>
          </a:bodyPr>
          <a:lstStyle>
            <a:lvl1pPr marL="0" indent="0">
              <a:lnSpc>
                <a:spcPct val="100000"/>
              </a:lnSpc>
              <a:spcBef>
                <a:spcPts val="0"/>
              </a:spcBef>
              <a:spcAft>
                <a:spcPts val="882"/>
              </a:spcAft>
              <a:buNone/>
              <a:defRPr sz="1800" b="0" i="0">
                <a:solidFill>
                  <a:srgbClr val="000000"/>
                </a:solidFill>
                <a:latin typeface="+mn-lt"/>
              </a:defRPr>
            </a:lvl1pPr>
            <a:lvl2pPr marL="224054" indent="0">
              <a:lnSpc>
                <a:spcPct val="100000"/>
              </a:lnSpc>
              <a:spcBef>
                <a:spcPts val="0"/>
              </a:spcBef>
              <a:spcAft>
                <a:spcPts val="1371"/>
              </a:spcAft>
              <a:buNone/>
              <a:defRPr sz="1765">
                <a:solidFill>
                  <a:srgbClr val="000000"/>
                </a:solidFill>
              </a:defRPr>
            </a:lvl2pPr>
            <a:lvl3pPr marL="448107" indent="0">
              <a:lnSpc>
                <a:spcPct val="100000"/>
              </a:lnSpc>
              <a:spcBef>
                <a:spcPts val="0"/>
              </a:spcBef>
              <a:spcAft>
                <a:spcPts val="1371"/>
              </a:spcAft>
              <a:buNone/>
              <a:defRPr sz="1371">
                <a:solidFill>
                  <a:srgbClr val="000000"/>
                </a:solidFill>
              </a:defRPr>
            </a:lvl3pPr>
            <a:lvl4pPr marL="672161" indent="0">
              <a:spcBef>
                <a:spcPts val="0"/>
              </a:spcBef>
              <a:spcAft>
                <a:spcPts val="1273"/>
              </a:spcAft>
              <a:buNone/>
              <a:defRPr sz="1961"/>
            </a:lvl4pPr>
            <a:lvl5pPr marL="896214"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0716"/>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Two column text layout</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426425" y="2313289"/>
            <a:ext cx="5555966" cy="2602491"/>
          </a:xfrm>
        </p:spPr>
        <p:txBody>
          <a:bodyPr lIns="0" tIns="0" rIns="0" bIns="0">
            <a:noAutofit/>
          </a:bodyPr>
          <a:lstStyle>
            <a:lvl1pPr marL="0" indent="0">
              <a:lnSpc>
                <a:spcPct val="100000"/>
              </a:lnSpc>
              <a:spcBef>
                <a:spcPts val="0"/>
              </a:spcBef>
              <a:spcAft>
                <a:spcPts val="686"/>
              </a:spcAft>
              <a:buNone/>
              <a:defRPr sz="1400" b="1">
                <a:solidFill>
                  <a:schemeClr val="tx2"/>
                </a:solidFill>
                <a:latin typeface="+mn-lt"/>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6209613" y="2313290"/>
            <a:ext cx="5547873" cy="2675091"/>
          </a:xfrm>
        </p:spPr>
        <p:txBody>
          <a:bodyPr lIns="0" tIns="0" rIns="0" bIns="0"/>
          <a:lstStyle>
            <a:lvl1pPr marL="0" indent="0">
              <a:lnSpc>
                <a:spcPct val="100000"/>
              </a:lnSpc>
              <a:spcBef>
                <a:spcPts val="0"/>
              </a:spcBef>
              <a:spcAft>
                <a:spcPts val="686"/>
              </a:spcAft>
              <a:buNone/>
              <a:defRPr sz="1400" b="1">
                <a:solidFill>
                  <a:schemeClr val="tx2"/>
                </a:solidFill>
                <a:latin typeface="+mn-lt"/>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p>
        </p:txBody>
      </p:sp>
    </p:spTree>
    <p:extLst>
      <p:ext uri="{BB962C8B-B14F-4D97-AF65-F5344CB8AC3E}">
        <p14:creationId xmlns:p14="http://schemas.microsoft.com/office/powerpoint/2010/main" val="883870064"/>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222583"/>
            <a:ext cx="11336039" cy="758022"/>
          </a:xfrm>
          <a:prstGeom prst="rect">
            <a:avLst/>
          </a:prstGeom>
        </p:spPr>
        <p:txBody>
          <a:bodyPr vert="horz" wrap="square" lIns="0" tIns="164592" rIns="0" bIns="0" rtlCol="0" anchor="t">
            <a:noAutofit/>
          </a:bodyPr>
          <a:lstStyle>
            <a:lvl1pPr>
              <a:defRPr sz="3400">
                <a:solidFill>
                  <a:schemeClr val="tx2"/>
                </a:solidFill>
              </a:defRPr>
            </a:lvl1pPr>
          </a:lstStyle>
          <a:p>
            <a:r>
              <a:rPr lang="en-US"/>
              <a:t>Title</a:t>
            </a:r>
          </a:p>
        </p:txBody>
      </p:sp>
    </p:spTree>
    <p:extLst>
      <p:ext uri="{BB962C8B-B14F-4D97-AF65-F5344CB8AC3E}">
        <p14:creationId xmlns:p14="http://schemas.microsoft.com/office/powerpoint/2010/main" val="3156483411"/>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hoto layou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1"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p:nvPr>
        </p:nvSpPr>
        <p:spPr>
          <a:xfrm>
            <a:off x="426426" y="222583"/>
            <a:ext cx="5555966" cy="758022"/>
          </a:xfrm>
          <a:prstGeom prst="rect">
            <a:avLst/>
          </a:prstGeom>
        </p:spPr>
        <p:txBody>
          <a:bodyPr vert="horz" wrap="square" lIns="0" tIns="164592" rIns="0" bIns="0" rtlCol="0" anchor="t">
            <a:noAutofit/>
          </a:bodyPr>
          <a:lstStyle>
            <a:lvl1pPr>
              <a:defRPr sz="3400"/>
            </a:lvl1pPr>
          </a:lstStyle>
          <a:p>
            <a:endParaRPr lang="en-US"/>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1129914"/>
            <a:ext cx="5555965" cy="2573509"/>
          </a:xfrm>
        </p:spPr>
        <p:txBody>
          <a:bodyPr wrap="square" lIns="0" tIns="0" rIns="0" bIns="0">
            <a:noAutofit/>
          </a:bodyPr>
          <a:lstStyle>
            <a:lvl1pPr marL="0" marR="0" indent="0" algn="l" defTabSz="914192" rtl="0" eaLnBrk="1" fontAlgn="auto" latinLnBrk="0" hangingPunct="1">
              <a:lnSpc>
                <a:spcPct val="90000"/>
              </a:lnSpc>
              <a:spcBef>
                <a:spcPts val="0"/>
              </a:spcBef>
              <a:spcAft>
                <a:spcPts val="2549"/>
              </a:spcAft>
              <a:buClrTx/>
              <a:buSzPct val="90000"/>
              <a:buFont typeface="Wingdings" panose="05000000000000000000" pitchFamily="2" charset="2"/>
              <a:buNone/>
              <a:tabLst/>
              <a:defRPr sz="2400" b="0" i="0">
                <a:solidFill>
                  <a:srgbClr val="000000"/>
                </a:solidFill>
                <a:latin typeface="+mn-lt"/>
              </a:defRPr>
            </a:lvl1pPr>
            <a:lvl2pPr marL="22405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07" indent="0">
              <a:buNone/>
              <a:defRPr/>
            </a:lvl3pPr>
            <a:lvl4pPr marL="672161" indent="0">
              <a:buNone/>
              <a:defRPr/>
            </a:lvl4pPr>
            <a:lvl5pPr marL="896214" indent="0">
              <a:buNone/>
              <a:defRPr/>
            </a:lvl5pPr>
          </a:lstStyle>
          <a:p>
            <a:pPr lvl="0"/>
            <a:r>
              <a:rPr lang="pt-BR"/>
              <a:t>Subhead Segoe UI 24pt</a:t>
            </a:r>
          </a:p>
          <a:p>
            <a:pPr lvl="0"/>
            <a:r>
              <a:rPr lang="pt-BR"/>
              <a:t>Subhead Segoe UI 24pt</a:t>
            </a:r>
          </a:p>
          <a:p>
            <a:pPr lvl="0"/>
            <a:r>
              <a:rPr lang="pt-BR"/>
              <a:t>Subhead Segoe UI 24pt</a:t>
            </a:r>
          </a:p>
        </p:txBody>
      </p:sp>
    </p:spTree>
    <p:extLst>
      <p:ext uri="{BB962C8B-B14F-4D97-AF65-F5344CB8AC3E}">
        <p14:creationId xmlns:p14="http://schemas.microsoft.com/office/powerpoint/2010/main" val="716505454"/>
      </p:ext>
    </p:extLst>
  </p:cSld>
  <p:clrMapOvr>
    <a:masterClrMapping/>
  </p:clrMapOvr>
  <p:transition>
    <p:fade/>
  </p:transition>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85701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07088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691834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88161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551895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userDrawn="1">
          <p15:clr>
            <a:srgbClr val="5ACBF0"/>
          </p15:clr>
        </p15:guide>
        <p15:guide id="7" pos="1795" userDrawn="1">
          <p15:clr>
            <a:srgbClr val="5ACBF0"/>
          </p15:clr>
        </p15:guide>
        <p15:guide id="8" pos="3035" userDrawn="1">
          <p15:clr>
            <a:srgbClr val="5ACBF0"/>
          </p15:clr>
        </p15:guide>
        <p15:guide id="9" pos="3221" userDrawn="1">
          <p15:clr>
            <a:srgbClr val="5ACBF0"/>
          </p15:clr>
        </p15:guide>
        <p15:guide id="10" pos="4461" userDrawn="1">
          <p15:clr>
            <a:srgbClr val="5ACBF0"/>
          </p15:clr>
        </p15:guide>
        <p15:guide id="11" pos="5890" userDrawn="1">
          <p15:clr>
            <a:srgbClr val="5ACBF0"/>
          </p15:clr>
        </p15:guide>
        <p15:guide id="12" orient="horz" pos="1436">
          <p15:clr>
            <a:srgbClr val="5ACBF0"/>
          </p15:clr>
        </p15:guide>
        <p15:guide id="13" pos="4646" userDrawn="1">
          <p15:clr>
            <a:srgbClr val="5ACBF0"/>
          </p15:clr>
        </p15:guide>
        <p15:guide id="14" pos="6072"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1605435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13384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userDrawn="1">
          <p15:clr>
            <a:srgbClr val="5ACBF0"/>
          </p15:clr>
        </p15:guide>
        <p15:guide id="34" pos="3336" userDrawn="1">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userDrawn="1">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guide id="31" pos="3840" userDrawn="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89192910"/>
      </p:ext>
    </p:extLst>
  </p:cSld>
  <p:clrMapOvr>
    <a:masterClrMapping/>
  </p:clrMapOvr>
  <p:transition>
    <p:fade/>
  </p:transition>
  <p:extLst>
    <p:ext uri="{DCECCB84-F9BA-43D5-87BE-67443E8EF086}">
      <p15:sldGuideLst xmlns:p15="http://schemas.microsoft.com/office/powerpoint/2012/main">
        <p15:guide id="2" orient="horz" pos="1162" userDrawn="1">
          <p15:clr>
            <a:srgbClr val="5ACBF0"/>
          </p15:clr>
        </p15:guide>
        <p15:guide id="3" orient="horz" pos="288">
          <p15:clr>
            <a:srgbClr val="5ACBF0"/>
          </p15:clr>
        </p15:guide>
        <p15:guide id="5"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287030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userDrawn="1">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58693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userDrawn="1">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33069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2089322"/>
      </p:ext>
    </p:extLst>
  </p:cSld>
  <p:clrMapOvr>
    <a:masterClrMapping/>
  </p:clrMapOvr>
  <p:transition>
    <p:fade/>
  </p:transition>
  <p:extLst>
    <p:ext uri="{DCECCB84-F9BA-43D5-87BE-67443E8EF086}">
      <p15:sldGuideLst xmlns:p15="http://schemas.microsoft.com/office/powerpoint/2012/main">
        <p15:guide id="3" orient="horz" pos="1162" userDrawn="1">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996806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userDrawn="1">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125104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52274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3180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75761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68791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6758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70829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890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oAutofit/>
          </a:bodyPr>
          <a:lstStyle/>
          <a:p>
            <a:pPr algn="l"/>
            <a:r>
              <a:rPr lang="en-US" sz="36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oAutofit/>
          </a:bodyPr>
          <a:lstStyle/>
          <a:p>
            <a:pPr algn="l"/>
            <a:r>
              <a:rPr lang="en-US" sz="36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8886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838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21378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185091634"/>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0899690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3840" userDrawn="1">
          <p15:clr>
            <a:srgbClr val="5ACBF0"/>
          </p15:clr>
        </p15:guide>
        <p15:guide id="4" orient="horz" pos="216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598530170"/>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212407088"/>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7" orient="horz" pos="1968">
          <p15:clr>
            <a:srgbClr val="5ACBF0"/>
          </p15:clr>
        </p15:guide>
        <p15:guide id="8" orient="horz" pos="2226">
          <p15:clr>
            <a:srgbClr val="5ACBF0"/>
          </p15:clr>
        </p15:guide>
        <p15:guide id="10" pos="3729" userDrawn="1">
          <p15:clr>
            <a:srgbClr val="C35EA4"/>
          </p15:clr>
        </p15:guide>
        <p15:guide id="11" pos="2993">
          <p15:clr>
            <a:srgbClr val="5ACBF0"/>
          </p15:clr>
        </p15:guide>
        <p15:guide id="12" pos="3543">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userDrawn="1">
          <p15:clr>
            <a:srgbClr val="C35EA4"/>
          </p15:clr>
        </p15:guide>
        <p15:guide id="8" pos="3544">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352849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userDrawn="1">
          <p15:clr>
            <a:srgbClr val="A4A3A4"/>
          </p15:clr>
        </p15:guide>
        <p15:guide id="19" pos="4531" userDrawn="1">
          <p15:clr>
            <a:srgbClr val="A4A3A4"/>
          </p15:clr>
        </p15:guide>
        <p15:guide id="28" orient="horz" pos="905">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16701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userDrawn="1">
          <p15:clr>
            <a:srgbClr val="A4A3A4"/>
          </p15:clr>
        </p15:guide>
        <p15:guide id="19" pos="3341" userDrawn="1">
          <p15:clr>
            <a:srgbClr val="A4A3A4"/>
          </p15:clr>
        </p15:guide>
        <p15:guide id="28" orient="horz" pos="905">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7962772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9369899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3840" userDrawn="1">
          <p15:clr>
            <a:srgbClr val="5ACBF0"/>
          </p15:clr>
        </p15:guide>
        <p15:guide id="4" orient="horz" pos="216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userDrawn="1"/>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909443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2058752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userDrawn="1">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userDrawn="1">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userDrawn="1">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24772569"/>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4" orient="horz" pos="3209" userDrawn="1">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userDrawn="1">
          <p15:clr>
            <a:srgbClr val="5ACBF0"/>
          </p15:clr>
        </p15:guide>
        <p15:guide id="15" pos="3451" userDrawn="1">
          <p15:clr>
            <a:srgbClr val="5ACBF0"/>
          </p15:clr>
        </p15:guide>
        <p15:guide id="16" pos="4229" userDrawn="1">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82817732"/>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userDrawn="1">
          <p15:clr>
            <a:srgbClr val="5ACBF0"/>
          </p15:clr>
        </p15:guide>
        <p15:guide id="15" pos="2168" userDrawn="1">
          <p15:clr>
            <a:srgbClr val="5ACBF0"/>
          </p15:clr>
        </p15:guide>
        <p15:guide id="16" pos="2944" userDrawn="1">
          <p15:clr>
            <a:srgbClr val="5ACBF0"/>
          </p15:clr>
        </p15:guide>
        <p15:guide id="17" pos="4738" userDrawn="1">
          <p15:clr>
            <a:srgbClr val="5ACBF0"/>
          </p15:clr>
        </p15:guide>
        <p15:guide id="18" pos="5514"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5299928"/>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userDrawn="1">
          <p15:clr>
            <a:srgbClr val="5ACBF0"/>
          </p15:clr>
        </p15:guide>
        <p15:guide id="16" pos="1524" userDrawn="1">
          <p15:clr>
            <a:srgbClr val="5ACBF0"/>
          </p15:clr>
        </p15:guide>
        <p15:guide id="17" pos="2298" userDrawn="1">
          <p15:clr>
            <a:srgbClr val="5ACBF0"/>
          </p15:clr>
        </p15:guide>
        <p15:guide id="18" pos="3450" userDrawn="1">
          <p15:clr>
            <a:srgbClr val="5ACBF0"/>
          </p15:clr>
        </p15:guide>
        <p15:guide id="19" pos="4230" userDrawn="1">
          <p15:clr>
            <a:srgbClr val="5ACBF0"/>
          </p15:clr>
        </p15:guide>
        <p15:guide id="20" pos="5380" userDrawn="1">
          <p15:clr>
            <a:srgbClr val="5ACBF0"/>
          </p15:clr>
        </p15:guide>
        <p15:guide id="21" pos="6156" userDrawn="1">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0590399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616026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userDrawn="1">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753169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userDrawn="1">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7464684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userDrawn="1">
          <p15:clr>
            <a:srgbClr val="5ACBF0"/>
          </p15:clr>
        </p15:guide>
        <p15:guide id="3" pos="6216" userDrawn="1">
          <p15:clr>
            <a:srgbClr val="5ACBF0"/>
          </p15:clr>
        </p15:guide>
        <p15:guide id="5" pos="5850" userDrawn="1">
          <p15:clr>
            <a:srgbClr val="5ACBF0"/>
          </p15:clr>
        </p15:guide>
        <p15:guide id="7" pos="4392" userDrawn="1">
          <p15:clr>
            <a:srgbClr val="5ACBF0"/>
          </p15:clr>
        </p15:guide>
        <p15:guide id="8" pos="3292" userDrawn="1">
          <p15:clr>
            <a:srgbClr val="5ACBF0"/>
          </p15:clr>
        </p15:guide>
        <p15:guide id="10" pos="2926">
          <p15:clr>
            <a:srgbClr val="5ACBF0"/>
          </p15:clr>
        </p15:guide>
        <p15:guide id="11" pos="4754" userDrawn="1">
          <p15:clr>
            <a:srgbClr val="5ACBF0"/>
          </p15:clr>
        </p15:guide>
        <p15:guide id="13" pos="1464" userDrawn="1">
          <p15:clr>
            <a:srgbClr val="5ACBF0"/>
          </p15:clr>
        </p15:guide>
        <p15:guide id="14" orient="horz" pos="1440">
          <p15:clr>
            <a:srgbClr val="5ACBF0"/>
          </p15:clr>
        </p15:guide>
        <p15:guide id="15" pos="1830" userDrawn="1">
          <p15:clr>
            <a:srgbClr val="5ACBF0"/>
          </p15:clr>
        </p15:guide>
        <p15:guide id="16" orient="horz" pos="2533" userDrawn="1">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32705632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userDrawn="1"/>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16069523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103861675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userDrawn="1">
          <p15:clr>
            <a:srgbClr val="5ACBF0"/>
          </p15:clr>
        </p15:guide>
        <p15:guide id="7" pos="4747" userDrawn="1">
          <p15:clr>
            <a:srgbClr val="5ACBF0"/>
          </p15:clr>
        </p15:guide>
        <p15:guide id="8" pos="4936">
          <p15:clr>
            <a:srgbClr val="5ACBF0"/>
          </p15:clr>
        </p15:guide>
        <p15:guide id="9" pos="5123">
          <p15:clr>
            <a:srgbClr val="5ACBF0"/>
          </p15:clr>
        </p15:guide>
        <p15:guide id="10" orient="horz" pos="3465" userDrawn="1">
          <p15:clr>
            <a:srgbClr val="5ACBF0"/>
          </p15:clr>
        </p15:guide>
        <p15:guide id="11" orient="horz" pos="1956" userDrawn="1">
          <p15:clr>
            <a:srgbClr val="FBAE40"/>
          </p15:clr>
        </p15:guide>
        <p15:guide id="12" pos="1096"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69616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4964009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spTree>
    <p:extLst>
      <p:ext uri="{BB962C8B-B14F-4D97-AF65-F5344CB8AC3E}">
        <p14:creationId xmlns:p14="http://schemas.microsoft.com/office/powerpoint/2010/main" val="8673704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userDrawn="1">
          <p15:clr>
            <a:srgbClr val="FBAE40"/>
          </p15:clr>
        </p15:guide>
        <p15:guide id="6" pos="3364"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8310202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814874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187997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777073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367836929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152312443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9248679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75047256"/>
      </p:ext>
    </p:extLst>
  </p:cSld>
  <p:clrMapOvr>
    <a:masterClrMapping/>
  </p:clrMapOvr>
  <p:transition>
    <p:fade/>
  </p:transition>
  <p:extLst>
    <p:ext uri="{DCECCB84-F9BA-43D5-87BE-67443E8EF086}">
      <p15:sldGuideLst xmlns:p15="http://schemas.microsoft.com/office/powerpoint/2012/main">
        <p15:guide id="13" pos="4929" userDrawn="1">
          <p15:clr>
            <a:srgbClr val="5ACBF0"/>
          </p15:clr>
        </p15:guide>
        <p15:guide id="29" orient="horz" pos="2160">
          <p15:clr>
            <a:srgbClr val="5ACBF0"/>
          </p15:clr>
        </p15:guide>
        <p15:guide id="30" pos="4566" userDrawn="1">
          <p15:clr>
            <a:srgbClr val="5ACBF0"/>
          </p15:clr>
        </p15:guide>
        <p15:guide id="31" pos="4203" userDrawn="1">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8644385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05326340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userDrawn="1">
          <p15:clr>
            <a:srgbClr val="A4A3A4"/>
          </p15:clr>
        </p15:guide>
        <p15:guide id="28" pos="3840">
          <p15:clr>
            <a:srgbClr val="F26B43"/>
          </p15:clr>
        </p15:guide>
        <p15:guide id="29" pos="3454" userDrawn="1">
          <p15:clr>
            <a:srgbClr val="FBAE40"/>
          </p15:clr>
        </p15:guide>
        <p15:guide id="30" pos="420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5999618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userDrawn="1">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3455035362"/>
      </p:ext>
    </p:extLst>
  </p:cSld>
  <p:clrMapOvr>
    <a:masterClrMapping/>
  </p:clrMapOvr>
  <p:transition>
    <p:fade/>
  </p:transition>
  <p:extLst>
    <p:ext uri="{DCECCB84-F9BA-43D5-87BE-67443E8EF086}">
      <p15:sldGuideLst xmlns:p15="http://schemas.microsoft.com/office/powerpoint/2012/main">
        <p15:guide id="16" pos="3754" userDrawn="1">
          <p15:clr>
            <a:srgbClr val="A4A3A4"/>
          </p15:clr>
        </p15:guide>
        <p15:guide id="17" pos="3931" userDrawn="1">
          <p15:clr>
            <a:srgbClr val="A4A3A4"/>
          </p15:clr>
        </p15:guide>
        <p15:guide id="20" pos="4937">
          <p15:clr>
            <a:srgbClr val="A4A3A4"/>
          </p15:clr>
        </p15:guide>
        <p15:guide id="21" pos="5133" userDrawn="1">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userDrawn="1">
          <p15:clr>
            <a:srgbClr val="FBAE40"/>
          </p15:clr>
        </p15:guide>
        <p15:guide id="32" orient="horz" pos="1162"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p>
        </p:txBody>
      </p:sp>
    </p:spTree>
    <p:extLst>
      <p:ext uri="{BB962C8B-B14F-4D97-AF65-F5344CB8AC3E}">
        <p14:creationId xmlns:p14="http://schemas.microsoft.com/office/powerpoint/2010/main" val="835566677"/>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8" pos="4342" userDrawn="1">
          <p15:clr>
            <a:srgbClr val="A4A3A4"/>
          </p15:clr>
        </p15:guide>
        <p15:guide id="19" pos="4531" userDrawn="1">
          <p15:clr>
            <a:srgbClr val="A4A3A4"/>
          </p15:clr>
        </p15:guide>
        <p15:guide id="28" orient="horz" pos="905">
          <p15:clr>
            <a:srgbClr val="5ACBF0"/>
          </p15:clr>
        </p15:guide>
        <p15:guide id="30" orient="horz" pos="288">
          <p15:clr>
            <a:srgbClr val="5ACBF0"/>
          </p15:clr>
        </p15:guide>
        <p15:guide id="31" orient="horz" pos="2704" userDrawn="1">
          <p15:clr>
            <a:srgbClr val="5ACBF0"/>
          </p15:clr>
        </p15:guide>
        <p15:guide id="32" pos="6947"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648551354"/>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15621394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userDrawn="1">
          <p15:clr>
            <a:srgbClr val="FBAE40"/>
          </p15:clr>
        </p15:guide>
        <p15:guide id="25" orient="horz" pos="709" userDrawn="1">
          <p15:clr>
            <a:srgbClr val="FBAE40"/>
          </p15:clr>
        </p15:guide>
        <p15:guide id="26" pos="6834"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380117858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userDrawn="1">
          <p15:clr>
            <a:srgbClr val="FBAE40"/>
          </p15:clr>
        </p15:guide>
        <p15:guide id="25" orient="horz" pos="709" userDrawn="1">
          <p15:clr>
            <a:srgbClr val="FBAE40"/>
          </p15:clr>
        </p15:guide>
        <p15:guide id="26" pos="6834"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309218211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0063326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8473859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5035194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724713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3694579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userDrawn="1">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445959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7228313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7784161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422873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8932719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00802985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2438410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785341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65668527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2063983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theme" Target="../theme/theme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3.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image" Target="../media/image23.emf"/><Relationship Id="rId5" Type="http://schemas.openxmlformats.org/officeDocument/2006/relationships/image" Target="../media/image22.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22"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580" r:id="rId1"/>
    <p:sldLayoutId id="2147484609" r:id="rId2"/>
    <p:sldLayoutId id="2147484577" r:id="rId3"/>
    <p:sldLayoutId id="2147485286" r:id="rId4"/>
    <p:sldLayoutId id="2147485390" r:id="rId5"/>
    <p:sldLayoutId id="2147484610" r:id="rId6"/>
    <p:sldLayoutId id="2147485389" r:id="rId7"/>
    <p:sldLayoutId id="2147485395" r:id="rId8"/>
    <p:sldLayoutId id="2147485396" r:id="rId9"/>
    <p:sldLayoutId id="2147484710" r:id="rId10"/>
    <p:sldLayoutId id="2147484240" r:id="rId11"/>
    <p:sldLayoutId id="2147484910" r:id="rId12"/>
    <p:sldLayoutId id="2147484911" r:id="rId13"/>
    <p:sldLayoutId id="2147485050" r:id="rId14"/>
    <p:sldLayoutId id="2147485165" r:id="rId15"/>
    <p:sldLayoutId id="2147484941" r:id="rId16"/>
    <p:sldLayoutId id="2147484942" r:id="rId17"/>
    <p:sldLayoutId id="2147485162" r:id="rId18"/>
    <p:sldLayoutId id="2147484639" r:id="rId19"/>
    <p:sldLayoutId id="2147484943" r:id="rId20"/>
    <p:sldLayoutId id="2147484603" r:id="rId21"/>
    <p:sldLayoutId id="2147485324" r:id="rId22"/>
    <p:sldLayoutId id="2147485326" r:id="rId23"/>
    <p:sldLayoutId id="2147485327" r:id="rId24"/>
    <p:sldLayoutId id="2147485328" r:id="rId25"/>
    <p:sldLayoutId id="2147485329" r:id="rId26"/>
    <p:sldLayoutId id="2147485330" r:id="rId27"/>
    <p:sldLayoutId id="2147485325" r:id="rId28"/>
    <p:sldLayoutId id="2147485331" r:id="rId29"/>
    <p:sldLayoutId id="2147485332" r:id="rId30"/>
    <p:sldLayoutId id="2147485366" r:id="rId31"/>
    <p:sldLayoutId id="2147485333" r:id="rId32"/>
    <p:sldLayoutId id="2147485334" r:id="rId33"/>
    <p:sldLayoutId id="2147485394" r:id="rId34"/>
    <p:sldLayoutId id="2147485340" r:id="rId35"/>
    <p:sldLayoutId id="2147485346" r:id="rId36"/>
    <p:sldLayoutId id="2147485349" r:id="rId37"/>
    <p:sldLayoutId id="2147485351" r:id="rId38"/>
    <p:sldLayoutId id="2147485369" r:id="rId39"/>
    <p:sldLayoutId id="2147485363" r:id="rId40"/>
    <p:sldLayoutId id="2147485370" r:id="rId41"/>
    <p:sldLayoutId id="2147484833" r:id="rId42"/>
    <p:sldLayoutId id="2147484834" r:id="rId43"/>
    <p:sldLayoutId id="2147484835" r:id="rId44"/>
    <p:sldLayoutId id="2147485385" r:id="rId45"/>
    <p:sldLayoutId id="2147485387" r:id="rId46"/>
    <p:sldLayoutId id="2147485382" r:id="rId47"/>
    <p:sldLayoutId id="2147484922" r:id="rId48"/>
    <p:sldLayoutId id="2147484923" r:id="rId49"/>
    <p:sldLayoutId id="2147485287" r:id="rId50"/>
    <p:sldLayoutId id="2147484924" r:id="rId51"/>
    <p:sldLayoutId id="2147484839" r:id="rId52"/>
    <p:sldLayoutId id="2147484840" r:id="rId53"/>
    <p:sldLayoutId id="2147485383" r:id="rId54"/>
    <p:sldLayoutId id="2147484841" r:id="rId55"/>
    <p:sldLayoutId id="2147484842" r:id="rId56"/>
    <p:sldLayoutId id="2147484843" r:id="rId57"/>
    <p:sldLayoutId id="2147484938" r:id="rId58"/>
    <p:sldLayoutId id="2147484939" r:id="rId59"/>
    <p:sldLayoutId id="2147484940" r:id="rId60"/>
    <p:sldLayoutId id="2147485161" r:id="rId61"/>
    <p:sldLayoutId id="2147485152" r:id="rId62"/>
    <p:sldLayoutId id="2147485153" r:id="rId63"/>
    <p:sldLayoutId id="2147485154" r:id="rId64"/>
    <p:sldLayoutId id="2147485379" r:id="rId65"/>
    <p:sldLayoutId id="2147485380" r:id="rId66"/>
    <p:sldLayoutId id="2147485381" r:id="rId67"/>
    <p:sldLayoutId id="2147484944" r:id="rId68"/>
    <p:sldLayoutId id="2147484945" r:id="rId69"/>
    <p:sldLayoutId id="2147485372" r:id="rId70"/>
    <p:sldLayoutId id="2147485373" r:id="rId71"/>
    <p:sldLayoutId id="2147485388" r:id="rId72"/>
    <p:sldLayoutId id="2147485296" r:id="rId73"/>
    <p:sldLayoutId id="2147485392" r:id="rId74"/>
    <p:sldLayoutId id="2147485393" r:id="rId75"/>
    <p:sldLayoutId id="2147485368" r:id="rId76"/>
    <p:sldLayoutId id="2147485367" r:id="rId77"/>
    <p:sldLayoutId id="2147485292" r:id="rId78"/>
    <p:sldLayoutId id="2147485294" r:id="rId79"/>
    <p:sldLayoutId id="2147485338" r:id="rId80"/>
    <p:sldLayoutId id="2147485339" r:id="rId81"/>
    <p:sldLayoutId id="2147485360" r:id="rId82"/>
    <p:sldLayoutId id="2147485364" r:id="rId83"/>
    <p:sldLayoutId id="2147485365" r:id="rId84"/>
    <p:sldLayoutId id="2147485352" r:id="rId85"/>
    <p:sldLayoutId id="2147485353" r:id="rId86"/>
    <p:sldLayoutId id="2147485354" r:id="rId87"/>
    <p:sldLayoutId id="2147485355" r:id="rId88"/>
    <p:sldLayoutId id="2147485356" r:id="rId89"/>
    <p:sldLayoutId id="2147485374" r:id="rId90"/>
    <p:sldLayoutId id="2147485375" r:id="rId91"/>
    <p:sldLayoutId id="2147485376" r:id="rId92"/>
    <p:sldLayoutId id="2147485377" r:id="rId93"/>
    <p:sldLayoutId id="2147485378" r:id="rId94"/>
    <p:sldLayoutId id="2147485137" r:id="rId95"/>
    <p:sldLayoutId id="2147485138" r:id="rId96"/>
    <p:sldLayoutId id="2147485139" r:id="rId97"/>
    <p:sldLayoutId id="2147485140" r:id="rId98"/>
    <p:sldLayoutId id="2147485141" r:id="rId99"/>
    <p:sldLayoutId id="2147485142" r:id="rId100"/>
    <p:sldLayoutId id="2147484249" r:id="rId101"/>
    <p:sldLayoutId id="2147484640" r:id="rId102"/>
    <p:sldLayoutId id="2147485288" r:id="rId103"/>
    <p:sldLayoutId id="2147485290" r:id="rId104"/>
    <p:sldLayoutId id="2147485289" r:id="rId105"/>
    <p:sldLayoutId id="2147485291" r:id="rId106"/>
    <p:sldLayoutId id="2147484584" r:id="rId107"/>
    <p:sldLayoutId id="2147484583" r:id="rId108"/>
    <p:sldLayoutId id="2147484671" r:id="rId109"/>
    <p:sldLayoutId id="2147484673" r:id="rId110"/>
    <p:sldLayoutId id="2147485391" r:id="rId111"/>
    <p:sldLayoutId id="2147484299" r:id="rId112"/>
    <p:sldLayoutId id="2147484263" r:id="rId113"/>
    <p:sldLayoutId id="2147485397" r:id="rId114"/>
    <p:sldLayoutId id="2147485398" r:id="rId115"/>
    <p:sldLayoutId id="2147485399" r:id="rId116"/>
    <p:sldLayoutId id="2147485400" r:id="rId117"/>
    <p:sldLayoutId id="2147485401" r:id="rId118"/>
    <p:sldLayoutId id="2147485402" r:id="rId119"/>
    <p:sldLayoutId id="2147485403" r:id="rId12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C9B1B5-B09F-4B98-AFC2-1B4B55BE018E}"/>
              </a:ext>
            </a:extLst>
          </p:cNvPr>
          <p:cNvPicPr>
            <a:picLocks noChangeAspect="1"/>
          </p:cNvPicPr>
          <p:nvPr userDrawn="1"/>
        </p:nvPicPr>
        <p:blipFill>
          <a:blip r:embed="rId5"/>
          <a:stretch>
            <a:fillRect/>
          </a:stretch>
        </p:blipFill>
        <p:spPr>
          <a:xfrm rot="5400000">
            <a:off x="9044630" y="3216843"/>
            <a:ext cx="6858000" cy="424314"/>
          </a:xfrm>
          <a:prstGeom prst="rect">
            <a:avLst/>
          </a:prstGeom>
        </p:spPr>
      </p:pic>
      <p:sp>
        <p:nvSpPr>
          <p:cNvPr id="2" name="Title Placeholder 1"/>
          <p:cNvSpPr>
            <a:spLocks noGrp="1"/>
          </p:cNvSpPr>
          <p:nvPr>
            <p:ph type="title"/>
          </p:nvPr>
        </p:nvSpPr>
        <p:spPr>
          <a:xfrm>
            <a:off x="426424" y="224113"/>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20" y="1110106"/>
            <a:ext cx="11336039" cy="2148280"/>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5400000">
            <a:off x="9755483" y="3012080"/>
            <a:ext cx="6858623" cy="833218"/>
          </a:xfrm>
          <a:prstGeom prst="rect">
            <a:avLst/>
          </a:prstGeom>
        </p:spPr>
      </p:pic>
    </p:spTree>
    <p:extLst>
      <p:ext uri="{BB962C8B-B14F-4D97-AF65-F5344CB8AC3E}">
        <p14:creationId xmlns:p14="http://schemas.microsoft.com/office/powerpoint/2010/main" val="48825201"/>
      </p:ext>
    </p:extLst>
  </p:cSld>
  <p:clrMap bg1="lt1" tx1="dk1" bg2="lt2" tx2="dk2" accent1="accent1" accent2="accent2" accent3="accent3" accent4="accent4" accent5="accent5" accent6="accent6" hlink="hlink" folHlink="folHlink"/>
  <p:sldLayoutIdLst>
    <p:sldLayoutId id="2147483984" r:id="rId1"/>
    <p:sldLayoutId id="2147483981" r:id="rId2"/>
    <p:sldLayoutId id="2147483986" r:id="rId3"/>
  </p:sldLayoutIdLst>
  <p:transition>
    <p:fade/>
  </p:transition>
  <p:hf sldNum="0" hdr="0" dt="0"/>
  <p:txStyles>
    <p:titleStyle>
      <a:lvl1pPr algn="l" defTabSz="914192" rtl="0" eaLnBrk="1" latinLnBrk="0" hangingPunct="1">
        <a:lnSpc>
          <a:spcPct val="90000"/>
        </a:lnSpc>
        <a:spcBef>
          <a:spcPct val="0"/>
        </a:spcBef>
        <a:buNone/>
        <a:defRPr lang="en-US" sz="3400" b="0" kern="1200" cap="none" spc="-147" baseline="0" dirty="0" smtClean="0">
          <a:ln w="3175">
            <a:noFill/>
          </a:ln>
          <a:solidFill>
            <a:schemeClr val="tx2"/>
          </a:solidFill>
          <a:effectLst/>
          <a:latin typeface="+mj-lt"/>
          <a:ea typeface="+mn-ea"/>
          <a:cs typeface="Segoe UI" pitchFamily="34" charset="0"/>
        </a:defRPr>
      </a:lvl1pPr>
    </p:titleStyle>
    <p:bodyStyle>
      <a:lvl1pPr marL="0" marR="0" indent="0" algn="l" defTabSz="914192" rtl="0" eaLnBrk="1" fontAlgn="auto" latinLnBrk="0" hangingPunct="1">
        <a:lnSpc>
          <a:spcPct val="100000"/>
        </a:lnSpc>
        <a:spcBef>
          <a:spcPts val="0"/>
        </a:spcBef>
        <a:spcAft>
          <a:spcPts val="1200"/>
        </a:spcAft>
        <a:buClrTx/>
        <a:buSzPct val="90000"/>
        <a:buFont typeface="Wingdings" panose="05000000000000000000" pitchFamily="2" charset="2"/>
        <a:buNone/>
        <a:tabLst/>
        <a:defRPr sz="2800" kern="1200" spc="0" baseline="0">
          <a:solidFill>
            <a:srgbClr val="000000"/>
          </a:solidFill>
          <a:latin typeface="+mn-lt"/>
          <a:ea typeface="+mn-ea"/>
          <a:cs typeface="+mn-cs"/>
        </a:defRPr>
      </a:lvl1pPr>
      <a:lvl2pPr marL="224054" marR="0" indent="0" algn="l" defTabSz="914192" rtl="0" eaLnBrk="1" fontAlgn="auto" latinLnBrk="0" hangingPunct="1">
        <a:lnSpc>
          <a:spcPct val="100000"/>
        </a:lnSpc>
        <a:spcBef>
          <a:spcPts val="0"/>
        </a:spcBef>
        <a:spcAft>
          <a:spcPts val="1200"/>
        </a:spcAft>
        <a:buClrTx/>
        <a:buSzPct val="90000"/>
        <a:buFont typeface="Wingdings" panose="05000000000000000000" pitchFamily="2" charset="2"/>
        <a:buNone/>
        <a:tabLst/>
        <a:defRPr sz="2400" kern="1200" spc="0" baseline="0">
          <a:solidFill>
            <a:srgbClr val="000000"/>
          </a:solidFill>
          <a:latin typeface="+mn-lt"/>
          <a:ea typeface="+mn-ea"/>
          <a:cs typeface="+mn-cs"/>
        </a:defRPr>
      </a:lvl2pPr>
      <a:lvl3pPr marL="448107" marR="0" indent="0" algn="l" defTabSz="914192" rtl="0" eaLnBrk="1" fontAlgn="auto" latinLnBrk="0" hangingPunct="1">
        <a:lnSpc>
          <a:spcPct val="100000"/>
        </a:lnSpc>
        <a:spcBef>
          <a:spcPts val="0"/>
        </a:spcBef>
        <a:spcAft>
          <a:spcPts val="1200"/>
        </a:spcAft>
        <a:buClrTx/>
        <a:buSzPct val="90000"/>
        <a:buFont typeface="Wingdings" panose="05000000000000000000" pitchFamily="2" charset="2"/>
        <a:buNone/>
        <a:tabLst/>
        <a:defRPr sz="1800" kern="1200" spc="0" baseline="0">
          <a:solidFill>
            <a:srgbClr val="000000"/>
          </a:solidFill>
          <a:latin typeface="+mj-lt"/>
          <a:ea typeface="+mn-ea"/>
          <a:cs typeface="+mn-cs"/>
        </a:defRPr>
      </a:lvl3pPr>
      <a:lvl4pPr marL="672161" marR="0" indent="0" algn="l" defTabSz="914192" rtl="0" eaLnBrk="1" fontAlgn="auto" latinLnBrk="0" hangingPunct="1">
        <a:lnSpc>
          <a:spcPct val="110000"/>
        </a:lnSpc>
        <a:spcBef>
          <a:spcPts val="0"/>
        </a:spcBef>
        <a:spcAft>
          <a:spcPts val="120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896214" marR="0" indent="0" algn="l" defTabSz="914192" rtl="0" eaLnBrk="1" fontAlgn="auto" latinLnBrk="0" hangingPunct="1">
        <a:lnSpc>
          <a:spcPct val="100000"/>
        </a:lnSpc>
        <a:spcBef>
          <a:spcPts val="0"/>
        </a:spcBef>
        <a:spcAft>
          <a:spcPts val="1200"/>
        </a:spcAft>
        <a:buClrTx/>
        <a:buSzPct val="90000"/>
        <a:buFont typeface="Wingdings" panose="05000000000000000000" pitchFamily="2" charset="2"/>
        <a:buNone/>
        <a:tabLst/>
        <a:defRPr sz="1200" kern="1200" spc="0" baseline="0">
          <a:solidFill>
            <a:srgbClr val="000000"/>
          </a:soli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401">
          <p15:clr>
            <a:srgbClr val="C35EA4"/>
          </p15:clr>
        </p15:guide>
        <p15:guide id="4" pos="1547">
          <p15:clr>
            <a:srgbClr val="C35EA4"/>
          </p15:clr>
        </p15:guide>
        <p15:guide id="5" pos="2660">
          <p15:clr>
            <a:srgbClr val="C35EA4"/>
          </p15:clr>
        </p15:guide>
        <p15:guide id="6" pos="2806">
          <p15:clr>
            <a:srgbClr val="C35EA4"/>
          </p15:clr>
        </p15:guide>
        <p15:guide id="7" pos="3921">
          <p15:clr>
            <a:srgbClr val="C35EA4"/>
          </p15:clr>
        </p15:guide>
        <p15:guide id="8" pos="4069">
          <p15:clr>
            <a:srgbClr val="C35EA4"/>
          </p15:clr>
        </p15:guide>
        <p15:guide id="9" pos="5181">
          <p15:clr>
            <a:srgbClr val="C35EA4"/>
          </p15:clr>
        </p15:guide>
        <p15:guide id="10" pos="5327">
          <p15:clr>
            <a:srgbClr val="C35EA4"/>
          </p15:clr>
        </p15:guide>
        <p15:guide id="11" pos="6444">
          <p15:clr>
            <a:srgbClr val="C35EA4"/>
          </p15:clr>
        </p15:guide>
        <p15:guide id="12" pos="6590">
          <p15:clr>
            <a:srgbClr val="C35EA4"/>
          </p15:clr>
        </p15:guide>
        <p15:guide id="16" pos="279">
          <p15:clr>
            <a:srgbClr val="F26B43"/>
          </p15:clr>
        </p15:guide>
        <p15:guide id="17" pos="7710">
          <p15:clr>
            <a:srgbClr val="F26B43"/>
          </p15:clr>
        </p15:guide>
        <p15:guide id="18" orient="horz" pos="773">
          <p15:clr>
            <a:srgbClr val="5ACBF0"/>
          </p15:clr>
        </p15:guide>
        <p15:guide id="19" orient="horz" pos="1399">
          <p15:clr>
            <a:srgbClr val="5ACBF0"/>
          </p15:clr>
        </p15:guide>
        <p15:guide id="20" orient="horz" pos="624">
          <p15:clr>
            <a:srgbClr val="5ACBF0"/>
          </p15:clr>
        </p15:guide>
        <p15:guide id="21" orient="horz" pos="1545">
          <p15:clr>
            <a:srgbClr val="5ACBF0"/>
          </p15:clr>
        </p15:guide>
        <p15:guide id="22" orient="horz" pos="2169">
          <p15:clr>
            <a:srgbClr val="5ACBF0"/>
          </p15:clr>
        </p15:guide>
        <p15:guide id="23" orient="horz" pos="2320">
          <p15:clr>
            <a:srgbClr val="5ACBF0"/>
          </p15:clr>
        </p15:guide>
        <p15:guide id="25" orient="horz" pos="286">
          <p15:clr>
            <a:srgbClr val="F26B43"/>
          </p15:clr>
        </p15:guide>
        <p15:guide id="26" orient="horz" pos="4209">
          <p15:clr>
            <a:srgbClr val="F26B43"/>
          </p15:clr>
        </p15:guide>
        <p15:guide id="27" orient="horz" pos="2947">
          <p15:clr>
            <a:srgbClr val="5ACBF0"/>
          </p15:clr>
        </p15:guide>
        <p15:guide id="28" orient="horz" pos="3092">
          <p15:clr>
            <a:srgbClr val="5ACBF0"/>
          </p15:clr>
        </p15:guide>
        <p15:guide id="29" orient="horz" pos="3721">
          <p15:clr>
            <a:srgbClr val="5ACBF0"/>
          </p15:clr>
        </p15:guide>
        <p15:guide id="30" orient="horz" pos="3867">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sv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8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svg"/><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16.xml"/><Relationship Id="rId4" Type="http://schemas.openxmlformats.org/officeDocument/2006/relationships/image" Target="../media/image49.sv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200" y="2979778"/>
            <a:ext cx="9144000" cy="553998"/>
          </a:xfrm>
        </p:spPr>
        <p:txBody>
          <a:bodyPr/>
          <a:lstStyle/>
          <a:p>
            <a:r>
              <a:rPr lang="en-US"/>
              <a:t>Modern Analytics Academy</a:t>
            </a:r>
          </a:p>
        </p:txBody>
      </p:sp>
      <p:sp>
        <p:nvSpPr>
          <p:cNvPr id="5" name="Text Placeholder 4"/>
          <p:cNvSpPr>
            <a:spLocks noGrp="1"/>
          </p:cNvSpPr>
          <p:nvPr>
            <p:ph type="body" sz="quarter" idx="12"/>
          </p:nvPr>
        </p:nvSpPr>
        <p:spPr>
          <a:xfrm>
            <a:off x="584200" y="3533776"/>
            <a:ext cx="9144000" cy="338554"/>
          </a:xfrm>
        </p:spPr>
        <p:txBody>
          <a:bodyPr/>
          <a:lstStyle/>
          <a:p>
            <a:r>
              <a:rPr lang="en-US"/>
              <a:t>Modeling</a:t>
            </a:r>
          </a:p>
        </p:txBody>
      </p:sp>
      <p:sp>
        <p:nvSpPr>
          <p:cNvPr id="6" name="Text Placeholder 4">
            <a:extLst>
              <a:ext uri="{FF2B5EF4-FFF2-40B4-BE49-F238E27FC236}">
                <a16:creationId xmlns:a16="http://schemas.microsoft.com/office/drawing/2014/main" id="{F1358498-DD55-44FC-8A00-4FD38EBE045F}"/>
              </a:ext>
            </a:extLst>
          </p:cNvPr>
          <p:cNvSpPr txBox="1">
            <a:spLocks/>
          </p:cNvSpPr>
          <p:nvPr/>
        </p:nvSpPr>
        <p:spPr>
          <a:xfrm>
            <a:off x="584200" y="5559043"/>
            <a:ext cx="9144000" cy="338554"/>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https://aka.ms/maa</a:t>
            </a:r>
          </a:p>
        </p:txBody>
      </p:sp>
    </p:spTree>
    <p:extLst>
      <p:ext uri="{BB962C8B-B14F-4D97-AF65-F5344CB8AC3E}">
        <p14:creationId xmlns:p14="http://schemas.microsoft.com/office/powerpoint/2010/main" val="164707120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324AC-F16D-43DC-9B45-5DB510B40716}"/>
              </a:ext>
            </a:extLst>
          </p:cNvPr>
          <p:cNvSpPr>
            <a:spLocks noGrp="1"/>
          </p:cNvSpPr>
          <p:nvPr>
            <p:ph type="title"/>
          </p:nvPr>
        </p:nvSpPr>
        <p:spPr>
          <a:xfrm>
            <a:off x="588263" y="457200"/>
            <a:ext cx="11018520" cy="553998"/>
          </a:xfrm>
        </p:spPr>
        <p:txBody>
          <a:bodyPr wrap="square" anchor="ctr">
            <a:normAutofit/>
          </a:bodyPr>
          <a:lstStyle/>
          <a:p>
            <a:r>
              <a:rPr lang="en-US" dirty="0"/>
              <a:t>Key Terms</a:t>
            </a:r>
          </a:p>
        </p:txBody>
      </p:sp>
      <p:sp>
        <p:nvSpPr>
          <p:cNvPr id="3" name="TextBox 2">
            <a:extLst>
              <a:ext uri="{FF2B5EF4-FFF2-40B4-BE49-F238E27FC236}">
                <a16:creationId xmlns:a16="http://schemas.microsoft.com/office/drawing/2014/main" id="{B4D113DD-C2EE-40D1-9A98-D943B709678A}"/>
              </a:ext>
            </a:extLst>
          </p:cNvPr>
          <p:cNvSpPr txBox="1"/>
          <p:nvPr/>
        </p:nvSpPr>
        <p:spPr>
          <a:xfrm>
            <a:off x="588263" y="1507517"/>
            <a:ext cx="9279081" cy="1538883"/>
          </a:xfrm>
          <a:prstGeom prst="rect">
            <a:avLst/>
          </a:prstGeom>
          <a:noFill/>
        </p:spPr>
        <p:txBody>
          <a:bodyPr wrap="square" lIns="0" tIns="0" rIns="0" bIns="0" rtlCol="0">
            <a:spAutoFit/>
          </a:bodyPr>
          <a:lstStyle/>
          <a:p>
            <a:pPr algn="l"/>
            <a:r>
              <a:rPr lang="en-US" sz="2000" b="1" dirty="0"/>
              <a:t>Data Lake</a:t>
            </a:r>
          </a:p>
          <a:p>
            <a:pPr algn="l"/>
            <a:r>
              <a:rPr lang="en-US" sz="1600" b="0" i="0" dirty="0">
                <a:solidFill>
                  <a:srgbClr val="171717"/>
                </a:solidFill>
                <a:effectLst/>
                <a:latin typeface="Segoe UI" panose="020B0502040204020203" pitchFamily="34" charset="0"/>
              </a:rPr>
              <a:t>A data lake is a storage repository that holds a large amount of data in its native, raw format. Data lake stores are optimized for scaling to terabytes and petabytes of data. The data typically comes from multiple heterogeneous sources, and may be structured, semi-structured, or unstructured. The idea with a data lake is to store everything in its original, untransformed state. This approach differs from a traditional </a:t>
            </a:r>
            <a:r>
              <a:rPr lang="en-US" sz="1600" b="0" i="0" u="none" strike="noStrike" dirty="0">
                <a:effectLst/>
                <a:latin typeface="Segoe UI" panose="020B0502040204020203" pitchFamily="34" charset="0"/>
              </a:rPr>
              <a:t>data warehouse</a:t>
            </a:r>
            <a:r>
              <a:rPr lang="en-US" sz="1600" b="0" i="0" dirty="0">
                <a:solidFill>
                  <a:srgbClr val="171717"/>
                </a:solidFill>
                <a:effectLst/>
                <a:latin typeface="Segoe UI" panose="020B0502040204020203" pitchFamily="34" charset="0"/>
              </a:rPr>
              <a:t>, which transforms and processes the data at the time of ingestion.</a:t>
            </a:r>
            <a:endParaRPr lang="en-US" sz="1600" dirty="0"/>
          </a:p>
        </p:txBody>
      </p:sp>
      <p:sp>
        <p:nvSpPr>
          <p:cNvPr id="6" name="TextBox 5">
            <a:extLst>
              <a:ext uri="{FF2B5EF4-FFF2-40B4-BE49-F238E27FC236}">
                <a16:creationId xmlns:a16="http://schemas.microsoft.com/office/drawing/2014/main" id="{2CB1BB09-BCA2-4E0C-850E-BE7798009F1D}"/>
              </a:ext>
            </a:extLst>
          </p:cNvPr>
          <p:cNvSpPr txBox="1"/>
          <p:nvPr/>
        </p:nvSpPr>
        <p:spPr>
          <a:xfrm>
            <a:off x="588262" y="3288268"/>
            <a:ext cx="9279081" cy="800219"/>
          </a:xfrm>
          <a:prstGeom prst="rect">
            <a:avLst/>
          </a:prstGeom>
          <a:noFill/>
        </p:spPr>
        <p:txBody>
          <a:bodyPr wrap="square" lIns="0" tIns="0" rIns="0" bIns="0" rtlCol="0">
            <a:spAutoFit/>
          </a:bodyPr>
          <a:lstStyle/>
          <a:p>
            <a:pPr algn="l"/>
            <a:r>
              <a:rPr lang="en-US" sz="2000" b="1" dirty="0"/>
              <a:t>Azure Data Lake (ADLS Gen 2)</a:t>
            </a:r>
          </a:p>
          <a:p>
            <a:pPr algn="l"/>
            <a:r>
              <a:rPr lang="en-US" sz="1600" b="0" i="0" dirty="0">
                <a:solidFill>
                  <a:srgbClr val="171717"/>
                </a:solidFill>
                <a:effectLst/>
                <a:latin typeface="Segoe UI" panose="020B0502040204020203" pitchFamily="34" charset="0"/>
              </a:rPr>
              <a:t>Data Lake Storage Gen2 makes Azure Storage the foundation for building enterprise data lakes on Azure</a:t>
            </a:r>
            <a:endParaRPr lang="en-US" sz="1600" dirty="0"/>
          </a:p>
        </p:txBody>
      </p:sp>
      <p:sp>
        <p:nvSpPr>
          <p:cNvPr id="8" name="TextBox 7">
            <a:extLst>
              <a:ext uri="{FF2B5EF4-FFF2-40B4-BE49-F238E27FC236}">
                <a16:creationId xmlns:a16="http://schemas.microsoft.com/office/drawing/2014/main" id="{8335FD33-EBD9-4CF2-B8C4-53A8CBDCC7D6}"/>
              </a:ext>
            </a:extLst>
          </p:cNvPr>
          <p:cNvSpPr txBox="1"/>
          <p:nvPr/>
        </p:nvSpPr>
        <p:spPr>
          <a:xfrm>
            <a:off x="588261" y="5372442"/>
            <a:ext cx="9279081" cy="800219"/>
          </a:xfrm>
          <a:prstGeom prst="rect">
            <a:avLst/>
          </a:prstGeom>
          <a:noFill/>
        </p:spPr>
        <p:txBody>
          <a:bodyPr wrap="square" lIns="0" tIns="0" rIns="0" bIns="0" rtlCol="0">
            <a:spAutoFit/>
          </a:bodyPr>
          <a:lstStyle/>
          <a:p>
            <a:pPr algn="l"/>
            <a:r>
              <a:rPr lang="en-US" sz="2000" b="1" dirty="0"/>
              <a:t>Logical Data Warehouse (LDW)</a:t>
            </a:r>
          </a:p>
          <a:p>
            <a:pPr algn="l"/>
            <a:r>
              <a:rPr lang="en-US" sz="1600" b="0" i="0" dirty="0">
                <a:solidFill>
                  <a:srgbClr val="171717"/>
                </a:solidFill>
                <a:effectLst/>
                <a:latin typeface="Segoe UI" panose="020B0502040204020203" pitchFamily="34" charset="0"/>
              </a:rPr>
              <a:t>A relational layer built on top of Azure data sources such as Azure Data Lake storage (ADLS Gen 2), Azure Cosmos DB analytical storage, or Azure Blob storage</a:t>
            </a:r>
            <a:endParaRPr lang="en-US" sz="1600" dirty="0"/>
          </a:p>
        </p:txBody>
      </p:sp>
      <p:sp>
        <p:nvSpPr>
          <p:cNvPr id="10" name="TextBox 9">
            <a:extLst>
              <a:ext uri="{FF2B5EF4-FFF2-40B4-BE49-F238E27FC236}">
                <a16:creationId xmlns:a16="http://schemas.microsoft.com/office/drawing/2014/main" id="{42190B33-FA4E-4357-9D11-6073D50EE7E0}"/>
              </a:ext>
            </a:extLst>
          </p:cNvPr>
          <p:cNvSpPr txBox="1"/>
          <p:nvPr/>
        </p:nvSpPr>
        <p:spPr>
          <a:xfrm>
            <a:off x="588261" y="4330355"/>
            <a:ext cx="9279081" cy="800219"/>
          </a:xfrm>
          <a:prstGeom prst="rect">
            <a:avLst/>
          </a:prstGeom>
          <a:noFill/>
        </p:spPr>
        <p:txBody>
          <a:bodyPr wrap="square" lIns="0" tIns="0" rIns="0" bIns="0" rtlCol="0">
            <a:spAutoFit/>
          </a:bodyPr>
          <a:lstStyle/>
          <a:p>
            <a:pPr algn="l"/>
            <a:r>
              <a:rPr lang="en-US" sz="2000" b="1" dirty="0"/>
              <a:t>Data Warehouse (DW)</a:t>
            </a:r>
          </a:p>
          <a:p>
            <a:pPr algn="l"/>
            <a:r>
              <a:rPr lang="en-US" sz="1600" b="0" i="0" dirty="0">
                <a:solidFill>
                  <a:srgbClr val="171717"/>
                </a:solidFill>
                <a:effectLst/>
                <a:latin typeface="Segoe UI" panose="020B0502040204020203" pitchFamily="34" charset="0"/>
              </a:rPr>
              <a:t>A data warehouse is a centralized repository of integrated data from one or more disparate sources. Data warehouses store current and historical data and are used for reporting and analysis of the data.</a:t>
            </a:r>
            <a:endParaRPr lang="en-US" sz="1600" dirty="0"/>
          </a:p>
        </p:txBody>
      </p:sp>
    </p:spTree>
    <p:extLst>
      <p:ext uri="{BB962C8B-B14F-4D97-AF65-F5344CB8AC3E}">
        <p14:creationId xmlns:p14="http://schemas.microsoft.com/office/powerpoint/2010/main" val="123657288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324AC-F16D-43DC-9B45-5DB510B40716}"/>
              </a:ext>
            </a:extLst>
          </p:cNvPr>
          <p:cNvSpPr>
            <a:spLocks noGrp="1"/>
          </p:cNvSpPr>
          <p:nvPr>
            <p:ph type="title"/>
          </p:nvPr>
        </p:nvSpPr>
        <p:spPr>
          <a:xfrm>
            <a:off x="588263" y="2425541"/>
            <a:ext cx="4167887" cy="1107996"/>
          </a:xfrm>
        </p:spPr>
        <p:txBody>
          <a:bodyPr wrap="square" anchor="b">
            <a:normAutofit/>
          </a:bodyPr>
          <a:lstStyle/>
          <a:p>
            <a:r>
              <a:rPr lang="en-US" dirty="0"/>
              <a:t>ADLS Gen 2</a:t>
            </a:r>
            <a:br>
              <a:rPr lang="en-US" dirty="0"/>
            </a:br>
            <a:endParaRPr lang="en-US" dirty="0"/>
          </a:p>
        </p:txBody>
      </p:sp>
      <p:pic>
        <p:nvPicPr>
          <p:cNvPr id="5" name="Picture 4">
            <a:extLst>
              <a:ext uri="{FF2B5EF4-FFF2-40B4-BE49-F238E27FC236}">
                <a16:creationId xmlns:a16="http://schemas.microsoft.com/office/drawing/2014/main" id="{48098C59-6C86-47BE-8EFA-51F474474209}"/>
              </a:ext>
            </a:extLst>
          </p:cNvPr>
          <p:cNvPicPr>
            <a:picLocks noChangeAspect="1"/>
          </p:cNvPicPr>
          <p:nvPr/>
        </p:nvPicPr>
        <p:blipFill>
          <a:blip r:embed="rId3"/>
          <a:stretch>
            <a:fillRect/>
          </a:stretch>
        </p:blipFill>
        <p:spPr>
          <a:xfrm>
            <a:off x="5364321" y="0"/>
            <a:ext cx="6789420" cy="6858000"/>
          </a:xfrm>
          <a:prstGeom prst="rect">
            <a:avLst/>
          </a:prstGeom>
          <a:noFill/>
        </p:spPr>
      </p:pic>
    </p:spTree>
    <p:extLst>
      <p:ext uri="{BB962C8B-B14F-4D97-AF65-F5344CB8AC3E}">
        <p14:creationId xmlns:p14="http://schemas.microsoft.com/office/powerpoint/2010/main" val="266826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3492-D151-5548-BF9A-9A1584C2D477}"/>
              </a:ext>
            </a:extLst>
          </p:cNvPr>
          <p:cNvSpPr>
            <a:spLocks noGrp="1"/>
          </p:cNvSpPr>
          <p:nvPr>
            <p:ph type="title"/>
          </p:nvPr>
        </p:nvSpPr>
        <p:spPr>
          <a:xfrm>
            <a:off x="588263" y="457200"/>
            <a:ext cx="11018520" cy="553998"/>
          </a:xfrm>
        </p:spPr>
        <p:txBody>
          <a:bodyPr wrap="square" anchor="ctr">
            <a:normAutofit/>
          </a:bodyPr>
          <a:lstStyle/>
          <a:p>
            <a:r>
              <a:rPr lang="en-US" dirty="0"/>
              <a:t>Azure Synapse Analytics</a:t>
            </a:r>
          </a:p>
        </p:txBody>
      </p:sp>
      <p:graphicFrame>
        <p:nvGraphicFramePr>
          <p:cNvPr id="7" name="Diagram 6">
            <a:extLst>
              <a:ext uri="{FF2B5EF4-FFF2-40B4-BE49-F238E27FC236}">
                <a16:creationId xmlns:a16="http://schemas.microsoft.com/office/drawing/2014/main" id="{948D77BB-FCC0-4752-B5A4-654E11AE7BA3}"/>
              </a:ext>
            </a:extLst>
          </p:cNvPr>
          <p:cNvGraphicFramePr/>
          <p:nvPr>
            <p:extLst>
              <p:ext uri="{D42A27DB-BD31-4B8C-83A1-F6EECF244321}">
                <p14:modId xmlns:p14="http://schemas.microsoft.com/office/powerpoint/2010/main" val="975998086"/>
              </p:ext>
            </p:extLst>
          </p:nvPr>
        </p:nvGraphicFramePr>
        <p:xfrm>
          <a:off x="584200" y="1844675"/>
          <a:ext cx="11018838" cy="4424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2094488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3492-D151-5548-BF9A-9A1584C2D477}"/>
              </a:ext>
            </a:extLst>
          </p:cNvPr>
          <p:cNvSpPr>
            <a:spLocks noGrp="1"/>
          </p:cNvSpPr>
          <p:nvPr>
            <p:ph type="title"/>
          </p:nvPr>
        </p:nvSpPr>
        <p:spPr>
          <a:xfrm>
            <a:off x="588263" y="457200"/>
            <a:ext cx="11018520" cy="553998"/>
          </a:xfrm>
        </p:spPr>
        <p:txBody>
          <a:bodyPr wrap="square" anchor="ctr">
            <a:normAutofit fontScale="90000"/>
          </a:bodyPr>
          <a:lstStyle/>
          <a:p>
            <a:r>
              <a:rPr lang="en-US" dirty="0"/>
              <a:t>Azure Synapse Analytics</a:t>
            </a:r>
            <a:br>
              <a:rPr lang="en-US" dirty="0"/>
            </a:br>
            <a:r>
              <a:rPr lang="en-US" dirty="0"/>
              <a:t>Dedicated SQL Pools (Formerly SQL DW)</a:t>
            </a:r>
          </a:p>
        </p:txBody>
      </p:sp>
      <p:sp>
        <p:nvSpPr>
          <p:cNvPr id="10" name="Rectangle 9">
            <a:extLst>
              <a:ext uri="{FF2B5EF4-FFF2-40B4-BE49-F238E27FC236}">
                <a16:creationId xmlns:a16="http://schemas.microsoft.com/office/drawing/2014/main" id="{5F961674-0DBE-4536-85CA-99719B89F0F2}"/>
              </a:ext>
            </a:extLst>
          </p:cNvPr>
          <p:cNvSpPr/>
          <p:nvPr/>
        </p:nvSpPr>
        <p:spPr>
          <a:xfrm>
            <a:off x="690227" y="2143328"/>
            <a:ext cx="1993996"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Best in class price per performance</a:t>
            </a:r>
          </a:p>
        </p:txBody>
      </p:sp>
      <p:sp>
        <p:nvSpPr>
          <p:cNvPr id="11" name="Rectangle 10">
            <a:extLst>
              <a:ext uri="{FF2B5EF4-FFF2-40B4-BE49-F238E27FC236}">
                <a16:creationId xmlns:a16="http://schemas.microsoft.com/office/drawing/2014/main" id="{B0BF60B2-A492-4613-8813-4AE36D0327F4}"/>
              </a:ext>
            </a:extLst>
          </p:cNvPr>
          <p:cNvSpPr/>
          <p:nvPr/>
        </p:nvSpPr>
        <p:spPr>
          <a:xfrm>
            <a:off x="9418558" y="2143328"/>
            <a:ext cx="2188225"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Developer productivity</a:t>
            </a:r>
          </a:p>
        </p:txBody>
      </p:sp>
      <p:sp>
        <p:nvSpPr>
          <p:cNvPr id="12" name="Rectangle 11">
            <a:extLst>
              <a:ext uri="{FF2B5EF4-FFF2-40B4-BE49-F238E27FC236}">
                <a16:creationId xmlns:a16="http://schemas.microsoft.com/office/drawing/2014/main" id="{AB9156A2-BA2F-464D-BD70-FA30220F6BE0}"/>
              </a:ext>
            </a:extLst>
          </p:cNvPr>
          <p:cNvSpPr/>
          <p:nvPr/>
        </p:nvSpPr>
        <p:spPr>
          <a:xfrm>
            <a:off x="5022857" y="2143328"/>
            <a:ext cx="2162168"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Intelligent workload management</a:t>
            </a:r>
          </a:p>
        </p:txBody>
      </p:sp>
      <p:sp>
        <p:nvSpPr>
          <p:cNvPr id="13" name="Rectangle 12">
            <a:extLst>
              <a:ext uri="{FF2B5EF4-FFF2-40B4-BE49-F238E27FC236}">
                <a16:creationId xmlns:a16="http://schemas.microsoft.com/office/drawing/2014/main" id="{1855E8EE-A87F-4065-B34C-A7A681B396B9}"/>
              </a:ext>
            </a:extLst>
          </p:cNvPr>
          <p:cNvSpPr/>
          <p:nvPr/>
        </p:nvSpPr>
        <p:spPr>
          <a:xfrm>
            <a:off x="7197440" y="2143328"/>
            <a:ext cx="2211714"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Data flexibility</a:t>
            </a:r>
          </a:p>
        </p:txBody>
      </p:sp>
      <p:sp>
        <p:nvSpPr>
          <p:cNvPr id="14" name="TextBox 13">
            <a:extLst>
              <a:ext uri="{FF2B5EF4-FFF2-40B4-BE49-F238E27FC236}">
                <a16:creationId xmlns:a16="http://schemas.microsoft.com/office/drawing/2014/main" id="{22D48CD6-9E93-4E94-B7B4-F695A83C1B23}"/>
              </a:ext>
            </a:extLst>
          </p:cNvPr>
          <p:cNvSpPr txBox="1"/>
          <p:nvPr/>
        </p:nvSpPr>
        <p:spPr>
          <a:xfrm>
            <a:off x="584199" y="4623745"/>
            <a:ext cx="2208160" cy="1188720"/>
          </a:xfrm>
          <a:prstGeom prst="rect">
            <a:avLst/>
          </a:prstGeom>
          <a:noFill/>
        </p:spPr>
        <p:txBody>
          <a:bodyPr wrap="square" lIns="91440" tIns="45720" rIns="91440" bIns="45720" rtlCol="0" anchor="t">
            <a:noAutofit/>
          </a:bodyPr>
          <a:lstStyle/>
          <a:p>
            <a:pPr marL="0" marR="0" lvl="0" indent="0" algn="ctr" defTabSz="914367" rtl="0" eaLnBrk="1" fontAlgn="auto" latinLnBrk="0" hangingPunct="1">
              <a:lnSpc>
                <a:spcPct val="95000"/>
              </a:lnSpc>
              <a:spcBef>
                <a:spcPts val="0"/>
              </a:spcBef>
              <a:spcAft>
                <a:spcPts val="600"/>
              </a:spcAft>
              <a:buClrTx/>
              <a:buSzTx/>
              <a:buFontTx/>
              <a:buNone/>
              <a:tabLst/>
              <a:defRPr/>
            </a:pPr>
            <a:r>
              <a:rPr kumimoji="0" lang="en-US" sz="1400" u="none" strike="noStrike" kern="1200" cap="none" spc="0" normalizeH="0" baseline="0" noProof="0">
                <a:ln>
                  <a:noFill/>
                </a:ln>
                <a:solidFill>
                  <a:schemeClr val="bg1">
                    <a:lumMod val="50000"/>
                  </a:schemeClr>
                </a:solidFill>
                <a:effectLst/>
                <a:uLnTx/>
                <a:uFillTx/>
                <a:latin typeface="Segoe UI" panose="020B0502040204020203" pitchFamily="34" charset="0"/>
                <a:cs typeface="Segoe UI" panose="020B0502040204020203" pitchFamily="34" charset="0"/>
              </a:rPr>
              <a:t>Up to 94% less expensive than competitors</a:t>
            </a:r>
          </a:p>
        </p:txBody>
      </p:sp>
      <p:sp>
        <p:nvSpPr>
          <p:cNvPr id="15" name="TextBox 14">
            <a:extLst>
              <a:ext uri="{FF2B5EF4-FFF2-40B4-BE49-F238E27FC236}">
                <a16:creationId xmlns:a16="http://schemas.microsoft.com/office/drawing/2014/main" id="{384A4343-DC1B-420E-8657-475E8EDD6521}"/>
              </a:ext>
            </a:extLst>
          </p:cNvPr>
          <p:cNvSpPr txBox="1"/>
          <p:nvPr/>
        </p:nvSpPr>
        <p:spPr>
          <a:xfrm>
            <a:off x="5022857" y="4623745"/>
            <a:ext cx="2174583" cy="1188720"/>
          </a:xfrm>
          <a:prstGeom prst="rect">
            <a:avLst/>
          </a:prstGeom>
          <a:noFill/>
        </p:spPr>
        <p:txBody>
          <a:bodyPr wrap="square" lIns="91440" tIns="45720" rIns="91440" bIns="45720" rtlCol="0" anchor="t">
            <a:noAutofit/>
          </a:bodyPr>
          <a:lstStyle/>
          <a:p>
            <a:pPr marL="0" marR="0" lvl="0" indent="0" algn="ctr" defTabSz="914367" rtl="0" eaLnBrk="1" fontAlgn="auto" latinLnBrk="0" hangingPunct="1">
              <a:lnSpc>
                <a:spcPct val="95000"/>
              </a:lnSpc>
              <a:spcBef>
                <a:spcPts val="0"/>
              </a:spcBef>
              <a:spcAft>
                <a:spcPts val="600"/>
              </a:spcAft>
              <a:buClrTx/>
              <a:buSzTx/>
              <a:buFontTx/>
              <a:buNone/>
              <a:tabLst/>
              <a:defRPr/>
            </a:pPr>
            <a:r>
              <a:rPr kumimoji="0" lang="en-US" sz="1400" u="none" strike="noStrike" kern="1200" cap="none" spc="0" normalizeH="0" baseline="0" noProof="0">
                <a:ln>
                  <a:noFill/>
                </a:ln>
                <a:solidFill>
                  <a:schemeClr val="bg1">
                    <a:lumMod val="50000"/>
                  </a:schemeClr>
                </a:solidFill>
                <a:effectLst/>
                <a:uLnTx/>
                <a:uFillTx/>
                <a:latin typeface="Segoe UI" panose="020B0502040204020203" pitchFamily="34" charset="0"/>
                <a:cs typeface="Segoe UI" panose="020B0502040204020203" pitchFamily="34" charset="0"/>
              </a:rPr>
              <a:t>Prioritize resources for the most valuable workloads</a:t>
            </a:r>
          </a:p>
        </p:txBody>
      </p:sp>
      <p:sp>
        <p:nvSpPr>
          <p:cNvPr id="16" name="TextBox 15">
            <a:extLst>
              <a:ext uri="{FF2B5EF4-FFF2-40B4-BE49-F238E27FC236}">
                <a16:creationId xmlns:a16="http://schemas.microsoft.com/office/drawing/2014/main" id="{E7A0FDA2-7458-46CC-89D0-64A8C98BEF9A}"/>
              </a:ext>
            </a:extLst>
          </p:cNvPr>
          <p:cNvSpPr txBox="1"/>
          <p:nvPr/>
        </p:nvSpPr>
        <p:spPr>
          <a:xfrm>
            <a:off x="7197441" y="4623745"/>
            <a:ext cx="2221118" cy="1188720"/>
          </a:xfrm>
          <a:prstGeom prst="rect">
            <a:avLst/>
          </a:prstGeom>
          <a:noFill/>
        </p:spPr>
        <p:txBody>
          <a:bodyPr wrap="square" lIns="91440" tIns="45720" rIns="91440" bIns="45720" rtlCol="0">
            <a:noAutofit/>
          </a:bodyPr>
          <a:lstStyle/>
          <a:p>
            <a:pPr marL="0" marR="0" lvl="0" indent="0" algn="ctr" defTabSz="914400" rtl="0" eaLnBrk="1" fontAlgn="auto" latinLnBrk="0" hangingPunct="1">
              <a:lnSpc>
                <a:spcPct val="95000"/>
              </a:lnSpc>
              <a:spcBef>
                <a:spcPts val="0"/>
              </a:spcBef>
              <a:spcAft>
                <a:spcPts val="600"/>
              </a:spcAft>
              <a:buClrTx/>
              <a:buSzTx/>
              <a:buFontTx/>
              <a:buNone/>
              <a:tabLst/>
              <a:defRPr/>
            </a:pPr>
            <a:r>
              <a:rPr kumimoji="0" lang="en-US" sz="1400" u="none" strike="noStrike" kern="1200" cap="none" spc="0" normalizeH="0" baseline="0" noProof="0">
                <a:ln>
                  <a:noFill/>
                </a:ln>
                <a:solidFill>
                  <a:schemeClr val="bg1">
                    <a:lumMod val="50000"/>
                  </a:schemeClr>
                </a:solidFill>
                <a:effectLst/>
                <a:uLnTx/>
                <a:uFillTx/>
                <a:latin typeface="Segoe UI" panose="020B0502040204020203" pitchFamily="34" charset="0"/>
                <a:cs typeface="Segoe UI" panose="020B0502040204020203" pitchFamily="34" charset="0"/>
              </a:rPr>
              <a:t>Ingest variety of data sources to derive the maximum benefit </a:t>
            </a:r>
          </a:p>
        </p:txBody>
      </p:sp>
      <p:sp>
        <p:nvSpPr>
          <p:cNvPr id="17" name="TextBox 16">
            <a:extLst>
              <a:ext uri="{FF2B5EF4-FFF2-40B4-BE49-F238E27FC236}">
                <a16:creationId xmlns:a16="http://schemas.microsoft.com/office/drawing/2014/main" id="{79B39C06-5F67-4448-9FE9-C585F24677F7}"/>
              </a:ext>
            </a:extLst>
          </p:cNvPr>
          <p:cNvSpPr txBox="1"/>
          <p:nvPr/>
        </p:nvSpPr>
        <p:spPr>
          <a:xfrm>
            <a:off x="9418558" y="4623745"/>
            <a:ext cx="2188225" cy="1188720"/>
          </a:xfrm>
          <a:prstGeom prst="rect">
            <a:avLst/>
          </a:prstGeom>
          <a:noFill/>
        </p:spPr>
        <p:txBody>
          <a:bodyPr wrap="square" lIns="91440" tIns="45720" rIns="91440" bIns="45720" rtlCol="0">
            <a:noAutofit/>
          </a:bodyPr>
          <a:lstStyle/>
          <a:p>
            <a:pPr marL="0" marR="0" lvl="0" indent="0" algn="ctr" defTabSz="914400" rtl="0" eaLnBrk="1" fontAlgn="auto" latinLnBrk="0" hangingPunct="1">
              <a:lnSpc>
                <a:spcPct val="95000"/>
              </a:lnSpc>
              <a:spcBef>
                <a:spcPts val="0"/>
              </a:spcBef>
              <a:spcAft>
                <a:spcPts val="600"/>
              </a:spcAft>
              <a:buClrTx/>
              <a:buSzTx/>
              <a:buFontTx/>
              <a:buNone/>
              <a:tabLst/>
              <a:defRPr/>
            </a:pPr>
            <a:r>
              <a:rPr kumimoji="0" lang="en-US" sz="1400" u="none" strike="noStrike" kern="1200" cap="none" spc="0" normalizeH="0" baseline="0" noProof="0">
                <a:ln>
                  <a:noFill/>
                </a:ln>
                <a:solidFill>
                  <a:schemeClr val="bg1">
                    <a:lumMod val="50000"/>
                  </a:schemeClr>
                </a:solidFill>
                <a:effectLst/>
                <a:uLnTx/>
                <a:uFillTx/>
                <a:latin typeface="Segoe UI" panose="020B0502040204020203" pitchFamily="34" charset="0"/>
                <a:cs typeface="Segoe UI" panose="020B0502040204020203" pitchFamily="34" charset="0"/>
              </a:rPr>
              <a:t>Use preferred tooling for SQL data warehouse development</a:t>
            </a:r>
          </a:p>
        </p:txBody>
      </p:sp>
      <p:sp>
        <p:nvSpPr>
          <p:cNvPr id="18" name="Rectangle 17">
            <a:extLst>
              <a:ext uri="{FF2B5EF4-FFF2-40B4-BE49-F238E27FC236}">
                <a16:creationId xmlns:a16="http://schemas.microsoft.com/office/drawing/2014/main" id="{975D6338-F1CA-43AA-9ABB-4DCDE4FFF0AB}"/>
              </a:ext>
            </a:extLst>
          </p:cNvPr>
          <p:cNvSpPr/>
          <p:nvPr/>
        </p:nvSpPr>
        <p:spPr>
          <a:xfrm>
            <a:off x="2805920" y="2143328"/>
            <a:ext cx="2203377"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Industry-leading security </a:t>
            </a:r>
          </a:p>
        </p:txBody>
      </p:sp>
      <p:sp>
        <p:nvSpPr>
          <p:cNvPr id="19" name="TextBox 18">
            <a:extLst>
              <a:ext uri="{FF2B5EF4-FFF2-40B4-BE49-F238E27FC236}">
                <a16:creationId xmlns:a16="http://schemas.microsoft.com/office/drawing/2014/main" id="{6DB68C6D-BA0D-40DF-826F-863E93645107}"/>
              </a:ext>
            </a:extLst>
          </p:cNvPr>
          <p:cNvSpPr txBox="1"/>
          <p:nvPr/>
        </p:nvSpPr>
        <p:spPr>
          <a:xfrm>
            <a:off x="2792359" y="4623745"/>
            <a:ext cx="2216938" cy="1188720"/>
          </a:xfrm>
          <a:prstGeom prst="rect">
            <a:avLst/>
          </a:prstGeom>
          <a:noFill/>
        </p:spPr>
        <p:txBody>
          <a:bodyPr wrap="square" lIns="91440" tIns="45720" rIns="91440" bIns="45720" rtlCol="0" anchor="t">
            <a:noAutofit/>
          </a:bodyPr>
          <a:lstStyle/>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1400" u="none" strike="noStrike" kern="1200" cap="none" spc="0" normalizeH="0" baseline="0" noProof="0">
                <a:ln>
                  <a:noFill/>
                </a:ln>
                <a:solidFill>
                  <a:schemeClr val="bg1">
                    <a:lumMod val="50000"/>
                  </a:schemeClr>
                </a:solidFill>
                <a:effectLst/>
                <a:uLnTx/>
                <a:uFillTx/>
                <a:latin typeface="Segoe UI" panose="020B0502040204020203" pitchFamily="34" charset="0"/>
                <a:cs typeface="Segoe UI" panose="020B0502040204020203" pitchFamily="34" charset="0"/>
              </a:rPr>
              <a:t>Defense-in-depth security and 99.9% financially backed availability SLA </a:t>
            </a:r>
          </a:p>
        </p:txBody>
      </p:sp>
      <p:grpSp>
        <p:nvGrpSpPr>
          <p:cNvPr id="20" name="Group 19">
            <a:extLst>
              <a:ext uri="{FF2B5EF4-FFF2-40B4-BE49-F238E27FC236}">
                <a16:creationId xmlns:a16="http://schemas.microsoft.com/office/drawing/2014/main" id="{DC563833-56B4-43F3-87C6-9EB913A5FC54}"/>
              </a:ext>
            </a:extLst>
          </p:cNvPr>
          <p:cNvGrpSpPr/>
          <p:nvPr/>
        </p:nvGrpSpPr>
        <p:grpSpPr>
          <a:xfrm>
            <a:off x="1072929" y="3061158"/>
            <a:ext cx="1234762" cy="1234758"/>
            <a:chOff x="841688" y="2758650"/>
            <a:chExt cx="1234762" cy="1234758"/>
          </a:xfrm>
        </p:grpSpPr>
        <p:sp>
          <p:nvSpPr>
            <p:cNvPr id="21" name="Oval 20">
              <a:extLst>
                <a:ext uri="{FF2B5EF4-FFF2-40B4-BE49-F238E27FC236}">
                  <a16:creationId xmlns:a16="http://schemas.microsoft.com/office/drawing/2014/main" id="{FA799709-15B4-4CAF-B67A-87FE943AF5ED}"/>
                </a:ext>
              </a:extLst>
            </p:cNvPr>
            <p:cNvSpPr/>
            <p:nvPr/>
          </p:nvSpPr>
          <p:spPr bwMode="auto">
            <a:xfrm>
              <a:off x="841688" y="2758650"/>
              <a:ext cx="1234762" cy="1234758"/>
            </a:xfrm>
            <a:prstGeom prst="ellipse">
              <a:avLst/>
            </a:prstGeom>
            <a:solidFill>
              <a:schemeClr val="bg1"/>
            </a:solidFill>
            <a:ln w="10795" cap="flat" cmpd="sng" algn="ctr">
              <a:noFill/>
              <a:prstDash val="solid"/>
            </a:ln>
            <a:effectLst>
              <a:outerShdw blurRad="190500" dist="50800" dir="2400000" algn="tl" rotWithShape="0">
                <a:prstClr val="black">
                  <a:alpha val="40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22" name="Graphic 21">
              <a:extLst>
                <a:ext uri="{FF2B5EF4-FFF2-40B4-BE49-F238E27FC236}">
                  <a16:creationId xmlns:a16="http://schemas.microsoft.com/office/drawing/2014/main" id="{D9A2FB61-6311-4DA7-81B7-B5234DF6BC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7384" y="3144816"/>
              <a:ext cx="457200" cy="457200"/>
            </a:xfrm>
            <a:prstGeom prst="rect">
              <a:avLst/>
            </a:prstGeom>
          </p:spPr>
        </p:pic>
      </p:grpSp>
      <p:grpSp>
        <p:nvGrpSpPr>
          <p:cNvPr id="23" name="Group 22">
            <a:extLst>
              <a:ext uri="{FF2B5EF4-FFF2-40B4-BE49-F238E27FC236}">
                <a16:creationId xmlns:a16="http://schemas.microsoft.com/office/drawing/2014/main" id="{E04EE7D1-ACB8-4B66-A83E-02634577FF66}"/>
              </a:ext>
            </a:extLst>
          </p:cNvPr>
          <p:cNvGrpSpPr/>
          <p:nvPr/>
        </p:nvGrpSpPr>
        <p:grpSpPr>
          <a:xfrm>
            <a:off x="3270974" y="3061158"/>
            <a:ext cx="1234762" cy="1234758"/>
            <a:chOff x="3161025" y="2758650"/>
            <a:chExt cx="1234762" cy="1234758"/>
          </a:xfrm>
        </p:grpSpPr>
        <p:sp>
          <p:nvSpPr>
            <p:cNvPr id="24" name="Oval 23">
              <a:extLst>
                <a:ext uri="{FF2B5EF4-FFF2-40B4-BE49-F238E27FC236}">
                  <a16:creationId xmlns:a16="http://schemas.microsoft.com/office/drawing/2014/main" id="{CB97FCD2-F1A2-4DCB-8270-8DC176C23FB8}"/>
                </a:ext>
              </a:extLst>
            </p:cNvPr>
            <p:cNvSpPr/>
            <p:nvPr/>
          </p:nvSpPr>
          <p:spPr bwMode="auto">
            <a:xfrm>
              <a:off x="3161025" y="2758650"/>
              <a:ext cx="1234762" cy="1234758"/>
            </a:xfrm>
            <a:prstGeom prst="ellipse">
              <a:avLst/>
            </a:prstGeom>
            <a:solidFill>
              <a:schemeClr val="bg1"/>
            </a:solidFill>
            <a:ln w="10795" cap="flat" cmpd="sng" algn="ctr">
              <a:noFill/>
              <a:prstDash val="solid"/>
            </a:ln>
            <a:effectLst>
              <a:outerShdw blurRad="190500" dist="50800" dir="2400000" algn="tl" rotWithShape="0">
                <a:prstClr val="black">
                  <a:alpha val="40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25" name="Graphic 24">
              <a:extLst>
                <a:ext uri="{FF2B5EF4-FFF2-40B4-BE49-F238E27FC236}">
                  <a16:creationId xmlns:a16="http://schemas.microsoft.com/office/drawing/2014/main" id="{B6A57CF1-ED96-4A40-92B5-90E751AF95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24545" y="3119555"/>
              <a:ext cx="507722" cy="507722"/>
            </a:xfrm>
            <a:prstGeom prst="rect">
              <a:avLst/>
            </a:prstGeom>
          </p:spPr>
        </p:pic>
      </p:grpSp>
      <p:grpSp>
        <p:nvGrpSpPr>
          <p:cNvPr id="26" name="Group 25">
            <a:extLst>
              <a:ext uri="{FF2B5EF4-FFF2-40B4-BE49-F238E27FC236}">
                <a16:creationId xmlns:a16="http://schemas.microsoft.com/office/drawing/2014/main" id="{CCFC88BE-A963-4E6A-8126-7EB43154A642}"/>
              </a:ext>
            </a:extLst>
          </p:cNvPr>
          <p:cNvGrpSpPr/>
          <p:nvPr/>
        </p:nvGrpSpPr>
        <p:grpSpPr>
          <a:xfrm>
            <a:off x="5480362" y="3061158"/>
            <a:ext cx="1234762" cy="1234758"/>
            <a:chOff x="5480362" y="2758650"/>
            <a:chExt cx="1234762" cy="1234758"/>
          </a:xfrm>
        </p:grpSpPr>
        <p:sp>
          <p:nvSpPr>
            <p:cNvPr id="27" name="Oval 26">
              <a:extLst>
                <a:ext uri="{FF2B5EF4-FFF2-40B4-BE49-F238E27FC236}">
                  <a16:creationId xmlns:a16="http://schemas.microsoft.com/office/drawing/2014/main" id="{85A09C24-C870-4483-8C69-47EFA96D423A}"/>
                </a:ext>
              </a:extLst>
            </p:cNvPr>
            <p:cNvSpPr/>
            <p:nvPr/>
          </p:nvSpPr>
          <p:spPr bwMode="auto">
            <a:xfrm>
              <a:off x="5480362" y="2758650"/>
              <a:ext cx="1234762" cy="1234758"/>
            </a:xfrm>
            <a:prstGeom prst="ellipse">
              <a:avLst/>
            </a:prstGeom>
            <a:solidFill>
              <a:schemeClr val="bg1"/>
            </a:solidFill>
            <a:ln w="10795" cap="flat" cmpd="sng" algn="ctr">
              <a:noFill/>
              <a:prstDash val="solid"/>
            </a:ln>
            <a:effectLst>
              <a:outerShdw blurRad="190500" dist="50800" dir="2400000" algn="tl" rotWithShape="0">
                <a:prstClr val="black">
                  <a:alpha val="40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28" name="Graphic 27">
              <a:extLst>
                <a:ext uri="{FF2B5EF4-FFF2-40B4-BE49-F238E27FC236}">
                  <a16:creationId xmlns:a16="http://schemas.microsoft.com/office/drawing/2014/main" id="{484C69F7-EF63-49CE-9801-74E387AF94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64557" y="3144816"/>
              <a:ext cx="457200" cy="457200"/>
            </a:xfrm>
            <a:prstGeom prst="rect">
              <a:avLst/>
            </a:prstGeom>
          </p:spPr>
        </p:pic>
      </p:grpSp>
      <p:grpSp>
        <p:nvGrpSpPr>
          <p:cNvPr id="29" name="Group 28">
            <a:extLst>
              <a:ext uri="{FF2B5EF4-FFF2-40B4-BE49-F238E27FC236}">
                <a16:creationId xmlns:a16="http://schemas.microsoft.com/office/drawing/2014/main" id="{33AAE8FB-B03A-4AD5-8701-3306EFBDC153}"/>
              </a:ext>
            </a:extLst>
          </p:cNvPr>
          <p:cNvGrpSpPr/>
          <p:nvPr/>
        </p:nvGrpSpPr>
        <p:grpSpPr>
          <a:xfrm>
            <a:off x="7685862" y="3061158"/>
            <a:ext cx="1234762" cy="1234758"/>
            <a:chOff x="7799699" y="2758650"/>
            <a:chExt cx="1234762" cy="1234758"/>
          </a:xfrm>
        </p:grpSpPr>
        <p:sp>
          <p:nvSpPr>
            <p:cNvPr id="30" name="Oval 29">
              <a:extLst>
                <a:ext uri="{FF2B5EF4-FFF2-40B4-BE49-F238E27FC236}">
                  <a16:creationId xmlns:a16="http://schemas.microsoft.com/office/drawing/2014/main" id="{B8407859-9385-414B-8600-988649424E78}"/>
                </a:ext>
              </a:extLst>
            </p:cNvPr>
            <p:cNvSpPr/>
            <p:nvPr/>
          </p:nvSpPr>
          <p:spPr bwMode="auto">
            <a:xfrm>
              <a:off x="7799699" y="2758650"/>
              <a:ext cx="1234762" cy="1234758"/>
            </a:xfrm>
            <a:prstGeom prst="ellipse">
              <a:avLst/>
            </a:prstGeom>
            <a:solidFill>
              <a:schemeClr val="bg1"/>
            </a:solidFill>
            <a:ln w="10795" cap="flat" cmpd="sng" algn="ctr">
              <a:noFill/>
              <a:prstDash val="solid"/>
            </a:ln>
            <a:effectLst>
              <a:outerShdw blurRad="190500" dist="50800" dir="2400000" algn="tl" rotWithShape="0">
                <a:prstClr val="black">
                  <a:alpha val="40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31" name="Graphic 30">
              <a:extLst>
                <a:ext uri="{FF2B5EF4-FFF2-40B4-BE49-F238E27FC236}">
                  <a16:creationId xmlns:a16="http://schemas.microsoft.com/office/drawing/2014/main" id="{111CEE98-1A56-49D0-A7EC-DA5517A969D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88480" y="3162649"/>
              <a:ext cx="457200" cy="457200"/>
            </a:xfrm>
            <a:prstGeom prst="rect">
              <a:avLst/>
            </a:prstGeom>
          </p:spPr>
        </p:pic>
      </p:grpSp>
      <p:grpSp>
        <p:nvGrpSpPr>
          <p:cNvPr id="32" name="Group 31">
            <a:extLst>
              <a:ext uri="{FF2B5EF4-FFF2-40B4-BE49-F238E27FC236}">
                <a16:creationId xmlns:a16="http://schemas.microsoft.com/office/drawing/2014/main" id="{D819A563-7B7B-402B-93CA-68813A4BEEB3}"/>
              </a:ext>
            </a:extLst>
          </p:cNvPr>
          <p:cNvGrpSpPr/>
          <p:nvPr/>
        </p:nvGrpSpPr>
        <p:grpSpPr>
          <a:xfrm>
            <a:off x="9889959" y="3061158"/>
            <a:ext cx="1234762" cy="1234758"/>
            <a:chOff x="10119038" y="2758650"/>
            <a:chExt cx="1234762" cy="1234758"/>
          </a:xfrm>
        </p:grpSpPr>
        <p:sp>
          <p:nvSpPr>
            <p:cNvPr id="33" name="Oval 32">
              <a:extLst>
                <a:ext uri="{FF2B5EF4-FFF2-40B4-BE49-F238E27FC236}">
                  <a16:creationId xmlns:a16="http://schemas.microsoft.com/office/drawing/2014/main" id="{1DF72BD2-4696-4291-AFF6-A2B97D08BFA1}"/>
                </a:ext>
              </a:extLst>
            </p:cNvPr>
            <p:cNvSpPr/>
            <p:nvPr/>
          </p:nvSpPr>
          <p:spPr bwMode="auto">
            <a:xfrm>
              <a:off x="10119038" y="2758650"/>
              <a:ext cx="1234762" cy="1234758"/>
            </a:xfrm>
            <a:prstGeom prst="ellipse">
              <a:avLst/>
            </a:prstGeom>
            <a:solidFill>
              <a:schemeClr val="bg1"/>
            </a:solidFill>
            <a:ln w="10795" cap="flat" cmpd="sng" algn="ctr">
              <a:noFill/>
              <a:prstDash val="solid"/>
            </a:ln>
            <a:effectLst>
              <a:outerShdw blurRad="190500" dist="50800" dir="2400000" algn="tl" rotWithShape="0">
                <a:prstClr val="black">
                  <a:alpha val="40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34" name="Graphic 33">
              <a:extLst>
                <a:ext uri="{FF2B5EF4-FFF2-40B4-BE49-F238E27FC236}">
                  <a16:creationId xmlns:a16="http://schemas.microsoft.com/office/drawing/2014/main" id="{08931A7D-FD5B-4CE0-9C96-7835CD79031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478528" y="3133358"/>
              <a:ext cx="515781" cy="515781"/>
            </a:xfrm>
            <a:prstGeom prst="rect">
              <a:avLst/>
            </a:prstGeom>
          </p:spPr>
        </p:pic>
      </p:grpSp>
    </p:spTree>
    <p:extLst>
      <p:ext uri="{BB962C8B-B14F-4D97-AF65-F5344CB8AC3E}">
        <p14:creationId xmlns:p14="http://schemas.microsoft.com/office/powerpoint/2010/main" val="163382470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3492-D151-5548-BF9A-9A1584C2D477}"/>
              </a:ext>
            </a:extLst>
          </p:cNvPr>
          <p:cNvSpPr>
            <a:spLocks noGrp="1"/>
          </p:cNvSpPr>
          <p:nvPr>
            <p:ph type="title"/>
          </p:nvPr>
        </p:nvSpPr>
        <p:spPr>
          <a:xfrm>
            <a:off x="588263" y="457200"/>
            <a:ext cx="11018520" cy="553998"/>
          </a:xfrm>
        </p:spPr>
        <p:txBody>
          <a:bodyPr wrap="square" anchor="ctr">
            <a:normAutofit fontScale="90000"/>
          </a:bodyPr>
          <a:lstStyle/>
          <a:p>
            <a:r>
              <a:rPr lang="en-US" dirty="0"/>
              <a:t>Azure Synapse Analytics</a:t>
            </a:r>
            <a:br>
              <a:rPr lang="en-US" dirty="0"/>
            </a:br>
            <a:r>
              <a:rPr lang="en-US" dirty="0"/>
              <a:t>Dedicated SQL Pools</a:t>
            </a:r>
          </a:p>
        </p:txBody>
      </p:sp>
      <p:sp>
        <p:nvSpPr>
          <p:cNvPr id="3" name="Text Placeholder 9">
            <a:extLst>
              <a:ext uri="{FF2B5EF4-FFF2-40B4-BE49-F238E27FC236}">
                <a16:creationId xmlns:a16="http://schemas.microsoft.com/office/drawing/2014/main" id="{28EF5180-BDFF-495A-819A-08F00533A3C3}"/>
              </a:ext>
            </a:extLst>
          </p:cNvPr>
          <p:cNvSpPr txBox="1">
            <a:spLocks/>
          </p:cNvSpPr>
          <p:nvPr/>
        </p:nvSpPr>
        <p:spPr>
          <a:xfrm>
            <a:off x="684068" y="3776085"/>
            <a:ext cx="4507057" cy="1785291"/>
          </a:xfrm>
          <a:prstGeom prst="rect">
            <a:avLst/>
          </a:prstGeom>
        </p:spPr>
        <p:txBody>
          <a:bodyPr lIns="91440" tIns="45720" rIns="91440" bIns="45720"/>
          <a:lstStyle>
            <a:lvl1pPr marL="0" marR="0" indent="0" algn="l" defTabSz="914192" rtl="0" eaLnBrk="1" fontAlgn="auto" latinLnBrk="0" hangingPunct="1">
              <a:lnSpc>
                <a:spcPct val="100000"/>
              </a:lnSpc>
              <a:spcBef>
                <a:spcPts val="0"/>
              </a:spcBef>
              <a:spcAft>
                <a:spcPts val="1371"/>
              </a:spcAft>
              <a:buClrTx/>
              <a:buSzPct val="90000"/>
              <a:buFont typeface="Wingdings" panose="05000000000000000000" pitchFamily="2" charset="2"/>
              <a:buNone/>
              <a:tabLst/>
              <a:defRPr sz="2800" kern="1200" spc="0" baseline="0">
                <a:solidFill>
                  <a:srgbClr val="000000"/>
                </a:solidFill>
                <a:latin typeface="+mn-lt"/>
                <a:ea typeface="+mn-ea"/>
                <a:cs typeface="+mn-cs"/>
              </a:defRPr>
            </a:lvl1pPr>
            <a:lvl2pPr marL="224054" marR="0" indent="0" algn="l" defTabSz="914192" rtl="0" eaLnBrk="1" fontAlgn="auto" latinLnBrk="0" hangingPunct="1">
              <a:lnSpc>
                <a:spcPct val="100000"/>
              </a:lnSpc>
              <a:spcBef>
                <a:spcPts val="0"/>
              </a:spcBef>
              <a:spcAft>
                <a:spcPts val="1371"/>
              </a:spcAft>
              <a:buClrTx/>
              <a:buSzPct val="90000"/>
              <a:buFont typeface="Wingdings" panose="05000000000000000000" pitchFamily="2" charset="2"/>
              <a:buNone/>
              <a:tabLst/>
              <a:defRPr sz="2400" kern="1200" spc="0" baseline="0">
                <a:solidFill>
                  <a:srgbClr val="000000"/>
                </a:solidFill>
                <a:latin typeface="+mn-lt"/>
                <a:ea typeface="+mn-ea"/>
                <a:cs typeface="+mn-cs"/>
              </a:defRPr>
            </a:lvl2pPr>
            <a:lvl3pPr marL="448107" marR="0" indent="0" algn="l" defTabSz="914192" rtl="0" eaLnBrk="1" fontAlgn="auto" latinLnBrk="0" hangingPunct="1">
              <a:lnSpc>
                <a:spcPct val="100000"/>
              </a:lnSpc>
              <a:spcBef>
                <a:spcPts val="0"/>
              </a:spcBef>
              <a:spcAft>
                <a:spcPts val="1371"/>
              </a:spcAft>
              <a:buClrTx/>
              <a:buSzPct val="90000"/>
              <a:buFont typeface="Wingdings" panose="05000000000000000000" pitchFamily="2" charset="2"/>
              <a:buNone/>
              <a:tabLst/>
              <a:defRPr sz="1800" kern="1200" spc="0" baseline="0">
                <a:solidFill>
                  <a:srgbClr val="000000"/>
                </a:solidFill>
                <a:latin typeface="+mj-lt"/>
                <a:ea typeface="+mn-ea"/>
                <a:cs typeface="+mn-cs"/>
              </a:defRPr>
            </a:lvl3pPr>
            <a:lvl4pPr marL="672161" marR="0" indent="0" algn="l" defTabSz="914192" rtl="0" eaLnBrk="1" fontAlgn="auto" latinLnBrk="0" hangingPunct="1">
              <a:lnSpc>
                <a:spcPct val="100000"/>
              </a:lnSpc>
              <a:spcBef>
                <a:spcPts val="0"/>
              </a:spcBef>
              <a:spcAft>
                <a:spcPts val="1371"/>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896214" marR="0" indent="0" algn="l" defTabSz="914192" rtl="0" eaLnBrk="1" fontAlgn="auto" latinLnBrk="0" hangingPunct="1">
              <a:lnSpc>
                <a:spcPct val="100000"/>
              </a:lnSpc>
              <a:spcBef>
                <a:spcPts val="0"/>
              </a:spcBef>
              <a:spcAft>
                <a:spcPts val="1371"/>
              </a:spcAft>
              <a:buClrTx/>
              <a:buSzPct val="90000"/>
              <a:buFont typeface="Wingdings" panose="05000000000000000000" pitchFamily="2" charset="2"/>
              <a:buNone/>
              <a:tabLst/>
              <a:defRPr sz="1200" kern="1200" spc="0" baseline="0">
                <a:solidFill>
                  <a:srgbClr val="000000"/>
                </a:soli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192" rtl="0" eaLnBrk="1" fontAlgn="auto" latinLnBrk="0" hangingPunct="1">
              <a:lnSpc>
                <a:spcPct val="110000"/>
              </a:lnSpc>
              <a:spcBef>
                <a:spcPts val="0"/>
              </a:spcBef>
              <a:spcAft>
                <a:spcPts val="100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rgbClr val="0078D4"/>
                </a:solidFill>
                <a:effectLst/>
                <a:uLnTx/>
                <a:uFillTx/>
                <a:latin typeface="Segoe UI Semibold"/>
                <a:ea typeface="+mn-ea"/>
                <a:cs typeface="+mn-cs"/>
              </a:rPr>
              <a:t>T-SQL Querying </a:t>
            </a:r>
          </a:p>
          <a:p>
            <a:pPr marL="285750" marR="0" lvl="4" indent="-285750" defTabSz="914192" rtl="0" eaLnBrk="1" fontAlgn="auto" latinLnBrk="0" hangingPunct="1">
              <a:spcBef>
                <a:spcPts val="0"/>
              </a:spcBef>
              <a:spcAft>
                <a:spcPts val="0"/>
              </a:spcAft>
              <a:buClrTx/>
              <a:buSzPct val="9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Windowing aggregates</a:t>
            </a:r>
          </a:p>
          <a:p>
            <a:pPr marL="285750" marR="0" lvl="4" indent="-285750" defTabSz="914192" rtl="0" eaLnBrk="1" fontAlgn="auto" latinLnBrk="0" hangingPunct="1">
              <a:spcBef>
                <a:spcPts val="0"/>
              </a:spcBef>
              <a:spcAft>
                <a:spcPts val="0"/>
              </a:spcAft>
              <a:buClrTx/>
              <a:buSzPct val="9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Approximate execution (Hyperloglog)</a:t>
            </a:r>
          </a:p>
          <a:p>
            <a:pPr marL="285750" lvl="4" indent="-285750">
              <a:spcAft>
                <a:spcPts val="0"/>
              </a:spcAft>
              <a:buFont typeface="Arial" panose="020B0604020202020204" pitchFamily="34" charset="0"/>
              <a:buChar char="•"/>
              <a:defRPr/>
            </a:pPr>
            <a:r>
              <a:rPr lang="fr-FR" sz="1400" dirty="0"/>
              <a:t>JSON data support </a:t>
            </a:r>
          </a:p>
          <a:p>
            <a:pPr marL="285750" lvl="4" indent="-285750">
              <a:spcAft>
                <a:spcPts val="0"/>
              </a:spcAft>
              <a:buFont typeface="Arial" panose="020B0604020202020204" pitchFamily="34" charset="0"/>
              <a:buChar char="•"/>
              <a:defRPr/>
            </a:pPr>
            <a:r>
              <a:rPr lang="fr-FR" sz="1400" dirty="0"/>
              <a:t>Score machine learning models in ONNX format</a:t>
            </a:r>
          </a:p>
          <a:p>
            <a:pPr marL="285750" marR="0" lvl="4" indent="-285750" algn="l" defTabSz="914192" rtl="0" eaLnBrk="1" fontAlgn="auto" latinLnBrk="0" hangingPunct="1">
              <a:lnSpc>
                <a:spcPct val="110000"/>
              </a:lnSpc>
              <a:spcBef>
                <a:spcPts val="0"/>
              </a:spcBef>
              <a:spcAft>
                <a:spcPts val="1000"/>
              </a:spcAft>
              <a:buClrTx/>
              <a:buSzPct val="90000"/>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4" name="Text Placeholder 9">
            <a:extLst>
              <a:ext uri="{FF2B5EF4-FFF2-40B4-BE49-F238E27FC236}">
                <a16:creationId xmlns:a16="http://schemas.microsoft.com/office/drawing/2014/main" id="{527D7A22-D98C-4F06-BFDD-B217AF572B57}"/>
              </a:ext>
            </a:extLst>
          </p:cNvPr>
          <p:cNvSpPr txBox="1">
            <a:spLocks/>
          </p:cNvSpPr>
          <p:nvPr/>
        </p:nvSpPr>
        <p:spPr>
          <a:xfrm>
            <a:off x="684067" y="1598455"/>
            <a:ext cx="4507057" cy="2068978"/>
          </a:xfrm>
          <a:prstGeom prst="rect">
            <a:avLst/>
          </a:prstGeom>
        </p:spPr>
        <p:txBody>
          <a:bodyPr/>
          <a:lstStyle>
            <a:lvl1pPr marL="0" marR="0" indent="0" algn="l" defTabSz="914192" rtl="0" eaLnBrk="1" fontAlgn="auto" latinLnBrk="0" hangingPunct="1">
              <a:lnSpc>
                <a:spcPct val="100000"/>
              </a:lnSpc>
              <a:spcBef>
                <a:spcPts val="0"/>
              </a:spcBef>
              <a:spcAft>
                <a:spcPts val="1371"/>
              </a:spcAft>
              <a:buClrTx/>
              <a:buSzPct val="90000"/>
              <a:buFont typeface="Wingdings" panose="05000000000000000000" pitchFamily="2" charset="2"/>
              <a:buNone/>
              <a:tabLst/>
              <a:defRPr sz="2800" kern="1200" spc="0" baseline="0">
                <a:solidFill>
                  <a:srgbClr val="000000"/>
                </a:solidFill>
                <a:latin typeface="+mn-lt"/>
                <a:ea typeface="+mn-ea"/>
                <a:cs typeface="+mn-cs"/>
              </a:defRPr>
            </a:lvl1pPr>
            <a:lvl2pPr marL="224054" marR="0" indent="0" algn="l" defTabSz="914192" rtl="0" eaLnBrk="1" fontAlgn="auto" latinLnBrk="0" hangingPunct="1">
              <a:lnSpc>
                <a:spcPct val="100000"/>
              </a:lnSpc>
              <a:spcBef>
                <a:spcPts val="0"/>
              </a:spcBef>
              <a:spcAft>
                <a:spcPts val="1371"/>
              </a:spcAft>
              <a:buClrTx/>
              <a:buSzPct val="90000"/>
              <a:buFont typeface="Wingdings" panose="05000000000000000000" pitchFamily="2" charset="2"/>
              <a:buNone/>
              <a:tabLst/>
              <a:defRPr sz="2400" kern="1200" spc="0" baseline="0">
                <a:solidFill>
                  <a:srgbClr val="000000"/>
                </a:solidFill>
                <a:latin typeface="+mn-lt"/>
                <a:ea typeface="+mn-ea"/>
                <a:cs typeface="+mn-cs"/>
              </a:defRPr>
            </a:lvl2pPr>
            <a:lvl3pPr marL="448107" marR="0" indent="0" algn="l" defTabSz="914192" rtl="0" eaLnBrk="1" fontAlgn="auto" latinLnBrk="0" hangingPunct="1">
              <a:lnSpc>
                <a:spcPct val="100000"/>
              </a:lnSpc>
              <a:spcBef>
                <a:spcPts val="0"/>
              </a:spcBef>
              <a:spcAft>
                <a:spcPts val="1371"/>
              </a:spcAft>
              <a:buClrTx/>
              <a:buSzPct val="90000"/>
              <a:buFont typeface="Wingdings" panose="05000000000000000000" pitchFamily="2" charset="2"/>
              <a:buNone/>
              <a:tabLst/>
              <a:defRPr sz="1800" kern="1200" spc="0" baseline="0">
                <a:solidFill>
                  <a:srgbClr val="000000"/>
                </a:solidFill>
                <a:latin typeface="+mj-lt"/>
                <a:ea typeface="+mn-ea"/>
                <a:cs typeface="+mn-cs"/>
              </a:defRPr>
            </a:lvl3pPr>
            <a:lvl4pPr marL="672161" marR="0" indent="0" algn="l" defTabSz="914192" rtl="0" eaLnBrk="1" fontAlgn="auto" latinLnBrk="0" hangingPunct="1">
              <a:lnSpc>
                <a:spcPct val="100000"/>
              </a:lnSpc>
              <a:spcBef>
                <a:spcPts val="0"/>
              </a:spcBef>
              <a:spcAft>
                <a:spcPts val="1371"/>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896214" marR="0" indent="0" algn="l" defTabSz="914192" rtl="0" eaLnBrk="1" fontAlgn="auto" latinLnBrk="0" hangingPunct="1">
              <a:lnSpc>
                <a:spcPct val="100000"/>
              </a:lnSpc>
              <a:spcBef>
                <a:spcPts val="0"/>
              </a:spcBef>
              <a:spcAft>
                <a:spcPts val="1371"/>
              </a:spcAft>
              <a:buClrTx/>
              <a:buSzPct val="90000"/>
              <a:buFont typeface="Wingdings" panose="05000000000000000000" pitchFamily="2" charset="2"/>
              <a:buNone/>
              <a:tabLst/>
              <a:defRPr sz="1200" kern="1200" spc="0" baseline="0">
                <a:solidFill>
                  <a:srgbClr val="000000"/>
                </a:soli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192" rtl="0" eaLnBrk="1" fontAlgn="auto" latinLnBrk="0" hangingPunct="1">
              <a:lnSpc>
                <a:spcPct val="110000"/>
              </a:lnSpc>
              <a:spcBef>
                <a:spcPts val="0"/>
              </a:spcBef>
              <a:spcAft>
                <a:spcPts val="100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rgbClr val="0078D4"/>
                </a:solidFill>
                <a:effectLst/>
                <a:uLnTx/>
                <a:uFillTx/>
                <a:latin typeface="Segoe UI Semibold"/>
                <a:ea typeface="+mn-ea"/>
                <a:cs typeface="+mn-cs"/>
              </a:rPr>
              <a:t>Advanced storage system</a:t>
            </a:r>
          </a:p>
          <a:p>
            <a:pPr marL="285750" lvl="4" indent="-285750">
              <a:spcAft>
                <a:spcPts val="0"/>
              </a:spcAft>
              <a:buFont typeface="Arial" panose="020B0604020202020204" pitchFamily="34" charset="0"/>
              <a:buChar char="•"/>
              <a:defRPr/>
            </a:pPr>
            <a:r>
              <a:rPr lang="fr-FR" sz="1400" dirty="0"/>
              <a:t>Columnstore Indexes</a:t>
            </a:r>
          </a:p>
          <a:p>
            <a:pPr marL="285750" marR="0" lvl="4" indent="-285750" algn="l" defTabSz="914192" rtl="0" eaLnBrk="1" fontAlgn="auto" latinLnBrk="0" hangingPunct="1">
              <a:spcBef>
                <a:spcPts val="0"/>
              </a:spcBef>
              <a:spcAft>
                <a:spcPts val="0"/>
              </a:spcAft>
              <a:buClrTx/>
              <a:buSzPct val="90000"/>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Segoe UI"/>
                <a:ea typeface="+mn-ea"/>
                <a:cs typeface="+mn-cs"/>
              </a:rPr>
              <a:t>Table partitions</a:t>
            </a:r>
          </a:p>
          <a:p>
            <a:pPr marL="285750" marR="0" lvl="4" indent="-285750" algn="l" defTabSz="914192" rtl="0" eaLnBrk="1" fontAlgn="auto" latinLnBrk="0" hangingPunct="1">
              <a:spcBef>
                <a:spcPts val="0"/>
              </a:spcBef>
              <a:spcAft>
                <a:spcPts val="0"/>
              </a:spcAft>
              <a:buClrTx/>
              <a:buSzPct val="90000"/>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Segoe UI"/>
                <a:ea typeface="+mn-ea"/>
                <a:cs typeface="+mn-cs"/>
              </a:rPr>
              <a:t>Distributed tables</a:t>
            </a:r>
          </a:p>
          <a:p>
            <a:pPr marL="285750" marR="0" lvl="4" indent="-285750" algn="l" defTabSz="914192" rtl="0" eaLnBrk="1" fontAlgn="auto" latinLnBrk="0" hangingPunct="1">
              <a:spcBef>
                <a:spcPts val="0"/>
              </a:spcBef>
              <a:spcAft>
                <a:spcPts val="0"/>
              </a:spcAft>
              <a:buClrTx/>
              <a:buSzPct val="90000"/>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Segoe UI"/>
                <a:ea typeface="+mn-ea"/>
                <a:cs typeface="+mn-cs"/>
              </a:rPr>
              <a:t>Isolation</a:t>
            </a:r>
          </a:p>
          <a:p>
            <a:pPr marL="285750" marR="0" lvl="4" indent="-285750" algn="l" defTabSz="914192" rtl="0" eaLnBrk="1" fontAlgn="auto" latinLnBrk="0" hangingPunct="1">
              <a:spcBef>
                <a:spcPts val="0"/>
              </a:spcBef>
              <a:spcAft>
                <a:spcPts val="0"/>
              </a:spcAft>
              <a:buClrTx/>
              <a:buSzPct val="90000"/>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Segoe UI"/>
                <a:ea typeface="+mn-ea"/>
                <a:cs typeface="+mn-cs"/>
              </a:rPr>
              <a:t>Materialized Views</a:t>
            </a:r>
          </a:p>
          <a:p>
            <a:pPr marL="285750" marR="0" lvl="4" indent="-285750" algn="l" defTabSz="914192" rtl="0" eaLnBrk="1" fontAlgn="auto" latinLnBrk="0" hangingPunct="1">
              <a:spcBef>
                <a:spcPts val="0"/>
              </a:spcBef>
              <a:spcAft>
                <a:spcPts val="0"/>
              </a:spcAft>
              <a:buClrTx/>
              <a:buSzPct val="90000"/>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Segoe UI"/>
                <a:ea typeface="+mn-ea"/>
                <a:cs typeface="+mn-cs"/>
              </a:rPr>
              <a:t>Nonclustered Indexes</a:t>
            </a:r>
          </a:p>
          <a:p>
            <a:pPr marL="285750" marR="0" lvl="4" indent="-285750" algn="l" defTabSz="914192" rtl="0" eaLnBrk="1" fontAlgn="auto" latinLnBrk="0" hangingPunct="1">
              <a:spcBef>
                <a:spcPts val="0"/>
              </a:spcBef>
              <a:spcAft>
                <a:spcPts val="0"/>
              </a:spcAft>
              <a:buClrTx/>
              <a:buSzPct val="90000"/>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Segoe UI"/>
                <a:ea typeface="+mn-ea"/>
                <a:cs typeface="+mn-cs"/>
              </a:rPr>
              <a:t>Result-set caching</a:t>
            </a:r>
          </a:p>
        </p:txBody>
      </p:sp>
      <p:sp>
        <p:nvSpPr>
          <p:cNvPr id="5" name="Text Placeholder 9">
            <a:extLst>
              <a:ext uri="{FF2B5EF4-FFF2-40B4-BE49-F238E27FC236}">
                <a16:creationId xmlns:a16="http://schemas.microsoft.com/office/drawing/2014/main" id="{87F00B1C-B6B8-438F-A496-92A0255973E5}"/>
              </a:ext>
            </a:extLst>
          </p:cNvPr>
          <p:cNvSpPr txBox="1">
            <a:spLocks/>
          </p:cNvSpPr>
          <p:nvPr/>
        </p:nvSpPr>
        <p:spPr>
          <a:xfrm>
            <a:off x="684068" y="5227160"/>
            <a:ext cx="3447585" cy="1442726"/>
          </a:xfrm>
          <a:prstGeom prst="rect">
            <a:avLst/>
          </a:prstGeom>
        </p:spPr>
        <p:txBody>
          <a:bodyPr/>
          <a:lstStyle>
            <a:lvl1pPr marL="0" marR="0" indent="0" algn="l" defTabSz="914192" rtl="0" eaLnBrk="1" fontAlgn="auto" latinLnBrk="0" hangingPunct="1">
              <a:lnSpc>
                <a:spcPct val="100000"/>
              </a:lnSpc>
              <a:spcBef>
                <a:spcPts val="0"/>
              </a:spcBef>
              <a:spcAft>
                <a:spcPts val="1371"/>
              </a:spcAft>
              <a:buClrTx/>
              <a:buSzPct val="90000"/>
              <a:buFont typeface="Wingdings" panose="05000000000000000000" pitchFamily="2" charset="2"/>
              <a:buNone/>
              <a:tabLst/>
              <a:defRPr sz="2800" kern="1200" spc="0" baseline="0">
                <a:solidFill>
                  <a:srgbClr val="000000"/>
                </a:solidFill>
                <a:latin typeface="+mn-lt"/>
                <a:ea typeface="+mn-ea"/>
                <a:cs typeface="+mn-cs"/>
              </a:defRPr>
            </a:lvl1pPr>
            <a:lvl2pPr marL="224054" marR="0" indent="0" algn="l" defTabSz="914192" rtl="0" eaLnBrk="1" fontAlgn="auto" latinLnBrk="0" hangingPunct="1">
              <a:lnSpc>
                <a:spcPct val="100000"/>
              </a:lnSpc>
              <a:spcBef>
                <a:spcPts val="0"/>
              </a:spcBef>
              <a:spcAft>
                <a:spcPts val="1371"/>
              </a:spcAft>
              <a:buClrTx/>
              <a:buSzPct val="90000"/>
              <a:buFont typeface="Wingdings" panose="05000000000000000000" pitchFamily="2" charset="2"/>
              <a:buNone/>
              <a:tabLst/>
              <a:defRPr sz="2400" kern="1200" spc="0" baseline="0">
                <a:solidFill>
                  <a:srgbClr val="000000"/>
                </a:solidFill>
                <a:latin typeface="+mn-lt"/>
                <a:ea typeface="+mn-ea"/>
                <a:cs typeface="+mn-cs"/>
              </a:defRPr>
            </a:lvl2pPr>
            <a:lvl3pPr marL="448107" marR="0" indent="0" algn="l" defTabSz="914192" rtl="0" eaLnBrk="1" fontAlgn="auto" latinLnBrk="0" hangingPunct="1">
              <a:lnSpc>
                <a:spcPct val="100000"/>
              </a:lnSpc>
              <a:spcBef>
                <a:spcPts val="0"/>
              </a:spcBef>
              <a:spcAft>
                <a:spcPts val="1371"/>
              </a:spcAft>
              <a:buClrTx/>
              <a:buSzPct val="90000"/>
              <a:buFont typeface="Wingdings" panose="05000000000000000000" pitchFamily="2" charset="2"/>
              <a:buNone/>
              <a:tabLst/>
              <a:defRPr sz="1800" kern="1200" spc="0" baseline="0">
                <a:solidFill>
                  <a:srgbClr val="000000"/>
                </a:solidFill>
                <a:latin typeface="+mj-lt"/>
                <a:ea typeface="+mn-ea"/>
                <a:cs typeface="+mn-cs"/>
              </a:defRPr>
            </a:lvl3pPr>
            <a:lvl4pPr marL="672161" marR="0" indent="0" algn="l" defTabSz="914192" rtl="0" eaLnBrk="1" fontAlgn="auto" latinLnBrk="0" hangingPunct="1">
              <a:lnSpc>
                <a:spcPct val="100000"/>
              </a:lnSpc>
              <a:spcBef>
                <a:spcPts val="0"/>
              </a:spcBef>
              <a:spcAft>
                <a:spcPts val="1371"/>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896214" marR="0" indent="0" algn="l" defTabSz="914192" rtl="0" eaLnBrk="1" fontAlgn="auto" latinLnBrk="0" hangingPunct="1">
              <a:lnSpc>
                <a:spcPct val="100000"/>
              </a:lnSpc>
              <a:spcBef>
                <a:spcPts val="0"/>
              </a:spcBef>
              <a:spcAft>
                <a:spcPts val="1371"/>
              </a:spcAft>
              <a:buClrTx/>
              <a:buSzPct val="90000"/>
              <a:buFont typeface="Wingdings" panose="05000000000000000000" pitchFamily="2" charset="2"/>
              <a:buNone/>
              <a:tabLst/>
              <a:defRPr sz="1200" kern="1200" spc="0" baseline="0">
                <a:solidFill>
                  <a:srgbClr val="000000"/>
                </a:soli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192" rtl="0" eaLnBrk="1" fontAlgn="auto" latinLnBrk="0" hangingPunct="1">
              <a:lnSpc>
                <a:spcPct val="110000"/>
              </a:lnSpc>
              <a:spcBef>
                <a:spcPts val="0"/>
              </a:spcBef>
              <a:spcAft>
                <a:spcPts val="100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rgbClr val="0078D4"/>
                </a:solidFill>
                <a:effectLst/>
                <a:uLnTx/>
                <a:uFillTx/>
                <a:latin typeface="Segoe UI Semibold"/>
                <a:ea typeface="+mn-ea"/>
                <a:cs typeface="+mn-cs"/>
              </a:rPr>
              <a:t>Complete SQL object model</a:t>
            </a:r>
          </a:p>
          <a:p>
            <a:pPr marL="285750" marR="0" lvl="4" indent="-285750" algn="l" defTabSz="914192" rtl="0" eaLnBrk="1" fontAlgn="auto" latinLnBrk="0" hangingPunct="1">
              <a:lnSpc>
                <a:spcPct val="110000"/>
              </a:lnSpc>
              <a:spcBef>
                <a:spcPts val="0"/>
              </a:spcBef>
              <a:spcAft>
                <a:spcPts val="0"/>
              </a:spcAft>
              <a:buClrTx/>
              <a:buSzPct val="90000"/>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Segoe UI"/>
                <a:ea typeface="+mn-ea"/>
                <a:cs typeface="+mn-cs"/>
              </a:rPr>
              <a:t>Tables</a:t>
            </a:r>
          </a:p>
          <a:p>
            <a:pPr marL="285750" marR="0" lvl="4" indent="-285750" algn="l" defTabSz="914192" rtl="0" eaLnBrk="1" fontAlgn="auto" latinLnBrk="0" hangingPunct="1">
              <a:lnSpc>
                <a:spcPct val="110000"/>
              </a:lnSpc>
              <a:spcBef>
                <a:spcPts val="0"/>
              </a:spcBef>
              <a:spcAft>
                <a:spcPts val="0"/>
              </a:spcAft>
              <a:buClrTx/>
              <a:buSzPct val="90000"/>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Segoe UI"/>
                <a:ea typeface="+mn-ea"/>
                <a:cs typeface="+mn-cs"/>
              </a:rPr>
              <a:t>Views </a:t>
            </a:r>
          </a:p>
          <a:p>
            <a:pPr marL="285750" marR="0" lvl="4" indent="-285750" algn="l" defTabSz="914192" rtl="0" eaLnBrk="1" fontAlgn="auto" latinLnBrk="0" hangingPunct="1">
              <a:lnSpc>
                <a:spcPct val="110000"/>
              </a:lnSpc>
              <a:spcBef>
                <a:spcPts val="0"/>
              </a:spcBef>
              <a:spcAft>
                <a:spcPts val="0"/>
              </a:spcAft>
              <a:buClrTx/>
              <a:buSzPct val="90000"/>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Segoe UI"/>
                <a:ea typeface="+mn-ea"/>
                <a:cs typeface="+mn-cs"/>
              </a:rPr>
              <a:t>Stored procedures</a:t>
            </a:r>
          </a:p>
          <a:p>
            <a:pPr marL="285750" marR="0" lvl="4" indent="-285750" algn="l" defTabSz="914192" rtl="0" eaLnBrk="1" fontAlgn="auto" latinLnBrk="0" hangingPunct="1">
              <a:lnSpc>
                <a:spcPct val="110000"/>
              </a:lnSpc>
              <a:spcBef>
                <a:spcPts val="0"/>
              </a:spcBef>
              <a:spcAft>
                <a:spcPts val="0"/>
              </a:spcAft>
              <a:buClrTx/>
              <a:buSzPct val="90000"/>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Segoe UI"/>
                <a:ea typeface="+mn-ea"/>
                <a:cs typeface="+mn-cs"/>
              </a:rPr>
              <a:t>Functions </a:t>
            </a:r>
          </a:p>
        </p:txBody>
      </p:sp>
      <p:pic>
        <p:nvPicPr>
          <p:cNvPr id="7" name="Picture 6">
            <a:extLst>
              <a:ext uri="{FF2B5EF4-FFF2-40B4-BE49-F238E27FC236}">
                <a16:creationId xmlns:a16="http://schemas.microsoft.com/office/drawing/2014/main" id="{744FB4BF-3F9F-4F3D-9EBC-967E618273D2}"/>
              </a:ext>
            </a:extLst>
          </p:cNvPr>
          <p:cNvPicPr>
            <a:picLocks noChangeAspect="1"/>
          </p:cNvPicPr>
          <p:nvPr/>
        </p:nvPicPr>
        <p:blipFill>
          <a:blip r:embed="rId3"/>
          <a:stretch>
            <a:fillRect/>
          </a:stretch>
        </p:blipFill>
        <p:spPr>
          <a:xfrm>
            <a:off x="6393792" y="1961393"/>
            <a:ext cx="4267279" cy="3629385"/>
          </a:xfrm>
          <a:prstGeom prst="rect">
            <a:avLst/>
          </a:prstGeom>
        </p:spPr>
      </p:pic>
    </p:spTree>
    <p:extLst>
      <p:ext uri="{BB962C8B-B14F-4D97-AF65-F5344CB8AC3E}">
        <p14:creationId xmlns:p14="http://schemas.microsoft.com/office/powerpoint/2010/main" val="384612363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3492-D151-5548-BF9A-9A1584C2D477}"/>
              </a:ext>
            </a:extLst>
          </p:cNvPr>
          <p:cNvSpPr>
            <a:spLocks noGrp="1"/>
          </p:cNvSpPr>
          <p:nvPr>
            <p:ph type="title"/>
          </p:nvPr>
        </p:nvSpPr>
        <p:spPr>
          <a:xfrm>
            <a:off x="588263" y="457200"/>
            <a:ext cx="11018520" cy="553998"/>
          </a:xfrm>
        </p:spPr>
        <p:txBody>
          <a:bodyPr wrap="square" anchor="ctr">
            <a:noAutofit/>
          </a:bodyPr>
          <a:lstStyle/>
          <a:p>
            <a:pPr>
              <a:lnSpc>
                <a:spcPct val="90000"/>
              </a:lnSpc>
            </a:pPr>
            <a:r>
              <a:rPr lang="en-US" sz="3200" dirty="0"/>
              <a:t>Azure Synapse Analytics</a:t>
            </a:r>
            <a:br>
              <a:rPr lang="en-US" sz="3200" dirty="0"/>
            </a:br>
            <a:r>
              <a:rPr lang="en-US" sz="3200" dirty="0"/>
              <a:t>Serverless SQL Pools</a:t>
            </a:r>
          </a:p>
        </p:txBody>
      </p:sp>
      <p:graphicFrame>
        <p:nvGraphicFramePr>
          <p:cNvPr id="3" name="Diagram 2">
            <a:extLst>
              <a:ext uri="{FF2B5EF4-FFF2-40B4-BE49-F238E27FC236}">
                <a16:creationId xmlns:a16="http://schemas.microsoft.com/office/drawing/2014/main" id="{23962317-4A0A-42A9-A458-CB8D3B3BA341}"/>
              </a:ext>
            </a:extLst>
          </p:cNvPr>
          <p:cNvGraphicFramePr/>
          <p:nvPr>
            <p:extLst>
              <p:ext uri="{D42A27DB-BD31-4B8C-83A1-F6EECF244321}">
                <p14:modId xmlns:p14="http://schemas.microsoft.com/office/powerpoint/2010/main" val="1067840264"/>
              </p:ext>
            </p:extLst>
          </p:nvPr>
        </p:nvGraphicFramePr>
        <p:xfrm>
          <a:off x="584200" y="1844675"/>
          <a:ext cx="11018838" cy="4424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910730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3492-D151-5548-BF9A-9A1584C2D477}"/>
              </a:ext>
            </a:extLst>
          </p:cNvPr>
          <p:cNvSpPr>
            <a:spLocks noGrp="1"/>
          </p:cNvSpPr>
          <p:nvPr>
            <p:ph type="title"/>
          </p:nvPr>
        </p:nvSpPr>
        <p:spPr>
          <a:xfrm>
            <a:off x="588263" y="457200"/>
            <a:ext cx="11018520" cy="553998"/>
          </a:xfrm>
        </p:spPr>
        <p:txBody>
          <a:bodyPr wrap="square" anchor="ctr">
            <a:noAutofit/>
          </a:bodyPr>
          <a:lstStyle/>
          <a:p>
            <a:pPr>
              <a:lnSpc>
                <a:spcPct val="90000"/>
              </a:lnSpc>
            </a:pPr>
            <a:r>
              <a:rPr lang="en-US" sz="3200" dirty="0"/>
              <a:t>Azure Synapse Analytics</a:t>
            </a:r>
            <a:br>
              <a:rPr lang="en-US" sz="3200" dirty="0"/>
            </a:br>
            <a:r>
              <a:rPr lang="en-US" sz="3200" dirty="0"/>
              <a:t>Apache Spark Pools</a:t>
            </a:r>
          </a:p>
        </p:txBody>
      </p:sp>
      <p:sp>
        <p:nvSpPr>
          <p:cNvPr id="4" name="TextBox 3">
            <a:extLst>
              <a:ext uri="{FF2B5EF4-FFF2-40B4-BE49-F238E27FC236}">
                <a16:creationId xmlns:a16="http://schemas.microsoft.com/office/drawing/2014/main" id="{E51F5935-D303-4268-B1BE-31EBB9897EDA}"/>
              </a:ext>
            </a:extLst>
          </p:cNvPr>
          <p:cNvSpPr txBox="1"/>
          <p:nvPr/>
        </p:nvSpPr>
        <p:spPr>
          <a:xfrm>
            <a:off x="159659" y="2227953"/>
            <a:ext cx="3660455" cy="2894666"/>
          </a:xfrm>
          <a:prstGeom prst="rect">
            <a:avLst/>
          </a:prstGeom>
          <a:noFill/>
        </p:spPr>
        <p:txBody>
          <a:bodyPr wrap="none" lIns="182854" tIns="146284" rIns="182854" bIns="146284" rtlCol="0">
            <a:noAutofit/>
          </a:bodyPr>
          <a:lstStyle/>
          <a:p>
            <a:pPr marL="110472" lvl="1" defTabSz="913595" fontAlgn="base">
              <a:lnSpc>
                <a:spcPct val="90000"/>
              </a:lnSpc>
              <a:spcBef>
                <a:spcPts val="600"/>
              </a:spcBef>
              <a:spcAft>
                <a:spcPts val="600"/>
              </a:spcAft>
              <a:buClr>
                <a:srgbClr val="68217A">
                  <a:lumMod val="50000"/>
                </a:srgbClr>
              </a:buClr>
            </a:pPr>
            <a:r>
              <a:rPr lang="en-US" dirty="0">
                <a:solidFill>
                  <a:schemeClr val="tx2"/>
                </a:solidFill>
                <a:latin typeface="+mj-lt"/>
              </a:rPr>
              <a:t>Spark Unifies:</a:t>
            </a:r>
          </a:p>
          <a:p>
            <a:pPr marL="558579" lvl="1" indent="-448107" defTabSz="913595" fontAlgn="base">
              <a:lnSpc>
                <a:spcPct val="90000"/>
              </a:lnSpc>
              <a:spcBef>
                <a:spcPts val="600"/>
              </a:spcBef>
              <a:spcAft>
                <a:spcPts val="600"/>
              </a:spcAft>
              <a:buClr>
                <a:schemeClr val="tx1"/>
              </a:buClr>
              <a:buFont typeface="Wingdings" panose="05000000000000000000" pitchFamily="2" charset="2"/>
              <a:buChar char="§"/>
            </a:pPr>
            <a:r>
              <a:rPr lang="en-US" sz="1600" dirty="0">
                <a:ea typeface="ＭＳ Ｐゴシック" charset="-128"/>
                <a:cs typeface="Segoe UI Semilight" panose="020B0402040204020203" pitchFamily="34" charset="0"/>
              </a:rPr>
              <a:t>Batch Processing</a:t>
            </a:r>
          </a:p>
          <a:p>
            <a:pPr marL="558579" lvl="1" indent="-448107" defTabSz="913595" fontAlgn="base">
              <a:lnSpc>
                <a:spcPct val="90000"/>
              </a:lnSpc>
              <a:spcBef>
                <a:spcPts val="600"/>
              </a:spcBef>
              <a:spcAft>
                <a:spcPts val="600"/>
              </a:spcAft>
              <a:buClr>
                <a:schemeClr val="tx1"/>
              </a:buClr>
              <a:buFont typeface="Wingdings" panose="05000000000000000000" pitchFamily="2" charset="2"/>
              <a:buChar char="§"/>
            </a:pPr>
            <a:r>
              <a:rPr lang="en-US" sz="1600" dirty="0">
                <a:gradFill>
                  <a:gsLst>
                    <a:gs pos="1250">
                      <a:schemeClr val="tx1"/>
                    </a:gs>
                    <a:gs pos="100000">
                      <a:schemeClr val="tx1"/>
                    </a:gs>
                  </a:gsLst>
                  <a:lin ang="5400000" scaled="0"/>
                </a:gradFill>
                <a:ea typeface="ＭＳ Ｐゴシック" charset="-128"/>
                <a:cs typeface="Segoe UI Semilight" panose="020B0402040204020203" pitchFamily="34" charset="0"/>
              </a:rPr>
              <a:t>Interactive SQL</a:t>
            </a:r>
          </a:p>
          <a:p>
            <a:pPr marL="558579" lvl="1" indent="-448107" defTabSz="913595" fontAlgn="base">
              <a:lnSpc>
                <a:spcPct val="90000"/>
              </a:lnSpc>
              <a:spcBef>
                <a:spcPts val="600"/>
              </a:spcBef>
              <a:spcAft>
                <a:spcPts val="600"/>
              </a:spcAft>
              <a:buClr>
                <a:schemeClr val="tx1"/>
              </a:buClr>
              <a:buFont typeface="Wingdings" panose="05000000000000000000" pitchFamily="2" charset="2"/>
              <a:buChar char="§"/>
            </a:pPr>
            <a:r>
              <a:rPr lang="en-US" sz="1600" dirty="0">
                <a:gradFill>
                  <a:gsLst>
                    <a:gs pos="1250">
                      <a:schemeClr val="tx1"/>
                    </a:gs>
                    <a:gs pos="100000">
                      <a:schemeClr val="tx1"/>
                    </a:gs>
                  </a:gsLst>
                  <a:lin ang="5400000" scaled="0"/>
                </a:gradFill>
                <a:ea typeface="ＭＳ Ｐゴシック" charset="-128"/>
                <a:cs typeface="Segoe UI Semilight" panose="020B0402040204020203" pitchFamily="34" charset="0"/>
              </a:rPr>
              <a:t>Real-time processing</a:t>
            </a:r>
          </a:p>
          <a:p>
            <a:pPr marL="558579" lvl="1" indent="-448107" defTabSz="913595" fontAlgn="base">
              <a:lnSpc>
                <a:spcPct val="90000"/>
              </a:lnSpc>
              <a:spcBef>
                <a:spcPts val="600"/>
              </a:spcBef>
              <a:spcAft>
                <a:spcPts val="600"/>
              </a:spcAft>
              <a:buClr>
                <a:schemeClr val="tx1"/>
              </a:buClr>
              <a:buFont typeface="Wingdings" panose="05000000000000000000" pitchFamily="2" charset="2"/>
              <a:buChar char="§"/>
            </a:pPr>
            <a:r>
              <a:rPr lang="en-US" sz="1600" dirty="0">
                <a:gradFill>
                  <a:gsLst>
                    <a:gs pos="1250">
                      <a:schemeClr val="tx1"/>
                    </a:gs>
                    <a:gs pos="100000">
                      <a:schemeClr val="tx1"/>
                    </a:gs>
                  </a:gsLst>
                  <a:lin ang="5400000" scaled="0"/>
                </a:gradFill>
                <a:ea typeface="ＭＳ Ｐゴシック" charset="-128"/>
                <a:cs typeface="Segoe UI Semilight" panose="020B0402040204020203" pitchFamily="34" charset="0"/>
              </a:rPr>
              <a:t>Machine Learning</a:t>
            </a:r>
          </a:p>
          <a:p>
            <a:pPr marL="558579" lvl="1" indent="-448107" defTabSz="913595" fontAlgn="base">
              <a:lnSpc>
                <a:spcPct val="90000"/>
              </a:lnSpc>
              <a:spcBef>
                <a:spcPts val="600"/>
              </a:spcBef>
              <a:spcAft>
                <a:spcPts val="600"/>
              </a:spcAft>
              <a:buClr>
                <a:schemeClr val="tx1"/>
              </a:buClr>
              <a:buFont typeface="Wingdings" panose="05000000000000000000" pitchFamily="2" charset="2"/>
              <a:buChar char="§"/>
            </a:pPr>
            <a:r>
              <a:rPr lang="en-US" sz="1600" dirty="0">
                <a:gradFill>
                  <a:gsLst>
                    <a:gs pos="1250">
                      <a:schemeClr val="tx1"/>
                    </a:gs>
                    <a:gs pos="100000">
                      <a:schemeClr val="tx1"/>
                    </a:gs>
                  </a:gsLst>
                  <a:lin ang="5400000" scaled="0"/>
                </a:gradFill>
                <a:ea typeface="ＭＳ Ｐゴシック" charset="-128"/>
                <a:cs typeface="Segoe UI Semilight" panose="020B0402040204020203" pitchFamily="34" charset="0"/>
              </a:rPr>
              <a:t>Deep Learning</a:t>
            </a:r>
          </a:p>
          <a:p>
            <a:pPr marL="558579" lvl="1" indent="-448107" defTabSz="913595" fontAlgn="base">
              <a:lnSpc>
                <a:spcPct val="90000"/>
              </a:lnSpc>
              <a:spcBef>
                <a:spcPts val="600"/>
              </a:spcBef>
              <a:spcAft>
                <a:spcPts val="600"/>
              </a:spcAft>
              <a:buClr>
                <a:schemeClr val="tx1"/>
              </a:buClr>
              <a:buFont typeface="Wingdings" panose="05000000000000000000" pitchFamily="2" charset="2"/>
              <a:buChar char="§"/>
            </a:pPr>
            <a:r>
              <a:rPr lang="en-US" sz="1600" dirty="0">
                <a:gradFill>
                  <a:gsLst>
                    <a:gs pos="1250">
                      <a:schemeClr val="tx1"/>
                    </a:gs>
                    <a:gs pos="100000">
                      <a:schemeClr val="tx1"/>
                    </a:gs>
                  </a:gsLst>
                  <a:lin ang="5400000" scaled="0"/>
                </a:gradFill>
                <a:ea typeface="ＭＳ Ｐゴシック" charset="-128"/>
                <a:cs typeface="Segoe UI Semilight" panose="020B0402040204020203" pitchFamily="34" charset="0"/>
              </a:rPr>
              <a:t>Graph Processing</a:t>
            </a:r>
          </a:p>
        </p:txBody>
      </p:sp>
      <p:sp>
        <p:nvSpPr>
          <p:cNvPr id="5" name="Rectangle 4">
            <a:extLst>
              <a:ext uri="{FF2B5EF4-FFF2-40B4-BE49-F238E27FC236}">
                <a16:creationId xmlns:a16="http://schemas.microsoft.com/office/drawing/2014/main" id="{5F04C68C-20A1-48E5-A0B4-FF6C3D76C41F}"/>
              </a:ext>
            </a:extLst>
          </p:cNvPr>
          <p:cNvSpPr/>
          <p:nvPr/>
        </p:nvSpPr>
        <p:spPr>
          <a:xfrm>
            <a:off x="355095" y="1558769"/>
            <a:ext cx="11481809" cy="433965"/>
          </a:xfrm>
          <a:prstGeom prst="rect">
            <a:avLst/>
          </a:prstGeom>
        </p:spPr>
        <p:txBody>
          <a:bodyPr vert="horz" wrap="square" lIns="146304" tIns="91440" rIns="146304" bIns="91440" rtlCol="0">
            <a:spAutoFit/>
          </a:bodyPr>
          <a:lstStyle/>
          <a:p>
            <a:pPr defTabSz="914192">
              <a:lnSpc>
                <a:spcPct val="90000"/>
              </a:lnSpc>
              <a:spcBef>
                <a:spcPct val="20000"/>
              </a:spcBef>
              <a:buSzPct val="90000"/>
            </a:pPr>
            <a:r>
              <a:rPr lang="en-US" dirty="0">
                <a:solidFill>
                  <a:schemeClr val="tx2"/>
                </a:solidFill>
                <a:latin typeface="+mj-lt"/>
                <a:cs typeface="Segoe UI Semilight" panose="020B0402040204020203" pitchFamily="34" charset="0"/>
              </a:rPr>
              <a:t>An unified, open source, parallel, data processing framework for Big Data Analytics </a:t>
            </a:r>
          </a:p>
        </p:txBody>
      </p:sp>
      <p:sp>
        <p:nvSpPr>
          <p:cNvPr id="6" name="Rounded Rectangle 7">
            <a:extLst>
              <a:ext uri="{FF2B5EF4-FFF2-40B4-BE49-F238E27FC236}">
                <a16:creationId xmlns:a16="http://schemas.microsoft.com/office/drawing/2014/main" id="{7B4D51AA-DFAB-4790-A829-34E400D3C783}"/>
              </a:ext>
            </a:extLst>
          </p:cNvPr>
          <p:cNvSpPr/>
          <p:nvPr/>
        </p:nvSpPr>
        <p:spPr bwMode="auto">
          <a:xfrm>
            <a:off x="4440834" y="4342922"/>
            <a:ext cx="6831313" cy="641353"/>
          </a:xfrm>
          <a:prstGeom prst="roundRect">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r>
              <a:rPr lang="en-US">
                <a:solidFill>
                  <a:schemeClr val="accent1"/>
                </a:solidFill>
                <a:ea typeface="Segoe UI" panose="020B0502040204020203" pitchFamily="34" charset="0"/>
                <a:cs typeface="Segoe UI" panose="020B0502040204020203" pitchFamily="34" charset="0"/>
              </a:rPr>
              <a:t>Spark Core Engine</a:t>
            </a:r>
          </a:p>
        </p:txBody>
      </p:sp>
      <p:sp>
        <p:nvSpPr>
          <p:cNvPr id="7" name="Pentagon 8">
            <a:extLst>
              <a:ext uri="{FF2B5EF4-FFF2-40B4-BE49-F238E27FC236}">
                <a16:creationId xmlns:a16="http://schemas.microsoft.com/office/drawing/2014/main" id="{C8423B49-EE4A-4C4A-823E-05FB98FE36B5}"/>
              </a:ext>
            </a:extLst>
          </p:cNvPr>
          <p:cNvSpPr/>
          <p:nvPr/>
        </p:nvSpPr>
        <p:spPr bwMode="auto">
          <a:xfrm rot="5400000">
            <a:off x="4352726" y="2492954"/>
            <a:ext cx="1939121" cy="1760817"/>
          </a:xfrm>
          <a:prstGeom prst="homePlate">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000" b="1">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Pentagon 9">
            <a:extLst>
              <a:ext uri="{FF2B5EF4-FFF2-40B4-BE49-F238E27FC236}">
                <a16:creationId xmlns:a16="http://schemas.microsoft.com/office/drawing/2014/main" id="{DA38726B-0E61-4578-AD69-4AE83DEE5002}"/>
              </a:ext>
            </a:extLst>
          </p:cNvPr>
          <p:cNvSpPr/>
          <p:nvPr/>
        </p:nvSpPr>
        <p:spPr bwMode="auto">
          <a:xfrm rot="5400000">
            <a:off x="6097457" y="2510085"/>
            <a:ext cx="1939121" cy="1726553"/>
          </a:xfrm>
          <a:prstGeom prst="homePlate">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000" b="1">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Pentagon 10">
            <a:extLst>
              <a:ext uri="{FF2B5EF4-FFF2-40B4-BE49-F238E27FC236}">
                <a16:creationId xmlns:a16="http://schemas.microsoft.com/office/drawing/2014/main" id="{3E2A0C62-F43B-4069-9A13-085F803D4E90}"/>
              </a:ext>
            </a:extLst>
          </p:cNvPr>
          <p:cNvSpPr/>
          <p:nvPr/>
        </p:nvSpPr>
        <p:spPr bwMode="auto">
          <a:xfrm rot="5400000">
            <a:off x="7829003" y="2505094"/>
            <a:ext cx="1939121" cy="1736538"/>
          </a:xfrm>
          <a:prstGeom prst="homePlate">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000" b="1">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10" name="Pentagon 11">
            <a:extLst>
              <a:ext uri="{FF2B5EF4-FFF2-40B4-BE49-F238E27FC236}">
                <a16:creationId xmlns:a16="http://schemas.microsoft.com/office/drawing/2014/main" id="{E810C8C8-F9FE-4214-92BB-CF3E54EE8CCA}"/>
              </a:ext>
            </a:extLst>
          </p:cNvPr>
          <p:cNvSpPr/>
          <p:nvPr/>
        </p:nvSpPr>
        <p:spPr bwMode="auto">
          <a:xfrm rot="5400000">
            <a:off x="9514899" y="2554608"/>
            <a:ext cx="1933112" cy="1628451"/>
          </a:xfrm>
          <a:prstGeom prst="homePlate">
            <a:avLst>
              <a:gd name="adj" fmla="val 53771"/>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000" b="1">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581E621C-2558-4743-9B81-B6165458A917}"/>
              </a:ext>
            </a:extLst>
          </p:cNvPr>
          <p:cNvSpPr txBox="1"/>
          <p:nvPr/>
        </p:nvSpPr>
        <p:spPr>
          <a:xfrm>
            <a:off x="4404982" y="2400481"/>
            <a:ext cx="1723132" cy="1261862"/>
          </a:xfrm>
          <a:prstGeom prst="rect">
            <a:avLst/>
          </a:prstGeom>
          <a:noFill/>
        </p:spPr>
        <p:txBody>
          <a:bodyPr wrap="none" lIns="182854" tIns="146284" rIns="182854" bIns="146284" rtlCol="0">
            <a:noAutofit/>
          </a:bodyPr>
          <a:lstStyle/>
          <a:p>
            <a:pPr algn="ctr" defTabSz="914367">
              <a:lnSpc>
                <a:spcPct val="90000"/>
              </a:lnSpc>
              <a:spcAft>
                <a:spcPts val="600"/>
              </a:spcAft>
            </a:pPr>
            <a:r>
              <a:rPr lang="en-US" dirty="0">
                <a:solidFill>
                  <a:srgbClr val="FFFFFF"/>
                </a:solidFill>
                <a:latin typeface="Segoe UI" panose="020B0502040204020203" pitchFamily="34" charset="0"/>
                <a:cs typeface="Segoe UI" panose="020B0502040204020203" pitchFamily="34" charset="0"/>
              </a:rPr>
              <a:t>Spark SQL</a:t>
            </a:r>
          </a:p>
          <a:p>
            <a:pPr algn="ctr" defTabSz="914367">
              <a:lnSpc>
                <a:spcPct val="90000"/>
              </a:lnSpc>
              <a:spcAft>
                <a:spcPts val="600"/>
              </a:spcAft>
            </a:pPr>
            <a:r>
              <a:rPr lang="en-US" sz="1400" i="1" dirty="0">
                <a:solidFill>
                  <a:srgbClr val="FFFFFF"/>
                </a:solidFill>
                <a:latin typeface="Segoe UI" panose="020B0502040204020203" pitchFamily="34" charset="0"/>
                <a:cs typeface="Segoe UI" panose="020B0502040204020203" pitchFamily="34" charset="0"/>
              </a:rPr>
              <a:t>Batch processing</a:t>
            </a:r>
            <a:endParaRPr lang="en-US" sz="1600" i="1" dirty="0">
              <a:solidFill>
                <a:srgbClr val="FFFFFF"/>
              </a:solidFill>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DEE4FDC0-D5A9-4588-BD3F-B87CE8759E8A}"/>
              </a:ext>
            </a:extLst>
          </p:cNvPr>
          <p:cNvSpPr txBox="1"/>
          <p:nvPr/>
        </p:nvSpPr>
        <p:spPr>
          <a:xfrm>
            <a:off x="9300887" y="5986528"/>
            <a:ext cx="1749787" cy="914270"/>
          </a:xfrm>
          <a:prstGeom prst="rect">
            <a:avLst/>
          </a:prstGeom>
          <a:noFill/>
        </p:spPr>
        <p:txBody>
          <a:bodyPr wrap="none" lIns="182854" tIns="146284" rIns="182854" bIns="146284" rtlCol="0">
            <a:noAutofit/>
          </a:bodyPr>
          <a:lstStyle/>
          <a:p>
            <a:pPr defTabSz="914367">
              <a:lnSpc>
                <a:spcPct val="90000"/>
              </a:lnSpc>
              <a:spcAft>
                <a:spcPts val="600"/>
              </a:spcAft>
            </a:pPr>
            <a:r>
              <a:rPr lang="en-US" sz="1600">
                <a:solidFill>
                  <a:srgbClr val="FFFFFF"/>
                </a:solidFill>
                <a:latin typeface="Segoe UI" panose="020B0502040204020203" pitchFamily="34" charset="0"/>
                <a:cs typeface="Segoe UI" panose="020B0502040204020203" pitchFamily="34" charset="0"/>
              </a:rPr>
              <a:t>Spark MLlib</a:t>
            </a:r>
          </a:p>
          <a:p>
            <a:pPr algn="ctr" defTabSz="914367">
              <a:lnSpc>
                <a:spcPct val="90000"/>
              </a:lnSpc>
              <a:spcAft>
                <a:spcPts val="600"/>
              </a:spcAft>
            </a:pPr>
            <a:r>
              <a:rPr lang="en-US" sz="1600" i="1">
                <a:solidFill>
                  <a:srgbClr val="FFFFFF"/>
                </a:solidFill>
                <a:latin typeface="Segoe UI" panose="020B0502040204020203" pitchFamily="34" charset="0"/>
                <a:cs typeface="Segoe UI" panose="020B0502040204020203" pitchFamily="34" charset="0"/>
              </a:rPr>
              <a:t>Machine</a:t>
            </a:r>
            <a:br>
              <a:rPr lang="en-US" sz="1600" i="1">
                <a:solidFill>
                  <a:srgbClr val="FFFFFF"/>
                </a:solidFill>
                <a:latin typeface="Segoe UI" panose="020B0502040204020203" pitchFamily="34" charset="0"/>
                <a:cs typeface="Segoe UI" panose="020B0502040204020203" pitchFamily="34" charset="0"/>
              </a:rPr>
            </a:br>
            <a:r>
              <a:rPr lang="en-US" sz="1600" i="1">
                <a:solidFill>
                  <a:srgbClr val="FFFFFF"/>
                </a:solidFill>
                <a:latin typeface="Segoe UI" panose="020B0502040204020203" pitchFamily="34" charset="0"/>
                <a:cs typeface="Segoe UI" panose="020B0502040204020203" pitchFamily="34" charset="0"/>
              </a:rPr>
              <a:t>Learning</a:t>
            </a:r>
          </a:p>
        </p:txBody>
      </p:sp>
      <p:sp>
        <p:nvSpPr>
          <p:cNvPr id="14" name="Rectangle 13">
            <a:extLst>
              <a:ext uri="{FF2B5EF4-FFF2-40B4-BE49-F238E27FC236}">
                <a16:creationId xmlns:a16="http://schemas.microsoft.com/office/drawing/2014/main" id="{F6B620AB-76BD-427F-80FE-C08E4D1C25B1}"/>
              </a:ext>
            </a:extLst>
          </p:cNvPr>
          <p:cNvSpPr/>
          <p:nvPr/>
        </p:nvSpPr>
        <p:spPr bwMode="auto">
          <a:xfrm>
            <a:off x="4455934" y="5135596"/>
            <a:ext cx="6816213" cy="664194"/>
          </a:xfrm>
          <a:prstGeom prst="rect">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r>
              <a:rPr lang="en-US">
                <a:solidFill>
                  <a:srgbClr val="FFFFFF"/>
                </a:solidFill>
                <a:latin typeface="Segoe UI" panose="020B0502040204020203" pitchFamily="34" charset="0"/>
                <a:ea typeface="Segoe UI" panose="020B0502040204020203" pitchFamily="34" charset="0"/>
                <a:cs typeface="Segoe UI" panose="020B0502040204020203" pitchFamily="34" charset="0"/>
              </a:rPr>
              <a:t>Yarn</a:t>
            </a:r>
          </a:p>
        </p:txBody>
      </p:sp>
      <p:sp>
        <p:nvSpPr>
          <p:cNvPr id="15" name="TextBox 14">
            <a:extLst>
              <a:ext uri="{FF2B5EF4-FFF2-40B4-BE49-F238E27FC236}">
                <a16:creationId xmlns:a16="http://schemas.microsoft.com/office/drawing/2014/main" id="{6B8ED8FC-D815-4343-890C-E6106F259636}"/>
              </a:ext>
            </a:extLst>
          </p:cNvPr>
          <p:cNvSpPr txBox="1"/>
          <p:nvPr/>
        </p:nvSpPr>
        <p:spPr>
          <a:xfrm>
            <a:off x="6452895" y="2371650"/>
            <a:ext cx="1241396" cy="1261862"/>
          </a:xfrm>
          <a:prstGeom prst="rect">
            <a:avLst/>
          </a:prstGeom>
          <a:noFill/>
        </p:spPr>
        <p:txBody>
          <a:bodyPr wrap="none" lIns="182854" tIns="146284" rIns="182854" bIns="146284" rtlCol="0">
            <a:noAutofit/>
          </a:bodyPr>
          <a:lstStyle/>
          <a:p>
            <a:pPr algn="ctr" defTabSz="914367">
              <a:lnSpc>
                <a:spcPct val="90000"/>
              </a:lnSpc>
              <a:spcAft>
                <a:spcPts val="600"/>
              </a:spcAft>
            </a:pPr>
            <a:r>
              <a:rPr lang="en-US">
                <a:solidFill>
                  <a:srgbClr val="FFFFFF"/>
                </a:solidFill>
                <a:latin typeface="Segoe UI" panose="020B0502040204020203" pitchFamily="34" charset="0"/>
                <a:cs typeface="Segoe UI" panose="020B0502040204020203" pitchFamily="34" charset="0"/>
              </a:rPr>
              <a:t>Spark </a:t>
            </a:r>
            <a:r>
              <a:rPr lang="en-US" err="1">
                <a:solidFill>
                  <a:srgbClr val="FFFFFF"/>
                </a:solidFill>
                <a:latin typeface="Segoe UI" panose="020B0502040204020203" pitchFamily="34" charset="0"/>
                <a:cs typeface="Segoe UI" panose="020B0502040204020203" pitchFamily="34" charset="0"/>
              </a:rPr>
              <a:t>MLlib</a:t>
            </a:r>
            <a:endParaRPr lang="en-US">
              <a:solidFill>
                <a:srgbClr val="FFFFFF"/>
              </a:solidFill>
              <a:latin typeface="Segoe UI" panose="020B0502040204020203" pitchFamily="34" charset="0"/>
              <a:cs typeface="Segoe UI" panose="020B0502040204020203" pitchFamily="34" charset="0"/>
            </a:endParaRPr>
          </a:p>
          <a:p>
            <a:pPr algn="ctr" defTabSz="914367">
              <a:lnSpc>
                <a:spcPct val="90000"/>
              </a:lnSpc>
              <a:spcAft>
                <a:spcPts val="600"/>
              </a:spcAft>
            </a:pPr>
            <a:r>
              <a:rPr lang="en-US" sz="1600" i="1">
                <a:solidFill>
                  <a:srgbClr val="FFFFFF"/>
                </a:solidFill>
                <a:latin typeface="Segoe UI" panose="020B0502040204020203" pitchFamily="34" charset="0"/>
                <a:cs typeface="Segoe UI" panose="020B0502040204020203" pitchFamily="34" charset="0"/>
              </a:rPr>
              <a:t>Machine </a:t>
            </a:r>
            <a:br>
              <a:rPr lang="en-US" sz="1600" i="1">
                <a:solidFill>
                  <a:srgbClr val="FFFFFF"/>
                </a:solidFill>
                <a:latin typeface="Segoe UI" panose="020B0502040204020203" pitchFamily="34" charset="0"/>
                <a:cs typeface="Segoe UI" panose="020B0502040204020203" pitchFamily="34" charset="0"/>
              </a:rPr>
            </a:br>
            <a:r>
              <a:rPr lang="en-US" sz="1600" i="1">
                <a:solidFill>
                  <a:srgbClr val="FFFFFF"/>
                </a:solidFill>
                <a:latin typeface="Segoe UI" panose="020B0502040204020203" pitchFamily="34" charset="0"/>
                <a:cs typeface="Segoe UI" panose="020B0502040204020203" pitchFamily="34" charset="0"/>
              </a:rPr>
              <a:t>Learning</a:t>
            </a:r>
          </a:p>
        </p:txBody>
      </p:sp>
      <p:sp>
        <p:nvSpPr>
          <p:cNvPr id="16" name="TextBox 15">
            <a:extLst>
              <a:ext uri="{FF2B5EF4-FFF2-40B4-BE49-F238E27FC236}">
                <a16:creationId xmlns:a16="http://schemas.microsoft.com/office/drawing/2014/main" id="{4FA56723-AF08-4384-A0BD-E7976BB13E29}"/>
              </a:ext>
            </a:extLst>
          </p:cNvPr>
          <p:cNvSpPr txBox="1"/>
          <p:nvPr/>
        </p:nvSpPr>
        <p:spPr>
          <a:xfrm>
            <a:off x="8179448" y="2371650"/>
            <a:ext cx="1241396" cy="1261862"/>
          </a:xfrm>
          <a:prstGeom prst="rect">
            <a:avLst/>
          </a:prstGeom>
          <a:noFill/>
        </p:spPr>
        <p:txBody>
          <a:bodyPr wrap="none" lIns="182854" tIns="146284" rIns="182854" bIns="146284" rtlCol="0">
            <a:noAutofit/>
          </a:bodyPr>
          <a:lstStyle/>
          <a:p>
            <a:pPr algn="ctr" defTabSz="914367">
              <a:lnSpc>
                <a:spcPct val="90000"/>
              </a:lnSpc>
              <a:spcAft>
                <a:spcPts val="600"/>
              </a:spcAft>
            </a:pPr>
            <a:r>
              <a:rPr lang="en-US">
                <a:solidFill>
                  <a:srgbClr val="FFFFFF"/>
                </a:solidFill>
                <a:latin typeface="Segoe UI" panose="020B0502040204020203" pitchFamily="34" charset="0"/>
                <a:cs typeface="Segoe UI" panose="020B0502040204020203" pitchFamily="34" charset="0"/>
              </a:rPr>
              <a:t>Spark </a:t>
            </a:r>
            <a:br>
              <a:rPr lang="en-US">
                <a:solidFill>
                  <a:srgbClr val="FFFFFF"/>
                </a:solidFill>
                <a:latin typeface="Segoe UI" panose="020B0502040204020203" pitchFamily="34" charset="0"/>
                <a:cs typeface="Segoe UI" panose="020B0502040204020203" pitchFamily="34" charset="0"/>
              </a:rPr>
            </a:br>
            <a:r>
              <a:rPr lang="en-US">
                <a:solidFill>
                  <a:srgbClr val="FFFFFF"/>
                </a:solidFill>
                <a:latin typeface="Segoe UI" panose="020B0502040204020203" pitchFamily="34" charset="0"/>
                <a:cs typeface="Segoe UI" panose="020B0502040204020203" pitchFamily="34" charset="0"/>
              </a:rPr>
              <a:t>Streaming</a:t>
            </a:r>
          </a:p>
          <a:p>
            <a:pPr algn="ctr" defTabSz="914367">
              <a:lnSpc>
                <a:spcPct val="90000"/>
              </a:lnSpc>
              <a:spcAft>
                <a:spcPts val="600"/>
              </a:spcAft>
            </a:pPr>
            <a:r>
              <a:rPr lang="en-US" sz="1400" i="1">
                <a:solidFill>
                  <a:srgbClr val="FFFFFF"/>
                </a:solidFill>
                <a:latin typeface="Segoe UI" panose="020B0502040204020203" pitchFamily="34" charset="0"/>
                <a:cs typeface="Segoe UI" panose="020B0502040204020203" pitchFamily="34" charset="0"/>
              </a:rPr>
              <a:t>Stream processing</a:t>
            </a:r>
          </a:p>
        </p:txBody>
      </p:sp>
      <p:sp>
        <p:nvSpPr>
          <p:cNvPr id="17" name="TextBox 16">
            <a:extLst>
              <a:ext uri="{FF2B5EF4-FFF2-40B4-BE49-F238E27FC236}">
                <a16:creationId xmlns:a16="http://schemas.microsoft.com/office/drawing/2014/main" id="{29BDF58D-0986-4435-B492-59EA78225665}"/>
              </a:ext>
            </a:extLst>
          </p:cNvPr>
          <p:cNvSpPr txBox="1"/>
          <p:nvPr/>
        </p:nvSpPr>
        <p:spPr>
          <a:xfrm>
            <a:off x="9882532" y="2367099"/>
            <a:ext cx="1241396" cy="1261862"/>
          </a:xfrm>
          <a:prstGeom prst="rect">
            <a:avLst/>
          </a:prstGeom>
          <a:noFill/>
        </p:spPr>
        <p:txBody>
          <a:bodyPr wrap="none" lIns="182854" tIns="146284" rIns="182854" bIns="146284" rtlCol="0">
            <a:noAutofit/>
          </a:bodyPr>
          <a:lstStyle/>
          <a:p>
            <a:pPr algn="ctr" defTabSz="914367">
              <a:lnSpc>
                <a:spcPct val="90000"/>
              </a:lnSpc>
              <a:spcAft>
                <a:spcPts val="600"/>
              </a:spcAft>
            </a:pPr>
            <a:r>
              <a:rPr lang="en-US" err="1">
                <a:solidFill>
                  <a:srgbClr val="FFFFFF"/>
                </a:solidFill>
                <a:latin typeface="Segoe UI" panose="020B0502040204020203" pitchFamily="34" charset="0"/>
                <a:cs typeface="Segoe UI" panose="020B0502040204020203" pitchFamily="34" charset="0"/>
              </a:rPr>
              <a:t>GraphX</a:t>
            </a:r>
            <a:endParaRPr lang="en-US">
              <a:solidFill>
                <a:srgbClr val="FFFFFF"/>
              </a:solidFill>
              <a:latin typeface="Segoe UI" panose="020B0502040204020203" pitchFamily="34" charset="0"/>
              <a:cs typeface="Segoe UI" panose="020B0502040204020203" pitchFamily="34" charset="0"/>
            </a:endParaRPr>
          </a:p>
          <a:p>
            <a:pPr algn="ctr" defTabSz="914367">
              <a:lnSpc>
                <a:spcPct val="90000"/>
              </a:lnSpc>
              <a:spcAft>
                <a:spcPts val="600"/>
              </a:spcAft>
            </a:pPr>
            <a:r>
              <a:rPr lang="en-US" sz="1400" i="1">
                <a:solidFill>
                  <a:srgbClr val="FFFFFF"/>
                </a:solidFill>
                <a:latin typeface="Segoe UI" panose="020B0502040204020203" pitchFamily="34" charset="0"/>
                <a:cs typeface="Segoe UI" panose="020B0502040204020203" pitchFamily="34" charset="0"/>
              </a:rPr>
              <a:t>Graph</a:t>
            </a:r>
            <a:br>
              <a:rPr lang="en-US" sz="1400" i="1">
                <a:solidFill>
                  <a:srgbClr val="FFFFFF"/>
                </a:solidFill>
                <a:latin typeface="Segoe UI" panose="020B0502040204020203" pitchFamily="34" charset="0"/>
                <a:cs typeface="Segoe UI" panose="020B0502040204020203" pitchFamily="34" charset="0"/>
              </a:rPr>
            </a:br>
            <a:r>
              <a:rPr lang="en-US" sz="1400" i="1">
                <a:solidFill>
                  <a:srgbClr val="FFFFFF"/>
                </a:solidFill>
                <a:latin typeface="Segoe UI" panose="020B0502040204020203" pitchFamily="34" charset="0"/>
                <a:cs typeface="Segoe UI" panose="020B0502040204020203" pitchFamily="34" charset="0"/>
              </a:rPr>
              <a:t>Computation</a:t>
            </a:r>
          </a:p>
        </p:txBody>
      </p:sp>
      <p:cxnSp>
        <p:nvCxnSpPr>
          <p:cNvPr id="18" name="Straight Connector 17">
            <a:extLst>
              <a:ext uri="{FF2B5EF4-FFF2-40B4-BE49-F238E27FC236}">
                <a16:creationId xmlns:a16="http://schemas.microsoft.com/office/drawing/2014/main" id="{662CC987-228C-49EB-A4CF-56AE80DCC8A1}"/>
              </a:ext>
            </a:extLst>
          </p:cNvPr>
          <p:cNvCxnSpPr>
            <a:cxnSpLocks/>
          </p:cNvCxnSpPr>
          <p:nvPr/>
        </p:nvCxnSpPr>
        <p:spPr>
          <a:xfrm>
            <a:off x="6202695" y="2400481"/>
            <a:ext cx="0" cy="1086794"/>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DE43AF-102F-409E-97CA-867CD1318853}"/>
              </a:ext>
            </a:extLst>
          </p:cNvPr>
          <p:cNvCxnSpPr>
            <a:cxnSpLocks/>
          </p:cNvCxnSpPr>
          <p:nvPr/>
        </p:nvCxnSpPr>
        <p:spPr>
          <a:xfrm>
            <a:off x="7917767" y="2402754"/>
            <a:ext cx="0" cy="1086794"/>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D1D435B-D6E5-4FFB-9407-BEE4915101C9}"/>
              </a:ext>
            </a:extLst>
          </p:cNvPr>
          <p:cNvCxnSpPr>
            <a:cxnSpLocks/>
          </p:cNvCxnSpPr>
          <p:nvPr/>
        </p:nvCxnSpPr>
        <p:spPr>
          <a:xfrm>
            <a:off x="9673784" y="2418674"/>
            <a:ext cx="0" cy="1086794"/>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376644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BC4800-8A1D-714F-83C1-446750CC8F54}"/>
              </a:ext>
            </a:extLst>
          </p:cNvPr>
          <p:cNvSpPr>
            <a:spLocks noGrp="1"/>
          </p:cNvSpPr>
          <p:nvPr>
            <p:ph type="title"/>
          </p:nvPr>
        </p:nvSpPr>
        <p:spPr>
          <a:xfrm>
            <a:off x="588263" y="2425541"/>
            <a:ext cx="4167887" cy="1107996"/>
          </a:xfrm>
        </p:spPr>
        <p:txBody>
          <a:bodyPr wrap="square" anchor="b">
            <a:normAutofit/>
          </a:bodyPr>
          <a:lstStyle/>
          <a:p>
            <a:pPr>
              <a:lnSpc>
                <a:spcPct val="90000"/>
              </a:lnSpc>
            </a:pPr>
            <a:r>
              <a:rPr lang="en-US" sz="3100" dirty="0"/>
              <a:t>Demo:</a:t>
            </a:r>
            <a:br>
              <a:rPr lang="en-US" sz="3100" dirty="0"/>
            </a:br>
            <a:r>
              <a:rPr lang="en-US" sz="3100" dirty="0"/>
              <a:t>A tour of Azure Synapse</a:t>
            </a:r>
          </a:p>
        </p:txBody>
      </p:sp>
      <p:pic>
        <p:nvPicPr>
          <p:cNvPr id="7" name="Picture Placeholder 6" descr="Male and female employees having a discussion in a company common area.">
            <a:extLst>
              <a:ext uri="{FF2B5EF4-FFF2-40B4-BE49-F238E27FC236}">
                <a16:creationId xmlns:a16="http://schemas.microsoft.com/office/drawing/2014/main" id="{370446CD-7A44-8D47-A60F-38F3B4C75DC8}"/>
              </a:ext>
            </a:extLst>
          </p:cNvPr>
          <p:cNvPicPr>
            <a:picLocks noGrp="1" noChangeAspect="1"/>
          </p:cNvPicPr>
          <p:nvPr>
            <p:ph type="pic" sz="quarter" idx="13"/>
          </p:nvPr>
        </p:nvPicPr>
        <p:blipFill rotWithShape="1">
          <a:blip r:embed="rId3"/>
          <a:srcRect l="14752" r="18419" b="-1"/>
          <a:stretch/>
        </p:blipFill>
        <p:spPr>
          <a:xfrm>
            <a:off x="5326063" y="10"/>
            <a:ext cx="6865937" cy="6857990"/>
          </a:xfrm>
          <a:noFill/>
        </p:spPr>
      </p:pic>
    </p:spTree>
    <p:extLst>
      <p:ext uri="{BB962C8B-B14F-4D97-AF65-F5344CB8AC3E}">
        <p14:creationId xmlns:p14="http://schemas.microsoft.com/office/powerpoint/2010/main" val="299765187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B16419-C730-46B5-9126-FCD21C8C87AC}"/>
              </a:ext>
            </a:extLst>
          </p:cNvPr>
          <p:cNvSpPr>
            <a:spLocks noGrp="1"/>
          </p:cNvSpPr>
          <p:nvPr>
            <p:ph type="title"/>
          </p:nvPr>
        </p:nvSpPr>
        <p:spPr>
          <a:xfrm>
            <a:off x="588263" y="457200"/>
            <a:ext cx="11018520" cy="553998"/>
          </a:xfrm>
        </p:spPr>
        <p:txBody>
          <a:bodyPr wrap="square" anchor="ctr">
            <a:normAutofit/>
          </a:bodyPr>
          <a:lstStyle/>
          <a:p>
            <a:r>
              <a:rPr lang="en-US" dirty="0"/>
              <a:t>Demo Architecture</a:t>
            </a:r>
          </a:p>
        </p:txBody>
      </p:sp>
      <p:pic>
        <p:nvPicPr>
          <p:cNvPr id="3" name="Picture 2">
            <a:extLst>
              <a:ext uri="{FF2B5EF4-FFF2-40B4-BE49-F238E27FC236}">
                <a16:creationId xmlns:a16="http://schemas.microsoft.com/office/drawing/2014/main" id="{3C4CC10B-54E2-4901-BC39-C85A060D1928}"/>
              </a:ext>
            </a:extLst>
          </p:cNvPr>
          <p:cNvPicPr>
            <a:picLocks noChangeAspect="1"/>
          </p:cNvPicPr>
          <p:nvPr/>
        </p:nvPicPr>
        <p:blipFill>
          <a:blip r:embed="rId3"/>
          <a:stretch>
            <a:fillRect/>
          </a:stretch>
        </p:blipFill>
        <p:spPr>
          <a:xfrm>
            <a:off x="2229545" y="1844675"/>
            <a:ext cx="7728148" cy="4424363"/>
          </a:xfrm>
          <a:prstGeom prst="rect">
            <a:avLst/>
          </a:prstGeom>
          <a:noFill/>
        </p:spPr>
      </p:pic>
    </p:spTree>
    <p:extLst>
      <p:ext uri="{BB962C8B-B14F-4D97-AF65-F5344CB8AC3E}">
        <p14:creationId xmlns:p14="http://schemas.microsoft.com/office/powerpoint/2010/main" val="43306197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6172D-0981-6D4F-9F96-321880EB682D}"/>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190495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3492-D151-5548-BF9A-9A1584C2D477}"/>
              </a:ext>
            </a:extLst>
          </p:cNvPr>
          <p:cNvSpPr>
            <a:spLocks noGrp="1"/>
          </p:cNvSpPr>
          <p:nvPr>
            <p:ph type="title"/>
          </p:nvPr>
        </p:nvSpPr>
        <p:spPr/>
        <p:txBody>
          <a:bodyPr/>
          <a:lstStyle/>
          <a:p>
            <a:r>
              <a:rPr lang="en-US"/>
              <a:t>Agenda</a:t>
            </a:r>
          </a:p>
        </p:txBody>
      </p:sp>
      <p:sp>
        <p:nvSpPr>
          <p:cNvPr id="3" name="Text Placeholder 2">
            <a:extLst>
              <a:ext uri="{FF2B5EF4-FFF2-40B4-BE49-F238E27FC236}">
                <a16:creationId xmlns:a16="http://schemas.microsoft.com/office/drawing/2014/main" id="{5D7880FC-163A-6D46-B79B-C3E6C519777F}"/>
              </a:ext>
            </a:extLst>
          </p:cNvPr>
          <p:cNvSpPr>
            <a:spLocks noGrp="1"/>
          </p:cNvSpPr>
          <p:nvPr>
            <p:ph type="body" sz="quarter" idx="11"/>
          </p:nvPr>
        </p:nvSpPr>
        <p:spPr/>
        <p:txBody>
          <a:bodyPr/>
          <a:lstStyle/>
          <a:p>
            <a:pPr algn="l" rtl="0" fontAlgn="base">
              <a:buFont typeface="Arial" panose="020B0604020202020204" pitchFamily="34" charset="0"/>
              <a:buChar char="•"/>
            </a:pPr>
            <a:r>
              <a:rPr lang="en-US" dirty="0">
                <a:solidFill>
                  <a:srgbClr val="000000"/>
                </a:solidFill>
                <a:latin typeface="Segoe UI" panose="020B0502040204020203" pitchFamily="34" charset="0"/>
              </a:rPr>
              <a:t>What is Modern Analytics Academy?</a:t>
            </a:r>
            <a:endParaRPr lang="en-US" b="0" i="0" u="none" strike="noStrike"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b="0" i="0" u="none" strike="noStrike" dirty="0">
                <a:solidFill>
                  <a:srgbClr val="000000"/>
                </a:solidFill>
                <a:effectLst/>
                <a:latin typeface="Segoe UI" panose="020B0502040204020203" pitchFamily="34" charset="0"/>
              </a:rPr>
              <a:t>The Team</a:t>
            </a:r>
            <a:r>
              <a:rPr lang="en-US" b="0" i="0" dirty="0">
                <a:solidFill>
                  <a:srgbClr val="000000"/>
                </a:solidFill>
                <a:effectLst/>
                <a:latin typeface="Segoe UI" panose="020B0502040204020203" pitchFamily="34" charset="0"/>
              </a:rPr>
              <a:t>​</a:t>
            </a:r>
            <a:endParaRPr lang="en-US" u="none" strike="noStrike" dirty="0">
              <a:solidFill>
                <a:srgbClr val="000000"/>
              </a:solidFill>
              <a:latin typeface="Arial" panose="020B0604020202020204" pitchFamily="34" charset="0"/>
            </a:endParaRPr>
          </a:p>
          <a:p>
            <a:pPr algn="l" rtl="0" fontAlgn="base">
              <a:buFont typeface="Arial" panose="020B0604020202020204" pitchFamily="34" charset="0"/>
              <a:buChar char="•"/>
            </a:pPr>
            <a:r>
              <a:rPr lang="en-US" dirty="0"/>
              <a:t>Modern Analytics in Azure</a:t>
            </a:r>
          </a:p>
          <a:p>
            <a:r>
              <a:rPr lang="en-US" dirty="0"/>
              <a:t>Model &amp; Serve</a:t>
            </a:r>
          </a:p>
          <a:p>
            <a:pPr lvl="1"/>
            <a:r>
              <a:rPr lang="en-US" dirty="0"/>
              <a:t>Data Lake Structure</a:t>
            </a:r>
          </a:p>
          <a:p>
            <a:pPr lvl="1"/>
            <a:r>
              <a:rPr lang="en-US" dirty="0"/>
              <a:t>Synapse as solution</a:t>
            </a:r>
          </a:p>
          <a:p>
            <a:pPr lvl="1"/>
            <a:r>
              <a:rPr lang="en-US" dirty="0"/>
              <a:t>Demo</a:t>
            </a:r>
          </a:p>
          <a:p>
            <a:pPr lvl="1"/>
            <a:r>
              <a:rPr lang="en-US" dirty="0"/>
              <a:t>Review	</a:t>
            </a:r>
          </a:p>
          <a:p>
            <a:pPr lvl="2"/>
            <a:endParaRPr lang="en-US" dirty="0"/>
          </a:p>
        </p:txBody>
      </p:sp>
    </p:spTree>
    <p:extLst>
      <p:ext uri="{BB962C8B-B14F-4D97-AF65-F5344CB8AC3E}">
        <p14:creationId xmlns:p14="http://schemas.microsoft.com/office/powerpoint/2010/main" val="261190805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A4E474C-E39B-334F-AE27-3309D316DCD1}"/>
              </a:ext>
            </a:extLst>
          </p:cNvPr>
          <p:cNvSpPr>
            <a:spLocks noGrp="1"/>
          </p:cNvSpPr>
          <p:nvPr>
            <p:ph type="body" sz="quarter" idx="12"/>
          </p:nvPr>
        </p:nvSpPr>
        <p:spPr>
          <a:xfrm>
            <a:off x="640503" y="4385056"/>
            <a:ext cx="1950535" cy="369332"/>
          </a:xfrm>
        </p:spPr>
        <p:txBody>
          <a:bodyPr vert="horz" wrap="square" lIns="0" tIns="0" rIns="0" bIns="0" rtlCol="0" anchor="t">
            <a:spAutoFit/>
          </a:bodyPr>
          <a:lstStyle/>
          <a:p>
            <a:r>
              <a:rPr lang="en-US" sz="1200">
                <a:cs typeface="Segoe UI"/>
              </a:rPr>
              <a:t>Senior Cloud Solution Architect</a:t>
            </a:r>
          </a:p>
        </p:txBody>
      </p:sp>
      <p:sp>
        <p:nvSpPr>
          <p:cNvPr id="3" name="Text Placeholder 2">
            <a:extLst>
              <a:ext uri="{FF2B5EF4-FFF2-40B4-BE49-F238E27FC236}">
                <a16:creationId xmlns:a16="http://schemas.microsoft.com/office/drawing/2014/main" id="{97039C4B-0160-3149-8CBD-3EB8E19D8730}"/>
              </a:ext>
            </a:extLst>
          </p:cNvPr>
          <p:cNvSpPr>
            <a:spLocks noGrp="1"/>
          </p:cNvSpPr>
          <p:nvPr>
            <p:ph type="body" sz="quarter" idx="11"/>
          </p:nvPr>
        </p:nvSpPr>
        <p:spPr>
          <a:xfrm>
            <a:off x="640503" y="3992345"/>
            <a:ext cx="2160000" cy="276999"/>
          </a:xfrm>
        </p:spPr>
        <p:txBody>
          <a:bodyPr/>
          <a:lstStyle/>
          <a:p>
            <a:r>
              <a:rPr lang="en-US"/>
              <a:t>Alex Karasek</a:t>
            </a:r>
          </a:p>
        </p:txBody>
      </p:sp>
      <p:pic>
        <p:nvPicPr>
          <p:cNvPr id="22" name="Picture Placeholder 21">
            <a:extLst>
              <a:ext uri="{FF2B5EF4-FFF2-40B4-BE49-F238E27FC236}">
                <a16:creationId xmlns:a16="http://schemas.microsoft.com/office/drawing/2014/main" id="{461CE1ED-83C3-344B-B5D3-B9A625D9ACCA}"/>
              </a:ext>
            </a:extLst>
          </p:cNvPr>
          <p:cNvPicPr>
            <a:picLocks noGrp="1" noChangeAspect="1"/>
          </p:cNvPicPr>
          <p:nvPr>
            <p:ph type="pic" sz="quarter" idx="23"/>
          </p:nvPr>
        </p:nvPicPr>
        <p:blipFill>
          <a:blip r:embed="rId3"/>
          <a:srcRect/>
          <a:stretch/>
        </p:blipFill>
        <p:spPr>
          <a:xfrm>
            <a:off x="640503" y="1982130"/>
            <a:ext cx="1944597" cy="1792224"/>
          </a:xfrm>
          <a:prstGeom prst="ellipse">
            <a:avLst/>
          </a:prstGeom>
          <a:ln>
            <a:noFill/>
          </a:ln>
        </p:spPr>
      </p:pic>
      <p:sp>
        <p:nvSpPr>
          <p:cNvPr id="2" name="Title 1">
            <a:extLst>
              <a:ext uri="{FF2B5EF4-FFF2-40B4-BE49-F238E27FC236}">
                <a16:creationId xmlns:a16="http://schemas.microsoft.com/office/drawing/2014/main" id="{70283C3B-A465-3A49-9A34-8F1977B09EED}"/>
              </a:ext>
            </a:extLst>
          </p:cNvPr>
          <p:cNvSpPr>
            <a:spLocks noGrp="1"/>
          </p:cNvSpPr>
          <p:nvPr>
            <p:ph type="title"/>
          </p:nvPr>
        </p:nvSpPr>
        <p:spPr/>
        <p:txBody>
          <a:bodyPr/>
          <a:lstStyle/>
          <a:p>
            <a:r>
              <a:rPr lang="en-US"/>
              <a:t>Modern Analytics Academy Team</a:t>
            </a:r>
          </a:p>
        </p:txBody>
      </p:sp>
      <p:sp>
        <p:nvSpPr>
          <p:cNvPr id="45" name="Text Placeholder 3">
            <a:extLst>
              <a:ext uri="{FF2B5EF4-FFF2-40B4-BE49-F238E27FC236}">
                <a16:creationId xmlns:a16="http://schemas.microsoft.com/office/drawing/2014/main" id="{BC2BA13F-1195-44DE-88E2-A6BC713F3622}"/>
              </a:ext>
            </a:extLst>
          </p:cNvPr>
          <p:cNvSpPr txBox="1">
            <a:spLocks/>
          </p:cNvSpPr>
          <p:nvPr/>
        </p:nvSpPr>
        <p:spPr>
          <a:xfrm>
            <a:off x="7289189" y="4385056"/>
            <a:ext cx="1950535" cy="36933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a:t>Principal Cloud Solution Architect</a:t>
            </a:r>
          </a:p>
        </p:txBody>
      </p:sp>
      <p:sp>
        <p:nvSpPr>
          <p:cNvPr id="46" name="Text Placeholder 2">
            <a:extLst>
              <a:ext uri="{FF2B5EF4-FFF2-40B4-BE49-F238E27FC236}">
                <a16:creationId xmlns:a16="http://schemas.microsoft.com/office/drawing/2014/main" id="{BF99BDB9-E0DB-405B-9DC4-758CAE95F90B}"/>
              </a:ext>
            </a:extLst>
          </p:cNvPr>
          <p:cNvSpPr txBox="1">
            <a:spLocks/>
          </p:cNvSpPr>
          <p:nvPr/>
        </p:nvSpPr>
        <p:spPr>
          <a:xfrm>
            <a:off x="7289189" y="3992345"/>
            <a:ext cx="2160000" cy="27699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Chris Mitchell</a:t>
            </a:r>
          </a:p>
        </p:txBody>
      </p:sp>
      <p:pic>
        <p:nvPicPr>
          <p:cNvPr id="47" name="Picture Placeholder 21">
            <a:extLst>
              <a:ext uri="{FF2B5EF4-FFF2-40B4-BE49-F238E27FC236}">
                <a16:creationId xmlns:a16="http://schemas.microsoft.com/office/drawing/2014/main" id="{636A0769-DC11-4369-AD4F-CD6F7A7B95A3}"/>
              </a:ext>
            </a:extLst>
          </p:cNvPr>
          <p:cNvPicPr>
            <a:picLocks noChangeAspect="1"/>
          </p:cNvPicPr>
          <p:nvPr/>
        </p:nvPicPr>
        <p:blipFill>
          <a:blip r:embed="rId4"/>
          <a:srcRect t="5040" b="5040"/>
          <a:stretch/>
        </p:blipFill>
        <p:spPr>
          <a:xfrm>
            <a:off x="7289189" y="1982130"/>
            <a:ext cx="1792224" cy="1792224"/>
          </a:xfrm>
          <a:prstGeom prst="ellipse">
            <a:avLst/>
          </a:prstGeom>
          <a:ln>
            <a:noFill/>
          </a:ln>
        </p:spPr>
      </p:pic>
      <p:sp>
        <p:nvSpPr>
          <p:cNvPr id="48" name="Text Placeholder 3">
            <a:extLst>
              <a:ext uri="{FF2B5EF4-FFF2-40B4-BE49-F238E27FC236}">
                <a16:creationId xmlns:a16="http://schemas.microsoft.com/office/drawing/2014/main" id="{6F0BA5DB-9D8C-4B05-AF90-B15A6009D9D6}"/>
              </a:ext>
            </a:extLst>
          </p:cNvPr>
          <p:cNvSpPr txBox="1">
            <a:spLocks/>
          </p:cNvSpPr>
          <p:nvPr/>
        </p:nvSpPr>
        <p:spPr>
          <a:xfrm>
            <a:off x="9543504" y="4385056"/>
            <a:ext cx="1950535" cy="36933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a:t>Principal Cloud Solution Architect</a:t>
            </a:r>
          </a:p>
        </p:txBody>
      </p:sp>
      <p:sp>
        <p:nvSpPr>
          <p:cNvPr id="49" name="Text Placeholder 2">
            <a:extLst>
              <a:ext uri="{FF2B5EF4-FFF2-40B4-BE49-F238E27FC236}">
                <a16:creationId xmlns:a16="http://schemas.microsoft.com/office/drawing/2014/main" id="{3A6CA05C-BB21-4433-85B1-5C585FAE47BF}"/>
              </a:ext>
            </a:extLst>
          </p:cNvPr>
          <p:cNvSpPr txBox="1">
            <a:spLocks/>
          </p:cNvSpPr>
          <p:nvPr/>
        </p:nvSpPr>
        <p:spPr>
          <a:xfrm>
            <a:off x="9543504" y="3992345"/>
            <a:ext cx="2160000" cy="27699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Jason Virtue</a:t>
            </a:r>
          </a:p>
        </p:txBody>
      </p:sp>
      <p:pic>
        <p:nvPicPr>
          <p:cNvPr id="50" name="Picture Placeholder 21">
            <a:extLst>
              <a:ext uri="{FF2B5EF4-FFF2-40B4-BE49-F238E27FC236}">
                <a16:creationId xmlns:a16="http://schemas.microsoft.com/office/drawing/2014/main" id="{0605FAC9-86AE-447E-A341-03C3AC6FFA75}"/>
              </a:ext>
            </a:extLst>
          </p:cNvPr>
          <p:cNvPicPr>
            <a:picLocks noChangeAspect="1"/>
          </p:cNvPicPr>
          <p:nvPr/>
        </p:nvPicPr>
        <p:blipFill>
          <a:blip r:embed="rId5"/>
          <a:srcRect t="1067" b="1067"/>
          <a:stretch/>
        </p:blipFill>
        <p:spPr>
          <a:xfrm>
            <a:off x="9543504" y="1982130"/>
            <a:ext cx="1792224" cy="1792224"/>
          </a:xfrm>
          <a:prstGeom prst="ellipse">
            <a:avLst/>
          </a:prstGeom>
          <a:ln>
            <a:noFill/>
          </a:ln>
        </p:spPr>
      </p:pic>
      <p:sp>
        <p:nvSpPr>
          <p:cNvPr id="51" name="Text Placeholder 3">
            <a:extLst>
              <a:ext uri="{FF2B5EF4-FFF2-40B4-BE49-F238E27FC236}">
                <a16:creationId xmlns:a16="http://schemas.microsoft.com/office/drawing/2014/main" id="{2C8E261B-13FE-4DDB-8444-B22C1A9E64DA}"/>
              </a:ext>
            </a:extLst>
          </p:cNvPr>
          <p:cNvSpPr txBox="1">
            <a:spLocks/>
          </p:cNvSpPr>
          <p:nvPr/>
        </p:nvSpPr>
        <p:spPr>
          <a:xfrm>
            <a:off x="2936982" y="4385056"/>
            <a:ext cx="1950535" cy="36933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a:t>Senior Cloud Solution Architect</a:t>
            </a:r>
          </a:p>
        </p:txBody>
      </p:sp>
      <p:sp>
        <p:nvSpPr>
          <p:cNvPr id="52" name="Text Placeholder 2">
            <a:extLst>
              <a:ext uri="{FF2B5EF4-FFF2-40B4-BE49-F238E27FC236}">
                <a16:creationId xmlns:a16="http://schemas.microsoft.com/office/drawing/2014/main" id="{B2C12A78-C534-4149-B71A-9715435C907A}"/>
              </a:ext>
            </a:extLst>
          </p:cNvPr>
          <p:cNvSpPr txBox="1">
            <a:spLocks/>
          </p:cNvSpPr>
          <p:nvPr/>
        </p:nvSpPr>
        <p:spPr>
          <a:xfrm>
            <a:off x="2936982" y="3992345"/>
            <a:ext cx="2160000" cy="27699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Annie Xu</a:t>
            </a:r>
          </a:p>
        </p:txBody>
      </p:sp>
      <p:pic>
        <p:nvPicPr>
          <p:cNvPr id="53" name="Picture Placeholder 21">
            <a:extLst>
              <a:ext uri="{FF2B5EF4-FFF2-40B4-BE49-F238E27FC236}">
                <a16:creationId xmlns:a16="http://schemas.microsoft.com/office/drawing/2014/main" id="{E735C9A4-221B-46DA-8C00-29083676059F}"/>
              </a:ext>
            </a:extLst>
          </p:cNvPr>
          <p:cNvPicPr>
            <a:picLocks noChangeAspect="1"/>
          </p:cNvPicPr>
          <p:nvPr/>
        </p:nvPicPr>
        <p:blipFill>
          <a:blip r:embed="rId6"/>
          <a:srcRect t="12161" b="12161"/>
          <a:stretch/>
        </p:blipFill>
        <p:spPr>
          <a:xfrm>
            <a:off x="2936982" y="1982130"/>
            <a:ext cx="1746010" cy="1792224"/>
          </a:xfrm>
          <a:prstGeom prst="ellipse">
            <a:avLst/>
          </a:prstGeom>
          <a:ln>
            <a:noFill/>
          </a:ln>
        </p:spPr>
      </p:pic>
      <p:sp>
        <p:nvSpPr>
          <p:cNvPr id="54" name="Text Placeholder 3">
            <a:extLst>
              <a:ext uri="{FF2B5EF4-FFF2-40B4-BE49-F238E27FC236}">
                <a16:creationId xmlns:a16="http://schemas.microsoft.com/office/drawing/2014/main" id="{277D8F4E-4781-4775-A97A-9E8658A0B9AF}"/>
              </a:ext>
            </a:extLst>
          </p:cNvPr>
          <p:cNvSpPr txBox="1">
            <a:spLocks/>
          </p:cNvSpPr>
          <p:nvPr/>
        </p:nvSpPr>
        <p:spPr>
          <a:xfrm>
            <a:off x="5034874" y="4385056"/>
            <a:ext cx="1950535" cy="36933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a:t>Senior Cloud Solution Architect</a:t>
            </a:r>
          </a:p>
        </p:txBody>
      </p:sp>
      <p:sp>
        <p:nvSpPr>
          <p:cNvPr id="55" name="Text Placeholder 2">
            <a:extLst>
              <a:ext uri="{FF2B5EF4-FFF2-40B4-BE49-F238E27FC236}">
                <a16:creationId xmlns:a16="http://schemas.microsoft.com/office/drawing/2014/main" id="{13F4D082-D342-4A66-AD25-BE3A1803E6BD}"/>
              </a:ext>
            </a:extLst>
          </p:cNvPr>
          <p:cNvSpPr txBox="1">
            <a:spLocks/>
          </p:cNvSpPr>
          <p:nvPr/>
        </p:nvSpPr>
        <p:spPr>
          <a:xfrm>
            <a:off x="5034874" y="3992345"/>
            <a:ext cx="2160000" cy="27699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Brian Hitney</a:t>
            </a:r>
          </a:p>
        </p:txBody>
      </p:sp>
      <p:pic>
        <p:nvPicPr>
          <p:cNvPr id="56" name="Picture Placeholder 21">
            <a:extLst>
              <a:ext uri="{FF2B5EF4-FFF2-40B4-BE49-F238E27FC236}">
                <a16:creationId xmlns:a16="http://schemas.microsoft.com/office/drawing/2014/main" id="{3D57B626-66A7-46D9-BDFA-758ABA4F4B50}"/>
              </a:ext>
            </a:extLst>
          </p:cNvPr>
          <p:cNvPicPr>
            <a:picLocks noChangeAspect="1"/>
          </p:cNvPicPr>
          <p:nvPr/>
        </p:nvPicPr>
        <p:blipFill>
          <a:blip r:embed="rId7"/>
          <a:srcRect l="16700" r="16700"/>
          <a:stretch/>
        </p:blipFill>
        <p:spPr>
          <a:xfrm>
            <a:off x="5034874" y="1982130"/>
            <a:ext cx="1792224" cy="1792224"/>
          </a:xfrm>
          <a:prstGeom prst="ellipse">
            <a:avLst/>
          </a:prstGeom>
          <a:ln>
            <a:noFill/>
          </a:ln>
        </p:spPr>
      </p:pic>
      <p:sp>
        <p:nvSpPr>
          <p:cNvPr id="59" name="Text Placeholder 4">
            <a:extLst>
              <a:ext uri="{FF2B5EF4-FFF2-40B4-BE49-F238E27FC236}">
                <a16:creationId xmlns:a16="http://schemas.microsoft.com/office/drawing/2014/main" id="{C97A90F7-0BB6-45BD-A4C4-F8E5E2395CB5}"/>
              </a:ext>
            </a:extLst>
          </p:cNvPr>
          <p:cNvSpPr txBox="1">
            <a:spLocks/>
          </p:cNvSpPr>
          <p:nvPr/>
        </p:nvSpPr>
        <p:spPr>
          <a:xfrm>
            <a:off x="588263" y="6091303"/>
            <a:ext cx="9144000" cy="338554"/>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https://aka.ms/maa</a:t>
            </a:r>
          </a:p>
        </p:txBody>
      </p:sp>
    </p:spTree>
    <p:extLst>
      <p:ext uri="{BB962C8B-B14F-4D97-AF65-F5344CB8AC3E}">
        <p14:creationId xmlns:p14="http://schemas.microsoft.com/office/powerpoint/2010/main" val="243927039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2F90B-C85B-BB4C-AFA1-2BAE8CA1FAE5}"/>
              </a:ext>
            </a:extLst>
          </p:cNvPr>
          <p:cNvSpPr>
            <a:spLocks noGrp="1"/>
          </p:cNvSpPr>
          <p:nvPr>
            <p:ph type="title"/>
          </p:nvPr>
        </p:nvSpPr>
        <p:spPr/>
        <p:txBody>
          <a:bodyPr/>
          <a:lstStyle/>
          <a:p>
            <a:r>
              <a:rPr lang="en-US"/>
              <a:t>Academy Sessions</a:t>
            </a:r>
          </a:p>
        </p:txBody>
      </p:sp>
      <p:grpSp>
        <p:nvGrpSpPr>
          <p:cNvPr id="58" name="Group 57">
            <a:extLst>
              <a:ext uri="{FF2B5EF4-FFF2-40B4-BE49-F238E27FC236}">
                <a16:creationId xmlns:a16="http://schemas.microsoft.com/office/drawing/2014/main" id="{C6E61B68-34D7-4C51-B655-00AF219C1DED}"/>
              </a:ext>
            </a:extLst>
          </p:cNvPr>
          <p:cNvGrpSpPr/>
          <p:nvPr/>
        </p:nvGrpSpPr>
        <p:grpSpPr>
          <a:xfrm>
            <a:off x="111853" y="1941452"/>
            <a:ext cx="658800" cy="658800"/>
            <a:chOff x="588263" y="1653426"/>
            <a:chExt cx="658800" cy="658800"/>
          </a:xfrm>
        </p:grpSpPr>
        <p:grpSp>
          <p:nvGrpSpPr>
            <p:cNvPr id="38" name="Group 37">
              <a:extLst>
                <a:ext uri="{FF2B5EF4-FFF2-40B4-BE49-F238E27FC236}">
                  <a16:creationId xmlns:a16="http://schemas.microsoft.com/office/drawing/2014/main" id="{3D9AAD17-1F1C-7547-99C1-43B3B21F5B36}"/>
                </a:ext>
              </a:extLst>
            </p:cNvPr>
            <p:cNvGrpSpPr/>
            <p:nvPr/>
          </p:nvGrpSpPr>
          <p:grpSpPr>
            <a:xfrm>
              <a:off x="588263" y="1653426"/>
              <a:ext cx="658800" cy="658800"/>
              <a:chOff x="584200" y="3560884"/>
              <a:chExt cx="659875" cy="659875"/>
            </a:xfrm>
          </p:grpSpPr>
          <p:sp>
            <p:nvSpPr>
              <p:cNvPr id="40" name="Oval 39">
                <a:extLst>
                  <a:ext uri="{FF2B5EF4-FFF2-40B4-BE49-F238E27FC236}">
                    <a16:creationId xmlns:a16="http://schemas.microsoft.com/office/drawing/2014/main" id="{6A4BC42F-7CC8-F04C-A0A3-31ECFF2217E9}"/>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sp>
            <p:nvSpPr>
              <p:cNvPr id="41" name="Oval 40">
                <a:extLst>
                  <a:ext uri="{FF2B5EF4-FFF2-40B4-BE49-F238E27FC236}">
                    <a16:creationId xmlns:a16="http://schemas.microsoft.com/office/drawing/2014/main" id="{C9F74016-CE2C-664F-86AF-F4071FCF510E}"/>
                  </a:ext>
                </a:extLst>
              </p:cNvPr>
              <p:cNvSpPr/>
              <p:nvPr/>
            </p:nvSpPr>
            <p:spPr bwMode="auto">
              <a:xfrm>
                <a:off x="624585" y="3601268"/>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grpSp>
        <p:pic>
          <p:nvPicPr>
            <p:cNvPr id="6" name="Graphic 5">
              <a:extLst>
                <a:ext uri="{FF2B5EF4-FFF2-40B4-BE49-F238E27FC236}">
                  <a16:creationId xmlns:a16="http://schemas.microsoft.com/office/drawing/2014/main" id="{EE4892D4-C966-4FD7-8492-AD623D27E2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5740" y="1770430"/>
              <a:ext cx="399563" cy="399563"/>
            </a:xfrm>
            <a:prstGeom prst="rect">
              <a:avLst/>
            </a:prstGeom>
          </p:spPr>
        </p:pic>
      </p:grpSp>
      <p:grpSp>
        <p:nvGrpSpPr>
          <p:cNvPr id="54" name="Group 53">
            <a:extLst>
              <a:ext uri="{FF2B5EF4-FFF2-40B4-BE49-F238E27FC236}">
                <a16:creationId xmlns:a16="http://schemas.microsoft.com/office/drawing/2014/main" id="{1D1D6AA1-D9FB-4D17-9CA3-5F4F00395CDD}"/>
              </a:ext>
            </a:extLst>
          </p:cNvPr>
          <p:cNvGrpSpPr/>
          <p:nvPr/>
        </p:nvGrpSpPr>
        <p:grpSpPr>
          <a:xfrm>
            <a:off x="2459400" y="1941452"/>
            <a:ext cx="658800" cy="658800"/>
            <a:chOff x="3083725" y="1608704"/>
            <a:chExt cx="658800" cy="658800"/>
          </a:xfrm>
        </p:grpSpPr>
        <p:grpSp>
          <p:nvGrpSpPr>
            <p:cNvPr id="43" name="Group 42">
              <a:extLst>
                <a:ext uri="{FF2B5EF4-FFF2-40B4-BE49-F238E27FC236}">
                  <a16:creationId xmlns:a16="http://schemas.microsoft.com/office/drawing/2014/main" id="{6AD15DBE-00D3-5B47-BA43-3A2F873E0273}"/>
                </a:ext>
              </a:extLst>
            </p:cNvPr>
            <p:cNvGrpSpPr/>
            <p:nvPr/>
          </p:nvGrpSpPr>
          <p:grpSpPr>
            <a:xfrm>
              <a:off x="3083725" y="1608704"/>
              <a:ext cx="658800" cy="658800"/>
              <a:chOff x="584200" y="3560884"/>
              <a:chExt cx="659875" cy="659875"/>
            </a:xfrm>
          </p:grpSpPr>
          <p:sp>
            <p:nvSpPr>
              <p:cNvPr id="45" name="Oval 44">
                <a:extLst>
                  <a:ext uri="{FF2B5EF4-FFF2-40B4-BE49-F238E27FC236}">
                    <a16:creationId xmlns:a16="http://schemas.microsoft.com/office/drawing/2014/main" id="{01541B86-E7B5-3F44-BB27-D08D3D1BD9B8}"/>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sp>
            <p:nvSpPr>
              <p:cNvPr id="46" name="Oval 45">
                <a:extLst>
                  <a:ext uri="{FF2B5EF4-FFF2-40B4-BE49-F238E27FC236}">
                    <a16:creationId xmlns:a16="http://schemas.microsoft.com/office/drawing/2014/main" id="{F27331DF-C664-5440-823F-C8D9CD58F013}"/>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grpSp>
        <p:pic>
          <p:nvPicPr>
            <p:cNvPr id="8" name="Graphic 7">
              <a:extLst>
                <a:ext uri="{FF2B5EF4-FFF2-40B4-BE49-F238E27FC236}">
                  <a16:creationId xmlns:a16="http://schemas.microsoft.com/office/drawing/2014/main" id="{3A9FD471-B9F4-4314-9528-745B1CDD40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06770" y="1734905"/>
              <a:ext cx="419091" cy="419091"/>
            </a:xfrm>
            <a:prstGeom prst="rect">
              <a:avLst/>
            </a:prstGeom>
          </p:spPr>
        </p:pic>
      </p:grpSp>
      <p:grpSp>
        <p:nvGrpSpPr>
          <p:cNvPr id="52" name="Group 51">
            <a:extLst>
              <a:ext uri="{FF2B5EF4-FFF2-40B4-BE49-F238E27FC236}">
                <a16:creationId xmlns:a16="http://schemas.microsoft.com/office/drawing/2014/main" id="{045BCA51-234C-4A1E-80D2-29671CA2E34A}"/>
              </a:ext>
            </a:extLst>
          </p:cNvPr>
          <p:cNvGrpSpPr/>
          <p:nvPr/>
        </p:nvGrpSpPr>
        <p:grpSpPr>
          <a:xfrm>
            <a:off x="4912238" y="1941452"/>
            <a:ext cx="658800" cy="658800"/>
            <a:chOff x="5616943" y="1608704"/>
            <a:chExt cx="658800" cy="658800"/>
          </a:xfrm>
        </p:grpSpPr>
        <p:grpSp>
          <p:nvGrpSpPr>
            <p:cNvPr id="48" name="Group 47">
              <a:extLst>
                <a:ext uri="{FF2B5EF4-FFF2-40B4-BE49-F238E27FC236}">
                  <a16:creationId xmlns:a16="http://schemas.microsoft.com/office/drawing/2014/main" id="{10D59015-1A07-2644-8804-226C8225BC26}"/>
                </a:ext>
              </a:extLst>
            </p:cNvPr>
            <p:cNvGrpSpPr/>
            <p:nvPr/>
          </p:nvGrpSpPr>
          <p:grpSpPr>
            <a:xfrm>
              <a:off x="5616943" y="1608704"/>
              <a:ext cx="658800" cy="658800"/>
              <a:chOff x="584200" y="3560884"/>
              <a:chExt cx="659875" cy="659875"/>
            </a:xfrm>
          </p:grpSpPr>
          <p:sp>
            <p:nvSpPr>
              <p:cNvPr id="50" name="Oval 49">
                <a:extLst>
                  <a:ext uri="{FF2B5EF4-FFF2-40B4-BE49-F238E27FC236}">
                    <a16:creationId xmlns:a16="http://schemas.microsoft.com/office/drawing/2014/main" id="{176BBFD0-78FD-1948-B185-7A1649E6DC22}"/>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sp>
            <p:nvSpPr>
              <p:cNvPr id="51" name="Oval 50">
                <a:extLst>
                  <a:ext uri="{FF2B5EF4-FFF2-40B4-BE49-F238E27FC236}">
                    <a16:creationId xmlns:a16="http://schemas.microsoft.com/office/drawing/2014/main" id="{3FD7BC45-52E9-E84E-B007-DE81962B92EF}"/>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grpSp>
        <p:pic>
          <p:nvPicPr>
            <p:cNvPr id="12" name="Graphic 11">
              <a:extLst>
                <a:ext uri="{FF2B5EF4-FFF2-40B4-BE49-F238E27FC236}">
                  <a16:creationId xmlns:a16="http://schemas.microsoft.com/office/drawing/2014/main" id="{F6BE5185-9A13-47B6-918E-BD279319C8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86420" y="1750744"/>
              <a:ext cx="331067" cy="331067"/>
            </a:xfrm>
            <a:prstGeom prst="rect">
              <a:avLst/>
            </a:prstGeom>
          </p:spPr>
        </p:pic>
      </p:grpSp>
      <p:grpSp>
        <p:nvGrpSpPr>
          <p:cNvPr id="26" name="Group 25">
            <a:extLst>
              <a:ext uri="{FF2B5EF4-FFF2-40B4-BE49-F238E27FC236}">
                <a16:creationId xmlns:a16="http://schemas.microsoft.com/office/drawing/2014/main" id="{BDF2F622-15A9-4498-87D4-A5D8ACA8E9BE}"/>
              </a:ext>
            </a:extLst>
          </p:cNvPr>
          <p:cNvGrpSpPr/>
          <p:nvPr/>
        </p:nvGrpSpPr>
        <p:grpSpPr>
          <a:xfrm>
            <a:off x="7280364" y="1941452"/>
            <a:ext cx="658800" cy="658800"/>
            <a:chOff x="7491361" y="1735930"/>
            <a:chExt cx="658800" cy="658800"/>
          </a:xfrm>
        </p:grpSpPr>
        <p:grpSp>
          <p:nvGrpSpPr>
            <p:cNvPr id="59" name="Group 58" descr="Icon location">
              <a:extLst>
                <a:ext uri="{FF2B5EF4-FFF2-40B4-BE49-F238E27FC236}">
                  <a16:creationId xmlns:a16="http://schemas.microsoft.com/office/drawing/2014/main" id="{80E0C68D-C8C0-4640-A581-FF69BA50F10C}"/>
                </a:ext>
              </a:extLst>
            </p:cNvPr>
            <p:cNvGrpSpPr/>
            <p:nvPr/>
          </p:nvGrpSpPr>
          <p:grpSpPr>
            <a:xfrm>
              <a:off x="7491361" y="1735930"/>
              <a:ext cx="658800" cy="658800"/>
              <a:chOff x="584200" y="3560884"/>
              <a:chExt cx="659875" cy="659875"/>
            </a:xfrm>
          </p:grpSpPr>
          <p:sp>
            <p:nvSpPr>
              <p:cNvPr id="61" name="Oval 60">
                <a:extLst>
                  <a:ext uri="{FF2B5EF4-FFF2-40B4-BE49-F238E27FC236}">
                    <a16:creationId xmlns:a16="http://schemas.microsoft.com/office/drawing/2014/main" id="{28E9E733-FCFE-D941-9900-36680F66CF91}"/>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sp>
            <p:nvSpPr>
              <p:cNvPr id="62" name="Oval 61">
                <a:extLst>
                  <a:ext uri="{FF2B5EF4-FFF2-40B4-BE49-F238E27FC236}">
                    <a16:creationId xmlns:a16="http://schemas.microsoft.com/office/drawing/2014/main" id="{D28E4E3D-49C8-9F45-8B25-ECED2E4C175B}"/>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grpSp>
        <p:pic>
          <p:nvPicPr>
            <p:cNvPr id="16" name="Picture 15" descr="A picture containing text, clipart&#10;&#10;Description automatically generated">
              <a:extLst>
                <a:ext uri="{FF2B5EF4-FFF2-40B4-BE49-F238E27FC236}">
                  <a16:creationId xmlns:a16="http://schemas.microsoft.com/office/drawing/2014/main" id="{A7E6435D-ECFA-4261-B791-F589C0C4E038}"/>
                </a:ext>
              </a:extLst>
            </p:cNvPr>
            <p:cNvPicPr>
              <a:picLocks noChangeAspect="1"/>
            </p:cNvPicPr>
            <p:nvPr/>
          </p:nvPicPr>
          <p:blipFill>
            <a:blip r:embed="rId9"/>
            <a:stretch>
              <a:fillRect/>
            </a:stretch>
          </p:blipFill>
          <p:spPr>
            <a:xfrm>
              <a:off x="7567949" y="1812518"/>
              <a:ext cx="505621" cy="505621"/>
            </a:xfrm>
            <a:prstGeom prst="rect">
              <a:avLst/>
            </a:prstGeom>
          </p:spPr>
        </p:pic>
      </p:grpSp>
      <p:grpSp>
        <p:nvGrpSpPr>
          <p:cNvPr id="25" name="Group 24">
            <a:extLst>
              <a:ext uri="{FF2B5EF4-FFF2-40B4-BE49-F238E27FC236}">
                <a16:creationId xmlns:a16="http://schemas.microsoft.com/office/drawing/2014/main" id="{052A11AF-D5D6-44EA-B50F-E4D0FE1A7688}"/>
              </a:ext>
            </a:extLst>
          </p:cNvPr>
          <p:cNvGrpSpPr/>
          <p:nvPr/>
        </p:nvGrpSpPr>
        <p:grpSpPr>
          <a:xfrm>
            <a:off x="9675126" y="1941452"/>
            <a:ext cx="658800" cy="658800"/>
            <a:chOff x="9068941" y="4529663"/>
            <a:chExt cx="658800" cy="658800"/>
          </a:xfrm>
        </p:grpSpPr>
        <p:grpSp>
          <p:nvGrpSpPr>
            <p:cNvPr id="64" name="Group 63">
              <a:extLst>
                <a:ext uri="{FF2B5EF4-FFF2-40B4-BE49-F238E27FC236}">
                  <a16:creationId xmlns:a16="http://schemas.microsoft.com/office/drawing/2014/main" id="{AB3F4ACF-75D7-0E40-B2F5-33891F9CF75F}"/>
                </a:ext>
              </a:extLst>
            </p:cNvPr>
            <p:cNvGrpSpPr/>
            <p:nvPr/>
          </p:nvGrpSpPr>
          <p:grpSpPr>
            <a:xfrm>
              <a:off x="9068941" y="4529663"/>
              <a:ext cx="658800" cy="658800"/>
              <a:chOff x="584200" y="3560884"/>
              <a:chExt cx="659875" cy="659875"/>
            </a:xfrm>
          </p:grpSpPr>
          <p:sp>
            <p:nvSpPr>
              <p:cNvPr id="66" name="Oval 65">
                <a:extLst>
                  <a:ext uri="{FF2B5EF4-FFF2-40B4-BE49-F238E27FC236}">
                    <a16:creationId xmlns:a16="http://schemas.microsoft.com/office/drawing/2014/main" id="{8694164A-0490-384A-A5D3-EC78C1A50B98}"/>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sp>
            <p:nvSpPr>
              <p:cNvPr id="67" name="Oval 66">
                <a:extLst>
                  <a:ext uri="{FF2B5EF4-FFF2-40B4-BE49-F238E27FC236}">
                    <a16:creationId xmlns:a16="http://schemas.microsoft.com/office/drawing/2014/main" id="{76AFBA81-4BBB-B94C-8C3F-5F8D985BBD28}"/>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grpSp>
        <p:pic>
          <p:nvPicPr>
            <p:cNvPr id="24" name="Picture 23" descr="Logo, icon&#10;&#10;Description automatically generated">
              <a:extLst>
                <a:ext uri="{FF2B5EF4-FFF2-40B4-BE49-F238E27FC236}">
                  <a16:creationId xmlns:a16="http://schemas.microsoft.com/office/drawing/2014/main" id="{50B91ED2-BD08-45EC-BC24-2D111E539489}"/>
                </a:ext>
              </a:extLst>
            </p:cNvPr>
            <p:cNvPicPr>
              <a:picLocks noChangeAspect="1"/>
            </p:cNvPicPr>
            <p:nvPr/>
          </p:nvPicPr>
          <p:blipFill>
            <a:blip r:embed="rId10"/>
            <a:stretch>
              <a:fillRect/>
            </a:stretch>
          </p:blipFill>
          <p:spPr>
            <a:xfrm>
              <a:off x="9143758" y="4604480"/>
              <a:ext cx="509164" cy="509164"/>
            </a:xfrm>
            <a:prstGeom prst="rect">
              <a:avLst/>
            </a:prstGeom>
          </p:spPr>
        </p:pic>
      </p:grpSp>
      <p:sp>
        <p:nvSpPr>
          <p:cNvPr id="78" name="Text Placeholder 2">
            <a:extLst>
              <a:ext uri="{FF2B5EF4-FFF2-40B4-BE49-F238E27FC236}">
                <a16:creationId xmlns:a16="http://schemas.microsoft.com/office/drawing/2014/main" id="{23C0A06E-E2AB-4C71-B5AF-5457EEA13C83}"/>
              </a:ext>
            </a:extLst>
          </p:cNvPr>
          <p:cNvSpPr txBox="1">
            <a:spLocks/>
          </p:cNvSpPr>
          <p:nvPr/>
        </p:nvSpPr>
        <p:spPr>
          <a:xfrm>
            <a:off x="719825" y="1950470"/>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a:t>Acquisition &amp; Storage</a:t>
            </a:r>
          </a:p>
        </p:txBody>
      </p:sp>
      <p:sp>
        <p:nvSpPr>
          <p:cNvPr id="84" name="Text Placeholder 2">
            <a:extLst>
              <a:ext uri="{FF2B5EF4-FFF2-40B4-BE49-F238E27FC236}">
                <a16:creationId xmlns:a16="http://schemas.microsoft.com/office/drawing/2014/main" id="{03B53A63-CDBE-4E8C-A9E0-FD1382295773}"/>
              </a:ext>
            </a:extLst>
          </p:cNvPr>
          <p:cNvSpPr txBox="1">
            <a:spLocks/>
          </p:cNvSpPr>
          <p:nvPr/>
        </p:nvSpPr>
        <p:spPr>
          <a:xfrm>
            <a:off x="3104603" y="1950470"/>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a:t>Modeling</a:t>
            </a:r>
          </a:p>
        </p:txBody>
      </p:sp>
      <p:sp>
        <p:nvSpPr>
          <p:cNvPr id="86" name="Text Placeholder 2">
            <a:extLst>
              <a:ext uri="{FF2B5EF4-FFF2-40B4-BE49-F238E27FC236}">
                <a16:creationId xmlns:a16="http://schemas.microsoft.com/office/drawing/2014/main" id="{FE33C653-049C-4928-9AD6-439F19F641C8}"/>
              </a:ext>
            </a:extLst>
          </p:cNvPr>
          <p:cNvSpPr txBox="1">
            <a:spLocks/>
          </p:cNvSpPr>
          <p:nvPr/>
        </p:nvSpPr>
        <p:spPr>
          <a:xfrm>
            <a:off x="5590981" y="1950470"/>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a:t>Pipelines</a:t>
            </a:r>
          </a:p>
        </p:txBody>
      </p:sp>
      <p:sp>
        <p:nvSpPr>
          <p:cNvPr id="88" name="Text Placeholder 2">
            <a:extLst>
              <a:ext uri="{FF2B5EF4-FFF2-40B4-BE49-F238E27FC236}">
                <a16:creationId xmlns:a16="http://schemas.microsoft.com/office/drawing/2014/main" id="{32602323-2C3D-44FF-8677-2749DC2B4EC8}"/>
              </a:ext>
            </a:extLst>
          </p:cNvPr>
          <p:cNvSpPr txBox="1">
            <a:spLocks/>
          </p:cNvSpPr>
          <p:nvPr/>
        </p:nvSpPr>
        <p:spPr>
          <a:xfrm>
            <a:off x="7898174" y="1950470"/>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a:t>Security &amp; Governance</a:t>
            </a:r>
          </a:p>
        </p:txBody>
      </p:sp>
      <p:sp>
        <p:nvSpPr>
          <p:cNvPr id="90" name="Text Placeholder 2">
            <a:extLst>
              <a:ext uri="{FF2B5EF4-FFF2-40B4-BE49-F238E27FC236}">
                <a16:creationId xmlns:a16="http://schemas.microsoft.com/office/drawing/2014/main" id="{4BD998E1-7DA6-42B0-B287-220AD365CEFE}"/>
              </a:ext>
            </a:extLst>
          </p:cNvPr>
          <p:cNvSpPr txBox="1">
            <a:spLocks/>
          </p:cNvSpPr>
          <p:nvPr/>
        </p:nvSpPr>
        <p:spPr>
          <a:xfrm>
            <a:off x="10418616" y="1950470"/>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a:t>Visualization</a:t>
            </a:r>
          </a:p>
        </p:txBody>
      </p:sp>
      <p:sp>
        <p:nvSpPr>
          <p:cNvPr id="97" name="Text Placeholder 3">
            <a:extLst>
              <a:ext uri="{FF2B5EF4-FFF2-40B4-BE49-F238E27FC236}">
                <a16:creationId xmlns:a16="http://schemas.microsoft.com/office/drawing/2014/main" id="{40CEE526-4FF4-4EDC-BBB5-67969D9FEC3D}"/>
              </a:ext>
            </a:extLst>
          </p:cNvPr>
          <p:cNvSpPr txBox="1">
            <a:spLocks/>
          </p:cNvSpPr>
          <p:nvPr/>
        </p:nvSpPr>
        <p:spPr>
          <a:xfrm>
            <a:off x="4810288" y="2760786"/>
            <a:ext cx="2120180" cy="169892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a:t>Azure Data Factory</a:t>
            </a:r>
          </a:p>
          <a:p>
            <a:r>
              <a:rPr lang="en-US" sz="1400"/>
              <a:t>Synapse Pipelines</a:t>
            </a:r>
          </a:p>
          <a:p>
            <a:r>
              <a:rPr lang="en-US" sz="1400"/>
              <a:t>Power BI Dataflows</a:t>
            </a:r>
          </a:p>
          <a:p>
            <a:r>
              <a:rPr lang="en-US" sz="1400"/>
              <a:t>Azure Stream Analytics</a:t>
            </a:r>
          </a:p>
        </p:txBody>
      </p:sp>
      <p:sp>
        <p:nvSpPr>
          <p:cNvPr id="99" name="Text Placeholder 3">
            <a:extLst>
              <a:ext uri="{FF2B5EF4-FFF2-40B4-BE49-F238E27FC236}">
                <a16:creationId xmlns:a16="http://schemas.microsoft.com/office/drawing/2014/main" id="{7DD2EA85-E8A9-47A5-B7C5-028D5B3112EA}"/>
              </a:ext>
            </a:extLst>
          </p:cNvPr>
          <p:cNvSpPr txBox="1">
            <a:spLocks/>
          </p:cNvSpPr>
          <p:nvPr/>
        </p:nvSpPr>
        <p:spPr>
          <a:xfrm>
            <a:off x="2374710" y="2760787"/>
            <a:ext cx="2120180" cy="169892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a:t>Data Lake Structure</a:t>
            </a:r>
          </a:p>
          <a:p>
            <a:r>
              <a:rPr lang="en-US" sz="1400"/>
              <a:t>Synapse Spark Pools</a:t>
            </a:r>
          </a:p>
          <a:p>
            <a:r>
              <a:rPr lang="en-US" sz="1400"/>
              <a:t>Synapse SQL Pools</a:t>
            </a:r>
          </a:p>
          <a:p>
            <a:r>
              <a:rPr lang="en-US" sz="1400"/>
              <a:t>Synapse Serverless SQL</a:t>
            </a:r>
          </a:p>
        </p:txBody>
      </p:sp>
      <p:sp>
        <p:nvSpPr>
          <p:cNvPr id="101" name="Text Placeholder 3">
            <a:extLst>
              <a:ext uri="{FF2B5EF4-FFF2-40B4-BE49-F238E27FC236}">
                <a16:creationId xmlns:a16="http://schemas.microsoft.com/office/drawing/2014/main" id="{FC336980-A9A9-4632-98DE-E9919F229628}"/>
              </a:ext>
            </a:extLst>
          </p:cNvPr>
          <p:cNvSpPr txBox="1">
            <a:spLocks/>
          </p:cNvSpPr>
          <p:nvPr/>
        </p:nvSpPr>
        <p:spPr>
          <a:xfrm>
            <a:off x="111853" y="2760786"/>
            <a:ext cx="2120180" cy="169892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a:t>Azure Data Lake</a:t>
            </a:r>
          </a:p>
          <a:p>
            <a:r>
              <a:rPr lang="en-US" sz="1400"/>
              <a:t>Azure Cosmos DB</a:t>
            </a:r>
          </a:p>
          <a:p>
            <a:r>
              <a:rPr lang="en-US" sz="1400"/>
              <a:t>Azure Event Hubs</a:t>
            </a:r>
          </a:p>
          <a:p>
            <a:r>
              <a:rPr lang="en-US" sz="1400"/>
              <a:t>Synapse Link</a:t>
            </a:r>
          </a:p>
        </p:txBody>
      </p:sp>
      <p:sp>
        <p:nvSpPr>
          <p:cNvPr id="105" name="Text Placeholder 3">
            <a:extLst>
              <a:ext uri="{FF2B5EF4-FFF2-40B4-BE49-F238E27FC236}">
                <a16:creationId xmlns:a16="http://schemas.microsoft.com/office/drawing/2014/main" id="{D1CA5AAA-E135-4749-92C3-C20BA585F995}"/>
              </a:ext>
            </a:extLst>
          </p:cNvPr>
          <p:cNvSpPr txBox="1">
            <a:spLocks/>
          </p:cNvSpPr>
          <p:nvPr/>
        </p:nvSpPr>
        <p:spPr>
          <a:xfrm>
            <a:off x="7245866" y="2760786"/>
            <a:ext cx="2120180" cy="169892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a:t>Auditing</a:t>
            </a:r>
          </a:p>
          <a:p>
            <a:r>
              <a:rPr lang="en-US" sz="1400"/>
              <a:t>Security</a:t>
            </a:r>
          </a:p>
          <a:p>
            <a:r>
              <a:rPr lang="en-US" sz="1400"/>
              <a:t>Azure purview</a:t>
            </a:r>
          </a:p>
        </p:txBody>
      </p:sp>
      <p:sp>
        <p:nvSpPr>
          <p:cNvPr id="107" name="Text Placeholder 3">
            <a:extLst>
              <a:ext uri="{FF2B5EF4-FFF2-40B4-BE49-F238E27FC236}">
                <a16:creationId xmlns:a16="http://schemas.microsoft.com/office/drawing/2014/main" id="{A8BDB2EA-FF5A-42E6-99D6-F3E1F0EC4288}"/>
              </a:ext>
            </a:extLst>
          </p:cNvPr>
          <p:cNvSpPr txBox="1">
            <a:spLocks/>
          </p:cNvSpPr>
          <p:nvPr/>
        </p:nvSpPr>
        <p:spPr>
          <a:xfrm>
            <a:off x="9579494" y="2760786"/>
            <a:ext cx="2120180" cy="169892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a:t>Power BI</a:t>
            </a:r>
          </a:p>
          <a:p>
            <a:r>
              <a:rPr lang="en-US" sz="1400"/>
              <a:t>Paginated Reports</a:t>
            </a:r>
          </a:p>
          <a:p>
            <a:r>
              <a:rPr lang="en-US" sz="1400"/>
              <a:t>Power BI Embedded</a:t>
            </a:r>
          </a:p>
        </p:txBody>
      </p:sp>
      <p:pic>
        <p:nvPicPr>
          <p:cNvPr id="4" name="Picture 3">
            <a:extLst>
              <a:ext uri="{FF2B5EF4-FFF2-40B4-BE49-F238E27FC236}">
                <a16:creationId xmlns:a16="http://schemas.microsoft.com/office/drawing/2014/main" id="{F4A8564D-87ED-497D-813E-7DD5FF7D3558}"/>
              </a:ext>
            </a:extLst>
          </p:cNvPr>
          <p:cNvPicPr>
            <a:picLocks noChangeAspect="1"/>
          </p:cNvPicPr>
          <p:nvPr/>
        </p:nvPicPr>
        <p:blipFill>
          <a:blip r:embed="rId11"/>
          <a:stretch>
            <a:fillRect/>
          </a:stretch>
        </p:blipFill>
        <p:spPr>
          <a:xfrm>
            <a:off x="1498760" y="1011198"/>
            <a:ext cx="3970153" cy="5178460"/>
          </a:xfrm>
          <a:prstGeom prst="rect">
            <a:avLst/>
          </a:prstGeom>
          <a:ln>
            <a:solidFill>
              <a:schemeClr val="accent1"/>
            </a:solidFill>
          </a:ln>
        </p:spPr>
      </p:pic>
    </p:spTree>
    <p:extLst>
      <p:ext uri="{BB962C8B-B14F-4D97-AF65-F5344CB8AC3E}">
        <p14:creationId xmlns:p14="http://schemas.microsoft.com/office/powerpoint/2010/main" val="3223812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5FC18-B471-2244-A0BD-3D0FF2D40506}"/>
              </a:ext>
            </a:extLst>
          </p:cNvPr>
          <p:cNvSpPr>
            <a:spLocks noGrp="1"/>
          </p:cNvSpPr>
          <p:nvPr>
            <p:ph type="title"/>
          </p:nvPr>
        </p:nvSpPr>
        <p:spPr/>
        <p:txBody>
          <a:bodyPr/>
          <a:lstStyle/>
          <a:p>
            <a:r>
              <a:rPr lang="en-US"/>
              <a:t>Modern Analytics in Azure</a:t>
            </a:r>
          </a:p>
        </p:txBody>
      </p:sp>
      <p:sp>
        <p:nvSpPr>
          <p:cNvPr id="120" name="Rectangle 119">
            <a:extLst>
              <a:ext uri="{FF2B5EF4-FFF2-40B4-BE49-F238E27FC236}">
                <a16:creationId xmlns:a16="http://schemas.microsoft.com/office/drawing/2014/main" id="{32C7C758-3B66-4DE3-B855-A77EB82330C9}"/>
              </a:ext>
            </a:extLst>
          </p:cNvPr>
          <p:cNvSpPr/>
          <p:nvPr/>
        </p:nvSpPr>
        <p:spPr>
          <a:xfrm>
            <a:off x="9859266" y="3036625"/>
            <a:ext cx="1810880" cy="297004"/>
          </a:xfrm>
          <a:prstGeom prst="rect">
            <a:avLst/>
          </a:prstGeom>
        </p:spPr>
        <p:txBody>
          <a:bodyPr wrap="none">
            <a:spAutoFit/>
          </a:bodyPr>
          <a:lstStyle/>
          <a:p>
            <a:pPr marL="0" marR="0" lvl="0" indent="0" algn="l" defTabSz="914102" rtl="0" eaLnBrk="1" fontAlgn="base" latinLnBrk="0" hangingPunct="1">
              <a:lnSpc>
                <a:spcPct val="95000"/>
              </a:lnSpc>
              <a:spcBef>
                <a:spcPct val="0"/>
              </a:spcBef>
              <a:spcAft>
                <a:spcPct val="0"/>
              </a:spcAft>
              <a:buClrTx/>
              <a:buSzTx/>
              <a:buFontTx/>
              <a:buNone/>
              <a:tabLst/>
              <a:defRPr/>
            </a:pPr>
            <a:r>
              <a:rPr kumimoji="0" lang="en-US" sz="1400" b="1" i="0" u="none" strike="noStrike" kern="0" cap="none" spc="49" normalizeH="0" baseline="0" noProof="0">
                <a:ln>
                  <a:noFill/>
                </a:ln>
                <a:solidFill>
                  <a:srgbClr val="0078D7">
                    <a:lumMod val="50000"/>
                  </a:srgbClr>
                </a:solidFill>
                <a:effectLst/>
                <a:uLnTx/>
                <a:uFillTx/>
                <a:latin typeface="Segoe UI Light" panose="020B0502040204020203" pitchFamily="34" charset="0"/>
                <a:ea typeface="+mn-ea"/>
                <a:cs typeface="Segoe UI Light" panose="020B0502040204020203" pitchFamily="34" charset="0"/>
              </a:rPr>
              <a:t>Advanced Analytics </a:t>
            </a:r>
          </a:p>
        </p:txBody>
      </p:sp>
      <p:sp>
        <p:nvSpPr>
          <p:cNvPr id="121" name="Rectangle 120">
            <a:extLst>
              <a:ext uri="{FF2B5EF4-FFF2-40B4-BE49-F238E27FC236}">
                <a16:creationId xmlns:a16="http://schemas.microsoft.com/office/drawing/2014/main" id="{C614F208-6E57-46AE-B9E6-8C8F507B5432}"/>
              </a:ext>
            </a:extLst>
          </p:cNvPr>
          <p:cNvSpPr/>
          <p:nvPr/>
        </p:nvSpPr>
        <p:spPr bwMode="auto">
          <a:xfrm>
            <a:off x="2203819" y="2182089"/>
            <a:ext cx="1756064" cy="3200863"/>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710593" rtl="0" eaLnBrk="1" fontAlgn="auto" latinLnBrk="0" hangingPunct="1">
              <a:lnSpc>
                <a:spcPct val="100000"/>
              </a:lnSpc>
              <a:spcBef>
                <a:spcPct val="0"/>
              </a:spcBef>
              <a:spcAft>
                <a:spcPct val="35000"/>
              </a:spcAft>
              <a:buClrTx/>
              <a:buSzTx/>
              <a:buFontTx/>
              <a:buNone/>
              <a:tabLst/>
              <a:defRPr/>
            </a:pPr>
            <a:r>
              <a:rPr kumimoji="0" lang="en-US" sz="1400" b="0" i="0" u="none" strike="noStrike" kern="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INGEST</a:t>
            </a:r>
          </a:p>
        </p:txBody>
      </p:sp>
      <p:sp>
        <p:nvSpPr>
          <p:cNvPr id="122" name="Rectangle 121">
            <a:extLst>
              <a:ext uri="{FF2B5EF4-FFF2-40B4-BE49-F238E27FC236}">
                <a16:creationId xmlns:a16="http://schemas.microsoft.com/office/drawing/2014/main" id="{A7C81355-278C-4358-BA84-D20DAA14324E}"/>
              </a:ext>
            </a:extLst>
          </p:cNvPr>
          <p:cNvSpPr/>
          <p:nvPr/>
        </p:nvSpPr>
        <p:spPr bwMode="auto">
          <a:xfrm>
            <a:off x="5808023" y="2182089"/>
            <a:ext cx="1756064" cy="2047009"/>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710593" rtl="0" eaLnBrk="1" fontAlgn="auto" latinLnBrk="0" hangingPunct="1">
              <a:lnSpc>
                <a:spcPct val="100000"/>
              </a:lnSpc>
              <a:spcBef>
                <a:spcPct val="0"/>
              </a:spcBef>
              <a:spcAft>
                <a:spcPct val="35000"/>
              </a:spcAft>
              <a:buClrTx/>
              <a:buSzTx/>
              <a:buFontTx/>
              <a:buNone/>
              <a:tabLst/>
              <a:defRPr/>
            </a:pPr>
            <a:r>
              <a:rPr kumimoji="0" lang="en-US" sz="1400" b="0" i="0" u="none" strike="noStrike" kern="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PREP &amp; TRAIN</a:t>
            </a:r>
          </a:p>
        </p:txBody>
      </p:sp>
      <p:sp>
        <p:nvSpPr>
          <p:cNvPr id="123" name="Rectangle 122">
            <a:extLst>
              <a:ext uri="{FF2B5EF4-FFF2-40B4-BE49-F238E27FC236}">
                <a16:creationId xmlns:a16="http://schemas.microsoft.com/office/drawing/2014/main" id="{D7C4859E-AF21-458E-882D-C2E4EA4680DA}"/>
              </a:ext>
            </a:extLst>
          </p:cNvPr>
          <p:cNvSpPr/>
          <p:nvPr/>
        </p:nvSpPr>
        <p:spPr bwMode="auto">
          <a:xfrm>
            <a:off x="7610125" y="2182089"/>
            <a:ext cx="1756064" cy="2047009"/>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710593" rtl="0" eaLnBrk="1" fontAlgn="auto" latinLnBrk="0" hangingPunct="1">
              <a:lnSpc>
                <a:spcPct val="100000"/>
              </a:lnSpc>
              <a:spcBef>
                <a:spcPct val="0"/>
              </a:spcBef>
              <a:spcAft>
                <a:spcPct val="35000"/>
              </a:spcAft>
              <a:buClrTx/>
              <a:buSzTx/>
              <a:buFontTx/>
              <a:buNone/>
              <a:tabLst/>
              <a:defRPr/>
            </a:pPr>
            <a:r>
              <a:rPr kumimoji="0" lang="en-US" sz="1400" b="0" i="0" u="none" strike="noStrike" kern="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MODEL &amp; SERVE</a:t>
            </a:r>
          </a:p>
        </p:txBody>
      </p:sp>
      <p:sp>
        <p:nvSpPr>
          <p:cNvPr id="124" name="Rectangle 123">
            <a:extLst>
              <a:ext uri="{FF2B5EF4-FFF2-40B4-BE49-F238E27FC236}">
                <a16:creationId xmlns:a16="http://schemas.microsoft.com/office/drawing/2014/main" id="{29643047-2D02-4BFD-AFC2-963CEA17E5BA}"/>
              </a:ext>
            </a:extLst>
          </p:cNvPr>
          <p:cNvSpPr/>
          <p:nvPr/>
        </p:nvSpPr>
        <p:spPr>
          <a:xfrm>
            <a:off x="9859266" y="2322114"/>
            <a:ext cx="1367490" cy="297004"/>
          </a:xfrm>
          <a:prstGeom prst="rect">
            <a:avLst/>
          </a:prstGeom>
        </p:spPr>
        <p:txBody>
          <a:bodyPr wrap="none">
            <a:spAutoFit/>
          </a:bodyPr>
          <a:lstStyle/>
          <a:p>
            <a:pPr marL="0" marR="0" lvl="0" indent="0" algn="l" defTabSz="914102" rtl="0" eaLnBrk="1" fontAlgn="base" latinLnBrk="0" hangingPunct="1">
              <a:lnSpc>
                <a:spcPct val="95000"/>
              </a:lnSpc>
              <a:spcBef>
                <a:spcPct val="0"/>
              </a:spcBef>
              <a:spcAft>
                <a:spcPct val="0"/>
              </a:spcAft>
              <a:buClrTx/>
              <a:buSzTx/>
              <a:buFontTx/>
              <a:buNone/>
              <a:tabLst/>
              <a:defRPr/>
            </a:pPr>
            <a:r>
              <a:rPr kumimoji="0" lang="en-US" sz="1400" b="1" i="0" u="none" strike="noStrike" kern="0" cap="none" spc="49" normalizeH="0" baseline="0" noProof="0">
                <a:ln>
                  <a:noFill/>
                </a:ln>
                <a:solidFill>
                  <a:srgbClr val="0078D7">
                    <a:lumMod val="50000"/>
                  </a:srgbClr>
                </a:solidFill>
                <a:effectLst/>
                <a:uLnTx/>
                <a:uFillTx/>
                <a:latin typeface="Segoe UI Light" panose="020B0502040204020203" pitchFamily="34" charset="0"/>
                <a:ea typeface="Segoe UI Semibold" charset="0"/>
                <a:cs typeface="Segoe UI Light" panose="020B0502040204020203" pitchFamily="34" charset="0"/>
              </a:rPr>
              <a:t>BI + Reporting</a:t>
            </a:r>
          </a:p>
        </p:txBody>
      </p:sp>
      <p:sp>
        <p:nvSpPr>
          <p:cNvPr id="125" name="Rectangle 124">
            <a:extLst>
              <a:ext uri="{FF2B5EF4-FFF2-40B4-BE49-F238E27FC236}">
                <a16:creationId xmlns:a16="http://schemas.microsoft.com/office/drawing/2014/main" id="{5675C092-FB0F-4CFF-A6B4-4397B0C6A353}"/>
              </a:ext>
            </a:extLst>
          </p:cNvPr>
          <p:cNvSpPr/>
          <p:nvPr/>
        </p:nvSpPr>
        <p:spPr>
          <a:xfrm>
            <a:off x="9854886" y="3751136"/>
            <a:ext cx="1741952" cy="297004"/>
          </a:xfrm>
          <a:prstGeom prst="rect">
            <a:avLst/>
          </a:prstGeom>
        </p:spPr>
        <p:txBody>
          <a:bodyPr wrap="none">
            <a:spAutoFit/>
          </a:bodyPr>
          <a:lstStyle/>
          <a:p>
            <a:pPr marL="0" marR="0" lvl="0" indent="0" algn="l" defTabSz="914102" rtl="0" eaLnBrk="1" fontAlgn="base" latinLnBrk="0" hangingPunct="1">
              <a:lnSpc>
                <a:spcPct val="95000"/>
              </a:lnSpc>
              <a:spcBef>
                <a:spcPct val="0"/>
              </a:spcBef>
              <a:spcAft>
                <a:spcPct val="0"/>
              </a:spcAft>
              <a:buClrTx/>
              <a:buSzTx/>
              <a:buFontTx/>
              <a:buNone/>
              <a:tabLst/>
              <a:defRPr/>
            </a:pPr>
            <a:r>
              <a:rPr kumimoji="0" lang="en-US" sz="1400" b="1" i="0" u="none" strike="noStrike" kern="0" cap="none" spc="49" normalizeH="0" baseline="0" noProof="0">
                <a:ln>
                  <a:noFill/>
                </a:ln>
                <a:solidFill>
                  <a:srgbClr val="0078D7">
                    <a:lumMod val="50000"/>
                  </a:srgbClr>
                </a:solidFill>
                <a:effectLst/>
                <a:uLnTx/>
                <a:uFillTx/>
                <a:latin typeface="Segoe UI Light" panose="020B0502040204020203" pitchFamily="34" charset="0"/>
                <a:ea typeface="+mn-ea"/>
                <a:cs typeface="Segoe UI Light" panose="020B0502040204020203" pitchFamily="34" charset="0"/>
              </a:rPr>
              <a:t>Real Time Analytics</a:t>
            </a:r>
          </a:p>
        </p:txBody>
      </p:sp>
      <p:sp>
        <p:nvSpPr>
          <p:cNvPr id="126" name="Rectangle 125">
            <a:extLst>
              <a:ext uri="{FF2B5EF4-FFF2-40B4-BE49-F238E27FC236}">
                <a16:creationId xmlns:a16="http://schemas.microsoft.com/office/drawing/2014/main" id="{DB3C0573-7CFD-44AE-9F95-E97CED22D1A4}"/>
              </a:ext>
            </a:extLst>
          </p:cNvPr>
          <p:cNvSpPr/>
          <p:nvPr/>
        </p:nvSpPr>
        <p:spPr bwMode="auto">
          <a:xfrm>
            <a:off x="4001033" y="4457486"/>
            <a:ext cx="5376758" cy="911760"/>
          </a:xfrm>
          <a:prstGeom prst="rect">
            <a:avLst/>
          </a:prstGeom>
          <a:solidFill>
            <a:srgbClr val="BDD7EE">
              <a:alpha val="3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710593" rtl="0" eaLnBrk="1" fontAlgn="auto" latinLnBrk="0" hangingPunct="1">
              <a:lnSpc>
                <a:spcPct val="100000"/>
              </a:lnSpc>
              <a:spcBef>
                <a:spcPct val="0"/>
              </a:spcBef>
              <a:spcAft>
                <a:spcPct val="35000"/>
              </a:spcAft>
              <a:buClrTx/>
              <a:buSzTx/>
              <a:buFontTx/>
              <a:buNone/>
              <a:tabLst/>
              <a:defRPr/>
            </a:pPr>
            <a:endParaRPr kumimoji="0" lang="en-US" sz="500" b="0" i="0" u="none" strike="noStrike" kern="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endParaRPr>
          </a:p>
          <a:p>
            <a:pPr marL="0" marR="0" lvl="0" indent="0" algn="ctr" defTabSz="710593" rtl="0" eaLnBrk="1" fontAlgn="auto" latinLnBrk="0" hangingPunct="1">
              <a:lnSpc>
                <a:spcPct val="100000"/>
              </a:lnSpc>
              <a:spcBef>
                <a:spcPct val="0"/>
              </a:spcBef>
              <a:spcAft>
                <a:spcPct val="35000"/>
              </a:spcAft>
              <a:buClrTx/>
              <a:buSzTx/>
              <a:buFontTx/>
              <a:buNone/>
              <a:tabLst/>
              <a:defRPr/>
            </a:pPr>
            <a:r>
              <a:rPr kumimoji="0" lang="en-US" sz="1400" b="0" i="0" u="none" strike="noStrike" kern="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STORE</a:t>
            </a:r>
          </a:p>
        </p:txBody>
      </p:sp>
      <p:sp>
        <p:nvSpPr>
          <p:cNvPr id="127" name="Rectangle 126">
            <a:extLst>
              <a:ext uri="{FF2B5EF4-FFF2-40B4-BE49-F238E27FC236}">
                <a16:creationId xmlns:a16="http://schemas.microsoft.com/office/drawing/2014/main" id="{2F9F103C-AFCA-4F25-8F5C-1900C8F539D6}"/>
              </a:ext>
            </a:extLst>
          </p:cNvPr>
          <p:cNvSpPr/>
          <p:nvPr/>
        </p:nvSpPr>
        <p:spPr>
          <a:xfrm>
            <a:off x="6341084" y="4858640"/>
            <a:ext cx="1756064" cy="246221"/>
          </a:xfrm>
          <a:prstGeom prst="rect">
            <a:avLst/>
          </a:prstGeom>
        </p:spPr>
        <p:txBody>
          <a:bodyPr wrap="square">
            <a:sp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1000" b="0" i="0" u="none" strike="noStrike" kern="0" cap="none" spc="49" normalizeH="0" baseline="0" noProof="0">
                <a:ln>
                  <a:noFill/>
                </a:ln>
                <a:solidFill>
                  <a:srgbClr val="505050"/>
                </a:solidFill>
                <a:effectLst/>
                <a:uLnTx/>
                <a:uFillTx/>
                <a:latin typeface="Segoe UI Light" panose="020B0502040204020203" pitchFamily="34" charset="0"/>
                <a:ea typeface="Segoe UI Semibold" charset="0"/>
                <a:cs typeface="Segoe UI Light" panose="020B0502040204020203" pitchFamily="34" charset="0"/>
              </a:rPr>
              <a:t>Big data store</a:t>
            </a:r>
          </a:p>
        </p:txBody>
      </p:sp>
      <p:sp>
        <p:nvSpPr>
          <p:cNvPr id="128" name="Rectangle 127">
            <a:extLst>
              <a:ext uri="{FF2B5EF4-FFF2-40B4-BE49-F238E27FC236}">
                <a16:creationId xmlns:a16="http://schemas.microsoft.com/office/drawing/2014/main" id="{45C724FA-042C-42C0-951E-6D916758EF19}"/>
              </a:ext>
            </a:extLst>
          </p:cNvPr>
          <p:cNvSpPr/>
          <p:nvPr/>
        </p:nvSpPr>
        <p:spPr bwMode="auto">
          <a:xfrm>
            <a:off x="4001033" y="2182089"/>
            <a:ext cx="1756064" cy="2047009"/>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710593" rtl="0" eaLnBrk="1" fontAlgn="auto" latinLnBrk="0" hangingPunct="1">
              <a:lnSpc>
                <a:spcPct val="100000"/>
              </a:lnSpc>
              <a:spcBef>
                <a:spcPct val="0"/>
              </a:spcBef>
              <a:spcAft>
                <a:spcPct val="35000"/>
              </a:spcAft>
              <a:buClrTx/>
              <a:buSzTx/>
              <a:buFontTx/>
              <a:buNone/>
              <a:tabLst/>
              <a:defRPr/>
            </a:pPr>
            <a:r>
              <a:rPr kumimoji="0" lang="en-US" sz="1400" b="0" i="0" u="none" strike="noStrike" kern="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EXPLORE</a:t>
            </a:r>
          </a:p>
        </p:txBody>
      </p:sp>
      <p:pic>
        <p:nvPicPr>
          <p:cNvPr id="129" name="Picture 128">
            <a:extLst>
              <a:ext uri="{FF2B5EF4-FFF2-40B4-BE49-F238E27FC236}">
                <a16:creationId xmlns:a16="http://schemas.microsoft.com/office/drawing/2014/main" id="{6A6250F8-0531-40DB-B5F2-712F1EEBC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9402" y="2789933"/>
            <a:ext cx="542779" cy="602352"/>
          </a:xfrm>
          <a:prstGeom prst="rect">
            <a:avLst/>
          </a:prstGeom>
        </p:spPr>
      </p:pic>
      <p:sp>
        <p:nvSpPr>
          <p:cNvPr id="130" name="Rectangle 129">
            <a:extLst>
              <a:ext uri="{FF2B5EF4-FFF2-40B4-BE49-F238E27FC236}">
                <a16:creationId xmlns:a16="http://schemas.microsoft.com/office/drawing/2014/main" id="{D1278C13-EEF5-4D2B-9531-CCAC53DE7500}"/>
              </a:ext>
            </a:extLst>
          </p:cNvPr>
          <p:cNvSpPr/>
          <p:nvPr/>
        </p:nvSpPr>
        <p:spPr>
          <a:xfrm>
            <a:off x="4197463" y="3547430"/>
            <a:ext cx="1428598" cy="246221"/>
          </a:xfrm>
          <a:prstGeom prst="rect">
            <a:avLst/>
          </a:prstGeom>
          <a:noFill/>
        </p:spPr>
        <p:txBody>
          <a:bodyPr wrap="square" lIns="91440" tIns="45720" rIns="91440" bIns="45720"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505050"/>
                </a:solidFill>
                <a:effectLst/>
                <a:uLnTx/>
                <a:uFillTx/>
                <a:latin typeface="Segoe UI Light" panose="020B0502040204020203" pitchFamily="34" charset="0"/>
                <a:ea typeface="MS PGothic" panose="020B0600070205080204" pitchFamily="34" charset="-128"/>
                <a:cs typeface="Segoe UI Light" panose="020B0502040204020203" pitchFamily="34" charset="0"/>
              </a:rPr>
              <a:t>Query All Data</a:t>
            </a:r>
          </a:p>
        </p:txBody>
      </p:sp>
      <p:sp>
        <p:nvSpPr>
          <p:cNvPr id="131" name="Rectangle 130">
            <a:extLst>
              <a:ext uri="{FF2B5EF4-FFF2-40B4-BE49-F238E27FC236}">
                <a16:creationId xmlns:a16="http://schemas.microsoft.com/office/drawing/2014/main" id="{36EE1BE1-8946-4138-9E3C-ED062835D19B}"/>
              </a:ext>
            </a:extLst>
          </p:cNvPr>
          <p:cNvSpPr/>
          <p:nvPr/>
        </p:nvSpPr>
        <p:spPr>
          <a:xfrm>
            <a:off x="5990355" y="3547430"/>
            <a:ext cx="1428598" cy="246221"/>
          </a:xfrm>
          <a:prstGeom prst="rect">
            <a:avLst/>
          </a:prstGeom>
          <a:noFill/>
        </p:spPr>
        <p:txBody>
          <a:bodyPr wrap="square" lIns="91440" tIns="45720" rIns="91440" bIns="45720"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505050"/>
                </a:solidFill>
                <a:effectLst/>
                <a:uLnTx/>
                <a:uFillTx/>
                <a:latin typeface="Segoe UI Light" panose="020B0502040204020203" pitchFamily="34" charset="0"/>
                <a:ea typeface="MS PGothic" panose="020B0600070205080204" pitchFamily="34" charset="-128"/>
                <a:cs typeface="Segoe UI Light" panose="020B0502040204020203" pitchFamily="34" charset="0"/>
              </a:rPr>
              <a:t>Analytics Engines</a:t>
            </a:r>
          </a:p>
        </p:txBody>
      </p:sp>
      <p:sp>
        <p:nvSpPr>
          <p:cNvPr id="132" name="Rectangle 131">
            <a:extLst>
              <a:ext uri="{FF2B5EF4-FFF2-40B4-BE49-F238E27FC236}">
                <a16:creationId xmlns:a16="http://schemas.microsoft.com/office/drawing/2014/main" id="{B419FB05-9C48-423F-AA33-BE969C613DB1}"/>
              </a:ext>
            </a:extLst>
          </p:cNvPr>
          <p:cNvSpPr/>
          <p:nvPr/>
        </p:nvSpPr>
        <p:spPr>
          <a:xfrm>
            <a:off x="7748150" y="3547430"/>
            <a:ext cx="1428598" cy="246221"/>
          </a:xfrm>
          <a:prstGeom prst="rect">
            <a:avLst/>
          </a:prstGeom>
          <a:noFill/>
        </p:spPr>
        <p:txBody>
          <a:bodyPr wrap="square" lIns="91440" tIns="45720" rIns="91440" bIns="45720"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505050"/>
                </a:solidFill>
                <a:effectLst/>
                <a:uLnTx/>
                <a:uFillTx/>
                <a:latin typeface="Segoe UI Light" panose="020B0502040204020203" pitchFamily="34" charset="0"/>
                <a:ea typeface="MS PGothic" panose="020B0600070205080204" pitchFamily="34" charset="-128"/>
                <a:cs typeface="Segoe UI Light" panose="020B0502040204020203" pitchFamily="34" charset="0"/>
              </a:rPr>
              <a:t>Data Warehouse</a:t>
            </a:r>
          </a:p>
        </p:txBody>
      </p:sp>
      <p:pic>
        <p:nvPicPr>
          <p:cNvPr id="133" name="Picture 132">
            <a:extLst>
              <a:ext uri="{FF2B5EF4-FFF2-40B4-BE49-F238E27FC236}">
                <a16:creationId xmlns:a16="http://schemas.microsoft.com/office/drawing/2014/main" id="{ECE725C8-7127-4AEA-9394-197D94256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8868" y="3274353"/>
            <a:ext cx="1162361" cy="720158"/>
          </a:xfrm>
          <a:prstGeom prst="rect">
            <a:avLst/>
          </a:prstGeom>
        </p:spPr>
      </p:pic>
      <p:pic>
        <p:nvPicPr>
          <p:cNvPr id="134" name="Picture 133">
            <a:extLst>
              <a:ext uri="{FF2B5EF4-FFF2-40B4-BE49-F238E27FC236}">
                <a16:creationId xmlns:a16="http://schemas.microsoft.com/office/drawing/2014/main" id="{4A5CE9EB-B5E6-4A04-8111-57E651F386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8593" y="1604590"/>
            <a:ext cx="927001" cy="4058239"/>
          </a:xfrm>
          <a:prstGeom prst="rect">
            <a:avLst/>
          </a:prstGeom>
        </p:spPr>
      </p:pic>
      <p:pic>
        <p:nvPicPr>
          <p:cNvPr id="135" name="Picture 134">
            <a:extLst>
              <a:ext uri="{FF2B5EF4-FFF2-40B4-BE49-F238E27FC236}">
                <a16:creationId xmlns:a16="http://schemas.microsoft.com/office/drawing/2014/main" id="{224060D0-F439-4CE4-A5E1-4DA2D77E70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5243" y="2161313"/>
            <a:ext cx="395926" cy="2052205"/>
          </a:xfrm>
          <a:prstGeom prst="rect">
            <a:avLst/>
          </a:prstGeom>
        </p:spPr>
      </p:pic>
      <p:pic>
        <p:nvPicPr>
          <p:cNvPr id="136" name="Picture 135">
            <a:extLst>
              <a:ext uri="{FF2B5EF4-FFF2-40B4-BE49-F238E27FC236}">
                <a16:creationId xmlns:a16="http://schemas.microsoft.com/office/drawing/2014/main" id="{AE4593EE-F48B-4A93-A43B-210215E82F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2788" y="4026984"/>
            <a:ext cx="240723" cy="539823"/>
          </a:xfrm>
          <a:prstGeom prst="rect">
            <a:avLst/>
          </a:prstGeom>
          <a:noFill/>
        </p:spPr>
      </p:pic>
      <p:pic>
        <p:nvPicPr>
          <p:cNvPr id="137" name="Picture 136">
            <a:extLst>
              <a:ext uri="{FF2B5EF4-FFF2-40B4-BE49-F238E27FC236}">
                <a16:creationId xmlns:a16="http://schemas.microsoft.com/office/drawing/2014/main" id="{4D12A444-EAFD-45E5-B10C-DFAF3CCF11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68784" y="4026984"/>
            <a:ext cx="240723" cy="539823"/>
          </a:xfrm>
          <a:prstGeom prst="rect">
            <a:avLst/>
          </a:prstGeom>
          <a:noFill/>
        </p:spPr>
      </p:pic>
      <p:pic>
        <p:nvPicPr>
          <p:cNvPr id="138" name="Picture 137">
            <a:extLst>
              <a:ext uri="{FF2B5EF4-FFF2-40B4-BE49-F238E27FC236}">
                <a16:creationId xmlns:a16="http://schemas.microsoft.com/office/drawing/2014/main" id="{1C88A7F4-00FB-435C-94D2-A14809F36A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1774" y="4026984"/>
            <a:ext cx="240723" cy="539823"/>
          </a:xfrm>
          <a:prstGeom prst="rect">
            <a:avLst/>
          </a:prstGeom>
          <a:noFill/>
        </p:spPr>
      </p:pic>
      <p:sp>
        <p:nvSpPr>
          <p:cNvPr id="139" name="Rectangle 138">
            <a:extLst>
              <a:ext uri="{FF2B5EF4-FFF2-40B4-BE49-F238E27FC236}">
                <a16:creationId xmlns:a16="http://schemas.microsoft.com/office/drawing/2014/main" id="{F2D44863-BE40-462A-A672-FA9730BD4010}"/>
              </a:ext>
            </a:extLst>
          </p:cNvPr>
          <p:cNvSpPr/>
          <p:nvPr/>
        </p:nvSpPr>
        <p:spPr>
          <a:xfrm>
            <a:off x="2388175" y="4165588"/>
            <a:ext cx="1428598" cy="400110"/>
          </a:xfrm>
          <a:prstGeom prst="rect">
            <a:avLst/>
          </a:prstGeom>
          <a:noFill/>
        </p:spPr>
        <p:txBody>
          <a:bodyPr wrap="square" lIns="91440" tIns="45720" rIns="91440" bIns="45720"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505050"/>
                </a:solidFill>
                <a:effectLst/>
                <a:uLnTx/>
                <a:uFillTx/>
                <a:latin typeface="Segoe UI Light" panose="020B0502040204020203" pitchFamily="34" charset="0"/>
                <a:ea typeface="MS PGothic" panose="020B0600070205080204" pitchFamily="34" charset="-128"/>
                <a:cs typeface="Segoe UI Light" panose="020B0502040204020203" pitchFamily="34" charset="0"/>
              </a:rPr>
              <a:t>Data Orchestration and Monitoring</a:t>
            </a:r>
          </a:p>
        </p:txBody>
      </p:sp>
      <p:pic>
        <p:nvPicPr>
          <p:cNvPr id="140" name="Picture 139">
            <a:extLst>
              <a:ext uri="{FF2B5EF4-FFF2-40B4-BE49-F238E27FC236}">
                <a16:creationId xmlns:a16="http://schemas.microsoft.com/office/drawing/2014/main" id="{F9604B1E-82D5-419E-98ED-E26B2BDF18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8144" y="4601108"/>
            <a:ext cx="702896" cy="618394"/>
          </a:xfrm>
          <a:prstGeom prst="rect">
            <a:avLst/>
          </a:prstGeom>
        </p:spPr>
      </p:pic>
      <p:pic>
        <p:nvPicPr>
          <p:cNvPr id="141" name="Picture 140">
            <a:extLst>
              <a:ext uri="{FF2B5EF4-FFF2-40B4-BE49-F238E27FC236}">
                <a16:creationId xmlns:a16="http://schemas.microsoft.com/office/drawing/2014/main" id="{8E2BF10A-9D52-43C5-9038-AC0604614B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33581" y="2810264"/>
            <a:ext cx="514139" cy="577279"/>
          </a:xfrm>
          <a:prstGeom prst="rect">
            <a:avLst/>
          </a:prstGeom>
        </p:spPr>
      </p:pic>
      <p:pic>
        <p:nvPicPr>
          <p:cNvPr id="142" name="Picture 141">
            <a:extLst>
              <a:ext uri="{FF2B5EF4-FFF2-40B4-BE49-F238E27FC236}">
                <a16:creationId xmlns:a16="http://schemas.microsoft.com/office/drawing/2014/main" id="{B11BB530-8687-4299-9908-A327A10C1C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59725" y="2702798"/>
            <a:ext cx="795241" cy="795241"/>
          </a:xfrm>
          <a:prstGeom prst="rect">
            <a:avLst/>
          </a:prstGeom>
        </p:spPr>
      </p:pic>
      <p:sp>
        <p:nvSpPr>
          <p:cNvPr id="143" name="Rectangle 142">
            <a:extLst>
              <a:ext uri="{FF2B5EF4-FFF2-40B4-BE49-F238E27FC236}">
                <a16:creationId xmlns:a16="http://schemas.microsoft.com/office/drawing/2014/main" id="{1A2CF69E-45EC-44AD-8634-6CD091799460}"/>
              </a:ext>
            </a:extLst>
          </p:cNvPr>
          <p:cNvSpPr/>
          <p:nvPr/>
        </p:nvSpPr>
        <p:spPr bwMode="auto">
          <a:xfrm>
            <a:off x="2203819" y="5448495"/>
            <a:ext cx="7169613" cy="615553"/>
          </a:xfrm>
          <a:prstGeom prst="rect">
            <a:avLst/>
          </a:prstGeom>
          <a:solidFill>
            <a:srgbClr val="BDD7EE">
              <a:alpha val="3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710593">
              <a:spcBef>
                <a:spcPct val="0"/>
              </a:spcBef>
              <a:spcAft>
                <a:spcPct val="35000"/>
              </a:spcAft>
              <a:defRPr/>
            </a:pPr>
            <a:r>
              <a:rPr lang="en-US" sz="1400" kern="0">
                <a:solidFill>
                  <a:srgbClr val="0078D7"/>
                </a:solidFill>
                <a:latin typeface="Segoe UI Semibold" panose="020B0702040204020203" pitchFamily="34" charset="0"/>
                <a:cs typeface="Segoe UI Semibold" panose="020B0702040204020203" pitchFamily="34" charset="0"/>
              </a:rPr>
              <a:t>METADATA MANAGEMENT &amp; </a:t>
            </a:r>
            <a:r>
              <a:rPr kumimoji="0" lang="en-US" sz="1400" b="0" i="0" u="none" strike="noStrike" kern="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GOVERNANCE</a:t>
            </a:r>
          </a:p>
        </p:txBody>
      </p:sp>
      <p:grpSp>
        <p:nvGrpSpPr>
          <p:cNvPr id="144" name="Group 143">
            <a:extLst>
              <a:ext uri="{FF2B5EF4-FFF2-40B4-BE49-F238E27FC236}">
                <a16:creationId xmlns:a16="http://schemas.microsoft.com/office/drawing/2014/main" id="{1DF3EE7C-3EA1-4DE6-BB41-2FBF0CFEC861}"/>
              </a:ext>
            </a:extLst>
          </p:cNvPr>
          <p:cNvGrpSpPr/>
          <p:nvPr/>
        </p:nvGrpSpPr>
        <p:grpSpPr>
          <a:xfrm>
            <a:off x="417260" y="1625689"/>
            <a:ext cx="1095968" cy="3627721"/>
            <a:chOff x="673106" y="2108143"/>
            <a:chExt cx="1095968" cy="3627721"/>
          </a:xfrm>
        </p:grpSpPr>
        <p:sp>
          <p:nvSpPr>
            <p:cNvPr id="145" name="Rectangle 144">
              <a:extLst>
                <a:ext uri="{FF2B5EF4-FFF2-40B4-BE49-F238E27FC236}">
                  <a16:creationId xmlns:a16="http://schemas.microsoft.com/office/drawing/2014/main" id="{3D3D6C83-7F0F-44E7-998C-6AEA183EC328}"/>
                </a:ext>
              </a:extLst>
            </p:cNvPr>
            <p:cNvSpPr/>
            <p:nvPr/>
          </p:nvSpPr>
          <p:spPr>
            <a:xfrm>
              <a:off x="691089" y="4846439"/>
              <a:ext cx="580723" cy="246283"/>
            </a:xfrm>
            <a:prstGeom prst="rect">
              <a:avLst/>
            </a:prstGeom>
          </p:spPr>
          <p:txBody>
            <a:bodyPr wrap="none">
              <a:spAutoFit/>
            </a:bodyPr>
            <a:lstStyle/>
            <a:p>
              <a:pPr marL="0" marR="0" lvl="0" indent="0" algn="r" defTabSz="932293" rtl="0" eaLnBrk="1" fontAlgn="base" latinLnBrk="0" hangingPunct="1">
                <a:lnSpc>
                  <a:spcPct val="95000"/>
                </a:lnSpc>
                <a:spcBef>
                  <a:spcPct val="0"/>
                </a:spcBef>
                <a:spcAft>
                  <a:spcPct val="0"/>
                </a:spcAft>
                <a:buClrTx/>
                <a:buSzTx/>
                <a:buFontTx/>
                <a:buNone/>
                <a:tabLst/>
                <a:defRPr/>
              </a:pPr>
              <a:r>
                <a:rPr kumimoji="0" lang="en-US" sz="1020" b="1" i="0" u="none" strike="noStrike" kern="0" cap="none" spc="50" normalizeH="0" baseline="0" noProof="0">
                  <a:ln>
                    <a:noFill/>
                  </a:ln>
                  <a:solidFill>
                    <a:srgbClr val="505050"/>
                  </a:solidFill>
                  <a:effectLst/>
                  <a:uLnTx/>
                  <a:uFillTx/>
                  <a:latin typeface="Segoe UI Semibold" charset="0"/>
                  <a:ea typeface="Segoe UI Semibold" charset="0"/>
                  <a:cs typeface="Segoe UI Semibold" charset="0"/>
                </a:rPr>
                <a:t>Social</a:t>
              </a:r>
            </a:p>
          </p:txBody>
        </p:sp>
        <p:sp>
          <p:nvSpPr>
            <p:cNvPr id="146" name="Rectangle 145">
              <a:extLst>
                <a:ext uri="{FF2B5EF4-FFF2-40B4-BE49-F238E27FC236}">
                  <a16:creationId xmlns:a16="http://schemas.microsoft.com/office/drawing/2014/main" id="{56CE5A89-7859-4151-B192-9135D6B42378}"/>
                </a:ext>
              </a:extLst>
            </p:cNvPr>
            <p:cNvSpPr/>
            <p:nvPr/>
          </p:nvSpPr>
          <p:spPr>
            <a:xfrm>
              <a:off x="816977" y="2198098"/>
              <a:ext cx="454834" cy="246283"/>
            </a:xfrm>
            <a:prstGeom prst="rect">
              <a:avLst/>
            </a:prstGeom>
          </p:spPr>
          <p:txBody>
            <a:bodyPr wrap="none">
              <a:spAutoFit/>
            </a:bodyPr>
            <a:lstStyle/>
            <a:p>
              <a:pPr marL="0" marR="0" lvl="0" indent="0" algn="r" defTabSz="932293" rtl="0" eaLnBrk="1" fontAlgn="base" latinLnBrk="0" hangingPunct="1">
                <a:lnSpc>
                  <a:spcPct val="95000"/>
                </a:lnSpc>
                <a:spcBef>
                  <a:spcPct val="0"/>
                </a:spcBef>
                <a:spcAft>
                  <a:spcPct val="0"/>
                </a:spcAft>
                <a:buClrTx/>
                <a:buSzTx/>
                <a:buFontTx/>
                <a:buNone/>
                <a:tabLst/>
                <a:defRPr/>
              </a:pPr>
              <a:r>
                <a:rPr kumimoji="0" lang="en-US" sz="1020" b="1" i="0" u="none" strike="noStrike" kern="0" cap="none" spc="50" normalizeH="0" baseline="0" noProof="0">
                  <a:ln>
                    <a:noFill/>
                  </a:ln>
                  <a:solidFill>
                    <a:srgbClr val="505050"/>
                  </a:solidFill>
                  <a:effectLst/>
                  <a:uLnTx/>
                  <a:uFillTx/>
                  <a:latin typeface="Segoe UI Semibold" charset="0"/>
                  <a:ea typeface="Segoe UI Semibold" charset="0"/>
                  <a:cs typeface="Segoe UI Semibold" charset="0"/>
                </a:rPr>
                <a:t>LOB</a:t>
              </a:r>
            </a:p>
          </p:txBody>
        </p:sp>
        <p:sp>
          <p:nvSpPr>
            <p:cNvPr id="147" name="Rectangle 146">
              <a:extLst>
                <a:ext uri="{FF2B5EF4-FFF2-40B4-BE49-F238E27FC236}">
                  <a16:creationId xmlns:a16="http://schemas.microsoft.com/office/drawing/2014/main" id="{FE876019-367F-4F9B-A109-14745744BF49}"/>
                </a:ext>
              </a:extLst>
            </p:cNvPr>
            <p:cNvSpPr/>
            <p:nvPr/>
          </p:nvSpPr>
          <p:spPr>
            <a:xfrm>
              <a:off x="681281" y="3503415"/>
              <a:ext cx="590532" cy="246283"/>
            </a:xfrm>
            <a:prstGeom prst="rect">
              <a:avLst/>
            </a:prstGeom>
          </p:spPr>
          <p:txBody>
            <a:bodyPr wrap="none">
              <a:spAutoFit/>
            </a:bodyPr>
            <a:lstStyle/>
            <a:p>
              <a:pPr marL="0" marR="0" lvl="0" indent="0" algn="r" defTabSz="932293" rtl="0" eaLnBrk="1" fontAlgn="base" latinLnBrk="0" hangingPunct="1">
                <a:lnSpc>
                  <a:spcPct val="95000"/>
                </a:lnSpc>
                <a:spcBef>
                  <a:spcPct val="0"/>
                </a:spcBef>
                <a:spcAft>
                  <a:spcPct val="0"/>
                </a:spcAft>
                <a:buClrTx/>
                <a:buSzTx/>
                <a:buFontTx/>
                <a:buNone/>
                <a:tabLst/>
                <a:defRPr/>
              </a:pPr>
              <a:r>
                <a:rPr kumimoji="0" lang="en-US" sz="1020" b="1" i="0" u="none" strike="noStrike" kern="0" cap="none" spc="50" normalizeH="0" baseline="0" noProof="0">
                  <a:ln>
                    <a:noFill/>
                  </a:ln>
                  <a:solidFill>
                    <a:srgbClr val="505050"/>
                  </a:solidFill>
                  <a:effectLst/>
                  <a:uLnTx/>
                  <a:uFillTx/>
                  <a:latin typeface="Segoe UI Semibold" charset="0"/>
                  <a:ea typeface="Segoe UI Semibold" charset="0"/>
                  <a:cs typeface="Segoe UI Semibold" charset="0"/>
                </a:rPr>
                <a:t>Graph</a:t>
              </a:r>
            </a:p>
          </p:txBody>
        </p:sp>
        <p:sp>
          <p:nvSpPr>
            <p:cNvPr id="148" name="Rectangle 147">
              <a:extLst>
                <a:ext uri="{FF2B5EF4-FFF2-40B4-BE49-F238E27FC236}">
                  <a16:creationId xmlns:a16="http://schemas.microsoft.com/office/drawing/2014/main" id="{B0B0AD72-1BB0-4E19-B080-992A9E961F85}"/>
                </a:ext>
              </a:extLst>
            </p:cNvPr>
            <p:cNvSpPr/>
            <p:nvPr/>
          </p:nvSpPr>
          <p:spPr>
            <a:xfrm>
              <a:off x="870931" y="5480245"/>
              <a:ext cx="400881" cy="246283"/>
            </a:xfrm>
            <a:prstGeom prst="rect">
              <a:avLst/>
            </a:prstGeom>
          </p:spPr>
          <p:txBody>
            <a:bodyPr wrap="none">
              <a:spAutoFit/>
            </a:bodyPr>
            <a:lstStyle/>
            <a:p>
              <a:pPr marL="0" marR="0" lvl="0" indent="0" algn="r" defTabSz="932293" rtl="0" eaLnBrk="1" fontAlgn="base" latinLnBrk="0" hangingPunct="1">
                <a:lnSpc>
                  <a:spcPct val="95000"/>
                </a:lnSpc>
                <a:spcBef>
                  <a:spcPct val="0"/>
                </a:spcBef>
                <a:spcAft>
                  <a:spcPct val="0"/>
                </a:spcAft>
                <a:buClrTx/>
                <a:buSzTx/>
                <a:buFontTx/>
                <a:buNone/>
                <a:tabLst/>
                <a:defRPr/>
              </a:pPr>
              <a:r>
                <a:rPr kumimoji="0" lang="en-US" sz="1020" b="1" i="0" u="none" strike="noStrike" kern="0" cap="none" spc="50" normalizeH="0" baseline="0" noProof="0">
                  <a:ln>
                    <a:noFill/>
                  </a:ln>
                  <a:solidFill>
                    <a:srgbClr val="505050"/>
                  </a:solidFill>
                  <a:effectLst/>
                  <a:uLnTx/>
                  <a:uFillTx/>
                  <a:latin typeface="Segoe UI Semibold" charset="0"/>
                  <a:ea typeface="Segoe UI Semibold" charset="0"/>
                  <a:cs typeface="Segoe UI Semibold" charset="0"/>
                </a:rPr>
                <a:t>IoT</a:t>
              </a:r>
            </a:p>
          </p:txBody>
        </p:sp>
        <p:sp>
          <p:nvSpPr>
            <p:cNvPr id="149" name="ShoppingCart_E7BF">
              <a:extLst>
                <a:ext uri="{FF2B5EF4-FFF2-40B4-BE49-F238E27FC236}">
                  <a16:creationId xmlns:a16="http://schemas.microsoft.com/office/drawing/2014/main" id="{E0C52FE1-5134-4D9B-84C5-FDA801E922A2}"/>
                </a:ext>
              </a:extLst>
            </p:cNvPr>
            <p:cNvSpPr>
              <a:spLocks noChangeAspect="1" noEditPoints="1"/>
            </p:cNvSpPr>
            <p:nvPr/>
          </p:nvSpPr>
          <p:spPr bwMode="auto">
            <a:xfrm>
              <a:off x="1366630" y="2108143"/>
              <a:ext cx="402444" cy="339987"/>
            </a:xfrm>
            <a:custGeom>
              <a:avLst/>
              <a:gdLst>
                <a:gd name="T0" fmla="*/ 3368 w 3817"/>
                <a:gd name="T1" fmla="*/ 2994 h 3244"/>
                <a:gd name="T2" fmla="*/ 3119 w 3817"/>
                <a:gd name="T3" fmla="*/ 3244 h 3244"/>
                <a:gd name="T4" fmla="*/ 2869 w 3817"/>
                <a:gd name="T5" fmla="*/ 2994 h 3244"/>
                <a:gd name="T6" fmla="*/ 3119 w 3817"/>
                <a:gd name="T7" fmla="*/ 2745 h 3244"/>
                <a:gd name="T8" fmla="*/ 3368 w 3817"/>
                <a:gd name="T9" fmla="*/ 2994 h 3244"/>
                <a:gd name="T10" fmla="*/ 1372 w 3817"/>
                <a:gd name="T11" fmla="*/ 2745 h 3244"/>
                <a:gd name="T12" fmla="*/ 1123 w 3817"/>
                <a:gd name="T13" fmla="*/ 2994 h 3244"/>
                <a:gd name="T14" fmla="*/ 1372 w 3817"/>
                <a:gd name="T15" fmla="*/ 3244 h 3244"/>
                <a:gd name="T16" fmla="*/ 1622 w 3817"/>
                <a:gd name="T17" fmla="*/ 2994 h 3244"/>
                <a:gd name="T18" fmla="*/ 1372 w 3817"/>
                <a:gd name="T19" fmla="*/ 2745 h 3244"/>
                <a:gd name="T20" fmla="*/ 0 w 3817"/>
                <a:gd name="T21" fmla="*/ 0 h 3244"/>
                <a:gd name="T22" fmla="*/ 457 w 3817"/>
                <a:gd name="T23" fmla="*/ 0 h 3244"/>
                <a:gd name="T24" fmla="*/ 1372 w 3817"/>
                <a:gd name="T25" fmla="*/ 2745 h 3244"/>
                <a:gd name="T26" fmla="*/ 3119 w 3817"/>
                <a:gd name="T27" fmla="*/ 2745 h 3244"/>
                <a:gd name="T28" fmla="*/ 1123 w 3817"/>
                <a:gd name="T29" fmla="*/ 1996 h 3244"/>
                <a:gd name="T30" fmla="*/ 3318 w 3817"/>
                <a:gd name="T31" fmla="*/ 1996 h 3244"/>
                <a:gd name="T32" fmla="*/ 3817 w 3817"/>
                <a:gd name="T33" fmla="*/ 499 h 3244"/>
                <a:gd name="T34" fmla="*/ 624 w 3817"/>
                <a:gd name="T35" fmla="*/ 499 h 3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17" h="3244">
                  <a:moveTo>
                    <a:pt x="3368" y="2994"/>
                  </a:moveTo>
                  <a:cubicBezTo>
                    <a:pt x="3368" y="3132"/>
                    <a:pt x="3257" y="3244"/>
                    <a:pt x="3119" y="3244"/>
                  </a:cubicBezTo>
                  <a:cubicBezTo>
                    <a:pt x="2981" y="3244"/>
                    <a:pt x="2869" y="3132"/>
                    <a:pt x="2869" y="2994"/>
                  </a:cubicBezTo>
                  <a:cubicBezTo>
                    <a:pt x="2869" y="2856"/>
                    <a:pt x="2981" y="2745"/>
                    <a:pt x="3119" y="2745"/>
                  </a:cubicBezTo>
                  <a:cubicBezTo>
                    <a:pt x="3257" y="2745"/>
                    <a:pt x="3368" y="2856"/>
                    <a:pt x="3368" y="2994"/>
                  </a:cubicBezTo>
                  <a:close/>
                  <a:moveTo>
                    <a:pt x="1372" y="2745"/>
                  </a:moveTo>
                  <a:cubicBezTo>
                    <a:pt x="1234" y="2745"/>
                    <a:pt x="1123" y="2856"/>
                    <a:pt x="1123" y="2994"/>
                  </a:cubicBezTo>
                  <a:cubicBezTo>
                    <a:pt x="1123" y="3132"/>
                    <a:pt x="1234" y="3244"/>
                    <a:pt x="1372" y="3244"/>
                  </a:cubicBezTo>
                  <a:cubicBezTo>
                    <a:pt x="1510" y="3244"/>
                    <a:pt x="1622" y="3132"/>
                    <a:pt x="1622" y="2994"/>
                  </a:cubicBezTo>
                  <a:cubicBezTo>
                    <a:pt x="1622" y="2856"/>
                    <a:pt x="1510" y="2745"/>
                    <a:pt x="1372" y="2745"/>
                  </a:cubicBezTo>
                  <a:close/>
                  <a:moveTo>
                    <a:pt x="0" y="0"/>
                  </a:moveTo>
                  <a:cubicBezTo>
                    <a:pt x="457" y="0"/>
                    <a:pt x="457" y="0"/>
                    <a:pt x="457" y="0"/>
                  </a:cubicBezTo>
                  <a:cubicBezTo>
                    <a:pt x="1372" y="2745"/>
                    <a:pt x="1372" y="2745"/>
                    <a:pt x="1372" y="2745"/>
                  </a:cubicBezTo>
                  <a:cubicBezTo>
                    <a:pt x="3119" y="2745"/>
                    <a:pt x="3119" y="2745"/>
                    <a:pt x="3119" y="2745"/>
                  </a:cubicBezTo>
                  <a:moveTo>
                    <a:pt x="1123" y="1996"/>
                  </a:moveTo>
                  <a:cubicBezTo>
                    <a:pt x="3318" y="1996"/>
                    <a:pt x="3318" y="1996"/>
                    <a:pt x="3318" y="1996"/>
                  </a:cubicBezTo>
                  <a:cubicBezTo>
                    <a:pt x="3817" y="499"/>
                    <a:pt x="3817" y="499"/>
                    <a:pt x="3817" y="499"/>
                  </a:cubicBezTo>
                  <a:cubicBezTo>
                    <a:pt x="624" y="499"/>
                    <a:pt x="624" y="499"/>
                    <a:pt x="624" y="499"/>
                  </a:cubicBez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marL="0" marR="0" lvl="0" indent="0" algn="l" defTabSz="951304" rtl="0" eaLnBrk="1" fontAlgn="auto" latinLnBrk="0" hangingPunct="1">
                <a:lnSpc>
                  <a:spcPct val="100000"/>
                </a:lnSpc>
                <a:spcBef>
                  <a:spcPts val="0"/>
                </a:spcBef>
                <a:spcAft>
                  <a:spcPts val="0"/>
                </a:spcAft>
                <a:buClrTx/>
                <a:buSzTx/>
                <a:buFontTx/>
                <a:buNone/>
                <a:tabLst/>
                <a:defRPr/>
              </a:pPr>
              <a:endParaRPr kumimoji="0" lang="en-US" sz="102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a:ea typeface="+mn-ea"/>
                <a:cs typeface="+mn-cs"/>
              </a:endParaRPr>
            </a:p>
          </p:txBody>
        </p:sp>
        <p:grpSp>
          <p:nvGrpSpPr>
            <p:cNvPr id="150" name="Group 149">
              <a:extLst>
                <a:ext uri="{FF2B5EF4-FFF2-40B4-BE49-F238E27FC236}">
                  <a16:creationId xmlns:a16="http://schemas.microsoft.com/office/drawing/2014/main" id="{20B642FB-FC14-41D1-AA76-139B727159BE}"/>
                </a:ext>
              </a:extLst>
            </p:cNvPr>
            <p:cNvGrpSpPr/>
            <p:nvPr/>
          </p:nvGrpSpPr>
          <p:grpSpPr>
            <a:xfrm>
              <a:off x="1389496" y="3476293"/>
              <a:ext cx="356712" cy="317603"/>
              <a:chOff x="5381211" y="5822591"/>
              <a:chExt cx="1439523" cy="1290119"/>
            </a:xfrm>
            <a:solidFill>
              <a:schemeClr val="bg1"/>
            </a:solidFill>
          </p:grpSpPr>
          <p:cxnSp>
            <p:nvCxnSpPr>
              <p:cNvPr id="171" name="Straight Connector 170">
                <a:extLst>
                  <a:ext uri="{FF2B5EF4-FFF2-40B4-BE49-F238E27FC236}">
                    <a16:creationId xmlns:a16="http://schemas.microsoft.com/office/drawing/2014/main" id="{6BEA7EDA-1444-4D12-AA03-397483596126}"/>
                  </a:ext>
                </a:extLst>
              </p:cNvPr>
              <p:cNvCxnSpPr>
                <a:cxnSpLocks/>
              </p:cNvCxnSpPr>
              <p:nvPr/>
            </p:nvCxnSpPr>
            <p:spPr>
              <a:xfrm flipV="1">
                <a:off x="6057900" y="6623850"/>
                <a:ext cx="64441" cy="305270"/>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8B79FF22-23DF-4BC9-94BE-74F8DF61ACAD}"/>
                  </a:ext>
                </a:extLst>
              </p:cNvPr>
              <p:cNvCxnSpPr>
                <a:cxnSpLocks/>
              </p:cNvCxnSpPr>
              <p:nvPr/>
            </p:nvCxnSpPr>
            <p:spPr>
              <a:xfrm flipH="1" flipV="1">
                <a:off x="6187440" y="6596380"/>
                <a:ext cx="266700" cy="190500"/>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64D2037C-7E08-4ABA-85DC-B665BDCF9849}"/>
                  </a:ext>
                </a:extLst>
              </p:cNvPr>
              <p:cNvCxnSpPr>
                <a:cxnSpLocks/>
              </p:cNvCxnSpPr>
              <p:nvPr/>
            </p:nvCxnSpPr>
            <p:spPr>
              <a:xfrm flipH="1">
                <a:off x="6205220" y="6555740"/>
                <a:ext cx="436881" cy="2540"/>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7E51584E-8C41-4816-B140-8ED7F8CCEA2C}"/>
                  </a:ext>
                </a:extLst>
              </p:cNvPr>
              <p:cNvCxnSpPr>
                <a:cxnSpLocks/>
              </p:cNvCxnSpPr>
              <p:nvPr/>
            </p:nvCxnSpPr>
            <p:spPr>
              <a:xfrm flipH="1">
                <a:off x="5798821" y="6588760"/>
                <a:ext cx="274319" cy="157480"/>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EFEB43FD-C5FF-4EED-8C38-8EAA3346DAB3}"/>
                  </a:ext>
                </a:extLst>
              </p:cNvPr>
              <p:cNvCxnSpPr>
                <a:cxnSpLocks/>
              </p:cNvCxnSpPr>
              <p:nvPr/>
            </p:nvCxnSpPr>
            <p:spPr>
              <a:xfrm flipH="1" flipV="1">
                <a:off x="5570220" y="6406515"/>
                <a:ext cx="489585" cy="131445"/>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41BB6B06-0422-421E-8B3E-ABE0BA2082F0}"/>
                  </a:ext>
                </a:extLst>
              </p:cNvPr>
              <p:cNvCxnSpPr>
                <a:cxnSpLocks/>
              </p:cNvCxnSpPr>
              <p:nvPr/>
            </p:nvCxnSpPr>
            <p:spPr>
              <a:xfrm flipH="1" flipV="1">
                <a:off x="5785485" y="6122670"/>
                <a:ext cx="297180" cy="373380"/>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A4CA5D65-B90E-4C74-AC1C-1D03E81A8589}"/>
                  </a:ext>
                </a:extLst>
              </p:cNvPr>
              <p:cNvCxnSpPr>
                <a:cxnSpLocks/>
              </p:cNvCxnSpPr>
              <p:nvPr/>
            </p:nvCxnSpPr>
            <p:spPr>
              <a:xfrm flipV="1">
                <a:off x="6162040" y="6012180"/>
                <a:ext cx="187960" cy="469900"/>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8" name="Oval 177">
                <a:extLst>
                  <a:ext uri="{FF2B5EF4-FFF2-40B4-BE49-F238E27FC236}">
                    <a16:creationId xmlns:a16="http://schemas.microsoft.com/office/drawing/2014/main" id="{9F21581A-32F5-44BD-ABDD-5E5424C85E53}"/>
                  </a:ext>
                </a:extLst>
              </p:cNvPr>
              <p:cNvSpPr/>
              <p:nvPr/>
            </p:nvSpPr>
            <p:spPr bwMode="auto">
              <a:xfrm>
                <a:off x="6030684" y="6445998"/>
                <a:ext cx="208390" cy="208390"/>
              </a:xfrm>
              <a:prstGeom prst="ellipse">
                <a:avLst/>
              </a:prstGeom>
              <a:grp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02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9" name="Oval 178">
                <a:extLst>
                  <a:ext uri="{FF2B5EF4-FFF2-40B4-BE49-F238E27FC236}">
                    <a16:creationId xmlns:a16="http://schemas.microsoft.com/office/drawing/2014/main" id="{7A8D5BDB-A553-41D7-8ACA-0D0EEA9E3BF5}"/>
                  </a:ext>
                </a:extLst>
              </p:cNvPr>
              <p:cNvSpPr/>
              <p:nvPr/>
            </p:nvSpPr>
            <p:spPr bwMode="auto">
              <a:xfrm>
                <a:off x="6612344" y="6445998"/>
                <a:ext cx="208390" cy="208390"/>
              </a:xfrm>
              <a:prstGeom prst="ellipse">
                <a:avLst/>
              </a:prstGeom>
              <a:grp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02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0" name="Oval 179">
                <a:extLst>
                  <a:ext uri="{FF2B5EF4-FFF2-40B4-BE49-F238E27FC236}">
                    <a16:creationId xmlns:a16="http://schemas.microsoft.com/office/drawing/2014/main" id="{8D236DA3-B05E-4FF0-8A4D-324E7BEE480E}"/>
                  </a:ext>
                </a:extLst>
              </p:cNvPr>
              <p:cNvSpPr/>
              <p:nvPr/>
            </p:nvSpPr>
            <p:spPr bwMode="auto">
              <a:xfrm>
                <a:off x="6415326" y="6722858"/>
                <a:ext cx="208390" cy="208390"/>
              </a:xfrm>
              <a:prstGeom prst="ellipse">
                <a:avLst/>
              </a:prstGeom>
              <a:grp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02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1" name="Oval 180">
                <a:extLst>
                  <a:ext uri="{FF2B5EF4-FFF2-40B4-BE49-F238E27FC236}">
                    <a16:creationId xmlns:a16="http://schemas.microsoft.com/office/drawing/2014/main" id="{9F78E757-B3AA-43D8-9C96-D8BBF5EA1FD8}"/>
                  </a:ext>
                </a:extLst>
              </p:cNvPr>
              <p:cNvSpPr/>
              <p:nvPr/>
            </p:nvSpPr>
            <p:spPr bwMode="auto">
              <a:xfrm>
                <a:off x="6271983" y="5822591"/>
                <a:ext cx="208390" cy="208390"/>
              </a:xfrm>
              <a:prstGeom prst="ellipse">
                <a:avLst/>
              </a:prstGeom>
              <a:grp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02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2" name="Oval 181">
                <a:extLst>
                  <a:ext uri="{FF2B5EF4-FFF2-40B4-BE49-F238E27FC236}">
                    <a16:creationId xmlns:a16="http://schemas.microsoft.com/office/drawing/2014/main" id="{00E2ADF6-FE64-4A81-B7C3-9A44977C1D5C}"/>
                  </a:ext>
                </a:extLst>
              </p:cNvPr>
              <p:cNvSpPr/>
              <p:nvPr/>
            </p:nvSpPr>
            <p:spPr bwMode="auto">
              <a:xfrm>
                <a:off x="5634443" y="5952138"/>
                <a:ext cx="208390" cy="208390"/>
              </a:xfrm>
              <a:prstGeom prst="ellipse">
                <a:avLst/>
              </a:prstGeom>
              <a:grp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02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3" name="Oval 182">
                <a:extLst>
                  <a:ext uri="{FF2B5EF4-FFF2-40B4-BE49-F238E27FC236}">
                    <a16:creationId xmlns:a16="http://schemas.microsoft.com/office/drawing/2014/main" id="{529C3270-8877-4CE9-B5B7-0E7B385950B5}"/>
                  </a:ext>
                </a:extLst>
              </p:cNvPr>
              <p:cNvSpPr/>
              <p:nvPr/>
            </p:nvSpPr>
            <p:spPr bwMode="auto">
              <a:xfrm>
                <a:off x="5381211" y="6285981"/>
                <a:ext cx="208390" cy="208390"/>
              </a:xfrm>
              <a:prstGeom prst="ellipse">
                <a:avLst/>
              </a:prstGeom>
              <a:grp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02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4" name="Oval 183">
                <a:extLst>
                  <a:ext uri="{FF2B5EF4-FFF2-40B4-BE49-F238E27FC236}">
                    <a16:creationId xmlns:a16="http://schemas.microsoft.com/office/drawing/2014/main" id="{CDB7C634-C886-4A56-8D4B-21A97E6D9EC9}"/>
                  </a:ext>
                </a:extLst>
              </p:cNvPr>
              <p:cNvSpPr/>
              <p:nvPr/>
            </p:nvSpPr>
            <p:spPr bwMode="auto">
              <a:xfrm>
                <a:off x="5618093" y="6677155"/>
                <a:ext cx="208390" cy="208390"/>
              </a:xfrm>
              <a:prstGeom prst="ellipse">
                <a:avLst/>
              </a:prstGeom>
              <a:grp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02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5" name="Oval 184">
                <a:extLst>
                  <a:ext uri="{FF2B5EF4-FFF2-40B4-BE49-F238E27FC236}">
                    <a16:creationId xmlns:a16="http://schemas.microsoft.com/office/drawing/2014/main" id="{E202BAF6-16B1-4B9F-B4A9-743BC745A4E3}"/>
                  </a:ext>
                </a:extLst>
              </p:cNvPr>
              <p:cNvSpPr/>
              <p:nvPr/>
            </p:nvSpPr>
            <p:spPr bwMode="auto">
              <a:xfrm>
                <a:off x="5941777" y="6904320"/>
                <a:ext cx="208390" cy="208390"/>
              </a:xfrm>
              <a:prstGeom prst="ellipse">
                <a:avLst/>
              </a:prstGeom>
              <a:grp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02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51" name="Rectangle 150">
              <a:extLst>
                <a:ext uri="{FF2B5EF4-FFF2-40B4-BE49-F238E27FC236}">
                  <a16:creationId xmlns:a16="http://schemas.microsoft.com/office/drawing/2014/main" id="{E24E8617-B0EE-48A9-BC6B-142C0D319055}"/>
                </a:ext>
              </a:extLst>
            </p:cNvPr>
            <p:cNvSpPr/>
            <p:nvPr/>
          </p:nvSpPr>
          <p:spPr>
            <a:xfrm>
              <a:off x="673106" y="4170214"/>
              <a:ext cx="598706" cy="246283"/>
            </a:xfrm>
            <a:prstGeom prst="rect">
              <a:avLst/>
            </a:prstGeom>
          </p:spPr>
          <p:txBody>
            <a:bodyPr wrap="none">
              <a:spAutoFit/>
            </a:bodyPr>
            <a:lstStyle/>
            <a:p>
              <a:pPr marL="0" marR="0" lvl="0" indent="0" algn="r" defTabSz="932293" rtl="0" eaLnBrk="1" fontAlgn="base" latinLnBrk="0" hangingPunct="1">
                <a:lnSpc>
                  <a:spcPct val="95000"/>
                </a:lnSpc>
                <a:spcBef>
                  <a:spcPct val="0"/>
                </a:spcBef>
                <a:spcAft>
                  <a:spcPct val="0"/>
                </a:spcAft>
                <a:buClrTx/>
                <a:buSzTx/>
                <a:buFontTx/>
                <a:buNone/>
                <a:tabLst/>
                <a:defRPr/>
              </a:pPr>
              <a:r>
                <a:rPr kumimoji="0" lang="en-US" sz="1020" b="1" i="0" u="none" strike="noStrike" kern="0" cap="none" spc="50" normalizeH="0" baseline="0" noProof="0">
                  <a:ln>
                    <a:noFill/>
                  </a:ln>
                  <a:solidFill>
                    <a:srgbClr val="505050"/>
                  </a:solidFill>
                  <a:effectLst/>
                  <a:uLnTx/>
                  <a:uFillTx/>
                  <a:latin typeface="Segoe UI Semibold" charset="0"/>
                  <a:ea typeface="Segoe UI Semibold" charset="0"/>
                  <a:cs typeface="Segoe UI Semibold" charset="0"/>
                </a:rPr>
                <a:t>Image</a:t>
              </a:r>
            </a:p>
          </p:txBody>
        </p:sp>
        <p:grpSp>
          <p:nvGrpSpPr>
            <p:cNvPr id="152" name="Group 151">
              <a:extLst>
                <a:ext uri="{FF2B5EF4-FFF2-40B4-BE49-F238E27FC236}">
                  <a16:creationId xmlns:a16="http://schemas.microsoft.com/office/drawing/2014/main" id="{B0125EE2-D5FC-46F4-AF3C-D41A7485979E}"/>
                </a:ext>
              </a:extLst>
            </p:cNvPr>
            <p:cNvGrpSpPr/>
            <p:nvPr/>
          </p:nvGrpSpPr>
          <p:grpSpPr>
            <a:xfrm>
              <a:off x="1422908" y="4154100"/>
              <a:ext cx="289888" cy="260057"/>
              <a:chOff x="2760401" y="1824177"/>
              <a:chExt cx="285697" cy="257980"/>
            </a:xfrm>
          </p:grpSpPr>
          <p:sp>
            <p:nvSpPr>
              <p:cNvPr id="168" name="Rectangle 48">
                <a:extLst>
                  <a:ext uri="{FF2B5EF4-FFF2-40B4-BE49-F238E27FC236}">
                    <a16:creationId xmlns:a16="http://schemas.microsoft.com/office/drawing/2014/main" id="{5AC93E1D-4E53-43CE-A256-791BDE834734}"/>
                  </a:ext>
                </a:extLst>
              </p:cNvPr>
              <p:cNvSpPr>
                <a:spLocks noChangeArrowheads="1"/>
              </p:cNvSpPr>
              <p:nvPr/>
            </p:nvSpPr>
            <p:spPr bwMode="auto">
              <a:xfrm>
                <a:off x="2760401" y="1824177"/>
                <a:ext cx="285697" cy="257980"/>
              </a:xfrm>
              <a:prstGeom prst="rect">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020" b="0" i="0" u="none" strike="noStrike" kern="1200" cap="none" spc="0" normalizeH="0" baseline="0" noProof="0">
                  <a:ln>
                    <a:noFill/>
                  </a:ln>
                  <a:solidFill>
                    <a:srgbClr val="505050"/>
                  </a:solidFill>
                  <a:effectLst/>
                  <a:uLnTx/>
                  <a:uFillTx/>
                  <a:latin typeface="Segoe UI"/>
                  <a:ea typeface="+mn-ea"/>
                  <a:cs typeface="+mn-cs"/>
                </a:endParaRPr>
              </a:p>
            </p:txBody>
          </p:sp>
          <p:sp>
            <p:nvSpPr>
              <p:cNvPr id="169" name="Freeform 49">
                <a:extLst>
                  <a:ext uri="{FF2B5EF4-FFF2-40B4-BE49-F238E27FC236}">
                    <a16:creationId xmlns:a16="http://schemas.microsoft.com/office/drawing/2014/main" id="{B06AA0E4-1F7A-4C3B-9707-8076A0FD8F3C}"/>
                  </a:ext>
                </a:extLst>
              </p:cNvPr>
              <p:cNvSpPr>
                <a:spLocks/>
              </p:cNvSpPr>
              <p:nvPr/>
            </p:nvSpPr>
            <p:spPr bwMode="auto">
              <a:xfrm>
                <a:off x="2760401" y="1929714"/>
                <a:ext cx="285697" cy="140716"/>
              </a:xfrm>
              <a:custGeom>
                <a:avLst/>
                <a:gdLst>
                  <a:gd name="T0" fmla="*/ 268 w 268"/>
                  <a:gd name="T1" fmla="*/ 132 h 132"/>
                  <a:gd name="T2" fmla="*/ 179 w 268"/>
                  <a:gd name="T3" fmla="*/ 44 h 132"/>
                  <a:gd name="T4" fmla="*/ 156 w 268"/>
                  <a:gd name="T5" fmla="*/ 66 h 132"/>
                  <a:gd name="T6" fmla="*/ 89 w 268"/>
                  <a:gd name="T7" fmla="*/ 0 h 132"/>
                  <a:gd name="T8" fmla="*/ 0 w 268"/>
                  <a:gd name="T9" fmla="*/ 88 h 132"/>
                </a:gdLst>
                <a:ahLst/>
                <a:cxnLst>
                  <a:cxn ang="0">
                    <a:pos x="T0" y="T1"/>
                  </a:cxn>
                  <a:cxn ang="0">
                    <a:pos x="T2" y="T3"/>
                  </a:cxn>
                  <a:cxn ang="0">
                    <a:pos x="T4" y="T5"/>
                  </a:cxn>
                  <a:cxn ang="0">
                    <a:pos x="T6" y="T7"/>
                  </a:cxn>
                  <a:cxn ang="0">
                    <a:pos x="T8" y="T9"/>
                  </a:cxn>
                </a:cxnLst>
                <a:rect l="0" t="0" r="r" b="b"/>
                <a:pathLst>
                  <a:path w="268" h="132">
                    <a:moveTo>
                      <a:pt x="268" y="132"/>
                    </a:moveTo>
                    <a:lnTo>
                      <a:pt x="179" y="44"/>
                    </a:lnTo>
                    <a:lnTo>
                      <a:pt x="156" y="66"/>
                    </a:lnTo>
                    <a:lnTo>
                      <a:pt x="89" y="0"/>
                    </a:lnTo>
                    <a:lnTo>
                      <a:pt x="0" y="88"/>
                    </a:ln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020" b="0" i="0" u="none" strike="noStrike" kern="1200" cap="none" spc="0" normalizeH="0" baseline="0" noProof="0">
                  <a:ln>
                    <a:noFill/>
                  </a:ln>
                  <a:solidFill>
                    <a:srgbClr val="505050"/>
                  </a:solidFill>
                  <a:effectLst/>
                  <a:uLnTx/>
                  <a:uFillTx/>
                  <a:latin typeface="Segoe UI"/>
                  <a:ea typeface="+mn-ea"/>
                  <a:cs typeface="+mn-cs"/>
                </a:endParaRPr>
              </a:p>
            </p:txBody>
          </p:sp>
          <p:sp>
            <p:nvSpPr>
              <p:cNvPr id="170" name="Oval 169">
                <a:extLst>
                  <a:ext uri="{FF2B5EF4-FFF2-40B4-BE49-F238E27FC236}">
                    <a16:creationId xmlns:a16="http://schemas.microsoft.com/office/drawing/2014/main" id="{A9344B4E-32CB-4405-8077-075A131ED4AA}"/>
                  </a:ext>
                </a:extLst>
              </p:cNvPr>
              <p:cNvSpPr>
                <a:spLocks noChangeArrowheads="1"/>
              </p:cNvSpPr>
              <p:nvPr/>
            </p:nvSpPr>
            <p:spPr bwMode="auto">
              <a:xfrm>
                <a:off x="2951221" y="1871082"/>
                <a:ext cx="47971" cy="46905"/>
              </a:xfrm>
              <a:prstGeom prst="ellipse">
                <a:avLst/>
              </a:prstGeom>
              <a:noFill/>
              <a:ln w="12700">
                <a:solidFill>
                  <a:schemeClr val="tx1"/>
                </a:solidFill>
                <a:round/>
                <a:headEnd/>
                <a:tailEnd/>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020" b="0" i="0" u="none" strike="noStrike" kern="1200" cap="none" spc="0" normalizeH="0" baseline="0" noProof="0">
                  <a:ln>
                    <a:noFill/>
                  </a:ln>
                  <a:solidFill>
                    <a:srgbClr val="505050"/>
                  </a:solidFill>
                  <a:effectLst/>
                  <a:uLnTx/>
                  <a:uFillTx/>
                  <a:latin typeface="Segoe UI"/>
                  <a:ea typeface="+mn-ea"/>
                  <a:cs typeface="+mn-cs"/>
                </a:endParaRPr>
              </a:p>
            </p:txBody>
          </p:sp>
        </p:grpSp>
        <p:sp>
          <p:nvSpPr>
            <p:cNvPr id="153" name="Freeform 194">
              <a:extLst>
                <a:ext uri="{FF2B5EF4-FFF2-40B4-BE49-F238E27FC236}">
                  <a16:creationId xmlns:a16="http://schemas.microsoft.com/office/drawing/2014/main" id="{9F2B7081-8479-4DCB-B010-E54C026CFABE}"/>
                </a:ext>
              </a:extLst>
            </p:cNvPr>
            <p:cNvSpPr/>
            <p:nvPr/>
          </p:nvSpPr>
          <p:spPr bwMode="auto">
            <a:xfrm>
              <a:off x="1413755" y="4807236"/>
              <a:ext cx="308195" cy="252386"/>
            </a:xfrm>
            <a:custGeom>
              <a:avLst/>
              <a:gdLst>
                <a:gd name="connsiteX0" fmla="*/ 2243075 w 3227827"/>
                <a:gd name="connsiteY0" fmla="*/ 0 h 2660690"/>
                <a:gd name="connsiteX1" fmla="*/ 2705138 w 3227827"/>
                <a:gd name="connsiteY1" fmla="*/ 178525 h 2660690"/>
                <a:gd name="connsiteX2" fmla="*/ 2744327 w 3227827"/>
                <a:gd name="connsiteY2" fmla="*/ 219630 h 2660690"/>
                <a:gd name="connsiteX3" fmla="*/ 2774681 w 3227827"/>
                <a:gd name="connsiteY3" fmla="*/ 217260 h 2660690"/>
                <a:gd name="connsiteX4" fmla="*/ 3179748 w 3227827"/>
                <a:gd name="connsiteY4" fmla="*/ 39644 h 2660690"/>
                <a:gd name="connsiteX5" fmla="*/ 2898534 w 3227827"/>
                <a:gd name="connsiteY5" fmla="*/ 401594 h 2660690"/>
                <a:gd name="connsiteX6" fmla="*/ 3227827 w 3227827"/>
                <a:gd name="connsiteY6" fmla="*/ 319044 h 2660690"/>
                <a:gd name="connsiteX7" fmla="*/ 2991063 w 3227827"/>
                <a:gd name="connsiteY7" fmla="*/ 666622 h 2660690"/>
                <a:gd name="connsiteX8" fmla="*/ 2924137 w 3227827"/>
                <a:gd name="connsiteY8" fmla="*/ 717139 h 2660690"/>
                <a:gd name="connsiteX9" fmla="*/ 2924693 w 3227827"/>
                <a:gd name="connsiteY9" fmla="*/ 729139 h 2660690"/>
                <a:gd name="connsiteX10" fmla="*/ 990811 w 3227827"/>
                <a:gd name="connsiteY10" fmla="*/ 2659611 h 2660690"/>
                <a:gd name="connsiteX11" fmla="*/ 83639 w 3227827"/>
                <a:gd name="connsiteY11" fmla="*/ 2429023 h 2660690"/>
                <a:gd name="connsiteX12" fmla="*/ 0 w 3227827"/>
                <a:gd name="connsiteY12" fmla="*/ 2378015 h 2660690"/>
                <a:gd name="connsiteX13" fmla="*/ 151258 w 3227827"/>
                <a:gd name="connsiteY13" fmla="*/ 2370349 h 2660690"/>
                <a:gd name="connsiteX14" fmla="*/ 899006 w 3227827"/>
                <a:gd name="connsiteY14" fmla="*/ 2129959 h 2660690"/>
                <a:gd name="connsiteX15" fmla="*/ 966223 w 3227827"/>
                <a:gd name="connsiteY15" fmla="*/ 2085120 h 2660690"/>
                <a:gd name="connsiteX16" fmla="*/ 904179 w 3227827"/>
                <a:gd name="connsiteY16" fmla="*/ 2074665 h 2660690"/>
                <a:gd name="connsiteX17" fmla="*/ 353090 w 3227827"/>
                <a:gd name="connsiteY17" fmla="*/ 1603559 h 2660690"/>
                <a:gd name="connsiteX18" fmla="*/ 608904 w 3227827"/>
                <a:gd name="connsiteY18" fmla="*/ 1614444 h 2660690"/>
                <a:gd name="connsiteX19" fmla="*/ 129933 w 3227827"/>
                <a:gd name="connsiteY19" fmla="*/ 931366 h 2660690"/>
                <a:gd name="connsiteX20" fmla="*/ 374862 w 3227827"/>
                <a:gd name="connsiteY20" fmla="*/ 993959 h 2660690"/>
                <a:gd name="connsiteX21" fmla="*/ 219740 w 3227827"/>
                <a:gd name="connsiteY21" fmla="*/ 101330 h 2660690"/>
                <a:gd name="connsiteX22" fmla="*/ 1410961 w 3227827"/>
                <a:gd name="connsiteY22" fmla="*/ 782283 h 2660690"/>
                <a:gd name="connsiteX23" fmla="*/ 1563883 w 3227827"/>
                <a:gd name="connsiteY23" fmla="*/ 792289 h 2660690"/>
                <a:gd name="connsiteX24" fmla="*/ 1563785 w 3227827"/>
                <a:gd name="connsiteY24" fmla="*/ 791863 h 2660690"/>
                <a:gd name="connsiteX25" fmla="*/ 1555866 w 3227827"/>
                <a:gd name="connsiteY25" fmla="*/ 687208 h 2660690"/>
                <a:gd name="connsiteX26" fmla="*/ 2243075 w 3227827"/>
                <a:gd name="connsiteY26" fmla="*/ 0 h 2660690"/>
                <a:gd name="connsiteX0" fmla="*/ 2243075 w 3227827"/>
                <a:gd name="connsiteY0" fmla="*/ 0 h 2660690"/>
                <a:gd name="connsiteX1" fmla="*/ 2705138 w 3227827"/>
                <a:gd name="connsiteY1" fmla="*/ 178525 h 2660690"/>
                <a:gd name="connsiteX2" fmla="*/ 2744327 w 3227827"/>
                <a:gd name="connsiteY2" fmla="*/ 219630 h 2660690"/>
                <a:gd name="connsiteX3" fmla="*/ 2774681 w 3227827"/>
                <a:gd name="connsiteY3" fmla="*/ 217260 h 2660690"/>
                <a:gd name="connsiteX4" fmla="*/ 3179748 w 3227827"/>
                <a:gd name="connsiteY4" fmla="*/ 39644 h 2660690"/>
                <a:gd name="connsiteX5" fmla="*/ 2898534 w 3227827"/>
                <a:gd name="connsiteY5" fmla="*/ 401594 h 2660690"/>
                <a:gd name="connsiteX6" fmla="*/ 3227827 w 3227827"/>
                <a:gd name="connsiteY6" fmla="*/ 319044 h 2660690"/>
                <a:gd name="connsiteX7" fmla="*/ 2991063 w 3227827"/>
                <a:gd name="connsiteY7" fmla="*/ 666622 h 2660690"/>
                <a:gd name="connsiteX8" fmla="*/ 2924137 w 3227827"/>
                <a:gd name="connsiteY8" fmla="*/ 717139 h 2660690"/>
                <a:gd name="connsiteX9" fmla="*/ 2924693 w 3227827"/>
                <a:gd name="connsiteY9" fmla="*/ 729139 h 2660690"/>
                <a:gd name="connsiteX10" fmla="*/ 990811 w 3227827"/>
                <a:gd name="connsiteY10" fmla="*/ 2659611 h 2660690"/>
                <a:gd name="connsiteX11" fmla="*/ 83639 w 3227827"/>
                <a:gd name="connsiteY11" fmla="*/ 2429023 h 2660690"/>
                <a:gd name="connsiteX12" fmla="*/ 0 w 3227827"/>
                <a:gd name="connsiteY12" fmla="*/ 2378015 h 2660690"/>
                <a:gd name="connsiteX13" fmla="*/ 151258 w 3227827"/>
                <a:gd name="connsiteY13" fmla="*/ 2370349 h 2660690"/>
                <a:gd name="connsiteX14" fmla="*/ 899006 w 3227827"/>
                <a:gd name="connsiteY14" fmla="*/ 2129959 h 2660690"/>
                <a:gd name="connsiteX15" fmla="*/ 966223 w 3227827"/>
                <a:gd name="connsiteY15" fmla="*/ 2085120 h 2660690"/>
                <a:gd name="connsiteX16" fmla="*/ 904179 w 3227827"/>
                <a:gd name="connsiteY16" fmla="*/ 2074665 h 2660690"/>
                <a:gd name="connsiteX17" fmla="*/ 353090 w 3227827"/>
                <a:gd name="connsiteY17" fmla="*/ 1603559 h 2660690"/>
                <a:gd name="connsiteX18" fmla="*/ 608904 w 3227827"/>
                <a:gd name="connsiteY18" fmla="*/ 1614444 h 2660690"/>
                <a:gd name="connsiteX19" fmla="*/ 129933 w 3227827"/>
                <a:gd name="connsiteY19" fmla="*/ 931366 h 2660690"/>
                <a:gd name="connsiteX20" fmla="*/ 374862 w 3227827"/>
                <a:gd name="connsiteY20" fmla="*/ 993959 h 2660690"/>
                <a:gd name="connsiteX21" fmla="*/ 219740 w 3227827"/>
                <a:gd name="connsiteY21" fmla="*/ 101330 h 2660690"/>
                <a:gd name="connsiteX22" fmla="*/ 1410961 w 3227827"/>
                <a:gd name="connsiteY22" fmla="*/ 782283 h 2660690"/>
                <a:gd name="connsiteX23" fmla="*/ 1563883 w 3227827"/>
                <a:gd name="connsiteY23" fmla="*/ 792289 h 2660690"/>
                <a:gd name="connsiteX24" fmla="*/ 1563785 w 3227827"/>
                <a:gd name="connsiteY24" fmla="*/ 791863 h 2660690"/>
                <a:gd name="connsiteX25" fmla="*/ 1555866 w 3227827"/>
                <a:gd name="connsiteY25" fmla="*/ 687208 h 2660690"/>
                <a:gd name="connsiteX26" fmla="*/ 2243075 w 3227827"/>
                <a:gd name="connsiteY26" fmla="*/ 0 h 266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27827" h="2660690">
                  <a:moveTo>
                    <a:pt x="2243075" y="0"/>
                  </a:moveTo>
                  <a:cubicBezTo>
                    <a:pt x="2420981" y="0"/>
                    <a:pt x="2583098" y="67604"/>
                    <a:pt x="2705138" y="178525"/>
                  </a:cubicBezTo>
                  <a:lnTo>
                    <a:pt x="2744327" y="219630"/>
                  </a:lnTo>
                  <a:lnTo>
                    <a:pt x="2774681" y="217260"/>
                  </a:lnTo>
                  <a:cubicBezTo>
                    <a:pt x="2931135" y="197090"/>
                    <a:pt x="3033245" y="134440"/>
                    <a:pt x="3179748" y="39644"/>
                  </a:cubicBezTo>
                  <a:cubicBezTo>
                    <a:pt x="3163117" y="234680"/>
                    <a:pt x="3021300" y="307251"/>
                    <a:pt x="2898534" y="401594"/>
                  </a:cubicBezTo>
                  <a:cubicBezTo>
                    <a:pt x="3018277" y="413992"/>
                    <a:pt x="3151627" y="380125"/>
                    <a:pt x="3227827" y="319044"/>
                  </a:cubicBezTo>
                  <a:cubicBezTo>
                    <a:pt x="3167276" y="498431"/>
                    <a:pt x="3092946" y="584440"/>
                    <a:pt x="2991063" y="666622"/>
                  </a:cubicBezTo>
                  <a:lnTo>
                    <a:pt x="2924137" y="717139"/>
                  </a:lnTo>
                  <a:cubicBezTo>
                    <a:pt x="2924322" y="721139"/>
                    <a:pt x="2924508" y="725139"/>
                    <a:pt x="2924693" y="729139"/>
                  </a:cubicBezTo>
                  <a:cubicBezTo>
                    <a:pt x="2916083" y="1642648"/>
                    <a:pt x="2157998" y="2699186"/>
                    <a:pt x="990811" y="2659611"/>
                  </a:cubicBezTo>
                  <a:cubicBezTo>
                    <a:pt x="424478" y="2640408"/>
                    <a:pt x="353308" y="2576079"/>
                    <a:pt x="83639" y="2429023"/>
                  </a:cubicBezTo>
                  <a:lnTo>
                    <a:pt x="0" y="2378015"/>
                  </a:lnTo>
                  <a:lnTo>
                    <a:pt x="151258" y="2370349"/>
                  </a:lnTo>
                  <a:cubicBezTo>
                    <a:pt x="421172" y="2342832"/>
                    <a:pt x="674412" y="2258696"/>
                    <a:pt x="899006" y="2129959"/>
                  </a:cubicBezTo>
                  <a:lnTo>
                    <a:pt x="966223" y="2085120"/>
                  </a:lnTo>
                  <a:lnTo>
                    <a:pt x="904179" y="2074665"/>
                  </a:lnTo>
                  <a:cubicBezTo>
                    <a:pt x="718952" y="2036268"/>
                    <a:pt x="464668" y="1913349"/>
                    <a:pt x="353090" y="1603559"/>
                  </a:cubicBezTo>
                  <a:cubicBezTo>
                    <a:pt x="443804" y="1631680"/>
                    <a:pt x="545404" y="1648916"/>
                    <a:pt x="608904" y="1614444"/>
                  </a:cubicBezTo>
                  <a:cubicBezTo>
                    <a:pt x="337668" y="1484722"/>
                    <a:pt x="71875" y="1232538"/>
                    <a:pt x="129933" y="931366"/>
                  </a:cubicBezTo>
                  <a:cubicBezTo>
                    <a:pt x="211576" y="965837"/>
                    <a:pt x="238790" y="994867"/>
                    <a:pt x="374862" y="993959"/>
                  </a:cubicBezTo>
                  <a:cubicBezTo>
                    <a:pt x="140819" y="761730"/>
                    <a:pt x="51011" y="420644"/>
                    <a:pt x="219740" y="101330"/>
                  </a:cubicBezTo>
                  <a:cubicBezTo>
                    <a:pt x="539508" y="520431"/>
                    <a:pt x="1016949" y="731341"/>
                    <a:pt x="1410961" y="782283"/>
                  </a:cubicBezTo>
                  <a:lnTo>
                    <a:pt x="1563883" y="792289"/>
                  </a:lnTo>
                  <a:cubicBezTo>
                    <a:pt x="1563850" y="792147"/>
                    <a:pt x="1563818" y="792005"/>
                    <a:pt x="1563785" y="791863"/>
                  </a:cubicBezTo>
                  <a:cubicBezTo>
                    <a:pt x="1558571" y="757739"/>
                    <a:pt x="1555867" y="722789"/>
                    <a:pt x="1555866" y="687208"/>
                  </a:cubicBezTo>
                  <a:cubicBezTo>
                    <a:pt x="1555867" y="307674"/>
                    <a:pt x="1863540" y="-1"/>
                    <a:pt x="2243075" y="0"/>
                  </a:cubicBezTo>
                  <a:close/>
                </a:path>
              </a:pathLst>
            </a:cu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02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4" name="Rectangle 153">
              <a:extLst>
                <a:ext uri="{FF2B5EF4-FFF2-40B4-BE49-F238E27FC236}">
                  <a16:creationId xmlns:a16="http://schemas.microsoft.com/office/drawing/2014/main" id="{7122A94D-09C2-4881-A280-8CDA81DA0C74}"/>
                </a:ext>
              </a:extLst>
            </p:cNvPr>
            <p:cNvSpPr/>
            <p:nvPr/>
          </p:nvSpPr>
          <p:spPr>
            <a:xfrm>
              <a:off x="774470" y="2846043"/>
              <a:ext cx="497341" cy="246283"/>
            </a:xfrm>
            <a:prstGeom prst="rect">
              <a:avLst/>
            </a:prstGeom>
          </p:spPr>
          <p:txBody>
            <a:bodyPr wrap="none">
              <a:spAutoFit/>
            </a:bodyPr>
            <a:lstStyle/>
            <a:p>
              <a:pPr marL="0" marR="0" lvl="0" indent="0" algn="r" defTabSz="932293" rtl="0" eaLnBrk="1" fontAlgn="base" latinLnBrk="0" hangingPunct="1">
                <a:lnSpc>
                  <a:spcPct val="95000"/>
                </a:lnSpc>
                <a:spcBef>
                  <a:spcPct val="0"/>
                </a:spcBef>
                <a:spcAft>
                  <a:spcPct val="0"/>
                </a:spcAft>
                <a:buClrTx/>
                <a:buSzTx/>
                <a:buFontTx/>
                <a:buNone/>
                <a:tabLst/>
                <a:defRPr/>
              </a:pPr>
              <a:r>
                <a:rPr kumimoji="0" lang="en-US" sz="1020" b="1" i="0" u="none" strike="noStrike" kern="0" cap="none" spc="50" normalizeH="0" baseline="0" noProof="0">
                  <a:ln>
                    <a:noFill/>
                  </a:ln>
                  <a:solidFill>
                    <a:srgbClr val="505050"/>
                  </a:solidFill>
                  <a:effectLst/>
                  <a:uLnTx/>
                  <a:uFillTx/>
                  <a:latin typeface="Segoe UI Semibold" charset="0"/>
                  <a:ea typeface="Segoe UI Semibold" charset="0"/>
                  <a:cs typeface="Segoe UI Semibold" charset="0"/>
                </a:rPr>
                <a:t>CRM</a:t>
              </a:r>
            </a:p>
          </p:txBody>
        </p:sp>
        <p:grpSp>
          <p:nvGrpSpPr>
            <p:cNvPr id="155" name="Group 154">
              <a:extLst>
                <a:ext uri="{FF2B5EF4-FFF2-40B4-BE49-F238E27FC236}">
                  <a16:creationId xmlns:a16="http://schemas.microsoft.com/office/drawing/2014/main" id="{4C99E33A-AE5A-4858-A776-D31E5431BB9F}"/>
                </a:ext>
              </a:extLst>
            </p:cNvPr>
            <p:cNvGrpSpPr/>
            <p:nvPr/>
          </p:nvGrpSpPr>
          <p:grpSpPr>
            <a:xfrm>
              <a:off x="1417467" y="2769149"/>
              <a:ext cx="300770" cy="373975"/>
              <a:chOff x="1564614" y="1427406"/>
              <a:chExt cx="256236" cy="320693"/>
            </a:xfrm>
          </p:grpSpPr>
          <p:grpSp>
            <p:nvGrpSpPr>
              <p:cNvPr id="162" name="Group 161">
                <a:extLst>
                  <a:ext uri="{FF2B5EF4-FFF2-40B4-BE49-F238E27FC236}">
                    <a16:creationId xmlns:a16="http://schemas.microsoft.com/office/drawing/2014/main" id="{1C6761BB-7995-459D-850A-4E7ED4703986}"/>
                  </a:ext>
                </a:extLst>
              </p:cNvPr>
              <p:cNvGrpSpPr/>
              <p:nvPr/>
            </p:nvGrpSpPr>
            <p:grpSpPr>
              <a:xfrm>
                <a:off x="1591509" y="1483819"/>
                <a:ext cx="229341" cy="264280"/>
                <a:chOff x="6498112" y="3330497"/>
                <a:chExt cx="1259085" cy="1450900"/>
              </a:xfrm>
            </p:grpSpPr>
            <p:sp>
              <p:nvSpPr>
                <p:cNvPr id="164" name="Oval 8">
                  <a:extLst>
                    <a:ext uri="{FF2B5EF4-FFF2-40B4-BE49-F238E27FC236}">
                      <a16:creationId xmlns:a16="http://schemas.microsoft.com/office/drawing/2014/main" id="{8E012AC2-29E7-4E2A-8613-A00E0E9A7273}"/>
                    </a:ext>
                  </a:extLst>
                </p:cNvPr>
                <p:cNvSpPr>
                  <a:spLocks noChangeArrowheads="1"/>
                </p:cNvSpPr>
                <p:nvPr/>
              </p:nvSpPr>
              <p:spPr bwMode="auto">
                <a:xfrm>
                  <a:off x="7243234" y="3330497"/>
                  <a:ext cx="472157" cy="459861"/>
                </a:xfrm>
                <a:prstGeom prst="ellipse">
                  <a:avLst/>
                </a:prstGeom>
                <a:noFill/>
                <a:ln w="12700" cap="flat">
                  <a:solidFill>
                    <a:schemeClr val="tx1"/>
                  </a:solidFill>
                  <a:prstDash val="solid"/>
                  <a:miter lim="800000"/>
                  <a:headEnd/>
                  <a:tailEnd/>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020" b="0" i="0" u="none" strike="noStrike" kern="1200" cap="none" spc="0" normalizeH="0" baseline="0" noProof="0">
                    <a:ln>
                      <a:noFill/>
                    </a:ln>
                    <a:solidFill>
                      <a:srgbClr val="505050"/>
                    </a:solidFill>
                    <a:effectLst/>
                    <a:uLnTx/>
                    <a:uFillTx/>
                    <a:latin typeface="Segoe UI"/>
                    <a:ea typeface="+mn-ea"/>
                    <a:cs typeface="+mn-cs"/>
                  </a:endParaRPr>
                </a:p>
              </p:txBody>
            </p:sp>
            <p:sp>
              <p:nvSpPr>
                <p:cNvPr id="165" name="Oval 9">
                  <a:extLst>
                    <a:ext uri="{FF2B5EF4-FFF2-40B4-BE49-F238E27FC236}">
                      <a16:creationId xmlns:a16="http://schemas.microsoft.com/office/drawing/2014/main" id="{EDD35C49-9CE8-4250-A4A1-56A29536C401}"/>
                    </a:ext>
                  </a:extLst>
                </p:cNvPr>
                <p:cNvSpPr>
                  <a:spLocks noChangeArrowheads="1"/>
                </p:cNvSpPr>
                <p:nvPr/>
              </p:nvSpPr>
              <p:spPr bwMode="auto">
                <a:xfrm>
                  <a:off x="6611233" y="3790359"/>
                  <a:ext cx="572982" cy="575442"/>
                </a:xfrm>
                <a:prstGeom prst="ellipse">
                  <a:avLst/>
                </a:prstGeom>
                <a:noFill/>
                <a:ln w="12700" cap="flat">
                  <a:solidFill>
                    <a:schemeClr val="tx1"/>
                  </a:solidFill>
                  <a:prstDash val="solid"/>
                  <a:miter lim="800000"/>
                  <a:headEnd/>
                  <a:tailEnd/>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020" b="0" i="0" u="none" strike="noStrike" kern="1200" cap="none" spc="0" normalizeH="0" baseline="0" noProof="0">
                    <a:ln>
                      <a:noFill/>
                    </a:ln>
                    <a:solidFill>
                      <a:srgbClr val="505050"/>
                    </a:solidFill>
                    <a:effectLst/>
                    <a:uLnTx/>
                    <a:uFillTx/>
                    <a:latin typeface="Segoe UI"/>
                    <a:ea typeface="+mn-ea"/>
                    <a:cs typeface="+mn-cs"/>
                  </a:endParaRPr>
                </a:p>
              </p:txBody>
            </p:sp>
            <p:sp>
              <p:nvSpPr>
                <p:cNvPr id="166" name="Freeform 12">
                  <a:extLst>
                    <a:ext uri="{FF2B5EF4-FFF2-40B4-BE49-F238E27FC236}">
                      <a16:creationId xmlns:a16="http://schemas.microsoft.com/office/drawing/2014/main" id="{8FB64DCC-4FC0-4ADF-9132-2F25924D0868}"/>
                    </a:ext>
                  </a:extLst>
                </p:cNvPr>
                <p:cNvSpPr>
                  <a:spLocks/>
                </p:cNvSpPr>
                <p:nvPr/>
              </p:nvSpPr>
              <p:spPr bwMode="auto">
                <a:xfrm>
                  <a:off x="6498112" y="4365800"/>
                  <a:ext cx="816438" cy="415597"/>
                </a:xfrm>
                <a:custGeom>
                  <a:avLst/>
                  <a:gdLst>
                    <a:gd name="T0" fmla="*/ 57 w 57"/>
                    <a:gd name="T1" fmla="*/ 29 h 29"/>
                    <a:gd name="T2" fmla="*/ 28 w 57"/>
                    <a:gd name="T3" fmla="*/ 0 h 29"/>
                    <a:gd name="T4" fmla="*/ 0 w 57"/>
                    <a:gd name="T5" fmla="*/ 29 h 29"/>
                  </a:gdLst>
                  <a:ahLst/>
                  <a:cxnLst>
                    <a:cxn ang="0">
                      <a:pos x="T0" y="T1"/>
                    </a:cxn>
                    <a:cxn ang="0">
                      <a:pos x="T2" y="T3"/>
                    </a:cxn>
                    <a:cxn ang="0">
                      <a:pos x="T4" y="T5"/>
                    </a:cxn>
                  </a:cxnLst>
                  <a:rect l="0" t="0" r="r" b="b"/>
                  <a:pathLst>
                    <a:path w="57" h="29">
                      <a:moveTo>
                        <a:pt x="57" y="29"/>
                      </a:moveTo>
                      <a:cubicBezTo>
                        <a:pt x="57" y="13"/>
                        <a:pt x="44" y="0"/>
                        <a:pt x="28" y="0"/>
                      </a:cubicBezTo>
                      <a:cubicBezTo>
                        <a:pt x="13" y="0"/>
                        <a:pt x="0" y="13"/>
                        <a:pt x="0" y="29"/>
                      </a:cubicBezTo>
                    </a:path>
                  </a:pathLst>
                </a:custGeom>
                <a:noFill/>
                <a:ln w="12700" cap="flat">
                  <a:solidFill>
                    <a:schemeClr val="tx1"/>
                  </a:solidFill>
                  <a:prstDash val="solid"/>
                  <a:miter lim="800000"/>
                  <a:headEnd/>
                  <a:tailEnd/>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020" b="0" i="0" u="none" strike="noStrike" kern="1200" cap="none" spc="0" normalizeH="0" baseline="0" noProof="0">
                    <a:ln>
                      <a:noFill/>
                    </a:ln>
                    <a:solidFill>
                      <a:srgbClr val="505050"/>
                    </a:solidFill>
                    <a:effectLst/>
                    <a:uLnTx/>
                    <a:uFillTx/>
                    <a:latin typeface="Segoe UI"/>
                    <a:ea typeface="+mn-ea"/>
                    <a:cs typeface="+mn-cs"/>
                  </a:endParaRPr>
                </a:p>
              </p:txBody>
            </p:sp>
            <p:sp>
              <p:nvSpPr>
                <p:cNvPr id="167" name="Freeform 13">
                  <a:extLst>
                    <a:ext uri="{FF2B5EF4-FFF2-40B4-BE49-F238E27FC236}">
                      <a16:creationId xmlns:a16="http://schemas.microsoft.com/office/drawing/2014/main" id="{04CC783B-6045-4517-97B6-38DC4DA6B496}"/>
                    </a:ext>
                  </a:extLst>
                </p:cNvPr>
                <p:cNvSpPr>
                  <a:spLocks/>
                </p:cNvSpPr>
                <p:nvPr/>
              </p:nvSpPr>
              <p:spPr bwMode="auto">
                <a:xfrm>
                  <a:off x="7184215" y="3790359"/>
                  <a:ext cx="572982" cy="287721"/>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12700" cap="flat">
                  <a:solidFill>
                    <a:schemeClr val="tx1"/>
                  </a:solidFill>
                  <a:prstDash val="solid"/>
                  <a:miter lim="800000"/>
                  <a:headEnd/>
                  <a:tailEnd/>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020" b="0" i="0" u="none" strike="noStrike" kern="1200" cap="none" spc="0" normalizeH="0" baseline="0" noProof="0">
                    <a:ln>
                      <a:noFill/>
                    </a:ln>
                    <a:solidFill>
                      <a:srgbClr val="505050"/>
                    </a:solidFill>
                    <a:effectLst/>
                    <a:uLnTx/>
                    <a:uFillTx/>
                    <a:latin typeface="Segoe UI"/>
                    <a:ea typeface="+mn-ea"/>
                    <a:cs typeface="+mn-cs"/>
                  </a:endParaRPr>
                </a:p>
              </p:txBody>
            </p:sp>
          </p:grpSp>
          <p:sp>
            <p:nvSpPr>
              <p:cNvPr id="163" name="Freeform: Shape 168">
                <a:extLst>
                  <a:ext uri="{FF2B5EF4-FFF2-40B4-BE49-F238E27FC236}">
                    <a16:creationId xmlns:a16="http://schemas.microsoft.com/office/drawing/2014/main" id="{91C36FD5-76FF-4D6E-B094-D5763A8F7891}"/>
                  </a:ext>
                </a:extLst>
              </p:cNvPr>
              <p:cNvSpPr>
                <a:spLocks/>
              </p:cNvSpPr>
              <p:nvPr/>
            </p:nvSpPr>
            <p:spPr bwMode="auto">
              <a:xfrm flipH="1">
                <a:off x="1564614" y="1427406"/>
                <a:ext cx="122892" cy="103468"/>
              </a:xfrm>
              <a:custGeom>
                <a:avLst/>
                <a:gdLst>
                  <a:gd name="connsiteX0" fmla="*/ 0 w 541845"/>
                  <a:gd name="connsiteY0" fmla="*/ 0 h 456200"/>
                  <a:gd name="connsiteX1" fmla="*/ 541845 w 541845"/>
                  <a:gd name="connsiteY1" fmla="*/ 0 h 456200"/>
                  <a:gd name="connsiteX2" fmla="*/ 541845 w 541845"/>
                  <a:gd name="connsiteY2" fmla="*/ 336005 h 456200"/>
                  <a:gd name="connsiteX3" fmla="*/ 170403 w 541845"/>
                  <a:gd name="connsiteY3" fmla="*/ 336005 h 456200"/>
                  <a:gd name="connsiteX4" fmla="*/ 50208 w 541845"/>
                  <a:gd name="connsiteY4" fmla="*/ 456200 h 456200"/>
                  <a:gd name="connsiteX5" fmla="*/ 50208 w 541845"/>
                  <a:gd name="connsiteY5" fmla="*/ 336005 h 456200"/>
                  <a:gd name="connsiteX6" fmla="*/ 0 w 541845"/>
                  <a:gd name="connsiteY6" fmla="*/ 336005 h 45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845" h="456200">
                    <a:moveTo>
                      <a:pt x="0" y="0"/>
                    </a:moveTo>
                    <a:lnTo>
                      <a:pt x="541845" y="0"/>
                    </a:lnTo>
                    <a:lnTo>
                      <a:pt x="541845" y="336005"/>
                    </a:lnTo>
                    <a:lnTo>
                      <a:pt x="170403" y="336005"/>
                    </a:lnTo>
                    <a:lnTo>
                      <a:pt x="50208" y="456200"/>
                    </a:lnTo>
                    <a:lnTo>
                      <a:pt x="50208" y="336005"/>
                    </a:lnTo>
                    <a:lnTo>
                      <a:pt x="0" y="336005"/>
                    </a:lnTo>
                    <a:close/>
                  </a:path>
                </a:pathLst>
              </a:custGeom>
              <a:noFill/>
              <a:ln w="12700">
                <a:solidFill>
                  <a:schemeClr val="tx1"/>
                </a:solidFill>
                <a:round/>
                <a:headEnd/>
                <a:tailEnd/>
              </a:ln>
            </p:spPr>
            <p:txBody>
              <a:bodyPr vert="horz" wrap="square" lIns="93260" tIns="46630" rIns="93260" bIns="46630" numCol="1" anchor="t" anchorCtr="0" compatLnSpc="1">
                <a:prstTxWarp prst="textNoShape">
                  <a:avLst/>
                </a:prstTxWarp>
                <a:no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020"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156" name="Group 155">
              <a:extLst>
                <a:ext uri="{FF2B5EF4-FFF2-40B4-BE49-F238E27FC236}">
                  <a16:creationId xmlns:a16="http://schemas.microsoft.com/office/drawing/2014/main" id="{515AEDEC-5D17-4326-9EC0-EB6755C6C132}"/>
                </a:ext>
              </a:extLst>
            </p:cNvPr>
            <p:cNvGrpSpPr/>
            <p:nvPr/>
          </p:nvGrpSpPr>
          <p:grpSpPr>
            <a:xfrm>
              <a:off x="1374597" y="5422103"/>
              <a:ext cx="372718" cy="313761"/>
              <a:chOff x="2907342" y="5439822"/>
              <a:chExt cx="478274" cy="405267"/>
            </a:xfrm>
          </p:grpSpPr>
          <p:grpSp>
            <p:nvGrpSpPr>
              <p:cNvPr id="157" name="Group 156">
                <a:extLst>
                  <a:ext uri="{FF2B5EF4-FFF2-40B4-BE49-F238E27FC236}">
                    <a16:creationId xmlns:a16="http://schemas.microsoft.com/office/drawing/2014/main" id="{5F4AF16A-D273-4ED5-8DF9-90F4B19FCA30}"/>
                  </a:ext>
                </a:extLst>
              </p:cNvPr>
              <p:cNvGrpSpPr/>
              <p:nvPr/>
            </p:nvGrpSpPr>
            <p:grpSpPr>
              <a:xfrm rot="2348880">
                <a:off x="3117544" y="5439822"/>
                <a:ext cx="268072" cy="138560"/>
                <a:chOff x="2946400" y="1075143"/>
                <a:chExt cx="6491514" cy="3355305"/>
              </a:xfrm>
            </p:grpSpPr>
            <p:sp>
              <p:nvSpPr>
                <p:cNvPr id="159" name="Freeform: Shape 70">
                  <a:extLst>
                    <a:ext uri="{FF2B5EF4-FFF2-40B4-BE49-F238E27FC236}">
                      <a16:creationId xmlns:a16="http://schemas.microsoft.com/office/drawing/2014/main" id="{28E4D99D-91CF-4E5B-B365-7F3F05AC01B1}"/>
                    </a:ext>
                  </a:extLst>
                </p:cNvPr>
                <p:cNvSpPr/>
                <p:nvPr/>
              </p:nvSpPr>
              <p:spPr>
                <a:xfrm>
                  <a:off x="2946400" y="1075143"/>
                  <a:ext cx="6491514" cy="1508609"/>
                </a:xfrm>
                <a:custGeom>
                  <a:avLst/>
                  <a:gdLst>
                    <a:gd name="connsiteX0" fmla="*/ 0 w 6491514"/>
                    <a:gd name="connsiteY0" fmla="*/ 7257 h 7257"/>
                    <a:gd name="connsiteX1" fmla="*/ 6491514 w 6491514"/>
                    <a:gd name="connsiteY1" fmla="*/ 0 h 7257"/>
                    <a:gd name="connsiteX0" fmla="*/ 0 w 10000"/>
                    <a:gd name="connsiteY0" fmla="*/ 1245584 h 1245584"/>
                    <a:gd name="connsiteX1" fmla="*/ 10000 w 10000"/>
                    <a:gd name="connsiteY1" fmla="*/ 1235584 h 1245584"/>
                    <a:gd name="connsiteX0" fmla="*/ 0 w 10000"/>
                    <a:gd name="connsiteY0" fmla="*/ 2078828 h 2078828"/>
                    <a:gd name="connsiteX1" fmla="*/ 10000 w 10000"/>
                    <a:gd name="connsiteY1" fmla="*/ 2068828 h 2078828"/>
                  </a:gdLst>
                  <a:ahLst/>
                  <a:cxnLst>
                    <a:cxn ang="0">
                      <a:pos x="connsiteX0" y="connsiteY0"/>
                    </a:cxn>
                    <a:cxn ang="0">
                      <a:pos x="connsiteX1" y="connsiteY1"/>
                    </a:cxn>
                  </a:cxnLst>
                  <a:rect l="l" t="t" r="r" b="b"/>
                  <a:pathLst>
                    <a:path w="10000" h="2078828">
                      <a:moveTo>
                        <a:pt x="0" y="2078828"/>
                      </a:moveTo>
                      <a:cubicBezTo>
                        <a:pt x="2528" y="-719561"/>
                        <a:pt x="7466" y="-662893"/>
                        <a:pt x="10000" y="2068828"/>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020" b="0" i="0" u="none" strike="noStrike" kern="1200" cap="none" spc="0" normalizeH="0" baseline="0" noProof="0">
                    <a:ln>
                      <a:noFill/>
                    </a:ln>
                    <a:solidFill>
                      <a:srgbClr val="FFFFFF"/>
                    </a:solidFill>
                    <a:effectLst/>
                    <a:uLnTx/>
                    <a:uFillTx/>
                    <a:latin typeface="Segoe UI"/>
                    <a:ea typeface="+mn-ea"/>
                    <a:cs typeface="+mn-cs"/>
                  </a:endParaRPr>
                </a:p>
              </p:txBody>
            </p:sp>
            <p:sp>
              <p:nvSpPr>
                <p:cNvPr id="160" name="Freeform: Shape 71">
                  <a:extLst>
                    <a:ext uri="{FF2B5EF4-FFF2-40B4-BE49-F238E27FC236}">
                      <a16:creationId xmlns:a16="http://schemas.microsoft.com/office/drawing/2014/main" id="{A58BAA34-EFAB-41EC-8F48-6B947781081C}"/>
                    </a:ext>
                  </a:extLst>
                </p:cNvPr>
                <p:cNvSpPr/>
                <p:nvPr/>
              </p:nvSpPr>
              <p:spPr>
                <a:xfrm>
                  <a:off x="3773672" y="2292383"/>
                  <a:ext cx="4836971" cy="1202289"/>
                </a:xfrm>
                <a:custGeom>
                  <a:avLst/>
                  <a:gdLst>
                    <a:gd name="connsiteX0" fmla="*/ 0 w 6491514"/>
                    <a:gd name="connsiteY0" fmla="*/ 7257 h 7257"/>
                    <a:gd name="connsiteX1" fmla="*/ 6491514 w 6491514"/>
                    <a:gd name="connsiteY1" fmla="*/ 0 h 7257"/>
                    <a:gd name="connsiteX0" fmla="*/ 0 w 10000"/>
                    <a:gd name="connsiteY0" fmla="*/ 1245584 h 1245584"/>
                    <a:gd name="connsiteX1" fmla="*/ 10000 w 10000"/>
                    <a:gd name="connsiteY1" fmla="*/ 1235584 h 1245584"/>
                    <a:gd name="connsiteX0" fmla="*/ 0 w 10000"/>
                    <a:gd name="connsiteY0" fmla="*/ 2078828 h 2078828"/>
                    <a:gd name="connsiteX1" fmla="*/ 10000 w 10000"/>
                    <a:gd name="connsiteY1" fmla="*/ 2068828 h 2078828"/>
                  </a:gdLst>
                  <a:ahLst/>
                  <a:cxnLst>
                    <a:cxn ang="0">
                      <a:pos x="connsiteX0" y="connsiteY0"/>
                    </a:cxn>
                    <a:cxn ang="0">
                      <a:pos x="connsiteX1" y="connsiteY1"/>
                    </a:cxn>
                  </a:cxnLst>
                  <a:rect l="l" t="t" r="r" b="b"/>
                  <a:pathLst>
                    <a:path w="10000" h="2078828">
                      <a:moveTo>
                        <a:pt x="0" y="2078828"/>
                      </a:moveTo>
                      <a:cubicBezTo>
                        <a:pt x="2528" y="-719561"/>
                        <a:pt x="7466" y="-662893"/>
                        <a:pt x="10000" y="2068828"/>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020" b="0" i="0" u="none" strike="noStrike" kern="1200" cap="none" spc="0" normalizeH="0" baseline="0" noProof="0">
                    <a:ln>
                      <a:noFill/>
                    </a:ln>
                    <a:solidFill>
                      <a:srgbClr val="FFFFFF"/>
                    </a:solidFill>
                    <a:effectLst/>
                    <a:uLnTx/>
                    <a:uFillTx/>
                    <a:latin typeface="Segoe UI"/>
                    <a:ea typeface="+mn-ea"/>
                    <a:cs typeface="+mn-cs"/>
                  </a:endParaRPr>
                </a:p>
              </p:txBody>
            </p:sp>
            <p:sp>
              <p:nvSpPr>
                <p:cNvPr id="161" name="Freeform: Shape 72">
                  <a:extLst>
                    <a:ext uri="{FF2B5EF4-FFF2-40B4-BE49-F238E27FC236}">
                      <a16:creationId xmlns:a16="http://schemas.microsoft.com/office/drawing/2014/main" id="{DEEB9D0A-BDD5-48E4-B2AB-5DBCD49265F0}"/>
                    </a:ext>
                  </a:extLst>
                </p:cNvPr>
                <p:cNvSpPr/>
                <p:nvPr/>
              </p:nvSpPr>
              <p:spPr>
                <a:xfrm>
                  <a:off x="4676759" y="3637770"/>
                  <a:ext cx="3030796" cy="792678"/>
                </a:xfrm>
                <a:custGeom>
                  <a:avLst/>
                  <a:gdLst>
                    <a:gd name="connsiteX0" fmla="*/ 0 w 6491514"/>
                    <a:gd name="connsiteY0" fmla="*/ 7257 h 7257"/>
                    <a:gd name="connsiteX1" fmla="*/ 6491514 w 6491514"/>
                    <a:gd name="connsiteY1" fmla="*/ 0 h 7257"/>
                    <a:gd name="connsiteX0" fmla="*/ 0 w 10000"/>
                    <a:gd name="connsiteY0" fmla="*/ 1245584 h 1245584"/>
                    <a:gd name="connsiteX1" fmla="*/ 10000 w 10000"/>
                    <a:gd name="connsiteY1" fmla="*/ 1235584 h 1245584"/>
                    <a:gd name="connsiteX0" fmla="*/ 0 w 10000"/>
                    <a:gd name="connsiteY0" fmla="*/ 2078828 h 2078828"/>
                    <a:gd name="connsiteX1" fmla="*/ 10000 w 10000"/>
                    <a:gd name="connsiteY1" fmla="*/ 2068828 h 2078828"/>
                  </a:gdLst>
                  <a:ahLst/>
                  <a:cxnLst>
                    <a:cxn ang="0">
                      <a:pos x="connsiteX0" y="connsiteY0"/>
                    </a:cxn>
                    <a:cxn ang="0">
                      <a:pos x="connsiteX1" y="connsiteY1"/>
                    </a:cxn>
                  </a:cxnLst>
                  <a:rect l="l" t="t" r="r" b="b"/>
                  <a:pathLst>
                    <a:path w="10000" h="2078828">
                      <a:moveTo>
                        <a:pt x="0" y="2078828"/>
                      </a:moveTo>
                      <a:cubicBezTo>
                        <a:pt x="2528" y="-719561"/>
                        <a:pt x="7466" y="-662893"/>
                        <a:pt x="10000" y="2068828"/>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020" b="0" i="0" u="none" strike="noStrike" kern="1200" cap="none" spc="0" normalizeH="0" baseline="0" noProof="0">
                    <a:ln>
                      <a:noFill/>
                    </a:ln>
                    <a:solidFill>
                      <a:srgbClr val="FFFFFF"/>
                    </a:solidFill>
                    <a:effectLst/>
                    <a:uLnTx/>
                    <a:uFillTx/>
                    <a:latin typeface="Segoe UI"/>
                    <a:ea typeface="+mn-ea"/>
                    <a:cs typeface="+mn-cs"/>
                  </a:endParaRPr>
                </a:p>
              </p:txBody>
            </p:sp>
          </p:grpSp>
          <p:sp>
            <p:nvSpPr>
              <p:cNvPr id="158" name="Freeform 5">
                <a:extLst>
                  <a:ext uri="{FF2B5EF4-FFF2-40B4-BE49-F238E27FC236}">
                    <a16:creationId xmlns:a16="http://schemas.microsoft.com/office/drawing/2014/main" id="{A15CB02D-C3C9-45ED-BEDB-A5A0614FB370}"/>
                  </a:ext>
                </a:extLst>
              </p:cNvPr>
              <p:cNvSpPr>
                <a:spLocks noEditPoints="1"/>
              </p:cNvSpPr>
              <p:nvPr/>
            </p:nvSpPr>
            <p:spPr bwMode="auto">
              <a:xfrm>
                <a:off x="2907342" y="5583169"/>
                <a:ext cx="435355" cy="261920"/>
              </a:xfrm>
              <a:custGeom>
                <a:avLst/>
                <a:gdLst>
                  <a:gd name="T0" fmla="*/ 27 w 339"/>
                  <a:gd name="T1" fmla="*/ 70 h 204"/>
                  <a:gd name="T2" fmla="*/ 287 w 339"/>
                  <a:gd name="T3" fmla="*/ 70 h 204"/>
                  <a:gd name="T4" fmla="*/ 339 w 339"/>
                  <a:gd name="T5" fmla="*/ 122 h 204"/>
                  <a:gd name="T6" fmla="*/ 339 w 339"/>
                  <a:gd name="T7" fmla="*/ 160 h 204"/>
                  <a:gd name="T8" fmla="*/ 318 w 339"/>
                  <a:gd name="T9" fmla="*/ 182 h 204"/>
                  <a:gd name="T10" fmla="*/ 294 w 339"/>
                  <a:gd name="T11" fmla="*/ 182 h 204"/>
                  <a:gd name="T12" fmla="*/ 297 w 339"/>
                  <a:gd name="T13" fmla="*/ 168 h 204"/>
                  <a:gd name="T14" fmla="*/ 261 w 339"/>
                  <a:gd name="T15" fmla="*/ 131 h 204"/>
                  <a:gd name="T16" fmla="*/ 224 w 339"/>
                  <a:gd name="T17" fmla="*/ 168 h 204"/>
                  <a:gd name="T18" fmla="*/ 261 w 339"/>
                  <a:gd name="T19" fmla="*/ 204 h 204"/>
                  <a:gd name="T20" fmla="*/ 297 w 339"/>
                  <a:gd name="T21" fmla="*/ 168 h 204"/>
                  <a:gd name="T22" fmla="*/ 95 w 339"/>
                  <a:gd name="T23" fmla="*/ 168 h 204"/>
                  <a:gd name="T24" fmla="*/ 59 w 339"/>
                  <a:gd name="T25" fmla="*/ 131 h 204"/>
                  <a:gd name="T26" fmla="*/ 22 w 339"/>
                  <a:gd name="T27" fmla="*/ 168 h 204"/>
                  <a:gd name="T28" fmla="*/ 59 w 339"/>
                  <a:gd name="T29" fmla="*/ 204 h 204"/>
                  <a:gd name="T30" fmla="*/ 95 w 339"/>
                  <a:gd name="T31" fmla="*/ 168 h 204"/>
                  <a:gd name="T32" fmla="*/ 63 w 339"/>
                  <a:gd name="T33" fmla="*/ 0 h 204"/>
                  <a:gd name="T34" fmla="*/ 10 w 339"/>
                  <a:gd name="T35" fmla="*/ 105 h 204"/>
                  <a:gd name="T36" fmla="*/ 0 w 339"/>
                  <a:gd name="T37" fmla="*/ 139 h 204"/>
                  <a:gd name="T38" fmla="*/ 24 w 339"/>
                  <a:gd name="T39" fmla="*/ 178 h 204"/>
                  <a:gd name="T40" fmla="*/ 271 w 339"/>
                  <a:gd name="T41" fmla="*/ 70 h 204"/>
                  <a:gd name="T42" fmla="*/ 222 w 339"/>
                  <a:gd name="T43" fmla="*/ 15 h 204"/>
                  <a:gd name="T44" fmla="*/ 194 w 339"/>
                  <a:gd name="T45" fmla="*/ 0 h 204"/>
                  <a:gd name="T46" fmla="*/ 37 w 339"/>
                  <a:gd name="T47" fmla="*/ 0 h 204"/>
                  <a:gd name="T48" fmla="*/ 227 w 339"/>
                  <a:gd name="T49" fmla="*/ 182 h 204"/>
                  <a:gd name="T50" fmla="*/ 92 w 339"/>
                  <a:gd name="T51" fmla="*/ 182 h 204"/>
                  <a:gd name="T52" fmla="*/ 134 w 339"/>
                  <a:gd name="T53" fmla="*/ 182 h 204"/>
                  <a:gd name="T54" fmla="*/ 134 w 339"/>
                  <a:gd name="T5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9" h="204">
                    <a:moveTo>
                      <a:pt x="27" y="70"/>
                    </a:moveTo>
                    <a:cubicBezTo>
                      <a:pt x="287" y="70"/>
                      <a:pt x="287" y="70"/>
                      <a:pt x="287" y="70"/>
                    </a:cubicBezTo>
                    <a:cubicBezTo>
                      <a:pt x="316" y="70"/>
                      <a:pt x="339" y="94"/>
                      <a:pt x="339" y="122"/>
                    </a:cubicBezTo>
                    <a:cubicBezTo>
                      <a:pt x="339" y="160"/>
                      <a:pt x="339" y="160"/>
                      <a:pt x="339" y="160"/>
                    </a:cubicBezTo>
                    <a:cubicBezTo>
                      <a:pt x="339" y="172"/>
                      <a:pt x="330" y="182"/>
                      <a:pt x="318" y="182"/>
                    </a:cubicBezTo>
                    <a:cubicBezTo>
                      <a:pt x="294" y="182"/>
                      <a:pt x="294" y="182"/>
                      <a:pt x="294" y="182"/>
                    </a:cubicBezTo>
                    <a:moveTo>
                      <a:pt x="297" y="168"/>
                    </a:moveTo>
                    <a:cubicBezTo>
                      <a:pt x="297" y="148"/>
                      <a:pt x="281" y="131"/>
                      <a:pt x="261" y="131"/>
                    </a:cubicBezTo>
                    <a:cubicBezTo>
                      <a:pt x="241" y="131"/>
                      <a:pt x="224" y="148"/>
                      <a:pt x="224" y="168"/>
                    </a:cubicBezTo>
                    <a:cubicBezTo>
                      <a:pt x="224" y="188"/>
                      <a:pt x="241" y="204"/>
                      <a:pt x="261" y="204"/>
                    </a:cubicBezTo>
                    <a:cubicBezTo>
                      <a:pt x="281" y="204"/>
                      <a:pt x="297" y="188"/>
                      <a:pt x="297" y="168"/>
                    </a:cubicBezTo>
                    <a:close/>
                    <a:moveTo>
                      <a:pt x="95" y="168"/>
                    </a:moveTo>
                    <a:cubicBezTo>
                      <a:pt x="95" y="148"/>
                      <a:pt x="79" y="131"/>
                      <a:pt x="59" y="131"/>
                    </a:cubicBezTo>
                    <a:cubicBezTo>
                      <a:pt x="39" y="131"/>
                      <a:pt x="22" y="148"/>
                      <a:pt x="22" y="168"/>
                    </a:cubicBezTo>
                    <a:cubicBezTo>
                      <a:pt x="22" y="188"/>
                      <a:pt x="39" y="204"/>
                      <a:pt x="59" y="204"/>
                    </a:cubicBezTo>
                    <a:cubicBezTo>
                      <a:pt x="79" y="204"/>
                      <a:pt x="95" y="188"/>
                      <a:pt x="95" y="168"/>
                    </a:cubicBezTo>
                    <a:close/>
                    <a:moveTo>
                      <a:pt x="63" y="0"/>
                    </a:moveTo>
                    <a:cubicBezTo>
                      <a:pt x="63" y="0"/>
                      <a:pt x="20" y="84"/>
                      <a:pt x="10" y="105"/>
                    </a:cubicBezTo>
                    <a:cubicBezTo>
                      <a:pt x="0" y="127"/>
                      <a:pt x="0" y="139"/>
                      <a:pt x="0" y="139"/>
                    </a:cubicBezTo>
                    <a:cubicBezTo>
                      <a:pt x="0" y="154"/>
                      <a:pt x="9" y="173"/>
                      <a:pt x="24" y="178"/>
                    </a:cubicBezTo>
                    <a:moveTo>
                      <a:pt x="271" y="70"/>
                    </a:moveTo>
                    <a:cubicBezTo>
                      <a:pt x="222" y="15"/>
                      <a:pt x="222" y="15"/>
                      <a:pt x="222" y="15"/>
                    </a:cubicBezTo>
                    <a:cubicBezTo>
                      <a:pt x="214" y="5"/>
                      <a:pt x="206" y="0"/>
                      <a:pt x="194" y="0"/>
                    </a:cubicBezTo>
                    <a:cubicBezTo>
                      <a:pt x="37" y="0"/>
                      <a:pt x="37" y="0"/>
                      <a:pt x="37" y="0"/>
                    </a:cubicBezTo>
                    <a:moveTo>
                      <a:pt x="227" y="182"/>
                    </a:moveTo>
                    <a:cubicBezTo>
                      <a:pt x="92" y="182"/>
                      <a:pt x="92" y="182"/>
                      <a:pt x="92" y="182"/>
                    </a:cubicBezTo>
                    <a:moveTo>
                      <a:pt x="134" y="182"/>
                    </a:moveTo>
                    <a:cubicBezTo>
                      <a:pt x="134" y="0"/>
                      <a:pt x="134" y="0"/>
                      <a:pt x="134" y="0"/>
                    </a:cubicBezTo>
                  </a:path>
                </a:pathLst>
              </a:custGeom>
              <a:noFill/>
              <a:ln w="12700">
                <a:solidFill>
                  <a:schemeClr val="tx1"/>
                </a:solidFill>
                <a:headEnd type="none"/>
                <a:tailEnd type="none"/>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Semilight"/>
                  <a:ea typeface="+mn-ea"/>
                  <a:cs typeface="+mn-cs"/>
                </a:endParaRPr>
              </a:p>
            </p:txBody>
          </p:sp>
        </p:grpSp>
      </p:grpSp>
      <p:sp>
        <p:nvSpPr>
          <p:cNvPr id="186" name="Freeform 128">
            <a:extLst>
              <a:ext uri="{FF2B5EF4-FFF2-40B4-BE49-F238E27FC236}">
                <a16:creationId xmlns:a16="http://schemas.microsoft.com/office/drawing/2014/main" id="{5F9B0EC5-D3FF-491E-BABF-05F6A819C0C9}"/>
              </a:ext>
            </a:extLst>
          </p:cNvPr>
          <p:cNvSpPr>
            <a:spLocks noChangeAspect="1"/>
          </p:cNvSpPr>
          <p:nvPr/>
        </p:nvSpPr>
        <p:spPr bwMode="black">
          <a:xfrm>
            <a:off x="1107639" y="5612442"/>
            <a:ext cx="389000" cy="214888"/>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noFill/>
          <a:ln w="12700">
            <a:solidFill>
              <a:srgbClr val="333F50"/>
            </a:solidFill>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7" name="TextBox 186">
            <a:extLst>
              <a:ext uri="{FF2B5EF4-FFF2-40B4-BE49-F238E27FC236}">
                <a16:creationId xmlns:a16="http://schemas.microsoft.com/office/drawing/2014/main" id="{CF59C1FD-49FE-4611-BB7F-BCDA5D4209ED}"/>
              </a:ext>
            </a:extLst>
          </p:cNvPr>
          <p:cNvSpPr txBox="1"/>
          <p:nvPr/>
        </p:nvSpPr>
        <p:spPr>
          <a:xfrm>
            <a:off x="439857" y="5605870"/>
            <a:ext cx="572935" cy="228033"/>
          </a:xfrm>
          <a:prstGeom prst="rect">
            <a:avLst/>
          </a:prstGeom>
          <a:noFill/>
        </p:spPr>
        <p:txBody>
          <a:bodyPr wrap="square" lIns="91440" tIns="45720" rIns="91440" bIns="45720" rtlCol="0">
            <a:spAutoFit/>
          </a:bodyPr>
          <a:lstStyle/>
          <a:p>
            <a:pPr marL="0" marR="0" lvl="0" indent="0" algn="r" defTabSz="914367" rtl="0" eaLnBrk="1" fontAlgn="auto" latinLnBrk="0" hangingPunct="1">
              <a:lnSpc>
                <a:spcPct val="90000"/>
              </a:lnSpc>
              <a:spcBef>
                <a:spcPts val="0"/>
              </a:spcBef>
              <a:spcAft>
                <a:spcPts val="0"/>
              </a:spcAft>
              <a:buClrTx/>
              <a:buSzTx/>
              <a:buFontTx/>
              <a:buNone/>
              <a:tabLst/>
              <a:defRPr/>
            </a:pPr>
            <a:r>
              <a:rPr kumimoji="0" lang="en-US" sz="1000" b="1" i="0" u="none" strike="noStrike" kern="1200" cap="none" spc="0" normalizeH="0" baseline="0" noProof="0">
                <a:ln>
                  <a:solidFill>
                    <a:srgbClr val="FFFFFF">
                      <a:alpha val="0"/>
                    </a:srgbClr>
                  </a:solidFill>
                </a:ln>
                <a:solidFill>
                  <a:srgbClr val="505050"/>
                </a:solidFill>
                <a:effectLst/>
                <a:uLnTx/>
                <a:uFillTx/>
                <a:latin typeface="Segoe UI Semibold" charset="0"/>
                <a:ea typeface="Segoe UI Semibold" charset="0"/>
                <a:cs typeface="Segoe UI Semibold" charset="0"/>
              </a:rPr>
              <a:t>Cloud</a:t>
            </a:r>
          </a:p>
        </p:txBody>
      </p:sp>
      <p:pic>
        <p:nvPicPr>
          <p:cNvPr id="4" name="Picture 3">
            <a:extLst>
              <a:ext uri="{FF2B5EF4-FFF2-40B4-BE49-F238E27FC236}">
                <a16:creationId xmlns:a16="http://schemas.microsoft.com/office/drawing/2014/main" id="{0F19C3F1-18F1-4033-B747-3B0FB93764CB}"/>
              </a:ext>
            </a:extLst>
          </p:cNvPr>
          <p:cNvPicPr>
            <a:picLocks noChangeAspect="1"/>
          </p:cNvPicPr>
          <p:nvPr/>
        </p:nvPicPr>
        <p:blipFill>
          <a:blip r:embed="rId11"/>
          <a:stretch>
            <a:fillRect/>
          </a:stretch>
        </p:blipFill>
        <p:spPr>
          <a:xfrm>
            <a:off x="6955471" y="893205"/>
            <a:ext cx="3417656" cy="4988675"/>
          </a:xfrm>
          <a:prstGeom prst="rect">
            <a:avLst/>
          </a:prstGeom>
          <a:ln>
            <a:solidFill>
              <a:schemeClr val="accent1"/>
            </a:solidFill>
          </a:ln>
        </p:spPr>
      </p:pic>
    </p:spTree>
    <p:extLst>
      <p:ext uri="{BB962C8B-B14F-4D97-AF65-F5344CB8AC3E}">
        <p14:creationId xmlns:p14="http://schemas.microsoft.com/office/powerpoint/2010/main" val="2002090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B16419-C730-46B5-9126-FCD21C8C87AC}"/>
              </a:ext>
            </a:extLst>
          </p:cNvPr>
          <p:cNvSpPr>
            <a:spLocks noGrp="1"/>
          </p:cNvSpPr>
          <p:nvPr>
            <p:ph type="title"/>
          </p:nvPr>
        </p:nvSpPr>
        <p:spPr>
          <a:xfrm>
            <a:off x="588263" y="457200"/>
            <a:ext cx="11018520" cy="553998"/>
          </a:xfrm>
        </p:spPr>
        <p:txBody>
          <a:bodyPr wrap="square" anchor="ctr">
            <a:normAutofit/>
          </a:bodyPr>
          <a:lstStyle/>
          <a:p>
            <a:r>
              <a:rPr lang="en-US" dirty="0"/>
              <a:t>Role of Data in Modern Analytics</a:t>
            </a:r>
          </a:p>
        </p:txBody>
      </p:sp>
      <p:sp>
        <p:nvSpPr>
          <p:cNvPr id="2" name="Title 1">
            <a:extLst>
              <a:ext uri="{FF2B5EF4-FFF2-40B4-BE49-F238E27FC236}">
                <a16:creationId xmlns:a16="http://schemas.microsoft.com/office/drawing/2014/main" id="{255F0471-7C05-4BF9-A246-88ED25E0E1E2}"/>
              </a:ext>
            </a:extLst>
          </p:cNvPr>
          <p:cNvSpPr txBox="1">
            <a:spLocks/>
          </p:cNvSpPr>
          <p:nvPr/>
        </p:nvSpPr>
        <p:spPr>
          <a:xfrm>
            <a:off x="1998689" y="3433186"/>
            <a:ext cx="3235678" cy="1492206"/>
          </a:xfrm>
          <a:prstGeom prst="rect">
            <a:avLst/>
          </a:prstGeom>
          <a:ln>
            <a:noFill/>
          </a:ln>
        </p:spPr>
        <p:txBody>
          <a:bodyPr vert="horz" wrap="square" lIns="0" tIns="0" rIns="0" bIns="0" rtlCol="0" anchor="ctr">
            <a:noAutofit/>
          </a:bodyPr>
          <a:lstStyle>
            <a:lvl1pPr algn="l" defTabSz="914367" rtl="0" eaLnBrk="1" latinLnBrk="0" hangingPunct="1">
              <a:lnSpc>
                <a:spcPct val="90000"/>
              </a:lnSpc>
              <a:spcBef>
                <a:spcPct val="0"/>
              </a:spcBef>
              <a:buNone/>
              <a:defRPr lang="en-US" sz="3200" b="0" kern="1200" cap="none" spc="0" baseline="0" dirty="0" smtClean="0">
                <a:ln w="3175">
                  <a:noFill/>
                </a:ln>
                <a:solidFill>
                  <a:srgbClr val="000000"/>
                </a:solidFill>
                <a:effectLst/>
                <a:latin typeface="+mj-lt"/>
                <a:ea typeface="+mn-ea"/>
                <a:cs typeface="Segoe UI" pitchFamily="34" charset="0"/>
              </a:defRPr>
            </a:lvl1pPr>
          </a:lstStyle>
          <a:p>
            <a:pPr algn="ctr">
              <a:lnSpc>
                <a:spcPct val="100000"/>
              </a:lnSpc>
              <a:spcAft>
                <a:spcPts val="1200"/>
              </a:spcAft>
              <a:defRPr/>
            </a:pPr>
            <a:r>
              <a:rPr lang="en-US" sz="1800">
                <a:solidFill>
                  <a:schemeClr val="tx1"/>
                </a:solidFill>
                <a:latin typeface="Segoe UI Semibold"/>
                <a:cs typeface="Segoe UI"/>
              </a:rPr>
              <a:t>Experimentation </a:t>
            </a:r>
            <a:endParaRPr lang="en-US">
              <a:solidFill>
                <a:schemeClr val="tx1"/>
              </a:solidFill>
              <a:ea typeface="+mn-ea"/>
            </a:endParaRPr>
          </a:p>
          <a:p>
            <a:pPr marL="0" marR="0" lvl="0" indent="0" algn="ctr" defTabSz="914367" rtl="0" eaLnBrk="1" fontAlgn="auto" latinLnBrk="0" hangingPunct="1">
              <a:lnSpc>
                <a:spcPct val="100000"/>
              </a:lnSpc>
              <a:spcBef>
                <a:spcPct val="0"/>
              </a:spcBef>
              <a:spcAft>
                <a:spcPts val="1200"/>
              </a:spcAft>
              <a:buClrTx/>
              <a:buSzTx/>
              <a:buFontTx/>
              <a:buNone/>
              <a:tabLst/>
              <a:defRPr/>
            </a:pPr>
            <a:r>
              <a:rPr kumimoji="0" lang="en-US" sz="1800" b="0" i="0" u="none" strike="noStrike" kern="1200" cap="none" spc="0" normalizeH="0" baseline="0" noProof="0">
                <a:ln w="3175">
                  <a:noFill/>
                </a:ln>
                <a:solidFill>
                  <a:schemeClr val="tx1"/>
                </a:solidFill>
                <a:effectLst/>
                <a:uLnTx/>
                <a:uFillTx/>
                <a:latin typeface="Segoe UI Semibold"/>
                <a:ea typeface="+mn-ea"/>
                <a:cs typeface="Segoe UI" pitchFamily="34" charset="0"/>
              </a:rPr>
              <a:t>Fast exploration</a:t>
            </a:r>
          </a:p>
          <a:p>
            <a:pPr marL="0" marR="0" lvl="0" indent="0" algn="ctr" defTabSz="914367" rtl="0" eaLnBrk="1" fontAlgn="auto" latinLnBrk="0" hangingPunct="1">
              <a:lnSpc>
                <a:spcPct val="100000"/>
              </a:lnSpc>
              <a:spcBef>
                <a:spcPct val="0"/>
              </a:spcBef>
              <a:spcAft>
                <a:spcPts val="1200"/>
              </a:spcAft>
              <a:buClrTx/>
              <a:buSzTx/>
              <a:buFontTx/>
              <a:buNone/>
              <a:tabLst/>
              <a:defRPr/>
            </a:pPr>
            <a:r>
              <a:rPr kumimoji="0" lang="en-US" sz="1800" b="0" i="0" u="none" strike="noStrike" kern="1200" cap="none" spc="0" normalizeH="0" baseline="0" noProof="0">
                <a:ln w="3175">
                  <a:noFill/>
                </a:ln>
                <a:solidFill>
                  <a:schemeClr val="tx1"/>
                </a:solidFill>
                <a:effectLst/>
                <a:uLnTx/>
                <a:uFillTx/>
                <a:latin typeface="Segoe UI Semibold"/>
                <a:ea typeface="+mn-ea"/>
              </a:rPr>
              <a:t>Semi-structured data</a:t>
            </a:r>
            <a:endParaRPr kumimoji="0" lang="en-US" sz="1800" b="0" i="0" u="none" strike="noStrike" kern="1200" cap="none" spc="0" normalizeH="0" baseline="0" noProof="0">
              <a:ln w="3175">
                <a:noFill/>
              </a:ln>
              <a:solidFill>
                <a:schemeClr val="tx1"/>
              </a:solidFill>
              <a:effectLst/>
              <a:uLnTx/>
              <a:uFillTx/>
              <a:latin typeface="Segoe UI Semibold"/>
            </a:endParaRPr>
          </a:p>
        </p:txBody>
      </p:sp>
      <p:sp>
        <p:nvSpPr>
          <p:cNvPr id="3" name="TextBox 2">
            <a:extLst>
              <a:ext uri="{FF2B5EF4-FFF2-40B4-BE49-F238E27FC236}">
                <a16:creationId xmlns:a16="http://schemas.microsoft.com/office/drawing/2014/main" id="{2E791A17-BD1C-4443-A036-D3DDF3D82846}"/>
              </a:ext>
            </a:extLst>
          </p:cNvPr>
          <p:cNvSpPr txBox="1"/>
          <p:nvPr/>
        </p:nvSpPr>
        <p:spPr>
          <a:xfrm>
            <a:off x="2641298" y="1801348"/>
            <a:ext cx="1950460" cy="627864"/>
          </a:xfrm>
          <a:prstGeom prst="rect">
            <a:avLst/>
          </a:prstGeom>
          <a:noFill/>
          <a:ln>
            <a:noFill/>
          </a:ln>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0" i="0" strike="noStrike" kern="1200" cap="none" spc="0" normalizeH="0" baseline="0" noProof="0">
                <a:ln>
                  <a:noFill/>
                </a:ln>
                <a:effectLst/>
                <a:uLnTx/>
                <a:uFillTx/>
                <a:latin typeface="Segoe UI Semibold"/>
                <a:ea typeface="+mn-ea"/>
                <a:cs typeface="+mn-cs"/>
              </a:rPr>
              <a:t>Big Data</a:t>
            </a:r>
          </a:p>
        </p:txBody>
      </p:sp>
      <p:sp>
        <p:nvSpPr>
          <p:cNvPr id="7" name="TextBox 6">
            <a:extLst>
              <a:ext uri="{FF2B5EF4-FFF2-40B4-BE49-F238E27FC236}">
                <a16:creationId xmlns:a16="http://schemas.microsoft.com/office/drawing/2014/main" id="{DE310F44-3942-4861-BCB3-C3644992785A}"/>
              </a:ext>
            </a:extLst>
          </p:cNvPr>
          <p:cNvSpPr txBox="1"/>
          <p:nvPr/>
        </p:nvSpPr>
        <p:spPr>
          <a:xfrm>
            <a:off x="5125233" y="3885153"/>
            <a:ext cx="1941534" cy="572464"/>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Segoe UI"/>
                <a:ea typeface="+mn-ea"/>
                <a:cs typeface="+mn-cs"/>
              </a:rPr>
              <a:t>OR</a:t>
            </a:r>
          </a:p>
        </p:txBody>
      </p:sp>
      <p:sp>
        <p:nvSpPr>
          <p:cNvPr id="9" name="Oval 8">
            <a:extLst>
              <a:ext uri="{FF2B5EF4-FFF2-40B4-BE49-F238E27FC236}">
                <a16:creationId xmlns:a16="http://schemas.microsoft.com/office/drawing/2014/main" id="{31D7DE6A-2E8B-4EB3-BF3C-5CFA7384890E}"/>
              </a:ext>
            </a:extLst>
          </p:cNvPr>
          <p:cNvSpPr/>
          <p:nvPr/>
        </p:nvSpPr>
        <p:spPr bwMode="auto">
          <a:xfrm>
            <a:off x="1998689" y="2534228"/>
            <a:ext cx="3235679" cy="3235679"/>
          </a:xfrm>
          <a:prstGeom prst="ellipse">
            <a:avLst/>
          </a:prstGeom>
          <a:no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solidFill>
                <a:schemeClr val="tx1"/>
              </a:solidFill>
              <a:effectLst/>
              <a:uLnTx/>
              <a:uFillTx/>
              <a:latin typeface="Segoe UI"/>
              <a:ea typeface="Segoe UI" pitchFamily="34" charset="0"/>
              <a:cs typeface="Segoe UI" pitchFamily="34" charset="0"/>
            </a:endParaRPr>
          </a:p>
        </p:txBody>
      </p:sp>
      <p:sp>
        <p:nvSpPr>
          <p:cNvPr id="13" name="Title 1">
            <a:extLst>
              <a:ext uri="{FF2B5EF4-FFF2-40B4-BE49-F238E27FC236}">
                <a16:creationId xmlns:a16="http://schemas.microsoft.com/office/drawing/2014/main" id="{54888348-A031-4513-A158-B50417FC8D10}"/>
              </a:ext>
            </a:extLst>
          </p:cNvPr>
          <p:cNvSpPr txBox="1">
            <a:spLocks/>
          </p:cNvSpPr>
          <p:nvPr/>
        </p:nvSpPr>
        <p:spPr>
          <a:xfrm>
            <a:off x="7103700" y="3405964"/>
            <a:ext cx="2943546" cy="1492206"/>
          </a:xfrm>
          <a:prstGeom prst="rect">
            <a:avLst/>
          </a:prstGeom>
        </p:spPr>
        <p:txBody>
          <a:bodyPr vert="horz" wrap="square" lIns="0" tIns="0" rIns="0" bIns="0" rtlCol="0" anchor="ctr">
            <a:noAutofit/>
          </a:bodyPr>
          <a:lstStyle>
            <a:lvl1pPr algn="l" defTabSz="914367" rtl="0" eaLnBrk="1" latinLnBrk="0" hangingPunct="1">
              <a:lnSpc>
                <a:spcPct val="90000"/>
              </a:lnSpc>
              <a:spcBef>
                <a:spcPct val="0"/>
              </a:spcBef>
              <a:buNone/>
              <a:defRPr lang="en-US" sz="3200" b="0" kern="1200" cap="none" spc="0" baseline="0" dirty="0" smtClean="0">
                <a:ln w="3175">
                  <a:noFill/>
                </a:ln>
                <a:solidFill>
                  <a:srgbClr val="000000"/>
                </a:solidFill>
                <a:effectLst/>
                <a:latin typeface="+mj-lt"/>
                <a:ea typeface="+mn-ea"/>
                <a:cs typeface="Segoe UI" pitchFamily="34" charset="0"/>
              </a:defRPr>
            </a:lvl1pPr>
          </a:lstStyle>
          <a:p>
            <a:pPr marL="0" marR="0" lvl="0" indent="0" algn="ctr" defTabSz="914367" rtl="0" eaLnBrk="1" fontAlgn="auto" latinLnBrk="0" hangingPunct="1">
              <a:lnSpc>
                <a:spcPct val="100000"/>
              </a:lnSpc>
              <a:spcBef>
                <a:spcPct val="0"/>
              </a:spcBef>
              <a:spcAft>
                <a:spcPts val="1200"/>
              </a:spcAft>
              <a:buClrTx/>
              <a:buSzTx/>
              <a:buFontTx/>
              <a:buNone/>
              <a:tabLst/>
              <a:defRPr/>
            </a:pPr>
            <a:r>
              <a:rPr kumimoji="0" lang="en-US" sz="1800" b="0" i="0" u="none" strike="noStrike" kern="1200" cap="none" spc="0" normalizeH="0" baseline="0" noProof="0">
                <a:ln w="3175">
                  <a:noFill/>
                </a:ln>
                <a:solidFill>
                  <a:schemeClr val="accent1"/>
                </a:solidFill>
                <a:effectLst/>
                <a:uLnTx/>
                <a:uFillTx/>
                <a:latin typeface="Segoe UI Semibold"/>
                <a:ea typeface="+mn-ea"/>
                <a:cs typeface="Segoe UI" pitchFamily="34" charset="0"/>
              </a:rPr>
              <a:t>Proven security &amp; privacy</a:t>
            </a:r>
          </a:p>
          <a:p>
            <a:pPr marL="0" marR="0" lvl="0" indent="0" algn="ctr" defTabSz="914367" rtl="0" eaLnBrk="1" fontAlgn="auto" latinLnBrk="0" hangingPunct="1">
              <a:lnSpc>
                <a:spcPct val="100000"/>
              </a:lnSpc>
              <a:spcBef>
                <a:spcPct val="0"/>
              </a:spcBef>
              <a:spcAft>
                <a:spcPts val="1200"/>
              </a:spcAft>
              <a:buClrTx/>
              <a:buSzTx/>
              <a:buFontTx/>
              <a:buNone/>
              <a:tabLst/>
              <a:defRPr/>
            </a:pPr>
            <a:r>
              <a:rPr kumimoji="0" lang="en-US" sz="1800" b="0" i="0" u="none" strike="noStrike" kern="1200" cap="none" spc="0" normalizeH="0" baseline="0" noProof="0">
                <a:ln w="3175">
                  <a:noFill/>
                </a:ln>
                <a:solidFill>
                  <a:schemeClr val="accent1"/>
                </a:solidFill>
                <a:effectLst/>
                <a:uLnTx/>
                <a:uFillTx/>
                <a:latin typeface="Segoe UI Semibold"/>
                <a:ea typeface="+mn-ea"/>
                <a:cs typeface="Segoe UI" pitchFamily="34" charset="0"/>
              </a:rPr>
              <a:t>Dependable performance</a:t>
            </a:r>
          </a:p>
          <a:p>
            <a:pPr algn="ctr">
              <a:lnSpc>
                <a:spcPct val="100000"/>
              </a:lnSpc>
              <a:spcAft>
                <a:spcPts val="1200"/>
              </a:spcAft>
              <a:defRPr/>
            </a:pPr>
            <a:r>
              <a:rPr lang="en-US" sz="1800">
                <a:solidFill>
                  <a:schemeClr val="accent1"/>
                </a:solidFill>
                <a:latin typeface="Segoe UI Semibold"/>
              </a:rPr>
              <a:t>Operational data</a:t>
            </a:r>
            <a:r>
              <a:rPr kumimoji="0" lang="en-US" sz="1800" b="0" i="0" u="none" strike="noStrike" kern="1200" cap="none" spc="0" normalizeH="0" baseline="0" noProof="0">
                <a:ln w="3175">
                  <a:noFill/>
                </a:ln>
                <a:solidFill>
                  <a:schemeClr val="accent1"/>
                </a:solidFill>
                <a:effectLst/>
                <a:uLnTx/>
                <a:uFillTx/>
                <a:latin typeface="Segoe UI Semibold"/>
                <a:ea typeface="+mn-ea"/>
                <a:cs typeface="Segoe UI" pitchFamily="34" charset="0"/>
              </a:rPr>
              <a:t> </a:t>
            </a:r>
          </a:p>
        </p:txBody>
      </p:sp>
      <p:sp>
        <p:nvSpPr>
          <p:cNvPr id="15" name="Oval 14">
            <a:extLst>
              <a:ext uri="{FF2B5EF4-FFF2-40B4-BE49-F238E27FC236}">
                <a16:creationId xmlns:a16="http://schemas.microsoft.com/office/drawing/2014/main" id="{0DC0FFA6-62A0-4A6A-97E9-9BC9BD11DD5A}"/>
              </a:ext>
            </a:extLst>
          </p:cNvPr>
          <p:cNvSpPr/>
          <p:nvPr/>
        </p:nvSpPr>
        <p:spPr bwMode="auto">
          <a:xfrm>
            <a:off x="6957634" y="2534228"/>
            <a:ext cx="3235679" cy="3235679"/>
          </a:xfrm>
          <a:prstGeom prst="ellipse">
            <a:avLst/>
          </a:prstGeom>
          <a:noFill/>
          <a:ln w="254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TextBox 16">
            <a:extLst>
              <a:ext uri="{FF2B5EF4-FFF2-40B4-BE49-F238E27FC236}">
                <a16:creationId xmlns:a16="http://schemas.microsoft.com/office/drawing/2014/main" id="{40F28EF6-3330-4BA5-A1F8-4FD72239396A}"/>
              </a:ext>
            </a:extLst>
          </p:cNvPr>
          <p:cNvSpPr txBox="1"/>
          <p:nvPr/>
        </p:nvSpPr>
        <p:spPr>
          <a:xfrm>
            <a:off x="7209916" y="1801348"/>
            <a:ext cx="2731114" cy="627864"/>
          </a:xfrm>
          <a:prstGeom prst="rect">
            <a:avLst/>
          </a:prstGeom>
          <a:noFill/>
        </p:spPr>
        <p:txBody>
          <a:bodyPr wrap="square" lIns="182880" tIns="146304" rIns="182880" bIns="146304" rtlCol="0">
            <a:spAutoFit/>
          </a:bodyPr>
          <a:lstStyle>
            <a:defPPr>
              <a:defRPr lang="en-US"/>
            </a:defPPr>
            <a:lvl1pPr algn="ctr">
              <a:lnSpc>
                <a:spcPct val="90000"/>
              </a:lnSpc>
              <a:defRPr sz="2000">
                <a:solidFill>
                  <a:schemeClr val="accent1"/>
                </a:solidFill>
                <a:latin typeface="+mj-lt"/>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Segoe UI Semibold"/>
                <a:ea typeface="+mn-ea"/>
                <a:cs typeface="+mn-cs"/>
              </a:rPr>
              <a:t>Relational Data</a:t>
            </a:r>
          </a:p>
        </p:txBody>
      </p:sp>
      <p:sp>
        <p:nvSpPr>
          <p:cNvPr id="19" name="TextBox 18">
            <a:extLst>
              <a:ext uri="{FF2B5EF4-FFF2-40B4-BE49-F238E27FC236}">
                <a16:creationId xmlns:a16="http://schemas.microsoft.com/office/drawing/2014/main" id="{E8385D0F-C56A-48AF-AD24-21C6E50BB5D8}"/>
              </a:ext>
            </a:extLst>
          </p:cNvPr>
          <p:cNvSpPr txBox="1"/>
          <p:nvPr/>
        </p:nvSpPr>
        <p:spPr>
          <a:xfrm>
            <a:off x="2599468" y="5784684"/>
            <a:ext cx="1950460" cy="627864"/>
          </a:xfrm>
          <a:prstGeom prst="rect">
            <a:avLst/>
          </a:prstGeom>
          <a:noFill/>
          <a:ln>
            <a:noFill/>
          </a:ln>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Segoe UI Semibold"/>
                <a:ea typeface="+mn-ea"/>
                <a:cs typeface="+mn-cs"/>
              </a:rPr>
              <a:t>Data Lake</a:t>
            </a:r>
          </a:p>
        </p:txBody>
      </p:sp>
      <p:sp>
        <p:nvSpPr>
          <p:cNvPr id="21" name="TextBox 20">
            <a:extLst>
              <a:ext uri="{FF2B5EF4-FFF2-40B4-BE49-F238E27FC236}">
                <a16:creationId xmlns:a16="http://schemas.microsoft.com/office/drawing/2014/main" id="{0D894C3C-03F9-47E0-9CA7-085944DFA260}"/>
              </a:ext>
            </a:extLst>
          </p:cNvPr>
          <p:cNvSpPr txBox="1"/>
          <p:nvPr/>
        </p:nvSpPr>
        <p:spPr>
          <a:xfrm>
            <a:off x="7280195" y="5772937"/>
            <a:ext cx="2758383" cy="627864"/>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1"/>
                </a:solidFill>
                <a:effectLst/>
                <a:uLnTx/>
                <a:uFillTx/>
                <a:latin typeface="Segoe UI Semibold"/>
                <a:ea typeface="+mn-ea"/>
                <a:cs typeface="+mn-cs"/>
              </a:rPr>
              <a:t>Data Warehouse</a:t>
            </a:r>
          </a:p>
        </p:txBody>
      </p:sp>
    </p:spTree>
    <p:extLst>
      <p:ext uri="{BB962C8B-B14F-4D97-AF65-F5344CB8AC3E}">
        <p14:creationId xmlns:p14="http://schemas.microsoft.com/office/powerpoint/2010/main" val="332425773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B16419-C730-46B5-9126-FCD21C8C87AC}"/>
              </a:ext>
            </a:extLst>
          </p:cNvPr>
          <p:cNvSpPr>
            <a:spLocks noGrp="1"/>
          </p:cNvSpPr>
          <p:nvPr>
            <p:ph type="title"/>
          </p:nvPr>
        </p:nvSpPr>
        <p:spPr>
          <a:xfrm>
            <a:off x="588263" y="457200"/>
            <a:ext cx="11018520" cy="553998"/>
          </a:xfrm>
        </p:spPr>
        <p:txBody>
          <a:bodyPr wrap="square" anchor="ctr">
            <a:normAutofit/>
          </a:bodyPr>
          <a:lstStyle/>
          <a:p>
            <a:r>
              <a:rPr lang="en-US" dirty="0"/>
              <a:t>Role of Data in Modern Analytics</a:t>
            </a:r>
          </a:p>
        </p:txBody>
      </p:sp>
      <p:sp>
        <p:nvSpPr>
          <p:cNvPr id="23" name="Oval 22">
            <a:extLst>
              <a:ext uri="{FF2B5EF4-FFF2-40B4-BE49-F238E27FC236}">
                <a16:creationId xmlns:a16="http://schemas.microsoft.com/office/drawing/2014/main" id="{2D8ECAEE-5C67-4F22-A9F9-BAD242CEA35D}"/>
              </a:ext>
            </a:extLst>
          </p:cNvPr>
          <p:cNvSpPr/>
          <p:nvPr/>
        </p:nvSpPr>
        <p:spPr bwMode="auto">
          <a:xfrm>
            <a:off x="2860319" y="1604796"/>
            <a:ext cx="3235679" cy="3235679"/>
          </a:xfrm>
          <a:prstGeom prst="ellipse">
            <a:avLst/>
          </a:prstGeom>
          <a:no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solidFill>
                <a:prstClr val="black"/>
              </a:solidFill>
              <a:effectLst/>
              <a:uLnTx/>
              <a:uFillTx/>
              <a:latin typeface="Segoe UI"/>
              <a:ea typeface="Segoe UI" pitchFamily="34" charset="0"/>
              <a:cs typeface="Segoe UI" pitchFamily="34" charset="0"/>
            </a:endParaRPr>
          </a:p>
        </p:txBody>
      </p:sp>
      <p:sp>
        <p:nvSpPr>
          <p:cNvPr id="24" name="Oval 23">
            <a:extLst>
              <a:ext uri="{FF2B5EF4-FFF2-40B4-BE49-F238E27FC236}">
                <a16:creationId xmlns:a16="http://schemas.microsoft.com/office/drawing/2014/main" id="{51A3F9E3-793A-4F56-B9EF-D0B2F705A6F0}"/>
              </a:ext>
            </a:extLst>
          </p:cNvPr>
          <p:cNvSpPr/>
          <p:nvPr/>
        </p:nvSpPr>
        <p:spPr bwMode="auto">
          <a:xfrm>
            <a:off x="6095999" y="1604796"/>
            <a:ext cx="3235679" cy="3235679"/>
          </a:xfrm>
          <a:prstGeom prst="ellipse">
            <a:avLst/>
          </a:prstGeom>
          <a:no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solidFill>
                <a:prstClr val="black"/>
              </a:solidFill>
              <a:effectLst/>
              <a:uLnTx/>
              <a:uFillTx/>
              <a:latin typeface="Segoe UI"/>
              <a:ea typeface="Segoe UI" pitchFamily="34" charset="0"/>
              <a:cs typeface="Segoe UI" pitchFamily="34" charset="0"/>
            </a:endParaRPr>
          </a:p>
        </p:txBody>
      </p:sp>
      <p:sp>
        <p:nvSpPr>
          <p:cNvPr id="25" name="TextBox 24">
            <a:extLst>
              <a:ext uri="{FF2B5EF4-FFF2-40B4-BE49-F238E27FC236}">
                <a16:creationId xmlns:a16="http://schemas.microsoft.com/office/drawing/2014/main" id="{51801760-6D9A-4338-9ECB-466003414538}"/>
              </a:ext>
            </a:extLst>
          </p:cNvPr>
          <p:cNvSpPr txBox="1"/>
          <p:nvPr/>
        </p:nvSpPr>
        <p:spPr>
          <a:xfrm>
            <a:off x="2030781" y="5608230"/>
            <a:ext cx="8152002" cy="627864"/>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0078D4"/>
                </a:solidFill>
                <a:effectLst/>
                <a:uLnTx/>
                <a:uFillTx/>
                <a:latin typeface="Segoe UI"/>
                <a:ea typeface="+mn-ea"/>
                <a:cs typeface="+mn-cs"/>
              </a:rPr>
              <a:t>Data warehousing &amp; big data analytics—all in one service</a:t>
            </a:r>
          </a:p>
        </p:txBody>
      </p:sp>
      <p:sp>
        <p:nvSpPr>
          <p:cNvPr id="26" name="Block Arc 25">
            <a:extLst>
              <a:ext uri="{FF2B5EF4-FFF2-40B4-BE49-F238E27FC236}">
                <a16:creationId xmlns:a16="http://schemas.microsoft.com/office/drawing/2014/main" id="{02876FBA-3DC9-4242-9F75-8406F51117C1}"/>
              </a:ext>
            </a:extLst>
          </p:cNvPr>
          <p:cNvSpPr/>
          <p:nvPr/>
        </p:nvSpPr>
        <p:spPr bwMode="auto">
          <a:xfrm rot="5812394">
            <a:off x="4693134" y="1794910"/>
            <a:ext cx="2827296" cy="2827298"/>
          </a:xfrm>
          <a:prstGeom prst="blockArc">
            <a:avLst>
              <a:gd name="adj1" fmla="val 10414168"/>
              <a:gd name="adj2" fmla="val 21280372"/>
              <a:gd name="adj3" fmla="val 0"/>
            </a:avLst>
          </a:prstGeom>
          <a:noFill/>
          <a:ln w="254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Block Arc 26">
            <a:extLst>
              <a:ext uri="{FF2B5EF4-FFF2-40B4-BE49-F238E27FC236}">
                <a16:creationId xmlns:a16="http://schemas.microsoft.com/office/drawing/2014/main" id="{4633642D-E925-4FD9-B34E-B9476C108331}"/>
              </a:ext>
            </a:extLst>
          </p:cNvPr>
          <p:cNvSpPr/>
          <p:nvPr/>
        </p:nvSpPr>
        <p:spPr bwMode="auto">
          <a:xfrm rot="16690482">
            <a:off x="4651010" y="1794766"/>
            <a:ext cx="2827298" cy="2827296"/>
          </a:xfrm>
          <a:prstGeom prst="blockArc">
            <a:avLst>
              <a:gd name="adj1" fmla="val 10263403"/>
              <a:gd name="adj2" fmla="val 21216800"/>
              <a:gd name="adj3" fmla="val 0"/>
            </a:avLst>
          </a:prstGeom>
          <a:no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 name="Teardrop 27">
            <a:extLst>
              <a:ext uri="{FF2B5EF4-FFF2-40B4-BE49-F238E27FC236}">
                <a16:creationId xmlns:a16="http://schemas.microsoft.com/office/drawing/2014/main" id="{95DC9CAD-B7E1-44C2-9F47-CA91F8B9895B}"/>
              </a:ext>
            </a:extLst>
          </p:cNvPr>
          <p:cNvSpPr/>
          <p:nvPr/>
        </p:nvSpPr>
        <p:spPr bwMode="auto">
          <a:xfrm rot="13500000">
            <a:off x="6681554" y="1855434"/>
            <a:ext cx="2827296" cy="2827298"/>
          </a:xfrm>
          <a:prstGeom prst="teardrop">
            <a:avLst/>
          </a:prstGeom>
          <a:noFill/>
          <a:ln w="254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Teardrop 28">
            <a:extLst>
              <a:ext uri="{FF2B5EF4-FFF2-40B4-BE49-F238E27FC236}">
                <a16:creationId xmlns:a16="http://schemas.microsoft.com/office/drawing/2014/main" id="{CB87EE0A-E699-44A1-BA56-DE42FC15E1DB}"/>
              </a:ext>
            </a:extLst>
          </p:cNvPr>
          <p:cNvSpPr/>
          <p:nvPr/>
        </p:nvSpPr>
        <p:spPr bwMode="auto">
          <a:xfrm rot="2700000">
            <a:off x="2683148" y="1855436"/>
            <a:ext cx="2827298" cy="2827296"/>
          </a:xfrm>
          <a:prstGeom prst="teardrop">
            <a:avLst/>
          </a:prstGeom>
          <a:no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 name="Title 1">
            <a:extLst>
              <a:ext uri="{FF2B5EF4-FFF2-40B4-BE49-F238E27FC236}">
                <a16:creationId xmlns:a16="http://schemas.microsoft.com/office/drawing/2014/main" id="{76590203-795D-482C-8DB3-5AF51A2D3E90}"/>
              </a:ext>
            </a:extLst>
          </p:cNvPr>
          <p:cNvSpPr txBox="1">
            <a:spLocks/>
          </p:cNvSpPr>
          <p:nvPr/>
        </p:nvSpPr>
        <p:spPr>
          <a:xfrm>
            <a:off x="4488943" y="2396705"/>
            <a:ext cx="3235678" cy="1492206"/>
          </a:xfrm>
          <a:prstGeom prst="rect">
            <a:avLst/>
          </a:prstGeom>
        </p:spPr>
        <p:txBody>
          <a:bodyPr vert="horz" wrap="square" lIns="0" tIns="0" rIns="0" bIns="0" rtlCol="0" anchor="ctr">
            <a:noAutofit/>
          </a:bodyPr>
          <a:lstStyle>
            <a:lvl1pPr algn="l" defTabSz="914367" rtl="0" eaLnBrk="1" latinLnBrk="0" hangingPunct="1">
              <a:lnSpc>
                <a:spcPct val="90000"/>
              </a:lnSpc>
              <a:spcBef>
                <a:spcPct val="0"/>
              </a:spcBef>
              <a:buNone/>
              <a:defRPr lang="en-US" sz="3200" b="0" kern="1200" cap="none" spc="0" baseline="0" dirty="0" smtClean="0">
                <a:ln w="3175">
                  <a:noFill/>
                </a:ln>
                <a:solidFill>
                  <a:srgbClr val="000000"/>
                </a:solidFill>
                <a:effectLst/>
                <a:latin typeface="+mj-lt"/>
                <a:ea typeface="+mn-ea"/>
                <a:cs typeface="Segoe UI" pitchFamily="34" charset="0"/>
              </a:defRPr>
            </a:lvl1pPr>
          </a:lstStyle>
          <a:p>
            <a:pPr marL="0" marR="0" lvl="0" indent="0" algn="ctr" defTabSz="914367" rtl="0" eaLnBrk="1" fontAlgn="auto" latinLnBrk="0" hangingPunct="1">
              <a:lnSpc>
                <a:spcPct val="100000"/>
              </a:lnSpc>
              <a:spcBef>
                <a:spcPct val="0"/>
              </a:spcBef>
              <a:spcAft>
                <a:spcPts val="1200"/>
              </a:spcAft>
              <a:buClrTx/>
              <a:buSzTx/>
              <a:buFontTx/>
              <a:buNone/>
              <a:tabLst/>
              <a:defRPr/>
            </a:pPr>
            <a:r>
              <a:rPr kumimoji="0" lang="en-US" sz="1800" b="0" i="0" u="none" strike="noStrike" kern="1200" cap="none" spc="0" normalizeH="0" baseline="0" noProof="0">
                <a:ln w="3175">
                  <a:noFill/>
                </a:ln>
                <a:solidFill>
                  <a:schemeClr val="tx1"/>
                </a:solidFill>
                <a:effectLst/>
                <a:uLnTx/>
                <a:uFillTx/>
                <a:latin typeface="Segoe UI Semibold"/>
                <a:ea typeface="+mn-ea"/>
                <a:cs typeface="Segoe UI" pitchFamily="34" charset="0"/>
              </a:rPr>
              <a:t>Azure Synapse Analytics</a:t>
            </a:r>
          </a:p>
        </p:txBody>
      </p:sp>
      <p:sp>
        <p:nvSpPr>
          <p:cNvPr id="12" name="Oval 11">
            <a:extLst>
              <a:ext uri="{FF2B5EF4-FFF2-40B4-BE49-F238E27FC236}">
                <a16:creationId xmlns:a16="http://schemas.microsoft.com/office/drawing/2014/main" id="{D9EC996C-78E7-4AAA-B39F-EA4B0343C875}"/>
              </a:ext>
            </a:extLst>
          </p:cNvPr>
          <p:cNvSpPr/>
          <p:nvPr/>
        </p:nvSpPr>
        <p:spPr bwMode="auto">
          <a:xfrm>
            <a:off x="2860319" y="1604796"/>
            <a:ext cx="3235679" cy="3235679"/>
          </a:xfrm>
          <a:prstGeom prst="ellipse">
            <a:avLst/>
          </a:prstGeom>
          <a:no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solidFill>
                <a:prstClr val="black"/>
              </a:solidFill>
              <a:effectLst/>
              <a:uLnTx/>
              <a:uFillTx/>
              <a:latin typeface="Segoe UI"/>
              <a:ea typeface="Segoe UI" pitchFamily="34" charset="0"/>
              <a:cs typeface="Segoe UI" pitchFamily="34" charset="0"/>
            </a:endParaRPr>
          </a:p>
        </p:txBody>
      </p:sp>
      <p:sp>
        <p:nvSpPr>
          <p:cNvPr id="14" name="Oval 13">
            <a:extLst>
              <a:ext uri="{FF2B5EF4-FFF2-40B4-BE49-F238E27FC236}">
                <a16:creationId xmlns:a16="http://schemas.microsoft.com/office/drawing/2014/main" id="{9AE55CDC-6B78-461A-94ED-3A562EE8BB58}"/>
              </a:ext>
            </a:extLst>
          </p:cNvPr>
          <p:cNvSpPr/>
          <p:nvPr/>
        </p:nvSpPr>
        <p:spPr bwMode="auto">
          <a:xfrm>
            <a:off x="6095999" y="1604796"/>
            <a:ext cx="3235679" cy="3235679"/>
          </a:xfrm>
          <a:prstGeom prst="ellipse">
            <a:avLst/>
          </a:prstGeom>
          <a:no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solidFill>
                <a:prstClr val="black"/>
              </a:solidFill>
              <a:effectLst/>
              <a:uLnTx/>
              <a:uFillTx/>
              <a:latin typeface="Segoe UI"/>
              <a:ea typeface="Segoe UI" pitchFamily="34" charset="0"/>
              <a:cs typeface="Segoe UI" pitchFamily="34" charset="0"/>
            </a:endParaRPr>
          </a:p>
        </p:txBody>
      </p:sp>
      <p:sp>
        <p:nvSpPr>
          <p:cNvPr id="16" name="TextBox 15">
            <a:extLst>
              <a:ext uri="{FF2B5EF4-FFF2-40B4-BE49-F238E27FC236}">
                <a16:creationId xmlns:a16="http://schemas.microsoft.com/office/drawing/2014/main" id="{11D5BFCA-B40D-4A11-A01E-2ECB6328978C}"/>
              </a:ext>
            </a:extLst>
          </p:cNvPr>
          <p:cNvSpPr txBox="1"/>
          <p:nvPr/>
        </p:nvSpPr>
        <p:spPr>
          <a:xfrm>
            <a:off x="2030781" y="5608230"/>
            <a:ext cx="8152002" cy="627864"/>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0078D4"/>
                </a:solidFill>
                <a:effectLst/>
                <a:uLnTx/>
                <a:uFillTx/>
                <a:latin typeface="Segoe UI"/>
                <a:ea typeface="+mn-ea"/>
                <a:cs typeface="+mn-cs"/>
              </a:rPr>
              <a:t>Data warehousing &amp; big data analytics—all in one service</a:t>
            </a:r>
          </a:p>
        </p:txBody>
      </p:sp>
      <p:sp>
        <p:nvSpPr>
          <p:cNvPr id="18" name="Block Arc 17">
            <a:extLst>
              <a:ext uri="{FF2B5EF4-FFF2-40B4-BE49-F238E27FC236}">
                <a16:creationId xmlns:a16="http://schemas.microsoft.com/office/drawing/2014/main" id="{9BD03A2B-6841-4E52-B90F-68C80D9E3B62}"/>
              </a:ext>
            </a:extLst>
          </p:cNvPr>
          <p:cNvSpPr/>
          <p:nvPr/>
        </p:nvSpPr>
        <p:spPr bwMode="auto">
          <a:xfrm rot="5812394">
            <a:off x="4693134" y="1794910"/>
            <a:ext cx="2827296" cy="2827298"/>
          </a:xfrm>
          <a:prstGeom prst="blockArc">
            <a:avLst>
              <a:gd name="adj1" fmla="val 10414168"/>
              <a:gd name="adj2" fmla="val 21280372"/>
              <a:gd name="adj3" fmla="val 0"/>
            </a:avLst>
          </a:prstGeom>
          <a:noFill/>
          <a:ln w="254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Block Arc 19">
            <a:extLst>
              <a:ext uri="{FF2B5EF4-FFF2-40B4-BE49-F238E27FC236}">
                <a16:creationId xmlns:a16="http://schemas.microsoft.com/office/drawing/2014/main" id="{631F82C6-44B2-4ECD-ACA3-64B9630C9C65}"/>
              </a:ext>
            </a:extLst>
          </p:cNvPr>
          <p:cNvSpPr/>
          <p:nvPr/>
        </p:nvSpPr>
        <p:spPr bwMode="auto">
          <a:xfrm rot="16690482">
            <a:off x="4651010" y="1794766"/>
            <a:ext cx="2827298" cy="2827296"/>
          </a:xfrm>
          <a:prstGeom prst="blockArc">
            <a:avLst>
              <a:gd name="adj1" fmla="val 10263403"/>
              <a:gd name="adj2" fmla="val 21216800"/>
              <a:gd name="adj3" fmla="val 0"/>
            </a:avLst>
          </a:prstGeom>
          <a:no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Title 1">
            <a:extLst>
              <a:ext uri="{FF2B5EF4-FFF2-40B4-BE49-F238E27FC236}">
                <a16:creationId xmlns:a16="http://schemas.microsoft.com/office/drawing/2014/main" id="{E7E14F47-A986-4663-8D6D-5609886D74EF}"/>
              </a:ext>
            </a:extLst>
          </p:cNvPr>
          <p:cNvSpPr txBox="1">
            <a:spLocks/>
          </p:cNvSpPr>
          <p:nvPr/>
        </p:nvSpPr>
        <p:spPr>
          <a:xfrm>
            <a:off x="4488943" y="2396705"/>
            <a:ext cx="3235678" cy="1492206"/>
          </a:xfrm>
          <a:prstGeom prst="rect">
            <a:avLst/>
          </a:prstGeom>
        </p:spPr>
        <p:txBody>
          <a:bodyPr vert="horz" wrap="square" lIns="0" tIns="0" rIns="0" bIns="0" rtlCol="0" anchor="ctr">
            <a:noAutofit/>
          </a:bodyPr>
          <a:lstStyle>
            <a:lvl1pPr algn="l" defTabSz="914367" rtl="0" eaLnBrk="1" latinLnBrk="0" hangingPunct="1">
              <a:lnSpc>
                <a:spcPct val="90000"/>
              </a:lnSpc>
              <a:spcBef>
                <a:spcPct val="0"/>
              </a:spcBef>
              <a:buNone/>
              <a:defRPr lang="en-US" sz="3200" b="0" kern="1200" cap="none" spc="0" baseline="0" dirty="0" smtClean="0">
                <a:ln w="3175">
                  <a:noFill/>
                </a:ln>
                <a:solidFill>
                  <a:srgbClr val="000000"/>
                </a:solidFill>
                <a:effectLst/>
                <a:latin typeface="+mj-lt"/>
                <a:ea typeface="+mn-ea"/>
                <a:cs typeface="Segoe UI" pitchFamily="34" charset="0"/>
              </a:defRPr>
            </a:lvl1pPr>
          </a:lstStyle>
          <a:p>
            <a:pPr marL="0" marR="0" lvl="0" indent="0" algn="ctr" defTabSz="914367" rtl="0" eaLnBrk="1" fontAlgn="auto" latinLnBrk="0" hangingPunct="1">
              <a:lnSpc>
                <a:spcPct val="100000"/>
              </a:lnSpc>
              <a:spcBef>
                <a:spcPct val="0"/>
              </a:spcBef>
              <a:spcAft>
                <a:spcPts val="1200"/>
              </a:spcAft>
              <a:buClrTx/>
              <a:buSzTx/>
              <a:buFontTx/>
              <a:buNone/>
              <a:tabLst/>
              <a:defRPr/>
            </a:pPr>
            <a:r>
              <a:rPr kumimoji="0" lang="en-US" sz="1800" b="0" i="0" u="none" strike="noStrike" kern="1200" cap="none" spc="0" normalizeH="0" baseline="0" noProof="0">
                <a:ln w="3175">
                  <a:noFill/>
                </a:ln>
                <a:solidFill>
                  <a:schemeClr val="tx1"/>
                </a:solidFill>
                <a:effectLst/>
                <a:uLnTx/>
                <a:uFillTx/>
                <a:latin typeface="Segoe UI Semibold"/>
                <a:ea typeface="+mn-ea"/>
                <a:cs typeface="Segoe UI" pitchFamily="34" charset="0"/>
              </a:rPr>
              <a:t>Azure Synapse Analytics</a:t>
            </a:r>
          </a:p>
        </p:txBody>
      </p:sp>
    </p:spTree>
    <p:extLst>
      <p:ext uri="{BB962C8B-B14F-4D97-AF65-F5344CB8AC3E}">
        <p14:creationId xmlns:p14="http://schemas.microsoft.com/office/powerpoint/2010/main" val="767109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0 0 L 0.25 0 E" pathEditMode="relative" ptsTypes="">
                                      <p:cBhvr>
                                        <p:cTn id="6" dur="2000" fill="hold"/>
                                        <p:tgtEl>
                                          <p:spTgt spid="29"/>
                                        </p:tgtEl>
                                        <p:attrNameLst>
                                          <p:attrName>ppt_x</p:attrName>
                                          <p:attrName>ppt_y</p:attrName>
                                        </p:attrNameLst>
                                      </p:cBhvr>
                                    </p:animMotion>
                                  </p:childTnLst>
                                </p:cTn>
                              </p:par>
                              <p:par>
                                <p:cTn id="7" presetID="10" presetClass="exit" presetSubtype="0" fill="hold" grpId="1" nodeType="withEffect">
                                  <p:stCondLst>
                                    <p:cond delay="0"/>
                                  </p:stCondLst>
                                  <p:childTnLst>
                                    <p:animEffect transition="out" filter="fade">
                                      <p:cBhvr>
                                        <p:cTn id="8" dur="1000"/>
                                        <p:tgtEl>
                                          <p:spTgt spid="29"/>
                                        </p:tgtEl>
                                      </p:cBhvr>
                                    </p:animEffect>
                                    <p:set>
                                      <p:cBhvr>
                                        <p:cTn id="9" dur="1" fill="hold">
                                          <p:stCondLst>
                                            <p:cond delay="999"/>
                                          </p:stCondLst>
                                        </p:cTn>
                                        <p:tgtEl>
                                          <p:spTgt spid="29"/>
                                        </p:tgtEl>
                                        <p:attrNameLst>
                                          <p:attrName>style.visibility</p:attrName>
                                        </p:attrNameLst>
                                      </p:cBhvr>
                                      <p:to>
                                        <p:strVal val="hidden"/>
                                      </p:to>
                                    </p:set>
                                  </p:childTnLst>
                                </p:cTn>
                              </p:par>
                              <p:par>
                                <p:cTn id="10" presetID="35" presetClass="path" presetSubtype="0" accel="50000" decel="50000" fill="hold" grpId="0" nodeType="withEffect">
                                  <p:stCondLst>
                                    <p:cond delay="0"/>
                                  </p:stCondLst>
                                  <p:childTnLst>
                                    <p:animMotion origin="layout" path="M 0 0 L -0.25 0 E" pathEditMode="relative" ptsTypes="">
                                      <p:cBhvr>
                                        <p:cTn id="11" dur="2000" fill="hold"/>
                                        <p:tgtEl>
                                          <p:spTgt spid="28"/>
                                        </p:tgtEl>
                                        <p:attrNameLst>
                                          <p:attrName>ppt_x</p:attrName>
                                          <p:attrName>ppt_y</p:attrName>
                                        </p:attrNameLst>
                                      </p:cBhvr>
                                    </p:animMotion>
                                  </p:childTnLst>
                                </p:cTn>
                              </p:par>
                              <p:par>
                                <p:cTn id="12" presetID="10" presetClass="exit" presetSubtype="0" fill="hold" grpId="1" nodeType="withEffect">
                                  <p:stCondLst>
                                    <p:cond delay="0"/>
                                  </p:stCondLst>
                                  <p:childTnLst>
                                    <p:animEffect transition="out" filter="fade">
                                      <p:cBhvr>
                                        <p:cTn id="13" dur="1000"/>
                                        <p:tgtEl>
                                          <p:spTgt spid="28"/>
                                        </p:tgtEl>
                                      </p:cBhvr>
                                    </p:animEffect>
                                    <p:set>
                                      <p:cBhvr>
                                        <p:cTn id="14" dur="1" fill="hold">
                                          <p:stCondLst>
                                            <p:cond delay="999"/>
                                          </p:stCondLst>
                                        </p:cTn>
                                        <p:tgtEl>
                                          <p:spTgt spid="28"/>
                                        </p:tgtEl>
                                        <p:attrNameLst>
                                          <p:attrName>style.visibility</p:attrName>
                                        </p:attrNameLst>
                                      </p:cBhvr>
                                      <p:to>
                                        <p:strVal val="hidden"/>
                                      </p:to>
                                    </p:set>
                                  </p:childTnLst>
                                </p:cTn>
                              </p:par>
                              <p:par>
                                <p:cTn id="15" presetID="10" presetClass="entr" presetSubtype="0" fill="hold" grpId="0" nodeType="withEffect">
                                  <p:stCondLst>
                                    <p:cond delay="11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childTnLst>
                                </p:cTn>
                              </p:par>
                              <p:par>
                                <p:cTn id="18" presetID="10" presetClass="entr" presetSubtype="0" fill="hold" grpId="0" nodeType="withEffect">
                                  <p:stCondLst>
                                    <p:cond delay="110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childTnLst>
                                </p:cTn>
                              </p:par>
                            </p:childTnLst>
                          </p:cTn>
                        </p:par>
                        <p:par>
                          <p:cTn id="21" fill="hold">
                            <p:stCondLst>
                              <p:cond delay="2100"/>
                            </p:stCondLst>
                            <p:childTnLst>
                              <p:par>
                                <p:cTn id="22" presetID="10"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2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8" grpId="1" animBg="1"/>
      <p:bldP spid="29" grpId="0" animBg="1"/>
      <p:bldP spid="29" grpId="1" animBg="1"/>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59A7F-3326-4A49-B7C3-EA230ABD3001}"/>
              </a:ext>
            </a:extLst>
          </p:cNvPr>
          <p:cNvSpPr>
            <a:spLocks noGrp="1"/>
          </p:cNvSpPr>
          <p:nvPr>
            <p:ph type="title"/>
          </p:nvPr>
        </p:nvSpPr>
        <p:spPr>
          <a:xfrm>
            <a:off x="426424" y="2986449"/>
            <a:ext cx="3940789" cy="1107996"/>
          </a:xfrm>
        </p:spPr>
        <p:txBody>
          <a:bodyPr/>
          <a:lstStyle/>
          <a:p>
            <a:r>
              <a:rPr lang="en-US">
                <a:solidFill>
                  <a:schemeClr val="bg1"/>
                </a:solidFill>
              </a:rPr>
              <a:t>Introducing Azure Synapse Analytics</a:t>
            </a:r>
          </a:p>
        </p:txBody>
      </p:sp>
      <p:sp>
        <p:nvSpPr>
          <p:cNvPr id="6" name="Rectangle 5">
            <a:extLst>
              <a:ext uri="{FF2B5EF4-FFF2-40B4-BE49-F238E27FC236}">
                <a16:creationId xmlns:a16="http://schemas.microsoft.com/office/drawing/2014/main" id="{2E3EF8C8-A2CF-4FA4-8522-8063D3D6A76E}"/>
              </a:ext>
            </a:extLst>
          </p:cNvPr>
          <p:cNvSpPr/>
          <p:nvPr/>
        </p:nvSpPr>
        <p:spPr>
          <a:xfrm>
            <a:off x="5090529" y="2178050"/>
            <a:ext cx="5549830" cy="1323439"/>
          </a:xfrm>
          <a:prstGeom prst="rect">
            <a:avLst/>
          </a:prstGeom>
        </p:spPr>
        <p:txBody>
          <a:bodyPr wrap="square">
            <a:spAutoFit/>
          </a:bodyPr>
          <a:lstStyle/>
          <a:p>
            <a:pPr defTabSz="914225">
              <a:defRPr/>
            </a:pPr>
            <a:r>
              <a:rPr lang="en-US" sz="2000">
                <a:solidFill>
                  <a:schemeClr val="bg1"/>
                </a:solidFill>
              </a:rPr>
              <a:t>A </a:t>
            </a:r>
            <a:r>
              <a:rPr lang="en-US" sz="2000" b="1">
                <a:solidFill>
                  <a:schemeClr val="bg1"/>
                </a:solidFill>
              </a:rPr>
              <a:t>limitless</a:t>
            </a:r>
            <a:r>
              <a:rPr lang="en-US" sz="2000">
                <a:solidFill>
                  <a:schemeClr val="bg1"/>
                </a:solidFill>
              </a:rPr>
              <a:t> analytics service with </a:t>
            </a:r>
            <a:r>
              <a:rPr lang="en-US" sz="2000" b="1">
                <a:solidFill>
                  <a:schemeClr val="bg1"/>
                </a:solidFill>
              </a:rPr>
              <a:t>unmatched time to insight</a:t>
            </a:r>
            <a:r>
              <a:rPr lang="en-US" sz="2000">
                <a:solidFill>
                  <a:schemeClr val="bg1"/>
                </a:solidFill>
              </a:rPr>
              <a:t>, that delivers insights from all your data, </a:t>
            </a:r>
            <a:r>
              <a:rPr lang="en-US" sz="2000" b="1">
                <a:solidFill>
                  <a:schemeClr val="bg1"/>
                </a:solidFill>
              </a:rPr>
              <a:t>across data warehouses and big data </a:t>
            </a:r>
            <a:r>
              <a:rPr lang="en-US" sz="2000">
                <a:solidFill>
                  <a:schemeClr val="bg1"/>
                </a:solidFill>
              </a:rPr>
              <a:t>analytics systems, </a:t>
            </a:r>
            <a:r>
              <a:rPr lang="en-US" sz="2000" b="1">
                <a:solidFill>
                  <a:schemeClr val="bg1"/>
                </a:solidFill>
              </a:rPr>
              <a:t>with blazing speed</a:t>
            </a:r>
          </a:p>
        </p:txBody>
      </p:sp>
      <p:sp>
        <p:nvSpPr>
          <p:cNvPr id="13" name="Rectangle 12">
            <a:extLst>
              <a:ext uri="{FF2B5EF4-FFF2-40B4-BE49-F238E27FC236}">
                <a16:creationId xmlns:a16="http://schemas.microsoft.com/office/drawing/2014/main" id="{F19F3BD4-3FA5-734F-8E07-D93891A9863E}"/>
              </a:ext>
            </a:extLst>
          </p:cNvPr>
          <p:cNvSpPr/>
          <p:nvPr/>
        </p:nvSpPr>
        <p:spPr>
          <a:xfrm>
            <a:off x="5090529" y="3616792"/>
            <a:ext cx="6095136" cy="1938992"/>
          </a:xfrm>
          <a:prstGeom prst="rect">
            <a:avLst/>
          </a:prstGeom>
        </p:spPr>
        <p:txBody>
          <a:bodyPr>
            <a:spAutoFit/>
          </a:bodyPr>
          <a:lstStyle/>
          <a:p>
            <a:pPr defTabSz="914225">
              <a:defRPr/>
            </a:pPr>
            <a:r>
              <a:rPr lang="en-US" sz="2000">
                <a:solidFill>
                  <a:schemeClr val="bg1"/>
                </a:solidFill>
              </a:rPr>
              <a:t>Simply put, </a:t>
            </a:r>
            <a:r>
              <a:rPr lang="en-US" sz="2000" b="1">
                <a:solidFill>
                  <a:schemeClr val="bg1"/>
                </a:solidFill>
              </a:rPr>
              <a:t>Azure Synapse is Azure SQL Data Warehouse evolved</a:t>
            </a:r>
            <a:r>
              <a:rPr lang="en-US" sz="2000">
                <a:solidFill>
                  <a:schemeClr val="bg1"/>
                </a:solidFill>
              </a:rPr>
              <a:t> </a:t>
            </a:r>
          </a:p>
          <a:p>
            <a:pPr defTabSz="914225">
              <a:defRPr/>
            </a:pPr>
            <a:endParaRPr lang="en-US" sz="2000">
              <a:solidFill>
                <a:prstClr val="white"/>
              </a:solidFill>
            </a:endParaRPr>
          </a:p>
          <a:p>
            <a:pPr defTabSz="914225">
              <a:defRPr/>
            </a:pPr>
            <a:r>
              <a:rPr lang="en-US" sz="2000">
                <a:solidFill>
                  <a:schemeClr val="bg1"/>
                </a:solidFill>
              </a:rPr>
              <a:t>We have taken the same industry leading data warehouse and elevated it to a whole new level of performance and capabilities</a:t>
            </a:r>
          </a:p>
        </p:txBody>
      </p:sp>
      <p:pic>
        <p:nvPicPr>
          <p:cNvPr id="14" name="Graphic 13">
            <a:extLst>
              <a:ext uri="{FF2B5EF4-FFF2-40B4-BE49-F238E27FC236}">
                <a16:creationId xmlns:a16="http://schemas.microsoft.com/office/drawing/2014/main" id="{B2A1EC2D-AC4B-4E06-BCC3-BE0CF94D3A8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26424" y="1571582"/>
            <a:ext cx="1297349" cy="1297349"/>
          </a:xfrm>
          <a:prstGeom prst="rect">
            <a:avLst/>
          </a:prstGeom>
        </p:spPr>
      </p:pic>
    </p:spTree>
    <p:extLst>
      <p:ext uri="{BB962C8B-B14F-4D97-AF65-F5344CB8AC3E}">
        <p14:creationId xmlns:p14="http://schemas.microsoft.com/office/powerpoint/2010/main" val="47319858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324AC-F16D-43DC-9B45-5DB510B40716}"/>
              </a:ext>
            </a:extLst>
          </p:cNvPr>
          <p:cNvSpPr>
            <a:spLocks noGrp="1"/>
          </p:cNvSpPr>
          <p:nvPr>
            <p:ph type="title"/>
          </p:nvPr>
        </p:nvSpPr>
        <p:spPr>
          <a:xfrm>
            <a:off x="588263" y="457200"/>
            <a:ext cx="11018520" cy="553998"/>
          </a:xfrm>
        </p:spPr>
        <p:txBody>
          <a:bodyPr wrap="square" anchor="ctr">
            <a:normAutofit/>
          </a:bodyPr>
          <a:lstStyle/>
          <a:p>
            <a:r>
              <a:rPr lang="en-US"/>
              <a:t>Azure Synapse Analytics</a:t>
            </a:r>
          </a:p>
        </p:txBody>
      </p:sp>
      <p:pic>
        <p:nvPicPr>
          <p:cNvPr id="4" name="Picture 3">
            <a:extLst>
              <a:ext uri="{FF2B5EF4-FFF2-40B4-BE49-F238E27FC236}">
                <a16:creationId xmlns:a16="http://schemas.microsoft.com/office/drawing/2014/main" id="{DA74CC53-5832-451E-8305-4C603B4F9AAB}"/>
              </a:ext>
            </a:extLst>
          </p:cNvPr>
          <p:cNvPicPr>
            <a:picLocks noChangeAspect="1"/>
          </p:cNvPicPr>
          <p:nvPr/>
        </p:nvPicPr>
        <p:blipFill>
          <a:blip r:embed="rId3"/>
          <a:stretch>
            <a:fillRect/>
          </a:stretch>
        </p:blipFill>
        <p:spPr>
          <a:xfrm>
            <a:off x="584200" y="2266294"/>
            <a:ext cx="11018838" cy="3581124"/>
          </a:xfrm>
          <a:prstGeom prst="rect">
            <a:avLst/>
          </a:prstGeom>
          <a:noFill/>
        </p:spPr>
      </p:pic>
    </p:spTree>
    <p:extLst>
      <p:ext uri="{BB962C8B-B14F-4D97-AF65-F5344CB8AC3E}">
        <p14:creationId xmlns:p14="http://schemas.microsoft.com/office/powerpoint/2010/main" val="3074810559"/>
      </p:ext>
    </p:extLst>
  </p:cSld>
  <p:clrMapOvr>
    <a:masterClrMapping/>
  </p:clrMapOvr>
  <p:transition>
    <p:fade/>
  </p:transition>
</p:sld>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potx" id="{480B23C3-38C8-4962-83A2-3297C539F5A5}" vid="{4711DFBC-8085-446F-AC17-C262437718B1}"/>
    </a:ext>
  </a:extLst>
</a:theme>
</file>

<file path=ppt/theme/theme2.xml><?xml version="1.0" encoding="utf-8"?>
<a:theme xmlns:a="http://schemas.openxmlformats.org/drawingml/2006/main" name="Azure PPT Template - 2018">
  <a:themeElements>
    <a:clrScheme name="FY 19 Azure">
      <a:dk1>
        <a:srgbClr val="000000"/>
      </a:dk1>
      <a:lt1>
        <a:srgbClr val="FFFFFF"/>
      </a:lt1>
      <a:dk2>
        <a:srgbClr val="0078D4"/>
      </a:dk2>
      <a:lt2>
        <a:srgbClr val="FFFFFF"/>
      </a:lt2>
      <a:accent1>
        <a:srgbClr val="EBEBEB"/>
      </a:accent1>
      <a:accent2>
        <a:srgbClr val="D2D2D2"/>
      </a:accent2>
      <a:accent3>
        <a:srgbClr val="757575"/>
      </a:accent3>
      <a:accent4>
        <a:srgbClr val="3C3C41"/>
      </a:accent4>
      <a:accent5>
        <a:srgbClr val="BAD80A"/>
      </a:accent5>
      <a:accent6>
        <a:srgbClr val="50E6FF"/>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Azure PPT Template 2018 presentation_v3" id="{1968021E-D85B-4A85-BB07-6BF24CCBC27F}" vid="{6E53F19A-D2E9-48F2-9B61-183D930FD7C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8EB565740B2ED428FFF6C5AE1AA1844" ma:contentTypeVersion="13" ma:contentTypeDescription="Create a new document." ma:contentTypeScope="" ma:versionID="555f05f41d98435ecba7d6841c87d138">
  <xsd:schema xmlns:xsd="http://www.w3.org/2001/XMLSchema" xmlns:xs="http://www.w3.org/2001/XMLSchema" xmlns:p="http://schemas.microsoft.com/office/2006/metadata/properties" xmlns:ns2="1d919138-484a-4c40-bd4e-8b99465e27f2" xmlns:ns3="eab09bc5-e5a2-4ccc-9508-9a53f1b23964" xmlns:ns4="230e9df3-be65-4c73-a93b-d1236ebd677e" targetNamespace="http://schemas.microsoft.com/office/2006/metadata/properties" ma:root="true" ma:fieldsID="138c4c06b5723bcca7c78e9aa286a2c1" ns2:_="" ns3:_="" ns4:_="">
    <xsd:import namespace="1d919138-484a-4c40-bd4e-8b99465e27f2"/>
    <xsd:import namespace="eab09bc5-e5a2-4ccc-9508-9a53f1b23964"/>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919138-484a-4c40-bd4e-8b99465e27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ab09bc5-e5a2-4ccc-9508-9a53f1b2396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386356ba-da2d-4162-a5a0-504e0c7cfa68}" ma:internalName="TaxCatchAll" ma:showField="CatchAllData" ma:web="eab09bc5-e5a2-4ccc-9508-9a53f1b239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d919138-484a-4c40-bd4e-8b99465e27f2">
      <Terms xmlns="http://schemas.microsoft.com/office/infopath/2007/PartnerControls"/>
    </lcf76f155ced4ddcb4097134ff3c332f>
    <TaxCatchAll xmlns="230e9df3-be65-4c73-a93b-d1236ebd677e" xsi:nil="true"/>
  </documentManagement>
</p:properties>
</file>

<file path=customXml/itemProps1.xml><?xml version="1.0" encoding="utf-8"?>
<ds:datastoreItem xmlns:ds="http://schemas.openxmlformats.org/officeDocument/2006/customXml" ds:itemID="{36334EE2-FF9D-4FAF-8F48-F38F5A92EF43}">
  <ds:schemaRefs>
    <ds:schemaRef ds:uri="http://schemas.microsoft.com/sharepoint/v3/contenttype/forms"/>
  </ds:schemaRefs>
</ds:datastoreItem>
</file>

<file path=customXml/itemProps2.xml><?xml version="1.0" encoding="utf-8"?>
<ds:datastoreItem xmlns:ds="http://schemas.openxmlformats.org/officeDocument/2006/customXml" ds:itemID="{6DC1F3E9-3E3B-4D58-9562-ACC2BA2693AB}">
  <ds:schemaRefs>
    <ds:schemaRef ds:uri="1d919138-484a-4c40-bd4e-8b99465e27f2"/>
    <ds:schemaRef ds:uri="230e9df3-be65-4c73-a93b-d1236ebd677e"/>
    <ds:schemaRef ds:uri="eab09bc5-e5a2-4ccc-9508-9a53f1b2396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1EC20F2-884D-40E7-BD58-5B45F5D092C9}">
  <ds:schemaRefs>
    <ds:schemaRef ds:uri="http://www.w3.org/XML/1998/namespace"/>
    <ds:schemaRef ds:uri="http://purl.org/dc/dcmitype/"/>
    <ds:schemaRef ds:uri="1d919138-484a-4c40-bd4e-8b99465e27f2"/>
    <ds:schemaRef ds:uri="eab09bc5-e5a2-4ccc-9508-9a53f1b23964"/>
    <ds:schemaRef ds:uri="http://schemas.microsoft.com/office/infopath/2007/PartnerControls"/>
    <ds:schemaRef ds:uri="http://purl.org/dc/terms/"/>
    <ds:schemaRef ds:uri="http://schemas.microsoft.com/office/2006/metadata/properties"/>
    <ds:schemaRef ds:uri="http://schemas.microsoft.com/office/2006/documentManagement/types"/>
    <ds:schemaRef ds:uri="http://schemas.openxmlformats.org/package/2006/metadata/core-properties"/>
    <ds:schemaRef ds:uri="230e9df3-be65-4c73-a93b-d1236ebd677e"/>
    <ds:schemaRef ds:uri="http://purl.org/dc/elements/1.1/"/>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Microsoft_brand_template_blue</Template>
  <TotalTime>378</TotalTime>
  <Words>2409</Words>
  <Application>Microsoft Office PowerPoint</Application>
  <PresentationFormat>Widescreen</PresentationFormat>
  <Paragraphs>279</Paragraphs>
  <Slides>19</Slides>
  <Notes>17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Arial</vt:lpstr>
      <vt:lpstr>Calibri</vt:lpstr>
      <vt:lpstr>Consolas</vt:lpstr>
      <vt:lpstr>roboto</vt:lpstr>
      <vt:lpstr>Segoe UI</vt:lpstr>
      <vt:lpstr>Segoe UI Light</vt:lpstr>
      <vt:lpstr>Segoe UI Semibold</vt:lpstr>
      <vt:lpstr>Segoe UI Semilight</vt:lpstr>
      <vt:lpstr>Wingdings</vt:lpstr>
      <vt:lpstr>White Template</vt:lpstr>
      <vt:lpstr>Azure PPT Template - 2018</vt:lpstr>
      <vt:lpstr>Modern Analytics Academy</vt:lpstr>
      <vt:lpstr>Agenda</vt:lpstr>
      <vt:lpstr>Modern Analytics Academy Team</vt:lpstr>
      <vt:lpstr>Academy Sessions</vt:lpstr>
      <vt:lpstr>Modern Analytics in Azure</vt:lpstr>
      <vt:lpstr>Role of Data in Modern Analytics</vt:lpstr>
      <vt:lpstr>Role of Data in Modern Analytics</vt:lpstr>
      <vt:lpstr>Introducing Azure Synapse Analytics</vt:lpstr>
      <vt:lpstr>Azure Synapse Analytics</vt:lpstr>
      <vt:lpstr>Key Terms</vt:lpstr>
      <vt:lpstr>ADLS Gen 2 </vt:lpstr>
      <vt:lpstr>Azure Synapse Analytics</vt:lpstr>
      <vt:lpstr>Azure Synapse Analytics Dedicated SQL Pools (Formerly SQL DW)</vt:lpstr>
      <vt:lpstr>Azure Synapse Analytics Dedicated SQL Pools</vt:lpstr>
      <vt:lpstr>Azure Synapse Analytics Serverless SQL Pools</vt:lpstr>
      <vt:lpstr>Azure Synapse Analytics Apache Spark Pools</vt:lpstr>
      <vt:lpstr>Demo: A tour of Azure Synapse</vt:lpstr>
      <vt:lpstr>Demo Architecture</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Microsoft presentation toolkit</dc:title>
  <dc:subject/>
  <dc:creator>Brian H</dc:creator>
  <cp:keywords/>
  <dc:description/>
  <cp:lastModifiedBy>Alex Karasek</cp:lastModifiedBy>
  <cp:revision>4</cp:revision>
  <dcterms:created xsi:type="dcterms:W3CDTF">2021-10-12T23:37:58Z</dcterms:created>
  <dcterms:modified xsi:type="dcterms:W3CDTF">2021-11-05T13:37:09Z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0x01010098EB565740B2ED428FFF6C5AE1AA1844</vt:lpwstr>
  </property>
  <property fmtid="{D5CDD505-2E9C-101B-9397-08002B2CF9AE}" pid="3" name="MediaServiceImageTags">
    <vt:lpwstr/>
  </property>
</Properties>
</file>